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41711-5B15-4CA7-AAA5-C9B435D0475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F0F10-AE9C-4F9F-BF35-D0EACC389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1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0F10-AE9C-4F9F-BF35-D0EACC3894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5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F0F10-AE9C-4F9F-BF35-D0EACC3894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6FBD36-A7ED-42CC-A23A-18A1CEEAEF20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2E82C2-A9D0-4F12-9BD0-3FD5328603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3288" y="6375700"/>
            <a:ext cx="184919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Spelling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36507" y="2996952"/>
            <a:ext cx="1855973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Handwriting             </a:t>
            </a:r>
            <a:r>
              <a:rPr lang="en-GB" sz="900" dirty="0" smtClean="0"/>
              <a:t>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6370845"/>
            <a:ext cx="18002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Composition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2639527"/>
            <a:ext cx="180020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Structure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6370845"/>
            <a:ext cx="172819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Punctuation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75893" y="219347"/>
            <a:ext cx="1324299" cy="707886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English  Year 1</a:t>
            </a:r>
            <a:endParaRPr lang="en-GB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6508" y="3857273"/>
            <a:ext cx="18559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find the phonemes in words I know</a:t>
            </a:r>
          </a:p>
          <a:p>
            <a:endParaRPr lang="en-GB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6507" y="5767978"/>
            <a:ext cx="18559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name all the letters of the alphabet in order</a:t>
            </a:r>
          </a:p>
          <a:p>
            <a:endParaRPr lang="en-GB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7036507" y="5067037"/>
            <a:ext cx="18559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what I know about tricky phonemes to help me spell words </a:t>
            </a:r>
          </a:p>
          <a:p>
            <a:endParaRPr lang="en-GB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036507" y="4488735"/>
            <a:ext cx="18559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syllables to divide words for spelling</a:t>
            </a:r>
          </a:p>
          <a:p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043289" y="1556792"/>
            <a:ext cx="1849191" cy="78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form lower case letters in the correct direction, starting and finishing in the right place</a:t>
            </a:r>
          </a:p>
          <a:p>
            <a:endParaRPr lang="en-GB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7034731" y="2420888"/>
            <a:ext cx="1857749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sit at a table holding a pencil correctly </a:t>
            </a:r>
          </a:p>
          <a:p>
            <a:endParaRPr lang="en-GB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479722" y="1454492"/>
            <a:ext cx="1804246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join two sentences using and</a:t>
            </a:r>
          </a:p>
          <a:p>
            <a:endParaRPr lang="en-GB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483768" y="5574867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know that some words can have a prefix added to change the meaning</a:t>
            </a:r>
          </a:p>
          <a:p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2483768" y="4784743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re-read what I have written to check it makes sense</a:t>
            </a:r>
          </a:p>
          <a:p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4043907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sequence sentences in order to recount an event or experience</a:t>
            </a:r>
          </a:p>
          <a:p>
            <a:endParaRPr lang="en-GB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483768" y="3435190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say a sentence out loud before writing it</a:t>
            </a:r>
          </a:p>
          <a:p>
            <a:endParaRPr lang="en-GB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2479723" y="2032575"/>
            <a:ext cx="1804245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put words together to make a sentence</a:t>
            </a:r>
          </a:p>
          <a:p>
            <a:endParaRPr lang="en-GB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2483768" y="829518"/>
            <a:ext cx="180020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sequence sentences to form a story</a:t>
            </a:r>
          </a:p>
          <a:p>
            <a:endParaRPr lang="en-GB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8024" y="3613666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 capital letter to start a sentence</a:t>
            </a:r>
          </a:p>
          <a:p>
            <a:endParaRPr lang="en-GB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4788024" y="4190747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 full stop to end a sentence</a:t>
            </a:r>
          </a:p>
          <a:p>
            <a:endParaRPr lang="en-GB" sz="9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8024" y="4762621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capital letters for names</a:t>
            </a:r>
          </a:p>
          <a:p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8024" y="5320952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put spaces between words</a:t>
            </a:r>
          </a:p>
          <a:p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8024" y="5909849"/>
            <a:ext cx="172819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 capital I</a:t>
            </a:r>
          </a:p>
          <a:p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4788024" y="2595063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an exclamation mark</a:t>
            </a:r>
          </a:p>
          <a:p>
            <a:endParaRPr lang="en-GB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4788024" y="3161517"/>
            <a:ext cx="172819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 question mark</a:t>
            </a:r>
          </a:p>
          <a:p>
            <a:endParaRPr lang="en-GB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6370845"/>
            <a:ext cx="172819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Reading</a:t>
            </a:r>
            <a:endParaRPr lang="en-GB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3023018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make links from books to my own experiences</a:t>
            </a:r>
          </a:p>
          <a:p>
            <a:endParaRPr lang="en-GB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251520" y="2385611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say what I like or don’t like about a text</a:t>
            </a:r>
          </a:p>
          <a:p>
            <a:endParaRPr lang="en-GB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3608746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retell some stories using narrative language</a:t>
            </a:r>
          </a:p>
          <a:p>
            <a:endParaRPr lang="en-GB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251520" y="4232744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talk about characters in familiar stories</a:t>
            </a:r>
          </a:p>
          <a:p>
            <a:endParaRPr lang="en-GB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51520" y="4832536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recite some poems and rhymes by heart</a:t>
            </a:r>
          </a:p>
          <a:p>
            <a:endParaRPr lang="en-GB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5431074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check that my reading makes sense and make corrections when it doesn’t</a:t>
            </a:r>
          </a:p>
          <a:p>
            <a:endParaRPr lang="en-GB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251520" y="998918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make predictions about what is going to happen</a:t>
            </a:r>
          </a:p>
          <a:p>
            <a:endParaRPr lang="en-GB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251520" y="1778660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draw inferences from the text or pictures</a:t>
            </a:r>
          </a:p>
          <a:p>
            <a:endParaRPr lang="en-GB" sz="9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84" y="176378"/>
            <a:ext cx="12255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1280" y="6375700"/>
            <a:ext cx="184919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Spelling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64499" y="3435541"/>
            <a:ext cx="1855973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Handwriting     </a:t>
            </a:r>
            <a:r>
              <a:rPr lang="en-GB" sz="900" dirty="0" smtClean="0"/>
              <a:t>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6370845"/>
            <a:ext cx="18002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Composition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2658780"/>
            <a:ext cx="180020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Structure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6370845"/>
            <a:ext cx="172819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Punctuation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903885" y="219347"/>
            <a:ext cx="1396307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English Year </a:t>
            </a:r>
            <a:r>
              <a:rPr lang="en-GB" sz="24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4500" y="3921442"/>
            <a:ext cx="18559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my knowledge of phonics to spell</a:t>
            </a:r>
          </a:p>
          <a:p>
            <a:endParaRPr lang="en-GB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6964499" y="5768997"/>
            <a:ext cx="18559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some common homophones</a:t>
            </a:r>
          </a:p>
          <a:p>
            <a:endParaRPr lang="en-GB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6964498" y="5207936"/>
            <a:ext cx="186524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 some longer words with suffixes </a:t>
            </a:r>
            <a:r>
              <a:rPr lang="en-GB" sz="900" dirty="0" err="1" smtClean="0"/>
              <a:t>ment</a:t>
            </a:r>
            <a:r>
              <a:rPr lang="en-GB" sz="900" dirty="0" smtClean="0"/>
              <a:t>, </a:t>
            </a:r>
            <a:r>
              <a:rPr lang="en-GB" sz="900" dirty="0" err="1" smtClean="0"/>
              <a:t>ful</a:t>
            </a:r>
            <a:r>
              <a:rPr lang="en-GB" sz="900" dirty="0" smtClean="0"/>
              <a:t>, less and </a:t>
            </a:r>
            <a:r>
              <a:rPr lang="en-GB" sz="900" dirty="0" err="1" smtClean="0"/>
              <a:t>ly</a:t>
            </a:r>
            <a:endParaRPr lang="en-GB" sz="9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964499" y="4516846"/>
            <a:ext cx="18559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identify phonemes in unfamiliar words and use syllables to divide words</a:t>
            </a:r>
          </a:p>
          <a:p>
            <a:endParaRPr lang="en-GB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971281" y="1252833"/>
            <a:ext cx="184919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the diagonal and horizontal  strokes needed to join letters</a:t>
            </a:r>
          </a:p>
          <a:p>
            <a:endParaRPr lang="en-GB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944220" y="2043227"/>
            <a:ext cx="1876252" cy="78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form lower  case letters </a:t>
            </a:r>
            <a:r>
              <a:rPr lang="en-GB" sz="900" dirty="0"/>
              <a:t> </a:t>
            </a:r>
            <a:r>
              <a:rPr lang="en-GB" sz="900" dirty="0" smtClean="0"/>
              <a:t> correctly sized and orientated, and upper case letters also</a:t>
            </a:r>
          </a:p>
          <a:p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1730" y="1396896"/>
            <a:ext cx="180424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the progressive form of verbs (I am going) in the present and past tenses</a:t>
            </a:r>
          </a:p>
          <a:p>
            <a:endParaRPr lang="en-GB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5661906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stories about personal experiences, both real and imagined</a:t>
            </a:r>
          </a:p>
          <a:p>
            <a:endParaRPr lang="en-GB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4944870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for different purposes including real events</a:t>
            </a:r>
          </a:p>
          <a:p>
            <a:endParaRPr lang="en-GB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536987" y="4361618"/>
            <a:ext cx="1818989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plan, discuss and record my ideas</a:t>
            </a:r>
          </a:p>
          <a:p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2555776" y="3092268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evaluate my writing independently, with friends and with an adult</a:t>
            </a:r>
          </a:p>
          <a:p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555776" y="2091238"/>
            <a:ext cx="1804245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present and past tenses accurately</a:t>
            </a:r>
          </a:p>
          <a:p>
            <a:endParaRPr lang="en-GB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2555776" y="819511"/>
            <a:ext cx="180020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expanded noun phrases</a:t>
            </a:r>
          </a:p>
          <a:p>
            <a:endParaRPr lang="en-GB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4788024" y="4909261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commas to separate words in a list</a:t>
            </a:r>
          </a:p>
          <a:p>
            <a:endParaRPr lang="en-GB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8024" y="5477619"/>
            <a:ext cx="1728192" cy="78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apostrophes to show where letters are missing and to show possession</a:t>
            </a:r>
          </a:p>
          <a:p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8024" y="3324636"/>
            <a:ext cx="1728192" cy="78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capital letters for the names of places, people, days of the week and the personal pronoun I</a:t>
            </a:r>
          </a:p>
          <a:p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8024" y="4193680"/>
            <a:ext cx="172819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question marks and exclamation marks correctly</a:t>
            </a:r>
          </a:p>
          <a:p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6378034"/>
            <a:ext cx="172819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Reading</a:t>
            </a:r>
            <a:endParaRPr lang="en-GB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51520" y="2997334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read for meaning and reread when it does not make sense</a:t>
            </a:r>
          </a:p>
          <a:p>
            <a:endParaRPr lang="en-GB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51520" y="2275904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find repeated language in stories and poems</a:t>
            </a:r>
          </a:p>
          <a:p>
            <a:endParaRPr lang="en-GB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251520" y="3717051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retell familiar and traditional stories</a:t>
            </a:r>
          </a:p>
          <a:p>
            <a:endParaRPr lang="en-GB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4319215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what I have learned before to help me understand texts</a:t>
            </a:r>
          </a:p>
          <a:p>
            <a:endParaRPr lang="en-GB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251520" y="5014121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discus the sequence of events</a:t>
            </a:r>
          </a:p>
          <a:p>
            <a:endParaRPr lang="en-GB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251520" y="5600351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talk about and give an opinion on a range of texts</a:t>
            </a:r>
          </a:p>
          <a:p>
            <a:endParaRPr lang="en-GB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940903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ask and answer questions, and make predictions</a:t>
            </a:r>
          </a:p>
          <a:p>
            <a:endParaRPr lang="en-GB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251520" y="1677494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recite some poems by heart, with expression</a:t>
            </a:r>
          </a:p>
          <a:p>
            <a:endParaRPr lang="en-GB" sz="9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1520" y="81550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draw inferences from illustrations, events, characters, actions and speech</a:t>
            </a:r>
          </a:p>
          <a:p>
            <a:endParaRPr lang="en-GB" sz="9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944221" y="2951167"/>
            <a:ext cx="18762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finger spaces</a:t>
            </a:r>
          </a:p>
          <a:p>
            <a:endParaRPr lang="en-GB" sz="900" dirty="0"/>
          </a:p>
        </p:txBody>
      </p:sp>
      <p:sp>
        <p:nvSpPr>
          <p:cNvPr id="149" name="TextBox 148"/>
          <p:cNvSpPr txBox="1"/>
          <p:nvPr/>
        </p:nvSpPr>
        <p:spPr>
          <a:xfrm>
            <a:off x="6971281" y="510160"/>
            <a:ext cx="184919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with a controlled and neat joined handwriting style</a:t>
            </a:r>
          </a:p>
          <a:p>
            <a:endParaRPr lang="en-GB" sz="900" dirty="0"/>
          </a:p>
        </p:txBody>
      </p:sp>
      <p:sp>
        <p:nvSpPr>
          <p:cNvPr id="150" name="TextBox 149"/>
          <p:cNvSpPr txBox="1"/>
          <p:nvPr/>
        </p:nvSpPr>
        <p:spPr>
          <a:xfrm>
            <a:off x="2551731" y="120966"/>
            <a:ext cx="18042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have begun to use complex sentences with subordinate clauses</a:t>
            </a:r>
          </a:p>
          <a:p>
            <a:endParaRPr lang="en-GB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2549553" y="3793412"/>
            <a:ext cx="1806423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proof read my work and make corrections</a:t>
            </a:r>
          </a:p>
          <a:p>
            <a:endParaRPr lang="en-GB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45" y="1643611"/>
            <a:ext cx="12255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6626" y="6481392"/>
            <a:ext cx="184919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Spelling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38425" y="4818380"/>
            <a:ext cx="1855973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Handwriting     </a:t>
            </a:r>
            <a:r>
              <a:rPr lang="en-GB" sz="900" dirty="0" smtClean="0"/>
              <a:t>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2439" y="6427580"/>
            <a:ext cx="18002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Composition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412439" y="2117883"/>
            <a:ext cx="180020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Structure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94364" y="6438512"/>
            <a:ext cx="172819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Punctuation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33190" y="25103"/>
            <a:ext cx="4077620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   English Progression Map Year 3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3235" y="5299959"/>
            <a:ext cx="18559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some words from the Y3/4 spelling list.</a:t>
            </a:r>
            <a:endParaRPr lang="en-GB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6821646" y="5750578"/>
            <a:ext cx="18814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</a:t>
            </a:r>
            <a:r>
              <a:rPr lang="en-GB" sz="900" dirty="0"/>
              <a:t> </a:t>
            </a:r>
            <a:r>
              <a:rPr lang="en-GB" sz="900" dirty="0" smtClean="0"/>
              <a:t>am learning to use the first two or three letters of a word to check its spelling in a dictionary.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1645" y="4272999"/>
            <a:ext cx="18559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take care to spell the words from our non-negotiable list carefully.</a:t>
            </a:r>
            <a:endParaRPr lang="en-GB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4628821" y="4355552"/>
            <a:ext cx="18491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understand which letters should be left </a:t>
            </a:r>
            <a:r>
              <a:rPr lang="en-GB" sz="900" dirty="0" err="1" smtClean="0"/>
              <a:t>unjoined</a:t>
            </a:r>
            <a:r>
              <a:rPr lang="en-GB" sz="900" dirty="0" smtClean="0"/>
              <a:t>.</a:t>
            </a:r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2412439" y="5768997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learning to proof-read to check for errors in spelling &amp; punctuation</a:t>
            </a:r>
            <a:endParaRPr lang="en-GB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2439" y="4687907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non narrative using headings and sub-headings.</a:t>
            </a:r>
            <a:endParaRPr lang="en-GB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412439" y="3173524"/>
            <a:ext cx="1800200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compose sentences (out loud first). I am beginning to use a wider range of structures including subordinate clauses. </a:t>
            </a:r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2410417" y="1401915"/>
            <a:ext cx="18042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different tenses consistently in my writing (including past tense with has/ have).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412439" y="970992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starting to use paragraphs.</a:t>
            </a:r>
            <a:endParaRPr lang="en-GB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694364" y="5330834"/>
            <a:ext cx="172819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basic punctuation in my writing.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6455275"/>
            <a:ext cx="172819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Reading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3008499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explain what has happened so far and try to predict what will happen next.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309140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enjoying and talking about different types of fiction and nonfiction books.</a:t>
            </a:r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684584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infer a character’s feelings , thoughts and motives from their actions.</a:t>
            </a:r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246336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learning to use a dictionary to check the meaning of unfamiliar words.</a:t>
            </a:r>
            <a:endParaRPr lang="en-GB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925887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identify the main point of a text  and use non- fiction texts to retrieve information.</a:t>
            </a:r>
            <a:endParaRPr lang="en-GB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647613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prepare poems and plays to read aloud and to perform, using my voice and actions.</a:t>
            </a:r>
            <a:endParaRPr lang="en-GB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1049404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read aloud  independently but can also take turns and listen to others.</a:t>
            </a:r>
            <a:endParaRPr lang="en-GB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1733574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understand that fiction and non-fiction texts can have different layouts.</a:t>
            </a:r>
            <a:endParaRPr lang="en-GB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8339"/>
            <a:ext cx="17281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read a range of fiction, poetry, plays and non-fiction texts and learn new words. I understand how to choose books from our fiction library.</a:t>
            </a:r>
            <a:endParaRPr lang="en-GB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4628822" y="3799887"/>
            <a:ext cx="1849191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form letters correctly and am practising my joined style.</a:t>
            </a:r>
            <a:endParaRPr lang="en-GB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2410417" y="563330"/>
            <a:ext cx="180424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conjunctions, adverbs &amp; prepositions.</a:t>
            </a:r>
            <a:endParaRPr lang="en-GB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409328" y="4005363"/>
            <a:ext cx="180642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a narrative with a  clear structure and thinking about setting, characters &amp; plot. </a:t>
            </a:r>
            <a:endParaRPr lang="en-GB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2412439" y="5242747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suggest improvements to my own writing and that of others.</a:t>
            </a:r>
            <a:endParaRPr lang="en-GB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6821646" y="4873415"/>
            <a:ext cx="18559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words correctly from my Year 3 lists.</a:t>
            </a:r>
            <a:endParaRPr lang="en-GB" sz="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58" y="68728"/>
            <a:ext cx="416709" cy="40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73554"/>
              </p:ext>
            </p:extLst>
          </p:nvPr>
        </p:nvGraphicFramePr>
        <p:xfrm>
          <a:off x="7065434" y="541604"/>
          <a:ext cx="2034377" cy="1886058"/>
        </p:xfrm>
        <a:graphic>
          <a:graphicData uri="http://schemas.openxmlformats.org/drawingml/2006/table">
            <a:tbl>
              <a:tblPr firstRow="1" firstCol="1" bandRow="1"/>
              <a:tblGrid>
                <a:gridCol w="642343">
                  <a:extLst>
                    <a:ext uri="{9D8B030D-6E8A-4147-A177-3AD203B41FA5}">
                      <a16:colId xmlns:a16="http://schemas.microsoft.com/office/drawing/2014/main" val="3775180327"/>
                    </a:ext>
                  </a:extLst>
                </a:gridCol>
                <a:gridCol w="637345">
                  <a:extLst>
                    <a:ext uri="{9D8B030D-6E8A-4147-A177-3AD203B41FA5}">
                      <a16:colId xmlns:a16="http://schemas.microsoft.com/office/drawing/2014/main" val="3304529999"/>
                    </a:ext>
                  </a:extLst>
                </a:gridCol>
                <a:gridCol w="754689">
                  <a:extLst>
                    <a:ext uri="{9D8B030D-6E8A-4147-A177-3AD203B41FA5}">
                      <a16:colId xmlns:a16="http://schemas.microsoft.com/office/drawing/2014/main" val="2934231908"/>
                    </a:ext>
                  </a:extLst>
                </a:gridCol>
              </a:tblGrid>
              <a:tr h="1545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Painting pictures </a:t>
                      </a:r>
                      <a:r>
                        <a:rPr lang="en-GB" sz="600" b="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with words.</a:t>
                      </a:r>
                      <a:endParaRPr lang="en-GB" sz="600" b="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(Description)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Writing to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others.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(Letters and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postcards)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Caring for a pet.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(Fact file)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Discovering the World.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(Guide to the Pyramids)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4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85775" algn="l"/>
                        </a:tabLst>
                      </a:pPr>
                      <a:r>
                        <a:rPr lang="en-GB" sz="4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8109" marR="28629" marT="28629" marB="286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Writing to perform.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(Playscripts)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The power of storytelling. (Linked to author visit/WBD)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Playing with poetry.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(Shape poems)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Exploring emotions.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(Diary writing)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400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4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76250" algn="l"/>
                        </a:tabLst>
                      </a:pPr>
                      <a:r>
                        <a:rPr lang="en-GB" sz="4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8109" marR="28629" marT="28629" marB="286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Exploring characters.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(Description)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What makes instructions easy to follow?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Firing our imaginations.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(Poetry)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Where would you like to live?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(Report writing)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4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4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4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0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28109" marR="28629" marT="28629" marB="286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77024"/>
                  </a:ext>
                </a:extLst>
              </a:tr>
            </a:tbl>
          </a:graphicData>
        </a:graphic>
      </p:graphicFrame>
      <p:pic>
        <p:nvPicPr>
          <p:cNvPr id="37" name="Pictur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71" y="559473"/>
            <a:ext cx="561975" cy="96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89" y="557229"/>
            <a:ext cx="514350" cy="697865"/>
          </a:xfrm>
          <a:prstGeom prst="rect">
            <a:avLst/>
          </a:prstGeom>
          <a:noFill/>
        </p:spPr>
      </p:pic>
      <p:pic>
        <p:nvPicPr>
          <p:cNvPr id="44" name="Picture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82" y="557229"/>
            <a:ext cx="607060" cy="636649"/>
          </a:xfrm>
          <a:prstGeom prst="rect">
            <a:avLst/>
          </a:prstGeom>
          <a:noFill/>
        </p:spPr>
      </p:pic>
      <p:pic>
        <p:nvPicPr>
          <p:cNvPr id="45" name="Picture 4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08" y="573409"/>
            <a:ext cx="562610" cy="487609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51" y="1335534"/>
            <a:ext cx="647700" cy="661670"/>
          </a:xfrm>
          <a:prstGeom prst="rect">
            <a:avLst/>
          </a:prstGeom>
          <a:noFill/>
        </p:spPr>
      </p:pic>
      <p:pic>
        <p:nvPicPr>
          <p:cNvPr id="47" name="Picture 4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14" y="1331215"/>
            <a:ext cx="685165" cy="66421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37" y="1216570"/>
            <a:ext cx="605790" cy="803073"/>
          </a:xfrm>
          <a:prstGeom prst="rect">
            <a:avLst/>
          </a:prstGeom>
          <a:noFill/>
        </p:spPr>
      </p:pic>
      <p:pic>
        <p:nvPicPr>
          <p:cNvPr id="49" name="Picture 4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52" y="2083336"/>
            <a:ext cx="581025" cy="915670"/>
          </a:xfrm>
          <a:prstGeom prst="rect">
            <a:avLst/>
          </a:prstGeom>
          <a:noFill/>
        </p:spPr>
      </p:pic>
      <p:pic>
        <p:nvPicPr>
          <p:cNvPr id="50" name="Picture 49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36" y="2071546"/>
            <a:ext cx="994830" cy="818241"/>
          </a:xfrm>
          <a:prstGeom prst="rect">
            <a:avLst/>
          </a:prstGeom>
          <a:noFill/>
        </p:spPr>
      </p:pic>
      <p:pic>
        <p:nvPicPr>
          <p:cNvPr id="51" name="Picture 5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07" y="2077297"/>
            <a:ext cx="631825" cy="87439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2412439" y="2620476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discuss and record ideas to help plan my writing. </a:t>
            </a:r>
            <a:endParaRPr lang="en-GB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4694364" y="5793662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inverted commas to punctuate direct speech.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1556776" y="1155658"/>
            <a:ext cx="72008" cy="10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915561"/>
              </p:ext>
            </p:extLst>
          </p:nvPr>
        </p:nvGraphicFramePr>
        <p:xfrm>
          <a:off x="13717016" y="414619"/>
          <a:ext cx="542387" cy="182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60">
                  <a:extLst>
                    <a:ext uri="{9D8B030D-6E8A-4147-A177-3AD203B41FA5}">
                      <a16:colId xmlns:a16="http://schemas.microsoft.com/office/drawing/2014/main" val="1308196276"/>
                    </a:ext>
                  </a:extLst>
                </a:gridCol>
                <a:gridCol w="160543">
                  <a:extLst>
                    <a:ext uri="{9D8B030D-6E8A-4147-A177-3AD203B41FA5}">
                      <a16:colId xmlns:a16="http://schemas.microsoft.com/office/drawing/2014/main" val="3732262763"/>
                    </a:ext>
                  </a:extLst>
                </a:gridCol>
                <a:gridCol w="195284">
                  <a:extLst>
                    <a:ext uri="{9D8B030D-6E8A-4147-A177-3AD203B41FA5}">
                      <a16:colId xmlns:a16="http://schemas.microsoft.com/office/drawing/2014/main" val="3974663410"/>
                    </a:ext>
                  </a:extLst>
                </a:gridCol>
              </a:tblGrid>
              <a:tr h="195303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 marL="34290" marR="34925" marT="34925" marB="34925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364922"/>
                  </a:ext>
                </a:extLst>
              </a:tr>
              <a:tr h="19530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1647365406"/>
                  </a:ext>
                </a:extLst>
              </a:tr>
              <a:tr h="11327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4290" marR="34925" marT="34925" marB="349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:a16="http://schemas.microsoft.com/office/drawing/2014/main" val="32002032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5945" y="6375700"/>
            <a:ext cx="184919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Spelling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32555" y="3711346"/>
            <a:ext cx="1855973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Handwriting     </a:t>
            </a:r>
            <a:r>
              <a:rPr lang="en-GB" sz="900" dirty="0" smtClean="0"/>
              <a:t>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671" y="6370845"/>
            <a:ext cx="18002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Composition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410717" y="-49620"/>
            <a:ext cx="4322567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English Progression Map Year 4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2555" y="4124505"/>
            <a:ext cx="185597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 take care to spell the words from our non-negotiable list carefully </a:t>
            </a:r>
            <a:endParaRPr lang="en-GB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5351" y="5136724"/>
            <a:ext cx="18559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the commonly misspelt words from the Y3/Y4 word lis</a:t>
            </a:r>
            <a:r>
              <a:rPr lang="en-GB" sz="900" dirty="0"/>
              <a:t>t</a:t>
            </a:r>
            <a:r>
              <a:rPr lang="en-GB" sz="900" dirty="0" smtClean="0"/>
              <a:t>.</a:t>
            </a:r>
            <a:endParaRPr lang="en-GB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9801" y="5719160"/>
            <a:ext cx="188148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the first 2 or 3 letters of a word to check a spelling in a dictionary.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2555" y="4665628"/>
            <a:ext cx="18559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the words from the Year 4 Spelling Shed lists.</a:t>
            </a:r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0671" y="5802387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learning to proof-read to check for errors in spelling and punctuation.</a:t>
            </a:r>
            <a:endParaRPr lang="en-GB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425847" y="3632213"/>
            <a:ext cx="181898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a range of sentences which have more than one clause, and I write in paragraphs.</a:t>
            </a:r>
            <a:endParaRPr lang="en-GB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420671" y="4310972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non-narrative texts using different organisational devices.</a:t>
            </a:r>
            <a:endParaRPr lang="en-GB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240899" y="6378034"/>
            <a:ext cx="172819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Reading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23178" y="2923085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summarise to re-cap and predict what may happen next from clues in a text.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240899" y="1651331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read a </a:t>
            </a:r>
            <a:r>
              <a:rPr lang="en-GB" sz="900" dirty="0" smtClean="0"/>
              <a:t>text fluently </a:t>
            </a:r>
            <a:r>
              <a:rPr lang="en-GB" sz="900" dirty="0" smtClean="0"/>
              <a:t>and pick out key information.</a:t>
            </a:r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240899" y="3601296"/>
            <a:ext cx="1728192" cy="1338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explain the meaning of words in context. I ask relevant questions to improve my understanding of a text</a:t>
            </a:r>
            <a:r>
              <a:rPr lang="en-GB" sz="900" dirty="0"/>
              <a:t> </a:t>
            </a:r>
            <a:r>
              <a:rPr lang="en-GB" sz="900" dirty="0" smtClean="0"/>
              <a:t>and new words in it</a:t>
            </a:r>
            <a:r>
              <a:rPr lang="en-GB" sz="900" dirty="0"/>
              <a:t>. I can use a dictionary to check the meaning of unfamiliar words.</a:t>
            </a:r>
          </a:p>
          <a:p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40899" y="5003884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infer meanings &amp; begin to justify them with evidence from the text</a:t>
            </a:r>
            <a:endParaRPr lang="en-GB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240899" y="5625046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explore poetry and discuss figurative language. I can prepare poetry to read aloud and perform.</a:t>
            </a:r>
            <a:endParaRPr lang="en-GB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240899" y="2217958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discuss and record words and phrases that writers use to engage and impact on the reader.</a:t>
            </a:r>
            <a:endParaRPr lang="en-GB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240899" y="1005000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identify features of different types of texts and identify simple themes within them.</a:t>
            </a:r>
            <a:endParaRPr lang="en-GB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240899" y="51536"/>
            <a:ext cx="17281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enjoy a range of books from a range of authors. I am learning how to select books for specific purposes, using the Dewey system in our library.</a:t>
            </a:r>
            <a:endParaRPr lang="en-GB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6935946" y="3010393"/>
            <a:ext cx="184919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My joined handwriting is legible and consistent and ascenders and descenders are clear.</a:t>
            </a:r>
            <a:endParaRPr lang="en-GB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417560" y="4918180"/>
            <a:ext cx="1806423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improve my writing by changing grammar and vocabulary, and I understand how to use a thesaurus.</a:t>
            </a:r>
            <a:endParaRPr lang="en-GB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2410717" y="1807205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compose sentences (out loud first) with different sentence structures.</a:t>
            </a:r>
            <a:endParaRPr lang="en-GB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2417560" y="2349757"/>
            <a:ext cx="1806423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a narrative with a clear structure, setting and plot.</a:t>
            </a:r>
            <a:endParaRPr lang="en-GB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2430065" y="2950323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move my narrative on, using direct speech in my writing and punctuating it correctly.</a:t>
            </a:r>
            <a:endParaRPr lang="en-GB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076" y="17175"/>
            <a:ext cx="674230" cy="80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80222"/>
              </p:ext>
            </p:extLst>
          </p:nvPr>
        </p:nvGraphicFramePr>
        <p:xfrm>
          <a:off x="6797563" y="1191394"/>
          <a:ext cx="2250440" cy="1733550"/>
        </p:xfrm>
        <a:graphic>
          <a:graphicData uri="http://schemas.openxmlformats.org/drawingml/2006/table">
            <a:tbl>
              <a:tblPr firstRow="1" firstCol="1" bandRow="1"/>
              <a:tblGrid>
                <a:gridCol w="774065">
                  <a:extLst>
                    <a:ext uri="{9D8B030D-6E8A-4147-A177-3AD203B41FA5}">
                      <a16:colId xmlns:a16="http://schemas.microsoft.com/office/drawing/2014/main" val="2216752048"/>
                    </a:ext>
                  </a:extLst>
                </a:gridCol>
                <a:gridCol w="666115">
                  <a:extLst>
                    <a:ext uri="{9D8B030D-6E8A-4147-A177-3AD203B41FA5}">
                      <a16:colId xmlns:a16="http://schemas.microsoft.com/office/drawing/2014/main" val="392936732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068818710"/>
                    </a:ext>
                  </a:extLst>
                </a:gridCol>
              </a:tblGrid>
              <a:tr h="17385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Year 4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206725"/>
                  </a:ext>
                </a:extLst>
              </a:tr>
              <a:tr h="173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Sep - Dec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Jan - Apr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May - July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099803"/>
                  </a:ext>
                </a:extLst>
              </a:tr>
              <a:tr h="1206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Writing to others.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(Letter to my teacher)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Real recounts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Exploring our language.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(Lost Words poetry)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Exploring emotions.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(Beowulf’s diary)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People who have changed the World.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(Biography)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We are Scientists.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(Recording scientific findings)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The power of storytelling.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(Linked to author visit/WBD)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Persuasion: Battle cry</a:t>
                      </a:r>
                      <a:endParaRPr lang="en-GB" sz="12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People who have changed the World.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(Shackleton’s scrapbook) 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Firing our imaginations.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(Poetry)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We love our school.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(Tour guide for Year 2)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32425"/>
                  </a:ext>
                </a:extLst>
              </a:tr>
            </a:tbl>
          </a:graphicData>
        </a:graphic>
      </p:graphicFrame>
      <p:pic>
        <p:nvPicPr>
          <p:cNvPr id="57" name="Picture 5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50" y="252748"/>
            <a:ext cx="421157" cy="800100"/>
          </a:xfrm>
          <a:prstGeom prst="rect">
            <a:avLst/>
          </a:prstGeom>
          <a:noFill/>
        </p:spPr>
      </p:pic>
      <p:pic>
        <p:nvPicPr>
          <p:cNvPr id="58" name="Picture 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06" y="266922"/>
            <a:ext cx="464820" cy="723900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97" y="272793"/>
            <a:ext cx="474849" cy="800100"/>
          </a:xfrm>
          <a:prstGeom prst="rect">
            <a:avLst/>
          </a:prstGeom>
          <a:noFill/>
        </p:spPr>
      </p:pic>
      <p:pic>
        <p:nvPicPr>
          <p:cNvPr id="44" name="Picture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67" y="272793"/>
            <a:ext cx="484068" cy="736600"/>
          </a:xfrm>
          <a:prstGeom prst="rect">
            <a:avLst/>
          </a:prstGeom>
          <a:noFill/>
        </p:spPr>
      </p:pic>
      <p:pic>
        <p:nvPicPr>
          <p:cNvPr id="47" name="Picture 4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54" y="277095"/>
            <a:ext cx="544675" cy="66675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04" y="281100"/>
            <a:ext cx="481330" cy="723900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87" y="292300"/>
            <a:ext cx="537845" cy="365760"/>
          </a:xfrm>
          <a:prstGeom prst="rect">
            <a:avLst/>
          </a:prstGeom>
          <a:noFill/>
        </p:spPr>
      </p:pic>
      <p:pic>
        <p:nvPicPr>
          <p:cNvPr id="50" name="Picture 4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60" y="300505"/>
            <a:ext cx="468630" cy="734695"/>
          </a:xfrm>
          <a:prstGeom prst="rect">
            <a:avLst/>
          </a:prstGeom>
          <a:noFill/>
        </p:spPr>
      </p:pic>
      <p:pic>
        <p:nvPicPr>
          <p:cNvPr id="51" name="Picture 5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05" y="297380"/>
            <a:ext cx="489585" cy="72136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69" y="294146"/>
            <a:ext cx="527978" cy="842626"/>
          </a:xfrm>
          <a:prstGeom prst="rect">
            <a:avLst/>
          </a:prstGeom>
          <a:noFill/>
        </p:spPr>
      </p:pic>
      <p:pic>
        <p:nvPicPr>
          <p:cNvPr id="53" name="Picture 5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27" y="300505"/>
            <a:ext cx="549405" cy="814369"/>
          </a:xfrm>
          <a:prstGeom prst="rect">
            <a:avLst/>
          </a:prstGeom>
          <a:noFill/>
        </p:spPr>
      </p:pic>
      <p:pic>
        <p:nvPicPr>
          <p:cNvPr id="54" name="Picture 5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66" y="294300"/>
            <a:ext cx="617609" cy="78549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430065" y="1254527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discuss and record ideas to help plan my writing. </a:t>
            </a:r>
            <a:endParaRPr lang="en-GB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745202" y="2847049"/>
            <a:ext cx="172819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Punctuation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92765" y="5441610"/>
            <a:ext cx="1804246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in paragraphs.</a:t>
            </a:r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4692766" y="5762812"/>
            <a:ext cx="1804245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make an appropriate choice of pronoun and noun within &amp; across sentences.</a:t>
            </a:r>
            <a:endParaRPr lang="en-GB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730792" y="1724719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tx1"/>
                </a:solidFill>
              </a:rPr>
              <a:t>I can use apostrophes to mark possession and omission.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5202" y="2275647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commas in lists, in direct speech and with fronted adverbials.</a:t>
            </a:r>
            <a:endParaRPr lang="en-GB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7176" y="4720250"/>
            <a:ext cx="180424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expanded noun phrases.</a:t>
            </a:r>
            <a:endParaRPr lang="en-GB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4696811" y="4012475"/>
            <a:ext cx="1800200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the correct tense consistently in my writing (including past tense with has/ have).</a:t>
            </a:r>
            <a:endParaRPr lang="en-GB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4709199" y="6330029"/>
            <a:ext cx="180020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Structure</a:t>
            </a:r>
            <a:endParaRPr lang="en-GB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4692081" y="5151026"/>
            <a:ext cx="1792235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fronted adverbials.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373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3870" y="6442833"/>
            <a:ext cx="184919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Spelling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957556" y="3366266"/>
            <a:ext cx="1719436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Handwriting     </a:t>
            </a:r>
            <a:r>
              <a:rPr lang="en-GB" sz="900" dirty="0" smtClean="0"/>
              <a:t>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9619" y="3993654"/>
            <a:ext cx="180020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Structure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53178" y="6442833"/>
            <a:ext cx="172819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Punctuation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07673" y="5829198"/>
            <a:ext cx="18415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 dictionary to help spell words correctly in my writing.</a:t>
            </a:r>
            <a:endParaRPr lang="en-GB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7158007" y="4940241"/>
            <a:ext cx="18234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the words from my Year 5 Spelling Shed lists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4148" y="5351916"/>
            <a:ext cx="1844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some of the words  from the Y5/Y6 spelling list.</a:t>
            </a:r>
            <a:endParaRPr lang="en-GB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7194148" y="3498811"/>
            <a:ext cx="180424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build cohesion within and between paragraphs.</a:t>
            </a:r>
            <a:endParaRPr lang="en-GB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497967" y="4626773"/>
            <a:ext cx="181898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stylistic devices, e.g. metaphor/simile. </a:t>
            </a:r>
            <a:endParaRPr lang="en-GB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2507361" y="1425832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plan my writing, using ideas of my own but drawing on expertise from authors.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7199619" y="3040761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correct verb forms, including modal.</a:t>
            </a:r>
            <a:endParaRPr lang="en-GB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966991" y="5351916"/>
            <a:ext cx="172819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apostrophes for omission and possession.</a:t>
            </a:r>
            <a:endParaRPr lang="en-GB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4953178" y="5814159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</a:t>
            </a:r>
            <a:r>
              <a:rPr lang="en-GB" sz="900" dirty="0" smtClean="0"/>
              <a:t>understand </a:t>
            </a:r>
            <a:r>
              <a:rPr lang="en-GB" sz="900" dirty="0" smtClean="0"/>
              <a:t>the difference between direct and reported speech.</a:t>
            </a:r>
            <a:endParaRPr lang="en-GB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953178" y="3910055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brackets, dashes and commas to indicate parenthesis.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4687" y="4491258"/>
            <a:ext cx="1728192" cy="7848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beginning to use commas in longer sentences, to clarify meaning or avoid ambiguity.</a:t>
            </a:r>
            <a:endParaRPr lang="en-GB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267974" y="6456000"/>
            <a:ext cx="172819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Reading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54877" y="3366352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infer characters thoughts, feelings and motives.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254877" y="2017043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read non-fiction texts and identify the purpose, structure and grammatical features, evaluating how effective they are.</a:t>
            </a:r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254877" y="3849370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predict what may happen next, from clues or suggestions in the text and can summarise a text using key details.</a:t>
            </a:r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7973" y="5497531"/>
            <a:ext cx="17020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read my own and others’ work aloud with confidence and can prepare poems  to perform, learning elements of them by heart.</a:t>
            </a:r>
            <a:endParaRPr lang="en-GB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254877" y="743690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familiar with and can talk about a wide range of books and text types, showing understanding and enjoyment. </a:t>
            </a:r>
            <a:endParaRPr lang="en-GB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4939365" y="2816683"/>
            <a:ext cx="1755818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legibly in a joined style, when writing at speed.</a:t>
            </a:r>
            <a:endParaRPr lang="en-GB" sz="900" dirty="0"/>
          </a:p>
        </p:txBody>
      </p:sp>
      <p:sp>
        <p:nvSpPr>
          <p:cNvPr id="39" name="TextBox 38"/>
          <p:cNvSpPr txBox="1"/>
          <p:nvPr/>
        </p:nvSpPr>
        <p:spPr>
          <a:xfrm>
            <a:off x="7194148" y="2582482"/>
            <a:ext cx="180424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complex sentences and relative clauses.</a:t>
            </a:r>
            <a:endParaRPr lang="en-GB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492053" y="3908834"/>
            <a:ext cx="180642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well chosen vocabulary to create an impact and I can use a thesaurus to help me.</a:t>
            </a:r>
            <a:endParaRPr lang="en-GB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2504249" y="1968609"/>
            <a:ext cx="180642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start a sentence in different ways.</a:t>
            </a:r>
            <a:endParaRPr lang="en-GB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2492054" y="2382048"/>
            <a:ext cx="1806423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the correct features of the text type we are working on and use devices to guide the reader e.g. bullet points.</a:t>
            </a:r>
            <a:endParaRPr lang="en-GB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2492054" y="3200820"/>
            <a:ext cx="180642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develop characters through action and dialogue and describe settings and atmospheres effectively.</a:t>
            </a:r>
            <a:endParaRPr lang="en-GB" sz="9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5" cy="64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4877" y="4660367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have strategies for learning new vocabulary, including asking for explanations when I meet an unfamiliar word.</a:t>
            </a:r>
            <a:endParaRPr lang="en-GB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237787" y="2828340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learning to scan a text in order to help me retrieve key information.</a:t>
            </a:r>
            <a:endParaRPr lang="en-GB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2507361" y="1011301"/>
            <a:ext cx="18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discuss the audience and purpose of the writing.</a:t>
            </a:r>
            <a:endParaRPr lang="en-GB" sz="9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1576"/>
              </p:ext>
            </p:extLst>
          </p:nvPr>
        </p:nvGraphicFramePr>
        <p:xfrm>
          <a:off x="4658898" y="1358472"/>
          <a:ext cx="2430145" cy="1365250"/>
        </p:xfrm>
        <a:graphic>
          <a:graphicData uri="http://schemas.openxmlformats.org/drawingml/2006/table">
            <a:tbl>
              <a:tblPr firstRow="1" firstCol="1" bandRow="1"/>
              <a:tblGrid>
                <a:gridCol w="810260">
                  <a:extLst>
                    <a:ext uri="{9D8B030D-6E8A-4147-A177-3AD203B41FA5}">
                      <a16:colId xmlns:a16="http://schemas.microsoft.com/office/drawing/2014/main" val="3041625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407183498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8249285"/>
                    </a:ext>
                  </a:extLst>
                </a:gridCol>
              </a:tblGrid>
              <a:tr h="1319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People who have changed the World.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(Mandela/Shake-</a:t>
                      </a:r>
                      <a:r>
                        <a:rPr lang="en-GB" sz="500" b="1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speare</a:t>
                      </a: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biography)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Firing our imaginations.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(Poetry)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Exploring emotions.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(Diary writing)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Stories from the past.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(A modern myth)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How can I explain?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 (An explorer’s handbook)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Telling stories through poetry.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(My narrative poem)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The power of storytelling. (Linked to author visit/WBD)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Saving our Planet.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(Letter to Blue Peter)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Exploring emotions.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(Letter from an evacuee) 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Painting pictures with words.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(Description)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We love to read.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(Author presentation)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2615"/>
                  </a:ext>
                </a:extLst>
              </a:tr>
            </a:tbl>
          </a:graphicData>
        </a:graphic>
      </p:graphicFrame>
      <p:pic>
        <p:nvPicPr>
          <p:cNvPr id="46" name="Picture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26" y="63429"/>
            <a:ext cx="551180" cy="833120"/>
          </a:xfrm>
          <a:prstGeom prst="rect">
            <a:avLst/>
          </a:prstGeom>
          <a:noFill/>
        </p:spPr>
      </p:pic>
      <p:pic>
        <p:nvPicPr>
          <p:cNvPr id="47" name="Picture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58" y="63518"/>
            <a:ext cx="646430" cy="724535"/>
          </a:xfrm>
          <a:prstGeom prst="rect">
            <a:avLst/>
          </a:prstGeom>
          <a:noFill/>
        </p:spPr>
      </p:pic>
      <p:pic>
        <p:nvPicPr>
          <p:cNvPr id="48" name="Picture 4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89" y="52409"/>
            <a:ext cx="654050" cy="1000760"/>
          </a:xfrm>
          <a:prstGeom prst="rect">
            <a:avLst/>
          </a:prstGeom>
          <a:noFill/>
        </p:spPr>
      </p:pic>
      <p:pic>
        <p:nvPicPr>
          <p:cNvPr id="49" name="Picture 4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26" y="28760"/>
            <a:ext cx="671830" cy="561975"/>
          </a:xfrm>
          <a:prstGeom prst="rect">
            <a:avLst/>
          </a:prstGeom>
          <a:noFill/>
        </p:spPr>
      </p:pic>
      <p:pic>
        <p:nvPicPr>
          <p:cNvPr id="50" name="Picture 4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72" y="92489"/>
            <a:ext cx="716280" cy="1103630"/>
          </a:xfrm>
          <a:prstGeom prst="rect">
            <a:avLst/>
          </a:prstGeom>
          <a:noFill/>
        </p:spPr>
      </p:pic>
      <p:pic>
        <p:nvPicPr>
          <p:cNvPr id="51" name="Picture 5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15" y="84278"/>
            <a:ext cx="707390" cy="466090"/>
          </a:xfrm>
          <a:prstGeom prst="rect">
            <a:avLst/>
          </a:prstGeom>
          <a:noFill/>
        </p:spPr>
      </p:pic>
      <p:pic>
        <p:nvPicPr>
          <p:cNvPr id="52" name="Picture 5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33" y="591391"/>
            <a:ext cx="576580" cy="771525"/>
          </a:xfrm>
          <a:prstGeom prst="rect">
            <a:avLst/>
          </a:prstGeom>
          <a:noFill/>
        </p:spPr>
      </p:pic>
      <p:pic>
        <p:nvPicPr>
          <p:cNvPr id="53" name="Picture 5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43" y="652944"/>
            <a:ext cx="680085" cy="450215"/>
          </a:xfrm>
          <a:prstGeom prst="rect">
            <a:avLst/>
          </a:prstGeom>
          <a:noFill/>
        </p:spPr>
      </p:pic>
      <p:pic>
        <p:nvPicPr>
          <p:cNvPr id="54" name="Picture 5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7022"/>
          <a:stretch/>
        </p:blipFill>
        <p:spPr bwMode="auto">
          <a:xfrm>
            <a:off x="7010328" y="63518"/>
            <a:ext cx="638175" cy="89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34" y="28760"/>
            <a:ext cx="625475" cy="932180"/>
          </a:xfrm>
          <a:prstGeom prst="rect">
            <a:avLst/>
          </a:prstGeom>
        </p:spPr>
      </p:pic>
      <p:pic>
        <p:nvPicPr>
          <p:cNvPr id="56" name="Picture 5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14" y="31286"/>
            <a:ext cx="741045" cy="93345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-1309953" y="69093"/>
            <a:ext cx="6004819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English Progression Map </a:t>
            </a:r>
          </a:p>
          <a:p>
            <a:pPr algn="ctr"/>
            <a:r>
              <a:rPr lang="en-GB" sz="1400" b="1" dirty="0" smtClean="0">
                <a:solidFill>
                  <a:srgbClr val="7030A0"/>
                </a:solidFill>
              </a:rPr>
              <a:t>Year 5</a:t>
            </a:r>
            <a:endParaRPr lang="en-GB" sz="1400" b="1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07361" y="5875079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make changes in order to improve the effectiveness of my writing.</a:t>
            </a:r>
            <a:endParaRPr lang="en-GB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2507361" y="6456000"/>
            <a:ext cx="18002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Composition</a:t>
            </a:r>
            <a:endParaRPr lang="en-GB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2507361" y="5052782"/>
            <a:ext cx="1800200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proof read my work to check for errors such as inconsistent tense and subject and verb agreement. </a:t>
            </a:r>
            <a:endParaRPr lang="en-GB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254877" y="1575330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like recommending books I have enjoyed to others.</a:t>
            </a:r>
            <a:endParaRPr lang="en-GB" sz="900" dirty="0"/>
          </a:p>
        </p:txBody>
      </p:sp>
      <p:sp>
        <p:nvSpPr>
          <p:cNvPr id="58" name="TextBox 57"/>
          <p:cNvSpPr txBox="1"/>
          <p:nvPr/>
        </p:nvSpPr>
        <p:spPr>
          <a:xfrm>
            <a:off x="7175292" y="4496359"/>
            <a:ext cx="1844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the words on our non-negotiable spelling list.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255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25067"/>
              </p:ext>
            </p:extLst>
          </p:nvPr>
        </p:nvGraphicFramePr>
        <p:xfrm>
          <a:off x="4747617" y="995633"/>
          <a:ext cx="4153790" cy="1167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384">
                  <a:extLst>
                    <a:ext uri="{9D8B030D-6E8A-4147-A177-3AD203B41FA5}">
                      <a16:colId xmlns:a16="http://schemas.microsoft.com/office/drawing/2014/main" val="2020812257"/>
                    </a:ext>
                  </a:extLst>
                </a:gridCol>
                <a:gridCol w="1169931">
                  <a:extLst>
                    <a:ext uri="{9D8B030D-6E8A-4147-A177-3AD203B41FA5}">
                      <a16:colId xmlns:a16="http://schemas.microsoft.com/office/drawing/2014/main" val="1356068971"/>
                    </a:ext>
                  </a:extLst>
                </a:gridCol>
                <a:gridCol w="1492475">
                  <a:extLst>
                    <a:ext uri="{9D8B030D-6E8A-4147-A177-3AD203B41FA5}">
                      <a16:colId xmlns:a16="http://schemas.microsoft.com/office/drawing/2014/main" val="1114534037"/>
                    </a:ext>
                  </a:extLst>
                </a:gridCol>
              </a:tblGrid>
              <a:tr h="1124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Firing our imaginations.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(Poetry)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Whose point of view?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(Writing from different viewpoints)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powers of persuasion.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(Letter from Lord Shaftesbury)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power of storytelling.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(A Nativity for younger readers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What did you think?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</a:t>
                      </a:r>
                      <a:r>
                        <a:rPr lang="en-GB" sz="600" dirty="0" err="1">
                          <a:effectLst/>
                        </a:rPr>
                        <a:t>Playscripts</a:t>
                      </a:r>
                      <a:r>
                        <a:rPr lang="en-GB" sz="600" dirty="0">
                          <a:effectLst/>
                        </a:rPr>
                        <a:t> and Review of YSC performance)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Painting pictures with words.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(Description)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What’s your opinion?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(How to debate)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The power of storytelling.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(Linked to author visit/WBD)</a:t>
                      </a:r>
                      <a:endParaRPr lang="en-GB" sz="6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What do you think is the greatest invention?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(Writing an online article)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What makes a good reader?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(Revision sessions)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Preparing to perform!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(Scripts for leavers assembly)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290" marR="34925" marT="34925" marB="34925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468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48396" y="6445638"/>
            <a:ext cx="184919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Spelling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058060" y="3749332"/>
            <a:ext cx="1855973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Handwriting     </a:t>
            </a:r>
            <a:r>
              <a:rPr lang="en-GB" sz="900" dirty="0" smtClean="0"/>
              <a:t>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5867" y="6445638"/>
            <a:ext cx="180020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Composition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27693" y="4136710"/>
            <a:ext cx="1849801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Structure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88497" y="6445638"/>
            <a:ext cx="1728192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Punctuation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-855663" y="-25534"/>
            <a:ext cx="4392488" cy="60016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7030A0"/>
                </a:solidFill>
              </a:rPr>
              <a:t>English</a:t>
            </a:r>
          </a:p>
          <a:p>
            <a:pPr algn="ctr"/>
            <a:r>
              <a:rPr lang="en-GB" sz="1100" b="1" dirty="0" smtClean="0">
                <a:solidFill>
                  <a:srgbClr val="7030A0"/>
                </a:solidFill>
              </a:rPr>
              <a:t> Progression Map</a:t>
            </a:r>
          </a:p>
          <a:p>
            <a:pPr algn="ctr"/>
            <a:r>
              <a:rPr lang="en-GB" sz="1100" b="1" dirty="0" smtClean="0">
                <a:solidFill>
                  <a:srgbClr val="7030A0"/>
                </a:solidFill>
              </a:rPr>
              <a:t>Year 6</a:t>
            </a:r>
            <a:endParaRPr lang="en-GB" sz="11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9153" y="5756307"/>
            <a:ext cx="18559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My spelling is generally correct and I can use spell checking resources  for more ambitious words.</a:t>
            </a:r>
            <a:endParaRPr lang="en-GB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7045306" y="4874446"/>
            <a:ext cx="18814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the words from my </a:t>
            </a:r>
            <a:r>
              <a:rPr lang="en-GB" sz="900" dirty="0"/>
              <a:t>Y</a:t>
            </a:r>
            <a:r>
              <a:rPr lang="en-GB" sz="900" dirty="0" smtClean="0"/>
              <a:t>ear 6 Spelling Shed lists.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0470" y="2711592"/>
            <a:ext cx="180424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 wide range of clause structures and vary their position within the sentence.</a:t>
            </a:r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2377340" y="5011622"/>
            <a:ext cx="1800200" cy="7848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create atmosphere, describe settings and use dialogue to convey character and advance the action in my writing.</a:t>
            </a:r>
            <a:endParaRPr lang="en-GB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9322" y="2856595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adverbs, expanded noun phrases and preposition phrases to add detail to sentences.</a:t>
            </a:r>
            <a:endParaRPr lang="en-GB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2389927" y="2157927"/>
            <a:ext cx="181898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grammatical structures &amp; features and choose vocabulary appropriate to the audience and purpose.</a:t>
            </a:r>
            <a:endParaRPr lang="en-GB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4750471" y="3419193"/>
            <a:ext cx="18042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write in paragraphs which can clearly signal a change in subject, time, place or event.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4752493" y="2264899"/>
            <a:ext cx="18002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vary sentence length for effect.</a:t>
            </a:r>
            <a:endParaRPr lang="en-GB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788497" y="5685513"/>
            <a:ext cx="172819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inverted commas, commas for clarity, and punctuation for parenthesis.</a:t>
            </a:r>
            <a:endParaRPr lang="en-GB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8497" y="4542132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learning to use the semi-colon, colon, dash and hyphen.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8497" y="5110814"/>
            <a:ext cx="1728192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the colon to introduce a list and semi-colon within lists.</a:t>
            </a:r>
            <a:endParaRPr lang="en-GB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185685" y="6445638"/>
            <a:ext cx="1728192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Reading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85685" y="4446352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retrieve, record and present information from non-fiction texts.</a:t>
            </a:r>
            <a:endParaRPr lang="en-GB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185685" y="3732457"/>
            <a:ext cx="17281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predict what might happen from details stated and implied</a:t>
            </a:r>
            <a:r>
              <a:rPr lang="en-GB" sz="900" dirty="0"/>
              <a:t> </a:t>
            </a:r>
            <a:r>
              <a:rPr lang="en-GB" sz="900" dirty="0" smtClean="0"/>
              <a:t>and </a:t>
            </a:r>
            <a:r>
              <a:rPr lang="en-GB" sz="900" dirty="0"/>
              <a:t>can summarise </a:t>
            </a:r>
            <a:r>
              <a:rPr lang="en-GB" sz="900" dirty="0" smtClean="0"/>
              <a:t>main ideas.</a:t>
            </a:r>
            <a:endParaRPr lang="en-GB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185685" y="3172495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discuss, debate and give opinions about my reading</a:t>
            </a:r>
            <a:endParaRPr lang="en-GB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185685" y="1785067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evaluate how authors use language and consider the impact on the reader.</a:t>
            </a:r>
            <a:endParaRPr lang="en-GB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185685" y="2345971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explain and discuss my understanding of what I  read, drawing inferences and justifying these with evidence.</a:t>
            </a:r>
            <a:endParaRPr lang="en-GB" sz="900" dirty="0"/>
          </a:p>
        </p:txBody>
      </p:sp>
      <p:sp>
        <p:nvSpPr>
          <p:cNvPr id="36" name="TextBox 35"/>
          <p:cNvSpPr txBox="1"/>
          <p:nvPr/>
        </p:nvSpPr>
        <p:spPr>
          <a:xfrm>
            <a:off x="185685" y="630622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enjoying age appropriate books with confidence and fluency. </a:t>
            </a:r>
            <a:endParaRPr lang="en-GB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7048397" y="3130801"/>
            <a:ext cx="1849191" cy="5078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maintain legibility, fluency and speed in my handwriting. </a:t>
            </a:r>
            <a:endParaRPr lang="en-GB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2376473" y="1610006"/>
            <a:ext cx="1806423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a range of sentence starters to create specific effects.</a:t>
            </a:r>
            <a:endParaRPr lang="en-GB" sz="900" dirty="0"/>
          </a:p>
        </p:txBody>
      </p:sp>
      <p:sp>
        <p:nvSpPr>
          <p:cNvPr id="41" name="TextBox 40"/>
          <p:cNvSpPr txBox="1"/>
          <p:nvPr/>
        </p:nvSpPr>
        <p:spPr>
          <a:xfrm>
            <a:off x="185685" y="5020471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make comparisons within and across texts.</a:t>
            </a:r>
            <a:endParaRPr lang="en-GB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185685" y="5463674"/>
            <a:ext cx="1728192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read a variety of texts aloud, including poems, showing understanding through intonation, tone, volume &amp; action.</a:t>
            </a:r>
            <a:endParaRPr lang="en-GB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2399587" y="3543415"/>
            <a:ext cx="1800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use grammar to creat</a:t>
            </a:r>
            <a:r>
              <a:rPr lang="en-GB" sz="900" b="1" dirty="0" smtClean="0"/>
              <a:t>e </a:t>
            </a:r>
            <a:r>
              <a:rPr lang="en-GB" sz="900" dirty="0" smtClean="0"/>
              <a:t>an impact.</a:t>
            </a:r>
            <a:endParaRPr lang="en-GB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2385867" y="3940223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use the correct verb form, including passive and modal verbs.</a:t>
            </a:r>
            <a:endParaRPr lang="en-GB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2376619" y="4478677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write cohesively within  and across sentences and paragraphs.</a:t>
            </a:r>
            <a:endParaRPr lang="en-GB" sz="9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" y="11781"/>
            <a:ext cx="583640" cy="56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85685" y="1211982"/>
            <a:ext cx="1728192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am learning new vocabulary, using appropriate strategies.</a:t>
            </a:r>
            <a:endParaRPr lang="en-GB" sz="900" dirty="0"/>
          </a:p>
        </p:txBody>
      </p:sp>
      <p:sp>
        <p:nvSpPr>
          <p:cNvPr id="48" name="TextBox 47"/>
          <p:cNvSpPr txBox="1"/>
          <p:nvPr/>
        </p:nvSpPr>
        <p:spPr>
          <a:xfrm>
            <a:off x="7058060" y="4415749"/>
            <a:ext cx="18559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always spell our non-negotiable words correctly.</a:t>
            </a:r>
            <a:endParaRPr lang="en-GB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2386629" y="1060808"/>
            <a:ext cx="1800200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plan, draft, edit, evaluate and proof read my writing.</a:t>
            </a:r>
            <a:endParaRPr lang="en-GB" sz="900" dirty="0"/>
          </a:p>
        </p:txBody>
      </p:sp>
      <p:pic>
        <p:nvPicPr>
          <p:cNvPr id="50" name="Picture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67" y="-25534"/>
            <a:ext cx="685800" cy="1052195"/>
          </a:xfrm>
          <a:prstGeom prst="rect">
            <a:avLst/>
          </a:prstGeom>
          <a:noFill/>
        </p:spPr>
      </p:pic>
      <p:pic>
        <p:nvPicPr>
          <p:cNvPr id="51" name="Picture 5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55" y="5314"/>
            <a:ext cx="687705" cy="842645"/>
          </a:xfrm>
          <a:prstGeom prst="rect">
            <a:avLst/>
          </a:prstGeom>
          <a:noFill/>
        </p:spPr>
      </p:pic>
      <p:pic>
        <p:nvPicPr>
          <p:cNvPr id="52" name="Picture 5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54" y="1731"/>
            <a:ext cx="612140" cy="782955"/>
          </a:xfrm>
          <a:prstGeom prst="rect">
            <a:avLst/>
          </a:prstGeom>
          <a:noFill/>
        </p:spPr>
      </p:pic>
      <p:pic>
        <p:nvPicPr>
          <p:cNvPr id="53" name="Picture 5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66" y="-9769"/>
            <a:ext cx="560705" cy="862330"/>
          </a:xfrm>
          <a:prstGeom prst="rect">
            <a:avLst/>
          </a:prstGeom>
          <a:noFill/>
        </p:spPr>
      </p:pic>
      <p:pic>
        <p:nvPicPr>
          <p:cNvPr id="54" name="Picture 5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12" y="-1346"/>
            <a:ext cx="594995" cy="911225"/>
          </a:xfrm>
          <a:prstGeom prst="rect">
            <a:avLst/>
          </a:prstGeom>
          <a:noFill/>
        </p:spPr>
      </p:pic>
      <p:pic>
        <p:nvPicPr>
          <p:cNvPr id="55" name="Picture 5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13" y="28613"/>
            <a:ext cx="598805" cy="915035"/>
          </a:xfrm>
          <a:prstGeom prst="rect">
            <a:avLst/>
          </a:prstGeom>
          <a:noFill/>
        </p:spPr>
      </p:pic>
      <p:pic>
        <p:nvPicPr>
          <p:cNvPr id="56" name="Picture 5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26" y="37707"/>
            <a:ext cx="563245" cy="833120"/>
          </a:xfrm>
          <a:prstGeom prst="rect">
            <a:avLst/>
          </a:prstGeom>
          <a:noFill/>
        </p:spPr>
      </p:pic>
      <p:pic>
        <p:nvPicPr>
          <p:cNvPr id="57" name="Picture 5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59" y="8425"/>
            <a:ext cx="523875" cy="796925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95" y="12704"/>
            <a:ext cx="621665" cy="932815"/>
          </a:xfrm>
          <a:prstGeom prst="rect">
            <a:avLst/>
          </a:prstGeom>
          <a:noFill/>
        </p:spPr>
      </p:pic>
      <p:pic>
        <p:nvPicPr>
          <p:cNvPr id="59" name="Picture 5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23" y="14529"/>
            <a:ext cx="575310" cy="89535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039153" y="5316181"/>
            <a:ext cx="1844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spell most of the words  from the Y5/Y6 spelling list.</a:t>
            </a:r>
            <a:endParaRPr lang="en-GB" sz="900" dirty="0"/>
          </a:p>
        </p:txBody>
      </p:sp>
      <p:sp>
        <p:nvSpPr>
          <p:cNvPr id="61" name="TextBox 60"/>
          <p:cNvSpPr txBox="1"/>
          <p:nvPr/>
        </p:nvSpPr>
        <p:spPr>
          <a:xfrm>
            <a:off x="2380679" y="5793514"/>
            <a:ext cx="1800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 dirty="0" smtClean="0"/>
              <a:t>I can select resources (e.g. a thesaurus) to help with my writing and can use  with confidence.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194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2805</Words>
  <Application>Microsoft Office PowerPoint</Application>
  <PresentationFormat>On-screen Show (4:3)</PresentationFormat>
  <Paragraphs>368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SimSun</vt:lpstr>
      <vt:lpstr>Arial</vt:lpstr>
      <vt:lpstr>Book Antiqua</vt:lpstr>
      <vt:lpstr>Calibri</vt:lpstr>
      <vt:lpstr>Century Gothic</vt:lpstr>
      <vt:lpstr>Liberation Serif</vt:lpstr>
      <vt:lpstr>Mangal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Any Authorised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Margaret Tokunaga</dc:creator>
  <cp:lastModifiedBy>Emma Crutchley</cp:lastModifiedBy>
  <cp:revision>200</cp:revision>
  <cp:lastPrinted>2021-02-02T14:32:35Z</cp:lastPrinted>
  <dcterms:created xsi:type="dcterms:W3CDTF">2015-11-08T11:54:21Z</dcterms:created>
  <dcterms:modified xsi:type="dcterms:W3CDTF">2021-02-02T14:51:54Z</dcterms:modified>
</cp:coreProperties>
</file>