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19"/>
  </p:notesMasterIdLst>
  <p:handoutMasterIdLst>
    <p:handoutMasterId r:id="rId220"/>
  </p:handoutMasterIdLst>
  <p:sldIdLst>
    <p:sldId id="528" r:id="rId2"/>
    <p:sldId id="527" r:id="rId3"/>
    <p:sldId id="529" r:id="rId4"/>
    <p:sldId id="268" r:id="rId5"/>
    <p:sldId id="298" r:id="rId6"/>
    <p:sldId id="331" r:id="rId7"/>
    <p:sldId id="332" r:id="rId8"/>
    <p:sldId id="536" r:id="rId9"/>
    <p:sldId id="333" r:id="rId10"/>
    <p:sldId id="334" r:id="rId11"/>
    <p:sldId id="335" r:id="rId12"/>
    <p:sldId id="336" r:id="rId13"/>
    <p:sldId id="537" r:id="rId14"/>
    <p:sldId id="337" r:id="rId15"/>
    <p:sldId id="338" r:id="rId16"/>
    <p:sldId id="339" r:id="rId17"/>
    <p:sldId id="353" r:id="rId18"/>
    <p:sldId id="538" r:id="rId19"/>
    <p:sldId id="354" r:id="rId20"/>
    <p:sldId id="355" r:id="rId21"/>
    <p:sldId id="368" r:id="rId22"/>
    <p:sldId id="369" r:id="rId23"/>
    <p:sldId id="539" r:id="rId24"/>
    <p:sldId id="356" r:id="rId25"/>
    <p:sldId id="357" r:id="rId26"/>
    <p:sldId id="370" r:id="rId27"/>
    <p:sldId id="340" r:id="rId28"/>
    <p:sldId id="540" r:id="rId29"/>
    <p:sldId id="358" r:id="rId30"/>
    <p:sldId id="359" r:id="rId31"/>
    <p:sldId id="341" r:id="rId32"/>
    <p:sldId id="342" r:id="rId33"/>
    <p:sldId id="360" r:id="rId34"/>
    <p:sldId id="361" r:id="rId35"/>
    <p:sldId id="343" r:id="rId36"/>
    <p:sldId id="344" r:id="rId37"/>
    <p:sldId id="541" r:id="rId38"/>
    <p:sldId id="362" r:id="rId39"/>
    <p:sldId id="363" r:id="rId40"/>
    <p:sldId id="372" r:id="rId41"/>
    <p:sldId id="373" r:id="rId42"/>
    <p:sldId id="542" r:id="rId43"/>
    <p:sldId id="364" r:id="rId44"/>
    <p:sldId id="365" r:id="rId45"/>
    <p:sldId id="347" r:id="rId46"/>
    <p:sldId id="348" r:id="rId47"/>
    <p:sldId id="543" r:id="rId48"/>
    <p:sldId id="366" r:id="rId49"/>
    <p:sldId id="367" r:id="rId50"/>
    <p:sldId id="349" r:id="rId51"/>
    <p:sldId id="350" r:id="rId52"/>
    <p:sldId id="374" r:id="rId53"/>
    <p:sldId id="375" r:id="rId54"/>
    <p:sldId id="427" r:id="rId55"/>
    <p:sldId id="544" r:id="rId56"/>
    <p:sldId id="257" r:id="rId57"/>
    <p:sldId id="258" r:id="rId58"/>
    <p:sldId id="376" r:id="rId59"/>
    <p:sldId id="377" r:id="rId60"/>
    <p:sldId id="418" r:id="rId61"/>
    <p:sldId id="545" r:id="rId62"/>
    <p:sldId id="261" r:id="rId63"/>
    <p:sldId id="262" r:id="rId64"/>
    <p:sldId id="546" r:id="rId65"/>
    <p:sldId id="378" r:id="rId66"/>
    <p:sldId id="379" r:id="rId67"/>
    <p:sldId id="428" r:id="rId68"/>
    <p:sldId id="263" r:id="rId69"/>
    <p:sldId id="264" r:id="rId70"/>
    <p:sldId id="547" r:id="rId71"/>
    <p:sldId id="380" r:id="rId72"/>
    <p:sldId id="381" r:id="rId73"/>
    <p:sldId id="429" r:id="rId74"/>
    <p:sldId id="548" r:id="rId75"/>
    <p:sldId id="474" r:id="rId76"/>
    <p:sldId id="265" r:id="rId77"/>
    <p:sldId id="266" r:id="rId78"/>
    <p:sldId id="564" r:id="rId79"/>
    <p:sldId id="382" r:id="rId80"/>
    <p:sldId id="383" r:id="rId81"/>
    <p:sldId id="267" r:id="rId82"/>
    <p:sldId id="390" r:id="rId83"/>
    <p:sldId id="549" r:id="rId84"/>
    <p:sldId id="530" r:id="rId85"/>
    <p:sldId id="531" r:id="rId86"/>
    <p:sldId id="550" r:id="rId87"/>
    <p:sldId id="532" r:id="rId88"/>
    <p:sldId id="533" r:id="rId89"/>
    <p:sldId id="534" r:id="rId90"/>
    <p:sldId id="535" r:id="rId91"/>
    <p:sldId id="388" r:id="rId92"/>
    <p:sldId id="389" r:id="rId93"/>
    <p:sldId id="476" r:id="rId94"/>
    <p:sldId id="551" r:id="rId95"/>
    <p:sldId id="273" r:id="rId96"/>
    <p:sldId id="274" r:id="rId97"/>
    <p:sldId id="391" r:id="rId98"/>
    <p:sldId id="392" r:id="rId99"/>
    <p:sldId id="414" r:id="rId100"/>
    <p:sldId id="552" r:id="rId101"/>
    <p:sldId id="275" r:id="rId102"/>
    <p:sldId id="276" r:id="rId103"/>
    <p:sldId id="553" r:id="rId104"/>
    <p:sldId id="393" r:id="rId105"/>
    <p:sldId id="394" r:id="rId106"/>
    <p:sldId id="277" r:id="rId107"/>
    <p:sldId id="278" r:id="rId108"/>
    <p:sldId id="554" r:id="rId109"/>
    <p:sldId id="395" r:id="rId110"/>
    <p:sldId id="396" r:id="rId111"/>
    <p:sldId id="478" r:id="rId112"/>
    <p:sldId id="555" r:id="rId113"/>
    <p:sldId id="279" r:id="rId114"/>
    <p:sldId id="477" r:id="rId115"/>
    <p:sldId id="556" r:id="rId116"/>
    <p:sldId id="479" r:id="rId117"/>
    <p:sldId id="480" r:id="rId118"/>
    <p:sldId id="283" r:id="rId119"/>
    <p:sldId id="284" r:id="rId120"/>
    <p:sldId id="481" r:id="rId121"/>
    <p:sldId id="482" r:id="rId122"/>
    <p:sldId id="511" r:id="rId123"/>
    <p:sldId id="557" r:id="rId124"/>
    <p:sldId id="512" r:id="rId125"/>
    <p:sldId id="558" r:id="rId126"/>
    <p:sldId id="285" r:id="rId127"/>
    <p:sldId id="286" r:id="rId128"/>
    <p:sldId id="483" r:id="rId129"/>
    <p:sldId id="484" r:id="rId130"/>
    <p:sldId id="513" r:id="rId131"/>
    <p:sldId id="559" r:id="rId132"/>
    <p:sldId id="287" r:id="rId133"/>
    <p:sldId id="288" r:id="rId134"/>
    <p:sldId id="560" r:id="rId135"/>
    <p:sldId id="485" r:id="rId136"/>
    <p:sldId id="486" r:id="rId137"/>
    <p:sldId id="515" r:id="rId138"/>
    <p:sldId id="561" r:id="rId139"/>
    <p:sldId id="516" r:id="rId140"/>
    <p:sldId id="289" r:id="rId141"/>
    <p:sldId id="514" r:id="rId142"/>
    <p:sldId id="487" r:id="rId143"/>
    <p:sldId id="488" r:id="rId144"/>
    <p:sldId id="439" r:id="rId145"/>
    <p:sldId id="291" r:id="rId146"/>
    <p:sldId id="517" r:id="rId147"/>
    <p:sldId id="562" r:id="rId148"/>
    <p:sldId id="489" r:id="rId149"/>
    <p:sldId id="490" r:id="rId150"/>
    <p:sldId id="518" r:id="rId151"/>
    <p:sldId id="295" r:id="rId152"/>
    <p:sldId id="296" r:id="rId153"/>
    <p:sldId id="563" r:id="rId154"/>
    <p:sldId id="491" r:id="rId155"/>
    <p:sldId id="492" r:id="rId156"/>
    <p:sldId id="297" r:id="rId157"/>
    <p:sldId id="519" r:id="rId158"/>
    <p:sldId id="565" r:id="rId159"/>
    <p:sldId id="493" r:id="rId160"/>
    <p:sldId id="494" r:id="rId161"/>
    <p:sldId id="520" r:id="rId162"/>
    <p:sldId id="566" r:id="rId163"/>
    <p:sldId id="301" r:id="rId164"/>
    <p:sldId id="302" r:id="rId165"/>
    <p:sldId id="567" r:id="rId166"/>
    <p:sldId id="495" r:id="rId167"/>
    <p:sldId id="496" r:id="rId168"/>
    <p:sldId id="526" r:id="rId169"/>
    <p:sldId id="568" r:id="rId170"/>
    <p:sldId id="303" r:id="rId171"/>
    <p:sldId id="304" r:id="rId172"/>
    <p:sldId id="569" r:id="rId173"/>
    <p:sldId id="497" r:id="rId174"/>
    <p:sldId id="498" r:id="rId175"/>
    <p:sldId id="407" r:id="rId176"/>
    <p:sldId id="307" r:id="rId177"/>
    <p:sldId id="308" r:id="rId178"/>
    <p:sldId id="499" r:id="rId179"/>
    <p:sldId id="500" r:id="rId180"/>
    <p:sldId id="523" r:id="rId181"/>
    <p:sldId id="570" r:id="rId182"/>
    <p:sldId id="524" r:id="rId183"/>
    <p:sldId id="571" r:id="rId184"/>
    <p:sldId id="525" r:id="rId185"/>
    <p:sldId id="572" r:id="rId186"/>
    <p:sldId id="309" r:id="rId187"/>
    <p:sldId id="310" r:id="rId188"/>
    <p:sldId id="501" r:id="rId189"/>
    <p:sldId id="502" r:id="rId190"/>
    <p:sldId id="475" r:id="rId191"/>
    <p:sldId id="573" r:id="rId192"/>
    <p:sldId id="522" r:id="rId193"/>
    <p:sldId id="311" r:id="rId194"/>
    <p:sldId id="312" r:id="rId195"/>
    <p:sldId id="574" r:id="rId196"/>
    <p:sldId id="503" r:id="rId197"/>
    <p:sldId id="504" r:id="rId198"/>
    <p:sldId id="415" r:id="rId199"/>
    <p:sldId id="313" r:id="rId200"/>
    <p:sldId id="314" r:id="rId201"/>
    <p:sldId id="575" r:id="rId202"/>
    <p:sldId id="505" r:id="rId203"/>
    <p:sldId id="506" r:id="rId204"/>
    <p:sldId id="420" r:id="rId205"/>
    <p:sldId id="576" r:id="rId206"/>
    <p:sldId id="315" r:id="rId207"/>
    <p:sldId id="316" r:id="rId208"/>
    <p:sldId id="507" r:id="rId209"/>
    <p:sldId id="508" r:id="rId210"/>
    <p:sldId id="319" r:id="rId211"/>
    <p:sldId id="320" r:id="rId212"/>
    <p:sldId id="509" r:id="rId213"/>
    <p:sldId id="510" r:id="rId214"/>
    <p:sldId id="521" r:id="rId215"/>
    <p:sldId id="351" r:id="rId216"/>
    <p:sldId id="352" r:id="rId217"/>
    <p:sldId id="577" r:id="rId218"/>
  </p:sldIdLst>
  <p:sldSz cx="12192000" cy="6858000"/>
  <p:notesSz cx="6858000" cy="9144000"/>
  <p:embeddedFontLst>
    <p:embeddedFont>
      <p:font typeface="Calibri" panose="020F0502020204030204" pitchFamily="34" charset="0"/>
      <p:regular r:id="rId221"/>
      <p:bold r:id="rId222"/>
      <p:italic r:id="rId223"/>
      <p:boldItalic r:id="rId224"/>
    </p:embeddedFont>
    <p:embeddedFont>
      <p:font typeface="Cookies" pitchFamily="2" charset="0"/>
      <p:regular r:id="rId225"/>
    </p:embeddedFont>
    <p:embeddedFont>
      <p:font typeface="Muli" pitchFamily="2" charset="77"/>
      <p:regular r:id="rId226"/>
      <p:bold r:id="rId227"/>
    </p:embeddedFont>
    <p:embeddedFont>
      <p:font typeface="OpenDyslexicAlta" pitchFamily="2" charset="77"/>
      <p:regular r:id="rId228"/>
      <p:bold r:id="rId229"/>
      <p:italic r:id="rId230"/>
      <p:boldItalic r:id="rId2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8FAADC"/>
    <a:srgbClr val="D4D400"/>
    <a:srgbClr val="FFFD78"/>
    <a:srgbClr val="D883FF"/>
    <a:srgbClr val="68C7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2276" autoAdjust="0"/>
  </p:normalViewPr>
  <p:slideViewPr>
    <p:cSldViewPr snapToGrid="0" snapToObjects="1">
      <p:cViewPr varScale="1">
        <p:scale>
          <a:sx n="128" d="100"/>
          <a:sy n="128" d="100"/>
        </p:scale>
        <p:origin x="696" y="176"/>
      </p:cViewPr>
      <p:guideLst/>
    </p:cSldViewPr>
  </p:slideViewPr>
  <p:notesTextViewPr>
    <p:cViewPr>
      <p:scale>
        <a:sx n="1" d="1"/>
        <a:sy n="1" d="1"/>
      </p:scale>
      <p:origin x="0" y="0"/>
    </p:cViewPr>
  </p:notesText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font" Target="fonts/font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font" Target="fonts/font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font" Target="fonts/font8.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font" Target="fonts/font9.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notesMaster" Target="notesMasters/notesMaster1.xml"/><Relationship Id="rId230" Type="http://schemas.openxmlformats.org/officeDocument/2006/relationships/font" Target="fonts/font10.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handoutMaster" Target="handoutMasters/handoutMaster1.xml"/><Relationship Id="rId225"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font" Target="fonts/font11.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font" Target="fonts/font1.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font" Target="fonts/font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font" Target="fonts/font3.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font" Target="fonts/font4.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ableStyles" Target="tableStyle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86F298-EB3E-D446-A729-C248AB8A5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Muli" pitchFamily="2" charset="77"/>
            </a:endParaRPr>
          </a:p>
        </p:txBody>
      </p:sp>
      <p:sp>
        <p:nvSpPr>
          <p:cNvPr id="3" name="Date Placeholder 2">
            <a:extLst>
              <a:ext uri="{FF2B5EF4-FFF2-40B4-BE49-F238E27FC236}">
                <a16:creationId xmlns:a16="http://schemas.microsoft.com/office/drawing/2014/main" id="{F37BEABC-4AC1-4C4F-BDDB-0B8FF7D20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670555-72D4-BF40-B685-8412B7FA50E9}" type="datetimeFigureOut">
              <a:rPr lang="en-GB" smtClean="0">
                <a:latin typeface="Muli" pitchFamily="2" charset="77"/>
              </a:rPr>
              <a:t>14/02/2020</a:t>
            </a:fld>
            <a:endParaRPr lang="en-GB" dirty="0">
              <a:latin typeface="Muli" pitchFamily="2" charset="77"/>
            </a:endParaRPr>
          </a:p>
        </p:txBody>
      </p:sp>
      <p:sp>
        <p:nvSpPr>
          <p:cNvPr id="4" name="Footer Placeholder 3">
            <a:extLst>
              <a:ext uri="{FF2B5EF4-FFF2-40B4-BE49-F238E27FC236}">
                <a16:creationId xmlns:a16="http://schemas.microsoft.com/office/drawing/2014/main" id="{67DF2A76-21C6-4F49-AC41-288B2976B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Muli" pitchFamily="2" charset="77"/>
            </a:endParaRPr>
          </a:p>
        </p:txBody>
      </p:sp>
      <p:sp>
        <p:nvSpPr>
          <p:cNvPr id="5" name="Slide Number Placeholder 4">
            <a:extLst>
              <a:ext uri="{FF2B5EF4-FFF2-40B4-BE49-F238E27FC236}">
                <a16:creationId xmlns:a16="http://schemas.microsoft.com/office/drawing/2014/main" id="{B0984667-866C-EF45-A262-12268629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7A863-B317-0C4D-8D45-833380E63946}" type="slidenum">
              <a:rPr lang="en-GB" smtClean="0">
                <a:latin typeface="Muli" pitchFamily="2" charset="77"/>
              </a:rPr>
              <a:t>‹#›</a:t>
            </a:fld>
            <a:endParaRPr lang="en-GB" dirty="0">
              <a:latin typeface="Muli" pitchFamily="2" charset="77"/>
            </a:endParaRPr>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uli" pitchFamily="2" charset="77"/>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uli" pitchFamily="2" charset="77"/>
              </a:defRPr>
            </a:lvl1pPr>
          </a:lstStyle>
          <a:p>
            <a:fld id="{9C363ADC-09E6-FD4B-932E-4485A3F0108B}" type="datetimeFigureOut">
              <a:rPr lang="en-GB" smtClean="0"/>
              <a:pPr/>
              <a:t>14/02/2020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uli" pitchFamily="2" charset="77"/>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uli" pitchFamily="2" charset="77"/>
              </a:defRPr>
            </a:lvl1pPr>
          </a:lstStyle>
          <a:p>
            <a:fld id="{5C7C66A0-413B-D942-BD25-075929779430}" type="slidenum">
              <a:rPr lang="en-GB" smtClean="0"/>
              <a:pPr/>
              <a:t>‹#›</a:t>
            </a:fld>
            <a:endParaRPr lang="en-GB" dirty="0"/>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uli" pitchFamily="2" charset="77"/>
        <a:ea typeface="+mn-ea"/>
        <a:cs typeface="+mn-cs"/>
      </a:defRPr>
    </a:lvl1pPr>
    <a:lvl2pPr marL="457200" algn="l" defTabSz="914400" rtl="0" eaLnBrk="1" latinLnBrk="0" hangingPunct="1">
      <a:defRPr sz="1200" b="0" i="0" kern="1200">
        <a:solidFill>
          <a:schemeClr val="tx1"/>
        </a:solidFill>
        <a:latin typeface="Muli" pitchFamily="2" charset="77"/>
        <a:ea typeface="+mn-ea"/>
        <a:cs typeface="+mn-cs"/>
      </a:defRPr>
    </a:lvl2pPr>
    <a:lvl3pPr marL="914400" algn="l" defTabSz="914400" rtl="0" eaLnBrk="1" latinLnBrk="0" hangingPunct="1">
      <a:defRPr sz="1200" b="0" i="0" kern="1200">
        <a:solidFill>
          <a:schemeClr val="tx1"/>
        </a:solidFill>
        <a:latin typeface="Muli" pitchFamily="2" charset="77"/>
        <a:ea typeface="+mn-ea"/>
        <a:cs typeface="+mn-cs"/>
      </a:defRPr>
    </a:lvl3pPr>
    <a:lvl4pPr marL="1371600" algn="l" defTabSz="914400" rtl="0" eaLnBrk="1" latinLnBrk="0" hangingPunct="1">
      <a:defRPr sz="1200" b="0" i="0" kern="1200">
        <a:solidFill>
          <a:schemeClr val="tx1"/>
        </a:solidFill>
        <a:latin typeface="Muli" pitchFamily="2" charset="77"/>
        <a:ea typeface="+mn-ea"/>
        <a:cs typeface="+mn-cs"/>
      </a:defRPr>
    </a:lvl4pPr>
    <a:lvl5pPr marL="1828800" algn="l" defTabSz="914400" rtl="0" eaLnBrk="1" latinLnBrk="0" hangingPunct="1">
      <a:defRPr sz="1200" b="0" i="0" kern="1200">
        <a:solidFill>
          <a:schemeClr val="tx1"/>
        </a:solidFill>
        <a:latin typeface="Muli"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49B26B-16D5-6F4D-96FE-A3FD21D929F8}" type="slidenum">
              <a:rPr lang="en-GB" smtClean="0"/>
              <a:t>1</a:t>
            </a:fld>
            <a:endParaRPr lang="en-GB"/>
          </a:p>
        </p:txBody>
      </p:sp>
    </p:spTree>
    <p:extLst>
      <p:ext uri="{BB962C8B-B14F-4D97-AF65-F5344CB8AC3E}">
        <p14:creationId xmlns:p14="http://schemas.microsoft.com/office/powerpoint/2010/main" val="626648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a:t>
            </a:fld>
            <a:endParaRPr lang="en-GB"/>
          </a:p>
        </p:txBody>
      </p:sp>
    </p:spTree>
    <p:extLst>
      <p:ext uri="{BB962C8B-B14F-4D97-AF65-F5344CB8AC3E}">
        <p14:creationId xmlns:p14="http://schemas.microsoft.com/office/powerpoint/2010/main" val="1542013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39354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1050735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650444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298575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2362261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34</a:t>
            </a:fld>
            <a:endParaRPr lang="en-GB"/>
          </a:p>
        </p:txBody>
      </p:sp>
    </p:spTree>
    <p:extLst>
      <p:ext uri="{BB962C8B-B14F-4D97-AF65-F5344CB8AC3E}">
        <p14:creationId xmlns:p14="http://schemas.microsoft.com/office/powerpoint/2010/main" val="3237991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873836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1287972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2873456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49B26B-16D5-6F4D-96FE-A3FD21D929F8}" type="slidenum">
              <a:rPr lang="en-GB" smtClean="0"/>
              <a:t>3</a:t>
            </a:fld>
            <a:endParaRPr lang="en-GB"/>
          </a:p>
        </p:txBody>
      </p:sp>
    </p:spTree>
    <p:extLst>
      <p:ext uri="{BB962C8B-B14F-4D97-AF65-F5344CB8AC3E}">
        <p14:creationId xmlns:p14="http://schemas.microsoft.com/office/powerpoint/2010/main" val="607216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170298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3335287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705370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AF815ED-8582-BF4C-BA9C-2E64956E42CA}" type="slidenum">
              <a:rPr lang="en-GB" smtClean="0"/>
              <a:t>51</a:t>
            </a:fld>
            <a:endParaRPr lang="en-GB"/>
          </a:p>
        </p:txBody>
      </p:sp>
    </p:spTree>
    <p:extLst>
      <p:ext uri="{BB962C8B-B14F-4D97-AF65-F5344CB8AC3E}">
        <p14:creationId xmlns:p14="http://schemas.microsoft.com/office/powerpoint/2010/main" val="326127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52</a:t>
            </a:fld>
            <a:endParaRPr lang="en-GB"/>
          </a:p>
        </p:txBody>
      </p:sp>
    </p:spTree>
    <p:extLst>
      <p:ext uri="{BB962C8B-B14F-4D97-AF65-F5344CB8AC3E}">
        <p14:creationId xmlns:p14="http://schemas.microsoft.com/office/powerpoint/2010/main" val="1829353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2178454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58</a:t>
            </a:fld>
            <a:endParaRPr lang="en-GB"/>
          </a:p>
        </p:txBody>
      </p:sp>
    </p:spTree>
    <p:extLst>
      <p:ext uri="{BB962C8B-B14F-4D97-AF65-F5344CB8AC3E}">
        <p14:creationId xmlns:p14="http://schemas.microsoft.com/office/powerpoint/2010/main" val="489513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59</a:t>
            </a:fld>
            <a:endParaRPr lang="en-GB"/>
          </a:p>
        </p:txBody>
      </p:sp>
    </p:spTree>
    <p:extLst>
      <p:ext uri="{BB962C8B-B14F-4D97-AF65-F5344CB8AC3E}">
        <p14:creationId xmlns:p14="http://schemas.microsoft.com/office/powerpoint/2010/main" val="2231279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60</a:t>
            </a:fld>
            <a:endParaRPr lang="en-GB"/>
          </a:p>
        </p:txBody>
      </p:sp>
    </p:spTree>
    <p:extLst>
      <p:ext uri="{BB962C8B-B14F-4D97-AF65-F5344CB8AC3E}">
        <p14:creationId xmlns:p14="http://schemas.microsoft.com/office/powerpoint/2010/main" val="89191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61</a:t>
            </a:fld>
            <a:endParaRPr lang="en-GB"/>
          </a:p>
        </p:txBody>
      </p:sp>
    </p:spTree>
    <p:extLst>
      <p:ext uri="{BB962C8B-B14F-4D97-AF65-F5344CB8AC3E}">
        <p14:creationId xmlns:p14="http://schemas.microsoft.com/office/powerpoint/2010/main" val="3199215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1502618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65</a:t>
            </a:fld>
            <a:endParaRPr lang="en-GB"/>
          </a:p>
        </p:txBody>
      </p:sp>
    </p:spTree>
    <p:extLst>
      <p:ext uri="{BB962C8B-B14F-4D97-AF65-F5344CB8AC3E}">
        <p14:creationId xmlns:p14="http://schemas.microsoft.com/office/powerpoint/2010/main" val="1467372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66</a:t>
            </a:fld>
            <a:endParaRPr lang="en-GB"/>
          </a:p>
        </p:txBody>
      </p:sp>
    </p:spTree>
    <p:extLst>
      <p:ext uri="{BB962C8B-B14F-4D97-AF65-F5344CB8AC3E}">
        <p14:creationId xmlns:p14="http://schemas.microsoft.com/office/powerpoint/2010/main" val="4102358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71</a:t>
            </a:fld>
            <a:endParaRPr lang="en-GB"/>
          </a:p>
        </p:txBody>
      </p:sp>
    </p:spTree>
    <p:extLst>
      <p:ext uri="{BB962C8B-B14F-4D97-AF65-F5344CB8AC3E}">
        <p14:creationId xmlns:p14="http://schemas.microsoft.com/office/powerpoint/2010/main" val="2531920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72</a:t>
            </a:fld>
            <a:endParaRPr lang="en-GB"/>
          </a:p>
        </p:txBody>
      </p:sp>
    </p:spTree>
    <p:extLst>
      <p:ext uri="{BB962C8B-B14F-4D97-AF65-F5344CB8AC3E}">
        <p14:creationId xmlns:p14="http://schemas.microsoft.com/office/powerpoint/2010/main" val="3479200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79</a:t>
            </a:fld>
            <a:endParaRPr lang="en-GB"/>
          </a:p>
        </p:txBody>
      </p:sp>
    </p:spTree>
    <p:extLst>
      <p:ext uri="{BB962C8B-B14F-4D97-AF65-F5344CB8AC3E}">
        <p14:creationId xmlns:p14="http://schemas.microsoft.com/office/powerpoint/2010/main" val="3906472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80</a:t>
            </a:fld>
            <a:endParaRPr lang="en-GB"/>
          </a:p>
        </p:txBody>
      </p:sp>
    </p:spTree>
    <p:extLst>
      <p:ext uri="{BB962C8B-B14F-4D97-AF65-F5344CB8AC3E}">
        <p14:creationId xmlns:p14="http://schemas.microsoft.com/office/powerpoint/2010/main" val="301129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84</a:t>
            </a:fld>
            <a:endParaRPr lang="en-GB"/>
          </a:p>
        </p:txBody>
      </p:sp>
    </p:spTree>
    <p:extLst>
      <p:ext uri="{BB962C8B-B14F-4D97-AF65-F5344CB8AC3E}">
        <p14:creationId xmlns:p14="http://schemas.microsoft.com/office/powerpoint/2010/main" val="3577058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85</a:t>
            </a:fld>
            <a:endParaRPr lang="en-GB"/>
          </a:p>
        </p:txBody>
      </p:sp>
    </p:spTree>
    <p:extLst>
      <p:ext uri="{BB962C8B-B14F-4D97-AF65-F5344CB8AC3E}">
        <p14:creationId xmlns:p14="http://schemas.microsoft.com/office/powerpoint/2010/main" val="3798024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91</a:t>
            </a:fld>
            <a:endParaRPr lang="en-GB"/>
          </a:p>
        </p:txBody>
      </p:sp>
    </p:spTree>
    <p:extLst>
      <p:ext uri="{BB962C8B-B14F-4D97-AF65-F5344CB8AC3E}">
        <p14:creationId xmlns:p14="http://schemas.microsoft.com/office/powerpoint/2010/main" val="464547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92</a:t>
            </a:fld>
            <a:endParaRPr lang="en-GB"/>
          </a:p>
        </p:txBody>
      </p:sp>
    </p:spTree>
    <p:extLst>
      <p:ext uri="{BB962C8B-B14F-4D97-AF65-F5344CB8AC3E}">
        <p14:creationId xmlns:p14="http://schemas.microsoft.com/office/powerpoint/2010/main" val="2720077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484731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97</a:t>
            </a:fld>
            <a:endParaRPr lang="en-GB"/>
          </a:p>
        </p:txBody>
      </p:sp>
    </p:spTree>
    <p:extLst>
      <p:ext uri="{BB962C8B-B14F-4D97-AF65-F5344CB8AC3E}">
        <p14:creationId xmlns:p14="http://schemas.microsoft.com/office/powerpoint/2010/main" val="2208348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98</a:t>
            </a:fld>
            <a:endParaRPr lang="en-GB"/>
          </a:p>
        </p:txBody>
      </p:sp>
    </p:spTree>
    <p:extLst>
      <p:ext uri="{BB962C8B-B14F-4D97-AF65-F5344CB8AC3E}">
        <p14:creationId xmlns:p14="http://schemas.microsoft.com/office/powerpoint/2010/main" val="2288909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104</a:t>
            </a:fld>
            <a:endParaRPr lang="en-GB"/>
          </a:p>
        </p:txBody>
      </p:sp>
    </p:spTree>
    <p:extLst>
      <p:ext uri="{BB962C8B-B14F-4D97-AF65-F5344CB8AC3E}">
        <p14:creationId xmlns:p14="http://schemas.microsoft.com/office/powerpoint/2010/main" val="11301303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105</a:t>
            </a:fld>
            <a:endParaRPr lang="en-GB"/>
          </a:p>
        </p:txBody>
      </p:sp>
    </p:spTree>
    <p:extLst>
      <p:ext uri="{BB962C8B-B14F-4D97-AF65-F5344CB8AC3E}">
        <p14:creationId xmlns:p14="http://schemas.microsoft.com/office/powerpoint/2010/main" val="3381704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109</a:t>
            </a:fld>
            <a:endParaRPr lang="en-GB"/>
          </a:p>
        </p:txBody>
      </p:sp>
    </p:spTree>
    <p:extLst>
      <p:ext uri="{BB962C8B-B14F-4D97-AF65-F5344CB8AC3E}">
        <p14:creationId xmlns:p14="http://schemas.microsoft.com/office/powerpoint/2010/main" val="456966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110</a:t>
            </a:fld>
            <a:endParaRPr lang="en-GB"/>
          </a:p>
        </p:txBody>
      </p:sp>
    </p:spTree>
    <p:extLst>
      <p:ext uri="{BB962C8B-B14F-4D97-AF65-F5344CB8AC3E}">
        <p14:creationId xmlns:p14="http://schemas.microsoft.com/office/powerpoint/2010/main" val="2139213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116</a:t>
            </a:fld>
            <a:endParaRPr lang="en-GB"/>
          </a:p>
        </p:txBody>
      </p:sp>
    </p:spTree>
    <p:extLst>
      <p:ext uri="{BB962C8B-B14F-4D97-AF65-F5344CB8AC3E}">
        <p14:creationId xmlns:p14="http://schemas.microsoft.com/office/powerpoint/2010/main" val="1426259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117</a:t>
            </a:fld>
            <a:endParaRPr lang="en-GB"/>
          </a:p>
        </p:txBody>
      </p:sp>
    </p:spTree>
    <p:extLst>
      <p:ext uri="{BB962C8B-B14F-4D97-AF65-F5344CB8AC3E}">
        <p14:creationId xmlns:p14="http://schemas.microsoft.com/office/powerpoint/2010/main" val="36344218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120</a:t>
            </a:fld>
            <a:endParaRPr lang="en-GB"/>
          </a:p>
        </p:txBody>
      </p:sp>
    </p:spTree>
    <p:extLst>
      <p:ext uri="{BB962C8B-B14F-4D97-AF65-F5344CB8AC3E}">
        <p14:creationId xmlns:p14="http://schemas.microsoft.com/office/powerpoint/2010/main" val="3447429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121</a:t>
            </a:fld>
            <a:endParaRPr lang="en-GB"/>
          </a:p>
        </p:txBody>
      </p:sp>
    </p:spTree>
    <p:extLst>
      <p:ext uri="{BB962C8B-B14F-4D97-AF65-F5344CB8AC3E}">
        <p14:creationId xmlns:p14="http://schemas.microsoft.com/office/powerpoint/2010/main" val="3491954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9</a:t>
            </a:fld>
            <a:endParaRPr lang="en-GB"/>
          </a:p>
        </p:txBody>
      </p:sp>
    </p:spTree>
    <p:extLst>
      <p:ext uri="{BB962C8B-B14F-4D97-AF65-F5344CB8AC3E}">
        <p14:creationId xmlns:p14="http://schemas.microsoft.com/office/powerpoint/2010/main" val="3302174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122</a:t>
            </a:fld>
            <a:endParaRPr lang="en-GB"/>
          </a:p>
        </p:txBody>
      </p:sp>
    </p:spTree>
    <p:extLst>
      <p:ext uri="{BB962C8B-B14F-4D97-AF65-F5344CB8AC3E}">
        <p14:creationId xmlns:p14="http://schemas.microsoft.com/office/powerpoint/2010/main" val="911638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123</a:t>
            </a:fld>
            <a:endParaRPr lang="en-GB"/>
          </a:p>
        </p:txBody>
      </p:sp>
    </p:spTree>
    <p:extLst>
      <p:ext uri="{BB962C8B-B14F-4D97-AF65-F5344CB8AC3E}">
        <p14:creationId xmlns:p14="http://schemas.microsoft.com/office/powerpoint/2010/main" val="50926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128</a:t>
            </a:fld>
            <a:endParaRPr lang="en-GB"/>
          </a:p>
        </p:txBody>
      </p:sp>
    </p:spTree>
    <p:extLst>
      <p:ext uri="{BB962C8B-B14F-4D97-AF65-F5344CB8AC3E}">
        <p14:creationId xmlns:p14="http://schemas.microsoft.com/office/powerpoint/2010/main" val="30124715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129</a:t>
            </a:fld>
            <a:endParaRPr lang="en-GB"/>
          </a:p>
        </p:txBody>
      </p:sp>
    </p:spTree>
    <p:extLst>
      <p:ext uri="{BB962C8B-B14F-4D97-AF65-F5344CB8AC3E}">
        <p14:creationId xmlns:p14="http://schemas.microsoft.com/office/powerpoint/2010/main" val="3169167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130</a:t>
            </a:fld>
            <a:endParaRPr lang="en-GB"/>
          </a:p>
        </p:txBody>
      </p:sp>
    </p:spTree>
    <p:extLst>
      <p:ext uri="{BB962C8B-B14F-4D97-AF65-F5344CB8AC3E}">
        <p14:creationId xmlns:p14="http://schemas.microsoft.com/office/powerpoint/2010/main" val="1439772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131</a:t>
            </a:fld>
            <a:endParaRPr lang="en-GB"/>
          </a:p>
        </p:txBody>
      </p:sp>
    </p:spTree>
    <p:extLst>
      <p:ext uri="{BB962C8B-B14F-4D97-AF65-F5344CB8AC3E}">
        <p14:creationId xmlns:p14="http://schemas.microsoft.com/office/powerpoint/2010/main" val="29982627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135</a:t>
            </a:fld>
            <a:endParaRPr lang="en-GB"/>
          </a:p>
        </p:txBody>
      </p:sp>
    </p:spTree>
    <p:extLst>
      <p:ext uri="{BB962C8B-B14F-4D97-AF65-F5344CB8AC3E}">
        <p14:creationId xmlns:p14="http://schemas.microsoft.com/office/powerpoint/2010/main" val="6760221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136</a:t>
            </a:fld>
            <a:endParaRPr lang="en-GB"/>
          </a:p>
        </p:txBody>
      </p:sp>
    </p:spTree>
    <p:extLst>
      <p:ext uri="{BB962C8B-B14F-4D97-AF65-F5344CB8AC3E}">
        <p14:creationId xmlns:p14="http://schemas.microsoft.com/office/powerpoint/2010/main" val="4072338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137</a:t>
            </a:fld>
            <a:endParaRPr lang="en-GB"/>
          </a:p>
        </p:txBody>
      </p:sp>
    </p:spTree>
    <p:extLst>
      <p:ext uri="{BB962C8B-B14F-4D97-AF65-F5344CB8AC3E}">
        <p14:creationId xmlns:p14="http://schemas.microsoft.com/office/powerpoint/2010/main" val="1896365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138</a:t>
            </a:fld>
            <a:endParaRPr lang="en-GB"/>
          </a:p>
        </p:txBody>
      </p:sp>
    </p:spTree>
    <p:extLst>
      <p:ext uri="{BB962C8B-B14F-4D97-AF65-F5344CB8AC3E}">
        <p14:creationId xmlns:p14="http://schemas.microsoft.com/office/powerpoint/2010/main" val="240765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3950324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139</a:t>
            </a:fld>
            <a:endParaRPr lang="en-GB"/>
          </a:p>
        </p:txBody>
      </p:sp>
    </p:spTree>
    <p:extLst>
      <p:ext uri="{BB962C8B-B14F-4D97-AF65-F5344CB8AC3E}">
        <p14:creationId xmlns:p14="http://schemas.microsoft.com/office/powerpoint/2010/main" val="3996451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142</a:t>
            </a:fld>
            <a:endParaRPr lang="en-GB"/>
          </a:p>
        </p:txBody>
      </p:sp>
    </p:spTree>
    <p:extLst>
      <p:ext uri="{BB962C8B-B14F-4D97-AF65-F5344CB8AC3E}">
        <p14:creationId xmlns:p14="http://schemas.microsoft.com/office/powerpoint/2010/main" val="1288697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143</a:t>
            </a:fld>
            <a:endParaRPr lang="en-GB"/>
          </a:p>
        </p:txBody>
      </p:sp>
    </p:spTree>
    <p:extLst>
      <p:ext uri="{BB962C8B-B14F-4D97-AF65-F5344CB8AC3E}">
        <p14:creationId xmlns:p14="http://schemas.microsoft.com/office/powerpoint/2010/main" val="1942587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148</a:t>
            </a:fld>
            <a:endParaRPr lang="en-GB"/>
          </a:p>
        </p:txBody>
      </p:sp>
    </p:spTree>
    <p:extLst>
      <p:ext uri="{BB962C8B-B14F-4D97-AF65-F5344CB8AC3E}">
        <p14:creationId xmlns:p14="http://schemas.microsoft.com/office/powerpoint/2010/main" val="2200730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149</a:t>
            </a:fld>
            <a:endParaRPr lang="en-GB"/>
          </a:p>
        </p:txBody>
      </p:sp>
    </p:spTree>
    <p:extLst>
      <p:ext uri="{BB962C8B-B14F-4D97-AF65-F5344CB8AC3E}">
        <p14:creationId xmlns:p14="http://schemas.microsoft.com/office/powerpoint/2010/main" val="8860234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154</a:t>
            </a:fld>
            <a:endParaRPr lang="en-GB"/>
          </a:p>
        </p:txBody>
      </p:sp>
    </p:spTree>
    <p:extLst>
      <p:ext uri="{BB962C8B-B14F-4D97-AF65-F5344CB8AC3E}">
        <p14:creationId xmlns:p14="http://schemas.microsoft.com/office/powerpoint/2010/main" val="4763077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155</a:t>
            </a:fld>
            <a:endParaRPr lang="en-GB"/>
          </a:p>
        </p:txBody>
      </p:sp>
    </p:spTree>
    <p:extLst>
      <p:ext uri="{BB962C8B-B14F-4D97-AF65-F5344CB8AC3E}">
        <p14:creationId xmlns:p14="http://schemas.microsoft.com/office/powerpoint/2010/main" val="39470616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159</a:t>
            </a:fld>
            <a:endParaRPr lang="en-GB"/>
          </a:p>
        </p:txBody>
      </p:sp>
    </p:spTree>
    <p:extLst>
      <p:ext uri="{BB962C8B-B14F-4D97-AF65-F5344CB8AC3E}">
        <p14:creationId xmlns:p14="http://schemas.microsoft.com/office/powerpoint/2010/main" val="3953277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160</a:t>
            </a:fld>
            <a:endParaRPr lang="en-GB"/>
          </a:p>
        </p:txBody>
      </p:sp>
    </p:spTree>
    <p:extLst>
      <p:ext uri="{BB962C8B-B14F-4D97-AF65-F5344CB8AC3E}">
        <p14:creationId xmlns:p14="http://schemas.microsoft.com/office/powerpoint/2010/main" val="12477435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166</a:t>
            </a:fld>
            <a:endParaRPr lang="en-GB"/>
          </a:p>
        </p:txBody>
      </p:sp>
    </p:spTree>
    <p:extLst>
      <p:ext uri="{BB962C8B-B14F-4D97-AF65-F5344CB8AC3E}">
        <p14:creationId xmlns:p14="http://schemas.microsoft.com/office/powerpoint/2010/main" val="746180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14</a:t>
            </a:fld>
            <a:endParaRPr lang="en-GB"/>
          </a:p>
        </p:txBody>
      </p:sp>
    </p:spTree>
    <p:extLst>
      <p:ext uri="{BB962C8B-B14F-4D97-AF65-F5344CB8AC3E}">
        <p14:creationId xmlns:p14="http://schemas.microsoft.com/office/powerpoint/2010/main" val="8995752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167</a:t>
            </a:fld>
            <a:endParaRPr lang="en-GB"/>
          </a:p>
        </p:txBody>
      </p:sp>
    </p:spTree>
    <p:extLst>
      <p:ext uri="{BB962C8B-B14F-4D97-AF65-F5344CB8AC3E}">
        <p14:creationId xmlns:p14="http://schemas.microsoft.com/office/powerpoint/2010/main" val="3226091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168</a:t>
            </a:fld>
            <a:endParaRPr lang="en-GB"/>
          </a:p>
        </p:txBody>
      </p:sp>
    </p:spTree>
    <p:extLst>
      <p:ext uri="{BB962C8B-B14F-4D97-AF65-F5344CB8AC3E}">
        <p14:creationId xmlns:p14="http://schemas.microsoft.com/office/powerpoint/2010/main" val="12331649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169</a:t>
            </a:fld>
            <a:endParaRPr lang="en-GB"/>
          </a:p>
        </p:txBody>
      </p:sp>
    </p:spTree>
    <p:extLst>
      <p:ext uri="{BB962C8B-B14F-4D97-AF65-F5344CB8AC3E}">
        <p14:creationId xmlns:p14="http://schemas.microsoft.com/office/powerpoint/2010/main" val="42814747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173</a:t>
            </a:fld>
            <a:endParaRPr lang="en-GB"/>
          </a:p>
        </p:txBody>
      </p:sp>
    </p:spTree>
    <p:extLst>
      <p:ext uri="{BB962C8B-B14F-4D97-AF65-F5344CB8AC3E}">
        <p14:creationId xmlns:p14="http://schemas.microsoft.com/office/powerpoint/2010/main" val="35726988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174</a:t>
            </a:fld>
            <a:endParaRPr lang="en-GB"/>
          </a:p>
        </p:txBody>
      </p:sp>
    </p:spTree>
    <p:extLst>
      <p:ext uri="{BB962C8B-B14F-4D97-AF65-F5344CB8AC3E}">
        <p14:creationId xmlns:p14="http://schemas.microsoft.com/office/powerpoint/2010/main" val="3843858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178</a:t>
            </a:fld>
            <a:endParaRPr lang="en-GB"/>
          </a:p>
        </p:txBody>
      </p:sp>
    </p:spTree>
    <p:extLst>
      <p:ext uri="{BB962C8B-B14F-4D97-AF65-F5344CB8AC3E}">
        <p14:creationId xmlns:p14="http://schemas.microsoft.com/office/powerpoint/2010/main" val="1194161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179</a:t>
            </a:fld>
            <a:endParaRPr lang="en-GB"/>
          </a:p>
        </p:txBody>
      </p:sp>
    </p:spTree>
    <p:extLst>
      <p:ext uri="{BB962C8B-B14F-4D97-AF65-F5344CB8AC3E}">
        <p14:creationId xmlns:p14="http://schemas.microsoft.com/office/powerpoint/2010/main" val="41084488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184</a:t>
            </a:fld>
            <a:endParaRPr lang="en-GB"/>
          </a:p>
        </p:txBody>
      </p:sp>
    </p:spTree>
    <p:extLst>
      <p:ext uri="{BB962C8B-B14F-4D97-AF65-F5344CB8AC3E}">
        <p14:creationId xmlns:p14="http://schemas.microsoft.com/office/powerpoint/2010/main" val="27351222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185</a:t>
            </a:fld>
            <a:endParaRPr lang="en-GB"/>
          </a:p>
        </p:txBody>
      </p:sp>
    </p:spTree>
    <p:extLst>
      <p:ext uri="{BB962C8B-B14F-4D97-AF65-F5344CB8AC3E}">
        <p14:creationId xmlns:p14="http://schemas.microsoft.com/office/powerpoint/2010/main" val="3767652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188</a:t>
            </a:fld>
            <a:endParaRPr lang="en-GB"/>
          </a:p>
        </p:txBody>
      </p:sp>
    </p:spTree>
    <p:extLst>
      <p:ext uri="{BB962C8B-B14F-4D97-AF65-F5344CB8AC3E}">
        <p14:creationId xmlns:p14="http://schemas.microsoft.com/office/powerpoint/2010/main" val="432975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15</a:t>
            </a:fld>
            <a:endParaRPr lang="en-GB"/>
          </a:p>
        </p:txBody>
      </p:sp>
    </p:spTree>
    <p:extLst>
      <p:ext uri="{BB962C8B-B14F-4D97-AF65-F5344CB8AC3E}">
        <p14:creationId xmlns:p14="http://schemas.microsoft.com/office/powerpoint/2010/main" val="39802152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189</a:t>
            </a:fld>
            <a:endParaRPr lang="en-GB"/>
          </a:p>
        </p:txBody>
      </p:sp>
    </p:spTree>
    <p:extLst>
      <p:ext uri="{BB962C8B-B14F-4D97-AF65-F5344CB8AC3E}">
        <p14:creationId xmlns:p14="http://schemas.microsoft.com/office/powerpoint/2010/main" val="26102877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196</a:t>
            </a:fld>
            <a:endParaRPr lang="en-GB"/>
          </a:p>
        </p:txBody>
      </p:sp>
    </p:spTree>
    <p:extLst>
      <p:ext uri="{BB962C8B-B14F-4D97-AF65-F5344CB8AC3E}">
        <p14:creationId xmlns:p14="http://schemas.microsoft.com/office/powerpoint/2010/main" val="28956573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197</a:t>
            </a:fld>
            <a:endParaRPr lang="en-GB"/>
          </a:p>
        </p:txBody>
      </p:sp>
    </p:spTree>
    <p:extLst>
      <p:ext uri="{BB962C8B-B14F-4D97-AF65-F5344CB8AC3E}">
        <p14:creationId xmlns:p14="http://schemas.microsoft.com/office/powerpoint/2010/main" val="15896015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F815ED-8582-BF4C-BA9C-2E64956E42CA}" type="slidenum">
              <a:rPr lang="en-GB" smtClean="0"/>
              <a:t>200</a:t>
            </a:fld>
            <a:endParaRPr lang="en-GB"/>
          </a:p>
        </p:txBody>
      </p:sp>
    </p:spTree>
    <p:extLst>
      <p:ext uri="{BB962C8B-B14F-4D97-AF65-F5344CB8AC3E}">
        <p14:creationId xmlns:p14="http://schemas.microsoft.com/office/powerpoint/2010/main" val="878501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F815ED-8582-BF4C-BA9C-2E64956E42CA}" type="slidenum">
              <a:rPr lang="en-GB" smtClean="0"/>
              <a:t>201</a:t>
            </a:fld>
            <a:endParaRPr lang="en-GB"/>
          </a:p>
        </p:txBody>
      </p:sp>
    </p:spTree>
    <p:extLst>
      <p:ext uri="{BB962C8B-B14F-4D97-AF65-F5344CB8AC3E}">
        <p14:creationId xmlns:p14="http://schemas.microsoft.com/office/powerpoint/2010/main" val="3682008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202</a:t>
            </a:fld>
            <a:endParaRPr lang="en-GB"/>
          </a:p>
        </p:txBody>
      </p:sp>
    </p:spTree>
    <p:extLst>
      <p:ext uri="{BB962C8B-B14F-4D97-AF65-F5344CB8AC3E}">
        <p14:creationId xmlns:p14="http://schemas.microsoft.com/office/powerpoint/2010/main" val="11181131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203</a:t>
            </a:fld>
            <a:endParaRPr lang="en-GB"/>
          </a:p>
        </p:txBody>
      </p:sp>
    </p:spTree>
    <p:extLst>
      <p:ext uri="{BB962C8B-B14F-4D97-AF65-F5344CB8AC3E}">
        <p14:creationId xmlns:p14="http://schemas.microsoft.com/office/powerpoint/2010/main" val="41002717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208</a:t>
            </a:fld>
            <a:endParaRPr lang="en-GB"/>
          </a:p>
        </p:txBody>
      </p:sp>
    </p:spTree>
    <p:extLst>
      <p:ext uri="{BB962C8B-B14F-4D97-AF65-F5344CB8AC3E}">
        <p14:creationId xmlns:p14="http://schemas.microsoft.com/office/powerpoint/2010/main" val="9631292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209</a:t>
            </a:fld>
            <a:endParaRPr lang="en-GB"/>
          </a:p>
        </p:txBody>
      </p:sp>
    </p:spTree>
    <p:extLst>
      <p:ext uri="{BB962C8B-B14F-4D97-AF65-F5344CB8AC3E}">
        <p14:creationId xmlns:p14="http://schemas.microsoft.com/office/powerpoint/2010/main" val="10467266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212</a:t>
            </a:fld>
            <a:endParaRPr lang="en-GB"/>
          </a:p>
        </p:txBody>
      </p:sp>
    </p:spTree>
    <p:extLst>
      <p:ext uri="{BB962C8B-B14F-4D97-AF65-F5344CB8AC3E}">
        <p14:creationId xmlns:p14="http://schemas.microsoft.com/office/powerpoint/2010/main" val="327324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19</a:t>
            </a:fld>
            <a:endParaRPr lang="en-GB"/>
          </a:p>
        </p:txBody>
      </p:sp>
    </p:spTree>
    <p:extLst>
      <p:ext uri="{BB962C8B-B14F-4D97-AF65-F5344CB8AC3E}">
        <p14:creationId xmlns:p14="http://schemas.microsoft.com/office/powerpoint/2010/main" val="17860024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7C66A0-413B-D942-BD25-075929779430}" type="slidenum">
              <a:rPr lang="en-GB" smtClean="0"/>
              <a:t>213</a:t>
            </a:fld>
            <a:endParaRPr lang="en-GB"/>
          </a:p>
        </p:txBody>
      </p:sp>
    </p:spTree>
    <p:extLst>
      <p:ext uri="{BB962C8B-B14F-4D97-AF65-F5344CB8AC3E}">
        <p14:creationId xmlns:p14="http://schemas.microsoft.com/office/powerpoint/2010/main" val="148935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F5FFFCE-C207-2846-8718-D75C344C8C89}"/>
              </a:ext>
            </a:extLst>
          </p:cNvPr>
          <p:cNvSpPr/>
          <p:nvPr userDrawn="1"/>
        </p:nvSpPr>
        <p:spPr>
          <a:xfrm>
            <a:off x="1523999" y="4809505"/>
            <a:ext cx="9144000" cy="1428689"/>
          </a:xfrm>
          <a:prstGeom prst="rect">
            <a:avLst/>
          </a:prstGeom>
          <a:solidFill>
            <a:srgbClr val="FFFFFF">
              <a:alpha val="90196"/>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18" name="Rectangle 17">
            <a:extLst>
              <a:ext uri="{FF2B5EF4-FFF2-40B4-BE49-F238E27FC236}">
                <a16:creationId xmlns:a16="http://schemas.microsoft.com/office/drawing/2014/main" id="{32C481A8-D80A-304F-BD4D-4ACD9B3D8E7E}"/>
              </a:ext>
            </a:extLst>
          </p:cNvPr>
          <p:cNvSpPr/>
          <p:nvPr userDrawn="1"/>
        </p:nvSpPr>
        <p:spPr>
          <a:xfrm>
            <a:off x="3465322" y="2902739"/>
            <a:ext cx="5261355" cy="795646"/>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3" name="Subtitle 2"/>
          <p:cNvSpPr>
            <a:spLocks noGrp="1"/>
          </p:cNvSpPr>
          <p:nvPr>
            <p:ph type="subTitle" idx="1"/>
          </p:nvPr>
        </p:nvSpPr>
        <p:spPr>
          <a:xfrm>
            <a:off x="1523999" y="4809506"/>
            <a:ext cx="9144000" cy="1428689"/>
          </a:xfrm>
        </p:spPr>
        <p:txBody>
          <a:bodyPr anchor="ctr"/>
          <a:lstStyle>
            <a:lvl1pPr marL="0" indent="0" algn="ctr">
              <a:lnSpc>
                <a:spcPct val="15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pic>
        <p:nvPicPr>
          <p:cNvPr id="9" name="Picture 8">
            <a:extLst>
              <a:ext uri="{FF2B5EF4-FFF2-40B4-BE49-F238E27FC236}">
                <a16:creationId xmlns:a16="http://schemas.microsoft.com/office/drawing/2014/main" id="{C8310848-5352-7949-AABA-914363C424E6}"/>
              </a:ext>
            </a:extLst>
          </p:cNvPr>
          <p:cNvPicPr>
            <a:picLocks noChangeAspect="1"/>
          </p:cNvPicPr>
          <p:nvPr userDrawn="1"/>
        </p:nvPicPr>
        <p:blipFill>
          <a:blip r:embed="rId2"/>
          <a:stretch>
            <a:fillRect/>
          </a:stretch>
        </p:blipFill>
        <p:spPr>
          <a:xfrm>
            <a:off x="2990849" y="1261687"/>
            <a:ext cx="6210300" cy="1079500"/>
          </a:xfrm>
          <a:prstGeom prst="rect">
            <a:avLst/>
          </a:prstGeom>
        </p:spPr>
      </p:pic>
      <p:sp>
        <p:nvSpPr>
          <p:cNvPr id="14" name="Text Placeholder 13">
            <a:extLst>
              <a:ext uri="{FF2B5EF4-FFF2-40B4-BE49-F238E27FC236}">
                <a16:creationId xmlns:a16="http://schemas.microsoft.com/office/drawing/2014/main" id="{B2F3C88D-BF6E-6D4C-9A25-CACB03AA208B}"/>
              </a:ext>
            </a:extLst>
          </p:cNvPr>
          <p:cNvSpPr>
            <a:spLocks noGrp="1"/>
          </p:cNvSpPr>
          <p:nvPr>
            <p:ph type="body" sz="quarter" idx="13" hasCustomPrompt="1"/>
          </p:nvPr>
        </p:nvSpPr>
        <p:spPr>
          <a:xfrm>
            <a:off x="4971061" y="3115896"/>
            <a:ext cx="641969" cy="369332"/>
          </a:xfrm>
        </p:spPr>
        <p:txBody>
          <a:bodyPr>
            <a:normAutofit/>
          </a:bodyPr>
          <a:lstStyle>
            <a:lvl1pPr marL="0" indent="0">
              <a:buNone/>
              <a:defRPr sz="1800" b="0" i="0">
                <a:latin typeface="Muli" pitchFamily="2" charset="77"/>
              </a:defRPr>
            </a:lvl1pPr>
          </a:lstStyle>
          <a:p>
            <a:pPr lvl="0"/>
            <a:r>
              <a:rPr lang="en-US" dirty="0"/>
              <a:t>#</a:t>
            </a:r>
            <a:endParaRPr lang="en-GB" dirty="0"/>
          </a:p>
        </p:txBody>
      </p:sp>
      <p:sp>
        <p:nvSpPr>
          <p:cNvPr id="15" name="TextBox 14">
            <a:extLst>
              <a:ext uri="{FF2B5EF4-FFF2-40B4-BE49-F238E27FC236}">
                <a16:creationId xmlns:a16="http://schemas.microsoft.com/office/drawing/2014/main" id="{A1D45BA0-7B16-364F-96FA-7CCD74809633}"/>
              </a:ext>
            </a:extLst>
          </p:cNvPr>
          <p:cNvSpPr txBox="1"/>
          <p:nvPr userDrawn="1"/>
        </p:nvSpPr>
        <p:spPr>
          <a:xfrm>
            <a:off x="4038600" y="3115896"/>
            <a:ext cx="932462" cy="369332"/>
          </a:xfrm>
          <a:prstGeom prst="rect">
            <a:avLst/>
          </a:prstGeom>
          <a:noFill/>
        </p:spPr>
        <p:txBody>
          <a:bodyPr wrap="square" rtlCol="0">
            <a:spAutoFit/>
          </a:bodyPr>
          <a:lstStyle/>
          <a:p>
            <a:r>
              <a:rPr lang="en-GB" b="0" i="0" dirty="0">
                <a:latin typeface="Muli" pitchFamily="2" charset="77"/>
              </a:rPr>
              <a:t>Stage:</a:t>
            </a:r>
          </a:p>
        </p:txBody>
      </p:sp>
      <p:sp>
        <p:nvSpPr>
          <p:cNvPr id="16" name="Text Placeholder 13">
            <a:extLst>
              <a:ext uri="{FF2B5EF4-FFF2-40B4-BE49-F238E27FC236}">
                <a16:creationId xmlns:a16="http://schemas.microsoft.com/office/drawing/2014/main" id="{204E8ED3-ED92-2F44-AA0C-C3500973984C}"/>
              </a:ext>
            </a:extLst>
          </p:cNvPr>
          <p:cNvSpPr>
            <a:spLocks noGrp="1"/>
          </p:cNvSpPr>
          <p:nvPr>
            <p:ph type="body" sz="quarter" idx="14" hasCustomPrompt="1"/>
          </p:nvPr>
        </p:nvSpPr>
        <p:spPr>
          <a:xfrm>
            <a:off x="7047550" y="3115896"/>
            <a:ext cx="641969" cy="369332"/>
          </a:xfrm>
        </p:spPr>
        <p:txBody>
          <a:bodyPr>
            <a:normAutofit/>
          </a:bodyPr>
          <a:lstStyle>
            <a:lvl1pPr marL="0" indent="0">
              <a:buNone/>
              <a:defRPr sz="1800" b="0" i="0">
                <a:latin typeface="Muli" pitchFamily="2" charset="77"/>
              </a:defRPr>
            </a:lvl1pPr>
          </a:lstStyle>
          <a:p>
            <a:pPr lvl="0"/>
            <a:r>
              <a:rPr lang="en-US" dirty="0"/>
              <a:t>#</a:t>
            </a:r>
            <a:endParaRPr lang="en-GB" dirty="0"/>
          </a:p>
        </p:txBody>
      </p:sp>
      <p:sp>
        <p:nvSpPr>
          <p:cNvPr id="17" name="TextBox 16">
            <a:extLst>
              <a:ext uri="{FF2B5EF4-FFF2-40B4-BE49-F238E27FC236}">
                <a16:creationId xmlns:a16="http://schemas.microsoft.com/office/drawing/2014/main" id="{543EE4B3-C0E4-AE42-921D-72A75F2D0332}"/>
              </a:ext>
            </a:extLst>
          </p:cNvPr>
          <p:cNvSpPr txBox="1"/>
          <p:nvPr userDrawn="1"/>
        </p:nvSpPr>
        <p:spPr>
          <a:xfrm>
            <a:off x="6285633" y="3115896"/>
            <a:ext cx="761917" cy="369332"/>
          </a:xfrm>
          <a:prstGeom prst="rect">
            <a:avLst/>
          </a:prstGeom>
          <a:noFill/>
        </p:spPr>
        <p:txBody>
          <a:bodyPr wrap="square" rtlCol="0">
            <a:spAutoFit/>
          </a:bodyPr>
          <a:lstStyle/>
          <a:p>
            <a:r>
              <a:rPr lang="en-GB" b="0" i="0" dirty="0">
                <a:latin typeface="Muli" pitchFamily="2" charset="77"/>
              </a:rPr>
              <a:t>List:</a:t>
            </a:r>
          </a:p>
        </p:txBody>
      </p:sp>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68980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514044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00775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84442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96873613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1116013" y="349716"/>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116012" y="788047"/>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662545" y="325967"/>
            <a:ext cx="7900555" cy="867834"/>
          </a:xfrm>
        </p:spPr>
        <p:txBody>
          <a:bodyPr>
            <a:normAutofit/>
          </a:bodyPr>
          <a:lstStyle>
            <a:lvl1pPr marL="0" indent="0">
              <a:buNone/>
              <a:defRPr sz="1400" b="0" i="0">
                <a:latin typeface="Muli" pitchFamily="2" charset="77"/>
              </a:defRPr>
            </a:lvl1pPr>
          </a:lstStyle>
          <a:p>
            <a:pPr lvl="0"/>
            <a:endParaRPr lang="en-GB" dirty="0"/>
          </a:p>
        </p:txBody>
      </p:sp>
      <p:graphicFrame>
        <p:nvGraphicFramePr>
          <p:cNvPr id="12" name="Table 11">
            <a:extLst>
              <a:ext uri="{FF2B5EF4-FFF2-40B4-BE49-F238E27FC236}">
                <a16:creationId xmlns:a16="http://schemas.microsoft.com/office/drawing/2014/main" id="{9C5803DD-6F71-4F43-8676-686F6A0B910E}"/>
              </a:ext>
            </a:extLst>
          </p:cNvPr>
          <p:cNvGraphicFramePr>
            <a:graphicFrameLocks noGrp="1"/>
          </p:cNvGraphicFramePr>
          <p:nvPr userDrawn="1">
            <p:extLst>
              <p:ext uri="{D42A27DB-BD31-4B8C-83A1-F6EECF244321}">
                <p14:modId xmlns:p14="http://schemas.microsoft.com/office/powerpoint/2010/main" val="2534132394"/>
              </p:ext>
            </p:extLst>
          </p:nvPr>
        </p:nvGraphicFramePr>
        <p:xfrm>
          <a:off x="508000" y="1550668"/>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412948114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7E79"/>
                    </a:solidFill>
                  </a:tcPr>
                </a:tc>
                <a:extLst>
                  <a:ext uri="{0D108BD9-81ED-4DB2-BD59-A6C34878D82A}">
                    <a16:rowId xmlns:a16="http://schemas.microsoft.com/office/drawing/2014/main" val="3322346361"/>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158844199"/>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8310354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8598218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04163868"/>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582151694"/>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2428086707"/>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49618164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887969453"/>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773784806"/>
                  </a:ext>
                </a:extLst>
              </a:tr>
              <a:tr h="457200">
                <a:tc>
                  <a:txBody>
                    <a:bodyPr/>
                    <a:lstStyle/>
                    <a:p>
                      <a:endParaRPr lang="en-GB" sz="16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659827967"/>
                  </a:ext>
                </a:extLst>
              </a:tr>
            </a:tbl>
          </a:graphicData>
        </a:graphic>
      </p:graphicFrame>
      <p:sp>
        <p:nvSpPr>
          <p:cNvPr id="16" name="Text Placeholder 15">
            <a:extLst>
              <a:ext uri="{FF2B5EF4-FFF2-40B4-BE49-F238E27FC236}">
                <a16:creationId xmlns:a16="http://schemas.microsoft.com/office/drawing/2014/main" id="{4A42A733-05A7-7244-8430-E2765D4C50FD}"/>
              </a:ext>
            </a:extLst>
          </p:cNvPr>
          <p:cNvSpPr>
            <a:spLocks noGrp="1"/>
          </p:cNvSpPr>
          <p:nvPr>
            <p:ph type="body" sz="quarter" idx="16"/>
          </p:nvPr>
        </p:nvSpPr>
        <p:spPr>
          <a:xfrm>
            <a:off x="508000" y="1995168"/>
            <a:ext cx="2787650" cy="4584700"/>
          </a:xfrm>
        </p:spPr>
        <p:txBody>
          <a:bodyPr>
            <a:normAutofit/>
          </a:bodyPr>
          <a:lstStyle>
            <a:lvl1pPr marL="0" indent="0">
              <a:buNone/>
              <a:defRPr sz="2400"/>
            </a:lvl1pPr>
          </a:lstStyle>
          <a:p>
            <a:pPr lvl="0"/>
            <a:endParaRPr lang="en-GB" dirty="0"/>
          </a:p>
          <a:p>
            <a:pPr lvl="0"/>
            <a:endParaRPr lang="en-GB" dirty="0"/>
          </a:p>
        </p:txBody>
      </p:sp>
      <p:sp>
        <p:nvSpPr>
          <p:cNvPr id="21" name="Content Placeholder 20">
            <a:extLst>
              <a:ext uri="{FF2B5EF4-FFF2-40B4-BE49-F238E27FC236}">
                <a16:creationId xmlns:a16="http://schemas.microsoft.com/office/drawing/2014/main" id="{DDF07794-DDE5-1748-AA98-177CF77DDF88}"/>
              </a:ext>
            </a:extLst>
          </p:cNvPr>
          <p:cNvSpPr>
            <a:spLocks noGrp="1"/>
          </p:cNvSpPr>
          <p:nvPr>
            <p:ph sz="quarter" idx="18"/>
          </p:nvPr>
        </p:nvSpPr>
        <p:spPr>
          <a:xfrm>
            <a:off x="3425190" y="1354611"/>
            <a:ext cx="8382000" cy="5268914"/>
          </a:xfrm>
        </p:spPr>
        <p:txBody>
          <a:bodyPr>
            <a:normAutofit/>
          </a:bodyPr>
          <a:lstStyle>
            <a:lvl1pPr>
              <a:defRPr lang="en-GB" sz="1800" b="0" i="0" kern="1200" dirty="0">
                <a:solidFill>
                  <a:prstClr val="black"/>
                </a:solidFill>
                <a:latin typeface="OpenDyslexicAlta" pitchFamily="2" charset="77"/>
                <a:ea typeface="OpenDyslexicAlta" pitchFamily="2" charset="77"/>
                <a:cs typeface="OpenDyslexicAlta" pitchFamily="2" charset="77"/>
              </a:defRPr>
            </a:lvl1pPr>
            <a:lvl2pPr>
              <a:defRPr/>
            </a:lvl2pPr>
            <a:lvl3pPr>
              <a:defRPr/>
            </a:lvl3pPr>
            <a:lvl4pPr>
              <a:defRPr/>
            </a:lvl4pPr>
            <a:lvl5pPr>
              <a:defRPr/>
            </a:lvl5pPr>
          </a:lstStyle>
          <a:p>
            <a:pPr marL="0" lvl="0" indent="0" algn="l" defTabSz="914400" rtl="0" eaLnBrk="1" latinLnBrk="0" hangingPunct="1">
              <a:lnSpc>
                <a:spcPct val="100000"/>
              </a:lnSpc>
              <a:spcBef>
                <a:spcPts val="0"/>
              </a:spcBef>
              <a:buFont typeface="Arial"/>
              <a:buNone/>
            </a:pPr>
            <a:r>
              <a:rPr lang="en-US" dirty="0"/>
              <a:t>Edit Master text styles</a:t>
            </a:r>
          </a:p>
          <a:p>
            <a:pPr marL="0" lvl="0" indent="0" algn="l" defTabSz="914400" rtl="0" eaLnBrk="1" latinLnBrk="0" hangingPunct="1">
              <a:lnSpc>
                <a:spcPct val="100000"/>
              </a:lnSpc>
              <a:spcBef>
                <a:spcPts val="0"/>
              </a:spcBef>
              <a:buFont typeface="Arial"/>
              <a:buNone/>
            </a:pPr>
            <a:r>
              <a:rPr lang="en-US" dirty="0"/>
              <a:t>Second level</a:t>
            </a:r>
          </a:p>
          <a:p>
            <a:pPr marL="0" lvl="0" indent="0" algn="l" defTabSz="914400" rtl="0" eaLnBrk="1" latinLnBrk="0" hangingPunct="1">
              <a:lnSpc>
                <a:spcPct val="100000"/>
              </a:lnSpc>
              <a:spcBef>
                <a:spcPts val="0"/>
              </a:spcBef>
              <a:buFont typeface="Arial"/>
              <a:buNone/>
            </a:pPr>
            <a:r>
              <a:rPr lang="en-US" dirty="0"/>
              <a:t>Third level</a:t>
            </a:r>
          </a:p>
          <a:p>
            <a:pPr marL="0" lvl="0" indent="0" algn="l" defTabSz="914400" rtl="0" eaLnBrk="1" latinLnBrk="0" hangingPunct="1">
              <a:lnSpc>
                <a:spcPct val="100000"/>
              </a:lnSpc>
              <a:spcBef>
                <a:spcPts val="0"/>
              </a:spcBef>
              <a:buFont typeface="Arial"/>
              <a:buNone/>
            </a:pPr>
            <a:r>
              <a:rPr lang="en-US" dirty="0"/>
              <a:t>Fourth level</a:t>
            </a:r>
          </a:p>
          <a:p>
            <a:pPr marL="0" lvl="0" indent="0" algn="l" defTabSz="914400" rtl="0" eaLnBrk="1" latinLnBrk="0" hangingPunct="1">
              <a:lnSpc>
                <a:spcPct val="100000"/>
              </a:lnSpc>
              <a:spcBef>
                <a:spcPts val="0"/>
              </a:spcBef>
              <a:buFont typeface="Arial"/>
              <a:buNone/>
            </a:pPr>
            <a:r>
              <a:rPr lang="en-US" dirty="0"/>
              <a:t>Fifth level</a:t>
            </a:r>
            <a:endParaRPr lang="en-GB" dirty="0"/>
          </a:p>
        </p:txBody>
      </p:sp>
      <p:pic>
        <p:nvPicPr>
          <p:cNvPr id="22" name="Picture 21">
            <a:extLst>
              <a:ext uri="{FF2B5EF4-FFF2-40B4-BE49-F238E27FC236}">
                <a16:creationId xmlns:a16="http://schemas.microsoft.com/office/drawing/2014/main" id="{1DD0F53D-1FF4-844C-9CFA-9D8546D499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ok cover write check">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633CE64-A964-3E46-A3DD-F645847941CD}"/>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graphicFrame>
        <p:nvGraphicFramePr>
          <p:cNvPr id="13" name="Table 12">
            <a:extLst>
              <a:ext uri="{FF2B5EF4-FFF2-40B4-BE49-F238E27FC236}">
                <a16:creationId xmlns:a16="http://schemas.microsoft.com/office/drawing/2014/main" id="{EDA57134-93E0-C141-B390-3DFCA82BCCD7}"/>
              </a:ext>
            </a:extLst>
          </p:cNvPr>
          <p:cNvGraphicFramePr>
            <a:graphicFrameLocks noGrp="1"/>
          </p:cNvGraphicFramePr>
          <p:nvPr userDrawn="1">
            <p:extLst>
              <p:ext uri="{D42A27DB-BD31-4B8C-83A1-F6EECF244321}">
                <p14:modId xmlns:p14="http://schemas.microsoft.com/office/powerpoint/2010/main" val="1613596015"/>
              </p:ext>
            </p:extLst>
          </p:nvPr>
        </p:nvGraphicFramePr>
        <p:xfrm>
          <a:off x="508000" y="1600196"/>
          <a:ext cx="1115060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gridCol w="2787650">
                  <a:extLst>
                    <a:ext uri="{9D8B030D-6E8A-4147-A177-3AD203B41FA5}">
                      <a16:colId xmlns:a16="http://schemas.microsoft.com/office/drawing/2014/main" val="20001"/>
                    </a:ext>
                  </a:extLst>
                </a:gridCol>
                <a:gridCol w="2787650">
                  <a:extLst>
                    <a:ext uri="{9D8B030D-6E8A-4147-A177-3AD203B41FA5}">
                      <a16:colId xmlns:a16="http://schemas.microsoft.com/office/drawing/2014/main" val="20002"/>
                    </a:ext>
                  </a:extLst>
                </a:gridCol>
                <a:gridCol w="2787650">
                  <a:extLst>
                    <a:ext uri="{9D8B030D-6E8A-4147-A177-3AD203B41FA5}">
                      <a16:colId xmlns:a16="http://schemas.microsoft.com/office/drawing/2014/main" val="2000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7E79"/>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7E79"/>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7E79"/>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7E79"/>
                    </a:solidFill>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7" name="Table 6">
            <a:extLst>
              <a:ext uri="{FF2B5EF4-FFF2-40B4-BE49-F238E27FC236}">
                <a16:creationId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99504365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9" name="Text Placeholder 8">
            <a:extLst>
              <a:ext uri="{FF2B5EF4-FFF2-40B4-BE49-F238E27FC236}">
                <a16:creationId xmlns:a16="http://schemas.microsoft.com/office/drawing/2014/main" id="{7CCCC1F5-259E-4B4B-BD71-985F50066023}"/>
              </a:ext>
            </a:extLst>
          </p:cNvPr>
          <p:cNvSpPr>
            <a:spLocks noGrp="1"/>
          </p:cNvSpPr>
          <p:nvPr>
            <p:ph type="body" sz="quarter" idx="13" hasCustomPrompt="1"/>
          </p:nvPr>
        </p:nvSpPr>
        <p:spPr>
          <a:xfrm>
            <a:off x="1116013" y="349716"/>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0" name="Text Placeholder 8">
            <a:extLst>
              <a:ext uri="{FF2B5EF4-FFF2-40B4-BE49-F238E27FC236}">
                <a16:creationId xmlns:a16="http://schemas.microsoft.com/office/drawing/2014/main" id="{D89521DD-EB1B-DB4F-AF92-E0AA49E4BF8E}"/>
              </a:ext>
            </a:extLst>
          </p:cNvPr>
          <p:cNvSpPr>
            <a:spLocks noGrp="1"/>
          </p:cNvSpPr>
          <p:nvPr>
            <p:ph type="body" sz="quarter" idx="14" hasCustomPrompt="1"/>
          </p:nvPr>
        </p:nvSpPr>
        <p:spPr>
          <a:xfrm>
            <a:off x="1116012" y="788047"/>
            <a:ext cx="427037" cy="362803"/>
          </a:xfrm>
        </p:spPr>
        <p:txBody>
          <a:bodyPr>
            <a:normAutofit/>
          </a:bodyPr>
          <a:lstStyle>
            <a:lvl1pPr marL="0" indent="0">
              <a:buNone/>
              <a:defRPr sz="1400" b="0" i="0">
                <a:latin typeface="Muli" pitchFamily="2" charset="77"/>
              </a:defRPr>
            </a:lvl1pPr>
          </a:lstStyle>
          <a:p>
            <a:pPr lvl="0"/>
            <a:r>
              <a:rPr lang="en-GB" dirty="0"/>
              <a:t>1</a:t>
            </a:r>
          </a:p>
        </p:txBody>
      </p:sp>
      <p:sp>
        <p:nvSpPr>
          <p:cNvPr id="11" name="Text Placeholder 8">
            <a:extLst>
              <a:ext uri="{FF2B5EF4-FFF2-40B4-BE49-F238E27FC236}">
                <a16:creationId xmlns:a16="http://schemas.microsoft.com/office/drawing/2014/main" id="{2B829687-5986-4D4A-9EAC-01CD129F7C40}"/>
              </a:ext>
            </a:extLst>
          </p:cNvPr>
          <p:cNvSpPr>
            <a:spLocks noGrp="1"/>
          </p:cNvSpPr>
          <p:nvPr>
            <p:ph type="body" sz="quarter" idx="15"/>
          </p:nvPr>
        </p:nvSpPr>
        <p:spPr>
          <a:xfrm>
            <a:off x="1662545" y="325967"/>
            <a:ext cx="7900555" cy="867834"/>
          </a:xfrm>
        </p:spPr>
        <p:txBody>
          <a:bodyPr>
            <a:normAutofit/>
          </a:bodyPr>
          <a:lstStyle>
            <a:lvl1pPr marL="0" indent="0">
              <a:buNone/>
              <a:defRPr sz="1400" b="0" i="0">
                <a:latin typeface="Muli" pitchFamily="2" charset="77"/>
              </a:defRPr>
            </a:lvl1pPr>
          </a:lstStyle>
          <a:p>
            <a:pPr lvl="0"/>
            <a:endParaRPr lang="en-GB" dirty="0"/>
          </a:p>
        </p:txBody>
      </p:sp>
      <p:sp>
        <p:nvSpPr>
          <p:cNvPr id="16" name="Text Placeholder 15">
            <a:extLst>
              <a:ext uri="{FF2B5EF4-FFF2-40B4-BE49-F238E27FC236}">
                <a16:creationId xmlns:a16="http://schemas.microsoft.com/office/drawing/2014/main" id="{4A42A733-05A7-7244-8430-E2765D4C50FD}"/>
              </a:ext>
            </a:extLst>
          </p:cNvPr>
          <p:cNvSpPr>
            <a:spLocks noGrp="1"/>
          </p:cNvSpPr>
          <p:nvPr>
            <p:ph type="body" sz="quarter" idx="16"/>
          </p:nvPr>
        </p:nvSpPr>
        <p:spPr>
          <a:xfrm>
            <a:off x="508000" y="1995168"/>
            <a:ext cx="2787650" cy="4584700"/>
          </a:xfrm>
        </p:spPr>
        <p:txBody>
          <a:bodyPr>
            <a:normAutofit/>
          </a:bodyPr>
          <a:lstStyle>
            <a:lvl1pPr marL="0" indent="0">
              <a:buNone/>
              <a:defRPr sz="2400"/>
            </a:lvl1pPr>
          </a:lstStyle>
          <a:p>
            <a:pPr lvl="0"/>
            <a:endParaRPr lang="en-GB" dirty="0"/>
          </a:p>
          <a:p>
            <a:pPr lvl="0"/>
            <a:endParaRPr lang="en-GB" dirty="0"/>
          </a:p>
        </p:txBody>
      </p:sp>
      <p:pic>
        <p:nvPicPr>
          <p:cNvPr id="14" name="Picture 13">
            <a:extLst>
              <a:ext uri="{FF2B5EF4-FFF2-40B4-BE49-F238E27FC236}">
                <a16:creationId xmlns:a16="http://schemas.microsoft.com/office/drawing/2014/main" id="{160B6E23-2996-D04A-9DCA-7750F487B5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31383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pic>
        <p:nvPicPr>
          <p:cNvPr id="8" name="Picture 7">
            <a:extLst>
              <a:ext uri="{FF2B5EF4-FFF2-40B4-BE49-F238E27FC236}">
                <a16:creationId xmlns:a16="http://schemas.microsoft.com/office/drawing/2014/main" id="{49137CCF-D866-694A-979D-58389EC37E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b="0" i="0" dirty="0">
              <a:latin typeface="Muli" pitchFamily="2" charset="77"/>
            </a:endParaRPr>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250FF983-7FE9-084E-894E-ADB137A670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50186" y="-18580"/>
            <a:ext cx="2296886" cy="1399665"/>
          </a:xfrm>
          <a:prstGeom prst="rect">
            <a:avLst/>
          </a:prstGeom>
        </p:spPr>
      </p:pic>
    </p:spTree>
    <p:extLst>
      <p:ext uri="{BB962C8B-B14F-4D97-AF65-F5344CB8AC3E}">
        <p14:creationId xmlns:p14="http://schemas.microsoft.com/office/powerpoint/2010/main" val="2739744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68353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211233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Muli" pitchFamily="2" charset="77"/>
              </a:defRPr>
            </a:lvl1pPr>
          </a:lstStyle>
          <a:p>
            <a:fld id="{5847DFD5-B20C-0843-B9F3-D331800CC2B1}" type="datetimeFigureOut">
              <a:rPr lang="en-GB" smtClean="0"/>
              <a:pPr/>
              <a:t>14/02/2020</a:t>
            </a:fld>
            <a:endParaRPr lang="en-GB"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Muli" pitchFamily="2" charset="77"/>
              </a:defRPr>
            </a:lvl1pPr>
          </a:lstStyle>
          <a:p>
            <a:endParaRPr lang="en-GB"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b="0" i="0">
                <a:latin typeface="Muli" pitchFamily="2" charset="77"/>
              </a:defRPr>
            </a:lvl1pPr>
          </a:lstStyle>
          <a:p>
            <a:fld id="{29D7F810-DEEF-074C-B140-2A2C318EAFDC}" type="slidenum">
              <a:rPr lang="en-GB" smtClean="0"/>
              <a:pPr/>
              <a:t>‹#›</a:t>
            </a:fld>
            <a:endParaRPr lang="en-GB" dirty="0"/>
          </a:p>
        </p:txBody>
      </p:sp>
    </p:spTree>
    <p:extLst>
      <p:ext uri="{BB962C8B-B14F-4D97-AF65-F5344CB8AC3E}">
        <p14:creationId xmlns:p14="http://schemas.microsoft.com/office/powerpoint/2010/main" val="1962764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0" Type="http://schemas.openxmlformats.org/officeDocument/2006/relationships/image" Target="../media/image32.tiff"/><Relationship Id="rId4" Type="http://schemas.openxmlformats.org/officeDocument/2006/relationships/image" Target="../media/image26.tiff"/><Relationship Id="rId9" Type="http://schemas.openxmlformats.org/officeDocument/2006/relationships/image" Target="../media/image31.tiff"/></Relationships>
</file>

<file path=ppt/slides/_rels/slide10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tiff"/><Relationship Id="rId7" Type="http://schemas.openxmlformats.org/officeDocument/2006/relationships/image" Target="../media/image29.tiff"/><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0" Type="http://schemas.openxmlformats.org/officeDocument/2006/relationships/image" Target="../media/image32.tiff"/><Relationship Id="rId4" Type="http://schemas.openxmlformats.org/officeDocument/2006/relationships/image" Target="../media/image26.tiff"/><Relationship Id="rId9" Type="http://schemas.openxmlformats.org/officeDocument/2006/relationships/image" Target="../media/image31.tiff"/></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1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0.tif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9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63A8EC4-655D-4546-A0AE-0671AEC23D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9CD1B6FD-11D7-3849-9417-35B7467228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66750"/>
            <a:ext cx="12192000" cy="6191250"/>
          </a:xfrm>
          <a:prstGeom prst="rect">
            <a:avLst/>
          </a:prstGeom>
        </p:spPr>
      </p:pic>
      <p:sp>
        <p:nvSpPr>
          <p:cNvPr id="13" name="TextBox 12">
            <a:extLst>
              <a:ext uri="{FF2B5EF4-FFF2-40B4-BE49-F238E27FC236}">
                <a16:creationId xmlns:a16="http://schemas.microsoft.com/office/drawing/2014/main" id="{700D2F8C-5C7E-D541-9EDA-A4DF2C2E2FEE}"/>
              </a:ext>
            </a:extLst>
          </p:cNvPr>
          <p:cNvSpPr txBox="1"/>
          <p:nvPr/>
        </p:nvSpPr>
        <p:spPr>
          <a:xfrm>
            <a:off x="231648" y="6581001"/>
            <a:ext cx="11765280" cy="276999"/>
          </a:xfrm>
          <a:prstGeom prst="rect">
            <a:avLst/>
          </a:prstGeom>
          <a:noFill/>
        </p:spPr>
        <p:txBody>
          <a:bodyPr wrap="square" rtlCol="0">
            <a:spAutoFit/>
          </a:bodyPr>
          <a:lstStyle/>
          <a:p>
            <a:pPr algn="ctr"/>
            <a:r>
              <a:rPr lang="en-GB" sz="1200" b="1" dirty="0">
                <a:solidFill>
                  <a:schemeClr val="bg1"/>
                </a:solidFill>
                <a:latin typeface="Muli" pitchFamily="2" charset="77"/>
              </a:rPr>
              <a:t>All elements of this scheme are copyright © The Spelling Shed Ltd and may not be redistributed without permission. </a:t>
            </a:r>
          </a:p>
        </p:txBody>
      </p:sp>
      <p:pic>
        <p:nvPicPr>
          <p:cNvPr id="29" name="Picture 28">
            <a:extLst>
              <a:ext uri="{FF2B5EF4-FFF2-40B4-BE49-F238E27FC236}">
                <a16:creationId xmlns:a16="http://schemas.microsoft.com/office/drawing/2014/main" id="{A62ED2B2-06CE-9849-84DD-DCF1DC2D39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7200" y="4922612"/>
            <a:ext cx="3983736" cy="875215"/>
          </a:xfrm>
          <a:prstGeom prst="rect">
            <a:avLst/>
          </a:prstGeom>
        </p:spPr>
      </p:pic>
      <p:sp>
        <p:nvSpPr>
          <p:cNvPr id="12" name="TextBox 11">
            <a:extLst>
              <a:ext uri="{FF2B5EF4-FFF2-40B4-BE49-F238E27FC236}">
                <a16:creationId xmlns:a16="http://schemas.microsoft.com/office/drawing/2014/main" id="{0564A0E0-D230-8641-90BC-831B53681AAE}"/>
              </a:ext>
            </a:extLst>
          </p:cNvPr>
          <p:cNvSpPr txBox="1"/>
          <p:nvPr/>
        </p:nvSpPr>
        <p:spPr>
          <a:xfrm>
            <a:off x="4267201" y="5025808"/>
            <a:ext cx="3983736" cy="523220"/>
          </a:xfrm>
          <a:prstGeom prst="rect">
            <a:avLst/>
          </a:prstGeom>
          <a:noFill/>
        </p:spPr>
        <p:txBody>
          <a:bodyPr wrap="square" rtlCol="0">
            <a:spAutoFit/>
          </a:bodyPr>
          <a:lstStyle/>
          <a:p>
            <a:pPr algn="ctr"/>
            <a:r>
              <a:rPr lang="en-GB" sz="2800" dirty="0">
                <a:solidFill>
                  <a:schemeClr val="bg1"/>
                </a:solidFill>
                <a:effectLst>
                  <a:outerShdw blurRad="50800" dist="50800" dir="5400000" algn="ctr" rotWithShape="0">
                    <a:schemeClr val="tx1">
                      <a:alpha val="39000"/>
                    </a:schemeClr>
                  </a:outerShdw>
                </a:effectLst>
                <a:latin typeface="Cookies" pitchFamily="2" charset="0"/>
              </a:rPr>
              <a:t>Stage 6</a:t>
            </a:r>
          </a:p>
        </p:txBody>
      </p:sp>
      <p:pic>
        <p:nvPicPr>
          <p:cNvPr id="31" name="Picture 30">
            <a:extLst>
              <a:ext uri="{FF2B5EF4-FFF2-40B4-BE49-F238E27FC236}">
                <a16:creationId xmlns:a16="http://schemas.microsoft.com/office/drawing/2014/main" id="{816E7DB3-0D9A-8D4E-A1D6-E5CC49A337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3187" y="735105"/>
            <a:ext cx="6731762" cy="1166349"/>
          </a:xfrm>
          <a:prstGeom prst="rect">
            <a:avLst/>
          </a:prstGeom>
        </p:spPr>
      </p:pic>
      <p:sp>
        <p:nvSpPr>
          <p:cNvPr id="8" name="TextBox 7">
            <a:extLst>
              <a:ext uri="{FF2B5EF4-FFF2-40B4-BE49-F238E27FC236}">
                <a16:creationId xmlns:a16="http://schemas.microsoft.com/office/drawing/2014/main" id="{972B53D9-579C-7642-97A4-2763353E325B}"/>
              </a:ext>
            </a:extLst>
          </p:cNvPr>
          <p:cNvSpPr txBox="1"/>
          <p:nvPr/>
        </p:nvSpPr>
        <p:spPr>
          <a:xfrm>
            <a:off x="3698856" y="1910135"/>
            <a:ext cx="5120424" cy="523220"/>
          </a:xfrm>
          <a:prstGeom prst="rect">
            <a:avLst/>
          </a:prstGeom>
          <a:noFill/>
          <a:effectLst>
            <a:outerShdw blurRad="50800" dist="12700" dir="5400000" algn="ctr" rotWithShape="0">
              <a:srgbClr val="000000">
                <a:alpha val="49000"/>
              </a:srgbClr>
            </a:outerShdw>
          </a:effectLst>
        </p:spPr>
        <p:txBody>
          <a:bodyPr wrap="square" rtlCol="0">
            <a:spAutoFit/>
          </a:bodyPr>
          <a:lstStyle/>
          <a:p>
            <a:pPr algn="ctr"/>
            <a:r>
              <a:rPr lang="en-GB" sz="2800" dirty="0">
                <a:solidFill>
                  <a:schemeClr val="bg1"/>
                </a:solidFill>
                <a:latin typeface="Muli" pitchFamily="2" charset="77"/>
              </a:rPr>
              <a:t>Spelling Scheme of Work</a:t>
            </a:r>
          </a:p>
        </p:txBody>
      </p:sp>
      <p:sp>
        <p:nvSpPr>
          <p:cNvPr id="2" name="TextBox 1">
            <a:extLst>
              <a:ext uri="{FF2B5EF4-FFF2-40B4-BE49-F238E27FC236}">
                <a16:creationId xmlns:a16="http://schemas.microsoft.com/office/drawing/2014/main" id="{F263A63B-8861-8C40-90E6-8C2942E07D5C}"/>
              </a:ext>
            </a:extLst>
          </p:cNvPr>
          <p:cNvSpPr txBox="1"/>
          <p:nvPr/>
        </p:nvSpPr>
        <p:spPr>
          <a:xfrm>
            <a:off x="11207262" y="6596390"/>
            <a:ext cx="984738" cy="261610"/>
          </a:xfrm>
          <a:prstGeom prst="rect">
            <a:avLst/>
          </a:prstGeom>
          <a:noFill/>
        </p:spPr>
        <p:txBody>
          <a:bodyPr wrap="square" rtlCol="0">
            <a:spAutoFit/>
          </a:bodyPr>
          <a:lstStyle/>
          <a:p>
            <a:pPr algn="r"/>
            <a:r>
              <a:rPr lang="en-GB" sz="1100" dirty="0">
                <a:solidFill>
                  <a:schemeClr val="bg1"/>
                </a:solidFill>
                <a:latin typeface="Muli" pitchFamily="2" charset="77"/>
              </a:rPr>
              <a:t>11/01/20</a:t>
            </a:r>
          </a:p>
        </p:txBody>
      </p:sp>
    </p:spTree>
    <p:extLst>
      <p:ext uri="{BB962C8B-B14F-4D97-AF65-F5344CB8AC3E}">
        <p14:creationId xmlns:p14="http://schemas.microsoft.com/office/powerpoint/2010/main" val="1565258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980975" y="770639"/>
            <a:ext cx="427037" cy="362803"/>
          </a:xfrm>
        </p:spPr>
        <p:txBody>
          <a:bodyPr/>
          <a:lstStyle/>
          <a:p>
            <a:r>
              <a:rPr lang="en-GB" dirty="0"/>
              <a:t> 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189345275"/>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average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conscience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develop </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explanation</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immediately </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privilege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3515948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339162" y="626211"/>
            <a:ext cx="9282374" cy="1325563"/>
          </a:xfrm>
        </p:spPr>
        <p:txBody>
          <a:bodyPr>
            <a:normAutofit/>
          </a:bodyPr>
          <a:lstStyle/>
          <a:p>
            <a:r>
              <a:rPr lang="en-GB" sz="2400" dirty="0"/>
              <a:t>Sort this week’s spellings in to the correct boxes and then try to add three more words to each box, using the same prefix.</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6183" y="4451281"/>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526183" y="5398927"/>
            <a:ext cx="1983105" cy="369332"/>
          </a:xfrm>
          <a:prstGeom prst="rect">
            <a:avLst/>
          </a:prstGeom>
          <a:noFill/>
        </p:spPr>
        <p:txBody>
          <a:bodyPr wrap="square" rtlCol="0">
            <a:spAutoFit/>
          </a:bodyPr>
          <a:lstStyle/>
          <a:p>
            <a:pPr algn="ctr"/>
            <a:r>
              <a:rPr lang="en-GB" dirty="0">
                <a:latin typeface="Muli" pitchFamily="2" charset="77"/>
              </a:rPr>
              <a:t>‘dis’</a:t>
            </a:r>
          </a:p>
        </p:txBody>
      </p:sp>
      <p:pic>
        <p:nvPicPr>
          <p:cNvPr id="8" name="Picture 2" descr="Box Cardboard Cardboard Box Packing Recycl">
            <a:extLst>
              <a:ext uri="{FF2B5EF4-FFF2-40B4-BE49-F238E27FC236}">
                <a16:creationId xmlns:a16="http://schemas.microsoft.com/office/drawing/2014/main" id="{4B9147E3-CBED-4EE9-A852-BD257F2E8D0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7045" y="4427141"/>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442B82-B1AB-46C9-9103-ED461B0B4962}"/>
              </a:ext>
            </a:extLst>
          </p:cNvPr>
          <p:cNvSpPr txBox="1"/>
          <p:nvPr/>
        </p:nvSpPr>
        <p:spPr>
          <a:xfrm>
            <a:off x="3297045" y="5374787"/>
            <a:ext cx="1983105" cy="369332"/>
          </a:xfrm>
          <a:prstGeom prst="rect">
            <a:avLst/>
          </a:prstGeom>
          <a:noFill/>
        </p:spPr>
        <p:txBody>
          <a:bodyPr wrap="square" rtlCol="0">
            <a:spAutoFit/>
          </a:bodyPr>
          <a:lstStyle/>
          <a:p>
            <a:pPr algn="ctr"/>
            <a:r>
              <a:rPr lang="en-GB" dirty="0">
                <a:latin typeface="Muli" pitchFamily="2" charset="77"/>
              </a:rPr>
              <a:t>‘un’</a:t>
            </a:r>
          </a:p>
        </p:txBody>
      </p:sp>
      <p:pic>
        <p:nvPicPr>
          <p:cNvPr id="11" name="Picture 2" descr="Box Cardboard Cardboard Box Packing Recycl">
            <a:extLst>
              <a:ext uri="{FF2B5EF4-FFF2-40B4-BE49-F238E27FC236}">
                <a16:creationId xmlns:a16="http://schemas.microsoft.com/office/drawing/2014/main" id="{0F7EE0D8-A828-4ABA-97CA-52C8434580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7907" y="4395216"/>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A3D69C-C234-4298-889B-BFF0EA6E6EF8}"/>
              </a:ext>
            </a:extLst>
          </p:cNvPr>
          <p:cNvSpPr txBox="1"/>
          <p:nvPr/>
        </p:nvSpPr>
        <p:spPr>
          <a:xfrm>
            <a:off x="6067907" y="5342862"/>
            <a:ext cx="1983105" cy="369332"/>
          </a:xfrm>
          <a:prstGeom prst="rect">
            <a:avLst/>
          </a:prstGeom>
          <a:noFill/>
        </p:spPr>
        <p:txBody>
          <a:bodyPr wrap="square" rtlCol="0">
            <a:spAutoFit/>
          </a:bodyPr>
          <a:lstStyle/>
          <a:p>
            <a:pPr algn="ctr"/>
            <a:r>
              <a:rPr lang="en-GB" dirty="0">
                <a:latin typeface="Muli" pitchFamily="2" charset="77"/>
              </a:rPr>
              <a:t>‘over’</a:t>
            </a:r>
          </a:p>
        </p:txBody>
      </p:sp>
      <p:pic>
        <p:nvPicPr>
          <p:cNvPr id="13" name="Picture 2" descr="Box Cardboard Cardboard Box Packing Recycl">
            <a:extLst>
              <a:ext uri="{FF2B5EF4-FFF2-40B4-BE49-F238E27FC236}">
                <a16:creationId xmlns:a16="http://schemas.microsoft.com/office/drawing/2014/main" id="{BC476FAD-1760-4880-AF7D-E4F4A6B48C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38769" y="4339897"/>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AD34F6-79D3-4B5E-B4D9-5D4E4622C059}"/>
              </a:ext>
            </a:extLst>
          </p:cNvPr>
          <p:cNvSpPr txBox="1"/>
          <p:nvPr/>
        </p:nvSpPr>
        <p:spPr>
          <a:xfrm>
            <a:off x="8838769" y="5287543"/>
            <a:ext cx="1983105" cy="369332"/>
          </a:xfrm>
          <a:prstGeom prst="rect">
            <a:avLst/>
          </a:prstGeom>
          <a:noFill/>
        </p:spPr>
        <p:txBody>
          <a:bodyPr wrap="square" rtlCol="0">
            <a:spAutoFit/>
          </a:bodyPr>
          <a:lstStyle/>
          <a:p>
            <a:pPr algn="ctr"/>
            <a:r>
              <a:rPr lang="en-GB" dirty="0">
                <a:latin typeface="Muli" pitchFamily="2" charset="77"/>
              </a:rPr>
              <a:t>‘</a:t>
            </a:r>
            <a:r>
              <a:rPr lang="en-GB" dirty="0" err="1">
                <a:latin typeface="Muli" pitchFamily="2" charset="77"/>
              </a:rPr>
              <a:t>im</a:t>
            </a:r>
            <a:r>
              <a:rPr lang="en-GB" dirty="0">
                <a:latin typeface="Muli" pitchFamily="2" charset="77"/>
              </a:rPr>
              <a:t>’</a:t>
            </a:r>
          </a:p>
        </p:txBody>
      </p:sp>
      <p:sp>
        <p:nvSpPr>
          <p:cNvPr id="3" name="Rectangle 2">
            <a:extLst>
              <a:ext uri="{FF2B5EF4-FFF2-40B4-BE49-F238E27FC236}">
                <a16:creationId xmlns:a16="http://schemas.microsoft.com/office/drawing/2014/main" id="{6BBD3F61-A43A-443B-B701-666430FF86DC}"/>
              </a:ext>
            </a:extLst>
          </p:cNvPr>
          <p:cNvSpPr/>
          <p:nvPr/>
        </p:nvSpPr>
        <p:spPr>
          <a:xfrm>
            <a:off x="229340" y="3670681"/>
            <a:ext cx="1741182" cy="369332"/>
          </a:xfrm>
          <a:prstGeom prst="rect">
            <a:avLst/>
          </a:prstGeom>
        </p:spPr>
        <p:txBody>
          <a:bodyPr wrap="none">
            <a:spAutoFit/>
          </a:bodyPr>
          <a:lstStyle/>
          <a:p>
            <a:r>
              <a:rPr lang="en-GB" dirty="0">
                <a:latin typeface="OpenDyslexicAlta" pitchFamily="2" charset="77"/>
                <a:ea typeface="OpenDyslexic" charset="0"/>
                <a:cs typeface="OpenDyslexic" charset="0"/>
              </a:rPr>
              <a:t>disappointed</a:t>
            </a:r>
          </a:p>
        </p:txBody>
      </p:sp>
      <p:sp>
        <p:nvSpPr>
          <p:cNvPr id="5" name="Rectangle 4">
            <a:extLst>
              <a:ext uri="{FF2B5EF4-FFF2-40B4-BE49-F238E27FC236}">
                <a16:creationId xmlns:a16="http://schemas.microsoft.com/office/drawing/2014/main" id="{4F07469B-1EE2-4825-B40F-E24E755F7C02}"/>
              </a:ext>
            </a:extLst>
          </p:cNvPr>
          <p:cNvSpPr/>
          <p:nvPr/>
        </p:nvSpPr>
        <p:spPr>
          <a:xfrm>
            <a:off x="1517735" y="3244334"/>
            <a:ext cx="1566454" cy="369332"/>
          </a:xfrm>
          <a:prstGeom prst="rect">
            <a:avLst/>
          </a:prstGeom>
        </p:spPr>
        <p:txBody>
          <a:bodyPr wrap="none">
            <a:spAutoFit/>
          </a:bodyPr>
          <a:lstStyle/>
          <a:p>
            <a:r>
              <a:rPr lang="en-GB" dirty="0">
                <a:latin typeface="OpenDyslexicAlta" pitchFamily="2" charset="77"/>
                <a:ea typeface="OpenDyslexic" charset="0"/>
                <a:cs typeface="OpenDyslexic" charset="0"/>
              </a:rPr>
              <a:t>dissatisfied</a:t>
            </a:r>
          </a:p>
        </p:txBody>
      </p:sp>
      <p:sp>
        <p:nvSpPr>
          <p:cNvPr id="6" name="Rectangle 5">
            <a:extLst>
              <a:ext uri="{FF2B5EF4-FFF2-40B4-BE49-F238E27FC236}">
                <a16:creationId xmlns:a16="http://schemas.microsoft.com/office/drawing/2014/main" id="{B9DFB38E-6B4B-4FE7-9A7F-127FA909D390}"/>
              </a:ext>
            </a:extLst>
          </p:cNvPr>
          <p:cNvSpPr/>
          <p:nvPr/>
        </p:nvSpPr>
        <p:spPr>
          <a:xfrm>
            <a:off x="2140217" y="3936845"/>
            <a:ext cx="1330814" cy="369332"/>
          </a:xfrm>
          <a:prstGeom prst="rect">
            <a:avLst/>
          </a:prstGeom>
        </p:spPr>
        <p:txBody>
          <a:bodyPr wrap="none">
            <a:spAutoFit/>
          </a:bodyPr>
          <a:lstStyle/>
          <a:p>
            <a:r>
              <a:rPr lang="en-GB" dirty="0">
                <a:latin typeface="OpenDyslexicAlta" pitchFamily="2" charset="77"/>
                <a:ea typeface="OpenDyslexic" charset="0"/>
                <a:cs typeface="OpenDyslexic" charset="0"/>
              </a:rPr>
              <a:t>dissimilar</a:t>
            </a:r>
          </a:p>
        </p:txBody>
      </p:sp>
      <p:sp>
        <p:nvSpPr>
          <p:cNvPr id="7" name="Rectangle 6">
            <a:extLst>
              <a:ext uri="{FF2B5EF4-FFF2-40B4-BE49-F238E27FC236}">
                <a16:creationId xmlns:a16="http://schemas.microsoft.com/office/drawing/2014/main" id="{328D9D9B-5D14-4187-BB39-6F6FF54F9F34}"/>
              </a:ext>
            </a:extLst>
          </p:cNvPr>
          <p:cNvSpPr/>
          <p:nvPr/>
        </p:nvSpPr>
        <p:spPr>
          <a:xfrm>
            <a:off x="4306928" y="3399320"/>
            <a:ext cx="1720343" cy="369332"/>
          </a:xfrm>
          <a:prstGeom prst="rect">
            <a:avLst/>
          </a:prstGeom>
        </p:spPr>
        <p:txBody>
          <a:bodyPr wrap="none">
            <a:spAutoFit/>
          </a:bodyPr>
          <a:lstStyle/>
          <a:p>
            <a:r>
              <a:rPr lang="en-GB" dirty="0">
                <a:latin typeface="OpenDyslexicAlta" pitchFamily="2" charset="77"/>
                <a:ea typeface="OpenDyslexic" charset="0"/>
                <a:cs typeface="OpenDyslexic" charset="0"/>
              </a:rPr>
              <a:t>unnecessary</a:t>
            </a:r>
          </a:p>
        </p:txBody>
      </p:sp>
      <p:sp>
        <p:nvSpPr>
          <p:cNvPr id="9" name="Rectangle 8">
            <a:extLst>
              <a:ext uri="{FF2B5EF4-FFF2-40B4-BE49-F238E27FC236}">
                <a16:creationId xmlns:a16="http://schemas.microsoft.com/office/drawing/2014/main" id="{18009B22-DAF1-4909-927F-44092D8117EA}"/>
              </a:ext>
            </a:extLst>
          </p:cNvPr>
          <p:cNvSpPr/>
          <p:nvPr/>
        </p:nvSpPr>
        <p:spPr>
          <a:xfrm>
            <a:off x="3633637" y="3805960"/>
            <a:ext cx="1003801" cy="369332"/>
          </a:xfrm>
          <a:prstGeom prst="rect">
            <a:avLst/>
          </a:prstGeom>
        </p:spPr>
        <p:txBody>
          <a:bodyPr wrap="none">
            <a:spAutoFit/>
          </a:bodyPr>
          <a:lstStyle/>
          <a:p>
            <a:r>
              <a:rPr lang="en-GB" dirty="0">
                <a:latin typeface="OpenDyslexicAlta" pitchFamily="2" charset="77"/>
                <a:ea typeface="OpenDyslexic" charset="0"/>
                <a:cs typeface="OpenDyslexic" charset="0"/>
              </a:rPr>
              <a:t>unsure</a:t>
            </a:r>
          </a:p>
        </p:txBody>
      </p:sp>
      <p:sp>
        <p:nvSpPr>
          <p:cNvPr id="16" name="Rectangle 15">
            <a:extLst>
              <a:ext uri="{FF2B5EF4-FFF2-40B4-BE49-F238E27FC236}">
                <a16:creationId xmlns:a16="http://schemas.microsoft.com/office/drawing/2014/main" id="{8DDFF615-3DED-4582-93E1-00E22BC1F7C7}"/>
              </a:ext>
            </a:extLst>
          </p:cNvPr>
          <p:cNvSpPr/>
          <p:nvPr/>
        </p:nvSpPr>
        <p:spPr>
          <a:xfrm>
            <a:off x="4954803" y="3890603"/>
            <a:ext cx="1345240" cy="369332"/>
          </a:xfrm>
          <a:prstGeom prst="rect">
            <a:avLst/>
          </a:prstGeom>
        </p:spPr>
        <p:txBody>
          <a:bodyPr wrap="none">
            <a:spAutoFit/>
          </a:bodyPr>
          <a:lstStyle/>
          <a:p>
            <a:r>
              <a:rPr lang="en-GB" dirty="0">
                <a:latin typeface="OpenDyslexicAlta" pitchFamily="2" charset="77"/>
                <a:ea typeface="OpenDyslexic" charset="0"/>
                <a:cs typeface="OpenDyslexic" charset="0"/>
              </a:rPr>
              <a:t>unnatural</a:t>
            </a:r>
          </a:p>
        </p:txBody>
      </p:sp>
      <p:sp>
        <p:nvSpPr>
          <p:cNvPr id="17" name="Rectangle 16">
            <a:extLst>
              <a:ext uri="{FF2B5EF4-FFF2-40B4-BE49-F238E27FC236}">
                <a16:creationId xmlns:a16="http://schemas.microsoft.com/office/drawing/2014/main" id="{74719A3B-CA85-4303-9638-61C9C13B3B4C}"/>
              </a:ext>
            </a:extLst>
          </p:cNvPr>
          <p:cNvSpPr/>
          <p:nvPr/>
        </p:nvSpPr>
        <p:spPr>
          <a:xfrm>
            <a:off x="6400811" y="3775733"/>
            <a:ext cx="1300356" cy="369332"/>
          </a:xfrm>
          <a:prstGeom prst="rect">
            <a:avLst/>
          </a:prstGeom>
        </p:spPr>
        <p:txBody>
          <a:bodyPr wrap="none">
            <a:spAutoFit/>
          </a:bodyPr>
          <a:lstStyle/>
          <a:p>
            <a:r>
              <a:rPr lang="en-GB" dirty="0">
                <a:latin typeface="OpenDyslexicAlta" pitchFamily="2" charset="77"/>
                <a:ea typeface="OpenDyslexic" charset="0"/>
                <a:cs typeface="OpenDyslexic" charset="0"/>
              </a:rPr>
              <a:t>overseas</a:t>
            </a:r>
          </a:p>
        </p:txBody>
      </p:sp>
      <p:sp>
        <p:nvSpPr>
          <p:cNvPr id="18" name="Rectangle 17">
            <a:extLst>
              <a:ext uri="{FF2B5EF4-FFF2-40B4-BE49-F238E27FC236}">
                <a16:creationId xmlns:a16="http://schemas.microsoft.com/office/drawing/2014/main" id="{76B0C169-4BAF-4243-A6E5-F9DFD9BFF3CC}"/>
              </a:ext>
            </a:extLst>
          </p:cNvPr>
          <p:cNvSpPr/>
          <p:nvPr/>
        </p:nvSpPr>
        <p:spPr>
          <a:xfrm>
            <a:off x="7084411" y="3455786"/>
            <a:ext cx="1229824" cy="369332"/>
          </a:xfrm>
          <a:prstGeom prst="rect">
            <a:avLst/>
          </a:prstGeom>
        </p:spPr>
        <p:txBody>
          <a:bodyPr wrap="none">
            <a:spAutoFit/>
          </a:bodyPr>
          <a:lstStyle/>
          <a:p>
            <a:r>
              <a:rPr lang="en-GB" dirty="0">
                <a:latin typeface="OpenDyslexicAlta" pitchFamily="2" charset="77"/>
                <a:ea typeface="OpenDyslexic" charset="0"/>
                <a:cs typeface="OpenDyslexic" charset="0"/>
              </a:rPr>
              <a:t>overrule</a:t>
            </a:r>
          </a:p>
        </p:txBody>
      </p:sp>
      <p:sp>
        <p:nvSpPr>
          <p:cNvPr id="19" name="Rectangle 18">
            <a:extLst>
              <a:ext uri="{FF2B5EF4-FFF2-40B4-BE49-F238E27FC236}">
                <a16:creationId xmlns:a16="http://schemas.microsoft.com/office/drawing/2014/main" id="{A8C93398-ABA5-43AE-B257-AC78F986EBDC}"/>
              </a:ext>
            </a:extLst>
          </p:cNvPr>
          <p:cNvSpPr/>
          <p:nvPr/>
        </p:nvSpPr>
        <p:spPr>
          <a:xfrm>
            <a:off x="7876323" y="3878077"/>
            <a:ext cx="1396536" cy="369332"/>
          </a:xfrm>
          <a:prstGeom prst="rect">
            <a:avLst/>
          </a:prstGeom>
        </p:spPr>
        <p:txBody>
          <a:bodyPr wrap="none">
            <a:spAutoFit/>
          </a:bodyPr>
          <a:lstStyle/>
          <a:p>
            <a:r>
              <a:rPr lang="en-GB" dirty="0">
                <a:latin typeface="OpenDyslexicAlta" pitchFamily="2" charset="77"/>
                <a:ea typeface="OpenDyslexic" charset="0"/>
                <a:cs typeface="OpenDyslexic" charset="0"/>
              </a:rPr>
              <a:t>overreact</a:t>
            </a:r>
          </a:p>
        </p:txBody>
      </p:sp>
      <p:sp>
        <p:nvSpPr>
          <p:cNvPr id="20" name="Rectangle 19">
            <a:extLst>
              <a:ext uri="{FF2B5EF4-FFF2-40B4-BE49-F238E27FC236}">
                <a16:creationId xmlns:a16="http://schemas.microsoft.com/office/drawing/2014/main" id="{8104B1D5-4C7B-4997-B87F-CBBC69671B41}"/>
              </a:ext>
            </a:extLst>
          </p:cNvPr>
          <p:cNvSpPr/>
          <p:nvPr/>
        </p:nvSpPr>
        <p:spPr>
          <a:xfrm>
            <a:off x="9696580" y="3653831"/>
            <a:ext cx="1346844" cy="369332"/>
          </a:xfrm>
          <a:prstGeom prst="rect">
            <a:avLst/>
          </a:prstGeom>
        </p:spPr>
        <p:txBody>
          <a:bodyPr wrap="none">
            <a:spAutoFit/>
          </a:bodyPr>
          <a:lstStyle/>
          <a:p>
            <a:r>
              <a:rPr lang="en-GB" dirty="0">
                <a:latin typeface="OpenDyslexicAlta" pitchFamily="2" charset="77"/>
                <a:ea typeface="OpenDyslexic" charset="0"/>
                <a:cs typeface="OpenDyslexic" charset="0"/>
              </a:rPr>
              <a:t>impatient</a:t>
            </a:r>
          </a:p>
        </p:txBody>
      </p:sp>
      <p:cxnSp>
        <p:nvCxnSpPr>
          <p:cNvPr id="22" name="Straight Arrow Connector 21">
            <a:extLst>
              <a:ext uri="{FF2B5EF4-FFF2-40B4-BE49-F238E27FC236}">
                <a16:creationId xmlns:a16="http://schemas.microsoft.com/office/drawing/2014/main" id="{DBCBFCBC-1C7F-4C38-8F95-CF06A1B6DC62}"/>
              </a:ext>
            </a:extLst>
          </p:cNvPr>
          <p:cNvCxnSpPr>
            <a:stCxn id="20" idx="2"/>
          </p:cNvCxnSpPr>
          <p:nvPr/>
        </p:nvCxnSpPr>
        <p:spPr>
          <a:xfrm flipH="1">
            <a:off x="10297340" y="4023163"/>
            <a:ext cx="72662" cy="605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E1844F-2F80-4CFF-87B9-751E7CD78D49}"/>
              </a:ext>
            </a:extLst>
          </p:cNvPr>
          <p:cNvCxnSpPr>
            <a:cxnSpLocks/>
            <a:stCxn id="19" idx="2"/>
          </p:cNvCxnSpPr>
          <p:nvPr/>
        </p:nvCxnSpPr>
        <p:spPr>
          <a:xfrm flipH="1">
            <a:off x="7811337" y="4247409"/>
            <a:ext cx="763254" cy="5294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AE34CE5-98F3-4902-865D-F3467FCCEF84}"/>
              </a:ext>
            </a:extLst>
          </p:cNvPr>
          <p:cNvCxnSpPr>
            <a:cxnSpLocks/>
            <a:stCxn id="18" idx="2"/>
          </p:cNvCxnSpPr>
          <p:nvPr/>
        </p:nvCxnSpPr>
        <p:spPr>
          <a:xfrm flipH="1">
            <a:off x="7554512" y="3825118"/>
            <a:ext cx="144811" cy="8859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75C9D98-43D4-428C-9E94-61EBE62C67EE}"/>
              </a:ext>
            </a:extLst>
          </p:cNvPr>
          <p:cNvCxnSpPr>
            <a:stCxn id="17" idx="2"/>
          </p:cNvCxnSpPr>
          <p:nvPr/>
        </p:nvCxnSpPr>
        <p:spPr>
          <a:xfrm>
            <a:off x="7050989" y="4145065"/>
            <a:ext cx="368734" cy="6317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E0FEE80-92DD-401B-9EE0-837E93F11F55}"/>
              </a:ext>
            </a:extLst>
          </p:cNvPr>
          <p:cNvCxnSpPr>
            <a:stCxn id="16" idx="2"/>
          </p:cNvCxnSpPr>
          <p:nvPr/>
        </p:nvCxnSpPr>
        <p:spPr>
          <a:xfrm flipH="1">
            <a:off x="4883857" y="4259935"/>
            <a:ext cx="743566" cy="5180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82AC326E-FACE-4D07-84D3-B11ECCC51C93}"/>
              </a:ext>
            </a:extLst>
          </p:cNvPr>
          <p:cNvCxnSpPr>
            <a:cxnSpLocks/>
            <a:stCxn id="9" idx="2"/>
          </p:cNvCxnSpPr>
          <p:nvPr/>
        </p:nvCxnSpPr>
        <p:spPr>
          <a:xfrm>
            <a:off x="4135538" y="4175292"/>
            <a:ext cx="391876" cy="6509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7" name="Straight Arrow Connector 1026">
            <a:extLst>
              <a:ext uri="{FF2B5EF4-FFF2-40B4-BE49-F238E27FC236}">
                <a16:creationId xmlns:a16="http://schemas.microsoft.com/office/drawing/2014/main" id="{51F6328F-59AE-4229-BED2-A26E18E352C2}"/>
              </a:ext>
            </a:extLst>
          </p:cNvPr>
          <p:cNvCxnSpPr>
            <a:cxnSpLocks/>
          </p:cNvCxnSpPr>
          <p:nvPr/>
        </p:nvCxnSpPr>
        <p:spPr>
          <a:xfrm flipH="1">
            <a:off x="4789838" y="3805960"/>
            <a:ext cx="63538" cy="10278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BBD6107D-F2E1-4081-9DFC-CAC58B5C8194}"/>
              </a:ext>
            </a:extLst>
          </p:cNvPr>
          <p:cNvCxnSpPr>
            <a:cxnSpLocks/>
          </p:cNvCxnSpPr>
          <p:nvPr/>
        </p:nvCxnSpPr>
        <p:spPr>
          <a:xfrm flipH="1">
            <a:off x="1785842" y="3635590"/>
            <a:ext cx="413160" cy="12201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Straight Arrow Connector 1030">
            <a:extLst>
              <a:ext uri="{FF2B5EF4-FFF2-40B4-BE49-F238E27FC236}">
                <a16:creationId xmlns:a16="http://schemas.microsoft.com/office/drawing/2014/main" id="{8BB26E03-307D-41E0-8EA8-5AD782714065}"/>
              </a:ext>
            </a:extLst>
          </p:cNvPr>
          <p:cNvCxnSpPr>
            <a:cxnSpLocks/>
            <a:stCxn id="3" idx="2"/>
          </p:cNvCxnSpPr>
          <p:nvPr/>
        </p:nvCxnSpPr>
        <p:spPr>
          <a:xfrm>
            <a:off x="1099931" y="4040013"/>
            <a:ext cx="287080" cy="786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3" name="Straight Arrow Connector 1032">
            <a:extLst>
              <a:ext uri="{FF2B5EF4-FFF2-40B4-BE49-F238E27FC236}">
                <a16:creationId xmlns:a16="http://schemas.microsoft.com/office/drawing/2014/main" id="{0892EF1F-D87D-40CB-A735-85DE1D6239A4}"/>
              </a:ext>
            </a:extLst>
          </p:cNvPr>
          <p:cNvCxnSpPr/>
          <p:nvPr/>
        </p:nvCxnSpPr>
        <p:spPr>
          <a:xfrm flipH="1">
            <a:off x="1963432" y="4250638"/>
            <a:ext cx="340881" cy="6082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4561EF1-2A78-43FC-989B-3D373E92197B}"/>
              </a:ext>
            </a:extLst>
          </p:cNvPr>
          <p:cNvSpPr txBox="1"/>
          <p:nvPr/>
        </p:nvSpPr>
        <p:spPr>
          <a:xfrm>
            <a:off x="551198" y="362753"/>
            <a:ext cx="1444339" cy="369332"/>
          </a:xfrm>
          <a:prstGeom prst="rect">
            <a:avLst/>
          </a:prstGeom>
          <a:noFill/>
        </p:spPr>
        <p:txBody>
          <a:bodyPr wrap="square" rtlCol="0">
            <a:spAutoFit/>
          </a:bodyPr>
          <a:lstStyle/>
          <a:p>
            <a:r>
              <a:rPr lang="en-GB" dirty="0">
                <a:solidFill>
                  <a:srgbClr val="FF0000"/>
                </a:solidFill>
                <a:latin typeface="Muli" panose="020B0604020202020204" charset="0"/>
              </a:rPr>
              <a:t>Answers: </a:t>
            </a:r>
          </a:p>
        </p:txBody>
      </p:sp>
    </p:spTree>
    <p:extLst>
      <p:ext uri="{BB962C8B-B14F-4D97-AF65-F5344CB8AC3E}">
        <p14:creationId xmlns:p14="http://schemas.microsoft.com/office/powerpoint/2010/main" val="22302907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78678527"/>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165061624"/>
                    </a:ext>
                  </a:extLst>
                </a:gridCol>
                <a:gridCol w="1858433">
                  <a:extLst>
                    <a:ext uri="{9D8B030D-6E8A-4147-A177-3AD203B41FA5}">
                      <a16:colId xmlns:a16="http://schemas.microsoft.com/office/drawing/2014/main" val="83468293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disappointed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dissatisfied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dissimilar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unsure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unnecessary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unnatural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overseas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overrule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overreact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impatient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18453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Prefix dis, un, over, </a:t>
                      </a:r>
                      <a:r>
                        <a:rPr lang="en-GB" sz="1400" dirty="0" err="1">
                          <a:latin typeface="Muli" pitchFamily="2" charset="77"/>
                        </a:rPr>
                        <a:t>im</a:t>
                      </a:r>
                      <a:endParaRPr lang="en-GB" sz="140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426719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disappointed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dissatisfied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dissimilar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unsure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unnecessary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unnatural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overseas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overrule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impatient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2545104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Prefix dis, un, over, </a:t>
                      </a:r>
                      <a:r>
                        <a:rPr lang="en-GB" sz="1400" dirty="0" err="1">
                          <a:latin typeface="Muli" pitchFamily="2" charset="77"/>
                        </a:rPr>
                        <a:t>im</a:t>
                      </a:r>
                      <a:r>
                        <a:rPr lang="en-GB" sz="140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49725" y="1396998"/>
            <a:ext cx="8742275" cy="3785652"/>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p>
          <a:p>
            <a:r>
              <a:rPr lang="en-GB" sz="1600" dirty="0">
                <a:latin typeface="OpenDyslexicAlta" pitchFamily="2" charset="77"/>
                <a:ea typeface="OpenDyslexic" charset="0"/>
                <a:cs typeface="OpenDyslexic" charset="0"/>
              </a:rPr>
              <a:t> </a:t>
            </a:r>
          </a:p>
          <a:p>
            <a:r>
              <a:rPr lang="en-GB" sz="1600" dirty="0">
                <a:latin typeface="OpenDyslexicAlta" pitchFamily="2" charset="77"/>
                <a:ea typeface="OpenDyslexic" charset="0"/>
                <a:cs typeface="OpenDyslexic" charset="0"/>
              </a:rPr>
              <a:t>She could tell that her arm was broken due to its ______ position.</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They were ______ with their meal so they left the restaurant.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_________ crowd were _________ that the performer was late.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referee had to _______ the linesman’s decision and award the goal.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He was _______ why he been summoned to the head teacher’s office. </a:t>
            </a: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p:txBody>
      </p:sp>
      <p:graphicFrame>
        <p:nvGraphicFramePr>
          <p:cNvPr id="3" name="Table 2"/>
          <p:cNvGraphicFramePr>
            <a:graphicFrameLocks noGrp="1"/>
          </p:cNvGraphicFramePr>
          <p:nvPr/>
        </p:nvGraphicFramePr>
        <p:xfrm>
          <a:off x="3449724" y="4343396"/>
          <a:ext cx="8295961" cy="2286000"/>
        </p:xfrm>
        <a:graphic>
          <a:graphicData uri="http://schemas.openxmlformats.org/drawingml/2006/table">
            <a:tbl>
              <a:tblPr firstRow="1" bandRow="1">
                <a:tableStyleId>{5940675A-B579-460E-94D1-54222C63F5DA}</a:tableStyleId>
              </a:tblPr>
              <a:tblGrid>
                <a:gridCol w="8295961">
                  <a:extLst>
                    <a:ext uri="{9D8B030D-6E8A-4147-A177-3AD203B41FA5}">
                      <a16:colId xmlns:a16="http://schemas.microsoft.com/office/drawing/2014/main" val="20000"/>
                    </a:ext>
                  </a:extLst>
                </a:gridCol>
              </a:tblGrid>
              <a:tr h="457200">
                <a:tc>
                  <a:txBody>
                    <a:bodyPr/>
                    <a:lstStyle/>
                    <a:p>
                      <a:pPr algn="ctr"/>
                      <a:r>
                        <a:rPr lang="en-GB" sz="1600" b="0" i="0" dirty="0">
                          <a:latin typeface="OpenDyslexicAlta" pitchFamily="2" charset="77"/>
                          <a:ea typeface="OpenDyslexic" charset="0"/>
                          <a:cs typeface="OpenDyslexic" charset="0"/>
                        </a:rPr>
                        <a:t>Create a sentence for each spelling</a:t>
                      </a:r>
                      <a:r>
                        <a:rPr lang="en-GB" sz="1600" b="0" i="0" baseline="0" dirty="0">
                          <a:latin typeface="OpenDyslexicAlta" pitchFamily="2" charset="77"/>
                          <a:ea typeface="OpenDyslexic" charset="0"/>
                          <a:cs typeface="OpenDyslexic" charset="0"/>
                        </a:rPr>
                        <a:t> not used above. </a:t>
                      </a:r>
                      <a:endParaRPr lang="en-GB" sz="1600" b="0" i="0" dirty="0">
                        <a:latin typeface="OpenDyslexicAlta" pitchFamily="2" charset="77"/>
                        <a:ea typeface="OpenDyslexic" charset="0"/>
                        <a:cs typeface="OpenDyslexic" charset="0"/>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324419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disappointed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dissatisfied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dissimilar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unsure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unnecessary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unnatural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overseas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overrule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impatient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latin typeface="Muli" pitchFamily="2" charset="77"/>
                        </a:rPr>
                        <a:t>Prefix dis, un, over, </a:t>
                      </a:r>
                      <a:r>
                        <a:rPr lang="en-GB" sz="1400" dirty="0" err="1">
                          <a:latin typeface="Muli" pitchFamily="2" charset="77"/>
                        </a:rPr>
                        <a:t>im</a:t>
                      </a:r>
                      <a:r>
                        <a:rPr lang="en-GB" sz="140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449725" y="1396998"/>
            <a:ext cx="8742275" cy="3785652"/>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p>
          <a:p>
            <a:r>
              <a:rPr lang="en-GB" sz="1600" dirty="0">
                <a:latin typeface="OpenDyslexicAlta" pitchFamily="2" charset="77"/>
                <a:ea typeface="OpenDyslexic" charset="0"/>
                <a:cs typeface="OpenDyslexic" charset="0"/>
              </a:rPr>
              <a:t> </a:t>
            </a:r>
          </a:p>
          <a:p>
            <a:r>
              <a:rPr lang="en-GB" sz="1600" dirty="0">
                <a:latin typeface="OpenDyslexicAlta" pitchFamily="2" charset="77"/>
                <a:ea typeface="OpenDyslexic" charset="0"/>
                <a:cs typeface="OpenDyslexic" charset="0"/>
              </a:rPr>
              <a:t>She could tell that her arm was broken due to its _</a:t>
            </a:r>
            <a:r>
              <a:rPr lang="en-GB" sz="1600" dirty="0">
                <a:solidFill>
                  <a:srgbClr val="FF3860"/>
                </a:solidFill>
                <a:latin typeface="OpenDyslexicAlta" pitchFamily="2" charset="77"/>
                <a:ea typeface="OpenDyslexic" charset="0"/>
                <a:cs typeface="OpenDyslexic" charset="0"/>
              </a:rPr>
              <a:t>unnatural</a:t>
            </a:r>
            <a:r>
              <a:rPr lang="en-GB" sz="1600" dirty="0">
                <a:latin typeface="OpenDyslexicAlta" pitchFamily="2" charset="77"/>
                <a:ea typeface="OpenDyslexic" charset="0"/>
                <a:cs typeface="OpenDyslexic" charset="0"/>
              </a:rPr>
              <a:t>_ position.</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They were _</a:t>
            </a:r>
            <a:r>
              <a:rPr lang="en-GB" sz="1600" dirty="0">
                <a:solidFill>
                  <a:srgbClr val="FF3860"/>
                </a:solidFill>
                <a:latin typeface="OpenDyslexicAlta" pitchFamily="2" charset="77"/>
                <a:ea typeface="OpenDyslexic" charset="0"/>
                <a:cs typeface="OpenDyslexic" charset="0"/>
              </a:rPr>
              <a:t>dissatisfied</a:t>
            </a:r>
            <a:r>
              <a:rPr lang="en-GB" sz="1600" dirty="0">
                <a:latin typeface="OpenDyslexicAlta" pitchFamily="2" charset="77"/>
                <a:ea typeface="OpenDyslexic" charset="0"/>
                <a:cs typeface="OpenDyslexic" charset="0"/>
              </a:rPr>
              <a:t>_ with their meal so they left the restaurant.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_</a:t>
            </a:r>
            <a:r>
              <a:rPr lang="en-GB" sz="1600" dirty="0">
                <a:solidFill>
                  <a:srgbClr val="FF3860"/>
                </a:solidFill>
                <a:latin typeface="OpenDyslexicAlta" pitchFamily="2" charset="77"/>
                <a:ea typeface="OpenDyslexic" charset="0"/>
                <a:cs typeface="OpenDyslexic" charset="0"/>
              </a:rPr>
              <a:t>impatient</a:t>
            </a:r>
            <a:r>
              <a:rPr lang="en-GB" sz="1600" dirty="0">
                <a:latin typeface="OpenDyslexicAlta" pitchFamily="2" charset="77"/>
                <a:ea typeface="OpenDyslexic" charset="0"/>
                <a:cs typeface="OpenDyslexic" charset="0"/>
              </a:rPr>
              <a:t>_ crowd were _</a:t>
            </a:r>
            <a:r>
              <a:rPr lang="en-GB" sz="1600" dirty="0">
                <a:solidFill>
                  <a:srgbClr val="FF0000"/>
                </a:solidFill>
                <a:latin typeface="OpenDyslexicAlta" pitchFamily="2" charset="77"/>
                <a:ea typeface="OpenDyslexic" charset="0"/>
                <a:cs typeface="OpenDyslexic" charset="0"/>
              </a:rPr>
              <a:t> </a:t>
            </a:r>
            <a:r>
              <a:rPr lang="en-GB" sz="1600" dirty="0">
                <a:solidFill>
                  <a:srgbClr val="FF3860"/>
                </a:solidFill>
                <a:latin typeface="OpenDyslexicAlta" pitchFamily="2" charset="77"/>
                <a:ea typeface="OpenDyslexic" charset="0"/>
                <a:cs typeface="OpenDyslexic" charset="0"/>
              </a:rPr>
              <a:t>disappointed</a:t>
            </a:r>
            <a:r>
              <a:rPr lang="en-GB" sz="1600" dirty="0">
                <a:latin typeface="OpenDyslexicAlta" pitchFamily="2" charset="77"/>
                <a:ea typeface="OpenDyslexic" charset="0"/>
                <a:cs typeface="OpenDyslexic" charset="0"/>
              </a:rPr>
              <a:t>_ that the performer was late.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The referee had to _</a:t>
            </a:r>
            <a:r>
              <a:rPr lang="en-GB" sz="1600" dirty="0">
                <a:solidFill>
                  <a:srgbClr val="FF3860"/>
                </a:solidFill>
                <a:latin typeface="OpenDyslexicAlta" pitchFamily="2" charset="77"/>
                <a:ea typeface="OpenDyslexic" charset="0"/>
                <a:cs typeface="OpenDyslexic" charset="0"/>
              </a:rPr>
              <a:t>overrule</a:t>
            </a:r>
            <a:r>
              <a:rPr lang="en-GB" sz="1600" dirty="0">
                <a:latin typeface="OpenDyslexicAlta" pitchFamily="2" charset="77"/>
                <a:ea typeface="OpenDyslexic" charset="0"/>
                <a:cs typeface="OpenDyslexic" charset="0"/>
              </a:rPr>
              <a:t>_ the linesman’s decision and award the goal. </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He was _</a:t>
            </a:r>
            <a:r>
              <a:rPr lang="en-GB" sz="1600" dirty="0">
                <a:solidFill>
                  <a:srgbClr val="FF3860"/>
                </a:solidFill>
                <a:latin typeface="OpenDyslexicAlta" pitchFamily="2" charset="77"/>
                <a:ea typeface="OpenDyslexic" charset="0"/>
                <a:cs typeface="OpenDyslexic" charset="0"/>
              </a:rPr>
              <a:t>unsure</a:t>
            </a:r>
            <a:r>
              <a:rPr lang="en-GB" sz="1600" dirty="0">
                <a:latin typeface="OpenDyslexicAlta" pitchFamily="2" charset="77"/>
                <a:ea typeface="OpenDyslexic" charset="0"/>
                <a:cs typeface="OpenDyslexic" charset="0"/>
              </a:rPr>
              <a:t>_ why he been summoned to the head teacher’s office. </a:t>
            </a: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p:txBody>
      </p:sp>
      <p:graphicFrame>
        <p:nvGraphicFramePr>
          <p:cNvPr id="3" name="Table 2"/>
          <p:cNvGraphicFramePr>
            <a:graphicFrameLocks noGrp="1"/>
          </p:cNvGraphicFramePr>
          <p:nvPr/>
        </p:nvGraphicFramePr>
        <p:xfrm>
          <a:off x="3449724" y="4343396"/>
          <a:ext cx="8295961" cy="2286000"/>
        </p:xfrm>
        <a:graphic>
          <a:graphicData uri="http://schemas.openxmlformats.org/drawingml/2006/table">
            <a:tbl>
              <a:tblPr firstRow="1" bandRow="1">
                <a:tableStyleId>{5940675A-B579-460E-94D1-54222C63F5DA}</a:tableStyleId>
              </a:tblPr>
              <a:tblGrid>
                <a:gridCol w="8295961">
                  <a:extLst>
                    <a:ext uri="{9D8B030D-6E8A-4147-A177-3AD203B41FA5}">
                      <a16:colId xmlns:a16="http://schemas.microsoft.com/office/drawing/2014/main" val="20000"/>
                    </a:ext>
                  </a:extLst>
                </a:gridCol>
              </a:tblGrid>
              <a:tr h="457200">
                <a:tc>
                  <a:txBody>
                    <a:bodyPr/>
                    <a:lstStyle/>
                    <a:p>
                      <a:pPr algn="ctr"/>
                      <a:r>
                        <a:rPr lang="en-GB" sz="1600" b="0" i="0" dirty="0">
                          <a:latin typeface="OpenDyslexicAlta" pitchFamily="2" charset="77"/>
                          <a:ea typeface="OpenDyslexic" charset="0"/>
                          <a:cs typeface="OpenDyslexic" charset="0"/>
                        </a:rPr>
                        <a:t>Create a sentence for each spelling</a:t>
                      </a:r>
                      <a:r>
                        <a:rPr lang="en-GB" sz="1600" b="0" i="0" baseline="0" dirty="0">
                          <a:latin typeface="OpenDyslexicAlta" pitchFamily="2" charset="77"/>
                          <a:ea typeface="OpenDyslexic" charset="0"/>
                          <a:cs typeface="OpenDyslexic" charset="0"/>
                        </a:rPr>
                        <a:t> not used above. </a:t>
                      </a:r>
                      <a:endParaRPr lang="en-GB" sz="1600" b="0" i="0" dirty="0">
                        <a:latin typeface="OpenDyslexicAlta" pitchFamily="2" charset="77"/>
                        <a:ea typeface="OpenDyslexic" charset="0"/>
                        <a:cs typeface="OpenDyslexic" charset="0"/>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225899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with the /f/ sound spelt </a:t>
            </a:r>
            <a:r>
              <a:rPr lang="en-GB" dirty="0" err="1">
                <a:latin typeface="Muli" pitchFamily="2" charset="77"/>
              </a:rPr>
              <a:t>ph</a:t>
            </a:r>
            <a:endParaRPr lang="en-GB" dirty="0">
              <a:latin typeface="Muli" pitchFamily="2" charset="77"/>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19</a:t>
            </a:r>
          </a:p>
        </p:txBody>
      </p:sp>
    </p:spTree>
    <p:extLst>
      <p:ext uri="{BB962C8B-B14F-4D97-AF65-F5344CB8AC3E}">
        <p14:creationId xmlns:p14="http://schemas.microsoft.com/office/powerpoint/2010/main" val="3157177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Words with the /f/ sound spelt </a:t>
            </a:r>
            <a:r>
              <a:rPr lang="en-GB" dirty="0" err="1"/>
              <a:t>ph</a:t>
            </a:r>
            <a:endParaRPr lang="en-GB" dirty="0"/>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11441378"/>
              </p:ext>
            </p:extLst>
          </p:nvPr>
        </p:nvGraphicFramePr>
        <p:xfrm>
          <a:off x="3429000" y="1311275"/>
          <a:ext cx="8363607" cy="490607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Some words in the English language have a /f/ sound but are spelled with a ‘</a:t>
                      </a:r>
                      <a:r>
                        <a:rPr lang="en-GB" sz="1700" b="0" i="0" dirty="0" err="1">
                          <a:latin typeface="Muli" pitchFamily="2" charset="77"/>
                        </a:rPr>
                        <a:t>ph</a:t>
                      </a:r>
                      <a:r>
                        <a:rPr lang="en-GB" sz="1700" b="0" i="0" dirty="0">
                          <a:latin typeface="Muli" pitchFamily="2" charset="77"/>
                        </a:rPr>
                        <a:t>’. </a:t>
                      </a:r>
                      <a:br>
                        <a:rPr lang="en-GB" sz="1700" b="0" i="0" dirty="0">
                          <a:latin typeface="Muli" pitchFamily="2" charset="77"/>
                        </a:rPr>
                      </a:br>
                      <a:br>
                        <a:rPr lang="en-GB" sz="1700" b="0" i="0" dirty="0">
                          <a:latin typeface="Muli" pitchFamily="2" charset="77"/>
                        </a:rPr>
                      </a:br>
                      <a:r>
                        <a:rPr lang="en-GB" sz="1700" b="0" i="0" dirty="0">
                          <a:latin typeface="Muli" pitchFamily="2" charset="77"/>
                        </a:rPr>
                        <a:t>How many words can children of in 1 minute?</a:t>
                      </a:r>
                    </a:p>
                  </a:txBody>
                  <a:tcPr/>
                </a:tc>
                <a:extLst>
                  <a:ext uri="{0D108BD9-81ED-4DB2-BD59-A6C34878D82A}">
                    <a16:rowId xmlns:a16="http://schemas.microsoft.com/office/drawing/2014/main" val="10000"/>
                  </a:ext>
                </a:extLst>
              </a:tr>
              <a:tr h="1778511">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sort their spelling list words in to groups depending where the /f/ sound appears – at the start, middle or end of the word.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Discuss the groupings.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the children to see if they can add more /f/ words that are spelled using ‘</a:t>
                      </a:r>
                      <a:r>
                        <a:rPr lang="en-GB" sz="1700" b="0" i="0" dirty="0" err="1">
                          <a:latin typeface="Muli" pitchFamily="2" charset="77"/>
                        </a:rPr>
                        <a:t>ph</a:t>
                      </a:r>
                      <a:r>
                        <a:rPr lang="en-GB" sz="1700" b="0" i="0" dirty="0">
                          <a:latin typeface="Muli" pitchFamily="2" charset="77"/>
                        </a:rPr>
                        <a:t>’ to each of their groups. They can work in pairs and then snowball out to work as a small group. See which group can find the most ‘</a:t>
                      </a:r>
                      <a:r>
                        <a:rPr lang="en-GB" sz="1700" b="0" i="0" dirty="0" err="1">
                          <a:latin typeface="Muli" pitchFamily="2" charset="77"/>
                        </a:rPr>
                        <a:t>ph</a:t>
                      </a:r>
                      <a:r>
                        <a:rPr lang="en-GB" sz="1700" b="0" i="0" dirty="0">
                          <a:latin typeface="Muli" pitchFamily="2" charset="77"/>
                        </a:rPr>
                        <a:t>’ words and group them appropriately.</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967217068"/>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graph</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pheasant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phone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photo</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alphabet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dolphin</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elephant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pamphlet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sphere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11155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4920652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424367544"/>
                    </a:ext>
                  </a:extLst>
                </a:gridCol>
                <a:gridCol w="1858433">
                  <a:extLst>
                    <a:ext uri="{9D8B030D-6E8A-4147-A177-3AD203B41FA5}">
                      <a16:colId xmlns:a16="http://schemas.microsoft.com/office/drawing/2014/main" val="376004947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graph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pheasant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phone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photo</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physical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alphabet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dolphin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elephant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pamphlet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sphere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8037911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the /f/ sound spelt </a:t>
                      </a:r>
                      <a:r>
                        <a:rPr lang="en-GB" sz="1400" baseline="0" dirty="0" err="1">
                          <a:latin typeface="Muli" pitchFamily="2" charset="77"/>
                        </a:rPr>
                        <a:t>ph</a:t>
                      </a:r>
                      <a:endParaRPr lang="en-GB" sz="1400" baseline="0" dirty="0">
                        <a:latin typeface="Muli" pitchFamily="2" charset="77"/>
                      </a:endParaRP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02038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graph</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pheasant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phone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photo</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alphabet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dolphin</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elephant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pamphlet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sphere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9842529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the /f/ sound spelt </a:t>
                      </a:r>
                      <a:r>
                        <a:rPr lang="en-GB" sz="1400" baseline="0" dirty="0" err="1">
                          <a:latin typeface="Muli" pitchFamily="2" charset="77"/>
                        </a:rPr>
                        <a:t>ph</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66885" y="2069494"/>
          <a:ext cx="8128000" cy="4480560"/>
        </p:xfrm>
        <a:graphic>
          <a:graphicData uri="http://schemas.openxmlformats.org/drawingml/2006/table">
            <a:tbl>
              <a:tblPr>
                <a:tableStyleId>{5940675A-B579-460E-94D1-54222C63F5DA}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22041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228254">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13428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134288">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4640095" y="1473910"/>
            <a:ext cx="5934489" cy="369332"/>
          </a:xfrm>
          <a:prstGeom prst="rect">
            <a:avLst/>
          </a:prstGeom>
          <a:solidFill>
            <a:srgbClr val="FFFD78"/>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Label each image with the correct spelling</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9619" y="4621450"/>
            <a:ext cx="1457258" cy="132219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1430" y="2515738"/>
            <a:ext cx="1462656" cy="106956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4584" y="4663183"/>
            <a:ext cx="656237" cy="128046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2826" y="2340641"/>
            <a:ext cx="1278506" cy="1453364"/>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8801" y="4621450"/>
            <a:ext cx="935029" cy="140309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0477" y="2224017"/>
            <a:ext cx="1446796" cy="1686611"/>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21430" y="4824918"/>
            <a:ext cx="1342141" cy="1063227"/>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12866" y="2223130"/>
            <a:ext cx="1440816" cy="1766518"/>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5730" y="4750180"/>
            <a:ext cx="1379978" cy="1193465"/>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18315" y="2223131"/>
            <a:ext cx="1944192" cy="1687498"/>
          </a:xfrm>
          <a:prstGeom prst="rect">
            <a:avLst/>
          </a:prstGeom>
        </p:spPr>
      </p:pic>
    </p:spTree>
    <p:extLst>
      <p:ext uri="{BB962C8B-B14F-4D97-AF65-F5344CB8AC3E}">
        <p14:creationId xmlns:p14="http://schemas.microsoft.com/office/powerpoint/2010/main" val="2691792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graph</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pheasant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phone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photo</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alphabet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dolphin</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elephant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pamphlet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sphere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77633605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the /f/ sound spelt </a:t>
                      </a:r>
                      <a:r>
                        <a:rPr lang="en-GB" sz="1400" baseline="0" dirty="0" err="1">
                          <a:latin typeface="Muli" pitchFamily="2" charset="77"/>
                        </a:rPr>
                        <a:t>ph</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21036252"/>
              </p:ext>
            </p:extLst>
          </p:nvPr>
        </p:nvGraphicFramePr>
        <p:xfrm>
          <a:off x="3566885" y="2069494"/>
          <a:ext cx="8128000" cy="4480560"/>
        </p:xfrm>
        <a:graphic>
          <a:graphicData uri="http://schemas.openxmlformats.org/drawingml/2006/table">
            <a:tbl>
              <a:tblPr>
                <a:tableStyleId>{5940675A-B579-460E-94D1-54222C63F5DA}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220418">
                <a:tc>
                  <a:txBody>
                    <a:bodyPr/>
                    <a:lstStyle/>
                    <a:p>
                      <a:endParaRPr lang="en-GB" b="0" i="0" dirty="0">
                        <a:solidFill>
                          <a:srgbClr val="FF3860"/>
                        </a:solidFill>
                        <a:latin typeface="Muli" pitchFamily="2" charset="77"/>
                      </a:endParaRPr>
                    </a:p>
                    <a:p>
                      <a:endParaRPr lang="en-GB" b="0" i="0" dirty="0">
                        <a:solidFill>
                          <a:srgbClr val="FF3860"/>
                        </a:solidFill>
                        <a:latin typeface="Muli" pitchFamily="2" charset="77"/>
                      </a:endParaRPr>
                    </a:p>
                    <a:p>
                      <a:endParaRPr lang="en-GB" dirty="0">
                        <a:solidFill>
                          <a:srgbClr val="FF3860"/>
                        </a:solidFill>
                      </a:endParaRPr>
                    </a:p>
                    <a:p>
                      <a:endParaRPr lang="en-GB" dirty="0">
                        <a:solidFill>
                          <a:srgbClr val="FF3860"/>
                        </a:solidFill>
                      </a:endParaRPr>
                    </a:p>
                    <a:p>
                      <a:endParaRPr lang="en-GB" dirty="0">
                        <a:solidFill>
                          <a:srgbClr val="FF3860"/>
                        </a:solidFill>
                      </a:endParaRPr>
                    </a:p>
                    <a:p>
                      <a:endParaRPr lang="en-GB" dirty="0">
                        <a:solidFill>
                          <a:srgbClr val="FF3860"/>
                        </a:solidFill>
                      </a:endParaRPr>
                    </a:p>
                    <a:p>
                      <a:endParaRPr lang="en-GB" dirty="0">
                        <a:solidFill>
                          <a:srgbClr val="FF3860"/>
                        </a:solidFill>
                      </a:endParaRPr>
                    </a:p>
                  </a:txBody>
                  <a:tcPr/>
                </a:tc>
                <a:tc>
                  <a:txBody>
                    <a:bodyPr/>
                    <a:lstStyle/>
                    <a:p>
                      <a:endParaRPr lang="en-GB" b="0" i="0" dirty="0">
                        <a:solidFill>
                          <a:srgbClr val="FF3860"/>
                        </a:solidFill>
                        <a:latin typeface="Muli" pitchFamily="2" charset="77"/>
                      </a:endParaRPr>
                    </a:p>
                  </a:txBody>
                  <a:tcPr/>
                </a:tc>
                <a:tc>
                  <a:txBody>
                    <a:bodyPr/>
                    <a:lstStyle/>
                    <a:p>
                      <a:endParaRPr lang="en-GB" b="0" i="0" dirty="0">
                        <a:solidFill>
                          <a:srgbClr val="FF3860"/>
                        </a:solidFill>
                        <a:latin typeface="Muli" pitchFamily="2" charset="77"/>
                      </a:endParaRPr>
                    </a:p>
                  </a:txBody>
                  <a:tcPr/>
                </a:tc>
                <a:tc>
                  <a:txBody>
                    <a:bodyPr/>
                    <a:lstStyle/>
                    <a:p>
                      <a:endParaRPr lang="en-GB" b="0" i="0" dirty="0">
                        <a:solidFill>
                          <a:srgbClr val="FF3860"/>
                        </a:solidFill>
                        <a:latin typeface="Muli" pitchFamily="2" charset="77"/>
                      </a:endParaRPr>
                    </a:p>
                  </a:txBody>
                  <a:tcPr/>
                </a:tc>
                <a:tc>
                  <a:txBody>
                    <a:bodyPr/>
                    <a:lstStyle/>
                    <a:p>
                      <a:endParaRPr lang="en-GB" b="0" i="0" dirty="0">
                        <a:solidFill>
                          <a:srgbClr val="FF3860"/>
                        </a:solidFill>
                        <a:latin typeface="Muli" pitchFamily="2" charset="77"/>
                      </a:endParaRPr>
                    </a:p>
                  </a:txBody>
                  <a:tcPr/>
                </a:tc>
                <a:extLst>
                  <a:ext uri="{0D108BD9-81ED-4DB2-BD59-A6C34878D82A}">
                    <a16:rowId xmlns:a16="http://schemas.microsoft.com/office/drawing/2014/main" val="10000"/>
                  </a:ext>
                </a:extLst>
              </a:tr>
              <a:tr h="228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elephant</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photo</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alphabet</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pheasant</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sphere</a:t>
                      </a:r>
                      <a:endParaRPr lang="en-GB" b="0" i="0" dirty="0">
                        <a:solidFill>
                          <a:srgbClr val="FF3860"/>
                        </a:solidFill>
                        <a:latin typeface="Muli" pitchFamily="2" charset="77"/>
                      </a:endParaRPr>
                    </a:p>
                  </a:txBody>
                  <a:tcPr/>
                </a:tc>
                <a:extLst>
                  <a:ext uri="{0D108BD9-81ED-4DB2-BD59-A6C34878D82A}">
                    <a16:rowId xmlns:a16="http://schemas.microsoft.com/office/drawing/2014/main" val="10001"/>
                  </a:ext>
                </a:extLst>
              </a:tr>
              <a:tr h="134288">
                <a:tc>
                  <a:txBody>
                    <a:bodyPr/>
                    <a:lstStyle/>
                    <a:p>
                      <a:endParaRPr lang="en-GB" b="0" i="0" dirty="0">
                        <a:solidFill>
                          <a:srgbClr val="FF3860"/>
                        </a:solidFill>
                        <a:latin typeface="Muli" pitchFamily="2" charset="77"/>
                      </a:endParaRPr>
                    </a:p>
                    <a:p>
                      <a:endParaRPr lang="en-GB" b="0" i="0" dirty="0">
                        <a:solidFill>
                          <a:srgbClr val="FF3860"/>
                        </a:solidFill>
                        <a:latin typeface="Muli" pitchFamily="2" charset="77"/>
                      </a:endParaRPr>
                    </a:p>
                    <a:p>
                      <a:endParaRPr lang="en-GB" dirty="0">
                        <a:solidFill>
                          <a:srgbClr val="FF3860"/>
                        </a:solidFill>
                      </a:endParaRPr>
                    </a:p>
                    <a:p>
                      <a:endParaRPr lang="en-GB" dirty="0">
                        <a:solidFill>
                          <a:srgbClr val="FF3860"/>
                        </a:solidFill>
                      </a:endParaRPr>
                    </a:p>
                    <a:p>
                      <a:endParaRPr lang="en-GB" dirty="0">
                        <a:solidFill>
                          <a:srgbClr val="FF3860"/>
                        </a:solidFill>
                      </a:endParaRPr>
                    </a:p>
                    <a:p>
                      <a:endParaRPr lang="en-GB" dirty="0">
                        <a:solidFill>
                          <a:srgbClr val="FF3860"/>
                        </a:solidFill>
                      </a:endParaRPr>
                    </a:p>
                  </a:txBody>
                  <a:tcPr/>
                </a:tc>
                <a:tc>
                  <a:txBody>
                    <a:bodyPr/>
                    <a:lstStyle/>
                    <a:p>
                      <a:endParaRPr lang="en-GB" b="0" i="0" dirty="0">
                        <a:solidFill>
                          <a:srgbClr val="FF3860"/>
                        </a:solidFill>
                        <a:latin typeface="Muli" pitchFamily="2" charset="77"/>
                      </a:endParaRPr>
                    </a:p>
                  </a:txBody>
                  <a:tcPr/>
                </a:tc>
                <a:tc>
                  <a:txBody>
                    <a:bodyPr/>
                    <a:lstStyle/>
                    <a:p>
                      <a:endParaRPr lang="en-GB" b="0" i="0" dirty="0">
                        <a:solidFill>
                          <a:srgbClr val="FF3860"/>
                        </a:solidFill>
                        <a:latin typeface="Muli" pitchFamily="2" charset="77"/>
                      </a:endParaRPr>
                    </a:p>
                  </a:txBody>
                  <a:tcPr/>
                </a:tc>
                <a:tc>
                  <a:txBody>
                    <a:bodyPr/>
                    <a:lstStyle/>
                    <a:p>
                      <a:endParaRPr lang="en-GB" b="0" i="0" dirty="0">
                        <a:solidFill>
                          <a:srgbClr val="FF3860"/>
                        </a:solidFill>
                        <a:latin typeface="Muli" pitchFamily="2" charset="77"/>
                      </a:endParaRPr>
                    </a:p>
                  </a:txBody>
                  <a:tcPr/>
                </a:tc>
                <a:tc>
                  <a:txBody>
                    <a:bodyPr/>
                    <a:lstStyle/>
                    <a:p>
                      <a:endParaRPr lang="en-GB" b="0" i="0" dirty="0">
                        <a:solidFill>
                          <a:srgbClr val="FF3860"/>
                        </a:solidFill>
                        <a:latin typeface="Muli" pitchFamily="2" charset="77"/>
                      </a:endParaRPr>
                    </a:p>
                  </a:txBody>
                  <a:tcPr/>
                </a:tc>
                <a:extLst>
                  <a:ext uri="{0D108BD9-81ED-4DB2-BD59-A6C34878D82A}">
                    <a16:rowId xmlns:a16="http://schemas.microsoft.com/office/drawing/2014/main" val="10002"/>
                  </a:ext>
                </a:extLst>
              </a:tr>
              <a:tr h="1342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physical</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pamphlet</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graph</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dolphin</a:t>
                      </a:r>
                      <a:endParaRPr lang="en-GB" b="0" i="0" dirty="0">
                        <a:solidFill>
                          <a:srgbClr val="FF3860"/>
                        </a:solidFill>
                        <a:latin typeface="Muli"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phone</a:t>
                      </a:r>
                      <a:endParaRPr lang="en-GB" b="0" i="0" dirty="0">
                        <a:solidFill>
                          <a:srgbClr val="FF3860"/>
                        </a:solidFill>
                        <a:latin typeface="Muli" pitchFamily="2" charset="77"/>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4640095" y="1473910"/>
            <a:ext cx="5934489" cy="369332"/>
          </a:xfrm>
          <a:prstGeom prst="rect">
            <a:avLst/>
          </a:prstGeom>
          <a:solidFill>
            <a:srgbClr val="FFFD78"/>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Label each image with the correct spelling</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9619" y="4621450"/>
            <a:ext cx="1457258" cy="132219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1430" y="2515738"/>
            <a:ext cx="1462656" cy="1069567"/>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4584" y="4663183"/>
            <a:ext cx="656237" cy="128046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52826" y="2340641"/>
            <a:ext cx="1278506" cy="1453364"/>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8801" y="4621450"/>
            <a:ext cx="935029" cy="140309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30477" y="2224017"/>
            <a:ext cx="1446796" cy="1686611"/>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21430" y="4824918"/>
            <a:ext cx="1342141" cy="1063227"/>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12866" y="2223130"/>
            <a:ext cx="1440816" cy="1766518"/>
          </a:xfrm>
          <a:prstGeom prst="rect">
            <a:avLst/>
          </a:prstGeom>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85730" y="4750180"/>
            <a:ext cx="1379978" cy="1193465"/>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18315" y="2223131"/>
            <a:ext cx="1944192" cy="1687498"/>
          </a:xfrm>
          <a:prstGeom prst="rect">
            <a:avLst/>
          </a:prstGeom>
        </p:spPr>
      </p:pic>
    </p:spTree>
    <p:extLst>
      <p:ext uri="{BB962C8B-B14F-4D97-AF65-F5344CB8AC3E}">
        <p14:creationId xmlns:p14="http://schemas.microsoft.com/office/powerpoint/2010/main" val="23165331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with origins in other countries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20</a:t>
            </a:r>
          </a:p>
        </p:txBody>
      </p:sp>
    </p:spTree>
    <p:extLst>
      <p:ext uri="{BB962C8B-B14F-4D97-AF65-F5344CB8AC3E}">
        <p14:creationId xmlns:p14="http://schemas.microsoft.com/office/powerpoint/2010/main" val="145411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48250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49162951"/>
                    </a:ext>
                  </a:extLst>
                </a:gridCol>
                <a:gridCol w="1858433">
                  <a:extLst>
                    <a:ext uri="{9D8B030D-6E8A-4147-A177-3AD203B41FA5}">
                      <a16:colId xmlns:a16="http://schemas.microsoft.com/office/drawing/2014/main" val="102800880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average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develop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explanation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immediately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necessary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privilege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rhythm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symbol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3974322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57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Words with origins in other countries</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54687220"/>
              </p:ext>
            </p:extLst>
          </p:nvPr>
        </p:nvGraphicFramePr>
        <p:xfrm>
          <a:off x="3429000" y="1311275"/>
          <a:ext cx="8363607" cy="5351099"/>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Lots of words in the English language have been adopted from other countries and other languages. </a:t>
                      </a:r>
                    </a:p>
                    <a:p>
                      <a:endParaRPr lang="en-GB" sz="1700" b="0" i="0" dirty="0">
                        <a:latin typeface="Muli" pitchFamily="2" charset="77"/>
                      </a:endParaRPr>
                    </a:p>
                    <a:p>
                      <a:r>
                        <a:rPr lang="en-GB" sz="1700" b="0" i="0" dirty="0">
                          <a:latin typeface="Muli" pitchFamily="2" charset="77"/>
                        </a:rPr>
                        <a:t>Do the children know any words from other languages that we use?</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look at the power point slide and see if they can work out what each image is. They then need to spell the word. If they need a clue or extra support then you can click once and the partial words will appear.</a:t>
                      </a:r>
                    </a:p>
                    <a:p>
                      <a:endParaRPr lang="en-GB" sz="1700" b="0" i="0" baseline="0" dirty="0">
                        <a:latin typeface="Muli" pitchFamily="2" charset="77"/>
                      </a:endParaRPr>
                    </a:p>
                    <a:p>
                      <a:r>
                        <a:rPr lang="en-GB" sz="1700" b="0" i="0" baseline="0" dirty="0">
                          <a:latin typeface="Muli" pitchFamily="2" charset="77"/>
                        </a:rPr>
                        <a:t>Share the words and spellings.</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Challenge the children to use as many of the words from the spelling list in a single paragraph. The paragraph needs to make sense!</a:t>
                      </a:r>
                      <a:br>
                        <a:rPr lang="en-GB" sz="1700" b="0" i="0" dirty="0">
                          <a:latin typeface="Muli" pitchFamily="2" charset="77"/>
                        </a:rPr>
                      </a:br>
                      <a:br>
                        <a:rPr lang="en-GB" sz="1700" b="0" i="0" dirty="0">
                          <a:latin typeface="Muli" pitchFamily="2" charset="77"/>
                        </a:rPr>
                      </a:br>
                      <a:r>
                        <a:rPr lang="en-GB" sz="1700" b="0" i="0" dirty="0">
                          <a:latin typeface="Muli" pitchFamily="2" charset="77"/>
                        </a:rPr>
                        <a:t>Share with a partner to improve and then with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534106349"/>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hoist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easel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pyjamas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bungalow</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veranda</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ballet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blizzard</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gymkhana</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origin</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0799878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69487" y="86345"/>
            <a:ext cx="8780813" cy="1325563"/>
          </a:xfrm>
        </p:spPr>
        <p:txBody>
          <a:bodyPr>
            <a:normAutofit/>
          </a:bodyPr>
          <a:lstStyle/>
          <a:p>
            <a:r>
              <a:rPr lang="en-GB" sz="3200" dirty="0">
                <a:latin typeface="OpenDyslexicAlta" pitchFamily="2" charset="77"/>
              </a:rPr>
              <a:t>What are these?</a:t>
            </a:r>
          </a:p>
        </p:txBody>
      </p:sp>
      <p:sp>
        <p:nvSpPr>
          <p:cNvPr id="4" name="TextBox 3">
            <a:extLst>
              <a:ext uri="{FF2B5EF4-FFF2-40B4-BE49-F238E27FC236}">
                <a16:creationId xmlns:a16="http://schemas.microsoft.com/office/drawing/2014/main" id="{93E28C05-2CCF-481F-83B8-96175AC07822}"/>
              </a:ext>
            </a:extLst>
          </p:cNvPr>
          <p:cNvSpPr txBox="1"/>
          <p:nvPr/>
        </p:nvSpPr>
        <p:spPr>
          <a:xfrm>
            <a:off x="6540649" y="1677598"/>
            <a:ext cx="2830561" cy="461665"/>
          </a:xfrm>
          <a:prstGeom prst="rect">
            <a:avLst/>
          </a:prstGeom>
          <a:noFill/>
        </p:spPr>
        <p:txBody>
          <a:bodyPr wrap="square" rtlCol="0">
            <a:spAutoFit/>
          </a:bodyPr>
          <a:lstStyle/>
          <a:p>
            <a:r>
              <a:rPr lang="en-GB" sz="2400" dirty="0">
                <a:latin typeface="OpenDyslexicAlta" pitchFamily="2" charset="77"/>
              </a:rPr>
              <a:t>b _ n _ _ _ _ w</a:t>
            </a:r>
          </a:p>
        </p:txBody>
      </p:sp>
      <p:sp>
        <p:nvSpPr>
          <p:cNvPr id="13" name="TextBox 12">
            <a:extLst>
              <a:ext uri="{FF2B5EF4-FFF2-40B4-BE49-F238E27FC236}">
                <a16:creationId xmlns:a16="http://schemas.microsoft.com/office/drawing/2014/main" id="{203B869E-2F59-4637-B2F8-32A8CB62AEF6}"/>
              </a:ext>
            </a:extLst>
          </p:cNvPr>
          <p:cNvSpPr txBox="1"/>
          <p:nvPr/>
        </p:nvSpPr>
        <p:spPr>
          <a:xfrm>
            <a:off x="3991155" y="2395633"/>
            <a:ext cx="2708373" cy="461665"/>
          </a:xfrm>
          <a:prstGeom prst="rect">
            <a:avLst/>
          </a:prstGeom>
          <a:noFill/>
        </p:spPr>
        <p:txBody>
          <a:bodyPr wrap="square" rtlCol="0">
            <a:spAutoFit/>
          </a:bodyPr>
          <a:lstStyle/>
          <a:p>
            <a:r>
              <a:rPr lang="en-GB" sz="2400" dirty="0">
                <a:latin typeface="OpenDyslexicAlta" pitchFamily="2" charset="77"/>
              </a:rPr>
              <a:t>b _ _ _ _ a _ d</a:t>
            </a:r>
          </a:p>
        </p:txBody>
      </p:sp>
      <p:sp>
        <p:nvSpPr>
          <p:cNvPr id="14" name="TextBox 13">
            <a:extLst>
              <a:ext uri="{FF2B5EF4-FFF2-40B4-BE49-F238E27FC236}">
                <a16:creationId xmlns:a16="http://schemas.microsoft.com/office/drawing/2014/main" id="{3FA6C16D-E293-4A1A-95DC-763773E3D65C}"/>
              </a:ext>
            </a:extLst>
          </p:cNvPr>
          <p:cNvSpPr txBox="1"/>
          <p:nvPr/>
        </p:nvSpPr>
        <p:spPr>
          <a:xfrm>
            <a:off x="9743216" y="3418696"/>
            <a:ext cx="2564780" cy="461665"/>
          </a:xfrm>
          <a:prstGeom prst="rect">
            <a:avLst/>
          </a:prstGeom>
          <a:noFill/>
        </p:spPr>
        <p:txBody>
          <a:bodyPr wrap="square" rtlCol="0">
            <a:spAutoFit/>
          </a:bodyPr>
          <a:lstStyle/>
          <a:p>
            <a:r>
              <a:rPr lang="en-GB" sz="2400" dirty="0">
                <a:latin typeface="OpenDyslexicAlta" pitchFamily="2" charset="77"/>
              </a:rPr>
              <a:t>_ _ r _ n _ a</a:t>
            </a:r>
          </a:p>
        </p:txBody>
      </p:sp>
      <p:sp>
        <p:nvSpPr>
          <p:cNvPr id="15" name="TextBox 14">
            <a:extLst>
              <a:ext uri="{FF2B5EF4-FFF2-40B4-BE49-F238E27FC236}">
                <a16:creationId xmlns:a16="http://schemas.microsoft.com/office/drawing/2014/main" id="{F9AFFCC9-591F-4C4F-8A92-A5461FCF4485}"/>
              </a:ext>
            </a:extLst>
          </p:cNvPr>
          <p:cNvSpPr txBox="1"/>
          <p:nvPr/>
        </p:nvSpPr>
        <p:spPr>
          <a:xfrm>
            <a:off x="9656363" y="5880229"/>
            <a:ext cx="2564780" cy="461665"/>
          </a:xfrm>
          <a:prstGeom prst="rect">
            <a:avLst/>
          </a:prstGeom>
          <a:noFill/>
        </p:spPr>
        <p:txBody>
          <a:bodyPr wrap="square" rtlCol="0">
            <a:spAutoFit/>
          </a:bodyPr>
          <a:lstStyle/>
          <a:p>
            <a:r>
              <a:rPr lang="en-GB" sz="2400" dirty="0">
                <a:latin typeface="OpenDyslexicAlta" pitchFamily="2" charset="77"/>
              </a:rPr>
              <a:t>_ _ l </a:t>
            </a:r>
            <a:r>
              <a:rPr lang="en-GB" sz="2400" dirty="0" err="1">
                <a:latin typeface="OpenDyslexicAlta" pitchFamily="2" charset="77"/>
              </a:rPr>
              <a:t>l</a:t>
            </a:r>
            <a:r>
              <a:rPr lang="en-GB" sz="2400" dirty="0">
                <a:latin typeface="OpenDyslexicAlta" pitchFamily="2" charset="77"/>
              </a:rPr>
              <a:t> _ _</a:t>
            </a:r>
          </a:p>
        </p:txBody>
      </p:sp>
      <p:sp>
        <p:nvSpPr>
          <p:cNvPr id="16" name="TextBox 15">
            <a:extLst>
              <a:ext uri="{FF2B5EF4-FFF2-40B4-BE49-F238E27FC236}">
                <a16:creationId xmlns:a16="http://schemas.microsoft.com/office/drawing/2014/main" id="{407202A8-6D59-4E3F-9060-9F3F8437B5CE}"/>
              </a:ext>
            </a:extLst>
          </p:cNvPr>
          <p:cNvSpPr txBox="1"/>
          <p:nvPr/>
        </p:nvSpPr>
        <p:spPr>
          <a:xfrm>
            <a:off x="6699528" y="4932908"/>
            <a:ext cx="2564780" cy="461665"/>
          </a:xfrm>
          <a:prstGeom prst="rect">
            <a:avLst/>
          </a:prstGeom>
          <a:noFill/>
        </p:spPr>
        <p:txBody>
          <a:bodyPr wrap="square" rtlCol="0">
            <a:spAutoFit/>
          </a:bodyPr>
          <a:lstStyle/>
          <a:p>
            <a:r>
              <a:rPr lang="en-GB" sz="2400" dirty="0">
                <a:latin typeface="OpenDyslexicAlta" pitchFamily="2" charset="77"/>
              </a:rPr>
              <a:t>h _ _ _ _</a:t>
            </a:r>
          </a:p>
        </p:txBody>
      </p:sp>
      <p:sp>
        <p:nvSpPr>
          <p:cNvPr id="17" name="TextBox 16">
            <a:extLst>
              <a:ext uri="{FF2B5EF4-FFF2-40B4-BE49-F238E27FC236}">
                <a16:creationId xmlns:a16="http://schemas.microsoft.com/office/drawing/2014/main" id="{4B636863-32E4-4E63-8F91-5422076B7111}"/>
              </a:ext>
            </a:extLst>
          </p:cNvPr>
          <p:cNvSpPr txBox="1"/>
          <p:nvPr/>
        </p:nvSpPr>
        <p:spPr>
          <a:xfrm>
            <a:off x="4659893" y="6003625"/>
            <a:ext cx="2564780" cy="461665"/>
          </a:xfrm>
          <a:prstGeom prst="rect">
            <a:avLst/>
          </a:prstGeom>
          <a:noFill/>
        </p:spPr>
        <p:txBody>
          <a:bodyPr wrap="square" rtlCol="0">
            <a:spAutoFit/>
          </a:bodyPr>
          <a:lstStyle/>
          <a:p>
            <a:r>
              <a:rPr lang="en-GB" sz="2400" dirty="0">
                <a:latin typeface="OpenDyslexicAlta" pitchFamily="2" charset="77"/>
              </a:rPr>
              <a:t>_ _ s _ _</a:t>
            </a:r>
          </a:p>
        </p:txBody>
      </p:sp>
      <p:sp>
        <p:nvSpPr>
          <p:cNvPr id="18" name="TextBox 17">
            <a:extLst>
              <a:ext uri="{FF2B5EF4-FFF2-40B4-BE49-F238E27FC236}">
                <a16:creationId xmlns:a16="http://schemas.microsoft.com/office/drawing/2014/main" id="{CA7E190D-3F66-431F-808E-15E4BC1FA2B7}"/>
              </a:ext>
            </a:extLst>
          </p:cNvPr>
          <p:cNvSpPr txBox="1"/>
          <p:nvPr/>
        </p:nvSpPr>
        <p:spPr>
          <a:xfrm>
            <a:off x="478574" y="5820106"/>
            <a:ext cx="2564780" cy="461665"/>
          </a:xfrm>
          <a:prstGeom prst="rect">
            <a:avLst/>
          </a:prstGeom>
          <a:noFill/>
        </p:spPr>
        <p:txBody>
          <a:bodyPr wrap="square" rtlCol="0">
            <a:spAutoFit/>
          </a:bodyPr>
          <a:lstStyle/>
          <a:p>
            <a:r>
              <a:rPr lang="en-GB" sz="2400" dirty="0">
                <a:latin typeface="OpenDyslexicAlta" pitchFamily="2" charset="77"/>
              </a:rPr>
              <a:t>_ _ j _ _ _ _</a:t>
            </a:r>
          </a:p>
        </p:txBody>
      </p:sp>
      <p:sp>
        <p:nvSpPr>
          <p:cNvPr id="19" name="TextBox 18">
            <a:extLst>
              <a:ext uri="{FF2B5EF4-FFF2-40B4-BE49-F238E27FC236}">
                <a16:creationId xmlns:a16="http://schemas.microsoft.com/office/drawing/2014/main" id="{2A562D4B-82D7-4773-8578-6133D6C58918}"/>
              </a:ext>
            </a:extLst>
          </p:cNvPr>
          <p:cNvSpPr txBox="1"/>
          <p:nvPr/>
        </p:nvSpPr>
        <p:spPr>
          <a:xfrm>
            <a:off x="1907867" y="3379358"/>
            <a:ext cx="2752026" cy="461665"/>
          </a:xfrm>
          <a:prstGeom prst="rect">
            <a:avLst/>
          </a:prstGeom>
          <a:noFill/>
        </p:spPr>
        <p:txBody>
          <a:bodyPr wrap="square" rtlCol="0">
            <a:spAutoFit/>
          </a:bodyPr>
          <a:lstStyle/>
          <a:p>
            <a:r>
              <a:rPr lang="en-GB" sz="2400" dirty="0">
                <a:latin typeface="OpenDyslexicAlta" pitchFamily="2" charset="77"/>
              </a:rPr>
              <a:t>_ _ s _ _ </a:t>
            </a:r>
            <a:r>
              <a:rPr lang="en-GB" sz="2400" dirty="0" err="1">
                <a:latin typeface="OpenDyslexicAlta" pitchFamily="2" charset="77"/>
              </a:rPr>
              <a:t>ra</a:t>
            </a:r>
            <a:r>
              <a:rPr lang="en-GB" sz="2400" dirty="0">
                <a:latin typeface="OpenDyslexicAlta" pitchFamily="2" charset="77"/>
              </a:rPr>
              <a:t>_ _</a:t>
            </a:r>
          </a:p>
        </p:txBody>
      </p:sp>
      <p:pic>
        <p:nvPicPr>
          <p:cNvPr id="3074" name="Picture 2" descr="Block, Hoist, Lifting, Tackle, Pulleys">
            <a:extLst>
              <a:ext uri="{FF2B5EF4-FFF2-40B4-BE49-F238E27FC236}">
                <a16:creationId xmlns:a16="http://schemas.microsoft.com/office/drawing/2014/main" id="{AF4ACEEF-2704-4B74-9DA0-C4CD670223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8528" y="2978738"/>
            <a:ext cx="901623" cy="18032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sel Painting Arts Tripod Easel Painting">
            <a:extLst>
              <a:ext uri="{FF2B5EF4-FFF2-40B4-BE49-F238E27FC236}">
                <a16:creationId xmlns:a16="http://schemas.microsoft.com/office/drawing/2014/main" id="{CCE5CD8C-C4F7-454D-A456-5832CF53CA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1317" y="4097841"/>
            <a:ext cx="885169" cy="17703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ble Wine Dinner Restaurant Gourmet Menu">
            <a:extLst>
              <a:ext uri="{FF2B5EF4-FFF2-40B4-BE49-F238E27FC236}">
                <a16:creationId xmlns:a16="http://schemas.microsoft.com/office/drawing/2014/main" id="{041EEE6B-F079-46C9-849D-0B1CB91071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7629" y="1725252"/>
            <a:ext cx="13620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emale Girl Pajamas Woman Pajamas Pajamas">
            <a:extLst>
              <a:ext uri="{FF2B5EF4-FFF2-40B4-BE49-F238E27FC236}">
                <a16:creationId xmlns:a16="http://schemas.microsoft.com/office/drawing/2014/main" id="{C892BE68-DDEC-4772-90D0-E3F6A88A62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090" y="3344502"/>
            <a:ext cx="1128002" cy="22560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ouse, Architecture, Bungalow, Building">
            <a:extLst>
              <a:ext uri="{FF2B5EF4-FFF2-40B4-BE49-F238E27FC236}">
                <a16:creationId xmlns:a16="http://schemas.microsoft.com/office/drawing/2014/main" id="{BA5FA3BA-1582-4F5C-BF6D-67B3D2311D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62837" y="271346"/>
            <a:ext cx="2119660" cy="14131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4" name="Picture 12" descr="Log Cabin Cabin Rustic House Home Rural Ar">
            <a:extLst>
              <a:ext uri="{FF2B5EF4-FFF2-40B4-BE49-F238E27FC236}">
                <a16:creationId xmlns:a16="http://schemas.microsoft.com/office/drawing/2014/main" id="{0D3C2309-84CC-4A9F-A03F-FF0A45202C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14803" y="1908430"/>
            <a:ext cx="2040067" cy="143607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allerina Ballet Dance Dancing Female Girl">
            <a:extLst>
              <a:ext uri="{FF2B5EF4-FFF2-40B4-BE49-F238E27FC236}">
                <a16:creationId xmlns:a16="http://schemas.microsoft.com/office/drawing/2014/main" id="{0FB2850A-0081-4630-970D-A33A8E7A580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34661" y="4483504"/>
            <a:ext cx="14001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lizzard Snow Flurry Snowflakes Snowfall S">
            <a:extLst>
              <a:ext uri="{FF2B5EF4-FFF2-40B4-BE49-F238E27FC236}">
                <a16:creationId xmlns:a16="http://schemas.microsoft.com/office/drawing/2014/main" id="{B7A17B0C-8A8B-4AE9-8FF8-CA292699CCF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91155" y="960772"/>
            <a:ext cx="1928393" cy="1447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15734C4-5A0B-4A94-A8CE-D17FEE9DBB86}"/>
              </a:ext>
            </a:extLst>
          </p:cNvPr>
          <p:cNvCxnSpPr/>
          <p:nvPr/>
        </p:nvCxnSpPr>
        <p:spPr>
          <a:xfrm flipH="1">
            <a:off x="11363093" y="1527717"/>
            <a:ext cx="345687" cy="109874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1972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8" grpId="0"/>
      <p:bldP spid="1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69487" y="86345"/>
            <a:ext cx="8780813" cy="1325563"/>
          </a:xfrm>
        </p:spPr>
        <p:txBody>
          <a:bodyPr>
            <a:normAutofit/>
          </a:bodyPr>
          <a:lstStyle/>
          <a:p>
            <a:r>
              <a:rPr lang="en-GB" sz="3200" dirty="0">
                <a:latin typeface="OpenDyslexicAlta" pitchFamily="2" charset="77"/>
              </a:rPr>
              <a:t>What are these?</a:t>
            </a:r>
          </a:p>
        </p:txBody>
      </p:sp>
      <p:sp>
        <p:nvSpPr>
          <p:cNvPr id="4" name="TextBox 3">
            <a:extLst>
              <a:ext uri="{FF2B5EF4-FFF2-40B4-BE49-F238E27FC236}">
                <a16:creationId xmlns:a16="http://schemas.microsoft.com/office/drawing/2014/main" id="{93E28C05-2CCF-481F-83B8-96175AC07822}"/>
              </a:ext>
            </a:extLst>
          </p:cNvPr>
          <p:cNvSpPr txBox="1"/>
          <p:nvPr/>
        </p:nvSpPr>
        <p:spPr>
          <a:xfrm>
            <a:off x="6540649" y="1677598"/>
            <a:ext cx="2830561" cy="461665"/>
          </a:xfrm>
          <a:prstGeom prst="rect">
            <a:avLst/>
          </a:prstGeom>
          <a:noFill/>
        </p:spPr>
        <p:txBody>
          <a:bodyPr wrap="square" rtlCol="0">
            <a:spAutoFit/>
          </a:bodyPr>
          <a:lstStyle/>
          <a:p>
            <a:r>
              <a:rPr lang="en-GB" sz="2400" dirty="0">
                <a:latin typeface="OpenDyslexicAlta" pitchFamily="2" charset="77"/>
              </a:rPr>
              <a:t>b </a:t>
            </a:r>
            <a:r>
              <a:rPr lang="en-GB" sz="2400" u="sng" dirty="0">
                <a:solidFill>
                  <a:srgbClr val="FF3860"/>
                </a:solidFill>
                <a:latin typeface="OpenDyslexicAlta" pitchFamily="2" charset="77"/>
              </a:rPr>
              <a:t>u</a:t>
            </a:r>
            <a:r>
              <a:rPr lang="en-GB" sz="2400" dirty="0">
                <a:latin typeface="OpenDyslexicAlta" pitchFamily="2" charset="77"/>
              </a:rPr>
              <a:t> n </a:t>
            </a:r>
            <a:r>
              <a:rPr lang="en-GB" sz="2400" u="sng" dirty="0">
                <a:solidFill>
                  <a:srgbClr val="FF3860"/>
                </a:solidFill>
                <a:latin typeface="OpenDyslexicAlta" pitchFamily="2" charset="77"/>
              </a:rPr>
              <a:t>g</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a</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l</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o</a:t>
            </a:r>
            <a:r>
              <a:rPr lang="en-GB" sz="2400" dirty="0">
                <a:solidFill>
                  <a:srgbClr val="FF3860"/>
                </a:solidFill>
                <a:latin typeface="OpenDyslexicAlta" pitchFamily="2" charset="77"/>
              </a:rPr>
              <a:t> </a:t>
            </a:r>
            <a:r>
              <a:rPr lang="en-GB" sz="2400" dirty="0">
                <a:latin typeface="OpenDyslexicAlta" pitchFamily="2" charset="77"/>
              </a:rPr>
              <a:t>w</a:t>
            </a:r>
          </a:p>
        </p:txBody>
      </p:sp>
      <p:sp>
        <p:nvSpPr>
          <p:cNvPr id="13" name="TextBox 12">
            <a:extLst>
              <a:ext uri="{FF2B5EF4-FFF2-40B4-BE49-F238E27FC236}">
                <a16:creationId xmlns:a16="http://schemas.microsoft.com/office/drawing/2014/main" id="{203B869E-2F59-4637-B2F8-32A8CB62AEF6}"/>
              </a:ext>
            </a:extLst>
          </p:cNvPr>
          <p:cNvSpPr txBox="1"/>
          <p:nvPr/>
        </p:nvSpPr>
        <p:spPr>
          <a:xfrm>
            <a:off x="3991155" y="2395633"/>
            <a:ext cx="2708373" cy="461665"/>
          </a:xfrm>
          <a:prstGeom prst="rect">
            <a:avLst/>
          </a:prstGeom>
          <a:noFill/>
        </p:spPr>
        <p:txBody>
          <a:bodyPr wrap="square" rtlCol="0">
            <a:spAutoFit/>
          </a:bodyPr>
          <a:lstStyle/>
          <a:p>
            <a:r>
              <a:rPr lang="en-GB" sz="2400" dirty="0">
                <a:latin typeface="OpenDyslexicAlta" pitchFamily="2" charset="77"/>
              </a:rPr>
              <a:t>b </a:t>
            </a:r>
            <a:r>
              <a:rPr lang="en-GB" sz="2400" u="sng" dirty="0">
                <a:solidFill>
                  <a:srgbClr val="FF3860"/>
                </a:solidFill>
                <a:latin typeface="OpenDyslexicAlta" pitchFamily="2" charset="77"/>
              </a:rPr>
              <a:t>l</a:t>
            </a:r>
            <a:r>
              <a:rPr lang="en-GB" sz="2400" dirty="0">
                <a:solidFill>
                  <a:srgbClr val="FF3860"/>
                </a:solidFill>
                <a:latin typeface="OpenDyslexicAlta" pitchFamily="2" charset="77"/>
              </a:rPr>
              <a:t> </a:t>
            </a:r>
            <a:r>
              <a:rPr lang="en-GB" sz="2400" u="sng" dirty="0" err="1">
                <a:solidFill>
                  <a:srgbClr val="FF3860"/>
                </a:solidFill>
                <a:latin typeface="OpenDyslexicAlta" pitchFamily="2" charset="77"/>
              </a:rPr>
              <a:t>i</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z</a:t>
            </a:r>
            <a:r>
              <a:rPr lang="en-GB" sz="2400" dirty="0">
                <a:solidFill>
                  <a:srgbClr val="FF3860"/>
                </a:solidFill>
                <a:latin typeface="OpenDyslexicAlta" pitchFamily="2" charset="77"/>
              </a:rPr>
              <a:t> </a:t>
            </a:r>
            <a:r>
              <a:rPr lang="en-GB" sz="2400" u="sng" dirty="0" err="1">
                <a:solidFill>
                  <a:srgbClr val="FF3860"/>
                </a:solidFill>
                <a:latin typeface="OpenDyslexicAlta" pitchFamily="2" charset="77"/>
              </a:rPr>
              <a:t>z</a:t>
            </a:r>
            <a:r>
              <a:rPr lang="en-GB" sz="2400" dirty="0">
                <a:solidFill>
                  <a:srgbClr val="FF3860"/>
                </a:solidFill>
                <a:latin typeface="OpenDyslexicAlta" pitchFamily="2" charset="77"/>
              </a:rPr>
              <a:t> </a:t>
            </a:r>
            <a:r>
              <a:rPr lang="en-GB" sz="2400" dirty="0">
                <a:latin typeface="OpenDyslexicAlta" pitchFamily="2" charset="77"/>
              </a:rPr>
              <a:t>a </a:t>
            </a:r>
            <a:r>
              <a:rPr lang="en-GB" sz="2400" u="sng" dirty="0">
                <a:solidFill>
                  <a:srgbClr val="FF3860"/>
                </a:solidFill>
                <a:latin typeface="OpenDyslexicAlta" pitchFamily="2" charset="77"/>
              </a:rPr>
              <a:t>r</a:t>
            </a:r>
            <a:r>
              <a:rPr lang="en-GB" sz="2400" dirty="0">
                <a:latin typeface="OpenDyslexicAlta" pitchFamily="2" charset="77"/>
              </a:rPr>
              <a:t> d</a:t>
            </a:r>
          </a:p>
        </p:txBody>
      </p:sp>
      <p:sp>
        <p:nvSpPr>
          <p:cNvPr id="14" name="TextBox 13">
            <a:extLst>
              <a:ext uri="{FF2B5EF4-FFF2-40B4-BE49-F238E27FC236}">
                <a16:creationId xmlns:a16="http://schemas.microsoft.com/office/drawing/2014/main" id="{3FA6C16D-E293-4A1A-95DC-763773E3D65C}"/>
              </a:ext>
            </a:extLst>
          </p:cNvPr>
          <p:cNvSpPr txBox="1"/>
          <p:nvPr/>
        </p:nvSpPr>
        <p:spPr>
          <a:xfrm>
            <a:off x="9743216" y="3418696"/>
            <a:ext cx="2564780" cy="461665"/>
          </a:xfrm>
          <a:prstGeom prst="rect">
            <a:avLst/>
          </a:prstGeom>
          <a:noFill/>
        </p:spPr>
        <p:txBody>
          <a:bodyPr wrap="square" rtlCol="0">
            <a:spAutoFit/>
          </a:bodyPr>
          <a:lstStyle/>
          <a:p>
            <a:r>
              <a:rPr lang="en-GB" sz="2400" u="sng" dirty="0">
                <a:solidFill>
                  <a:srgbClr val="FF3860"/>
                </a:solidFill>
                <a:latin typeface="OpenDyslexicAlta" pitchFamily="2" charset="77"/>
              </a:rPr>
              <a:t>v</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latin typeface="OpenDyslexicAlta" pitchFamily="2" charset="77"/>
              </a:rPr>
              <a:t> r </a:t>
            </a:r>
            <a:r>
              <a:rPr lang="en-GB" sz="2400" u="sng" dirty="0">
                <a:solidFill>
                  <a:srgbClr val="FF3860"/>
                </a:solidFill>
                <a:latin typeface="OpenDyslexicAlta" pitchFamily="2" charset="77"/>
              </a:rPr>
              <a:t>a</a:t>
            </a:r>
            <a:r>
              <a:rPr lang="en-GB" sz="2400" dirty="0">
                <a:latin typeface="OpenDyslexicAlta" pitchFamily="2" charset="77"/>
              </a:rPr>
              <a:t> n </a:t>
            </a:r>
            <a:r>
              <a:rPr lang="en-GB" sz="2400" u="sng" dirty="0">
                <a:solidFill>
                  <a:srgbClr val="FF3860"/>
                </a:solidFill>
                <a:latin typeface="OpenDyslexicAlta" pitchFamily="2" charset="77"/>
              </a:rPr>
              <a:t>d</a:t>
            </a:r>
            <a:r>
              <a:rPr lang="en-GB" sz="2400" dirty="0">
                <a:latin typeface="OpenDyslexicAlta" pitchFamily="2" charset="77"/>
              </a:rPr>
              <a:t> a</a:t>
            </a:r>
          </a:p>
        </p:txBody>
      </p:sp>
      <p:sp>
        <p:nvSpPr>
          <p:cNvPr id="15" name="TextBox 14">
            <a:extLst>
              <a:ext uri="{FF2B5EF4-FFF2-40B4-BE49-F238E27FC236}">
                <a16:creationId xmlns:a16="http://schemas.microsoft.com/office/drawing/2014/main" id="{F9AFFCC9-591F-4C4F-8A92-A5461FCF4485}"/>
              </a:ext>
            </a:extLst>
          </p:cNvPr>
          <p:cNvSpPr txBox="1"/>
          <p:nvPr/>
        </p:nvSpPr>
        <p:spPr>
          <a:xfrm>
            <a:off x="9656363" y="5880229"/>
            <a:ext cx="2564780" cy="461665"/>
          </a:xfrm>
          <a:prstGeom prst="rect">
            <a:avLst/>
          </a:prstGeom>
          <a:noFill/>
        </p:spPr>
        <p:txBody>
          <a:bodyPr wrap="square" rtlCol="0">
            <a:spAutoFit/>
          </a:bodyPr>
          <a:lstStyle/>
          <a:p>
            <a:r>
              <a:rPr lang="en-GB" sz="2400" u="sng" dirty="0">
                <a:solidFill>
                  <a:srgbClr val="FF3860"/>
                </a:solidFill>
                <a:latin typeface="OpenDyslexicAlta" pitchFamily="2" charset="77"/>
              </a:rPr>
              <a:t>b</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a</a:t>
            </a:r>
            <a:r>
              <a:rPr lang="en-GB" sz="2400" dirty="0">
                <a:latin typeface="OpenDyslexicAlta" pitchFamily="2" charset="77"/>
              </a:rPr>
              <a:t> l </a:t>
            </a:r>
            <a:r>
              <a:rPr lang="en-GB" sz="2400" dirty="0" err="1">
                <a:latin typeface="OpenDyslexicAlta" pitchFamily="2" charset="77"/>
              </a:rPr>
              <a:t>l</a:t>
            </a:r>
            <a:r>
              <a:rPr lang="en-GB" sz="2400" dirty="0">
                <a:latin typeface="OpenDyslexicAlta" pitchFamily="2" charset="77"/>
              </a:rPr>
              <a:t> </a:t>
            </a:r>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t</a:t>
            </a:r>
          </a:p>
        </p:txBody>
      </p:sp>
      <p:sp>
        <p:nvSpPr>
          <p:cNvPr id="16" name="TextBox 15">
            <a:extLst>
              <a:ext uri="{FF2B5EF4-FFF2-40B4-BE49-F238E27FC236}">
                <a16:creationId xmlns:a16="http://schemas.microsoft.com/office/drawing/2014/main" id="{407202A8-6D59-4E3F-9060-9F3F8437B5CE}"/>
              </a:ext>
            </a:extLst>
          </p:cNvPr>
          <p:cNvSpPr txBox="1"/>
          <p:nvPr/>
        </p:nvSpPr>
        <p:spPr>
          <a:xfrm>
            <a:off x="6699528" y="4932908"/>
            <a:ext cx="2564780" cy="461665"/>
          </a:xfrm>
          <a:prstGeom prst="rect">
            <a:avLst/>
          </a:prstGeom>
          <a:noFill/>
        </p:spPr>
        <p:txBody>
          <a:bodyPr wrap="square" rtlCol="0">
            <a:spAutoFit/>
          </a:bodyPr>
          <a:lstStyle/>
          <a:p>
            <a:r>
              <a:rPr lang="en-GB" sz="2400" dirty="0">
                <a:latin typeface="OpenDyslexicAlta" pitchFamily="2" charset="77"/>
              </a:rPr>
              <a:t>h </a:t>
            </a:r>
            <a:r>
              <a:rPr lang="en-GB" sz="2400" u="sng" dirty="0">
                <a:solidFill>
                  <a:srgbClr val="FF3860"/>
                </a:solidFill>
                <a:latin typeface="OpenDyslexicAlta" pitchFamily="2" charset="77"/>
              </a:rPr>
              <a:t>o</a:t>
            </a:r>
            <a:r>
              <a:rPr lang="en-GB" sz="2400" dirty="0">
                <a:solidFill>
                  <a:srgbClr val="FF3860"/>
                </a:solidFill>
                <a:latin typeface="OpenDyslexicAlta" pitchFamily="2" charset="77"/>
              </a:rPr>
              <a:t> </a:t>
            </a:r>
            <a:r>
              <a:rPr lang="en-GB" sz="2400" u="sng" dirty="0" err="1">
                <a:solidFill>
                  <a:srgbClr val="FF3860"/>
                </a:solidFill>
                <a:latin typeface="OpenDyslexicAlta" pitchFamily="2" charset="77"/>
              </a:rPr>
              <a:t>i</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s</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t</a:t>
            </a:r>
          </a:p>
        </p:txBody>
      </p:sp>
      <p:sp>
        <p:nvSpPr>
          <p:cNvPr id="17" name="TextBox 16">
            <a:extLst>
              <a:ext uri="{FF2B5EF4-FFF2-40B4-BE49-F238E27FC236}">
                <a16:creationId xmlns:a16="http://schemas.microsoft.com/office/drawing/2014/main" id="{4B636863-32E4-4E63-8F91-5422076B7111}"/>
              </a:ext>
            </a:extLst>
          </p:cNvPr>
          <p:cNvSpPr txBox="1"/>
          <p:nvPr/>
        </p:nvSpPr>
        <p:spPr>
          <a:xfrm>
            <a:off x="4659893" y="6003625"/>
            <a:ext cx="2564780" cy="461665"/>
          </a:xfrm>
          <a:prstGeom prst="rect">
            <a:avLst/>
          </a:prstGeom>
          <a:noFill/>
        </p:spPr>
        <p:txBody>
          <a:bodyPr wrap="square" rtlCol="0">
            <a:spAutoFit/>
          </a:bodyPr>
          <a:lstStyle/>
          <a:p>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a</a:t>
            </a:r>
            <a:r>
              <a:rPr lang="en-GB" sz="2400" dirty="0">
                <a:latin typeface="OpenDyslexicAlta" pitchFamily="2" charset="77"/>
              </a:rPr>
              <a:t> s </a:t>
            </a:r>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l</a:t>
            </a:r>
          </a:p>
        </p:txBody>
      </p:sp>
      <p:sp>
        <p:nvSpPr>
          <p:cNvPr id="18" name="TextBox 17">
            <a:extLst>
              <a:ext uri="{FF2B5EF4-FFF2-40B4-BE49-F238E27FC236}">
                <a16:creationId xmlns:a16="http://schemas.microsoft.com/office/drawing/2014/main" id="{CA7E190D-3F66-431F-808E-15E4BC1FA2B7}"/>
              </a:ext>
            </a:extLst>
          </p:cNvPr>
          <p:cNvSpPr txBox="1"/>
          <p:nvPr/>
        </p:nvSpPr>
        <p:spPr>
          <a:xfrm>
            <a:off x="478574" y="5820106"/>
            <a:ext cx="2564780" cy="461665"/>
          </a:xfrm>
          <a:prstGeom prst="rect">
            <a:avLst/>
          </a:prstGeom>
          <a:noFill/>
        </p:spPr>
        <p:txBody>
          <a:bodyPr wrap="square" rtlCol="0">
            <a:spAutoFit/>
          </a:bodyPr>
          <a:lstStyle/>
          <a:p>
            <a:r>
              <a:rPr lang="en-GB" sz="2400" b="1" dirty="0">
                <a:solidFill>
                  <a:srgbClr val="FF3860"/>
                </a:solidFill>
                <a:latin typeface="OpenDyslexicAlta" pitchFamily="2" charset="77"/>
              </a:rPr>
              <a:t>p</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y</a:t>
            </a:r>
            <a:r>
              <a:rPr lang="en-GB" sz="2400" dirty="0">
                <a:latin typeface="OpenDyslexicAlta" pitchFamily="2" charset="77"/>
              </a:rPr>
              <a:t> j </a:t>
            </a:r>
            <a:r>
              <a:rPr lang="en-GB" sz="2400" u="sng" dirty="0">
                <a:solidFill>
                  <a:srgbClr val="FF3860"/>
                </a:solidFill>
                <a:latin typeface="OpenDyslexicAlta" pitchFamily="2" charset="77"/>
              </a:rPr>
              <a:t>a</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m</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a</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s</a:t>
            </a:r>
          </a:p>
        </p:txBody>
      </p:sp>
      <p:sp>
        <p:nvSpPr>
          <p:cNvPr id="19" name="TextBox 18">
            <a:extLst>
              <a:ext uri="{FF2B5EF4-FFF2-40B4-BE49-F238E27FC236}">
                <a16:creationId xmlns:a16="http://schemas.microsoft.com/office/drawing/2014/main" id="{2A562D4B-82D7-4773-8578-6133D6C58918}"/>
              </a:ext>
            </a:extLst>
          </p:cNvPr>
          <p:cNvSpPr txBox="1"/>
          <p:nvPr/>
        </p:nvSpPr>
        <p:spPr>
          <a:xfrm>
            <a:off x="1596205" y="3379358"/>
            <a:ext cx="3063688" cy="461665"/>
          </a:xfrm>
          <a:prstGeom prst="rect">
            <a:avLst/>
          </a:prstGeom>
          <a:noFill/>
        </p:spPr>
        <p:txBody>
          <a:bodyPr wrap="square" rtlCol="0">
            <a:spAutoFit/>
          </a:bodyPr>
          <a:lstStyle/>
          <a:p>
            <a:r>
              <a:rPr lang="en-GB" sz="2400" u="sng" dirty="0">
                <a:solidFill>
                  <a:srgbClr val="FF3860"/>
                </a:solidFill>
                <a:latin typeface="OpenDyslexicAlta" pitchFamily="2" charset="77"/>
              </a:rPr>
              <a:t>r</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latin typeface="OpenDyslexicAlta" pitchFamily="2" charset="77"/>
              </a:rPr>
              <a:t> s </a:t>
            </a:r>
            <a:r>
              <a:rPr lang="en-GB" sz="2400" u="sng" dirty="0">
                <a:solidFill>
                  <a:srgbClr val="FF3860"/>
                </a:solidFill>
                <a:latin typeface="OpenDyslexicAlta" pitchFamily="2" charset="77"/>
              </a:rPr>
              <a:t>t</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a</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u</a:t>
            </a:r>
            <a:r>
              <a:rPr lang="en-GB" sz="2400" dirty="0">
                <a:solidFill>
                  <a:srgbClr val="FF3860"/>
                </a:solidFill>
                <a:latin typeface="OpenDyslexicAlta" pitchFamily="2" charset="77"/>
              </a:rPr>
              <a:t> </a:t>
            </a:r>
            <a:r>
              <a:rPr lang="en-GB" sz="2400" dirty="0">
                <a:latin typeface="OpenDyslexicAlta" pitchFamily="2" charset="77"/>
              </a:rPr>
              <a:t>r a </a:t>
            </a:r>
            <a:r>
              <a:rPr lang="en-GB" sz="2400" u="sng" dirty="0">
                <a:solidFill>
                  <a:srgbClr val="FF3860"/>
                </a:solidFill>
                <a:latin typeface="OpenDyslexicAlta" pitchFamily="2" charset="77"/>
              </a:rPr>
              <a:t>n</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t</a:t>
            </a:r>
            <a:r>
              <a:rPr lang="en-GB" sz="2400" dirty="0">
                <a:latin typeface="OpenDyslexicAlta" pitchFamily="2" charset="77"/>
              </a:rPr>
              <a:t> </a:t>
            </a:r>
          </a:p>
        </p:txBody>
      </p:sp>
      <p:pic>
        <p:nvPicPr>
          <p:cNvPr id="3074" name="Picture 2" descr="Block, Hoist, Lifting, Tackle, Pulleys">
            <a:extLst>
              <a:ext uri="{FF2B5EF4-FFF2-40B4-BE49-F238E27FC236}">
                <a16:creationId xmlns:a16="http://schemas.microsoft.com/office/drawing/2014/main" id="{AF4ACEEF-2704-4B74-9DA0-C4CD670223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88528" y="2978738"/>
            <a:ext cx="901623" cy="18032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sel Painting Arts Tripod Easel Painting">
            <a:extLst>
              <a:ext uri="{FF2B5EF4-FFF2-40B4-BE49-F238E27FC236}">
                <a16:creationId xmlns:a16="http://schemas.microsoft.com/office/drawing/2014/main" id="{CCE5CD8C-C4F7-454D-A456-5832CF53CA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41317" y="4097841"/>
            <a:ext cx="885169" cy="17703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ble Wine Dinner Restaurant Gourmet Menu">
            <a:extLst>
              <a:ext uri="{FF2B5EF4-FFF2-40B4-BE49-F238E27FC236}">
                <a16:creationId xmlns:a16="http://schemas.microsoft.com/office/drawing/2014/main" id="{041EEE6B-F079-46C9-849D-0B1CB91071E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7629" y="1725252"/>
            <a:ext cx="13620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emale Girl Pajamas Woman Pajamas Pajamas">
            <a:extLst>
              <a:ext uri="{FF2B5EF4-FFF2-40B4-BE49-F238E27FC236}">
                <a16:creationId xmlns:a16="http://schemas.microsoft.com/office/drawing/2014/main" id="{C892BE68-DDEC-4772-90D0-E3F6A88A62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090" y="3344502"/>
            <a:ext cx="1128002" cy="225600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ouse, Architecture, Bungalow, Building">
            <a:extLst>
              <a:ext uri="{FF2B5EF4-FFF2-40B4-BE49-F238E27FC236}">
                <a16:creationId xmlns:a16="http://schemas.microsoft.com/office/drawing/2014/main" id="{BA5FA3BA-1582-4F5C-BF6D-67B3D2311D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62837" y="271346"/>
            <a:ext cx="2119660" cy="14131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4" name="Picture 12" descr="Log Cabin Cabin Rustic House Home Rural Ar">
            <a:extLst>
              <a:ext uri="{FF2B5EF4-FFF2-40B4-BE49-F238E27FC236}">
                <a16:creationId xmlns:a16="http://schemas.microsoft.com/office/drawing/2014/main" id="{0D3C2309-84CC-4A9F-A03F-FF0A45202C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514803" y="1908430"/>
            <a:ext cx="2040067" cy="143607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allerina Ballet Dance Dancing Female Girl">
            <a:extLst>
              <a:ext uri="{FF2B5EF4-FFF2-40B4-BE49-F238E27FC236}">
                <a16:creationId xmlns:a16="http://schemas.microsoft.com/office/drawing/2014/main" id="{0FB2850A-0081-4630-970D-A33A8E7A580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34661" y="4483504"/>
            <a:ext cx="140017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Blizzard Snow Flurry Snowflakes Snowfall S">
            <a:extLst>
              <a:ext uri="{FF2B5EF4-FFF2-40B4-BE49-F238E27FC236}">
                <a16:creationId xmlns:a16="http://schemas.microsoft.com/office/drawing/2014/main" id="{B7A17B0C-8A8B-4AE9-8FF8-CA292699CCF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91155" y="960772"/>
            <a:ext cx="1928393" cy="1447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F15734C4-5A0B-4A94-A8CE-D17FEE9DBB86}"/>
              </a:ext>
            </a:extLst>
          </p:cNvPr>
          <p:cNvCxnSpPr/>
          <p:nvPr/>
        </p:nvCxnSpPr>
        <p:spPr>
          <a:xfrm flipH="1">
            <a:off x="11363093" y="1527717"/>
            <a:ext cx="345687" cy="109874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CFB9969B-7BCE-4898-90A5-7D482D2BF41B}"/>
              </a:ext>
            </a:extLst>
          </p:cNvPr>
          <p:cNvSpPr txBox="1"/>
          <p:nvPr/>
        </p:nvSpPr>
        <p:spPr>
          <a:xfrm>
            <a:off x="478574" y="194431"/>
            <a:ext cx="1299055" cy="369332"/>
          </a:xfrm>
          <a:prstGeom prst="rect">
            <a:avLst/>
          </a:prstGeom>
          <a:noFill/>
        </p:spPr>
        <p:txBody>
          <a:bodyPr wrap="square" rtlCol="0">
            <a:spAutoFit/>
          </a:bodyPr>
          <a:lstStyle/>
          <a:p>
            <a:r>
              <a:rPr lang="en-GB" dirty="0">
                <a:solidFill>
                  <a:srgbClr val="FF3860"/>
                </a:solidFill>
              </a:rPr>
              <a:t>Answers: </a:t>
            </a:r>
          </a:p>
        </p:txBody>
      </p:sp>
    </p:spTree>
    <p:extLst>
      <p:ext uri="{BB962C8B-B14F-4D97-AF65-F5344CB8AC3E}">
        <p14:creationId xmlns:p14="http://schemas.microsoft.com/office/powerpoint/2010/main" val="471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8" grpId="0"/>
      <p:bldP spid="1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20944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160738622"/>
                    </a:ext>
                  </a:extLst>
                </a:gridCol>
                <a:gridCol w="1858433">
                  <a:extLst>
                    <a:ext uri="{9D8B030D-6E8A-4147-A177-3AD203B41FA5}">
                      <a16:colId xmlns:a16="http://schemas.microsoft.com/office/drawing/2014/main" val="41289475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hoist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easel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restaurant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pyjamas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bungalow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veranda</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ballet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blizzard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gymkhana</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origin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3373691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origins in other countries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493411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hoist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easel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pyjamas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bungalow</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veranda</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ballet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blizzard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gymkhana</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origin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4387232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origins in other countries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8937854" y="325216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An equestrian event.</a:t>
            </a:r>
          </a:p>
        </p:txBody>
      </p:sp>
      <p:sp>
        <p:nvSpPr>
          <p:cNvPr id="18" name="Rounded Rectangle 17"/>
          <p:cNvSpPr/>
          <p:nvPr/>
        </p:nvSpPr>
        <p:spPr>
          <a:xfrm>
            <a:off x="9706660" y="2109970"/>
            <a:ext cx="1989133" cy="846858"/>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19" name="Rounded Rectangle 18"/>
          <p:cNvSpPr/>
          <p:nvPr/>
        </p:nvSpPr>
        <p:spPr>
          <a:xfrm>
            <a:off x="4882585" y="3145972"/>
            <a:ext cx="1947293" cy="78183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0" name="Rounded Rectangle 19"/>
          <p:cNvSpPr/>
          <p:nvPr/>
        </p:nvSpPr>
        <p:spPr>
          <a:xfrm>
            <a:off x="3985420" y="442792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stand for artwork.</a:t>
            </a:r>
          </a:p>
        </p:txBody>
      </p:sp>
      <p:sp>
        <p:nvSpPr>
          <p:cNvPr id="21" name="Rounded Rectangle 20"/>
          <p:cNvSpPr/>
          <p:nvPr/>
        </p:nvSpPr>
        <p:spPr>
          <a:xfrm>
            <a:off x="9762205" y="5748183"/>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To raise with ropes.</a:t>
            </a:r>
          </a:p>
        </p:txBody>
      </p:sp>
      <p:sp>
        <p:nvSpPr>
          <p:cNvPr id="22" name="Rounded Rectangle 21"/>
          <p:cNvSpPr/>
          <p:nvPr/>
        </p:nvSpPr>
        <p:spPr>
          <a:xfrm>
            <a:off x="6943442" y="4179256"/>
            <a:ext cx="2132692" cy="95096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roofed platform outside a house.</a:t>
            </a:r>
          </a:p>
        </p:txBody>
      </p:sp>
      <p:sp>
        <p:nvSpPr>
          <p:cNvPr id="23" name="Rounded Rectangle 22"/>
          <p:cNvSpPr/>
          <p:nvPr/>
        </p:nvSpPr>
        <p:spPr>
          <a:xfrm>
            <a:off x="6943442" y="567689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severe snowstorm.</a:t>
            </a:r>
          </a:p>
        </p:txBody>
      </p:sp>
      <p:sp>
        <p:nvSpPr>
          <p:cNvPr id="25" name="Rounded Rectangle 24"/>
          <p:cNvSpPr/>
          <p:nvPr/>
        </p:nvSpPr>
        <p:spPr>
          <a:xfrm>
            <a:off x="3985420" y="2102725"/>
            <a:ext cx="2010794" cy="781829"/>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6" name="Rectangle 25"/>
          <p:cNvSpPr/>
          <p:nvPr/>
        </p:nvSpPr>
        <p:spPr>
          <a:xfrm>
            <a:off x="4882585" y="1346138"/>
            <a:ext cx="5776784" cy="527413"/>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Draw a line to match each spelling to its definition. </a:t>
            </a:r>
          </a:p>
          <a:p>
            <a:pPr algn="ctr"/>
            <a:r>
              <a:rPr lang="en-GB" sz="1600" dirty="0">
                <a:solidFill>
                  <a:schemeClr val="tx1"/>
                </a:solidFill>
                <a:latin typeface="OpenDyslexicAlta" pitchFamily="2" charset="77"/>
              </a:rPr>
              <a:t>Where there is no definition you need to add one.</a:t>
            </a:r>
          </a:p>
        </p:txBody>
      </p:sp>
      <p:sp>
        <p:nvSpPr>
          <p:cNvPr id="27" name="Rounded Rectangle 26"/>
          <p:cNvSpPr/>
          <p:nvPr/>
        </p:nvSpPr>
        <p:spPr>
          <a:xfrm>
            <a:off x="9563100" y="4189757"/>
            <a:ext cx="2132693" cy="929248"/>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8" name="Rounded Rectangle 27"/>
          <p:cNvSpPr/>
          <p:nvPr/>
        </p:nvSpPr>
        <p:spPr>
          <a:xfrm>
            <a:off x="6765020" y="2105645"/>
            <a:ext cx="2311114" cy="1040326"/>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point or place where something begins.</a:t>
            </a:r>
          </a:p>
        </p:txBody>
      </p:sp>
      <p:sp>
        <p:nvSpPr>
          <p:cNvPr id="29" name="Rounded Rectangle 28"/>
          <p:cNvSpPr/>
          <p:nvPr/>
        </p:nvSpPr>
        <p:spPr>
          <a:xfrm>
            <a:off x="3781964" y="5339794"/>
            <a:ext cx="2627992" cy="1342674"/>
          </a:xfrm>
          <a:prstGeom prst="roundRect">
            <a:avLst/>
          </a:prstGeo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135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Extension: Use the internet to find out where each of the words originate.</a:t>
            </a:r>
          </a:p>
        </p:txBody>
      </p:sp>
    </p:spTree>
    <p:extLst>
      <p:ext uri="{BB962C8B-B14F-4D97-AF65-F5344CB8AC3E}">
        <p14:creationId xmlns:p14="http://schemas.microsoft.com/office/powerpoint/2010/main" val="14286089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hoist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easel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pyjamas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bungalow</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veranda</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ballet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blizzard</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gymkhana</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origin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3908652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origins in other countries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solidFill>
                            <a:srgbClr val="FF0000"/>
                          </a:solidFill>
                        </a:rPr>
                        <a:t>Answers:</a:t>
                      </a:r>
                      <a:endParaRPr lang="en-GB" sz="1400" dirty="0">
                        <a:solidFill>
                          <a:srgbClr val="FF0000"/>
                        </a:solidFill>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OpenDyslexicAlta" pitchFamily="2" charset="77"/>
            </a:endParaRPr>
          </a:p>
        </p:txBody>
      </p:sp>
      <p:sp>
        <p:nvSpPr>
          <p:cNvPr id="17" name="Rounded Rectangle 16"/>
          <p:cNvSpPr/>
          <p:nvPr/>
        </p:nvSpPr>
        <p:spPr>
          <a:xfrm>
            <a:off x="7479180" y="5497580"/>
            <a:ext cx="2322365" cy="680299"/>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An equestrian event.</a:t>
            </a:r>
          </a:p>
          <a:p>
            <a:pPr algn="ctr"/>
            <a:r>
              <a:rPr lang="en-GB" sz="1400" i="1" dirty="0">
                <a:solidFill>
                  <a:schemeClr val="tx1"/>
                </a:solidFill>
                <a:latin typeface="OpenDyslexicAlta" pitchFamily="2" charset="77"/>
              </a:rPr>
              <a:t>Persian / Hindi / Urdu</a:t>
            </a:r>
          </a:p>
        </p:txBody>
      </p:sp>
      <p:sp>
        <p:nvSpPr>
          <p:cNvPr id="18" name="Rounded Rectangle 17"/>
          <p:cNvSpPr/>
          <p:nvPr/>
        </p:nvSpPr>
        <p:spPr>
          <a:xfrm>
            <a:off x="4230435" y="3228055"/>
            <a:ext cx="1989133" cy="678195"/>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Something you can wear to bed.</a:t>
            </a:r>
          </a:p>
          <a:p>
            <a:pPr algn="ctr"/>
            <a:r>
              <a:rPr lang="en-GB" sz="1400" i="1" dirty="0">
                <a:solidFill>
                  <a:schemeClr val="tx1"/>
                </a:solidFill>
                <a:latin typeface="OpenDyslexicAlta" pitchFamily="2" charset="77"/>
              </a:rPr>
              <a:t>Persian</a:t>
            </a:r>
          </a:p>
        </p:txBody>
      </p:sp>
      <p:sp>
        <p:nvSpPr>
          <p:cNvPr id="19" name="Rounded Rectangle 18"/>
          <p:cNvSpPr/>
          <p:nvPr/>
        </p:nvSpPr>
        <p:spPr>
          <a:xfrm>
            <a:off x="6513942" y="2547131"/>
            <a:ext cx="2382410" cy="698314"/>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A business where you can buy and eat food.</a:t>
            </a:r>
          </a:p>
          <a:p>
            <a:pPr algn="ctr"/>
            <a:r>
              <a:rPr lang="en-GB" sz="1400" i="1" dirty="0">
                <a:solidFill>
                  <a:schemeClr val="tx1"/>
                </a:solidFill>
                <a:latin typeface="OpenDyslexicAlta" pitchFamily="2" charset="77"/>
              </a:rPr>
              <a:t>French</a:t>
            </a:r>
          </a:p>
        </p:txBody>
      </p:sp>
      <p:sp>
        <p:nvSpPr>
          <p:cNvPr id="20" name="Rounded Rectangle 19"/>
          <p:cNvSpPr/>
          <p:nvPr/>
        </p:nvSpPr>
        <p:spPr>
          <a:xfrm>
            <a:off x="4040542" y="2118287"/>
            <a:ext cx="2179026" cy="68946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A stand for artwork.</a:t>
            </a:r>
          </a:p>
          <a:p>
            <a:pPr algn="ctr"/>
            <a:r>
              <a:rPr lang="en-GB" sz="1400" i="1" dirty="0">
                <a:solidFill>
                  <a:schemeClr val="tx1"/>
                </a:solidFill>
                <a:latin typeface="OpenDyslexicAlta" pitchFamily="2" charset="77"/>
              </a:rPr>
              <a:t>Dutch</a:t>
            </a:r>
          </a:p>
        </p:txBody>
      </p:sp>
      <p:sp>
        <p:nvSpPr>
          <p:cNvPr id="21" name="Rounded Rectangle 20"/>
          <p:cNvSpPr/>
          <p:nvPr/>
        </p:nvSpPr>
        <p:spPr>
          <a:xfrm>
            <a:off x="4973033" y="1327038"/>
            <a:ext cx="2157231" cy="591672"/>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To raise with ropes. </a:t>
            </a:r>
            <a:r>
              <a:rPr lang="en-GB" sz="1400" i="1" dirty="0">
                <a:solidFill>
                  <a:schemeClr val="tx1"/>
                </a:solidFill>
                <a:latin typeface="OpenDyslexicAlta" pitchFamily="2" charset="77"/>
              </a:rPr>
              <a:t>Dutch / German</a:t>
            </a:r>
          </a:p>
        </p:txBody>
      </p:sp>
      <p:sp>
        <p:nvSpPr>
          <p:cNvPr id="22" name="Rounded Rectangle 21"/>
          <p:cNvSpPr/>
          <p:nvPr/>
        </p:nvSpPr>
        <p:spPr>
          <a:xfrm>
            <a:off x="4117899" y="4218330"/>
            <a:ext cx="2053267" cy="650094"/>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A roofed platform outside a house.</a:t>
            </a:r>
          </a:p>
          <a:p>
            <a:pPr algn="ctr"/>
            <a:r>
              <a:rPr lang="en-GB" sz="1400" i="1" dirty="0">
                <a:solidFill>
                  <a:schemeClr val="tx1"/>
                </a:solidFill>
                <a:latin typeface="OpenDyslexicAlta" pitchFamily="2" charset="77"/>
              </a:rPr>
              <a:t>Portuguese</a:t>
            </a:r>
          </a:p>
        </p:txBody>
      </p:sp>
      <p:sp>
        <p:nvSpPr>
          <p:cNvPr id="23" name="Rounded Rectangle 22"/>
          <p:cNvSpPr/>
          <p:nvPr/>
        </p:nvSpPr>
        <p:spPr>
          <a:xfrm>
            <a:off x="4138386" y="5132118"/>
            <a:ext cx="2475036" cy="604486"/>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A severe snowstorm.</a:t>
            </a:r>
          </a:p>
          <a:p>
            <a:pPr algn="ctr"/>
            <a:r>
              <a:rPr lang="en-GB" sz="1400" i="1" dirty="0">
                <a:solidFill>
                  <a:schemeClr val="tx1"/>
                </a:solidFill>
                <a:latin typeface="OpenDyslexicAlta" pitchFamily="2" charset="77"/>
              </a:rPr>
              <a:t>French / German / USA</a:t>
            </a:r>
          </a:p>
        </p:txBody>
      </p:sp>
      <p:sp>
        <p:nvSpPr>
          <p:cNvPr id="25" name="Rounded Rectangle 24"/>
          <p:cNvSpPr/>
          <p:nvPr/>
        </p:nvSpPr>
        <p:spPr>
          <a:xfrm>
            <a:off x="7013902" y="4449286"/>
            <a:ext cx="2475036" cy="68030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A type of dance.</a:t>
            </a:r>
          </a:p>
          <a:p>
            <a:pPr algn="ctr"/>
            <a:r>
              <a:rPr lang="en-GB" sz="1400" i="1" dirty="0">
                <a:solidFill>
                  <a:schemeClr val="tx1"/>
                </a:solidFill>
                <a:latin typeface="OpenDyslexicAlta" pitchFamily="2" charset="77"/>
              </a:rPr>
              <a:t>Latin / Italian / French</a:t>
            </a:r>
          </a:p>
        </p:txBody>
      </p:sp>
      <p:sp>
        <p:nvSpPr>
          <p:cNvPr id="27" name="Rounded Rectangle 26"/>
          <p:cNvSpPr/>
          <p:nvPr/>
        </p:nvSpPr>
        <p:spPr>
          <a:xfrm>
            <a:off x="6767362" y="3573293"/>
            <a:ext cx="2132693" cy="699839"/>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A house with only one level.</a:t>
            </a:r>
          </a:p>
          <a:p>
            <a:pPr algn="ctr"/>
            <a:r>
              <a:rPr lang="en-GB" sz="1400" i="1" dirty="0">
                <a:solidFill>
                  <a:schemeClr val="tx1"/>
                </a:solidFill>
                <a:latin typeface="OpenDyslexicAlta" pitchFamily="2" charset="77"/>
              </a:rPr>
              <a:t>Hindi</a:t>
            </a:r>
          </a:p>
        </p:txBody>
      </p:sp>
      <p:sp>
        <p:nvSpPr>
          <p:cNvPr id="28" name="Rounded Rectangle 27"/>
          <p:cNvSpPr/>
          <p:nvPr/>
        </p:nvSpPr>
        <p:spPr>
          <a:xfrm>
            <a:off x="3993610" y="6032881"/>
            <a:ext cx="2659554" cy="680299"/>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OpenDyslexicAlta" pitchFamily="2" charset="77"/>
              </a:rPr>
              <a:t>The point or place where something begins.</a:t>
            </a:r>
          </a:p>
          <a:p>
            <a:pPr algn="ctr"/>
            <a:r>
              <a:rPr lang="en-GB" sz="1400" i="1" dirty="0">
                <a:solidFill>
                  <a:schemeClr val="tx1"/>
                </a:solidFill>
                <a:latin typeface="OpenDyslexicAlta" pitchFamily="2" charset="77"/>
              </a:rPr>
              <a:t>Latin / French</a:t>
            </a:r>
          </a:p>
        </p:txBody>
      </p:sp>
      <p:cxnSp>
        <p:nvCxnSpPr>
          <p:cNvPr id="6" name="Straight Arrow Connector 5">
            <a:extLst>
              <a:ext uri="{FF2B5EF4-FFF2-40B4-BE49-F238E27FC236}">
                <a16:creationId xmlns:a16="http://schemas.microsoft.com/office/drawing/2014/main" id="{FA537004-41FE-4AF8-AB68-E3685110D7C1}"/>
              </a:ext>
            </a:extLst>
          </p:cNvPr>
          <p:cNvCxnSpPr>
            <a:cxnSpLocks/>
            <a:stCxn id="7" idx="5"/>
            <a:endCxn id="20" idx="1"/>
          </p:cNvCxnSpPr>
          <p:nvPr/>
        </p:nvCxnSpPr>
        <p:spPr>
          <a:xfrm flipV="1">
            <a:off x="3357228" y="2463017"/>
            <a:ext cx="683314" cy="3134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3238290-2A9B-4FA9-A2EA-1FD29C85A3FC}"/>
              </a:ext>
            </a:extLst>
          </p:cNvPr>
          <p:cNvCxnSpPr>
            <a:cxnSpLocks/>
            <a:stCxn id="13" idx="6"/>
            <a:endCxn id="28" idx="1"/>
          </p:cNvCxnSpPr>
          <p:nvPr/>
        </p:nvCxnSpPr>
        <p:spPr>
          <a:xfrm flipV="1">
            <a:off x="3380012" y="6373031"/>
            <a:ext cx="613598" cy="52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F7A3071-CF76-4CC1-A86C-858D91FF3DAE}"/>
              </a:ext>
            </a:extLst>
          </p:cNvPr>
          <p:cNvCxnSpPr>
            <a:cxnSpLocks/>
            <a:stCxn id="11" idx="6"/>
            <a:endCxn id="23" idx="1"/>
          </p:cNvCxnSpPr>
          <p:nvPr/>
        </p:nvCxnSpPr>
        <p:spPr>
          <a:xfrm flipV="1">
            <a:off x="3382735" y="5434361"/>
            <a:ext cx="755651" cy="54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D0DB89B-6F07-4B1D-A470-588662801521}"/>
              </a:ext>
            </a:extLst>
          </p:cNvPr>
          <p:cNvCxnSpPr>
            <a:cxnSpLocks/>
            <a:stCxn id="3" idx="6"/>
            <a:endCxn id="21" idx="1"/>
          </p:cNvCxnSpPr>
          <p:nvPr/>
        </p:nvCxnSpPr>
        <p:spPr>
          <a:xfrm flipV="1">
            <a:off x="3382735" y="1622874"/>
            <a:ext cx="1590298" cy="668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B9E392D-2D54-4CF9-8751-2E77C29660C1}"/>
              </a:ext>
            </a:extLst>
          </p:cNvPr>
          <p:cNvCxnSpPr>
            <a:cxnSpLocks/>
            <a:stCxn id="12" idx="6"/>
            <a:endCxn id="17" idx="1"/>
          </p:cNvCxnSpPr>
          <p:nvPr/>
        </p:nvCxnSpPr>
        <p:spPr>
          <a:xfrm flipV="1">
            <a:off x="3382735" y="5837730"/>
            <a:ext cx="4096445" cy="160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AE0C881-02C7-B640-88BB-881C5DCCB57C}"/>
              </a:ext>
            </a:extLst>
          </p:cNvPr>
          <p:cNvCxnSpPr>
            <a:cxnSpLocks/>
            <a:stCxn id="15" idx="6"/>
            <a:endCxn id="22" idx="1"/>
          </p:cNvCxnSpPr>
          <p:nvPr/>
        </p:nvCxnSpPr>
        <p:spPr>
          <a:xfrm flipV="1">
            <a:off x="3380013" y="4543377"/>
            <a:ext cx="737886" cy="47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44A695A-686C-324C-8DAB-83E15728CCC0}"/>
              </a:ext>
            </a:extLst>
          </p:cNvPr>
          <p:cNvCxnSpPr>
            <a:cxnSpLocks/>
            <a:stCxn id="10" idx="6"/>
            <a:endCxn id="25" idx="1"/>
          </p:cNvCxnSpPr>
          <p:nvPr/>
        </p:nvCxnSpPr>
        <p:spPr>
          <a:xfrm flipV="1">
            <a:off x="3382735" y="4789436"/>
            <a:ext cx="3631167" cy="290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4BAF9B7-9440-024D-84C9-E98323983369}"/>
              </a:ext>
            </a:extLst>
          </p:cNvPr>
          <p:cNvCxnSpPr>
            <a:cxnSpLocks/>
            <a:stCxn id="14" idx="6"/>
            <a:endCxn id="27" idx="1"/>
          </p:cNvCxnSpPr>
          <p:nvPr/>
        </p:nvCxnSpPr>
        <p:spPr>
          <a:xfrm flipV="1">
            <a:off x="3382735" y="3923213"/>
            <a:ext cx="3384627" cy="2203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DCF8CB6-F771-9F49-A165-34917BFFAAEE}"/>
              </a:ext>
            </a:extLst>
          </p:cNvPr>
          <p:cNvCxnSpPr>
            <a:cxnSpLocks/>
            <a:stCxn id="8" idx="6"/>
            <a:endCxn id="19" idx="1"/>
          </p:cNvCxnSpPr>
          <p:nvPr/>
        </p:nvCxnSpPr>
        <p:spPr>
          <a:xfrm flipV="1">
            <a:off x="3382735" y="2896288"/>
            <a:ext cx="3131207" cy="3313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994DB27-E659-7B4A-B1FB-D8661DD78A61}"/>
              </a:ext>
            </a:extLst>
          </p:cNvPr>
          <p:cNvCxnSpPr>
            <a:cxnSpLocks/>
            <a:stCxn id="9" idx="6"/>
            <a:endCxn id="18" idx="1"/>
          </p:cNvCxnSpPr>
          <p:nvPr/>
        </p:nvCxnSpPr>
        <p:spPr>
          <a:xfrm flipV="1">
            <a:off x="3382735" y="3567153"/>
            <a:ext cx="847700" cy="87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5640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with unstressed vowel sounds.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21</a:t>
            </a:r>
          </a:p>
        </p:txBody>
      </p:sp>
    </p:spTree>
    <p:extLst>
      <p:ext uri="{BB962C8B-B14F-4D97-AF65-F5344CB8AC3E}">
        <p14:creationId xmlns:p14="http://schemas.microsoft.com/office/powerpoint/2010/main" val="12998077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Words with unstressed vowel sounds.</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14220326"/>
              </p:ext>
            </p:extLst>
          </p:nvPr>
        </p:nvGraphicFramePr>
        <p:xfrm>
          <a:off x="3429000" y="1311275"/>
          <a:ext cx="8363607" cy="523317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There are words in the English language that have vowels within them that aren’t stressed on pronunciation. </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Discuss vowels and consonants and ensure children are secure on which letters are which.</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Show children the power point slide and ask them to copy down the words and highlight the vowels that aren’t stressed.</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Work through their results and discuss any misconceptions.</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write a short story using as many of the words as they can from the spelling list. The main character could be a company secretary </a:t>
                      </a:r>
                      <a:r>
                        <a:rPr lang="en-GB" sz="1700" b="0" i="0" dirty="0">
                          <a:latin typeface="Muli" pitchFamily="2" charset="77"/>
                          <a:sym typeface="Wingdings" panose="05000000000000000000" pitchFamily="2" charset="2"/>
                        </a:rPr>
                        <a:t> </a:t>
                      </a:r>
                      <a:br>
                        <a:rPr lang="en-GB" sz="1700" b="0" i="0" dirty="0">
                          <a:latin typeface="Muli" pitchFamily="2" charset="77"/>
                          <a:sym typeface="Wingdings" panose="05000000000000000000" pitchFamily="2" charset="2"/>
                        </a:rPr>
                      </a:br>
                      <a:br>
                        <a:rPr lang="en-GB" sz="1700" b="0" i="0" dirty="0">
                          <a:latin typeface="Muli" pitchFamily="2" charset="77"/>
                          <a:sym typeface="Wingdings" panose="05000000000000000000" pitchFamily="2" charset="2"/>
                        </a:rPr>
                      </a:br>
                      <a:r>
                        <a:rPr lang="en-GB" sz="1700" b="0" i="0" dirty="0">
                          <a:latin typeface="Muli" pitchFamily="2" charset="77"/>
                          <a:sym typeface="Wingdings" panose="05000000000000000000" pitchFamily="2" charset="2"/>
                        </a:rPr>
                        <a:t>Get the children to work with a partner to improve their paragraph story further and share with the group if time.</a:t>
                      </a:r>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88423107"/>
              </p:ext>
            </p:extLst>
          </p:nvPr>
        </p:nvGraphicFramePr>
        <p:xfrm>
          <a:off x="499754" y="1554366"/>
          <a:ext cx="2787650" cy="457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bl>
          </a:graphicData>
        </a:graphic>
      </p:graphicFrame>
      <p:graphicFrame>
        <p:nvGraphicFramePr>
          <p:cNvPr id="8" name="Table 7">
            <a:extLst>
              <a:ext uri="{FF2B5EF4-FFF2-40B4-BE49-F238E27FC236}">
                <a16:creationId xmlns:a16="http://schemas.microsoft.com/office/drawing/2014/main" id="{C99C69F5-596A-4D68-8672-4462C953CB54}"/>
              </a:ext>
            </a:extLst>
          </p:cNvPr>
          <p:cNvGraphicFramePr>
            <a:graphicFrameLocks noGrp="1"/>
          </p:cNvGraphicFramePr>
          <p:nvPr>
            <p:extLst>
              <p:ext uri="{D42A27DB-BD31-4B8C-83A1-F6EECF244321}">
                <p14:modId xmlns:p14="http://schemas.microsoft.com/office/powerpoint/2010/main" val="1496482268"/>
              </p:ext>
            </p:extLst>
          </p:nvPr>
        </p:nvGraphicFramePr>
        <p:xfrm>
          <a:off x="499754" y="2011566"/>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3193918759"/>
                    </a:ext>
                  </a:extLst>
                </a:gridCol>
              </a:tblGrid>
              <a:tr h="457200">
                <a:tc>
                  <a:txBody>
                    <a:bodyPr/>
                    <a:lstStyle/>
                    <a:p>
                      <a:r>
                        <a:rPr lang="en-GB" b="0" i="0" dirty="0">
                          <a:latin typeface="OpenDyslexicAlta" pitchFamily="2" charset="77"/>
                          <a:ea typeface="OpenDyslexic" charset="0"/>
                          <a:cs typeface="OpenDyslexic" charset="0"/>
                        </a:rPr>
                        <a:t>explanatory</a:t>
                      </a:r>
                    </a:p>
                  </a:txBody>
                  <a:tcPr/>
                </a:tc>
                <a:extLst>
                  <a:ext uri="{0D108BD9-81ED-4DB2-BD59-A6C34878D82A}">
                    <a16:rowId xmlns:a16="http://schemas.microsoft.com/office/drawing/2014/main" val="539746014"/>
                  </a:ext>
                </a:extLst>
              </a:tr>
              <a:tr h="457200">
                <a:tc>
                  <a:txBody>
                    <a:bodyPr/>
                    <a:lstStyle/>
                    <a:p>
                      <a:r>
                        <a:rPr lang="en-GB" b="0" i="0" dirty="0">
                          <a:latin typeface="OpenDyslexicAlta" pitchFamily="2" charset="77"/>
                          <a:ea typeface="OpenDyslexic" charset="0"/>
                          <a:cs typeface="OpenDyslexic" charset="0"/>
                        </a:rPr>
                        <a:t>environment</a:t>
                      </a:r>
                    </a:p>
                  </a:txBody>
                  <a:tcPr/>
                </a:tc>
                <a:extLst>
                  <a:ext uri="{0D108BD9-81ED-4DB2-BD59-A6C34878D82A}">
                    <a16:rowId xmlns:a16="http://schemas.microsoft.com/office/drawing/2014/main" val="362548000"/>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4059140753"/>
                  </a:ext>
                </a:extLst>
              </a:tr>
              <a:tr h="457200">
                <a:tc>
                  <a:txBody>
                    <a:bodyPr/>
                    <a:lstStyle/>
                    <a:p>
                      <a:r>
                        <a:rPr lang="en-GB" b="0" i="0" dirty="0">
                          <a:latin typeface="OpenDyslexicAlta" pitchFamily="2" charset="77"/>
                          <a:ea typeface="OpenDyslexic" charset="0"/>
                          <a:cs typeface="OpenDyslexic" charset="0"/>
                        </a:rPr>
                        <a:t>jewellery</a:t>
                      </a:r>
                    </a:p>
                  </a:txBody>
                  <a:tcPr/>
                </a:tc>
                <a:extLst>
                  <a:ext uri="{0D108BD9-81ED-4DB2-BD59-A6C34878D82A}">
                    <a16:rowId xmlns:a16="http://schemas.microsoft.com/office/drawing/2014/main" val="2334153612"/>
                  </a:ext>
                </a:extLst>
              </a:tr>
              <a:tr h="457200">
                <a:tc>
                  <a:txBody>
                    <a:bodyPr/>
                    <a:lstStyle/>
                    <a:p>
                      <a:r>
                        <a:rPr lang="en-GB" b="0" i="0" dirty="0">
                          <a:latin typeface="OpenDyslexicAlta" pitchFamily="2" charset="77"/>
                          <a:ea typeface="OpenDyslexic" charset="0"/>
                          <a:cs typeface="OpenDyslexic" charset="0"/>
                        </a:rPr>
                        <a:t>poisonous</a:t>
                      </a:r>
                    </a:p>
                  </a:txBody>
                  <a:tcPr/>
                </a:tc>
                <a:extLst>
                  <a:ext uri="{0D108BD9-81ED-4DB2-BD59-A6C34878D82A}">
                    <a16:rowId xmlns:a16="http://schemas.microsoft.com/office/drawing/2014/main" val="1393882309"/>
                  </a:ext>
                </a:extLst>
              </a:tr>
              <a:tr h="457200">
                <a:tc>
                  <a:txBody>
                    <a:bodyPr/>
                    <a:lstStyle/>
                    <a:p>
                      <a:r>
                        <a:rPr lang="en-GB" b="0" i="0" dirty="0">
                          <a:latin typeface="OpenDyslexicAlta" pitchFamily="2" charset="77"/>
                          <a:ea typeface="OpenDyslexic" charset="0"/>
                          <a:cs typeface="OpenDyslexic" charset="0"/>
                        </a:rPr>
                        <a:t>company</a:t>
                      </a:r>
                    </a:p>
                  </a:txBody>
                  <a:tcPr/>
                </a:tc>
                <a:extLst>
                  <a:ext uri="{0D108BD9-81ED-4DB2-BD59-A6C34878D82A}">
                    <a16:rowId xmlns:a16="http://schemas.microsoft.com/office/drawing/2014/main" val="3715045733"/>
                  </a:ext>
                </a:extLst>
              </a:tr>
              <a:tr h="457200">
                <a:tc>
                  <a:txBody>
                    <a:bodyPr/>
                    <a:lstStyle/>
                    <a:p>
                      <a:r>
                        <a:rPr lang="en-GB" b="0" i="0" dirty="0">
                          <a:latin typeface="OpenDyslexicAlta" pitchFamily="2" charset="77"/>
                          <a:ea typeface="OpenDyslexic" charset="0"/>
                          <a:cs typeface="OpenDyslexic" charset="0"/>
                        </a:rPr>
                        <a:t>desperate</a:t>
                      </a:r>
                    </a:p>
                  </a:txBody>
                  <a:tcPr/>
                </a:tc>
                <a:extLst>
                  <a:ext uri="{0D108BD9-81ED-4DB2-BD59-A6C34878D82A}">
                    <a16:rowId xmlns:a16="http://schemas.microsoft.com/office/drawing/2014/main" val="1948460308"/>
                  </a:ext>
                </a:extLst>
              </a:tr>
              <a:tr h="457200">
                <a:tc>
                  <a:txBody>
                    <a:bodyPr/>
                    <a:lstStyle/>
                    <a:p>
                      <a:r>
                        <a:rPr lang="en-GB" b="0" i="0" dirty="0">
                          <a:latin typeface="OpenDyslexicAlta" pitchFamily="2" charset="77"/>
                          <a:ea typeface="OpenDyslexic" charset="0"/>
                          <a:cs typeface="OpenDyslexic" charset="0"/>
                        </a:rPr>
                        <a:t>definitely</a:t>
                      </a:r>
                    </a:p>
                  </a:txBody>
                  <a:tcPr/>
                </a:tc>
                <a:extLst>
                  <a:ext uri="{0D108BD9-81ED-4DB2-BD59-A6C34878D82A}">
                    <a16:rowId xmlns:a16="http://schemas.microsoft.com/office/drawing/2014/main" val="4035073535"/>
                  </a:ext>
                </a:extLst>
              </a:tr>
              <a:tr h="457200">
                <a:tc>
                  <a:txBody>
                    <a:bodyPr/>
                    <a:lstStyle/>
                    <a:p>
                      <a:r>
                        <a:rPr lang="en-GB" b="0" i="0" dirty="0">
                          <a:latin typeface="OpenDyslexicAlta" pitchFamily="2" charset="77"/>
                          <a:ea typeface="OpenDyslexic" charset="0"/>
                          <a:cs typeface="OpenDyslexic" charset="0"/>
                        </a:rPr>
                        <a:t>reference</a:t>
                      </a:r>
                    </a:p>
                  </a:txBody>
                  <a:tcPr/>
                </a:tc>
                <a:extLst>
                  <a:ext uri="{0D108BD9-81ED-4DB2-BD59-A6C34878D82A}">
                    <a16:rowId xmlns:a16="http://schemas.microsoft.com/office/drawing/2014/main" val="544077187"/>
                  </a:ext>
                </a:extLst>
              </a:tr>
              <a:tr h="457200">
                <a:tc>
                  <a:txBody>
                    <a:bodyPr/>
                    <a:lstStyle/>
                    <a:p>
                      <a:r>
                        <a:rPr lang="en-GB" b="0" i="0" dirty="0">
                          <a:latin typeface="OpenDyslexicAlta" pitchFamily="2" charset="77"/>
                          <a:ea typeface="OpenDyslexic" charset="0"/>
                          <a:cs typeface="OpenDyslexic" charset="0"/>
                        </a:rPr>
                        <a:t>temperature</a:t>
                      </a:r>
                    </a:p>
                  </a:txBody>
                  <a:tcPr/>
                </a:tc>
                <a:extLst>
                  <a:ext uri="{0D108BD9-81ED-4DB2-BD59-A6C34878D82A}">
                    <a16:rowId xmlns:a16="http://schemas.microsoft.com/office/drawing/2014/main" val="3676734744"/>
                  </a:ext>
                </a:extLst>
              </a:tr>
            </a:tbl>
          </a:graphicData>
        </a:graphic>
      </p:graphicFrame>
    </p:spTree>
    <p:extLst>
      <p:ext uri="{BB962C8B-B14F-4D97-AF65-F5344CB8AC3E}">
        <p14:creationId xmlns:p14="http://schemas.microsoft.com/office/powerpoint/2010/main" val="2816778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1746667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884940198"/>
                    </a:ext>
                  </a:extLst>
                </a:gridCol>
                <a:gridCol w="1858433">
                  <a:extLst>
                    <a:ext uri="{9D8B030D-6E8A-4147-A177-3AD203B41FA5}">
                      <a16:colId xmlns:a16="http://schemas.microsoft.com/office/drawing/2014/main" val="89595605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explanatory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environment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secretary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jewellery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poisonous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company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desperate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definitely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temperature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6237661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with unstressed vowel sounds.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59332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explanatory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environment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jewellery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poisonous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company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desperate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definitely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reference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temperature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0980793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with unstressed vowel sounds.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66884" y="2423156"/>
          <a:ext cx="8233230" cy="4206240"/>
        </p:xfrm>
        <a:graphic>
          <a:graphicData uri="http://schemas.openxmlformats.org/drawingml/2006/table">
            <a:tbl>
              <a:tblPr firstRow="1" bandRow="1">
                <a:tableStyleId>{5940675A-B579-460E-94D1-54222C63F5DA}</a:tableStyleId>
              </a:tblPr>
              <a:tblGrid>
                <a:gridCol w="1646646">
                  <a:extLst>
                    <a:ext uri="{9D8B030D-6E8A-4147-A177-3AD203B41FA5}">
                      <a16:colId xmlns:a16="http://schemas.microsoft.com/office/drawing/2014/main" val="20000"/>
                    </a:ext>
                  </a:extLst>
                </a:gridCol>
                <a:gridCol w="1646646">
                  <a:extLst>
                    <a:ext uri="{9D8B030D-6E8A-4147-A177-3AD203B41FA5}">
                      <a16:colId xmlns:a16="http://schemas.microsoft.com/office/drawing/2014/main" val="20001"/>
                    </a:ext>
                  </a:extLst>
                </a:gridCol>
                <a:gridCol w="1646646">
                  <a:extLst>
                    <a:ext uri="{9D8B030D-6E8A-4147-A177-3AD203B41FA5}">
                      <a16:colId xmlns:a16="http://schemas.microsoft.com/office/drawing/2014/main" val="20002"/>
                    </a:ext>
                  </a:extLst>
                </a:gridCol>
                <a:gridCol w="1646646">
                  <a:extLst>
                    <a:ext uri="{9D8B030D-6E8A-4147-A177-3AD203B41FA5}">
                      <a16:colId xmlns:a16="http://schemas.microsoft.com/office/drawing/2014/main" val="20003"/>
                    </a:ext>
                  </a:extLst>
                </a:gridCol>
                <a:gridCol w="1646646">
                  <a:extLst>
                    <a:ext uri="{9D8B030D-6E8A-4147-A177-3AD203B41FA5}">
                      <a16:colId xmlns:a16="http://schemas.microsoft.com/office/drawing/2014/main" val="20004"/>
                    </a:ext>
                  </a:extLst>
                </a:gridCol>
              </a:tblGrid>
              <a:tr h="365760">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pPr algn="ct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365760">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pPr algn="ctr"/>
                      <a:endParaRPr lang="en-GB" b="0" i="0" dirty="0">
                        <a:latin typeface="Muli" pitchFamily="2" charset="77"/>
                      </a:endParaRPr>
                    </a:p>
                    <a:p>
                      <a:pPr algn="ctr"/>
                      <a:r>
                        <a:rPr lang="en-GB" b="0" i="0" dirty="0">
                          <a:latin typeface="OpenDyslexicAlta" pitchFamily="2" charset="77"/>
                          <a:ea typeface="OpenDyslexic" charset="0"/>
                          <a:cs typeface="OpenDyslexic" charset="0"/>
                        </a:rPr>
                        <a:t>Reference books are used to find out facts. </a:t>
                      </a: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365760">
                <a:tc>
                  <a:txBody>
                    <a:bodyPr/>
                    <a:lstStyle/>
                    <a:p>
                      <a:endParaRPr lang="en-GB" b="0" i="0" dirty="0">
                        <a:latin typeface="Muli" pitchFamily="2" charset="77"/>
                      </a:endParaRPr>
                    </a:p>
                  </a:txBody>
                  <a:tcPr/>
                </a:tc>
                <a:tc>
                  <a:txBody>
                    <a:bodyPr/>
                    <a:lstStyle/>
                    <a:p>
                      <a:pPr algn="ctr"/>
                      <a:r>
                        <a:rPr lang="en-GB" b="0" i="0" dirty="0">
                          <a:latin typeface="OpenDyslexicAlta" pitchFamily="2" charset="77"/>
                          <a:ea typeface="OpenDyslexic" charset="0"/>
                          <a:cs typeface="OpenDyslexic" charset="0"/>
                        </a:rPr>
                        <a:t>reference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0" i="0" dirty="0">
                        <a:latin typeface="OpenDyslexicAlta" pitchFamily="2" charset="77"/>
                        <a:ea typeface="OpenDyslexic" charset="0"/>
                        <a:cs typeface="OpenDyslexic" charset="0"/>
                      </a:endParaRPr>
                    </a:p>
                  </a:txBody>
                  <a:tcPr/>
                </a:tc>
                <a:tc>
                  <a:txBody>
                    <a:bodyPr/>
                    <a:lstStyle/>
                    <a:p>
                      <a:pPr algn="ctr"/>
                      <a:r>
                        <a:rPr lang="en-GB" b="0" i="0" dirty="0">
                          <a:latin typeface="OpenDyslexicAlta" pitchFamily="2" charset="77"/>
                          <a:ea typeface="OpenDyslexic" charset="0"/>
                          <a:cs typeface="OpenDyslexic" charset="0"/>
                        </a:rPr>
                        <a:t>jewellery</a:t>
                      </a: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3566884" y="1600196"/>
            <a:ext cx="8157030" cy="646331"/>
          </a:xfrm>
          <a:prstGeom prst="rect">
            <a:avLst/>
          </a:prstGeom>
          <a:solidFill>
            <a:srgbClr val="FFFD78"/>
          </a:solidFill>
        </p:spPr>
        <p:txBody>
          <a:bodyPr wrap="square" rtlCol="0">
            <a:spAutoFit/>
          </a:bodyPr>
          <a:lstStyle/>
          <a:p>
            <a:r>
              <a:rPr lang="en-GB" dirty="0">
                <a:latin typeface="OpenDyslexicAlta" pitchFamily="2" charset="77"/>
                <a:ea typeface="OpenDyslexic" charset="0"/>
                <a:cs typeface="OpenDyslexic" charset="0"/>
              </a:rPr>
              <a:t>For each spelling either draw an image to represent it, create a definition or use it into a sentence.  </a:t>
            </a: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8540886" y="4623844"/>
            <a:ext cx="1533980" cy="1465670"/>
          </a:xfrm>
          <a:prstGeom prst="rect">
            <a:avLst/>
          </a:prstGeom>
        </p:spPr>
      </p:pic>
    </p:spTree>
    <p:extLst>
      <p:ext uri="{BB962C8B-B14F-4D97-AF65-F5344CB8AC3E}">
        <p14:creationId xmlns:p14="http://schemas.microsoft.com/office/powerpoint/2010/main" val="980073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average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conscience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develop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explanation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immediately </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privilege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7750578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81495449"/>
              </p:ext>
            </p:extLst>
          </p:nvPr>
        </p:nvGraphicFramePr>
        <p:xfrm>
          <a:off x="4223658" y="1454616"/>
          <a:ext cx="7032173" cy="4665220"/>
        </p:xfrm>
        <a:graphic>
          <a:graphicData uri="http://schemas.openxmlformats.org/drawingml/2006/table">
            <a:tbl>
              <a:tblPr firstRow="1" firstCol="1" bandRow="1">
                <a:tableStyleId>{5940675A-B579-460E-94D1-54222C63F5DA}</a:tableStyleId>
              </a:tblPr>
              <a:tblGrid>
                <a:gridCol w="447652">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6"/>
                  </a:ext>
                </a:extLst>
              </a:tr>
              <a:tr h="466522">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9"/>
                  </a:ext>
                </a:extLst>
              </a:tr>
            </a:tbl>
          </a:graphicData>
        </a:graphic>
      </p:graphicFrame>
      <p:sp>
        <p:nvSpPr>
          <p:cNvPr id="7" name="TextBox 6"/>
          <p:cNvSpPr txBox="1"/>
          <p:nvPr/>
        </p:nvSpPr>
        <p:spPr>
          <a:xfrm>
            <a:off x="4580371" y="6281835"/>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20024274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endParaRPr lang="en-GB" dirty="0"/>
          </a:p>
          <a:p>
            <a:pPr>
              <a:lnSpc>
                <a:spcPct val="100000"/>
              </a:lnSpc>
              <a:spcBef>
                <a:spcPts val="0"/>
              </a:spcBef>
              <a:defRPr/>
            </a:pPr>
            <a:endParaRPr lang="en-GB" dirty="0"/>
          </a:p>
          <a:p>
            <a:pPr algn="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22</a:t>
            </a:r>
          </a:p>
        </p:txBody>
      </p:sp>
      <p:sp>
        <p:nvSpPr>
          <p:cNvPr id="5" name="Rectangle 4">
            <a:extLst>
              <a:ext uri="{FF2B5EF4-FFF2-40B4-BE49-F238E27FC236}">
                <a16:creationId xmlns:a16="http://schemas.microsoft.com/office/drawing/2014/main" id="{4A5FFA65-2699-4FCC-B2DA-B50061D57718}"/>
              </a:ext>
            </a:extLst>
          </p:cNvPr>
          <p:cNvSpPr/>
          <p:nvPr/>
        </p:nvSpPr>
        <p:spPr>
          <a:xfrm>
            <a:off x="2816819" y="5339184"/>
            <a:ext cx="6890028" cy="369332"/>
          </a:xfrm>
          <a:prstGeom prst="rect">
            <a:avLst/>
          </a:prstGeom>
        </p:spPr>
        <p:txBody>
          <a:bodyPr wrap="none">
            <a:spAutoFit/>
          </a:bodyPr>
          <a:lstStyle/>
          <a:p>
            <a:pPr>
              <a:defRPr/>
            </a:pPr>
            <a:r>
              <a:rPr lang="en-GB" dirty="0">
                <a:latin typeface="Muli" pitchFamily="2" charset="77"/>
              </a:rPr>
              <a:t>Spelling Rules:  Words with endings /</a:t>
            </a:r>
            <a:r>
              <a:rPr lang="en-GB" dirty="0" err="1">
                <a:latin typeface="Muli" pitchFamily="2" charset="77"/>
              </a:rPr>
              <a:t>shuhl</a:t>
            </a:r>
            <a:r>
              <a:rPr lang="en-GB" dirty="0">
                <a:latin typeface="Muli" pitchFamily="2" charset="77"/>
              </a:rPr>
              <a:t>/ after a vowel letter.</a:t>
            </a:r>
          </a:p>
        </p:txBody>
      </p:sp>
    </p:spTree>
    <p:extLst>
      <p:ext uri="{BB962C8B-B14F-4D97-AF65-F5344CB8AC3E}">
        <p14:creationId xmlns:p14="http://schemas.microsoft.com/office/powerpoint/2010/main" val="3960475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pPr>
              <a:lnSpc>
                <a:spcPct val="100000"/>
              </a:lnSpc>
              <a:spcBef>
                <a:spcPts val="0"/>
              </a:spcBef>
              <a:defRPr/>
            </a:pPr>
            <a:r>
              <a:rPr lang="en-GB" dirty="0"/>
              <a:t>Words with endings /</a:t>
            </a:r>
            <a:r>
              <a:rPr lang="en-GB" dirty="0" err="1"/>
              <a:t>shuhl</a:t>
            </a:r>
            <a:r>
              <a:rPr lang="en-GB" dirty="0"/>
              <a:t>/ after a vowel letter.</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589020893"/>
              </p:ext>
            </p:extLst>
          </p:nvPr>
        </p:nvGraphicFramePr>
        <p:xfrm>
          <a:off x="3429000" y="1311275"/>
          <a:ext cx="8363607" cy="5622591"/>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Can the children think of any words with the sound /</a:t>
                      </a:r>
                      <a:r>
                        <a:rPr lang="en-GB" sz="1700" b="0" i="0" dirty="0" err="1">
                          <a:latin typeface="Muli" pitchFamily="2" charset="77"/>
                        </a:rPr>
                        <a:t>shuhl</a:t>
                      </a:r>
                      <a:r>
                        <a:rPr lang="en-GB" sz="1700" b="0" i="0" dirty="0">
                          <a:latin typeface="Muli" pitchFamily="2" charset="77"/>
                        </a:rPr>
                        <a:t>/ at the end? </a:t>
                      </a:r>
                      <a:br>
                        <a:rPr lang="en-GB" sz="1700" b="0" i="0" dirty="0">
                          <a:latin typeface="Muli" pitchFamily="2" charset="77"/>
                        </a:rPr>
                      </a:br>
                      <a:br>
                        <a:rPr lang="en-GB" sz="1700" b="0" i="0" dirty="0">
                          <a:latin typeface="Muli" pitchFamily="2" charset="77"/>
                        </a:rPr>
                      </a:br>
                      <a:r>
                        <a:rPr lang="en-GB" sz="1700" b="0" i="0" dirty="0">
                          <a:latin typeface="Muli" pitchFamily="2" charset="77"/>
                        </a:rPr>
                        <a:t>Wrote a list with any words that they come up with. Today children will look at words which have a vowel prior to the /</a:t>
                      </a:r>
                      <a:r>
                        <a:rPr lang="en-GB" sz="1700" b="0" i="0" dirty="0" err="1">
                          <a:latin typeface="Muli" pitchFamily="2" charset="77"/>
                        </a:rPr>
                        <a:t>shuhl</a:t>
                      </a:r>
                      <a:r>
                        <a:rPr lang="en-GB" sz="1700" b="0" i="0" dirty="0">
                          <a:latin typeface="Muli" pitchFamily="2" charset="77"/>
                        </a:rPr>
                        <a:t>/ sound. </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Using the list they came up with plus the spelling list, ask them to see if there is a common ending that forms the spelling of the /</a:t>
                      </a:r>
                      <a:r>
                        <a:rPr lang="en-GB" sz="1700" b="0" i="0" baseline="0" dirty="0" err="1">
                          <a:latin typeface="Muli" pitchFamily="2" charset="77"/>
                        </a:rPr>
                        <a:t>shuhl</a:t>
                      </a:r>
                      <a:r>
                        <a:rPr lang="en-GB" sz="1700" b="0" i="0" baseline="0" dirty="0">
                          <a:latin typeface="Muli" pitchFamily="2" charset="77"/>
                        </a:rPr>
                        <a:t>/ sound. It is ‘</a:t>
                      </a:r>
                      <a:r>
                        <a:rPr lang="en-GB" sz="1700" b="0" i="0" baseline="0" dirty="0" err="1">
                          <a:latin typeface="Muli" pitchFamily="2" charset="77"/>
                        </a:rPr>
                        <a:t>cial</a:t>
                      </a:r>
                      <a:r>
                        <a:rPr lang="en-GB" sz="1700" b="0" i="0" baseline="0" dirty="0">
                          <a:latin typeface="Muli" pitchFamily="2" charset="77"/>
                        </a:rPr>
                        <a:t>’ in all of the spelling list words.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Get the children to match up the beginning and endings of the words as quickly as possible, some are quite similar so tell them to double check!</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the children to look at Marvin’s spelling test and correct any words that are spelled incorrectly. Remind the to think about the /</a:t>
                      </a:r>
                      <a:r>
                        <a:rPr lang="en-GB" sz="1700" b="0" i="0" dirty="0" err="1">
                          <a:latin typeface="Muli" pitchFamily="2" charset="77"/>
                        </a:rPr>
                        <a:t>shuhl</a:t>
                      </a:r>
                      <a:r>
                        <a:rPr lang="en-GB" sz="1700" b="0" i="0" dirty="0">
                          <a:latin typeface="Muli" pitchFamily="2" charset="77"/>
                        </a:rPr>
                        <a:t>/ sound that is spelled ‘</a:t>
                      </a:r>
                      <a:r>
                        <a:rPr lang="en-GB" sz="1700" b="0" i="0" dirty="0" err="1">
                          <a:latin typeface="Muli" pitchFamily="2" charset="77"/>
                        </a:rPr>
                        <a:t>cial</a:t>
                      </a:r>
                      <a:r>
                        <a:rPr lang="en-GB" sz="1700" b="0" i="0" dirty="0">
                          <a:latin typeface="Muli" pitchFamily="2" charset="77"/>
                        </a:rPr>
                        <a:t>’.</a:t>
                      </a:r>
                      <a:br>
                        <a:rPr lang="en-GB" sz="1700" b="0" i="0" dirty="0">
                          <a:latin typeface="Muli" pitchFamily="2" charset="77"/>
                        </a:rPr>
                      </a:br>
                      <a:br>
                        <a:rPr lang="en-GB" sz="1700" b="0" i="0" dirty="0">
                          <a:latin typeface="Muli" pitchFamily="2" charset="77"/>
                        </a:rPr>
                      </a:br>
                      <a:r>
                        <a:rPr lang="en-GB" sz="1700" b="0" i="0" dirty="0">
                          <a:latin typeface="Muli" pitchFamily="2" charset="77"/>
                        </a:rPr>
                        <a:t>Feedback as a class and discuss any misconceptions.</a:t>
                      </a:r>
                      <a:br>
                        <a:rPr lang="en-GB" sz="1700" b="0" i="0" dirty="0">
                          <a:latin typeface="Muli" pitchFamily="2" charset="77"/>
                        </a:rPr>
                      </a:br>
                      <a:br>
                        <a:rPr lang="en-GB" sz="1700" b="0" i="0" dirty="0">
                          <a:latin typeface="Muli" pitchFamily="2" charset="77"/>
                        </a:rPr>
                      </a:br>
                      <a:r>
                        <a:rPr lang="en-GB" sz="1700" b="0" i="0" dirty="0">
                          <a:latin typeface="Muli" pitchFamily="2" charset="77"/>
                        </a:rPr>
                        <a:t> </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560854673"/>
              </p:ext>
            </p:extLst>
          </p:nvPr>
        </p:nvGraphicFramePr>
        <p:xfrm>
          <a:off x="503583" y="1554366"/>
          <a:ext cx="2783821" cy="5029200"/>
        </p:xfrm>
        <a:graphic>
          <a:graphicData uri="http://schemas.openxmlformats.org/drawingml/2006/table">
            <a:tbl>
              <a:tblPr firstRow="1" bandRow="1">
                <a:tableStyleId>{5940675A-B579-460E-94D1-54222C63F5DA}</a:tableStyleId>
              </a:tblPr>
              <a:tblGrid>
                <a:gridCol w="2783821">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antisocial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official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superficial </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special </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artificial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social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racial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crucial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facial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beneficial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6054940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7608817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antisocial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official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superficial </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special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artificial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social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racial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crucial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facial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beneficial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9367296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lnSpc>
                          <a:spcPct val="100000"/>
                        </a:lnSpc>
                        <a:spcBef>
                          <a:spcPts val="0"/>
                        </a:spcBef>
                        <a:defRPr/>
                      </a:pPr>
                      <a:r>
                        <a:rPr lang="en-GB" sz="1400" dirty="0">
                          <a:latin typeface="Muli" pitchFamily="2" charset="77"/>
                        </a:rPr>
                        <a:t>Words with endings /</a:t>
                      </a:r>
                      <a:r>
                        <a:rPr lang="en-GB" sz="1400" dirty="0" err="1">
                          <a:latin typeface="Muli" pitchFamily="2" charset="77"/>
                        </a:rPr>
                        <a:t>shuhl</a:t>
                      </a:r>
                      <a:r>
                        <a:rPr lang="en-GB" sz="1400" dirty="0">
                          <a:latin typeface="Muli" pitchFamily="2" charset="77"/>
                        </a:rPr>
                        <a:t>/ after a vowel letter.</a:t>
                      </a:r>
                    </a:p>
                    <a:p>
                      <a:endParaRPr lang="en-GB" sz="140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23743268"/>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antis</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off</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super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spec</a:t>
                      </a: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artifi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soci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racia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cr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fa</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ben</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801430602"/>
              </p:ext>
            </p:extLst>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ficial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ocial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l</a:t>
                      </a: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icial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eficial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ucial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al</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923330"/>
          </a:xfrm>
          <a:prstGeom prst="rect">
            <a:avLst/>
          </a:prstGeom>
          <a:solidFill>
            <a:srgbClr val="FFFD78"/>
          </a:solidFill>
        </p:spPr>
        <p:txBody>
          <a:bodyPr wrap="square" rtlCol="0">
            <a:spAutoFit/>
          </a:bodyPr>
          <a:lstStyle/>
          <a:p>
            <a:pPr algn="ctr"/>
            <a:r>
              <a:rPr lang="en-GB" dirty="0">
                <a:latin typeface="OpenDyslexicAlta" pitchFamily="2" charset="77"/>
              </a:rPr>
              <a:t>Match the beginning sound to its ending.</a:t>
            </a:r>
          </a:p>
        </p:txBody>
      </p:sp>
      <p:sp>
        <p:nvSpPr>
          <p:cNvPr id="9" name="Rectangle: Rounded Corners 8">
            <a:extLst>
              <a:ext uri="{FF2B5EF4-FFF2-40B4-BE49-F238E27FC236}">
                <a16:creationId xmlns:a16="http://schemas.microsoft.com/office/drawing/2014/main" id="{8A86ED88-D6AD-42B1-8262-1D6550D69D67}"/>
              </a:ext>
            </a:extLst>
          </p:cNvPr>
          <p:cNvSpPr/>
          <p:nvPr/>
        </p:nvSpPr>
        <p:spPr>
          <a:xfrm>
            <a:off x="337457" y="1441525"/>
            <a:ext cx="3066585" cy="5259458"/>
          </a:xfrm>
          <a:prstGeom prst="roundRect">
            <a:avLst>
              <a:gd name="adj" fmla="val 5091"/>
            </a:avLst>
          </a:prstGeom>
          <a:solidFill>
            <a:srgbClr val="FFF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TextBox 9">
            <a:extLst>
              <a:ext uri="{FF2B5EF4-FFF2-40B4-BE49-F238E27FC236}">
                <a16:creationId xmlns:a16="http://schemas.microsoft.com/office/drawing/2014/main" id="{4565656E-667B-49B6-B099-4717B7C92489}"/>
              </a:ext>
            </a:extLst>
          </p:cNvPr>
          <p:cNvSpPr txBox="1"/>
          <p:nvPr/>
        </p:nvSpPr>
        <p:spPr>
          <a:xfrm>
            <a:off x="5764179" y="1256155"/>
            <a:ext cx="1817649" cy="646331"/>
          </a:xfrm>
          <a:prstGeom prst="rect">
            <a:avLst/>
          </a:prstGeom>
          <a:noFill/>
        </p:spPr>
        <p:txBody>
          <a:bodyPr wrap="square" rtlCol="0">
            <a:spAutoFit/>
          </a:bodyPr>
          <a:lstStyle/>
          <a:p>
            <a:pPr algn="ctr"/>
            <a:r>
              <a:rPr lang="en-GB" dirty="0">
                <a:latin typeface="Muli" pitchFamily="2" charset="77"/>
              </a:rPr>
              <a:t>Click to hide the word </a:t>
            </a:r>
            <a:r>
              <a:rPr lang="en-GB" dirty="0">
                <a:latin typeface="OpenDyslexicAlta" pitchFamily="2" charset="77"/>
              </a:rPr>
              <a:t>list</a:t>
            </a:r>
            <a:r>
              <a:rPr lang="en-GB" dirty="0">
                <a:latin typeface="Muli" pitchFamily="2" charset="77"/>
              </a:rPr>
              <a:t>!</a:t>
            </a:r>
          </a:p>
        </p:txBody>
      </p:sp>
    </p:spTree>
    <p:extLst>
      <p:ext uri="{BB962C8B-B14F-4D97-AF65-F5344CB8AC3E}">
        <p14:creationId xmlns:p14="http://schemas.microsoft.com/office/powerpoint/2010/main" val="137682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antisocial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official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superficial </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special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artificial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social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racial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crucial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facial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beneficial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3088559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lnSpc>
                          <a:spcPct val="100000"/>
                        </a:lnSpc>
                        <a:spcBef>
                          <a:spcPts val="0"/>
                        </a:spcBef>
                        <a:defRPr/>
                      </a:pPr>
                      <a:r>
                        <a:rPr lang="en-GB" sz="1400" dirty="0">
                          <a:latin typeface="Muli" pitchFamily="2" charset="77"/>
                        </a:rPr>
                        <a:t>Words with endings /</a:t>
                      </a:r>
                      <a:r>
                        <a:rPr lang="en-GB" sz="1400" dirty="0" err="1">
                          <a:latin typeface="Muli" pitchFamily="2" charset="77"/>
                        </a:rPr>
                        <a:t>shuhl</a:t>
                      </a:r>
                      <a:r>
                        <a:rPr lang="en-GB" sz="1400" dirty="0">
                          <a:latin typeface="Muli" pitchFamily="2" charset="77"/>
                        </a:rPr>
                        <a:t>/ after a vowel letter.</a:t>
                      </a:r>
                    </a:p>
                    <a:p>
                      <a:endParaRPr lang="en-GB" sz="140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solidFill>
                            <a:srgbClr val="FF000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antis</a:t>
                      </a:r>
                    </a:p>
                  </a:txBody>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off</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super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spec</a:t>
                      </a: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artifi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soci</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racia</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cr</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fa</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ben</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ficial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ocial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l</a:t>
                      </a: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icial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eficial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ucial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al</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923330"/>
          </a:xfrm>
          <a:prstGeom prst="rect">
            <a:avLst/>
          </a:prstGeom>
          <a:solidFill>
            <a:srgbClr val="FFFD78"/>
          </a:solidFill>
        </p:spPr>
        <p:txBody>
          <a:bodyPr wrap="square" rtlCol="0">
            <a:spAutoFit/>
          </a:bodyPr>
          <a:lstStyle/>
          <a:p>
            <a:pPr algn="ctr"/>
            <a:r>
              <a:rPr lang="en-GB" dirty="0">
                <a:latin typeface="OpenDyslexicAlta" pitchFamily="2" charset="77"/>
              </a:rPr>
              <a:t>Match the beginning sound to its ending.</a:t>
            </a:r>
          </a:p>
        </p:txBody>
      </p:sp>
      <p:cxnSp>
        <p:nvCxnSpPr>
          <p:cNvPr id="8" name="Straight Arrow Connector 7">
            <a:extLst>
              <a:ext uri="{FF2B5EF4-FFF2-40B4-BE49-F238E27FC236}">
                <a16:creationId xmlns:a16="http://schemas.microsoft.com/office/drawing/2014/main" id="{2BEA00C4-7419-4F80-9E3F-9BACA586790F}"/>
              </a:ext>
            </a:extLst>
          </p:cNvPr>
          <p:cNvCxnSpPr>
            <a:cxnSpLocks/>
          </p:cNvCxnSpPr>
          <p:nvPr/>
        </p:nvCxnSpPr>
        <p:spPr>
          <a:xfrm flipV="1">
            <a:off x="5416062" y="2093843"/>
            <a:ext cx="2403231" cy="900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CB57FEC-4A36-4B2C-849D-35923ABDCDDB}"/>
              </a:ext>
            </a:extLst>
          </p:cNvPr>
          <p:cNvCxnSpPr/>
          <p:nvPr/>
        </p:nvCxnSpPr>
        <p:spPr>
          <a:xfrm>
            <a:off x="5416062" y="2537482"/>
            <a:ext cx="2403231" cy="22465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CAFF53-B065-4AF3-AC33-F3336C82B7C0}"/>
              </a:ext>
            </a:extLst>
          </p:cNvPr>
          <p:cNvCxnSpPr/>
          <p:nvPr/>
        </p:nvCxnSpPr>
        <p:spPr>
          <a:xfrm>
            <a:off x="5416062" y="4412974"/>
            <a:ext cx="2403231" cy="1722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9588584-315D-4D33-BC07-CFA1B2A6B2C1}"/>
              </a:ext>
            </a:extLst>
          </p:cNvPr>
          <p:cNvCxnSpPr/>
          <p:nvPr/>
        </p:nvCxnSpPr>
        <p:spPr>
          <a:xfrm>
            <a:off x="5416062" y="2076093"/>
            <a:ext cx="2403231" cy="918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856BAF2-E254-4A76-A197-8861DDE60EA1}"/>
              </a:ext>
            </a:extLst>
          </p:cNvPr>
          <p:cNvCxnSpPr/>
          <p:nvPr/>
        </p:nvCxnSpPr>
        <p:spPr>
          <a:xfrm flipV="1">
            <a:off x="5416062" y="2628922"/>
            <a:ext cx="2403231" cy="800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25CA64-9153-4F39-956F-0121351D11EB}"/>
              </a:ext>
            </a:extLst>
          </p:cNvPr>
          <p:cNvCxnSpPr/>
          <p:nvPr/>
        </p:nvCxnSpPr>
        <p:spPr>
          <a:xfrm flipV="1">
            <a:off x="5416062" y="3438321"/>
            <a:ext cx="2403231" cy="438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1DC148F-CADF-4C68-B710-6F3789C7D616}"/>
              </a:ext>
            </a:extLst>
          </p:cNvPr>
          <p:cNvCxnSpPr>
            <a:cxnSpLocks/>
          </p:cNvCxnSpPr>
          <p:nvPr/>
        </p:nvCxnSpPr>
        <p:spPr>
          <a:xfrm flipV="1">
            <a:off x="5380893" y="4367305"/>
            <a:ext cx="2454490" cy="1369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B6E2DCB-AB05-43C6-B077-BF4FB98D1537}"/>
              </a:ext>
            </a:extLst>
          </p:cNvPr>
          <p:cNvCxnSpPr/>
          <p:nvPr/>
        </p:nvCxnSpPr>
        <p:spPr>
          <a:xfrm>
            <a:off x="5416062" y="5320034"/>
            <a:ext cx="2403231" cy="457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40F0241-102C-40F7-8EB0-C3DA0F86EA81}"/>
              </a:ext>
            </a:extLst>
          </p:cNvPr>
          <p:cNvCxnSpPr>
            <a:cxnSpLocks/>
          </p:cNvCxnSpPr>
          <p:nvPr/>
        </p:nvCxnSpPr>
        <p:spPr>
          <a:xfrm flipV="1">
            <a:off x="5432152" y="5274365"/>
            <a:ext cx="2387141" cy="948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4E4F99A-C35E-4175-8949-80A81BDAA0C5}"/>
              </a:ext>
            </a:extLst>
          </p:cNvPr>
          <p:cNvCxnSpPr/>
          <p:nvPr/>
        </p:nvCxnSpPr>
        <p:spPr>
          <a:xfrm flipV="1">
            <a:off x="5390433" y="3964999"/>
            <a:ext cx="2444950" cy="8190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756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9881057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lnSpc>
                          <a:spcPct val="100000"/>
                        </a:lnSpc>
                        <a:spcBef>
                          <a:spcPts val="0"/>
                        </a:spcBef>
                        <a:defRPr/>
                      </a:pPr>
                      <a:r>
                        <a:rPr lang="en-GB" sz="1600" b="0" i="0" dirty="0">
                          <a:latin typeface="Muli" pitchFamily="2" charset="77"/>
                        </a:rPr>
                        <a:t>Words with endings /</a:t>
                      </a:r>
                      <a:r>
                        <a:rPr lang="en-GB" sz="1600" b="0" i="0" dirty="0" err="1">
                          <a:latin typeface="Muli" pitchFamily="2" charset="77"/>
                        </a:rPr>
                        <a:t>shuhl</a:t>
                      </a:r>
                      <a:r>
                        <a:rPr lang="en-GB" sz="1600" dirty="0">
                          <a:latin typeface="Muli" pitchFamily="2" charset="77"/>
                        </a:rPr>
                        <a:t>/ after a vowel letter.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600" baseline="0" dirty="0">
                        <a:latin typeface="Muli" pitchFamily="2" charset="77"/>
                      </a:endParaRPr>
                    </a:p>
                    <a:p>
                      <a:r>
                        <a:rPr lang="en-GB" sz="1800" baseline="0" dirty="0">
                          <a:solidFill>
                            <a:srgbClr val="FF0000"/>
                          </a:solidFill>
                          <a:latin typeface="Muli" pitchFamily="2" charset="77"/>
                        </a:rPr>
                        <a:t>Answers: </a:t>
                      </a:r>
                      <a:endParaRPr lang="en-GB" sz="1800" dirty="0">
                        <a:solidFill>
                          <a:srgbClr val="FF000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6772" y="1427603"/>
            <a:ext cx="1788409" cy="2363811"/>
          </a:xfrm>
          <a:prstGeom prst="rect">
            <a:avLst/>
          </a:prstGeom>
        </p:spPr>
      </p:pic>
      <p:sp>
        <p:nvSpPr>
          <p:cNvPr id="7" name="TextBox 6"/>
          <p:cNvSpPr txBox="1"/>
          <p:nvPr/>
        </p:nvSpPr>
        <p:spPr>
          <a:xfrm>
            <a:off x="3434841" y="1421457"/>
            <a:ext cx="7032172" cy="1077218"/>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spelling test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correct Marvin’s answers without looking at your own list?</a:t>
            </a:r>
          </a:p>
        </p:txBody>
      </p:sp>
      <p:sp>
        <p:nvSpPr>
          <p:cNvPr id="3" name="TextBox 2"/>
          <p:cNvSpPr txBox="1"/>
          <p:nvPr/>
        </p:nvSpPr>
        <p:spPr>
          <a:xfrm>
            <a:off x="4635686" y="2327678"/>
            <a:ext cx="4310742" cy="4204356"/>
          </a:xfrm>
          <a:prstGeom prst="rect">
            <a:avLst/>
          </a:prstGeo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8100000" scaled="1"/>
            <a:tileRect/>
          </a:gradFill>
          <a:ln>
            <a:solidFill>
              <a:srgbClr val="FFFD78"/>
            </a:solidFill>
          </a:ln>
        </p:spPr>
        <p:txBody>
          <a:bodyPr wrap="square" rtlCol="0">
            <a:spAutoFit/>
          </a:bodyPr>
          <a:lstStyle/>
          <a:p>
            <a:pPr algn="ctr">
              <a:lnSpc>
                <a:spcPct val="150000"/>
              </a:lnSpc>
            </a:pPr>
            <a:r>
              <a:rPr lang="en-GB" dirty="0">
                <a:latin typeface="OpenDyslexicAlta" pitchFamily="2" charset="77"/>
                <a:ea typeface="OpenDyslexic" charset="0"/>
                <a:cs typeface="OpenDyslexic" charset="0"/>
              </a:rPr>
              <a:t>antisoshul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oficial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supperfishul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speshal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artificial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soshul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rashul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crusial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facial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benefishul</a:t>
            </a:r>
          </a:p>
        </p:txBody>
      </p:sp>
    </p:spTree>
    <p:extLst>
      <p:ext uri="{BB962C8B-B14F-4D97-AF65-F5344CB8AC3E}">
        <p14:creationId xmlns:p14="http://schemas.microsoft.com/office/powerpoint/2010/main" val="35187604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lnSpc>
                          <a:spcPct val="100000"/>
                        </a:lnSpc>
                        <a:spcBef>
                          <a:spcPts val="0"/>
                        </a:spcBef>
                        <a:defRPr/>
                      </a:pPr>
                      <a:r>
                        <a:rPr lang="en-GB" sz="1400" b="0" i="0" dirty="0">
                          <a:latin typeface="Muli" pitchFamily="2" charset="77"/>
                        </a:rPr>
                        <a:t>Words with endings /</a:t>
                      </a:r>
                      <a:r>
                        <a:rPr lang="en-GB" sz="1400" b="0" i="0" dirty="0" err="1">
                          <a:latin typeface="Muli" pitchFamily="2" charset="77"/>
                        </a:rPr>
                        <a:t>shuhl</a:t>
                      </a:r>
                      <a:r>
                        <a:rPr lang="en-GB" sz="1400" dirty="0">
                          <a:latin typeface="Muli" pitchFamily="2" charset="77"/>
                        </a:rPr>
                        <a:t>/ after a vowel letter.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6772" y="1427603"/>
            <a:ext cx="1788409" cy="2363811"/>
          </a:xfrm>
          <a:prstGeom prst="rect">
            <a:avLst/>
          </a:prstGeom>
        </p:spPr>
      </p:pic>
      <p:sp>
        <p:nvSpPr>
          <p:cNvPr id="7" name="TextBox 6"/>
          <p:cNvSpPr txBox="1"/>
          <p:nvPr/>
        </p:nvSpPr>
        <p:spPr>
          <a:xfrm>
            <a:off x="3434841" y="1421457"/>
            <a:ext cx="7032172" cy="1077218"/>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spelling test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correct Marvin’s answers without looking at your own list?</a:t>
            </a:r>
          </a:p>
        </p:txBody>
      </p:sp>
      <p:sp>
        <p:nvSpPr>
          <p:cNvPr id="3" name="TextBox 2"/>
          <p:cNvSpPr txBox="1"/>
          <p:nvPr/>
        </p:nvSpPr>
        <p:spPr>
          <a:xfrm>
            <a:off x="3085181" y="2454106"/>
            <a:ext cx="4310742" cy="4204356"/>
          </a:xfrm>
          <a:prstGeom prst="rect">
            <a:avLst/>
          </a:prstGeo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8100000" scaled="1"/>
            <a:tileRect/>
          </a:gradFill>
          <a:ln>
            <a:solidFill>
              <a:srgbClr val="FFFD78"/>
            </a:solidFill>
          </a:ln>
        </p:spPr>
        <p:txBody>
          <a:bodyPr wrap="square" rtlCol="0">
            <a:spAutoFit/>
          </a:bodyPr>
          <a:lstStyle/>
          <a:p>
            <a:pPr algn="ctr">
              <a:lnSpc>
                <a:spcPct val="150000"/>
              </a:lnSpc>
            </a:pPr>
            <a:r>
              <a:rPr lang="en-GB" dirty="0">
                <a:latin typeface="OpenDyslexicAlta" pitchFamily="2" charset="77"/>
                <a:ea typeface="OpenDyslexic" charset="0"/>
                <a:cs typeface="OpenDyslexic" charset="0"/>
              </a:rPr>
              <a:t>antisoshul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oficial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supperfishul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speshal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artificial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soshul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rashul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crusial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facial</a:t>
            </a:r>
            <a:br>
              <a:rPr lang="en-GB" dirty="0">
                <a:latin typeface="OpenDyslexicAlta" pitchFamily="2" charset="77"/>
                <a:ea typeface="OpenDyslexic" charset="0"/>
                <a:cs typeface="OpenDyslexic" charset="0"/>
              </a:rPr>
            </a:br>
            <a:r>
              <a:rPr lang="en-GB" dirty="0">
                <a:latin typeface="OpenDyslexicAlta" pitchFamily="2" charset="77"/>
                <a:ea typeface="OpenDyslexic" charset="0"/>
                <a:cs typeface="OpenDyslexic" charset="0"/>
              </a:rPr>
              <a:t>benefishul</a:t>
            </a:r>
          </a:p>
        </p:txBody>
      </p:sp>
      <p:sp>
        <p:nvSpPr>
          <p:cNvPr id="8" name="TextBox 7">
            <a:extLst>
              <a:ext uri="{FF2B5EF4-FFF2-40B4-BE49-F238E27FC236}">
                <a16:creationId xmlns:a16="http://schemas.microsoft.com/office/drawing/2014/main" id="{170DD5F7-F192-41AF-A15B-5E056891E291}"/>
              </a:ext>
            </a:extLst>
          </p:cNvPr>
          <p:cNvSpPr txBox="1"/>
          <p:nvPr/>
        </p:nvSpPr>
        <p:spPr>
          <a:xfrm>
            <a:off x="7407729" y="2383353"/>
            <a:ext cx="4310742" cy="4247317"/>
          </a:xfrm>
          <a:prstGeom prst="rect">
            <a:avLst/>
          </a:prstGeo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8100000" scaled="1"/>
            <a:tileRect/>
          </a:gradFill>
          <a:ln>
            <a:solidFill>
              <a:srgbClr val="FFFD78"/>
            </a:solidFill>
          </a:ln>
        </p:spPr>
        <p:txBody>
          <a:bodyPr wrap="square" rtlCol="0">
            <a:spAutoFit/>
          </a:bodyPr>
          <a:lstStyle/>
          <a:p>
            <a:pPr algn="ctr" fontAlgn="t">
              <a:lnSpc>
                <a:spcPct val="150000"/>
              </a:lnSpc>
            </a:pPr>
            <a:r>
              <a:rPr lang="en-GB" dirty="0">
                <a:solidFill>
                  <a:srgbClr val="FF3860"/>
                </a:solidFill>
                <a:latin typeface="OpenDyslexicAlta" panose="020B0604020202020204" charset="0"/>
              </a:rPr>
              <a:t>antisocial</a:t>
            </a:r>
          </a:p>
          <a:p>
            <a:pPr algn="ctr" fontAlgn="t">
              <a:lnSpc>
                <a:spcPct val="150000"/>
              </a:lnSpc>
            </a:pPr>
            <a:r>
              <a:rPr lang="en-GB" dirty="0">
                <a:solidFill>
                  <a:srgbClr val="FF3860"/>
                </a:solidFill>
                <a:latin typeface="OpenDyslexicAlta" panose="020B0604020202020204" charset="0"/>
              </a:rPr>
              <a:t>official</a:t>
            </a:r>
          </a:p>
          <a:p>
            <a:pPr algn="ctr" fontAlgn="t">
              <a:lnSpc>
                <a:spcPct val="150000"/>
              </a:lnSpc>
            </a:pPr>
            <a:r>
              <a:rPr lang="en-GB" dirty="0">
                <a:solidFill>
                  <a:srgbClr val="FF3860"/>
                </a:solidFill>
                <a:latin typeface="OpenDyslexicAlta" panose="020B0604020202020204" charset="0"/>
              </a:rPr>
              <a:t>superficial </a:t>
            </a:r>
          </a:p>
          <a:p>
            <a:pPr algn="ctr" fontAlgn="t">
              <a:lnSpc>
                <a:spcPct val="150000"/>
              </a:lnSpc>
            </a:pPr>
            <a:r>
              <a:rPr lang="en-GB" dirty="0">
                <a:solidFill>
                  <a:srgbClr val="FF3860"/>
                </a:solidFill>
                <a:latin typeface="OpenDyslexicAlta" panose="020B0604020202020204" charset="0"/>
              </a:rPr>
              <a:t>special </a:t>
            </a:r>
          </a:p>
          <a:p>
            <a:pPr algn="ctr" fontAlgn="t">
              <a:lnSpc>
                <a:spcPct val="150000"/>
              </a:lnSpc>
            </a:pPr>
            <a:r>
              <a:rPr lang="en-GB" dirty="0">
                <a:solidFill>
                  <a:srgbClr val="FF3860"/>
                </a:solidFill>
                <a:latin typeface="OpenDyslexicAlta" panose="020B0604020202020204" charset="0"/>
              </a:rPr>
              <a:t>artificial</a:t>
            </a:r>
          </a:p>
          <a:p>
            <a:pPr algn="ctr" fontAlgn="t">
              <a:lnSpc>
                <a:spcPct val="150000"/>
              </a:lnSpc>
            </a:pPr>
            <a:r>
              <a:rPr lang="en-GB" dirty="0">
                <a:solidFill>
                  <a:srgbClr val="FF3860"/>
                </a:solidFill>
                <a:latin typeface="OpenDyslexicAlta" panose="020B0604020202020204" charset="0"/>
              </a:rPr>
              <a:t>social</a:t>
            </a:r>
          </a:p>
          <a:p>
            <a:pPr algn="ctr" fontAlgn="t">
              <a:lnSpc>
                <a:spcPct val="150000"/>
              </a:lnSpc>
            </a:pPr>
            <a:r>
              <a:rPr lang="en-GB" dirty="0">
                <a:solidFill>
                  <a:srgbClr val="FF3860"/>
                </a:solidFill>
                <a:latin typeface="OpenDyslexicAlta" panose="020B0604020202020204" charset="0"/>
              </a:rPr>
              <a:t>racial</a:t>
            </a:r>
          </a:p>
          <a:p>
            <a:pPr algn="ctr" fontAlgn="t">
              <a:lnSpc>
                <a:spcPct val="150000"/>
              </a:lnSpc>
            </a:pPr>
            <a:r>
              <a:rPr lang="en-GB" dirty="0">
                <a:solidFill>
                  <a:srgbClr val="FF3860"/>
                </a:solidFill>
                <a:latin typeface="OpenDyslexicAlta" panose="020B0604020202020204" charset="0"/>
              </a:rPr>
              <a:t>crucial</a:t>
            </a:r>
          </a:p>
          <a:p>
            <a:pPr algn="ctr" fontAlgn="t">
              <a:lnSpc>
                <a:spcPct val="150000"/>
              </a:lnSpc>
            </a:pPr>
            <a:r>
              <a:rPr lang="en-GB" dirty="0">
                <a:solidFill>
                  <a:srgbClr val="FF3860"/>
                </a:solidFill>
                <a:latin typeface="OpenDyslexicAlta" panose="020B0604020202020204" charset="0"/>
              </a:rPr>
              <a:t>facial</a:t>
            </a:r>
          </a:p>
          <a:p>
            <a:pPr algn="ctr" fontAlgn="t">
              <a:lnSpc>
                <a:spcPct val="150000"/>
              </a:lnSpc>
            </a:pPr>
            <a:r>
              <a:rPr lang="en-GB" dirty="0">
                <a:solidFill>
                  <a:srgbClr val="FF3860"/>
                </a:solidFill>
                <a:latin typeface="OpenDyslexicAlta" panose="020B0604020202020204" charset="0"/>
              </a:rPr>
              <a:t>beneficial</a:t>
            </a:r>
          </a:p>
        </p:txBody>
      </p:sp>
    </p:spTree>
    <p:extLst>
      <p:ext uri="{BB962C8B-B14F-4D97-AF65-F5344CB8AC3E}">
        <p14:creationId xmlns:p14="http://schemas.microsoft.com/office/powerpoint/2010/main" val="20563593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1429949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942296498"/>
                    </a:ext>
                  </a:extLst>
                </a:gridCol>
                <a:gridCol w="1858433">
                  <a:extLst>
                    <a:ext uri="{9D8B030D-6E8A-4147-A177-3AD203B41FA5}">
                      <a16:colId xmlns:a16="http://schemas.microsoft.com/office/drawing/2014/main" val="419558166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antisocial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official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superficial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special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artificial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social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racial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crucial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facial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beneficial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1393035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endings /</a:t>
                      </a:r>
                      <a:r>
                        <a:rPr lang="en-GB" sz="1400" baseline="0" dirty="0" err="1">
                          <a:latin typeface="Muli" pitchFamily="2" charset="77"/>
                        </a:rPr>
                        <a:t>shuhl</a:t>
                      </a:r>
                      <a:r>
                        <a:rPr lang="en-GB" sz="1400" baseline="0" dirty="0">
                          <a:latin typeface="Muli" pitchFamily="2" charset="77"/>
                        </a:rPr>
                        <a:t>/ after a vowel letter.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70331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antisocial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official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superficial </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special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artificial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social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racial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crucial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facial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beneficial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1310086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endings /</a:t>
                      </a:r>
                      <a:r>
                        <a:rPr lang="en-GB" sz="1400" baseline="0" dirty="0" err="1">
                          <a:latin typeface="Muli" pitchFamily="2" charset="77"/>
                        </a:rPr>
                        <a:t>shuhl</a:t>
                      </a:r>
                      <a:r>
                        <a:rPr lang="en-GB" sz="1400" baseline="0" dirty="0">
                          <a:latin typeface="Muli" pitchFamily="2" charset="77"/>
                        </a:rPr>
                        <a:t>/ after a vowel letter.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06960171"/>
              </p:ext>
            </p:extLst>
          </p:nvPr>
        </p:nvGraphicFramePr>
        <p:xfrm>
          <a:off x="3381828" y="1600196"/>
          <a:ext cx="8548404" cy="5029200"/>
        </p:xfrm>
        <a:graphic>
          <a:graphicData uri="http://schemas.openxmlformats.org/drawingml/2006/table">
            <a:tbl>
              <a:tblPr firstRow="1">
                <a:tableStyleId>{5940675A-B579-460E-94D1-54222C63F5DA}</a:tableStyleId>
              </a:tblPr>
              <a:tblGrid>
                <a:gridCol w="8548404">
                  <a:extLst>
                    <a:ext uri="{9D8B030D-6E8A-4147-A177-3AD203B41FA5}">
                      <a16:colId xmlns:a16="http://schemas.microsoft.com/office/drawing/2014/main" val="20000"/>
                    </a:ext>
                  </a:extLst>
                </a:gridCol>
              </a:tblGrid>
              <a:tr h="457200">
                <a:tc>
                  <a:txBody>
                    <a:bodyPr/>
                    <a:lstStyle/>
                    <a:p>
                      <a:pPr algn="ctr"/>
                      <a:r>
                        <a:rPr lang="en-GB" b="0" i="0" dirty="0">
                          <a:latin typeface="Muli" pitchFamily="2" charset="77"/>
                        </a:rPr>
                        <a:t>Use</a:t>
                      </a:r>
                      <a:r>
                        <a:rPr lang="en-GB" b="0" i="0" baseline="0" dirty="0">
                          <a:latin typeface="Muli" pitchFamily="2" charset="77"/>
                        </a:rPr>
                        <a:t> each of your spellings to create a sentence.  Underline the spelling. </a:t>
                      </a:r>
                      <a:endParaRPr lang="en-GB" dirty="0"/>
                    </a:p>
                  </a:txBody>
                  <a:tcPr>
                    <a:solidFill>
                      <a:srgbClr val="FFFD78"/>
                    </a:solidFill>
                  </a:tcPr>
                </a:tc>
                <a:extLst>
                  <a:ext uri="{0D108BD9-81ED-4DB2-BD59-A6C34878D82A}">
                    <a16:rowId xmlns:a16="http://schemas.microsoft.com/office/drawing/2014/main" val="10000"/>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4"/>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5"/>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6"/>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7"/>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8"/>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9"/>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0121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r>
              <a:rPr lang="en-GB" dirty="0">
                <a:latin typeface="Muli" pitchFamily="2" charset="77"/>
              </a:rPr>
              <a:t>Words with endings /</a:t>
            </a:r>
            <a:r>
              <a:rPr lang="en-GB" dirty="0" err="1">
                <a:latin typeface="Muli" pitchFamily="2" charset="77"/>
              </a:rPr>
              <a:t>shuhl</a:t>
            </a:r>
            <a:r>
              <a:rPr lang="en-GB" dirty="0">
                <a:latin typeface="Muli" pitchFamily="2" charset="77"/>
              </a:rPr>
              <a:t>/ after a consonant letter</a:t>
            </a: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23</a:t>
            </a:r>
          </a:p>
        </p:txBody>
      </p:sp>
    </p:spTree>
    <p:extLst>
      <p:ext uri="{BB962C8B-B14F-4D97-AF65-F5344CB8AC3E}">
        <p14:creationId xmlns:p14="http://schemas.microsoft.com/office/powerpoint/2010/main" val="23123929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Words with endings /</a:t>
            </a:r>
            <a:r>
              <a:rPr lang="en-GB" dirty="0" err="1"/>
              <a:t>shuhl</a:t>
            </a:r>
            <a:r>
              <a:rPr lang="en-GB" dirty="0"/>
              <a:t>/ after a consonant letter.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869471116"/>
              </p:ext>
            </p:extLst>
          </p:nvPr>
        </p:nvGraphicFramePr>
        <p:xfrm>
          <a:off x="3429000" y="1311275"/>
          <a:ext cx="8363607" cy="522075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the children will look at more words with a /</a:t>
                      </a:r>
                      <a:r>
                        <a:rPr lang="en-GB" sz="1700" b="0" i="0" dirty="0" err="1">
                          <a:latin typeface="Muli" pitchFamily="2" charset="77"/>
                        </a:rPr>
                        <a:t>shuhl</a:t>
                      </a:r>
                      <a:r>
                        <a:rPr lang="en-GB" sz="1700" b="0" i="0" dirty="0">
                          <a:latin typeface="Muli" pitchFamily="2" charset="77"/>
                        </a:rPr>
                        <a:t>/ ending but this time the spelling will be ‘</a:t>
                      </a:r>
                      <a:r>
                        <a:rPr lang="en-GB" sz="1700" b="0" i="0" dirty="0" err="1">
                          <a:latin typeface="Muli" pitchFamily="2" charset="77"/>
                        </a:rPr>
                        <a:t>tial</a:t>
                      </a:r>
                      <a:r>
                        <a:rPr lang="en-GB" sz="1700" b="0" i="0" dirty="0">
                          <a:latin typeface="Muli" pitchFamily="2" charset="77"/>
                        </a:rPr>
                        <a:t>’ and the rule is that this spelling occurs when there is a consonant before the /</a:t>
                      </a:r>
                      <a:r>
                        <a:rPr lang="en-GB" sz="1700" b="0" i="0" dirty="0" err="1">
                          <a:latin typeface="Muli" pitchFamily="2" charset="77"/>
                        </a:rPr>
                        <a:t>shuhl</a:t>
                      </a:r>
                      <a:r>
                        <a:rPr lang="en-GB" sz="1700" b="0" i="0" dirty="0">
                          <a:latin typeface="Muli" pitchFamily="2" charset="77"/>
                        </a:rPr>
                        <a:t>/ sound. </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When a root word ends with ‘</a:t>
                      </a:r>
                      <a:r>
                        <a:rPr lang="en-GB" sz="1700" b="0" i="0" baseline="0" dirty="0" err="1">
                          <a:latin typeface="Muli" pitchFamily="2" charset="77"/>
                        </a:rPr>
                        <a:t>ce</a:t>
                      </a:r>
                      <a:r>
                        <a:rPr lang="en-GB" sz="1700" b="0" i="0" baseline="0" dirty="0">
                          <a:latin typeface="Muli" pitchFamily="2" charset="77"/>
                        </a:rPr>
                        <a:t>’ then the ‘</a:t>
                      </a:r>
                      <a:r>
                        <a:rPr lang="en-GB" sz="1700" b="0" i="0" baseline="0" dirty="0" err="1">
                          <a:latin typeface="Muli" pitchFamily="2" charset="77"/>
                        </a:rPr>
                        <a:t>ce</a:t>
                      </a:r>
                      <a:r>
                        <a:rPr lang="en-GB" sz="1700" b="0" i="0" baseline="0" dirty="0">
                          <a:latin typeface="Muli" pitchFamily="2" charset="77"/>
                        </a:rPr>
                        <a:t>’ is removed and ‘</a:t>
                      </a:r>
                      <a:r>
                        <a:rPr lang="en-GB" sz="1700" b="0" i="0" baseline="0" dirty="0" err="1">
                          <a:latin typeface="Muli" pitchFamily="2" charset="77"/>
                        </a:rPr>
                        <a:t>tial</a:t>
                      </a:r>
                      <a:r>
                        <a:rPr lang="en-GB" sz="1700" b="0" i="0" baseline="0" dirty="0">
                          <a:latin typeface="Muli" pitchFamily="2" charset="77"/>
                        </a:rPr>
                        <a:t>’ added to create the /</a:t>
                      </a:r>
                      <a:r>
                        <a:rPr lang="en-GB" sz="1700" b="0" i="0" baseline="0" dirty="0" err="1">
                          <a:latin typeface="Muli" pitchFamily="2" charset="77"/>
                        </a:rPr>
                        <a:t>shuhl</a:t>
                      </a:r>
                      <a:r>
                        <a:rPr lang="en-GB" sz="1700" b="0" i="0" baseline="0" dirty="0">
                          <a:latin typeface="Muli" pitchFamily="2" charset="77"/>
                        </a:rPr>
                        <a:t>/ ending. </a:t>
                      </a:r>
                    </a:p>
                    <a:p>
                      <a:endParaRPr lang="en-GB" sz="1700" b="0" i="0" baseline="0" dirty="0">
                        <a:latin typeface="Muli" pitchFamily="2" charset="77"/>
                      </a:endParaRPr>
                    </a:p>
                    <a:p>
                      <a:r>
                        <a:rPr lang="en-GB" sz="1700" b="0" i="0" baseline="0" dirty="0">
                          <a:latin typeface="Muli" pitchFamily="2" charset="77"/>
                        </a:rPr>
                        <a:t>Get the children to look at the power point slide and add ‘</a:t>
                      </a:r>
                      <a:r>
                        <a:rPr lang="en-GB" sz="1700" b="0" i="0" baseline="0" dirty="0" err="1">
                          <a:latin typeface="Muli" pitchFamily="2" charset="77"/>
                        </a:rPr>
                        <a:t>tial</a:t>
                      </a:r>
                      <a:r>
                        <a:rPr lang="en-GB" sz="1700" b="0" i="0" baseline="0" dirty="0">
                          <a:latin typeface="Muli" pitchFamily="2" charset="77"/>
                        </a:rPr>
                        <a:t>’ to the root words by following the above rule.</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br>
                        <a:rPr lang="en-GB" sz="1700" b="0" i="0" dirty="0">
                          <a:latin typeface="Muli" pitchFamily="2" charset="77"/>
                        </a:rPr>
                      </a:br>
                      <a:r>
                        <a:rPr lang="en-GB" sz="1700" b="0" i="0" dirty="0">
                          <a:latin typeface="Muli" pitchFamily="2" charset="77"/>
                        </a:rPr>
                        <a:t>Get children to pick 5 of their spelling list words and look up a definition for each one. Write the word and its definition on a post it note and, if possible, stick all of the post it notes on a door, window or wall. See if children can use any of their spelling words in their work (or conversations) during the rest of day!</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016521315"/>
              </p:ext>
            </p:extLst>
          </p:nvPr>
        </p:nvGraphicFramePr>
        <p:xfrm>
          <a:off x="499754" y="1554366"/>
          <a:ext cx="2787650" cy="457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bl>
          </a:graphicData>
        </a:graphic>
      </p:graphicFrame>
      <p:graphicFrame>
        <p:nvGraphicFramePr>
          <p:cNvPr id="5" name="Table 4">
            <a:extLst>
              <a:ext uri="{FF2B5EF4-FFF2-40B4-BE49-F238E27FC236}">
                <a16:creationId xmlns:a16="http://schemas.microsoft.com/office/drawing/2014/main" id="{723E5643-D936-42AA-BB1E-2D7464C3CD3A}"/>
              </a:ext>
            </a:extLst>
          </p:cNvPr>
          <p:cNvGraphicFramePr>
            <a:graphicFrameLocks noGrp="1"/>
          </p:cNvGraphicFramePr>
          <p:nvPr>
            <p:extLst>
              <p:ext uri="{D42A27DB-BD31-4B8C-83A1-F6EECF244321}">
                <p14:modId xmlns:p14="http://schemas.microsoft.com/office/powerpoint/2010/main" val="2545138309"/>
              </p:ext>
            </p:extLst>
          </p:nvPr>
        </p:nvGraphicFramePr>
        <p:xfrm>
          <a:off x="499754" y="2011566"/>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744601124"/>
                    </a:ext>
                  </a:extLst>
                </a:gridCol>
              </a:tblGrid>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1157598139"/>
                  </a:ext>
                </a:extLst>
              </a:tr>
              <a:tr h="457200">
                <a:tc>
                  <a:txBody>
                    <a:bodyPr/>
                    <a:lstStyle/>
                    <a:p>
                      <a:r>
                        <a:rPr lang="en-GB" b="0" i="0" dirty="0">
                          <a:latin typeface="OpenDyslexicAlta" pitchFamily="2" charset="77"/>
                          <a:ea typeface="OpenDyslexic" charset="0"/>
                          <a:cs typeface="OpenDyslexic" charset="0"/>
                        </a:rPr>
                        <a:t>martial</a:t>
                      </a:r>
                    </a:p>
                  </a:txBody>
                  <a:tcPr/>
                </a:tc>
                <a:extLst>
                  <a:ext uri="{0D108BD9-81ED-4DB2-BD59-A6C34878D82A}">
                    <a16:rowId xmlns:a16="http://schemas.microsoft.com/office/drawing/2014/main" val="1983896901"/>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4124401433"/>
                  </a:ext>
                </a:extLst>
              </a:tr>
              <a:tr h="457200">
                <a:tc>
                  <a:txBody>
                    <a:bodyPr/>
                    <a:lstStyle/>
                    <a:p>
                      <a:r>
                        <a:rPr lang="en-GB" b="0" i="0" dirty="0">
                          <a:latin typeface="OpenDyslexicAlta" pitchFamily="2" charset="77"/>
                          <a:ea typeface="OpenDyslexic" charset="0"/>
                          <a:cs typeface="OpenDyslexic" charset="0"/>
                        </a:rPr>
                        <a:t>partial</a:t>
                      </a:r>
                    </a:p>
                  </a:txBody>
                  <a:tcPr/>
                </a:tc>
                <a:extLst>
                  <a:ext uri="{0D108BD9-81ED-4DB2-BD59-A6C34878D82A}">
                    <a16:rowId xmlns:a16="http://schemas.microsoft.com/office/drawing/2014/main" val="3522221841"/>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878780971"/>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1946515117"/>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2939591008"/>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2345045555"/>
                  </a:ext>
                </a:extLst>
              </a:tr>
              <a:tr h="457200">
                <a:tc>
                  <a:txBody>
                    <a:bodyPr/>
                    <a:lstStyle/>
                    <a:p>
                      <a:r>
                        <a:rPr lang="en-GB" b="0" i="0" dirty="0">
                          <a:latin typeface="OpenDyslexicAlta" pitchFamily="2" charset="77"/>
                          <a:ea typeface="OpenDyslexic" charset="0"/>
                          <a:cs typeface="OpenDyslexic" charset="0"/>
                        </a:rPr>
                        <a:t>sequential</a:t>
                      </a:r>
                    </a:p>
                  </a:txBody>
                  <a:tcPr/>
                </a:tc>
                <a:extLst>
                  <a:ext uri="{0D108BD9-81ED-4DB2-BD59-A6C34878D82A}">
                    <a16:rowId xmlns:a16="http://schemas.microsoft.com/office/drawing/2014/main" val="964416384"/>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1590362478"/>
                  </a:ext>
                </a:extLst>
              </a:tr>
            </a:tbl>
          </a:graphicData>
        </a:graphic>
      </p:graphicFrame>
    </p:spTree>
    <p:extLst>
      <p:ext uri="{BB962C8B-B14F-4D97-AF65-F5344CB8AC3E}">
        <p14:creationId xmlns:p14="http://schemas.microsoft.com/office/powerpoint/2010/main" val="3951119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average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conscience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develop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explanation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immediately </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privilege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3813597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33786322"/>
              </p:ext>
            </p:extLst>
          </p:nvPr>
        </p:nvGraphicFramePr>
        <p:xfrm>
          <a:off x="4194313" y="1454616"/>
          <a:ext cx="7061518" cy="4665220"/>
        </p:xfrm>
        <a:graphic>
          <a:graphicData uri="http://schemas.openxmlformats.org/drawingml/2006/table">
            <a:tbl>
              <a:tblPr firstRow="1" firstCol="1" bandRow="1">
                <a:tableStyleId>{5940675A-B579-460E-94D1-54222C63F5DA}</a:tableStyleId>
              </a:tblPr>
              <a:tblGrid>
                <a:gridCol w="476997">
                  <a:extLst>
                    <a:ext uri="{9D8B030D-6E8A-4147-A177-3AD203B41FA5}">
                      <a16:colId xmlns:a16="http://schemas.microsoft.com/office/drawing/2014/main" val="20000"/>
                    </a:ext>
                  </a:extLst>
                </a:gridCol>
                <a:gridCol w="447652">
                  <a:extLst>
                    <a:ext uri="{9D8B030D-6E8A-4147-A177-3AD203B41FA5}">
                      <a16:colId xmlns:a16="http://schemas.microsoft.com/office/drawing/2014/main" val="20001"/>
                    </a:ext>
                  </a:extLst>
                </a:gridCol>
                <a:gridCol w="439816">
                  <a:extLst>
                    <a:ext uri="{9D8B030D-6E8A-4147-A177-3AD203B41FA5}">
                      <a16:colId xmlns:a16="http://schemas.microsoft.com/office/drawing/2014/main" val="20002"/>
                    </a:ext>
                  </a:extLst>
                </a:gridCol>
                <a:gridCol w="442754">
                  <a:extLst>
                    <a:ext uri="{9D8B030D-6E8A-4147-A177-3AD203B41FA5}">
                      <a16:colId xmlns:a16="http://schemas.microsoft.com/office/drawing/2014/main" val="20003"/>
                    </a:ext>
                  </a:extLst>
                </a:gridCol>
                <a:gridCol w="440796">
                  <a:extLst>
                    <a:ext uri="{9D8B030D-6E8A-4147-A177-3AD203B41FA5}">
                      <a16:colId xmlns:a16="http://schemas.microsoft.com/office/drawing/2014/main" val="20004"/>
                    </a:ext>
                  </a:extLst>
                </a:gridCol>
                <a:gridCol w="447652">
                  <a:extLst>
                    <a:ext uri="{9D8B030D-6E8A-4147-A177-3AD203B41FA5}">
                      <a16:colId xmlns:a16="http://schemas.microsoft.com/office/drawing/2014/main" val="20005"/>
                    </a:ext>
                  </a:extLst>
                </a:gridCol>
                <a:gridCol w="440308">
                  <a:extLst>
                    <a:ext uri="{9D8B030D-6E8A-4147-A177-3AD203B41FA5}">
                      <a16:colId xmlns:a16="http://schemas.microsoft.com/office/drawing/2014/main" val="20006"/>
                    </a:ext>
                  </a:extLst>
                </a:gridCol>
                <a:gridCol w="440308">
                  <a:extLst>
                    <a:ext uri="{9D8B030D-6E8A-4147-A177-3AD203B41FA5}">
                      <a16:colId xmlns:a16="http://schemas.microsoft.com/office/drawing/2014/main" val="20007"/>
                    </a:ext>
                  </a:extLst>
                </a:gridCol>
                <a:gridCol w="440308">
                  <a:extLst>
                    <a:ext uri="{9D8B030D-6E8A-4147-A177-3AD203B41FA5}">
                      <a16:colId xmlns:a16="http://schemas.microsoft.com/office/drawing/2014/main" val="20008"/>
                    </a:ext>
                  </a:extLst>
                </a:gridCol>
                <a:gridCol w="440308">
                  <a:extLst>
                    <a:ext uri="{9D8B030D-6E8A-4147-A177-3AD203B41FA5}">
                      <a16:colId xmlns:a16="http://schemas.microsoft.com/office/drawing/2014/main" val="20009"/>
                    </a:ext>
                  </a:extLst>
                </a:gridCol>
                <a:gridCol w="440308">
                  <a:extLst>
                    <a:ext uri="{9D8B030D-6E8A-4147-A177-3AD203B41FA5}">
                      <a16:colId xmlns:a16="http://schemas.microsoft.com/office/drawing/2014/main" val="20010"/>
                    </a:ext>
                  </a:extLst>
                </a:gridCol>
                <a:gridCol w="448143">
                  <a:extLst>
                    <a:ext uri="{9D8B030D-6E8A-4147-A177-3AD203B41FA5}">
                      <a16:colId xmlns:a16="http://schemas.microsoft.com/office/drawing/2014/main" val="20011"/>
                    </a:ext>
                  </a:extLst>
                </a:gridCol>
                <a:gridCol w="429042">
                  <a:extLst>
                    <a:ext uri="{9D8B030D-6E8A-4147-A177-3AD203B41FA5}">
                      <a16:colId xmlns:a16="http://schemas.microsoft.com/office/drawing/2014/main" val="20012"/>
                    </a:ext>
                  </a:extLst>
                </a:gridCol>
                <a:gridCol w="429042">
                  <a:extLst>
                    <a:ext uri="{9D8B030D-6E8A-4147-A177-3AD203B41FA5}">
                      <a16:colId xmlns:a16="http://schemas.microsoft.com/office/drawing/2014/main" val="20013"/>
                    </a:ext>
                  </a:extLst>
                </a:gridCol>
                <a:gridCol w="429042">
                  <a:extLst>
                    <a:ext uri="{9D8B030D-6E8A-4147-A177-3AD203B41FA5}">
                      <a16:colId xmlns:a16="http://schemas.microsoft.com/office/drawing/2014/main" val="20014"/>
                    </a:ext>
                  </a:extLst>
                </a:gridCol>
                <a:gridCol w="429042">
                  <a:extLst>
                    <a:ext uri="{9D8B030D-6E8A-4147-A177-3AD203B41FA5}">
                      <a16:colId xmlns:a16="http://schemas.microsoft.com/office/drawing/2014/main" val="20015"/>
                    </a:ext>
                  </a:extLst>
                </a:gridCol>
              </a:tblGrid>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extLst>
                  <a:ext uri="{0D108BD9-81ED-4DB2-BD59-A6C34878D82A}">
                    <a16:rowId xmlns:a16="http://schemas.microsoft.com/office/drawing/2014/main" val="10000"/>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extLst>
                  <a:ext uri="{0D108BD9-81ED-4DB2-BD59-A6C34878D82A}">
                    <a16:rowId xmlns:a16="http://schemas.microsoft.com/office/drawing/2014/main" val="10001"/>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err="1">
                          <a:solidFill>
                            <a:schemeClr val="tx1">
                              <a:lumMod val="95000"/>
                              <a:lumOff val="5000"/>
                            </a:schemeClr>
                          </a:solidFill>
                          <a:latin typeface="OpenDyslexicAlta" pitchFamily="2" charset="77"/>
                          <a:ea typeface="OpenDyslexic" charset="0"/>
                          <a:cs typeface="OpenDyslexic" charset="0"/>
                        </a:rPr>
                        <a:t>i</a:t>
                      </a:r>
                      <a:endParaRPr lang="en-GB" sz="2400" b="0" i="0" dirty="0">
                        <a:solidFill>
                          <a:schemeClr val="tx1">
                            <a:lumMod val="95000"/>
                            <a:lumOff val="5000"/>
                          </a:schemeClr>
                        </a:solidFill>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v</a:t>
                      </a:r>
                    </a:p>
                  </a:txBody>
                  <a:tcPr marL="68580" marR="68580" marT="0" marB="0">
                    <a:solidFill>
                      <a:srgbClr val="FF3860"/>
                    </a:solidFill>
                  </a:tcPr>
                </a:tc>
                <a:tc>
                  <a:txBody>
                    <a:bodyPr/>
                    <a:lstStyle/>
                    <a:p>
                      <a:pPr algn="ctr"/>
                      <a:r>
                        <a:rPr lang="en-GB" sz="2400" b="0" i="0" dirty="0" err="1">
                          <a:solidFill>
                            <a:schemeClr val="tx1">
                              <a:lumMod val="95000"/>
                              <a:lumOff val="5000"/>
                            </a:schemeClr>
                          </a:solidFill>
                          <a:latin typeface="OpenDyslexicAlta" pitchFamily="2" charset="77"/>
                          <a:ea typeface="OpenDyslexic" charset="0"/>
                          <a:cs typeface="OpenDyslexic" charset="0"/>
                        </a:rPr>
                        <a:t>i</a:t>
                      </a:r>
                      <a:endParaRPr lang="en-GB" sz="2400" b="0" i="0" dirty="0">
                        <a:solidFill>
                          <a:schemeClr val="tx1">
                            <a:lumMod val="95000"/>
                            <a:lumOff val="5000"/>
                          </a:schemeClr>
                        </a:solidFill>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g</a:t>
                      </a:r>
                    </a:p>
                  </a:txBody>
                  <a:tcPr marL="68580" marR="68580" marT="0" marB="0">
                    <a:solidFill>
                      <a:srgbClr val="FF3860"/>
                    </a:solidFill>
                  </a:tcPr>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extLst>
                  <a:ext uri="{0D108BD9-81ED-4DB2-BD59-A6C34878D82A}">
                    <a16:rowId xmlns:a16="http://schemas.microsoft.com/office/drawing/2014/main" val="10002"/>
                  </a:ext>
                </a:extLst>
              </a:tr>
              <a:tr h="466522">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s</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extLst>
                  <a:ext uri="{0D108BD9-81ED-4DB2-BD59-A6C34878D82A}">
                    <a16:rowId xmlns:a16="http://schemas.microsoft.com/office/drawing/2014/main" val="10003"/>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extLst>
                  <a:ext uri="{0D108BD9-81ED-4DB2-BD59-A6C34878D82A}">
                    <a16:rowId xmlns:a16="http://schemas.microsoft.com/office/drawing/2014/main" val="10004"/>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extLst>
                  <a:ext uri="{0D108BD9-81ED-4DB2-BD59-A6C34878D82A}">
                    <a16:rowId xmlns:a16="http://schemas.microsoft.com/office/drawing/2014/main" val="10005"/>
                  </a:ext>
                </a:extLst>
              </a:tr>
              <a:tr h="466522">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6"/>
                  </a:ext>
                </a:extLst>
              </a:tr>
              <a:tr h="466522">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extLst>
                  <a:ext uri="{0D108BD9-81ED-4DB2-BD59-A6C34878D82A}">
                    <a16:rowId xmlns:a16="http://schemas.microsoft.com/office/drawing/2014/main" val="10007"/>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extLst>
                  <a:ext uri="{0D108BD9-81ED-4DB2-BD59-A6C34878D82A}">
                    <a16:rowId xmlns:a16="http://schemas.microsoft.com/office/drawing/2014/main" val="10008"/>
                  </a:ext>
                </a:extLst>
              </a:tr>
              <a:tr h="466522">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9"/>
                  </a:ext>
                </a:extLst>
              </a:tr>
            </a:tbl>
          </a:graphicData>
        </a:graphic>
      </p:graphicFrame>
      <p:sp>
        <p:nvSpPr>
          <p:cNvPr id="7" name="TextBox 6"/>
          <p:cNvSpPr txBox="1"/>
          <p:nvPr/>
        </p:nvSpPr>
        <p:spPr>
          <a:xfrm>
            <a:off x="4580371" y="6281835"/>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18687623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B614A3E-D681-4905-9905-BF921027352D}"/>
              </a:ext>
            </a:extLst>
          </p:cNvPr>
          <p:cNvSpPr txBox="1">
            <a:spLocks/>
          </p:cNvSpPr>
          <p:nvPr/>
        </p:nvSpPr>
        <p:spPr>
          <a:xfrm>
            <a:off x="2238832" y="1678407"/>
            <a:ext cx="2787650" cy="51281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t"/>
            <a:r>
              <a:rPr lang="en-GB" sz="2400" dirty="0"/>
              <a:t>influence</a:t>
            </a:r>
          </a:p>
          <a:p>
            <a:pPr fontAlgn="t"/>
            <a:r>
              <a:rPr lang="en-GB" sz="2400" dirty="0"/>
              <a:t>space</a:t>
            </a:r>
          </a:p>
          <a:p>
            <a:pPr fontAlgn="t"/>
            <a:r>
              <a:rPr lang="en-GB" sz="2400" dirty="0"/>
              <a:t>confidence</a:t>
            </a:r>
          </a:p>
          <a:p>
            <a:pPr fontAlgn="t"/>
            <a:r>
              <a:rPr lang="en-GB" sz="2400" dirty="0"/>
              <a:t>essence</a:t>
            </a:r>
          </a:p>
          <a:p>
            <a:pPr fontAlgn="t"/>
            <a:r>
              <a:rPr lang="en-GB" sz="2400" dirty="0"/>
              <a:t>substance</a:t>
            </a:r>
          </a:p>
          <a:p>
            <a:pPr fontAlgn="t"/>
            <a:r>
              <a:rPr lang="en-GB" sz="2400" dirty="0"/>
              <a:t>sequence</a:t>
            </a:r>
          </a:p>
          <a:p>
            <a:pPr fontAlgn="t"/>
            <a:r>
              <a:rPr lang="en-GB" sz="2400" dirty="0"/>
              <a:t>difference</a:t>
            </a:r>
          </a:p>
          <a:p>
            <a:pPr fontAlgn="t"/>
            <a:r>
              <a:rPr lang="en-GB" sz="2400" dirty="0"/>
              <a:t>preference</a:t>
            </a:r>
          </a:p>
          <a:p>
            <a:pPr fontAlgn="t"/>
            <a:r>
              <a:rPr lang="en-GB" sz="2400" dirty="0"/>
              <a:t>evidence</a:t>
            </a:r>
          </a:p>
          <a:p>
            <a:pPr fontAlgn="t"/>
            <a:r>
              <a:rPr lang="en-GB" sz="2400" dirty="0"/>
              <a:t>prudence</a:t>
            </a:r>
          </a:p>
          <a:p>
            <a:endParaRPr lang="en-GB" sz="2400" dirty="0"/>
          </a:p>
        </p:txBody>
      </p:sp>
      <p:sp>
        <p:nvSpPr>
          <p:cNvPr id="2" name="TextBox 1">
            <a:extLst>
              <a:ext uri="{FF2B5EF4-FFF2-40B4-BE49-F238E27FC236}">
                <a16:creationId xmlns:a16="http://schemas.microsoft.com/office/drawing/2014/main" id="{039378FF-91E4-45C4-85FE-C0763FA765D4}"/>
              </a:ext>
            </a:extLst>
          </p:cNvPr>
          <p:cNvSpPr txBox="1"/>
          <p:nvPr/>
        </p:nvSpPr>
        <p:spPr>
          <a:xfrm>
            <a:off x="4132537" y="891345"/>
            <a:ext cx="4627776" cy="584775"/>
          </a:xfrm>
          <a:prstGeom prst="rect">
            <a:avLst/>
          </a:prstGeom>
          <a:noFill/>
        </p:spPr>
        <p:txBody>
          <a:bodyPr wrap="square" rtlCol="0">
            <a:spAutoFit/>
          </a:bodyPr>
          <a:lstStyle/>
          <a:p>
            <a:r>
              <a:rPr lang="en-GB" sz="3200" dirty="0">
                <a:solidFill>
                  <a:srgbClr val="FF3860"/>
                </a:solidFill>
                <a:latin typeface="OpenDyslexicAlta" pitchFamily="2" charset="77"/>
              </a:rPr>
              <a:t>-</a:t>
            </a:r>
            <a:r>
              <a:rPr lang="en-GB" sz="3200" dirty="0" err="1">
                <a:solidFill>
                  <a:srgbClr val="FF3860"/>
                </a:solidFill>
                <a:latin typeface="OpenDyslexicAlta" pitchFamily="2" charset="77"/>
              </a:rPr>
              <a:t>ce</a:t>
            </a:r>
            <a:r>
              <a:rPr lang="en-GB" sz="3200" dirty="0">
                <a:solidFill>
                  <a:srgbClr val="FF3860"/>
                </a:solidFill>
                <a:latin typeface="OpenDyslexicAlta" pitchFamily="2" charset="77"/>
              </a:rPr>
              <a:t>  + </a:t>
            </a:r>
            <a:r>
              <a:rPr lang="en-GB" sz="3200" dirty="0" err="1">
                <a:solidFill>
                  <a:srgbClr val="FF3860"/>
                </a:solidFill>
                <a:latin typeface="OpenDyslexicAlta" pitchFamily="2" charset="77"/>
              </a:rPr>
              <a:t>tial</a:t>
            </a:r>
            <a:r>
              <a:rPr lang="en-GB" sz="3200" dirty="0">
                <a:solidFill>
                  <a:srgbClr val="FF3860"/>
                </a:solidFill>
                <a:latin typeface="OpenDyslexicAlta" pitchFamily="2" charset="77"/>
              </a:rPr>
              <a:t>   = </a:t>
            </a:r>
          </a:p>
        </p:txBody>
      </p:sp>
      <p:sp>
        <p:nvSpPr>
          <p:cNvPr id="4" name="TextBox 3">
            <a:extLst>
              <a:ext uri="{FF2B5EF4-FFF2-40B4-BE49-F238E27FC236}">
                <a16:creationId xmlns:a16="http://schemas.microsoft.com/office/drawing/2014/main" id="{8E723924-FCDB-4F9B-80E6-08A1DFEA181C}"/>
              </a:ext>
            </a:extLst>
          </p:cNvPr>
          <p:cNvSpPr txBox="1"/>
          <p:nvPr/>
        </p:nvSpPr>
        <p:spPr>
          <a:xfrm>
            <a:off x="291402" y="291402"/>
            <a:ext cx="9454764" cy="830997"/>
          </a:xfrm>
          <a:prstGeom prst="rect">
            <a:avLst/>
          </a:prstGeom>
          <a:noFill/>
        </p:spPr>
        <p:txBody>
          <a:bodyPr wrap="square" rtlCol="0">
            <a:spAutoFit/>
          </a:bodyPr>
          <a:lstStyle/>
          <a:p>
            <a:r>
              <a:rPr lang="en-GB" sz="2400" dirty="0">
                <a:latin typeface="OpenDyslexicAlta" pitchFamily="2" charset="77"/>
              </a:rPr>
              <a:t>Add the /</a:t>
            </a:r>
            <a:r>
              <a:rPr lang="en-GB" sz="2400" dirty="0" err="1">
                <a:latin typeface="OpenDyslexicAlta" pitchFamily="2" charset="77"/>
              </a:rPr>
              <a:t>shuhl</a:t>
            </a:r>
            <a:r>
              <a:rPr lang="en-GB" sz="2400" dirty="0">
                <a:latin typeface="OpenDyslexicAlta" pitchFamily="2" charset="77"/>
              </a:rPr>
              <a:t>/ sound to each root word by following the rule below:</a:t>
            </a:r>
          </a:p>
        </p:txBody>
      </p:sp>
      <p:sp>
        <p:nvSpPr>
          <p:cNvPr id="8" name="Text Placeholder 4">
            <a:extLst>
              <a:ext uri="{FF2B5EF4-FFF2-40B4-BE49-F238E27FC236}">
                <a16:creationId xmlns:a16="http://schemas.microsoft.com/office/drawing/2014/main" id="{7D12850E-A959-4768-97FA-32E18082D543}"/>
              </a:ext>
            </a:extLst>
          </p:cNvPr>
          <p:cNvSpPr txBox="1">
            <a:spLocks/>
          </p:cNvSpPr>
          <p:nvPr/>
        </p:nvSpPr>
        <p:spPr>
          <a:xfrm>
            <a:off x="6258451" y="1678407"/>
            <a:ext cx="2787650" cy="51281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p:txBody>
      </p:sp>
    </p:spTree>
    <p:extLst>
      <p:ext uri="{BB962C8B-B14F-4D97-AF65-F5344CB8AC3E}">
        <p14:creationId xmlns:p14="http://schemas.microsoft.com/office/powerpoint/2010/main" val="1360637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B614A3E-D681-4905-9905-BF921027352D}"/>
              </a:ext>
            </a:extLst>
          </p:cNvPr>
          <p:cNvSpPr txBox="1">
            <a:spLocks/>
          </p:cNvSpPr>
          <p:nvPr/>
        </p:nvSpPr>
        <p:spPr>
          <a:xfrm>
            <a:off x="2238832" y="1678407"/>
            <a:ext cx="2787650" cy="51281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t"/>
            <a:r>
              <a:rPr lang="en-GB" sz="2400" dirty="0"/>
              <a:t>influence</a:t>
            </a:r>
          </a:p>
          <a:p>
            <a:pPr fontAlgn="t"/>
            <a:r>
              <a:rPr lang="en-GB" sz="2400" dirty="0"/>
              <a:t>space</a:t>
            </a:r>
          </a:p>
          <a:p>
            <a:pPr fontAlgn="t"/>
            <a:r>
              <a:rPr lang="en-GB" sz="2400" dirty="0"/>
              <a:t>confidence</a:t>
            </a:r>
          </a:p>
          <a:p>
            <a:pPr fontAlgn="t"/>
            <a:r>
              <a:rPr lang="en-GB" sz="2400" dirty="0"/>
              <a:t>essence</a:t>
            </a:r>
          </a:p>
          <a:p>
            <a:pPr fontAlgn="t"/>
            <a:r>
              <a:rPr lang="en-GB" sz="2400" dirty="0"/>
              <a:t>substance</a:t>
            </a:r>
          </a:p>
          <a:p>
            <a:pPr fontAlgn="t"/>
            <a:r>
              <a:rPr lang="en-GB" sz="2400" dirty="0"/>
              <a:t>sequence</a:t>
            </a:r>
          </a:p>
          <a:p>
            <a:pPr fontAlgn="t"/>
            <a:r>
              <a:rPr lang="en-GB" sz="2400" dirty="0"/>
              <a:t>difference</a:t>
            </a:r>
          </a:p>
          <a:p>
            <a:pPr fontAlgn="t"/>
            <a:r>
              <a:rPr lang="en-GB" sz="2400" dirty="0"/>
              <a:t>preference</a:t>
            </a:r>
          </a:p>
          <a:p>
            <a:pPr fontAlgn="t"/>
            <a:r>
              <a:rPr lang="en-GB" sz="2400" dirty="0"/>
              <a:t>evidence</a:t>
            </a:r>
          </a:p>
          <a:p>
            <a:pPr fontAlgn="t"/>
            <a:r>
              <a:rPr lang="en-GB" sz="2400" dirty="0"/>
              <a:t>prudence</a:t>
            </a:r>
          </a:p>
          <a:p>
            <a:endParaRPr lang="en-GB" sz="2400" dirty="0"/>
          </a:p>
        </p:txBody>
      </p:sp>
      <p:sp>
        <p:nvSpPr>
          <p:cNvPr id="2" name="TextBox 1">
            <a:extLst>
              <a:ext uri="{FF2B5EF4-FFF2-40B4-BE49-F238E27FC236}">
                <a16:creationId xmlns:a16="http://schemas.microsoft.com/office/drawing/2014/main" id="{039378FF-91E4-45C4-85FE-C0763FA765D4}"/>
              </a:ext>
            </a:extLst>
          </p:cNvPr>
          <p:cNvSpPr txBox="1"/>
          <p:nvPr/>
        </p:nvSpPr>
        <p:spPr>
          <a:xfrm>
            <a:off x="4132537" y="891345"/>
            <a:ext cx="4627776" cy="584775"/>
          </a:xfrm>
          <a:prstGeom prst="rect">
            <a:avLst/>
          </a:prstGeom>
          <a:noFill/>
        </p:spPr>
        <p:txBody>
          <a:bodyPr wrap="square" rtlCol="0">
            <a:spAutoFit/>
          </a:bodyPr>
          <a:lstStyle/>
          <a:p>
            <a:r>
              <a:rPr lang="en-GB" sz="3200" dirty="0">
                <a:solidFill>
                  <a:srgbClr val="FF3860"/>
                </a:solidFill>
                <a:latin typeface="OpenDyslexicAlta" pitchFamily="2" charset="77"/>
              </a:rPr>
              <a:t>-</a:t>
            </a:r>
            <a:r>
              <a:rPr lang="en-GB" sz="3200" dirty="0" err="1">
                <a:solidFill>
                  <a:srgbClr val="FF3860"/>
                </a:solidFill>
                <a:latin typeface="OpenDyslexicAlta" pitchFamily="2" charset="77"/>
              </a:rPr>
              <a:t>ce</a:t>
            </a:r>
            <a:r>
              <a:rPr lang="en-GB" sz="3200" dirty="0">
                <a:solidFill>
                  <a:srgbClr val="FF3860"/>
                </a:solidFill>
                <a:latin typeface="OpenDyslexicAlta" pitchFamily="2" charset="77"/>
              </a:rPr>
              <a:t>  + </a:t>
            </a:r>
            <a:r>
              <a:rPr lang="en-GB" sz="3200" dirty="0" err="1">
                <a:solidFill>
                  <a:srgbClr val="FF3860"/>
                </a:solidFill>
                <a:latin typeface="OpenDyslexicAlta" pitchFamily="2" charset="77"/>
              </a:rPr>
              <a:t>tial</a:t>
            </a:r>
            <a:r>
              <a:rPr lang="en-GB" sz="3200" dirty="0">
                <a:solidFill>
                  <a:srgbClr val="FF3860"/>
                </a:solidFill>
                <a:latin typeface="OpenDyslexicAlta" pitchFamily="2" charset="77"/>
              </a:rPr>
              <a:t>   = </a:t>
            </a:r>
          </a:p>
        </p:txBody>
      </p:sp>
      <p:sp>
        <p:nvSpPr>
          <p:cNvPr id="6" name="Text Placeholder 4">
            <a:extLst>
              <a:ext uri="{FF2B5EF4-FFF2-40B4-BE49-F238E27FC236}">
                <a16:creationId xmlns:a16="http://schemas.microsoft.com/office/drawing/2014/main" id="{110E1F8A-AB9B-46A9-9F0D-749EDD2A367C}"/>
              </a:ext>
            </a:extLst>
          </p:cNvPr>
          <p:cNvSpPr txBox="1">
            <a:spLocks/>
          </p:cNvSpPr>
          <p:nvPr/>
        </p:nvSpPr>
        <p:spPr>
          <a:xfrm>
            <a:off x="7526424" y="1671950"/>
            <a:ext cx="2787650" cy="45847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t">
              <a:buNone/>
            </a:pPr>
            <a:r>
              <a:rPr lang="en-GB" sz="2400" dirty="0">
                <a:solidFill>
                  <a:srgbClr val="FF0000"/>
                </a:solidFill>
              </a:rPr>
              <a:t>influential</a:t>
            </a:r>
          </a:p>
          <a:p>
            <a:pPr marL="0" indent="0" fontAlgn="t">
              <a:buNone/>
            </a:pPr>
            <a:r>
              <a:rPr lang="en-GB" sz="2400" dirty="0">
                <a:solidFill>
                  <a:srgbClr val="FF0000"/>
                </a:solidFill>
              </a:rPr>
              <a:t>spatial</a:t>
            </a:r>
          </a:p>
          <a:p>
            <a:pPr marL="0" indent="0" fontAlgn="t">
              <a:buNone/>
            </a:pPr>
            <a:r>
              <a:rPr lang="en-GB" sz="2400" dirty="0">
                <a:solidFill>
                  <a:srgbClr val="FF0000"/>
                </a:solidFill>
              </a:rPr>
              <a:t>confidential</a:t>
            </a:r>
          </a:p>
          <a:p>
            <a:pPr marL="0" indent="0" fontAlgn="t">
              <a:buNone/>
            </a:pPr>
            <a:r>
              <a:rPr lang="en-GB" sz="2400" dirty="0">
                <a:solidFill>
                  <a:srgbClr val="FF0000"/>
                </a:solidFill>
              </a:rPr>
              <a:t>essential</a:t>
            </a:r>
          </a:p>
          <a:p>
            <a:pPr marL="0" indent="0" fontAlgn="t">
              <a:buNone/>
            </a:pPr>
            <a:r>
              <a:rPr lang="en-GB" sz="2400" dirty="0">
                <a:solidFill>
                  <a:srgbClr val="FF0000"/>
                </a:solidFill>
              </a:rPr>
              <a:t>substantial</a:t>
            </a:r>
          </a:p>
          <a:p>
            <a:pPr marL="0" indent="0" fontAlgn="t">
              <a:buNone/>
            </a:pPr>
            <a:r>
              <a:rPr lang="en-GB" sz="2400" dirty="0">
                <a:solidFill>
                  <a:srgbClr val="FF0000"/>
                </a:solidFill>
              </a:rPr>
              <a:t>sequential</a:t>
            </a:r>
          </a:p>
          <a:p>
            <a:pPr marL="0" indent="0" fontAlgn="t">
              <a:buNone/>
            </a:pPr>
            <a:r>
              <a:rPr lang="en-GB" sz="2400" dirty="0">
                <a:solidFill>
                  <a:srgbClr val="FF0000"/>
                </a:solidFill>
              </a:rPr>
              <a:t>differential</a:t>
            </a:r>
          </a:p>
          <a:p>
            <a:pPr marL="0" indent="0" fontAlgn="t">
              <a:buNone/>
            </a:pPr>
            <a:r>
              <a:rPr lang="en-GB" sz="2400" dirty="0">
                <a:solidFill>
                  <a:srgbClr val="FF0000"/>
                </a:solidFill>
              </a:rPr>
              <a:t>preferential</a:t>
            </a:r>
          </a:p>
          <a:p>
            <a:pPr marL="0" indent="0" fontAlgn="t">
              <a:buNone/>
            </a:pPr>
            <a:r>
              <a:rPr lang="en-GB" sz="2400" dirty="0">
                <a:solidFill>
                  <a:srgbClr val="FF0000"/>
                </a:solidFill>
              </a:rPr>
              <a:t>evidential</a:t>
            </a:r>
          </a:p>
          <a:p>
            <a:pPr marL="0" indent="0" fontAlgn="t">
              <a:buNone/>
            </a:pPr>
            <a:r>
              <a:rPr lang="en-GB" sz="2400" dirty="0">
                <a:solidFill>
                  <a:srgbClr val="FF0000"/>
                </a:solidFill>
              </a:rPr>
              <a:t>prudential</a:t>
            </a:r>
          </a:p>
          <a:p>
            <a:endParaRPr lang="en-GB" dirty="0"/>
          </a:p>
        </p:txBody>
      </p:sp>
      <p:sp>
        <p:nvSpPr>
          <p:cNvPr id="4" name="TextBox 3">
            <a:extLst>
              <a:ext uri="{FF2B5EF4-FFF2-40B4-BE49-F238E27FC236}">
                <a16:creationId xmlns:a16="http://schemas.microsoft.com/office/drawing/2014/main" id="{8E723924-FCDB-4F9B-80E6-08A1DFEA181C}"/>
              </a:ext>
            </a:extLst>
          </p:cNvPr>
          <p:cNvSpPr txBox="1"/>
          <p:nvPr/>
        </p:nvSpPr>
        <p:spPr>
          <a:xfrm>
            <a:off x="291402" y="291402"/>
            <a:ext cx="9454764" cy="830997"/>
          </a:xfrm>
          <a:prstGeom prst="rect">
            <a:avLst/>
          </a:prstGeom>
          <a:noFill/>
        </p:spPr>
        <p:txBody>
          <a:bodyPr wrap="square" rtlCol="0">
            <a:spAutoFit/>
          </a:bodyPr>
          <a:lstStyle/>
          <a:p>
            <a:r>
              <a:rPr lang="en-GB" sz="2400" dirty="0">
                <a:latin typeface="OpenDyslexicAlta" pitchFamily="2" charset="77"/>
              </a:rPr>
              <a:t>Add the /</a:t>
            </a:r>
            <a:r>
              <a:rPr lang="en-GB" sz="2400" dirty="0" err="1">
                <a:latin typeface="OpenDyslexicAlta" pitchFamily="2" charset="77"/>
              </a:rPr>
              <a:t>shuhl</a:t>
            </a:r>
            <a:r>
              <a:rPr lang="en-GB" sz="2400" dirty="0">
                <a:latin typeface="OpenDyslexicAlta" pitchFamily="2" charset="77"/>
              </a:rPr>
              <a:t>/ sound to each root word by following the rule below:</a:t>
            </a:r>
          </a:p>
        </p:txBody>
      </p:sp>
      <p:sp>
        <p:nvSpPr>
          <p:cNvPr id="8" name="Text Placeholder 4">
            <a:extLst>
              <a:ext uri="{FF2B5EF4-FFF2-40B4-BE49-F238E27FC236}">
                <a16:creationId xmlns:a16="http://schemas.microsoft.com/office/drawing/2014/main" id="{7D12850E-A959-4768-97FA-32E18082D543}"/>
              </a:ext>
            </a:extLst>
          </p:cNvPr>
          <p:cNvSpPr txBox="1">
            <a:spLocks/>
          </p:cNvSpPr>
          <p:nvPr/>
        </p:nvSpPr>
        <p:spPr>
          <a:xfrm>
            <a:off x="6258451" y="1678407"/>
            <a:ext cx="2787650" cy="51281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a:p>
            <a:pPr fontAlgn="t"/>
            <a:r>
              <a:rPr lang="en-GB" sz="2400" dirty="0"/>
              <a:t> </a:t>
            </a:r>
          </a:p>
        </p:txBody>
      </p:sp>
      <p:sp>
        <p:nvSpPr>
          <p:cNvPr id="5" name="TextBox 4">
            <a:extLst>
              <a:ext uri="{FF2B5EF4-FFF2-40B4-BE49-F238E27FC236}">
                <a16:creationId xmlns:a16="http://schemas.microsoft.com/office/drawing/2014/main" id="{F5A1DF9E-5037-4C1C-9556-497664DC1DCE}"/>
              </a:ext>
            </a:extLst>
          </p:cNvPr>
          <p:cNvSpPr txBox="1"/>
          <p:nvPr/>
        </p:nvSpPr>
        <p:spPr>
          <a:xfrm>
            <a:off x="543339" y="1122399"/>
            <a:ext cx="1364974" cy="369332"/>
          </a:xfrm>
          <a:prstGeom prst="rect">
            <a:avLst/>
          </a:prstGeom>
          <a:noFill/>
        </p:spPr>
        <p:txBody>
          <a:bodyPr wrap="square" rtlCol="0">
            <a:spAutoFit/>
          </a:bodyPr>
          <a:lstStyle/>
          <a:p>
            <a:r>
              <a:rPr lang="en-GB" dirty="0">
                <a:solidFill>
                  <a:srgbClr val="FF0000"/>
                </a:solidFill>
                <a:latin typeface="Muli" panose="020B0604020202020204" charset="0"/>
              </a:rPr>
              <a:t>Answers: </a:t>
            </a:r>
          </a:p>
        </p:txBody>
      </p:sp>
    </p:spTree>
    <p:extLst>
      <p:ext uri="{BB962C8B-B14F-4D97-AF65-F5344CB8AC3E}">
        <p14:creationId xmlns:p14="http://schemas.microsoft.com/office/powerpoint/2010/main" val="110645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6648598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114156365"/>
                    </a:ext>
                  </a:extLst>
                </a:gridCol>
                <a:gridCol w="1858433">
                  <a:extLst>
                    <a:ext uri="{9D8B030D-6E8A-4147-A177-3AD203B41FA5}">
                      <a16:colId xmlns:a16="http://schemas.microsoft.com/office/drawing/2014/main" val="14442528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influential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martial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spatial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partial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confidential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essential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substantial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potential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sequential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torrential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6791812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endings /</a:t>
                      </a:r>
                      <a:r>
                        <a:rPr lang="en-GB" sz="1400" baseline="0" dirty="0" err="1">
                          <a:latin typeface="Muli" pitchFamily="2" charset="77"/>
                        </a:rPr>
                        <a:t>shuhl</a:t>
                      </a:r>
                      <a:r>
                        <a:rPr lang="en-GB" sz="1400" baseline="0" dirty="0">
                          <a:latin typeface="Muli" pitchFamily="2" charset="77"/>
                        </a:rPr>
                        <a:t>/ after a consonant letter.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195407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martial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partial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sequential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8467172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endings /</a:t>
                      </a:r>
                      <a:r>
                        <a:rPr lang="en-GB" sz="1400" baseline="0" dirty="0" err="1">
                          <a:latin typeface="Muli" pitchFamily="2" charset="77"/>
                        </a:rPr>
                        <a:t>shuhl</a:t>
                      </a:r>
                      <a:r>
                        <a:rPr lang="en-GB" sz="1400" baseline="0" dirty="0">
                          <a:latin typeface="Muli" pitchFamily="2" charset="77"/>
                        </a:rPr>
                        <a:t>/ after a consonant letter.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a:t>
                      </a:r>
                      <a:r>
                        <a:rPr lang="en-GB" sz="1400" b="0" i="0" baseline="0" dirty="0">
                          <a:latin typeface="Muli" pitchFamily="2" charset="77"/>
                        </a:rPr>
                        <a:t> 23</a:t>
                      </a:r>
                      <a:endParaRPr lang="en-GB" sz="1400" dirty="0">
                        <a:latin typeface="Muli" pitchFamily="2" charset="77"/>
                      </a:endParaRP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pSp>
        <p:nvGrpSpPr>
          <p:cNvPr id="14" name="Group 13"/>
          <p:cNvGrpSpPr/>
          <p:nvPr/>
        </p:nvGrpSpPr>
        <p:grpSpPr>
          <a:xfrm>
            <a:off x="6879769" y="4049501"/>
            <a:ext cx="4833259" cy="2449305"/>
            <a:chOff x="3505200" y="1600196"/>
            <a:chExt cx="3788228" cy="2449305"/>
          </a:xfr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13500000" scaled="1"/>
            <a:tileRect/>
          </a:gradFill>
        </p:grpSpPr>
        <p:sp>
          <p:nvSpPr>
            <p:cNvPr id="15" name="Rectangle 14"/>
            <p:cNvSpPr/>
            <p:nvPr/>
          </p:nvSpPr>
          <p:spPr>
            <a:xfrm>
              <a:off x="3505200" y="1600196"/>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ectangle 15"/>
            <p:cNvSpPr/>
            <p:nvPr/>
          </p:nvSpPr>
          <p:spPr>
            <a:xfrm>
              <a:off x="4071257" y="2090057"/>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ectangle 16"/>
            <p:cNvSpPr/>
            <p:nvPr/>
          </p:nvSpPr>
          <p:spPr>
            <a:xfrm>
              <a:off x="4637314" y="2579918"/>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ectangle 17"/>
            <p:cNvSpPr/>
            <p:nvPr/>
          </p:nvSpPr>
          <p:spPr>
            <a:xfrm>
              <a:off x="5203371" y="3069779"/>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ectangle 18"/>
            <p:cNvSpPr/>
            <p:nvPr/>
          </p:nvSpPr>
          <p:spPr>
            <a:xfrm>
              <a:off x="5769428" y="3559640"/>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grpSp>
        <p:nvGrpSpPr>
          <p:cNvPr id="20" name="Group 19"/>
          <p:cNvGrpSpPr/>
          <p:nvPr/>
        </p:nvGrpSpPr>
        <p:grpSpPr>
          <a:xfrm>
            <a:off x="3359928" y="1600196"/>
            <a:ext cx="4833259" cy="2449305"/>
            <a:chOff x="3505200" y="1600196"/>
            <a:chExt cx="3788228" cy="2449305"/>
          </a:xfr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13500000" scaled="1"/>
            <a:tileRect/>
          </a:gradFill>
        </p:grpSpPr>
        <p:sp>
          <p:nvSpPr>
            <p:cNvPr id="21" name="Rectangle 20"/>
            <p:cNvSpPr/>
            <p:nvPr/>
          </p:nvSpPr>
          <p:spPr>
            <a:xfrm>
              <a:off x="3505200" y="1600196"/>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ectangle 21"/>
            <p:cNvSpPr/>
            <p:nvPr/>
          </p:nvSpPr>
          <p:spPr>
            <a:xfrm>
              <a:off x="4071257" y="2090057"/>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ectangle 22"/>
            <p:cNvSpPr/>
            <p:nvPr/>
          </p:nvSpPr>
          <p:spPr>
            <a:xfrm>
              <a:off x="4637314" y="2579918"/>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4" name="Rectangle 23"/>
            <p:cNvSpPr/>
            <p:nvPr/>
          </p:nvSpPr>
          <p:spPr>
            <a:xfrm>
              <a:off x="5203371" y="3069779"/>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5" name="Rectangle 24"/>
            <p:cNvSpPr/>
            <p:nvPr/>
          </p:nvSpPr>
          <p:spPr>
            <a:xfrm>
              <a:off x="5769428" y="3559640"/>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sp>
        <p:nvSpPr>
          <p:cNvPr id="3" name="Rectangle 2"/>
          <p:cNvSpPr/>
          <p:nvPr/>
        </p:nvSpPr>
        <p:spPr>
          <a:xfrm>
            <a:off x="6527669" y="1605398"/>
            <a:ext cx="5412059" cy="369332"/>
          </a:xfrm>
          <a:prstGeom prst="rect">
            <a:avLst/>
          </a:prstGeom>
          <a:solidFill>
            <a:srgbClr val="FFFD78"/>
          </a:solidFill>
        </p:spPr>
        <p:txBody>
          <a:bodyPr wrap="none">
            <a:spAutoFit/>
          </a:bodyPr>
          <a:lstStyle/>
          <a:p>
            <a:r>
              <a:rPr lang="en-GB" dirty="0">
                <a:latin typeface="OpenDyslexicAlta" pitchFamily="2" charset="77"/>
                <a:ea typeface="OpenDyslexic" charset="0"/>
                <a:cs typeface="OpenDyslexic" charset="0"/>
              </a:rPr>
              <a:t>Sort your spellings into alphabetical order</a:t>
            </a:r>
          </a:p>
        </p:txBody>
      </p:sp>
      <p:graphicFrame>
        <p:nvGraphicFramePr>
          <p:cNvPr id="26" name="Table 25"/>
          <p:cNvGraphicFramePr>
            <a:graphicFrameLocks noGrp="1"/>
          </p:cNvGraphicFramePr>
          <p:nvPr/>
        </p:nvGraphicFramePr>
        <p:xfrm>
          <a:off x="3523053" y="4670006"/>
          <a:ext cx="3225711" cy="2011680"/>
        </p:xfrm>
        <a:graphic>
          <a:graphicData uri="http://schemas.openxmlformats.org/drawingml/2006/table">
            <a:tbl>
              <a:tblPr firstRow="1" bandRow="1">
                <a:tableStyleId>{5940675A-B579-460E-94D1-54222C63F5DA}</a:tableStyleId>
              </a:tblPr>
              <a:tblGrid>
                <a:gridCol w="3225711">
                  <a:extLst>
                    <a:ext uri="{9D8B030D-6E8A-4147-A177-3AD203B41FA5}">
                      <a16:colId xmlns:a16="http://schemas.microsoft.com/office/drawing/2014/main" val="20000"/>
                    </a:ext>
                  </a:extLst>
                </a:gridCol>
              </a:tblGrid>
              <a:tr h="457200">
                <a:tc>
                  <a:txBody>
                    <a:bodyPr/>
                    <a:lstStyle/>
                    <a:p>
                      <a:pPr algn="ctr"/>
                      <a:r>
                        <a:rPr lang="en-GB" b="0" i="0" dirty="0">
                          <a:latin typeface="OpenDyslexicAlta" pitchFamily="2" charset="77"/>
                          <a:ea typeface="OpenDyslexic" charset="0"/>
                          <a:cs typeface="OpenDyslexic" charset="0"/>
                        </a:rPr>
                        <a:t>Find 3 more words</a:t>
                      </a:r>
                      <a:r>
                        <a:rPr lang="en-GB" b="0" i="0" baseline="0" dirty="0">
                          <a:latin typeface="OpenDyslexicAlta" pitchFamily="2" charset="77"/>
                          <a:ea typeface="OpenDyslexic" charset="0"/>
                          <a:cs typeface="OpenDyslexic" charset="0"/>
                        </a:rPr>
                        <a:t> with the same -</a:t>
                      </a:r>
                      <a:r>
                        <a:rPr lang="en-GB" b="0" i="0" baseline="0" dirty="0" err="1">
                          <a:latin typeface="OpenDyslexicAlta" pitchFamily="2" charset="77"/>
                          <a:ea typeface="OpenDyslexic" charset="0"/>
                          <a:cs typeface="OpenDyslexic" charset="0"/>
                        </a:rPr>
                        <a:t>ial</a:t>
                      </a:r>
                      <a:r>
                        <a:rPr lang="en-GB" b="0" i="0" baseline="0" dirty="0">
                          <a:latin typeface="OpenDyslexicAlta" pitchFamily="2" charset="77"/>
                          <a:ea typeface="OpenDyslexic" charset="0"/>
                          <a:cs typeface="OpenDyslexic" charset="0"/>
                        </a:rPr>
                        <a:t> ending</a:t>
                      </a:r>
                      <a:endParaRPr lang="en-GB" b="0" i="0" dirty="0">
                        <a:latin typeface="OpenDyslexicAlta" pitchFamily="2" charset="77"/>
                        <a:ea typeface="OpenDyslexic" charset="0"/>
                        <a:cs typeface="OpenDyslexic" charset="0"/>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noFill/>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3546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influential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martial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spatial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partial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confidential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essential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substantial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potential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sequential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torrential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4910979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endings /</a:t>
                      </a:r>
                      <a:r>
                        <a:rPr lang="en-GB" sz="1400" baseline="0" dirty="0" err="1">
                          <a:latin typeface="Muli" pitchFamily="2" charset="77"/>
                        </a:rPr>
                        <a:t>shuhl</a:t>
                      </a:r>
                      <a:r>
                        <a:rPr lang="en-GB" sz="1400" baseline="0" dirty="0">
                          <a:latin typeface="Muli" pitchFamily="2" charset="77"/>
                        </a:rPr>
                        <a:t>/ after a consonant letter.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baseline="0" dirty="0">
                          <a:solidFill>
                            <a:srgbClr val="FF0000"/>
                          </a:solidFill>
                          <a:latin typeface="Muli" pitchFamily="2" charset="77"/>
                        </a:rPr>
                        <a:t>Answers: </a:t>
                      </a:r>
                      <a:endParaRPr lang="en-GB" sz="1600" dirty="0">
                        <a:solidFill>
                          <a:srgbClr val="FF000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a:t>
                      </a:r>
                      <a:r>
                        <a:rPr lang="en-GB" sz="1400" b="0" i="0" baseline="0" dirty="0">
                          <a:latin typeface="Muli" pitchFamily="2" charset="77"/>
                        </a:rPr>
                        <a:t> 23</a:t>
                      </a:r>
                      <a:endParaRPr lang="en-GB" sz="1400" dirty="0">
                        <a:latin typeface="Muli" pitchFamily="2" charset="77"/>
                      </a:endParaRP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pSp>
        <p:nvGrpSpPr>
          <p:cNvPr id="14" name="Group 13"/>
          <p:cNvGrpSpPr/>
          <p:nvPr/>
        </p:nvGrpSpPr>
        <p:grpSpPr>
          <a:xfrm>
            <a:off x="6879769" y="4049501"/>
            <a:ext cx="4833259" cy="2449305"/>
            <a:chOff x="3505200" y="1600196"/>
            <a:chExt cx="3788228" cy="2449305"/>
          </a:xfr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13500000" scaled="1"/>
            <a:tileRect/>
          </a:gradFill>
        </p:grpSpPr>
        <p:sp>
          <p:nvSpPr>
            <p:cNvPr id="15" name="Rectangle 14"/>
            <p:cNvSpPr/>
            <p:nvPr/>
          </p:nvSpPr>
          <p:spPr>
            <a:xfrm>
              <a:off x="3505200" y="1600196"/>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ectangle 15"/>
            <p:cNvSpPr/>
            <p:nvPr/>
          </p:nvSpPr>
          <p:spPr>
            <a:xfrm>
              <a:off x="4071257" y="2090057"/>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ectangle 16"/>
            <p:cNvSpPr/>
            <p:nvPr/>
          </p:nvSpPr>
          <p:spPr>
            <a:xfrm>
              <a:off x="4637314" y="2579918"/>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ectangle 17"/>
            <p:cNvSpPr/>
            <p:nvPr/>
          </p:nvSpPr>
          <p:spPr>
            <a:xfrm>
              <a:off x="5203371" y="3069779"/>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ectangle 18"/>
            <p:cNvSpPr/>
            <p:nvPr/>
          </p:nvSpPr>
          <p:spPr>
            <a:xfrm>
              <a:off x="5769428" y="3559640"/>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grpSp>
        <p:nvGrpSpPr>
          <p:cNvPr id="20" name="Group 19"/>
          <p:cNvGrpSpPr/>
          <p:nvPr/>
        </p:nvGrpSpPr>
        <p:grpSpPr>
          <a:xfrm>
            <a:off x="3410636" y="1600196"/>
            <a:ext cx="4833259" cy="2449305"/>
            <a:chOff x="3505200" y="1600196"/>
            <a:chExt cx="3788228" cy="2449305"/>
          </a:xfr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13500000" scaled="1"/>
            <a:tileRect/>
          </a:gradFill>
        </p:grpSpPr>
        <p:sp>
          <p:nvSpPr>
            <p:cNvPr id="21" name="Rectangle 20"/>
            <p:cNvSpPr/>
            <p:nvPr/>
          </p:nvSpPr>
          <p:spPr>
            <a:xfrm>
              <a:off x="3505200" y="1600196"/>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ectangle 21"/>
            <p:cNvSpPr/>
            <p:nvPr/>
          </p:nvSpPr>
          <p:spPr>
            <a:xfrm>
              <a:off x="4071257" y="2090057"/>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ectangle 22"/>
            <p:cNvSpPr/>
            <p:nvPr/>
          </p:nvSpPr>
          <p:spPr>
            <a:xfrm>
              <a:off x="4637314" y="2579918"/>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4" name="Rectangle 23"/>
            <p:cNvSpPr/>
            <p:nvPr/>
          </p:nvSpPr>
          <p:spPr>
            <a:xfrm>
              <a:off x="5203371" y="3069779"/>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5" name="Rectangle 24"/>
            <p:cNvSpPr/>
            <p:nvPr/>
          </p:nvSpPr>
          <p:spPr>
            <a:xfrm>
              <a:off x="5769428" y="3559640"/>
              <a:ext cx="1524000" cy="489861"/>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pSp>
      <p:sp>
        <p:nvSpPr>
          <p:cNvPr id="3" name="Rectangle 2"/>
          <p:cNvSpPr/>
          <p:nvPr/>
        </p:nvSpPr>
        <p:spPr>
          <a:xfrm>
            <a:off x="6527669" y="1605398"/>
            <a:ext cx="5412059" cy="369332"/>
          </a:xfrm>
          <a:prstGeom prst="rect">
            <a:avLst/>
          </a:prstGeom>
          <a:solidFill>
            <a:srgbClr val="FFFD78"/>
          </a:solidFill>
        </p:spPr>
        <p:txBody>
          <a:bodyPr wrap="none">
            <a:spAutoFit/>
          </a:bodyPr>
          <a:lstStyle/>
          <a:p>
            <a:r>
              <a:rPr lang="en-GB" dirty="0">
                <a:latin typeface="OpenDyslexicAlta" pitchFamily="2" charset="77"/>
                <a:ea typeface="OpenDyslexic" charset="0"/>
                <a:cs typeface="OpenDyslexic" charset="0"/>
              </a:rPr>
              <a:t>Sort your spellings into alphabetical order</a:t>
            </a:r>
          </a:p>
        </p:txBody>
      </p:sp>
      <p:graphicFrame>
        <p:nvGraphicFramePr>
          <p:cNvPr id="26" name="Table 25"/>
          <p:cNvGraphicFramePr>
            <a:graphicFrameLocks noGrp="1"/>
          </p:cNvGraphicFramePr>
          <p:nvPr/>
        </p:nvGraphicFramePr>
        <p:xfrm>
          <a:off x="3523053" y="4670006"/>
          <a:ext cx="3225711" cy="2011680"/>
        </p:xfrm>
        <a:graphic>
          <a:graphicData uri="http://schemas.openxmlformats.org/drawingml/2006/table">
            <a:tbl>
              <a:tblPr firstRow="1" bandRow="1">
                <a:tableStyleId>{5940675A-B579-460E-94D1-54222C63F5DA}</a:tableStyleId>
              </a:tblPr>
              <a:tblGrid>
                <a:gridCol w="3225711">
                  <a:extLst>
                    <a:ext uri="{9D8B030D-6E8A-4147-A177-3AD203B41FA5}">
                      <a16:colId xmlns:a16="http://schemas.microsoft.com/office/drawing/2014/main" val="20000"/>
                    </a:ext>
                  </a:extLst>
                </a:gridCol>
              </a:tblGrid>
              <a:tr h="457200">
                <a:tc>
                  <a:txBody>
                    <a:bodyPr/>
                    <a:lstStyle/>
                    <a:p>
                      <a:pPr algn="ctr"/>
                      <a:r>
                        <a:rPr lang="en-GB" b="0" i="0" dirty="0">
                          <a:latin typeface="OpenDyslexicAlta" pitchFamily="2" charset="77"/>
                          <a:ea typeface="OpenDyslexic" charset="0"/>
                          <a:cs typeface="OpenDyslexic" charset="0"/>
                        </a:rPr>
                        <a:t>Find 3 more words</a:t>
                      </a:r>
                      <a:r>
                        <a:rPr lang="en-GB" b="0" i="0" baseline="0" dirty="0">
                          <a:latin typeface="OpenDyslexicAlta" pitchFamily="2" charset="77"/>
                          <a:ea typeface="OpenDyslexic" charset="0"/>
                          <a:cs typeface="OpenDyslexic" charset="0"/>
                        </a:rPr>
                        <a:t> with the same -</a:t>
                      </a:r>
                      <a:r>
                        <a:rPr lang="en-GB" b="0" i="0" baseline="0" dirty="0" err="1">
                          <a:latin typeface="OpenDyslexicAlta" pitchFamily="2" charset="77"/>
                          <a:ea typeface="OpenDyslexic" charset="0"/>
                          <a:cs typeface="OpenDyslexic" charset="0"/>
                        </a:rPr>
                        <a:t>ial</a:t>
                      </a:r>
                      <a:r>
                        <a:rPr lang="en-GB" b="0" i="0" baseline="0" dirty="0">
                          <a:latin typeface="OpenDyslexicAlta" pitchFamily="2" charset="77"/>
                          <a:ea typeface="OpenDyslexic" charset="0"/>
                          <a:cs typeface="OpenDyslexic" charset="0"/>
                        </a:rPr>
                        <a:t> ending</a:t>
                      </a:r>
                      <a:endParaRPr lang="en-GB" b="0" i="0" dirty="0">
                        <a:latin typeface="OpenDyslexicAlta" pitchFamily="2" charset="77"/>
                        <a:ea typeface="OpenDyslexic" charset="0"/>
                        <a:cs typeface="OpenDyslexic" charset="0"/>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b="0" i="0" dirty="0">
                        <a:latin typeface="OpenDyslexicAlta" pitchFamily="2" charset="77"/>
                        <a:ea typeface="OpenDyslexic" charset="0"/>
                        <a:cs typeface="OpenDyslexic" charset="0"/>
                      </a:endParaRPr>
                    </a:p>
                  </a:txBody>
                  <a:tcPr>
                    <a:noFill/>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bl>
          </a:graphicData>
        </a:graphic>
      </p:graphicFrame>
      <p:sp>
        <p:nvSpPr>
          <p:cNvPr id="2" name="Rectangle 1">
            <a:extLst>
              <a:ext uri="{FF2B5EF4-FFF2-40B4-BE49-F238E27FC236}">
                <a16:creationId xmlns:a16="http://schemas.microsoft.com/office/drawing/2014/main" id="{BDAB35F9-DF4E-480C-A7FB-EA144CC54711}"/>
              </a:ext>
            </a:extLst>
          </p:cNvPr>
          <p:cNvSpPr/>
          <p:nvPr/>
        </p:nvSpPr>
        <p:spPr>
          <a:xfrm>
            <a:off x="3504302" y="1694465"/>
            <a:ext cx="1622560"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confidential</a:t>
            </a:r>
          </a:p>
        </p:txBody>
      </p:sp>
      <p:sp>
        <p:nvSpPr>
          <p:cNvPr id="7" name="Rectangle 6">
            <a:extLst>
              <a:ext uri="{FF2B5EF4-FFF2-40B4-BE49-F238E27FC236}">
                <a16:creationId xmlns:a16="http://schemas.microsoft.com/office/drawing/2014/main" id="{5D5D4F05-C442-4684-BC3F-0543A49333E8}"/>
              </a:ext>
            </a:extLst>
          </p:cNvPr>
          <p:cNvSpPr/>
          <p:nvPr/>
        </p:nvSpPr>
        <p:spPr>
          <a:xfrm>
            <a:off x="4372296" y="2145264"/>
            <a:ext cx="1282723"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essential</a:t>
            </a:r>
          </a:p>
        </p:txBody>
      </p:sp>
      <p:sp>
        <p:nvSpPr>
          <p:cNvPr id="8" name="Rectangle 7">
            <a:extLst>
              <a:ext uri="{FF2B5EF4-FFF2-40B4-BE49-F238E27FC236}">
                <a16:creationId xmlns:a16="http://schemas.microsoft.com/office/drawing/2014/main" id="{B8A7E846-B71B-47E1-9DA8-681D08860F2C}"/>
              </a:ext>
            </a:extLst>
          </p:cNvPr>
          <p:cNvSpPr/>
          <p:nvPr/>
        </p:nvSpPr>
        <p:spPr>
          <a:xfrm>
            <a:off x="5020845" y="2676795"/>
            <a:ext cx="1410964"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influential</a:t>
            </a:r>
          </a:p>
        </p:txBody>
      </p:sp>
      <p:sp>
        <p:nvSpPr>
          <p:cNvPr id="9" name="Rectangle 8">
            <a:extLst>
              <a:ext uri="{FF2B5EF4-FFF2-40B4-BE49-F238E27FC236}">
                <a16:creationId xmlns:a16="http://schemas.microsoft.com/office/drawing/2014/main" id="{E7DA1992-C2BD-47EA-9F82-C2C2E41317AE}"/>
              </a:ext>
            </a:extLst>
          </p:cNvPr>
          <p:cNvSpPr/>
          <p:nvPr/>
        </p:nvSpPr>
        <p:spPr>
          <a:xfrm>
            <a:off x="5905062" y="3124986"/>
            <a:ext cx="1053494"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martial</a:t>
            </a:r>
          </a:p>
        </p:txBody>
      </p:sp>
      <p:sp>
        <p:nvSpPr>
          <p:cNvPr id="10" name="Rectangle 9">
            <a:extLst>
              <a:ext uri="{FF2B5EF4-FFF2-40B4-BE49-F238E27FC236}">
                <a16:creationId xmlns:a16="http://schemas.microsoft.com/office/drawing/2014/main" id="{4E12C457-2808-462C-A40E-FD348EE038AF}"/>
              </a:ext>
            </a:extLst>
          </p:cNvPr>
          <p:cNvSpPr/>
          <p:nvPr/>
        </p:nvSpPr>
        <p:spPr>
          <a:xfrm>
            <a:off x="6729498" y="3625448"/>
            <a:ext cx="982961"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partial</a:t>
            </a:r>
          </a:p>
        </p:txBody>
      </p:sp>
      <p:sp>
        <p:nvSpPr>
          <p:cNvPr id="11" name="Rectangle 10">
            <a:extLst>
              <a:ext uri="{FF2B5EF4-FFF2-40B4-BE49-F238E27FC236}">
                <a16:creationId xmlns:a16="http://schemas.microsoft.com/office/drawing/2014/main" id="{0A4F4A64-A3B4-4003-8A68-DD47FB516D59}"/>
              </a:ext>
            </a:extLst>
          </p:cNvPr>
          <p:cNvSpPr/>
          <p:nvPr/>
        </p:nvSpPr>
        <p:spPr>
          <a:xfrm>
            <a:off x="7225483" y="4103244"/>
            <a:ext cx="1289135"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potential</a:t>
            </a:r>
          </a:p>
        </p:txBody>
      </p:sp>
      <p:sp>
        <p:nvSpPr>
          <p:cNvPr id="12" name="Rectangle 11">
            <a:extLst>
              <a:ext uri="{FF2B5EF4-FFF2-40B4-BE49-F238E27FC236}">
                <a16:creationId xmlns:a16="http://schemas.microsoft.com/office/drawing/2014/main" id="{BD678E9D-5448-4C58-B89D-6E8DED89C8DD}"/>
              </a:ext>
            </a:extLst>
          </p:cNvPr>
          <p:cNvSpPr/>
          <p:nvPr/>
        </p:nvSpPr>
        <p:spPr>
          <a:xfrm>
            <a:off x="7851976" y="4606148"/>
            <a:ext cx="1462260"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sequential</a:t>
            </a:r>
          </a:p>
        </p:txBody>
      </p:sp>
      <p:sp>
        <p:nvSpPr>
          <p:cNvPr id="13" name="Rectangle 12">
            <a:extLst>
              <a:ext uri="{FF2B5EF4-FFF2-40B4-BE49-F238E27FC236}">
                <a16:creationId xmlns:a16="http://schemas.microsoft.com/office/drawing/2014/main" id="{0106CC2E-82F9-482A-97FE-0C0D861A2B3B}"/>
              </a:ext>
            </a:extLst>
          </p:cNvPr>
          <p:cNvSpPr/>
          <p:nvPr/>
        </p:nvSpPr>
        <p:spPr>
          <a:xfrm>
            <a:off x="8732599" y="5085027"/>
            <a:ext cx="1002197"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spatial</a:t>
            </a:r>
          </a:p>
        </p:txBody>
      </p:sp>
      <p:sp>
        <p:nvSpPr>
          <p:cNvPr id="27" name="Rectangle 26">
            <a:extLst>
              <a:ext uri="{FF2B5EF4-FFF2-40B4-BE49-F238E27FC236}">
                <a16:creationId xmlns:a16="http://schemas.microsoft.com/office/drawing/2014/main" id="{93532734-04AF-4D3D-A25F-8C1F7CA272D7}"/>
              </a:ext>
            </a:extLst>
          </p:cNvPr>
          <p:cNvSpPr/>
          <p:nvPr/>
        </p:nvSpPr>
        <p:spPr>
          <a:xfrm>
            <a:off x="9214440" y="5564780"/>
            <a:ext cx="1526380"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substantial</a:t>
            </a:r>
          </a:p>
        </p:txBody>
      </p:sp>
      <p:sp>
        <p:nvSpPr>
          <p:cNvPr id="28" name="Rectangle 27">
            <a:extLst>
              <a:ext uri="{FF2B5EF4-FFF2-40B4-BE49-F238E27FC236}">
                <a16:creationId xmlns:a16="http://schemas.microsoft.com/office/drawing/2014/main" id="{AC9684FC-AF68-4946-85EF-4A1EAF8FA807}"/>
              </a:ext>
            </a:extLst>
          </p:cNvPr>
          <p:cNvSpPr/>
          <p:nvPr/>
        </p:nvSpPr>
        <p:spPr>
          <a:xfrm>
            <a:off x="10175300" y="6083778"/>
            <a:ext cx="1356462" cy="369332"/>
          </a:xfrm>
          <a:prstGeom prst="rect">
            <a:avLst/>
          </a:prstGeom>
        </p:spPr>
        <p:txBody>
          <a:bodyPr wrap="none">
            <a:spAutoFit/>
          </a:bodyPr>
          <a:lstStyle/>
          <a:p>
            <a:r>
              <a:rPr lang="en-GB" dirty="0">
                <a:solidFill>
                  <a:srgbClr val="FF0000"/>
                </a:solidFill>
                <a:latin typeface="OpenDyslexicAlta" pitchFamily="2" charset="77"/>
                <a:ea typeface="OpenDyslexic" charset="0"/>
                <a:cs typeface="OpenDyslexic" charset="0"/>
              </a:rPr>
              <a:t>torrential</a:t>
            </a:r>
          </a:p>
        </p:txBody>
      </p:sp>
    </p:spTree>
    <p:extLst>
      <p:ext uri="{BB962C8B-B14F-4D97-AF65-F5344CB8AC3E}">
        <p14:creationId xmlns:p14="http://schemas.microsoft.com/office/powerpoint/2010/main" val="24629731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with the common letter string ’</a:t>
            </a:r>
            <a:r>
              <a:rPr lang="en-GB" dirty="0" err="1">
                <a:latin typeface="Muli" pitchFamily="2" charset="77"/>
              </a:rPr>
              <a:t>acc</a:t>
            </a:r>
            <a:r>
              <a:rPr lang="en-GB" dirty="0">
                <a:latin typeface="Muli" pitchFamily="2" charset="77"/>
              </a:rPr>
              <a:t>’ at the beginning of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24</a:t>
            </a:r>
          </a:p>
        </p:txBody>
      </p:sp>
    </p:spTree>
    <p:extLst>
      <p:ext uri="{BB962C8B-B14F-4D97-AF65-F5344CB8AC3E}">
        <p14:creationId xmlns:p14="http://schemas.microsoft.com/office/powerpoint/2010/main" val="29956616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Words with the common letter string ’</a:t>
            </a:r>
            <a:r>
              <a:rPr lang="en-GB" dirty="0" err="1"/>
              <a:t>acc</a:t>
            </a:r>
            <a:r>
              <a:rPr lang="en-GB" dirty="0"/>
              <a:t>’ at the beginning of words.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303976563"/>
              </p:ext>
            </p:extLst>
          </p:nvPr>
        </p:nvGraphicFramePr>
        <p:xfrm>
          <a:off x="3429000" y="1311275"/>
          <a:ext cx="8363607" cy="522075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children will look at words with ‘</a:t>
                      </a:r>
                      <a:r>
                        <a:rPr lang="en-GB" sz="1700" b="0" i="0" dirty="0" err="1">
                          <a:latin typeface="Muli" pitchFamily="2" charset="77"/>
                        </a:rPr>
                        <a:t>acc</a:t>
                      </a:r>
                      <a:r>
                        <a:rPr lang="en-GB" sz="1700" b="0" i="0" dirty="0">
                          <a:latin typeface="Muli" pitchFamily="2" charset="77"/>
                        </a:rPr>
                        <a:t>’ at the beginning. Can they think of any?</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Show children the power point slide and get them to work out what the words are by adding the ‘</a:t>
                      </a:r>
                      <a:r>
                        <a:rPr lang="en-GB" sz="1700" b="0" i="0" baseline="0" dirty="0" err="1">
                          <a:latin typeface="Muli" pitchFamily="2" charset="77"/>
                        </a:rPr>
                        <a:t>acc</a:t>
                      </a:r>
                      <a:r>
                        <a:rPr lang="en-GB" sz="1700" b="0" i="0" baseline="0" dirty="0">
                          <a:latin typeface="Muli" pitchFamily="2" charset="77"/>
                        </a:rPr>
                        <a:t>’ to the beginning.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Get the children to look at the definition of 3 words each and write them down.</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Children play spelling noughts and crosses (tic tac toe). On a mini whiteboard draw a nought and crosses grid (see </a:t>
                      </a:r>
                      <a:r>
                        <a:rPr lang="en-GB" sz="1700" b="0" i="0" dirty="0" err="1">
                          <a:latin typeface="Muli" pitchFamily="2" charset="77"/>
                        </a:rPr>
                        <a:t>powerpoint</a:t>
                      </a:r>
                      <a:r>
                        <a:rPr lang="en-GB" sz="1700" b="0" i="0" dirty="0">
                          <a:latin typeface="Muli" pitchFamily="2" charset="77"/>
                        </a:rPr>
                        <a:t> slide). Each child chooses a target word from the list and has to write it in one of the squares next child writes their word in another, play like noughts and crosses. First to get three words in a row wins that round. Begin again with a new word from the list. </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989157427"/>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access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accuse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accost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accrue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accuracy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accomplish</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accumulate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accentuate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665267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B614A3E-D681-4905-9905-BF921027352D}"/>
              </a:ext>
            </a:extLst>
          </p:cNvPr>
          <p:cNvSpPr txBox="1">
            <a:spLocks/>
          </p:cNvSpPr>
          <p:nvPr/>
        </p:nvSpPr>
        <p:spPr>
          <a:xfrm>
            <a:off x="4268535" y="1338109"/>
            <a:ext cx="2787650" cy="51281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t"/>
            <a:r>
              <a:rPr lang="en-GB" dirty="0" err="1"/>
              <a:t>ompany</a:t>
            </a:r>
            <a:endParaRPr lang="en-GB" dirty="0"/>
          </a:p>
          <a:p>
            <a:pPr fontAlgn="t"/>
            <a:r>
              <a:rPr lang="en-GB" dirty="0" err="1"/>
              <a:t>ommodate</a:t>
            </a:r>
            <a:endParaRPr lang="en-GB" dirty="0"/>
          </a:p>
          <a:p>
            <a:pPr fontAlgn="t"/>
            <a:r>
              <a:rPr lang="en-GB" dirty="0" err="1"/>
              <a:t>ess</a:t>
            </a:r>
            <a:endParaRPr lang="en-GB" dirty="0"/>
          </a:p>
          <a:p>
            <a:pPr fontAlgn="t"/>
            <a:r>
              <a:rPr lang="en-GB" dirty="0"/>
              <a:t>use</a:t>
            </a:r>
          </a:p>
          <a:p>
            <a:pPr fontAlgn="t"/>
            <a:r>
              <a:rPr lang="en-GB" dirty="0" err="1"/>
              <a:t>ost</a:t>
            </a:r>
            <a:endParaRPr lang="en-GB" dirty="0"/>
          </a:p>
          <a:p>
            <a:pPr fontAlgn="t"/>
            <a:r>
              <a:rPr lang="en-GB" dirty="0"/>
              <a:t>rue</a:t>
            </a:r>
          </a:p>
          <a:p>
            <a:pPr fontAlgn="t"/>
            <a:r>
              <a:rPr lang="en-GB" dirty="0" err="1"/>
              <a:t>uracy</a:t>
            </a:r>
            <a:endParaRPr lang="en-GB" dirty="0"/>
          </a:p>
          <a:p>
            <a:pPr fontAlgn="t"/>
            <a:r>
              <a:rPr lang="en-GB" dirty="0" err="1"/>
              <a:t>omplish</a:t>
            </a:r>
            <a:endParaRPr lang="en-GB" dirty="0"/>
          </a:p>
          <a:p>
            <a:pPr fontAlgn="t"/>
            <a:r>
              <a:rPr lang="en-GB" dirty="0" err="1"/>
              <a:t>umulate</a:t>
            </a:r>
            <a:endParaRPr lang="en-GB" dirty="0"/>
          </a:p>
          <a:p>
            <a:pPr fontAlgn="t"/>
            <a:r>
              <a:rPr lang="en-GB" dirty="0" err="1"/>
              <a:t>entuate</a:t>
            </a:r>
            <a:endParaRPr lang="en-GB" dirty="0"/>
          </a:p>
          <a:p>
            <a:endParaRPr lang="en-GB" dirty="0"/>
          </a:p>
        </p:txBody>
      </p:sp>
      <p:sp>
        <p:nvSpPr>
          <p:cNvPr id="6" name="Text Placeholder 4">
            <a:extLst>
              <a:ext uri="{FF2B5EF4-FFF2-40B4-BE49-F238E27FC236}">
                <a16:creationId xmlns:a16="http://schemas.microsoft.com/office/drawing/2014/main" id="{110E1F8A-AB9B-46A9-9F0D-749EDD2A367C}"/>
              </a:ext>
            </a:extLst>
          </p:cNvPr>
          <p:cNvSpPr txBox="1">
            <a:spLocks/>
          </p:cNvSpPr>
          <p:nvPr/>
        </p:nvSpPr>
        <p:spPr>
          <a:xfrm>
            <a:off x="7526424" y="1438471"/>
            <a:ext cx="2787650" cy="45847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4" name="TextBox 3">
            <a:extLst>
              <a:ext uri="{FF2B5EF4-FFF2-40B4-BE49-F238E27FC236}">
                <a16:creationId xmlns:a16="http://schemas.microsoft.com/office/drawing/2014/main" id="{8E723924-FCDB-4F9B-80E6-08A1DFEA181C}"/>
              </a:ext>
            </a:extLst>
          </p:cNvPr>
          <p:cNvSpPr txBox="1"/>
          <p:nvPr/>
        </p:nvSpPr>
        <p:spPr>
          <a:xfrm>
            <a:off x="291402" y="291402"/>
            <a:ext cx="9454764" cy="830997"/>
          </a:xfrm>
          <a:prstGeom prst="rect">
            <a:avLst/>
          </a:prstGeom>
          <a:noFill/>
        </p:spPr>
        <p:txBody>
          <a:bodyPr wrap="square" rtlCol="0">
            <a:spAutoFit/>
          </a:bodyPr>
          <a:lstStyle/>
          <a:p>
            <a:r>
              <a:rPr lang="en-GB" sz="2400" dirty="0">
                <a:latin typeface="OpenDyslexicAlta" pitchFamily="2" charset="77"/>
              </a:rPr>
              <a:t>What are these words? Add ‘</a:t>
            </a:r>
            <a:r>
              <a:rPr lang="en-GB" sz="2400" dirty="0" err="1">
                <a:latin typeface="OpenDyslexicAlta" pitchFamily="2" charset="77"/>
              </a:rPr>
              <a:t>acc</a:t>
            </a:r>
            <a:r>
              <a:rPr lang="en-GB" sz="2400" dirty="0">
                <a:latin typeface="OpenDyslexicAlta" pitchFamily="2" charset="77"/>
              </a:rPr>
              <a:t>’ to the beginning to complete them. Write them on your white boards.</a:t>
            </a:r>
          </a:p>
        </p:txBody>
      </p:sp>
    </p:spTree>
    <p:extLst>
      <p:ext uri="{BB962C8B-B14F-4D97-AF65-F5344CB8AC3E}">
        <p14:creationId xmlns:p14="http://schemas.microsoft.com/office/powerpoint/2010/main" val="31358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5B614A3E-D681-4905-9905-BF921027352D}"/>
              </a:ext>
            </a:extLst>
          </p:cNvPr>
          <p:cNvSpPr txBox="1">
            <a:spLocks/>
          </p:cNvSpPr>
          <p:nvPr/>
        </p:nvSpPr>
        <p:spPr>
          <a:xfrm>
            <a:off x="4268534" y="1338109"/>
            <a:ext cx="3802039" cy="512812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t"/>
            <a:r>
              <a:rPr lang="en-GB" dirty="0">
                <a:solidFill>
                  <a:srgbClr val="FF0000"/>
                </a:solidFill>
              </a:rPr>
              <a:t>acc</a:t>
            </a:r>
            <a:r>
              <a:rPr lang="en-GB" dirty="0"/>
              <a:t>ompany</a:t>
            </a:r>
          </a:p>
          <a:p>
            <a:pPr fontAlgn="t"/>
            <a:r>
              <a:rPr lang="en-GB" dirty="0">
                <a:solidFill>
                  <a:srgbClr val="FF0000"/>
                </a:solidFill>
              </a:rPr>
              <a:t>acc</a:t>
            </a:r>
            <a:r>
              <a:rPr lang="en-GB" dirty="0"/>
              <a:t>ommodate</a:t>
            </a:r>
          </a:p>
          <a:p>
            <a:pPr fontAlgn="t"/>
            <a:r>
              <a:rPr lang="en-GB" u="sng" dirty="0">
                <a:solidFill>
                  <a:srgbClr val="FF0000"/>
                </a:solidFill>
              </a:rPr>
              <a:t>acc</a:t>
            </a:r>
            <a:r>
              <a:rPr lang="en-GB" dirty="0"/>
              <a:t>ess</a:t>
            </a:r>
          </a:p>
          <a:p>
            <a:pPr fontAlgn="t"/>
            <a:r>
              <a:rPr lang="en-GB" u="sng" dirty="0">
                <a:solidFill>
                  <a:srgbClr val="FF0000"/>
                </a:solidFill>
              </a:rPr>
              <a:t>acc</a:t>
            </a:r>
            <a:r>
              <a:rPr lang="en-GB" dirty="0"/>
              <a:t>use</a:t>
            </a:r>
          </a:p>
          <a:p>
            <a:pPr fontAlgn="t"/>
            <a:r>
              <a:rPr lang="en-GB" u="sng" dirty="0">
                <a:solidFill>
                  <a:srgbClr val="FF0000"/>
                </a:solidFill>
              </a:rPr>
              <a:t>acc</a:t>
            </a:r>
            <a:r>
              <a:rPr lang="en-GB" dirty="0"/>
              <a:t>ost</a:t>
            </a:r>
          </a:p>
          <a:p>
            <a:pPr fontAlgn="t"/>
            <a:r>
              <a:rPr lang="en-GB" u="sng" dirty="0">
                <a:solidFill>
                  <a:srgbClr val="FF0000"/>
                </a:solidFill>
              </a:rPr>
              <a:t>acc</a:t>
            </a:r>
            <a:r>
              <a:rPr lang="en-GB" dirty="0"/>
              <a:t>rue</a:t>
            </a:r>
          </a:p>
          <a:p>
            <a:pPr fontAlgn="t"/>
            <a:r>
              <a:rPr lang="en-GB" u="sng" dirty="0">
                <a:solidFill>
                  <a:srgbClr val="FF0000"/>
                </a:solidFill>
              </a:rPr>
              <a:t>acc</a:t>
            </a:r>
            <a:r>
              <a:rPr lang="en-GB" dirty="0"/>
              <a:t>uracy</a:t>
            </a:r>
          </a:p>
          <a:p>
            <a:pPr fontAlgn="t"/>
            <a:r>
              <a:rPr lang="en-GB" u="sng" dirty="0">
                <a:solidFill>
                  <a:srgbClr val="FF0000"/>
                </a:solidFill>
              </a:rPr>
              <a:t>acc</a:t>
            </a:r>
            <a:r>
              <a:rPr lang="en-GB" dirty="0"/>
              <a:t>omplish</a:t>
            </a:r>
          </a:p>
          <a:p>
            <a:pPr fontAlgn="t"/>
            <a:r>
              <a:rPr lang="en-GB" u="sng" dirty="0">
                <a:solidFill>
                  <a:srgbClr val="FF0000"/>
                </a:solidFill>
              </a:rPr>
              <a:t>acc</a:t>
            </a:r>
            <a:r>
              <a:rPr lang="en-GB" dirty="0"/>
              <a:t>umulate</a:t>
            </a:r>
          </a:p>
          <a:p>
            <a:pPr fontAlgn="t"/>
            <a:r>
              <a:rPr lang="en-GB" u="sng" dirty="0">
                <a:solidFill>
                  <a:srgbClr val="FF0000"/>
                </a:solidFill>
              </a:rPr>
              <a:t>acc</a:t>
            </a:r>
            <a:r>
              <a:rPr lang="en-GB" dirty="0"/>
              <a:t>entuate</a:t>
            </a:r>
          </a:p>
          <a:p>
            <a:endParaRPr lang="en-GB" dirty="0"/>
          </a:p>
        </p:txBody>
      </p:sp>
      <p:sp>
        <p:nvSpPr>
          <p:cNvPr id="6" name="Text Placeholder 4">
            <a:extLst>
              <a:ext uri="{FF2B5EF4-FFF2-40B4-BE49-F238E27FC236}">
                <a16:creationId xmlns:a16="http://schemas.microsoft.com/office/drawing/2014/main" id="{110E1F8A-AB9B-46A9-9F0D-749EDD2A367C}"/>
              </a:ext>
            </a:extLst>
          </p:cNvPr>
          <p:cNvSpPr txBox="1">
            <a:spLocks/>
          </p:cNvSpPr>
          <p:nvPr/>
        </p:nvSpPr>
        <p:spPr>
          <a:xfrm>
            <a:off x="7526424" y="1438471"/>
            <a:ext cx="2787650" cy="45847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
        <p:nvSpPr>
          <p:cNvPr id="4" name="TextBox 3">
            <a:extLst>
              <a:ext uri="{FF2B5EF4-FFF2-40B4-BE49-F238E27FC236}">
                <a16:creationId xmlns:a16="http://schemas.microsoft.com/office/drawing/2014/main" id="{8E723924-FCDB-4F9B-80E6-08A1DFEA181C}"/>
              </a:ext>
            </a:extLst>
          </p:cNvPr>
          <p:cNvSpPr txBox="1"/>
          <p:nvPr/>
        </p:nvSpPr>
        <p:spPr>
          <a:xfrm>
            <a:off x="291402" y="291402"/>
            <a:ext cx="9454764" cy="830997"/>
          </a:xfrm>
          <a:prstGeom prst="rect">
            <a:avLst/>
          </a:prstGeom>
          <a:noFill/>
        </p:spPr>
        <p:txBody>
          <a:bodyPr wrap="square" rtlCol="0">
            <a:spAutoFit/>
          </a:bodyPr>
          <a:lstStyle/>
          <a:p>
            <a:r>
              <a:rPr lang="en-GB" sz="2400" dirty="0">
                <a:latin typeface="OpenDyslexicAlta" pitchFamily="2" charset="77"/>
              </a:rPr>
              <a:t>What are these words? Add ‘</a:t>
            </a:r>
            <a:r>
              <a:rPr lang="en-GB" sz="2400" dirty="0" err="1">
                <a:latin typeface="OpenDyslexicAlta" pitchFamily="2" charset="77"/>
              </a:rPr>
              <a:t>acc</a:t>
            </a:r>
            <a:r>
              <a:rPr lang="en-GB" sz="2400" dirty="0">
                <a:latin typeface="OpenDyslexicAlta" pitchFamily="2" charset="77"/>
              </a:rPr>
              <a:t>’ to the beginning to complete them. Write them on your white boards.</a:t>
            </a:r>
          </a:p>
        </p:txBody>
      </p:sp>
      <p:sp>
        <p:nvSpPr>
          <p:cNvPr id="2" name="TextBox 1">
            <a:extLst>
              <a:ext uri="{FF2B5EF4-FFF2-40B4-BE49-F238E27FC236}">
                <a16:creationId xmlns:a16="http://schemas.microsoft.com/office/drawing/2014/main" id="{CA7CBF7A-344C-4E4E-8300-875D04626927}"/>
              </a:ext>
            </a:extLst>
          </p:cNvPr>
          <p:cNvSpPr txBox="1"/>
          <p:nvPr/>
        </p:nvSpPr>
        <p:spPr>
          <a:xfrm>
            <a:off x="543339" y="1338109"/>
            <a:ext cx="1550504" cy="369332"/>
          </a:xfrm>
          <a:prstGeom prst="rect">
            <a:avLst/>
          </a:prstGeom>
          <a:noFill/>
        </p:spPr>
        <p:txBody>
          <a:bodyPr wrap="square" rtlCol="0">
            <a:spAutoFit/>
          </a:bodyPr>
          <a:lstStyle/>
          <a:p>
            <a:r>
              <a:rPr lang="en-GB" dirty="0">
                <a:solidFill>
                  <a:srgbClr val="FF0000"/>
                </a:solidFill>
              </a:rPr>
              <a:t>Answers: </a:t>
            </a:r>
          </a:p>
        </p:txBody>
      </p:sp>
    </p:spTree>
    <p:extLst>
      <p:ext uri="{BB962C8B-B14F-4D97-AF65-F5344CB8AC3E}">
        <p14:creationId xmlns:p14="http://schemas.microsoft.com/office/powerpoint/2010/main" val="169075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5A73811-A2D8-4947-B1BE-AC82A68AD59B}"/>
              </a:ext>
            </a:extLst>
          </p:cNvPr>
          <p:cNvCxnSpPr>
            <a:cxnSpLocks/>
          </p:cNvCxnSpPr>
          <p:nvPr/>
        </p:nvCxnSpPr>
        <p:spPr>
          <a:xfrm>
            <a:off x="4914677" y="2380693"/>
            <a:ext cx="0" cy="398145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C6B607F2-33CE-4DE6-841A-B52D63F7A5FE}"/>
              </a:ext>
            </a:extLst>
          </p:cNvPr>
          <p:cNvCxnSpPr>
            <a:cxnSpLocks/>
          </p:cNvCxnSpPr>
          <p:nvPr/>
        </p:nvCxnSpPr>
        <p:spPr>
          <a:xfrm>
            <a:off x="6714902" y="2380693"/>
            <a:ext cx="0" cy="405765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10E526A9-3E3B-42D7-8D30-3D14B9F23285}"/>
              </a:ext>
            </a:extLst>
          </p:cNvPr>
          <p:cNvCxnSpPr>
            <a:cxnSpLocks/>
          </p:cNvCxnSpPr>
          <p:nvPr/>
        </p:nvCxnSpPr>
        <p:spPr>
          <a:xfrm flipH="1">
            <a:off x="3362102" y="5000068"/>
            <a:ext cx="4781550" cy="0"/>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BDB4FA62-65FB-4C6F-A4DD-5BD7FF277243}"/>
              </a:ext>
            </a:extLst>
          </p:cNvPr>
          <p:cNvCxnSpPr>
            <a:cxnSpLocks/>
          </p:cNvCxnSpPr>
          <p:nvPr/>
        </p:nvCxnSpPr>
        <p:spPr>
          <a:xfrm flipH="1">
            <a:off x="3362102" y="3780868"/>
            <a:ext cx="4781550" cy="0"/>
          </a:xfrm>
          <a:prstGeom prst="line">
            <a:avLst/>
          </a:prstGeom>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3EDAE835-8966-4FF7-BF1B-E00DBDEB6B07}"/>
              </a:ext>
            </a:extLst>
          </p:cNvPr>
          <p:cNvSpPr txBox="1"/>
          <p:nvPr/>
        </p:nvSpPr>
        <p:spPr>
          <a:xfrm>
            <a:off x="2923726" y="2844798"/>
            <a:ext cx="1738536" cy="830997"/>
          </a:xfrm>
          <a:prstGeom prst="rect">
            <a:avLst/>
          </a:prstGeom>
          <a:noFill/>
        </p:spPr>
        <p:txBody>
          <a:bodyPr wrap="square" rtlCol="0">
            <a:spAutoFit/>
          </a:bodyPr>
          <a:lstStyle/>
          <a:p>
            <a:pPr algn="ctr"/>
            <a:r>
              <a:rPr lang="en-GB" sz="2400" dirty="0">
                <a:latin typeface="Muli" pitchFamily="2" charset="77"/>
              </a:rPr>
              <a:t>accompany</a:t>
            </a:r>
            <a:endParaRPr lang="en-GB" dirty="0">
              <a:latin typeface="Muli" pitchFamily="2" charset="77"/>
            </a:endParaRPr>
          </a:p>
        </p:txBody>
      </p:sp>
      <p:sp>
        <p:nvSpPr>
          <p:cNvPr id="22" name="TextBox 21">
            <a:extLst>
              <a:ext uri="{FF2B5EF4-FFF2-40B4-BE49-F238E27FC236}">
                <a16:creationId xmlns:a16="http://schemas.microsoft.com/office/drawing/2014/main" id="{3C757D02-199B-4E8F-92D8-D83679F3ADDA}"/>
              </a:ext>
            </a:extLst>
          </p:cNvPr>
          <p:cNvSpPr txBox="1"/>
          <p:nvPr/>
        </p:nvSpPr>
        <p:spPr>
          <a:xfrm>
            <a:off x="4943254" y="2868999"/>
            <a:ext cx="1619245" cy="461665"/>
          </a:xfrm>
          <a:prstGeom prst="rect">
            <a:avLst/>
          </a:prstGeom>
          <a:noFill/>
        </p:spPr>
        <p:txBody>
          <a:bodyPr wrap="square" rtlCol="0">
            <a:spAutoFit/>
          </a:bodyPr>
          <a:lstStyle/>
          <a:p>
            <a:pPr algn="ctr"/>
            <a:r>
              <a:rPr lang="en-GB" sz="2400" dirty="0">
                <a:latin typeface="Muli" pitchFamily="2" charset="77"/>
              </a:rPr>
              <a:t>accrue</a:t>
            </a:r>
            <a:endParaRPr lang="en-GB" dirty="0">
              <a:latin typeface="Muli" pitchFamily="2" charset="77"/>
            </a:endParaRPr>
          </a:p>
        </p:txBody>
      </p:sp>
      <p:sp>
        <p:nvSpPr>
          <p:cNvPr id="23" name="TextBox 22">
            <a:extLst>
              <a:ext uri="{FF2B5EF4-FFF2-40B4-BE49-F238E27FC236}">
                <a16:creationId xmlns:a16="http://schemas.microsoft.com/office/drawing/2014/main" id="{9DD9AF0A-D46F-4955-B328-6D96DA3A32C7}"/>
              </a:ext>
            </a:extLst>
          </p:cNvPr>
          <p:cNvSpPr txBox="1"/>
          <p:nvPr/>
        </p:nvSpPr>
        <p:spPr>
          <a:xfrm>
            <a:off x="3252567" y="5519479"/>
            <a:ext cx="1619245" cy="461665"/>
          </a:xfrm>
          <a:prstGeom prst="rect">
            <a:avLst/>
          </a:prstGeom>
          <a:noFill/>
        </p:spPr>
        <p:txBody>
          <a:bodyPr wrap="square" rtlCol="0">
            <a:spAutoFit/>
          </a:bodyPr>
          <a:lstStyle/>
          <a:p>
            <a:pPr algn="ctr"/>
            <a:r>
              <a:rPr lang="en-GB" sz="2400" dirty="0">
                <a:latin typeface="Muli" pitchFamily="2" charset="77"/>
              </a:rPr>
              <a:t>accrue</a:t>
            </a:r>
            <a:endParaRPr lang="en-GB" dirty="0">
              <a:latin typeface="Muli" pitchFamily="2" charset="77"/>
            </a:endParaRPr>
          </a:p>
        </p:txBody>
      </p:sp>
      <p:cxnSp>
        <p:nvCxnSpPr>
          <p:cNvPr id="25" name="Straight Connector 24">
            <a:extLst>
              <a:ext uri="{FF2B5EF4-FFF2-40B4-BE49-F238E27FC236}">
                <a16:creationId xmlns:a16="http://schemas.microsoft.com/office/drawing/2014/main" id="{02AEB9C1-DC2F-4813-8395-1A018DF97C11}"/>
              </a:ext>
            </a:extLst>
          </p:cNvPr>
          <p:cNvCxnSpPr/>
          <p:nvPr/>
        </p:nvCxnSpPr>
        <p:spPr>
          <a:xfrm>
            <a:off x="3681194" y="2868999"/>
            <a:ext cx="4343400" cy="32315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5F0ECC2-A834-4814-9DE0-84465D17A9E2}"/>
              </a:ext>
            </a:extLst>
          </p:cNvPr>
          <p:cNvSpPr txBox="1"/>
          <p:nvPr/>
        </p:nvSpPr>
        <p:spPr>
          <a:xfrm>
            <a:off x="342677" y="374896"/>
            <a:ext cx="9143999" cy="2039213"/>
          </a:xfrm>
          <a:prstGeom prst="rect">
            <a:avLst/>
          </a:prstGeom>
          <a:noFill/>
        </p:spPr>
        <p:txBody>
          <a:bodyPr wrap="square" rtlCol="0">
            <a:spAutoFit/>
          </a:bodyPr>
          <a:lstStyle/>
          <a:p>
            <a:r>
              <a:rPr lang="en-GB" sz="2200" dirty="0">
                <a:latin typeface="OpenDyslexicAlta" pitchFamily="2" charset="77"/>
              </a:rPr>
              <a:t>Play a word version of noughts and crosses:</a:t>
            </a:r>
          </a:p>
          <a:p>
            <a:pPr marL="285750" indent="-285750">
              <a:lnSpc>
                <a:spcPct val="150000"/>
              </a:lnSpc>
              <a:buFont typeface="Arial" panose="020B0604020202020204" pitchFamily="34" charset="0"/>
              <a:buChar char="•"/>
            </a:pPr>
            <a:r>
              <a:rPr lang="en-GB" dirty="0">
                <a:latin typeface="OpenDyslexicAlta" pitchFamily="2" charset="77"/>
              </a:rPr>
              <a:t>Each partner chooses a word from the spelling list and has to try and get three of their chosen word in a row. </a:t>
            </a:r>
          </a:p>
          <a:p>
            <a:pPr marL="285750" indent="-285750">
              <a:lnSpc>
                <a:spcPct val="150000"/>
              </a:lnSpc>
              <a:buFont typeface="Arial" panose="020B0604020202020204" pitchFamily="34" charset="0"/>
              <a:buChar char="•"/>
            </a:pPr>
            <a:r>
              <a:rPr lang="en-GB" dirty="0">
                <a:latin typeface="OpenDyslexicAlta" pitchFamily="2" charset="77"/>
              </a:rPr>
              <a:t>Winner has three in a row, all spelled correctly. </a:t>
            </a:r>
          </a:p>
          <a:p>
            <a:pPr marL="285750" indent="-285750">
              <a:lnSpc>
                <a:spcPct val="150000"/>
              </a:lnSpc>
              <a:buFont typeface="Arial" panose="020B0604020202020204" pitchFamily="34" charset="0"/>
              <a:buChar char="•"/>
            </a:pPr>
            <a:r>
              <a:rPr lang="en-GB" dirty="0">
                <a:latin typeface="OpenDyslexicAlta" pitchFamily="2" charset="77"/>
              </a:rPr>
              <a:t>Start again with new words.</a:t>
            </a:r>
          </a:p>
        </p:txBody>
      </p:sp>
      <p:sp>
        <p:nvSpPr>
          <p:cNvPr id="13" name="TextBox 12">
            <a:extLst>
              <a:ext uri="{FF2B5EF4-FFF2-40B4-BE49-F238E27FC236}">
                <a16:creationId xmlns:a16="http://schemas.microsoft.com/office/drawing/2014/main" id="{3CC4D658-BFC4-4DD8-BA50-8B018FE1DA28}"/>
              </a:ext>
            </a:extLst>
          </p:cNvPr>
          <p:cNvSpPr txBox="1"/>
          <p:nvPr/>
        </p:nvSpPr>
        <p:spPr>
          <a:xfrm>
            <a:off x="4914677" y="4125072"/>
            <a:ext cx="1738536" cy="830997"/>
          </a:xfrm>
          <a:prstGeom prst="rect">
            <a:avLst/>
          </a:prstGeom>
          <a:noFill/>
        </p:spPr>
        <p:txBody>
          <a:bodyPr wrap="square" rtlCol="0">
            <a:spAutoFit/>
          </a:bodyPr>
          <a:lstStyle/>
          <a:p>
            <a:pPr algn="ctr"/>
            <a:r>
              <a:rPr lang="en-GB" sz="2400" dirty="0">
                <a:latin typeface="Muli" pitchFamily="2" charset="77"/>
              </a:rPr>
              <a:t>accompany</a:t>
            </a:r>
            <a:endParaRPr lang="en-GB" dirty="0">
              <a:latin typeface="Muli" pitchFamily="2" charset="77"/>
            </a:endParaRPr>
          </a:p>
        </p:txBody>
      </p:sp>
      <p:sp>
        <p:nvSpPr>
          <p:cNvPr id="15" name="TextBox 14">
            <a:extLst>
              <a:ext uri="{FF2B5EF4-FFF2-40B4-BE49-F238E27FC236}">
                <a16:creationId xmlns:a16="http://schemas.microsoft.com/office/drawing/2014/main" id="{B13EAF5A-70F7-4727-9B68-5338729B8A04}"/>
              </a:ext>
            </a:extLst>
          </p:cNvPr>
          <p:cNvSpPr txBox="1"/>
          <p:nvPr/>
        </p:nvSpPr>
        <p:spPr>
          <a:xfrm>
            <a:off x="6726699" y="5571404"/>
            <a:ext cx="1738536" cy="830997"/>
          </a:xfrm>
          <a:prstGeom prst="rect">
            <a:avLst/>
          </a:prstGeom>
          <a:noFill/>
        </p:spPr>
        <p:txBody>
          <a:bodyPr wrap="square" rtlCol="0">
            <a:spAutoFit/>
          </a:bodyPr>
          <a:lstStyle/>
          <a:p>
            <a:pPr algn="ctr"/>
            <a:r>
              <a:rPr lang="en-GB" sz="2400" dirty="0">
                <a:latin typeface="Muli" pitchFamily="2" charset="77"/>
              </a:rPr>
              <a:t>accompany</a:t>
            </a:r>
            <a:endParaRPr lang="en-GB" dirty="0">
              <a:latin typeface="Muli" pitchFamily="2" charset="77"/>
            </a:endParaRPr>
          </a:p>
        </p:txBody>
      </p:sp>
    </p:spTree>
    <p:extLst>
      <p:ext uri="{BB962C8B-B14F-4D97-AF65-F5344CB8AC3E}">
        <p14:creationId xmlns:p14="http://schemas.microsoft.com/office/powerpoint/2010/main" val="2448117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a:t>
            </a:r>
          </a:p>
        </p:txBody>
      </p:sp>
    </p:spTree>
    <p:extLst>
      <p:ext uri="{BB962C8B-B14F-4D97-AF65-F5344CB8AC3E}">
        <p14:creationId xmlns:p14="http://schemas.microsoft.com/office/powerpoint/2010/main" val="23276060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056881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88787203"/>
                    </a:ext>
                  </a:extLst>
                </a:gridCol>
                <a:gridCol w="1858433">
                  <a:extLst>
                    <a:ext uri="{9D8B030D-6E8A-4147-A177-3AD203B41FA5}">
                      <a16:colId xmlns:a16="http://schemas.microsoft.com/office/drawing/2014/main" val="214894346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accommodate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access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accuse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accost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accrue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accuracy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accomplish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accumulate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accentuate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7611103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the common letter string ’</a:t>
                      </a:r>
                      <a:r>
                        <a:rPr lang="en-GB" sz="1400" baseline="0" dirty="0" err="1">
                          <a:latin typeface="Muli" pitchFamily="2" charset="77"/>
                        </a:rPr>
                        <a:t>acc</a:t>
                      </a:r>
                      <a:r>
                        <a:rPr lang="en-GB" sz="1400" baseline="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378886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accompany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access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accuse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accost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accrue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accuracy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accomplish</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accumulate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accentuate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6661968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the common letter string ’</a:t>
                      </a:r>
                      <a:r>
                        <a:rPr lang="en-GB" sz="1400" baseline="0" dirty="0" err="1">
                          <a:latin typeface="Muli" pitchFamily="2" charset="77"/>
                        </a:rPr>
                        <a:t>acc</a:t>
                      </a:r>
                      <a:r>
                        <a:rPr lang="en-GB" sz="1400" baseline="0" dirty="0">
                          <a:latin typeface="Muli" pitchFamily="2" charset="77"/>
                        </a:rPr>
                        <a:t>’ at the beginning of words.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27" name="Rounded Rectangle 26"/>
          <p:cNvSpPr/>
          <p:nvPr/>
        </p:nvSpPr>
        <p:spPr>
          <a:xfrm>
            <a:off x="3477295" y="2098461"/>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8" name="Rounded Rectangle 27"/>
          <p:cNvSpPr/>
          <p:nvPr/>
        </p:nvSpPr>
        <p:spPr>
          <a:xfrm>
            <a:off x="5149399" y="2093790"/>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9" name="Rounded Rectangle 28"/>
          <p:cNvSpPr/>
          <p:nvPr/>
        </p:nvSpPr>
        <p:spPr>
          <a:xfrm>
            <a:off x="3477295" y="3037819"/>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ounded Rectangle 29"/>
          <p:cNvSpPr/>
          <p:nvPr/>
        </p:nvSpPr>
        <p:spPr>
          <a:xfrm>
            <a:off x="5149400" y="30347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ounded Rectangle 30"/>
          <p:cNvSpPr/>
          <p:nvPr/>
        </p:nvSpPr>
        <p:spPr>
          <a:xfrm>
            <a:off x="3477296" y="3977177"/>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ounded Rectangle 31"/>
          <p:cNvSpPr/>
          <p:nvPr/>
        </p:nvSpPr>
        <p:spPr>
          <a:xfrm>
            <a:off x="5149402" y="39554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ounded Rectangle 32"/>
          <p:cNvSpPr/>
          <p:nvPr/>
        </p:nvSpPr>
        <p:spPr>
          <a:xfrm>
            <a:off x="3477296" y="4916535"/>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ounded Rectangle 33"/>
          <p:cNvSpPr/>
          <p:nvPr/>
        </p:nvSpPr>
        <p:spPr>
          <a:xfrm>
            <a:off x="5149399" y="4906444"/>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ounded Rectangle 34"/>
          <p:cNvSpPr/>
          <p:nvPr/>
        </p:nvSpPr>
        <p:spPr>
          <a:xfrm>
            <a:off x="3477296" y="5830136"/>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ounded Rectangle 35"/>
          <p:cNvSpPr/>
          <p:nvPr/>
        </p:nvSpPr>
        <p:spPr>
          <a:xfrm>
            <a:off x="5149403" y="5830136"/>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37" name="Straight Connector 36"/>
          <p:cNvCxnSpPr>
            <a:stCxn id="42" idx="3"/>
            <a:endCxn id="43" idx="1"/>
          </p:cNvCxnSpPr>
          <p:nvPr/>
        </p:nvCxnSpPr>
        <p:spPr>
          <a:xfrm>
            <a:off x="4855335" y="6240652"/>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66912" y="1862799"/>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39" name="TextBox 38"/>
          <p:cNvSpPr txBox="1"/>
          <p:nvPr/>
        </p:nvSpPr>
        <p:spPr>
          <a:xfrm>
            <a:off x="7474389" y="1862799"/>
            <a:ext cx="1596912"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definition</a:t>
            </a:r>
          </a:p>
        </p:txBody>
      </p:sp>
      <p:sp>
        <p:nvSpPr>
          <p:cNvPr id="40" name="TextBox 39"/>
          <p:cNvSpPr txBox="1"/>
          <p:nvPr/>
        </p:nvSpPr>
        <p:spPr>
          <a:xfrm>
            <a:off x="4855334" y="1313540"/>
            <a:ext cx="5520709"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Use a dictionary to find out what your spellings mean.  </a:t>
            </a:r>
          </a:p>
          <a:p>
            <a:pPr algn="ctr"/>
            <a:r>
              <a:rPr lang="en-GB" sz="1400" dirty="0">
                <a:latin typeface="OpenDyslexicAlta" pitchFamily="2" charset="77"/>
                <a:ea typeface="OpenDyslexic" charset="0"/>
                <a:cs typeface="OpenDyslexic" charset="0"/>
              </a:rPr>
              <a:t>Create your own definition for 5 of your words. </a:t>
            </a:r>
          </a:p>
        </p:txBody>
      </p:sp>
      <p:cxnSp>
        <p:nvCxnSpPr>
          <p:cNvPr id="41" name="Straight Connector 40"/>
          <p:cNvCxnSpPr/>
          <p:nvPr/>
        </p:nvCxnSpPr>
        <p:spPr>
          <a:xfrm>
            <a:off x="4855331" y="5337137"/>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55331" y="4346538"/>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834322" y="2512642"/>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55331" y="3445221"/>
            <a:ext cx="2940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1526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ending in ’-ably’</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25</a:t>
            </a:r>
          </a:p>
        </p:txBody>
      </p:sp>
    </p:spTree>
    <p:extLst>
      <p:ext uri="{BB962C8B-B14F-4D97-AF65-F5344CB8AC3E}">
        <p14:creationId xmlns:p14="http://schemas.microsoft.com/office/powerpoint/2010/main" val="20209327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Words ending in ‘-ably’</a:t>
            </a:r>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729264689"/>
              </p:ext>
            </p:extLst>
          </p:nvPr>
        </p:nvGraphicFramePr>
        <p:xfrm>
          <a:off x="3429000" y="1554367"/>
          <a:ext cx="8363607" cy="516191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819871">
                <a:tc>
                  <a:txBody>
                    <a:bodyPr/>
                    <a:lstStyle/>
                    <a:p>
                      <a:r>
                        <a:rPr lang="en-GB" sz="1700" b="0" i="0" dirty="0">
                          <a:latin typeface="Muli" pitchFamily="2" charset="77"/>
                        </a:rPr>
                        <a:t>Introduction</a:t>
                      </a:r>
                    </a:p>
                  </a:txBody>
                  <a:tcPr/>
                </a:tc>
                <a:tc>
                  <a:txBody>
                    <a:bodyPr/>
                    <a:lstStyle/>
                    <a:p>
                      <a:r>
                        <a:rPr lang="en-GB" sz="1600" b="0" i="0" dirty="0">
                          <a:latin typeface="Muli" pitchFamily="2" charset="77"/>
                        </a:rPr>
                        <a:t>Words that end in the suffix ‘ably’ follow rules similar to other suffixes. If the root word ends in and ‘e’ then it is removed before adding ‘ably’.  If the root word ends in a consonant then ‘ably’ is often added straight on the end.  ‘Ably’ is often added when the whole root word can be heard before the suffix.</a:t>
                      </a:r>
                      <a:br>
                        <a:rPr lang="en-GB" sz="1600" b="0" i="0" dirty="0">
                          <a:latin typeface="Muli" pitchFamily="2" charset="77"/>
                        </a:rPr>
                      </a:br>
                      <a:br>
                        <a:rPr lang="en-GB" sz="1600" b="0" i="0" dirty="0">
                          <a:latin typeface="Muli" pitchFamily="2" charset="77"/>
                        </a:rPr>
                      </a:br>
                      <a:r>
                        <a:rPr lang="en-GB" sz="1600" b="0" i="0" dirty="0">
                          <a:latin typeface="Muli" pitchFamily="2" charset="77"/>
                        </a:rPr>
                        <a:t>However there are exceptions and there are exceptions in this spelling list.</a:t>
                      </a:r>
                    </a:p>
                  </a:txBody>
                  <a:tcPr/>
                </a:tc>
                <a:extLst>
                  <a:ext uri="{0D108BD9-81ED-4DB2-BD59-A6C34878D82A}">
                    <a16:rowId xmlns:a16="http://schemas.microsoft.com/office/drawing/2014/main" val="10000"/>
                  </a:ext>
                </a:extLst>
              </a:tr>
              <a:tr h="1819871">
                <a:tc>
                  <a:txBody>
                    <a:bodyPr/>
                    <a:lstStyle/>
                    <a:p>
                      <a:r>
                        <a:rPr lang="en-GB" sz="1700" b="0" i="0" dirty="0">
                          <a:latin typeface="Muli" pitchFamily="2" charset="77"/>
                        </a:rPr>
                        <a:t>Main Teaching Activity </a:t>
                      </a:r>
                    </a:p>
                  </a:txBody>
                  <a:tcPr/>
                </a:tc>
                <a:tc>
                  <a:txBody>
                    <a:bodyPr/>
                    <a:lstStyle/>
                    <a:p>
                      <a:r>
                        <a:rPr lang="en-GB" sz="1600" b="0" i="0" baseline="0" dirty="0">
                          <a:latin typeface="Muli" pitchFamily="2" charset="77"/>
                        </a:rPr>
                        <a:t>Ask the children to write down the root word for each of the words in the spelling list:</a:t>
                      </a:r>
                      <a:br>
                        <a:rPr lang="en-GB" sz="1600" b="0" i="0" baseline="0" dirty="0">
                          <a:latin typeface="Muli" pitchFamily="2" charset="77"/>
                        </a:rPr>
                      </a:br>
                      <a:br>
                        <a:rPr lang="en-GB" sz="1600" b="0" i="0" baseline="0" dirty="0">
                          <a:latin typeface="Muli" pitchFamily="2" charset="77"/>
                        </a:rPr>
                      </a:br>
                      <a:r>
                        <a:rPr lang="en-GB" sz="1600" b="0" i="0" baseline="0" dirty="0">
                          <a:latin typeface="Muli" pitchFamily="2" charset="77"/>
                        </a:rPr>
                        <a:t>change, notice, depend, comfort, reason, adore, value, believe, consider, tolerate.</a:t>
                      </a:r>
                      <a:br>
                        <a:rPr lang="en-GB" sz="1600" b="0" i="0" baseline="0" dirty="0">
                          <a:latin typeface="Muli" pitchFamily="2" charset="77"/>
                        </a:rPr>
                      </a:br>
                      <a:br>
                        <a:rPr lang="en-GB" sz="1600" b="0" i="0" baseline="0" dirty="0">
                          <a:latin typeface="Muli" pitchFamily="2" charset="77"/>
                        </a:rPr>
                      </a:br>
                      <a:r>
                        <a:rPr lang="en-GB" sz="1600" b="0" i="0" baseline="0" dirty="0">
                          <a:latin typeface="Muli" pitchFamily="2" charset="77"/>
                        </a:rPr>
                        <a:t>Can they see any exceptions to the rules above? (change, notice, tolerate)</a:t>
                      </a:r>
                    </a:p>
                  </a:txBody>
                  <a:tcPr/>
                </a:tc>
                <a:extLst>
                  <a:ext uri="{0D108BD9-81ED-4DB2-BD59-A6C34878D82A}">
                    <a16:rowId xmlns:a16="http://schemas.microsoft.com/office/drawing/2014/main" val="10001"/>
                  </a:ext>
                </a:extLst>
              </a:tr>
              <a:tr h="1077598">
                <a:tc>
                  <a:txBody>
                    <a:bodyPr/>
                    <a:lstStyle/>
                    <a:p>
                      <a:r>
                        <a:rPr lang="en-GB" sz="1700" b="0" i="0" dirty="0">
                          <a:latin typeface="Muli" pitchFamily="2" charset="77"/>
                        </a:rPr>
                        <a:t>Independent Activity</a:t>
                      </a:r>
                    </a:p>
                  </a:txBody>
                  <a:tcPr/>
                </a:tc>
                <a:tc>
                  <a:txBody>
                    <a:bodyPr/>
                    <a:lstStyle/>
                    <a:p>
                      <a:br>
                        <a:rPr lang="en-GB" sz="1600" b="0" i="0" dirty="0">
                          <a:latin typeface="Muli" pitchFamily="2" charset="77"/>
                        </a:rPr>
                      </a:br>
                      <a:r>
                        <a:rPr lang="en-GB" sz="1600" b="0" i="0" dirty="0">
                          <a:latin typeface="Muli" pitchFamily="2" charset="77"/>
                        </a:rPr>
                        <a:t>Get the children to use 8 of the words in a sentence.  Work with a partner to improve them further and the write them out neatly .</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607568545"/>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changeably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noticeably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comfortably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reasonably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adorably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valuably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believably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considerably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tolerably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8728077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61410959"/>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changeably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noticeably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comfortably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reasonably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adorably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valuably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believably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considerably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tolerably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31315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5</a:t>
                      </a:r>
                    </a:p>
                  </a:txBody>
                  <a:tcPr/>
                </a:tc>
                <a:tc rowSpan="2">
                  <a:txBody>
                    <a:bodyPr/>
                    <a:lstStyle/>
                    <a:p>
                      <a:r>
                        <a:rPr lang="en-GB" sz="1400" b="0" i="0" dirty="0">
                          <a:latin typeface="Muli" pitchFamily="2" charset="77"/>
                        </a:rPr>
                        <a:t>Words ending in ‘-ably’</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3503702" y="1485197"/>
            <a:ext cx="8556493" cy="535531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select 8 of your spellings to write into sentences?</a:t>
            </a:r>
          </a:p>
          <a:p>
            <a:endParaRPr lang="en-GB" dirty="0">
              <a:latin typeface="OpenDyslexicAlta" pitchFamily="2" charset="77"/>
              <a:ea typeface="OpenDyslexic" charset="0"/>
              <a:cs typeface="OpenDyslexic" charset="0"/>
            </a:endParaRP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r>
              <a:rPr lang="en-GB" sz="3200" u="sng" dirty="0">
                <a:latin typeface="OpenDyslexicAlta" pitchFamily="2" charset="77"/>
                <a:ea typeface="OpenDyslexic" charset="0"/>
                <a:cs typeface="OpenDyslexic" charset="0"/>
              </a:rPr>
              <a:t>																											</a:t>
            </a:r>
          </a:p>
          <a:p>
            <a:endParaRPr lang="en-GB" u="sng"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96609336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8587747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52607247"/>
                    </a:ext>
                  </a:extLst>
                </a:gridCol>
                <a:gridCol w="1858433">
                  <a:extLst>
                    <a:ext uri="{9D8B030D-6E8A-4147-A177-3AD203B41FA5}">
                      <a16:colId xmlns:a16="http://schemas.microsoft.com/office/drawing/2014/main" val="352042177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changeably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noticeably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dependably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comfortably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reasonably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adorably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valuably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believably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considerably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tolerably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7927629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’-ably’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305250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changeably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noticeably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comfortably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reasonably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adorably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valuably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believably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considerably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tolerably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6552979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’-ably.’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8665936" y="325216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18" name="Rounded Rectangle 17"/>
          <p:cNvSpPr/>
          <p:nvPr/>
        </p:nvSpPr>
        <p:spPr>
          <a:xfrm>
            <a:off x="9901465" y="215817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19" name="Rounded Rectangle 18"/>
          <p:cNvSpPr/>
          <p:nvPr/>
        </p:nvSpPr>
        <p:spPr>
          <a:xfrm>
            <a:off x="7043484" y="2193540"/>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depend</a:t>
            </a:r>
          </a:p>
        </p:txBody>
      </p:sp>
      <p:sp>
        <p:nvSpPr>
          <p:cNvPr id="20" name="Rounded Rectangle 19"/>
          <p:cNvSpPr/>
          <p:nvPr/>
        </p:nvSpPr>
        <p:spPr>
          <a:xfrm>
            <a:off x="3985420" y="442792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1" name="Rounded Rectangle 20"/>
          <p:cNvSpPr/>
          <p:nvPr/>
        </p:nvSpPr>
        <p:spPr>
          <a:xfrm>
            <a:off x="5690508" y="5788413"/>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consider</a:t>
            </a:r>
          </a:p>
        </p:txBody>
      </p:sp>
      <p:sp>
        <p:nvSpPr>
          <p:cNvPr id="22" name="Rounded Rectangle 21"/>
          <p:cNvSpPr/>
          <p:nvPr/>
        </p:nvSpPr>
        <p:spPr>
          <a:xfrm>
            <a:off x="6943442" y="4487958"/>
            <a:ext cx="1994412"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3" name="Rounded Rectangle 22"/>
          <p:cNvSpPr/>
          <p:nvPr/>
        </p:nvSpPr>
        <p:spPr>
          <a:xfrm>
            <a:off x="4138386" y="2217369"/>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adore</a:t>
            </a:r>
          </a:p>
        </p:txBody>
      </p:sp>
      <p:sp>
        <p:nvSpPr>
          <p:cNvPr id="26" name="Rectangle 25"/>
          <p:cNvSpPr/>
          <p:nvPr/>
        </p:nvSpPr>
        <p:spPr>
          <a:xfrm>
            <a:off x="4882585" y="1346138"/>
            <a:ext cx="5776784" cy="527413"/>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Draw a line to match each spelling to its root word.</a:t>
            </a:r>
          </a:p>
          <a:p>
            <a:pPr algn="ctr"/>
            <a:r>
              <a:rPr lang="en-GB" sz="1600" dirty="0">
                <a:solidFill>
                  <a:schemeClr val="tx1"/>
                </a:solidFill>
                <a:latin typeface="OpenDyslexicAlta" pitchFamily="2" charset="77"/>
              </a:rPr>
              <a:t>Where there is no root word you need to add one.</a:t>
            </a:r>
          </a:p>
        </p:txBody>
      </p:sp>
      <p:sp>
        <p:nvSpPr>
          <p:cNvPr id="27" name="Rounded Rectangle 26"/>
          <p:cNvSpPr/>
          <p:nvPr/>
        </p:nvSpPr>
        <p:spPr>
          <a:xfrm>
            <a:off x="9901465" y="4484905"/>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notice</a:t>
            </a:r>
          </a:p>
        </p:txBody>
      </p:sp>
      <p:sp>
        <p:nvSpPr>
          <p:cNvPr id="30" name="Rounded Rectangle 29"/>
          <p:cNvSpPr/>
          <p:nvPr/>
        </p:nvSpPr>
        <p:spPr>
          <a:xfrm>
            <a:off x="5476197" y="315578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31" name="Rounded Rectangle 30"/>
          <p:cNvSpPr/>
          <p:nvPr/>
        </p:nvSpPr>
        <p:spPr>
          <a:xfrm>
            <a:off x="8665936" y="5788413"/>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Tree>
    <p:extLst>
      <p:ext uri="{BB962C8B-B14F-4D97-AF65-F5344CB8AC3E}">
        <p14:creationId xmlns:p14="http://schemas.microsoft.com/office/powerpoint/2010/main" val="13206135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changeably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noticeably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dependably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comfortably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reasonably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adorably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valuably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believably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considerably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tolerably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678743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ending in ’-ably.’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solidFill>
                            <a:srgbClr val="FF0000"/>
                          </a:solidFill>
                          <a:latin typeface="Muli" panose="020B0604020202020204" charset="0"/>
                        </a:rPr>
                        <a:t>Answers: </a:t>
                      </a:r>
                      <a:endParaRPr lang="en-GB" sz="1400" dirty="0">
                        <a:solidFill>
                          <a:srgbClr val="FF0000"/>
                        </a:solidFill>
                        <a:latin typeface="Muli" panose="020B0604020202020204" charset="0"/>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6747299" y="3773729"/>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reason</a:t>
            </a:r>
          </a:p>
        </p:txBody>
      </p:sp>
      <p:sp>
        <p:nvSpPr>
          <p:cNvPr id="18" name="Rounded Rectangle 17"/>
          <p:cNvSpPr/>
          <p:nvPr/>
        </p:nvSpPr>
        <p:spPr>
          <a:xfrm>
            <a:off x="6747299" y="1963841"/>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change</a:t>
            </a:r>
          </a:p>
        </p:txBody>
      </p:sp>
      <p:sp>
        <p:nvSpPr>
          <p:cNvPr id="19" name="Rounded Rectangle 18"/>
          <p:cNvSpPr/>
          <p:nvPr/>
        </p:nvSpPr>
        <p:spPr>
          <a:xfrm>
            <a:off x="6747299" y="2868785"/>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depend</a:t>
            </a:r>
          </a:p>
        </p:txBody>
      </p:sp>
      <p:sp>
        <p:nvSpPr>
          <p:cNvPr id="20" name="Rounded Rectangle 19"/>
          <p:cNvSpPr/>
          <p:nvPr/>
        </p:nvSpPr>
        <p:spPr>
          <a:xfrm>
            <a:off x="4067566" y="5116857"/>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believe</a:t>
            </a:r>
          </a:p>
        </p:txBody>
      </p:sp>
      <p:sp>
        <p:nvSpPr>
          <p:cNvPr id="21" name="Rounded Rectangle 20"/>
          <p:cNvSpPr/>
          <p:nvPr/>
        </p:nvSpPr>
        <p:spPr>
          <a:xfrm>
            <a:off x="6747299" y="558361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consider</a:t>
            </a:r>
          </a:p>
        </p:txBody>
      </p:sp>
      <p:sp>
        <p:nvSpPr>
          <p:cNvPr id="22" name="Rounded Rectangle 21"/>
          <p:cNvSpPr/>
          <p:nvPr/>
        </p:nvSpPr>
        <p:spPr>
          <a:xfrm>
            <a:off x="6747299" y="4678673"/>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value</a:t>
            </a:r>
          </a:p>
        </p:txBody>
      </p:sp>
      <p:sp>
        <p:nvSpPr>
          <p:cNvPr id="23" name="Rounded Rectangle 22"/>
          <p:cNvSpPr/>
          <p:nvPr/>
        </p:nvSpPr>
        <p:spPr>
          <a:xfrm>
            <a:off x="4067566" y="421125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adore</a:t>
            </a:r>
          </a:p>
        </p:txBody>
      </p:sp>
      <p:sp>
        <p:nvSpPr>
          <p:cNvPr id="26" name="Rectangle 25"/>
          <p:cNvSpPr/>
          <p:nvPr/>
        </p:nvSpPr>
        <p:spPr>
          <a:xfrm>
            <a:off x="4882585" y="1346138"/>
            <a:ext cx="5776784" cy="527413"/>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Draw a line to match each spelling to its root word.</a:t>
            </a:r>
          </a:p>
          <a:p>
            <a:pPr algn="ctr"/>
            <a:r>
              <a:rPr lang="en-GB" sz="1600" dirty="0">
                <a:solidFill>
                  <a:schemeClr val="tx1"/>
                </a:solidFill>
                <a:latin typeface="OpenDyslexicAlta" pitchFamily="2" charset="77"/>
              </a:rPr>
              <a:t>Where there is no root word you need to add one.</a:t>
            </a:r>
          </a:p>
        </p:txBody>
      </p:sp>
      <p:sp>
        <p:nvSpPr>
          <p:cNvPr id="27" name="Rounded Rectangle 26"/>
          <p:cNvSpPr/>
          <p:nvPr/>
        </p:nvSpPr>
        <p:spPr>
          <a:xfrm>
            <a:off x="4067566" y="240005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notice</a:t>
            </a:r>
          </a:p>
        </p:txBody>
      </p:sp>
      <p:sp>
        <p:nvSpPr>
          <p:cNvPr id="30" name="Rounded Rectangle 29"/>
          <p:cNvSpPr/>
          <p:nvPr/>
        </p:nvSpPr>
        <p:spPr>
          <a:xfrm>
            <a:off x="4067566" y="3305655"/>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comfort</a:t>
            </a:r>
          </a:p>
        </p:txBody>
      </p:sp>
      <p:sp>
        <p:nvSpPr>
          <p:cNvPr id="31" name="Rounded Rectangle 30"/>
          <p:cNvSpPr/>
          <p:nvPr/>
        </p:nvSpPr>
        <p:spPr>
          <a:xfrm>
            <a:off x="4067566" y="6022459"/>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tolerate</a:t>
            </a:r>
          </a:p>
        </p:txBody>
      </p:sp>
      <p:cxnSp>
        <p:nvCxnSpPr>
          <p:cNvPr id="6" name="Straight Arrow Connector 5">
            <a:extLst>
              <a:ext uri="{FF2B5EF4-FFF2-40B4-BE49-F238E27FC236}">
                <a16:creationId xmlns:a16="http://schemas.microsoft.com/office/drawing/2014/main" id="{5252127D-DAD0-48B3-9A3F-738419D5E392}"/>
              </a:ext>
            </a:extLst>
          </p:cNvPr>
          <p:cNvCxnSpPr>
            <a:cxnSpLocks/>
            <a:stCxn id="15" idx="6"/>
            <a:endCxn id="23" idx="1"/>
          </p:cNvCxnSpPr>
          <p:nvPr/>
        </p:nvCxnSpPr>
        <p:spPr>
          <a:xfrm flipV="1">
            <a:off x="3380013" y="4532385"/>
            <a:ext cx="687553" cy="58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B2A05B-9201-4BFF-B5CD-D053A348D9A1}"/>
              </a:ext>
            </a:extLst>
          </p:cNvPr>
          <p:cNvCxnSpPr>
            <a:cxnSpLocks/>
            <a:stCxn id="8" idx="6"/>
            <a:endCxn id="19" idx="1"/>
          </p:cNvCxnSpPr>
          <p:nvPr/>
        </p:nvCxnSpPr>
        <p:spPr>
          <a:xfrm flipV="1">
            <a:off x="3382735" y="3189914"/>
            <a:ext cx="3364564" cy="37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FE3C255-55A8-49DC-ABE3-E0DBCB5EC3E1}"/>
              </a:ext>
            </a:extLst>
          </p:cNvPr>
          <p:cNvCxnSpPr>
            <a:cxnSpLocks/>
            <a:stCxn id="7" idx="6"/>
            <a:endCxn id="27" idx="1"/>
          </p:cNvCxnSpPr>
          <p:nvPr/>
        </p:nvCxnSpPr>
        <p:spPr>
          <a:xfrm>
            <a:off x="3382735" y="2718765"/>
            <a:ext cx="684831" cy="2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3C3CB2F-C2F1-492E-A572-78340AF9790F}"/>
              </a:ext>
            </a:extLst>
          </p:cNvPr>
          <p:cNvCxnSpPr>
            <a:cxnSpLocks/>
            <a:stCxn id="12" idx="6"/>
            <a:endCxn id="21" idx="1"/>
          </p:cNvCxnSpPr>
          <p:nvPr/>
        </p:nvCxnSpPr>
        <p:spPr>
          <a:xfrm flipV="1">
            <a:off x="3382735" y="5904745"/>
            <a:ext cx="3364564" cy="93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DDEFFFD-1216-9745-83AA-6BE877F2FF4F}"/>
              </a:ext>
            </a:extLst>
          </p:cNvPr>
          <p:cNvCxnSpPr>
            <a:cxnSpLocks/>
            <a:stCxn id="10" idx="6"/>
            <a:endCxn id="22" idx="1"/>
          </p:cNvCxnSpPr>
          <p:nvPr/>
        </p:nvCxnSpPr>
        <p:spPr>
          <a:xfrm flipV="1">
            <a:off x="3382735" y="4999802"/>
            <a:ext cx="3364564" cy="79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114FA4B-9711-F34A-B367-FA87C967ECBD}"/>
              </a:ext>
            </a:extLst>
          </p:cNvPr>
          <p:cNvCxnSpPr>
            <a:cxnSpLocks/>
            <a:stCxn id="14" idx="6"/>
            <a:endCxn id="17" idx="1"/>
          </p:cNvCxnSpPr>
          <p:nvPr/>
        </p:nvCxnSpPr>
        <p:spPr>
          <a:xfrm flipV="1">
            <a:off x="3382735" y="4094858"/>
            <a:ext cx="3364564" cy="48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CEC565D-E129-184F-BA7F-5AAD45FFA350}"/>
              </a:ext>
            </a:extLst>
          </p:cNvPr>
          <p:cNvCxnSpPr>
            <a:cxnSpLocks/>
            <a:stCxn id="3" idx="6"/>
            <a:endCxn id="18" idx="1"/>
          </p:cNvCxnSpPr>
          <p:nvPr/>
        </p:nvCxnSpPr>
        <p:spPr>
          <a:xfrm flipV="1">
            <a:off x="3382735" y="2284970"/>
            <a:ext cx="3364564" cy="6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EF4C817-EA8E-E240-B9D8-D451645D2C45}"/>
              </a:ext>
            </a:extLst>
          </p:cNvPr>
          <p:cNvCxnSpPr>
            <a:cxnSpLocks/>
            <a:stCxn id="9" idx="6"/>
            <a:endCxn id="30" idx="1"/>
          </p:cNvCxnSpPr>
          <p:nvPr/>
        </p:nvCxnSpPr>
        <p:spPr>
          <a:xfrm flipV="1">
            <a:off x="3382735" y="3626784"/>
            <a:ext cx="684831" cy="2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D659FC5-0B34-D04E-A99D-2301A4D8D2D8}"/>
              </a:ext>
            </a:extLst>
          </p:cNvPr>
          <p:cNvCxnSpPr>
            <a:cxnSpLocks/>
            <a:stCxn id="11" idx="6"/>
            <a:endCxn id="20" idx="1"/>
          </p:cNvCxnSpPr>
          <p:nvPr/>
        </p:nvCxnSpPr>
        <p:spPr>
          <a:xfrm flipV="1">
            <a:off x="3382735" y="5437986"/>
            <a:ext cx="684831" cy="51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763EAF6-5C64-F443-8254-0B98D6076060}"/>
              </a:ext>
            </a:extLst>
          </p:cNvPr>
          <p:cNvCxnSpPr>
            <a:cxnSpLocks/>
            <a:stCxn id="13" idx="6"/>
            <a:endCxn id="31" idx="1"/>
          </p:cNvCxnSpPr>
          <p:nvPr/>
        </p:nvCxnSpPr>
        <p:spPr>
          <a:xfrm flipV="1">
            <a:off x="3380012" y="6343588"/>
            <a:ext cx="687554" cy="81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2312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ending in ’-</a:t>
            </a:r>
            <a:r>
              <a:rPr lang="en-GB" dirty="0" err="1">
                <a:latin typeface="Muli" pitchFamily="2" charset="77"/>
              </a:rPr>
              <a:t>ible</a:t>
            </a:r>
            <a:r>
              <a:rPr lang="en-GB" dirty="0">
                <a:latin typeface="Muli" pitchFamily="2" charset="77"/>
              </a:rPr>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26</a:t>
            </a:r>
          </a:p>
        </p:txBody>
      </p:sp>
    </p:spTree>
    <p:extLst>
      <p:ext uri="{BB962C8B-B14F-4D97-AF65-F5344CB8AC3E}">
        <p14:creationId xmlns:p14="http://schemas.microsoft.com/office/powerpoint/2010/main" val="35094462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Words ending in ’-</a:t>
            </a:r>
            <a:r>
              <a:rPr lang="en-GB" dirty="0" err="1"/>
              <a:t>ible</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805764946"/>
              </p:ext>
            </p:extLst>
          </p:nvPr>
        </p:nvGraphicFramePr>
        <p:xfrm>
          <a:off x="3429000" y="1502834"/>
          <a:ext cx="8363607" cy="519684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4227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The  suffix ‘</a:t>
                      </a:r>
                      <a:r>
                        <a:rPr lang="en-GB" sz="1700" b="0" i="0" dirty="0" err="1">
                          <a:latin typeface="Muli" pitchFamily="2" charset="77"/>
                        </a:rPr>
                        <a:t>ibly</a:t>
                      </a:r>
                      <a:r>
                        <a:rPr lang="en-GB" sz="1700" b="0" i="0" dirty="0">
                          <a:latin typeface="Muli" pitchFamily="2" charset="77"/>
                        </a:rPr>
                        <a:t>’ is usually used when there is no apparent root word, or the suffix cannot be removed  - These words don’t make sense when you split them up. E.g. </a:t>
                      </a:r>
                      <a:r>
                        <a:rPr lang="en-GB" sz="1700" b="0" i="0" dirty="0" err="1">
                          <a:latin typeface="Muli" pitchFamily="2" charset="77"/>
                        </a:rPr>
                        <a:t>poss</a:t>
                      </a:r>
                      <a:r>
                        <a:rPr lang="en-GB" sz="1700" b="0" i="0" dirty="0">
                          <a:latin typeface="Muli" pitchFamily="2" charset="77"/>
                        </a:rPr>
                        <a:t> + </a:t>
                      </a:r>
                      <a:r>
                        <a:rPr lang="en-GB" sz="1700" b="0" i="0" dirty="0" err="1">
                          <a:latin typeface="Muli" pitchFamily="2" charset="77"/>
                        </a:rPr>
                        <a:t>ible</a:t>
                      </a:r>
                      <a:r>
                        <a:rPr lang="en-GB" sz="1700" b="0" i="0" dirty="0">
                          <a:latin typeface="Muli" pitchFamily="2" charset="77"/>
                        </a:rPr>
                        <a:t>.  However there are exceptions.</a:t>
                      </a:r>
                    </a:p>
                    <a:p>
                      <a:endParaRPr lang="en-GB" sz="1700" b="0" i="0" dirty="0">
                        <a:latin typeface="Muli" pitchFamily="2" charset="77"/>
                      </a:endParaRPr>
                    </a:p>
                  </a:txBody>
                  <a:tcPr/>
                </a:tc>
                <a:extLst>
                  <a:ext uri="{0D108BD9-81ED-4DB2-BD59-A6C34878D82A}">
                    <a16:rowId xmlns:a16="http://schemas.microsoft.com/office/drawing/2014/main" val="10000"/>
                  </a:ext>
                </a:extLst>
              </a:tr>
              <a:tr h="1242279">
                <a:tc>
                  <a:txBody>
                    <a:bodyPr/>
                    <a:lstStyle/>
                    <a:p>
                      <a:r>
                        <a:rPr lang="en-GB" sz="1700" b="0" i="0" dirty="0">
                          <a:latin typeface="Muli" pitchFamily="2" charset="77"/>
                        </a:rPr>
                        <a:t>Main Teaching Activity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Show children the power point slide and use a dice generator or real die to complete the task in pairs or table groups. </a:t>
                      </a:r>
                      <a:br>
                        <a:rPr lang="en-GB" sz="1700" b="0" i="0" dirty="0">
                          <a:latin typeface="Muli" pitchFamily="2" charset="77"/>
                        </a:rPr>
                      </a:br>
                      <a:br>
                        <a:rPr lang="en-GB" sz="1700" b="0" i="0" dirty="0">
                          <a:latin typeface="Muli" pitchFamily="2" charset="77"/>
                        </a:rPr>
                      </a:br>
                      <a:r>
                        <a:rPr lang="en-GB" sz="1700" b="0" i="0" dirty="0">
                          <a:latin typeface="Muli" pitchFamily="2" charset="77"/>
                        </a:rPr>
                        <a:t>Share the results as a class.</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240265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create the blurb for a ‘for sale’ poster for a puppy, they need to include these words:</a:t>
                      </a:r>
                      <a:br>
                        <a:rPr lang="en-GB" sz="1700" b="0" i="0" dirty="0">
                          <a:latin typeface="Muli" pitchFamily="2" charset="77"/>
                        </a:rPr>
                      </a:br>
                      <a:r>
                        <a:rPr lang="en-GB" sz="1700" b="0" i="0" dirty="0">
                          <a:latin typeface="Muli" pitchFamily="2" charset="77"/>
                        </a:rPr>
                        <a:t>adorable</a:t>
                      </a:r>
                    </a:p>
                    <a:p>
                      <a:r>
                        <a:rPr lang="en-GB" sz="1700" b="0" i="0" dirty="0">
                          <a:latin typeface="Muli" pitchFamily="2" charset="77"/>
                        </a:rPr>
                        <a:t>available</a:t>
                      </a:r>
                      <a:br>
                        <a:rPr lang="en-GB" sz="1700" b="0" i="0" dirty="0">
                          <a:latin typeface="Muli" pitchFamily="2" charset="77"/>
                        </a:rPr>
                      </a:br>
                      <a:r>
                        <a:rPr lang="en-GB" sz="1700" b="0" i="0" dirty="0">
                          <a:latin typeface="Muli" pitchFamily="2" charset="77"/>
                        </a:rPr>
                        <a:t>sensible</a:t>
                      </a:r>
                    </a:p>
                    <a:p>
                      <a:r>
                        <a:rPr lang="en-GB" sz="1700" b="0" i="0" dirty="0">
                          <a:latin typeface="Muli" pitchFamily="2" charset="77"/>
                        </a:rPr>
                        <a:t>unforgettable </a:t>
                      </a:r>
                    </a:p>
                    <a:p>
                      <a:r>
                        <a:rPr lang="en-GB" sz="1700" b="0" i="0" dirty="0">
                          <a:latin typeface="Muli" pitchFamily="2" charset="77"/>
                        </a:rPr>
                        <a:t>controllable </a:t>
                      </a:r>
                    </a:p>
                    <a:p>
                      <a:r>
                        <a:rPr lang="en-GB" sz="1700" b="0" i="0" dirty="0">
                          <a:latin typeface="Muli" pitchFamily="2" charset="77"/>
                        </a:rPr>
                        <a:t>incredible</a:t>
                      </a:r>
                    </a:p>
                    <a:p>
                      <a:r>
                        <a:rPr lang="en-GB" sz="1700" b="0" i="0" dirty="0">
                          <a:latin typeface="Muli" pitchFamily="2" charset="77"/>
                        </a:rPr>
                        <a:t>possible</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549556689"/>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reversible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responsible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legible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forcible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sensible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visible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51916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917689346"/>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according </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awkward</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dictionary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familiar</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individual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neighbour</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profession</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sacrifice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709715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2009479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reversible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responsible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legible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forcible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visible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3724572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Words ending in ’-</a:t>
                      </a:r>
                      <a:r>
                        <a:rPr lang="en-GB" sz="1400" b="0" i="0" dirty="0" err="1">
                          <a:latin typeface="Muli" pitchFamily="2" charset="77"/>
                        </a:rPr>
                        <a:t>ible</a:t>
                      </a:r>
                      <a:r>
                        <a:rPr lang="en-GB" sz="140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405497" y="3008165"/>
            <a:ext cx="4426523" cy="2213262"/>
          </a:xfrm>
          <a:prstGeom prst="rect">
            <a:avLst/>
          </a:prstGeom>
        </p:spPr>
      </p:pic>
      <p:sp>
        <p:nvSpPr>
          <p:cNvPr id="7" name="TextBox 6"/>
          <p:cNvSpPr txBox="1"/>
          <p:nvPr/>
        </p:nvSpPr>
        <p:spPr>
          <a:xfrm>
            <a:off x="5035550" y="2094339"/>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a full sentence.</a:t>
            </a:r>
          </a:p>
        </p:txBody>
      </p:sp>
      <p:sp>
        <p:nvSpPr>
          <p:cNvPr id="8" name="TextBox 7"/>
          <p:cNvSpPr txBox="1"/>
          <p:nvPr/>
        </p:nvSpPr>
        <p:spPr>
          <a:xfrm>
            <a:off x="5035550" y="2856072"/>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capital letters.</a:t>
            </a:r>
          </a:p>
        </p:txBody>
      </p:sp>
      <p:sp>
        <p:nvSpPr>
          <p:cNvPr id="9" name="TextBox 8"/>
          <p:cNvSpPr txBox="1"/>
          <p:nvPr/>
        </p:nvSpPr>
        <p:spPr>
          <a:xfrm>
            <a:off x="5035550" y="43020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different colours.</a:t>
            </a:r>
          </a:p>
        </p:txBody>
      </p:sp>
      <p:sp>
        <p:nvSpPr>
          <p:cNvPr id="10" name="TextBox 9"/>
          <p:cNvSpPr txBox="1"/>
          <p:nvPr/>
        </p:nvSpPr>
        <p:spPr>
          <a:xfrm>
            <a:off x="5035550" y="3597548"/>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three times.</a:t>
            </a:r>
          </a:p>
        </p:txBody>
      </p:sp>
      <p:sp>
        <p:nvSpPr>
          <p:cNvPr id="11" name="TextBox 10"/>
          <p:cNvSpPr txBox="1"/>
          <p:nvPr/>
        </p:nvSpPr>
        <p:spPr>
          <a:xfrm>
            <a:off x="5035550" y="503034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what your word means.</a:t>
            </a:r>
          </a:p>
        </p:txBody>
      </p:sp>
      <p:sp>
        <p:nvSpPr>
          <p:cNvPr id="12" name="TextBox 11"/>
          <p:cNvSpPr txBox="1"/>
          <p:nvPr/>
        </p:nvSpPr>
        <p:spPr>
          <a:xfrm>
            <a:off x="5035550" y="57585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Spell the word out loud.</a:t>
            </a:r>
          </a:p>
        </p:txBody>
      </p:sp>
      <p:sp>
        <p:nvSpPr>
          <p:cNvPr id="13" name="Rectangle 12"/>
          <p:cNvSpPr/>
          <p:nvPr/>
        </p:nvSpPr>
        <p:spPr>
          <a:xfrm>
            <a:off x="3512127" y="1428194"/>
            <a:ext cx="8549986" cy="338554"/>
          </a:xfrm>
          <a:prstGeom prst="rect">
            <a:avLst/>
          </a:prstGeom>
          <a:solidFill>
            <a:srgbClr val="FFFD78"/>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Roll a die or ask someone to pick a number from 1-6 for each spelling.</a:t>
            </a:r>
          </a:p>
        </p:txBody>
      </p:sp>
      <p:sp>
        <p:nvSpPr>
          <p:cNvPr id="14" name="Rectangle 13">
            <a:extLst>
              <a:ext uri="{FF2B5EF4-FFF2-40B4-BE49-F238E27FC236}">
                <a16:creationId xmlns:a16="http://schemas.microsoft.com/office/drawing/2014/main" id="{8DF7CB43-6F1E-4EF7-A552-664DC6D667FF}"/>
              </a:ext>
            </a:extLst>
          </p:cNvPr>
          <p:cNvSpPr/>
          <p:nvPr/>
        </p:nvSpPr>
        <p:spPr>
          <a:xfrm>
            <a:off x="3703198" y="6362757"/>
            <a:ext cx="8167844" cy="338554"/>
          </a:xfrm>
          <a:prstGeom prst="rect">
            <a:avLst/>
          </a:prstGeom>
          <a:solidFill>
            <a:srgbClr val="FFFD78"/>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To challenge yourself, why not do all of the numbers for each spelling!</a:t>
            </a:r>
          </a:p>
        </p:txBody>
      </p:sp>
    </p:spTree>
    <p:extLst>
      <p:ext uri="{BB962C8B-B14F-4D97-AF65-F5344CB8AC3E}">
        <p14:creationId xmlns:p14="http://schemas.microsoft.com/office/powerpoint/2010/main" val="104234700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071729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290404917"/>
                    </a:ext>
                  </a:extLst>
                </a:gridCol>
                <a:gridCol w="1858433">
                  <a:extLst>
                    <a:ext uri="{9D8B030D-6E8A-4147-A177-3AD203B41FA5}">
                      <a16:colId xmlns:a16="http://schemas.microsoft.com/office/drawing/2014/main" val="308074110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reversible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incredible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possible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horrible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responsible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legible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forcible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visible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4147898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ending in ’-</a:t>
                      </a:r>
                      <a:r>
                        <a:rPr lang="en-GB" sz="1400" baseline="0" dirty="0" err="1">
                          <a:latin typeface="Muli" pitchFamily="2" charset="77"/>
                        </a:rPr>
                        <a:t>ible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15555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reversible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responsible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legible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forcible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visible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7183092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ending in ‘-</a:t>
                      </a:r>
                      <a:r>
                        <a:rPr lang="en-GB" sz="1400" baseline="0" dirty="0" err="1">
                          <a:latin typeface="Muli" pitchFamily="2" charset="77"/>
                        </a:rPr>
                        <a:t>ible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766456" y="1396998"/>
          <a:ext cx="7815949" cy="4953366"/>
        </p:xfrm>
        <a:graphic>
          <a:graphicData uri="http://schemas.openxmlformats.org/drawingml/2006/table">
            <a:tbl>
              <a:tblPr firstRow="1" firstCol="1" bandRow="1">
                <a:tableStyleId>{5940675A-B579-460E-94D1-54222C63F5DA}</a:tableStyleId>
              </a:tblPr>
              <a:tblGrid>
                <a:gridCol w="420567">
                  <a:extLst>
                    <a:ext uri="{9D8B030D-6E8A-4147-A177-3AD203B41FA5}">
                      <a16:colId xmlns:a16="http://schemas.microsoft.com/office/drawing/2014/main" val="20000"/>
                    </a:ext>
                  </a:extLst>
                </a:gridCol>
                <a:gridCol w="420567">
                  <a:extLst>
                    <a:ext uri="{9D8B030D-6E8A-4147-A177-3AD203B41FA5}">
                      <a16:colId xmlns:a16="http://schemas.microsoft.com/office/drawing/2014/main" val="20001"/>
                    </a:ext>
                  </a:extLst>
                </a:gridCol>
                <a:gridCol w="413206">
                  <a:extLst>
                    <a:ext uri="{9D8B030D-6E8A-4147-A177-3AD203B41FA5}">
                      <a16:colId xmlns:a16="http://schemas.microsoft.com/office/drawing/2014/main" val="20002"/>
                    </a:ext>
                  </a:extLst>
                </a:gridCol>
                <a:gridCol w="415965">
                  <a:extLst>
                    <a:ext uri="{9D8B030D-6E8A-4147-A177-3AD203B41FA5}">
                      <a16:colId xmlns:a16="http://schemas.microsoft.com/office/drawing/2014/main" val="20003"/>
                    </a:ext>
                  </a:extLst>
                </a:gridCol>
                <a:gridCol w="414126">
                  <a:extLst>
                    <a:ext uri="{9D8B030D-6E8A-4147-A177-3AD203B41FA5}">
                      <a16:colId xmlns:a16="http://schemas.microsoft.com/office/drawing/2014/main" val="20004"/>
                    </a:ext>
                  </a:extLst>
                </a:gridCol>
                <a:gridCol w="420567">
                  <a:extLst>
                    <a:ext uri="{9D8B030D-6E8A-4147-A177-3AD203B41FA5}">
                      <a16:colId xmlns:a16="http://schemas.microsoft.com/office/drawing/2014/main" val="20005"/>
                    </a:ext>
                  </a:extLst>
                </a:gridCol>
                <a:gridCol w="413667">
                  <a:extLst>
                    <a:ext uri="{9D8B030D-6E8A-4147-A177-3AD203B41FA5}">
                      <a16:colId xmlns:a16="http://schemas.microsoft.com/office/drawing/2014/main" val="20006"/>
                    </a:ext>
                  </a:extLst>
                </a:gridCol>
                <a:gridCol w="413667">
                  <a:extLst>
                    <a:ext uri="{9D8B030D-6E8A-4147-A177-3AD203B41FA5}">
                      <a16:colId xmlns:a16="http://schemas.microsoft.com/office/drawing/2014/main" val="20007"/>
                    </a:ext>
                  </a:extLst>
                </a:gridCol>
                <a:gridCol w="413667">
                  <a:extLst>
                    <a:ext uri="{9D8B030D-6E8A-4147-A177-3AD203B41FA5}">
                      <a16:colId xmlns:a16="http://schemas.microsoft.com/office/drawing/2014/main" val="20008"/>
                    </a:ext>
                  </a:extLst>
                </a:gridCol>
                <a:gridCol w="413667">
                  <a:extLst>
                    <a:ext uri="{9D8B030D-6E8A-4147-A177-3AD203B41FA5}">
                      <a16:colId xmlns:a16="http://schemas.microsoft.com/office/drawing/2014/main" val="20009"/>
                    </a:ext>
                  </a:extLst>
                </a:gridCol>
                <a:gridCol w="413667">
                  <a:extLst>
                    <a:ext uri="{9D8B030D-6E8A-4147-A177-3AD203B41FA5}">
                      <a16:colId xmlns:a16="http://schemas.microsoft.com/office/drawing/2014/main" val="20010"/>
                    </a:ext>
                  </a:extLst>
                </a:gridCol>
                <a:gridCol w="421028">
                  <a:extLst>
                    <a:ext uri="{9D8B030D-6E8A-4147-A177-3AD203B41FA5}">
                      <a16:colId xmlns:a16="http://schemas.microsoft.com/office/drawing/2014/main" val="20011"/>
                    </a:ext>
                  </a:extLst>
                </a:gridCol>
                <a:gridCol w="403084">
                  <a:extLst>
                    <a:ext uri="{9D8B030D-6E8A-4147-A177-3AD203B41FA5}">
                      <a16:colId xmlns:a16="http://schemas.microsoft.com/office/drawing/2014/main" val="20012"/>
                    </a:ext>
                  </a:extLst>
                </a:gridCol>
                <a:gridCol w="403084">
                  <a:extLst>
                    <a:ext uri="{9D8B030D-6E8A-4147-A177-3AD203B41FA5}">
                      <a16:colId xmlns:a16="http://schemas.microsoft.com/office/drawing/2014/main" val="20013"/>
                    </a:ext>
                  </a:extLst>
                </a:gridCol>
                <a:gridCol w="403084">
                  <a:extLst>
                    <a:ext uri="{9D8B030D-6E8A-4147-A177-3AD203B41FA5}">
                      <a16:colId xmlns:a16="http://schemas.microsoft.com/office/drawing/2014/main" val="20014"/>
                    </a:ext>
                  </a:extLst>
                </a:gridCol>
                <a:gridCol w="403084">
                  <a:extLst>
                    <a:ext uri="{9D8B030D-6E8A-4147-A177-3AD203B41FA5}">
                      <a16:colId xmlns:a16="http://schemas.microsoft.com/office/drawing/2014/main" val="20015"/>
                    </a:ext>
                  </a:extLst>
                </a:gridCol>
                <a:gridCol w="403084">
                  <a:extLst>
                    <a:ext uri="{9D8B030D-6E8A-4147-A177-3AD203B41FA5}">
                      <a16:colId xmlns:a16="http://schemas.microsoft.com/office/drawing/2014/main" val="20016"/>
                    </a:ext>
                  </a:extLst>
                </a:gridCol>
                <a:gridCol w="403084">
                  <a:extLst>
                    <a:ext uri="{9D8B030D-6E8A-4147-A177-3AD203B41FA5}">
                      <a16:colId xmlns:a16="http://schemas.microsoft.com/office/drawing/2014/main" val="20017"/>
                    </a:ext>
                  </a:extLst>
                </a:gridCol>
                <a:gridCol w="403084">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extLst>
                  <a:ext uri="{0D108BD9-81ED-4DB2-BD59-A6C34878D82A}">
                    <a16:rowId xmlns:a16="http://schemas.microsoft.com/office/drawing/2014/main" val="10003"/>
                  </a:ext>
                </a:extLst>
              </a:tr>
              <a:tr h="450306">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4268147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reversible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incredible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possible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horrible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terrible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responsible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legible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forcible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sensible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visible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98145193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ending in ‘-</a:t>
                      </a:r>
                      <a:r>
                        <a:rPr lang="en-GB" sz="1400" baseline="0" dirty="0" err="1">
                          <a:latin typeface="Muli" pitchFamily="2" charset="77"/>
                        </a:rPr>
                        <a:t>ible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600" baseline="0" dirty="0">
                          <a:solidFill>
                            <a:srgbClr val="FF0000"/>
                          </a:solidFill>
                          <a:latin typeface="Muli" pitchFamily="2" charset="77"/>
                        </a:rPr>
                        <a:t>Answers: </a:t>
                      </a:r>
                      <a:endParaRPr lang="en-GB" sz="1600" dirty="0">
                        <a:solidFill>
                          <a:srgbClr val="FF000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57838366"/>
              </p:ext>
            </p:extLst>
          </p:nvPr>
        </p:nvGraphicFramePr>
        <p:xfrm>
          <a:off x="3766456" y="1396998"/>
          <a:ext cx="7815949" cy="4953366"/>
        </p:xfrm>
        <a:graphic>
          <a:graphicData uri="http://schemas.openxmlformats.org/drawingml/2006/table">
            <a:tbl>
              <a:tblPr firstRow="1" firstCol="1" bandRow="1">
                <a:tableStyleId>{5940675A-B579-460E-94D1-54222C63F5DA}</a:tableStyleId>
              </a:tblPr>
              <a:tblGrid>
                <a:gridCol w="420567">
                  <a:extLst>
                    <a:ext uri="{9D8B030D-6E8A-4147-A177-3AD203B41FA5}">
                      <a16:colId xmlns:a16="http://schemas.microsoft.com/office/drawing/2014/main" val="20000"/>
                    </a:ext>
                  </a:extLst>
                </a:gridCol>
                <a:gridCol w="420567">
                  <a:extLst>
                    <a:ext uri="{9D8B030D-6E8A-4147-A177-3AD203B41FA5}">
                      <a16:colId xmlns:a16="http://schemas.microsoft.com/office/drawing/2014/main" val="20001"/>
                    </a:ext>
                  </a:extLst>
                </a:gridCol>
                <a:gridCol w="413206">
                  <a:extLst>
                    <a:ext uri="{9D8B030D-6E8A-4147-A177-3AD203B41FA5}">
                      <a16:colId xmlns:a16="http://schemas.microsoft.com/office/drawing/2014/main" val="20002"/>
                    </a:ext>
                  </a:extLst>
                </a:gridCol>
                <a:gridCol w="435787">
                  <a:extLst>
                    <a:ext uri="{9D8B030D-6E8A-4147-A177-3AD203B41FA5}">
                      <a16:colId xmlns:a16="http://schemas.microsoft.com/office/drawing/2014/main" val="20003"/>
                    </a:ext>
                  </a:extLst>
                </a:gridCol>
                <a:gridCol w="394304">
                  <a:extLst>
                    <a:ext uri="{9D8B030D-6E8A-4147-A177-3AD203B41FA5}">
                      <a16:colId xmlns:a16="http://schemas.microsoft.com/office/drawing/2014/main" val="20004"/>
                    </a:ext>
                  </a:extLst>
                </a:gridCol>
                <a:gridCol w="410765">
                  <a:extLst>
                    <a:ext uri="{9D8B030D-6E8A-4147-A177-3AD203B41FA5}">
                      <a16:colId xmlns:a16="http://schemas.microsoft.com/office/drawing/2014/main" val="20005"/>
                    </a:ext>
                  </a:extLst>
                </a:gridCol>
                <a:gridCol w="423469">
                  <a:extLst>
                    <a:ext uri="{9D8B030D-6E8A-4147-A177-3AD203B41FA5}">
                      <a16:colId xmlns:a16="http://schemas.microsoft.com/office/drawing/2014/main" val="20006"/>
                    </a:ext>
                  </a:extLst>
                </a:gridCol>
                <a:gridCol w="413667">
                  <a:extLst>
                    <a:ext uri="{9D8B030D-6E8A-4147-A177-3AD203B41FA5}">
                      <a16:colId xmlns:a16="http://schemas.microsoft.com/office/drawing/2014/main" val="20007"/>
                    </a:ext>
                  </a:extLst>
                </a:gridCol>
                <a:gridCol w="413667">
                  <a:extLst>
                    <a:ext uri="{9D8B030D-6E8A-4147-A177-3AD203B41FA5}">
                      <a16:colId xmlns:a16="http://schemas.microsoft.com/office/drawing/2014/main" val="20008"/>
                    </a:ext>
                  </a:extLst>
                </a:gridCol>
                <a:gridCol w="413667">
                  <a:extLst>
                    <a:ext uri="{9D8B030D-6E8A-4147-A177-3AD203B41FA5}">
                      <a16:colId xmlns:a16="http://schemas.microsoft.com/office/drawing/2014/main" val="20009"/>
                    </a:ext>
                  </a:extLst>
                </a:gridCol>
                <a:gridCol w="413667">
                  <a:extLst>
                    <a:ext uri="{9D8B030D-6E8A-4147-A177-3AD203B41FA5}">
                      <a16:colId xmlns:a16="http://schemas.microsoft.com/office/drawing/2014/main" val="20010"/>
                    </a:ext>
                  </a:extLst>
                </a:gridCol>
                <a:gridCol w="421028">
                  <a:extLst>
                    <a:ext uri="{9D8B030D-6E8A-4147-A177-3AD203B41FA5}">
                      <a16:colId xmlns:a16="http://schemas.microsoft.com/office/drawing/2014/main" val="20011"/>
                    </a:ext>
                  </a:extLst>
                </a:gridCol>
                <a:gridCol w="403084">
                  <a:extLst>
                    <a:ext uri="{9D8B030D-6E8A-4147-A177-3AD203B41FA5}">
                      <a16:colId xmlns:a16="http://schemas.microsoft.com/office/drawing/2014/main" val="20012"/>
                    </a:ext>
                  </a:extLst>
                </a:gridCol>
                <a:gridCol w="403084">
                  <a:extLst>
                    <a:ext uri="{9D8B030D-6E8A-4147-A177-3AD203B41FA5}">
                      <a16:colId xmlns:a16="http://schemas.microsoft.com/office/drawing/2014/main" val="20013"/>
                    </a:ext>
                  </a:extLst>
                </a:gridCol>
                <a:gridCol w="403084">
                  <a:extLst>
                    <a:ext uri="{9D8B030D-6E8A-4147-A177-3AD203B41FA5}">
                      <a16:colId xmlns:a16="http://schemas.microsoft.com/office/drawing/2014/main" val="20014"/>
                    </a:ext>
                  </a:extLst>
                </a:gridCol>
                <a:gridCol w="403084">
                  <a:extLst>
                    <a:ext uri="{9D8B030D-6E8A-4147-A177-3AD203B41FA5}">
                      <a16:colId xmlns:a16="http://schemas.microsoft.com/office/drawing/2014/main" val="20015"/>
                    </a:ext>
                  </a:extLst>
                </a:gridCol>
                <a:gridCol w="403084">
                  <a:extLst>
                    <a:ext uri="{9D8B030D-6E8A-4147-A177-3AD203B41FA5}">
                      <a16:colId xmlns:a16="http://schemas.microsoft.com/office/drawing/2014/main" val="20016"/>
                    </a:ext>
                  </a:extLst>
                </a:gridCol>
                <a:gridCol w="403084">
                  <a:extLst>
                    <a:ext uri="{9D8B030D-6E8A-4147-A177-3AD203B41FA5}">
                      <a16:colId xmlns:a16="http://schemas.microsoft.com/office/drawing/2014/main" val="20017"/>
                    </a:ext>
                  </a:extLst>
                </a:gridCol>
                <a:gridCol w="403084">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b</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solidFill>
                            <a:schemeClr val="tx1">
                              <a:lumMod val="95000"/>
                              <a:lumOff val="5000"/>
                            </a:schemeClr>
                          </a:solidFill>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extLst>
                  <a:ext uri="{0D108BD9-81ED-4DB2-BD59-A6C34878D82A}">
                    <a16:rowId xmlns:a16="http://schemas.microsoft.com/office/drawing/2014/main" val="10003"/>
                  </a:ext>
                </a:extLst>
              </a:tr>
              <a:tr h="450306">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solidFill>
                            <a:schemeClr val="tx1">
                              <a:lumMod val="95000"/>
                              <a:lumOff val="5000"/>
                            </a:schemeClr>
                          </a:solidFill>
                          <a:effectLst/>
                          <a:latin typeface="OpenDyslexicAlta" pitchFamily="2" charset="77"/>
                          <a:ea typeface="OpenDyslexic" charset="0"/>
                          <a:cs typeface="OpenDyslexic" charset="0"/>
                        </a:rPr>
                        <a:t>i</a:t>
                      </a:r>
                      <a:endParaRPr lang="en-GB" sz="2400" b="0" i="0" dirty="0">
                        <a:solidFill>
                          <a:schemeClr val="tx1">
                            <a:lumMod val="95000"/>
                            <a:lumOff val="5000"/>
                          </a:schemeClr>
                        </a:solidFill>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solidFill>
                            <a:schemeClr val="tx1">
                              <a:lumMod val="95000"/>
                              <a:lumOff val="5000"/>
                            </a:schemeClr>
                          </a:solidFill>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38964678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endParaRPr lang="en-GB" dirty="0"/>
          </a:p>
          <a:p>
            <a:pPr>
              <a:lnSpc>
                <a:spcPct val="100000"/>
              </a:lnSpc>
              <a:spcBef>
                <a:spcPts val="0"/>
              </a:spcBef>
              <a:defRPr/>
            </a:pPr>
            <a:endParaRPr lang="en-GB" dirty="0"/>
          </a:p>
          <a:p>
            <a:pPr algn="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27</a:t>
            </a:r>
          </a:p>
        </p:txBody>
      </p:sp>
      <p:sp>
        <p:nvSpPr>
          <p:cNvPr id="5" name="Rectangle 4">
            <a:extLst>
              <a:ext uri="{FF2B5EF4-FFF2-40B4-BE49-F238E27FC236}">
                <a16:creationId xmlns:a16="http://schemas.microsoft.com/office/drawing/2014/main" id="{68670C25-5C12-4600-830F-BE5B1ACD4D8B}"/>
              </a:ext>
            </a:extLst>
          </p:cNvPr>
          <p:cNvSpPr/>
          <p:nvPr/>
        </p:nvSpPr>
        <p:spPr>
          <a:xfrm>
            <a:off x="3198090" y="5339184"/>
            <a:ext cx="6555000" cy="369332"/>
          </a:xfrm>
          <a:prstGeom prst="rect">
            <a:avLst/>
          </a:prstGeom>
        </p:spPr>
        <p:txBody>
          <a:bodyPr wrap="none">
            <a:spAutoFit/>
          </a:bodyPr>
          <a:lstStyle/>
          <a:p>
            <a:pPr>
              <a:defRPr/>
            </a:pPr>
            <a:r>
              <a:rPr lang="en-GB" dirty="0">
                <a:latin typeface="Muli" pitchFamily="2" charset="77"/>
              </a:rPr>
              <a:t>Spelling Rules:  Adding the suffix ‘-</a:t>
            </a:r>
            <a:r>
              <a:rPr lang="en-GB" dirty="0" err="1">
                <a:latin typeface="Muli" pitchFamily="2" charset="77"/>
              </a:rPr>
              <a:t>ibly</a:t>
            </a:r>
            <a:r>
              <a:rPr lang="en-GB" dirty="0">
                <a:latin typeface="Muli" pitchFamily="2" charset="77"/>
              </a:rPr>
              <a:t>’ to create an adverb. </a:t>
            </a:r>
          </a:p>
        </p:txBody>
      </p:sp>
    </p:spTree>
    <p:extLst>
      <p:ext uri="{BB962C8B-B14F-4D97-AF65-F5344CB8AC3E}">
        <p14:creationId xmlns:p14="http://schemas.microsoft.com/office/powerpoint/2010/main" val="7053055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Adding the suffix ‘-</a:t>
            </a:r>
            <a:r>
              <a:rPr lang="en-GB" dirty="0" err="1"/>
              <a:t>ibly</a:t>
            </a:r>
            <a:r>
              <a:rPr lang="en-GB" dirty="0"/>
              <a:t>’ to create an adverb.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423948023"/>
              </p:ext>
            </p:extLst>
          </p:nvPr>
        </p:nvGraphicFramePr>
        <p:xfrm>
          <a:off x="3429000" y="1572768"/>
          <a:ext cx="8363607" cy="4959265"/>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995006">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 turn -</a:t>
                      </a:r>
                      <a:r>
                        <a:rPr lang="en-GB" sz="1700" b="0" i="0" dirty="0" err="1">
                          <a:latin typeface="Muli" pitchFamily="2" charset="77"/>
                        </a:rPr>
                        <a:t>ible</a:t>
                      </a:r>
                      <a:r>
                        <a:rPr lang="en-GB" sz="1700" b="0" i="0" dirty="0">
                          <a:latin typeface="Muli" pitchFamily="2" charset="77"/>
                        </a:rPr>
                        <a:t> and -able adjectives into adverbs, we replace the -le ending of the adjective with -</a:t>
                      </a:r>
                      <a:r>
                        <a:rPr lang="en-GB" sz="1700" b="0" i="0" dirty="0" err="1">
                          <a:latin typeface="Muli" pitchFamily="2" charset="77"/>
                        </a:rPr>
                        <a:t>ly</a:t>
                      </a:r>
                      <a:endParaRPr lang="en-GB" sz="1700" b="0" i="0" dirty="0">
                        <a:latin typeface="Muli" pitchFamily="2" charset="77"/>
                      </a:endParaRP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reverse the rule by turning the adverb back in to an adjective by removing ‘</a:t>
                      </a:r>
                      <a:r>
                        <a:rPr lang="en-GB" sz="1700" b="0" i="0" baseline="0" dirty="0" err="1">
                          <a:latin typeface="Muli" pitchFamily="2" charset="77"/>
                        </a:rPr>
                        <a:t>ly</a:t>
                      </a:r>
                      <a:r>
                        <a:rPr lang="en-GB" sz="1700" b="0" i="0" baseline="0" dirty="0">
                          <a:latin typeface="Muli" pitchFamily="2" charset="77"/>
                        </a:rPr>
                        <a:t>’ and adding ‘le’.</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 adjectives and discuss any misunderstandings.</a:t>
                      </a:r>
                      <a:br>
                        <a:rPr lang="en-GB" sz="1700" b="0" i="0" baseline="0" dirty="0">
                          <a:latin typeface="Muli" pitchFamily="2" charset="77"/>
                        </a:rPr>
                      </a:br>
                      <a:endParaRPr lang="en-GB" sz="1700" b="0" i="0" baseline="0" dirty="0">
                        <a:latin typeface="Muli" pitchFamily="2" charset="77"/>
                      </a:endParaRP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Children to work in pairs to practise writing the words, one child picks a word and their partner writes it on the whiteboard. The first child checks the word and then they switch roles. </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062411017"/>
              </p:ext>
            </p:extLst>
          </p:nvPr>
        </p:nvGraphicFramePr>
        <p:xfrm>
          <a:off x="499754" y="1554366"/>
          <a:ext cx="2787650" cy="457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bl>
          </a:graphicData>
        </a:graphic>
      </p:graphicFrame>
      <p:graphicFrame>
        <p:nvGraphicFramePr>
          <p:cNvPr id="5" name="Table 4">
            <a:extLst>
              <a:ext uri="{FF2B5EF4-FFF2-40B4-BE49-F238E27FC236}">
                <a16:creationId xmlns:a16="http://schemas.microsoft.com/office/drawing/2014/main" id="{B9383BDA-B34B-4CCB-A8E5-A8529FA58597}"/>
              </a:ext>
            </a:extLst>
          </p:cNvPr>
          <p:cNvGraphicFramePr>
            <a:graphicFrameLocks noGrp="1"/>
          </p:cNvGraphicFramePr>
          <p:nvPr>
            <p:extLst>
              <p:ext uri="{D42A27DB-BD31-4B8C-83A1-F6EECF244321}">
                <p14:modId xmlns:p14="http://schemas.microsoft.com/office/powerpoint/2010/main" val="3318678130"/>
              </p:ext>
            </p:extLst>
          </p:nvPr>
        </p:nvGraphicFramePr>
        <p:xfrm>
          <a:off x="521208" y="2008505"/>
          <a:ext cx="2787650" cy="45720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2009939"/>
                    </a:ext>
                  </a:extLst>
                </a:gridCol>
              </a:tblGrid>
              <a:tr h="457200">
                <a:tc>
                  <a:txBody>
                    <a:bodyPr/>
                    <a:lstStyle/>
                    <a:p>
                      <a:r>
                        <a:rPr lang="en-GB" b="0" i="0" dirty="0">
                          <a:latin typeface="OpenDyslexicAlta" pitchFamily="2" charset="77"/>
                          <a:ea typeface="OpenDyslexic" charset="0"/>
                          <a:cs typeface="OpenDyslexic" charset="0"/>
                        </a:rPr>
                        <a:t>reversibly</a:t>
                      </a:r>
                    </a:p>
                  </a:txBody>
                  <a:tcPr/>
                </a:tc>
                <a:extLst>
                  <a:ext uri="{0D108BD9-81ED-4DB2-BD59-A6C34878D82A}">
                    <a16:rowId xmlns:a16="http://schemas.microsoft.com/office/drawing/2014/main" val="313789573"/>
                  </a:ext>
                </a:extLst>
              </a:tr>
              <a:tr h="457200">
                <a:tc>
                  <a:txBody>
                    <a:bodyPr/>
                    <a:lstStyle/>
                    <a:p>
                      <a:r>
                        <a:rPr lang="en-GB" b="0" i="0" dirty="0">
                          <a:latin typeface="OpenDyslexicAlta" pitchFamily="2" charset="77"/>
                          <a:ea typeface="OpenDyslexic" charset="0"/>
                          <a:cs typeface="OpenDyslexic" charset="0"/>
                        </a:rPr>
                        <a:t>responsibly</a:t>
                      </a:r>
                    </a:p>
                  </a:txBody>
                  <a:tcPr/>
                </a:tc>
                <a:extLst>
                  <a:ext uri="{0D108BD9-81ED-4DB2-BD59-A6C34878D82A}">
                    <a16:rowId xmlns:a16="http://schemas.microsoft.com/office/drawing/2014/main" val="4267150434"/>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45402594"/>
                  </a:ext>
                </a:extLst>
              </a:tr>
              <a:tr h="457200">
                <a:tc>
                  <a:txBody>
                    <a:bodyPr/>
                    <a:lstStyle/>
                    <a:p>
                      <a:r>
                        <a:rPr lang="en-GB" b="0" i="0" dirty="0">
                          <a:latin typeface="OpenDyslexicAlta" pitchFamily="2" charset="77"/>
                          <a:ea typeface="OpenDyslexic" charset="0"/>
                          <a:cs typeface="OpenDyslexic" charset="0"/>
                        </a:rPr>
                        <a:t>horribly</a:t>
                      </a:r>
                    </a:p>
                  </a:txBody>
                  <a:tcPr/>
                </a:tc>
                <a:extLst>
                  <a:ext uri="{0D108BD9-81ED-4DB2-BD59-A6C34878D82A}">
                    <a16:rowId xmlns:a16="http://schemas.microsoft.com/office/drawing/2014/main" val="2464720702"/>
                  </a:ext>
                </a:extLst>
              </a:tr>
              <a:tr h="457200">
                <a:tc>
                  <a:txBody>
                    <a:bodyPr/>
                    <a:lstStyle/>
                    <a:p>
                      <a:r>
                        <a:rPr lang="en-GB" b="0" i="0" dirty="0">
                          <a:latin typeface="OpenDyslexicAlta" pitchFamily="2" charset="77"/>
                          <a:ea typeface="OpenDyslexic" charset="0"/>
                          <a:cs typeface="OpenDyslexic" charset="0"/>
                        </a:rPr>
                        <a:t>terribly </a:t>
                      </a:r>
                    </a:p>
                  </a:txBody>
                  <a:tcPr/>
                </a:tc>
                <a:extLst>
                  <a:ext uri="{0D108BD9-81ED-4DB2-BD59-A6C34878D82A}">
                    <a16:rowId xmlns:a16="http://schemas.microsoft.com/office/drawing/2014/main" val="24389784"/>
                  </a:ext>
                </a:extLst>
              </a:tr>
              <a:tr h="457200">
                <a:tc>
                  <a:txBody>
                    <a:bodyPr/>
                    <a:lstStyle/>
                    <a:p>
                      <a:r>
                        <a:rPr lang="en-GB" b="0" i="0" dirty="0">
                          <a:latin typeface="OpenDyslexicAlta" pitchFamily="2" charset="77"/>
                          <a:ea typeface="OpenDyslexic" charset="0"/>
                          <a:cs typeface="OpenDyslexic" charset="0"/>
                        </a:rPr>
                        <a:t>visibly</a:t>
                      </a:r>
                    </a:p>
                  </a:txBody>
                  <a:tcPr/>
                </a:tc>
                <a:extLst>
                  <a:ext uri="{0D108BD9-81ED-4DB2-BD59-A6C34878D82A}">
                    <a16:rowId xmlns:a16="http://schemas.microsoft.com/office/drawing/2014/main" val="3845362922"/>
                  </a:ext>
                </a:extLst>
              </a:tr>
              <a:tr h="457200">
                <a:tc>
                  <a:txBody>
                    <a:bodyPr/>
                    <a:lstStyle/>
                    <a:p>
                      <a:r>
                        <a:rPr lang="en-GB" b="0" i="0" dirty="0">
                          <a:latin typeface="OpenDyslexicAlta" pitchFamily="2" charset="77"/>
                          <a:ea typeface="OpenDyslexic" charset="0"/>
                          <a:cs typeface="OpenDyslexic" charset="0"/>
                        </a:rPr>
                        <a:t>incredibly</a:t>
                      </a:r>
                    </a:p>
                  </a:txBody>
                  <a:tcPr/>
                </a:tc>
                <a:extLst>
                  <a:ext uri="{0D108BD9-81ED-4DB2-BD59-A6C34878D82A}">
                    <a16:rowId xmlns:a16="http://schemas.microsoft.com/office/drawing/2014/main" val="2429200841"/>
                  </a:ext>
                </a:extLst>
              </a:tr>
              <a:tr h="457200">
                <a:tc>
                  <a:txBody>
                    <a:bodyPr/>
                    <a:lstStyle/>
                    <a:p>
                      <a:r>
                        <a:rPr lang="en-GB" b="0" i="0" dirty="0">
                          <a:latin typeface="OpenDyslexicAlta" pitchFamily="2" charset="77"/>
                          <a:ea typeface="OpenDyslexic" charset="0"/>
                          <a:cs typeface="OpenDyslexic" charset="0"/>
                        </a:rPr>
                        <a:t>sensibly</a:t>
                      </a:r>
                    </a:p>
                  </a:txBody>
                  <a:tcPr/>
                </a:tc>
                <a:extLst>
                  <a:ext uri="{0D108BD9-81ED-4DB2-BD59-A6C34878D82A}">
                    <a16:rowId xmlns:a16="http://schemas.microsoft.com/office/drawing/2014/main" val="1531149449"/>
                  </a:ext>
                </a:extLst>
              </a:tr>
              <a:tr h="457200">
                <a:tc>
                  <a:txBody>
                    <a:bodyPr/>
                    <a:lstStyle/>
                    <a:p>
                      <a:r>
                        <a:rPr lang="en-GB" b="0" i="0" dirty="0">
                          <a:latin typeface="OpenDyslexicAlta" pitchFamily="2" charset="77"/>
                          <a:ea typeface="OpenDyslexic" charset="0"/>
                          <a:cs typeface="OpenDyslexic" charset="0"/>
                        </a:rPr>
                        <a:t>forcibly </a:t>
                      </a:r>
                    </a:p>
                  </a:txBody>
                  <a:tcPr/>
                </a:tc>
                <a:extLst>
                  <a:ext uri="{0D108BD9-81ED-4DB2-BD59-A6C34878D82A}">
                    <a16:rowId xmlns:a16="http://schemas.microsoft.com/office/drawing/2014/main" val="3531223440"/>
                  </a:ext>
                </a:extLst>
              </a:tr>
              <a:tr h="457200">
                <a:tc>
                  <a:txBody>
                    <a:bodyPr/>
                    <a:lstStyle/>
                    <a:p>
                      <a:r>
                        <a:rPr lang="en-GB" b="0" i="0" dirty="0">
                          <a:latin typeface="OpenDyslexicAlta" pitchFamily="2" charset="77"/>
                          <a:ea typeface="OpenDyslexic" charset="0"/>
                          <a:cs typeface="OpenDyslexic" charset="0"/>
                        </a:rPr>
                        <a:t>legibly</a:t>
                      </a:r>
                    </a:p>
                  </a:txBody>
                  <a:tcPr/>
                </a:tc>
                <a:extLst>
                  <a:ext uri="{0D108BD9-81ED-4DB2-BD59-A6C34878D82A}">
                    <a16:rowId xmlns:a16="http://schemas.microsoft.com/office/drawing/2014/main" val="2673598933"/>
                  </a:ext>
                </a:extLst>
              </a:tr>
            </a:tbl>
          </a:graphicData>
        </a:graphic>
      </p:graphicFrame>
    </p:spTree>
    <p:extLst>
      <p:ext uri="{BB962C8B-B14F-4D97-AF65-F5344CB8AC3E}">
        <p14:creationId xmlns:p14="http://schemas.microsoft.com/office/powerpoint/2010/main" val="19268598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722104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95129282"/>
                    </a:ext>
                  </a:extLst>
                </a:gridCol>
                <a:gridCol w="1858433">
                  <a:extLst>
                    <a:ext uri="{9D8B030D-6E8A-4147-A177-3AD203B41FA5}">
                      <a16:colId xmlns:a16="http://schemas.microsoft.com/office/drawing/2014/main" val="1274363474"/>
                    </a:ext>
                  </a:extLst>
                </a:gridCol>
              </a:tblGrid>
              <a:tr h="457200">
                <a:tc>
                  <a:txBody>
                    <a:bodyPr/>
                    <a:lstStyle/>
                    <a:p>
                      <a:r>
                        <a:rPr lang="en-GB" sz="1800"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sz="1800" b="0" i="0" dirty="0">
                          <a:latin typeface="OpenDyslexicAlta" pitchFamily="2" charset="77"/>
                          <a:ea typeface="OpenDyslexic" charset="0"/>
                          <a:cs typeface="OpenDyslexic" charset="0"/>
                        </a:rPr>
                        <a:t>1</a:t>
                      </a:r>
                      <a:r>
                        <a:rPr lang="en-GB" sz="1800" b="0" i="0" baseline="30000" dirty="0">
                          <a:latin typeface="OpenDyslexicAlta" pitchFamily="2" charset="77"/>
                          <a:ea typeface="OpenDyslexic" charset="0"/>
                          <a:cs typeface="OpenDyslexic" charset="0"/>
                        </a:rPr>
                        <a:t>st</a:t>
                      </a:r>
                      <a:r>
                        <a:rPr lang="en-GB" sz="1800"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sz="1800" b="0" i="0" dirty="0">
                          <a:latin typeface="OpenDyslexicAlta" pitchFamily="2" charset="77"/>
                          <a:ea typeface="OpenDyslexic" charset="0"/>
                          <a:cs typeface="OpenDyslexic" charset="0"/>
                        </a:rPr>
                        <a:t>2</a:t>
                      </a:r>
                      <a:r>
                        <a:rPr lang="en-GB" sz="1800" b="0" i="0" baseline="30000" dirty="0">
                          <a:latin typeface="OpenDyslexicAlta" pitchFamily="2" charset="77"/>
                          <a:ea typeface="OpenDyslexic" charset="0"/>
                          <a:cs typeface="OpenDyslexic" charset="0"/>
                        </a:rPr>
                        <a:t>nd</a:t>
                      </a:r>
                      <a:r>
                        <a:rPr lang="en-GB" sz="1800" b="0" i="0" baseline="0" dirty="0">
                          <a:latin typeface="OpenDyslexicAlta" pitchFamily="2" charset="77"/>
                          <a:ea typeface="OpenDyslexic" charset="0"/>
                          <a:cs typeface="OpenDyslexic" charset="0"/>
                        </a:rPr>
                        <a:t> Attempt</a:t>
                      </a:r>
                      <a:endParaRPr lang="en-GB" sz="1800"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sz="1800" b="0" i="0" dirty="0">
                          <a:latin typeface="OpenDyslexicAlta" pitchFamily="2" charset="77"/>
                          <a:ea typeface="OpenDyslexic" charset="0"/>
                          <a:cs typeface="OpenDyslexic" charset="0"/>
                        </a:rPr>
                        <a:t>3</a:t>
                      </a:r>
                      <a:r>
                        <a:rPr lang="en-GB" sz="1800" b="0" i="0" baseline="30000" dirty="0">
                          <a:latin typeface="OpenDyslexicAlta" pitchFamily="2" charset="77"/>
                          <a:ea typeface="OpenDyslexic" charset="0"/>
                          <a:cs typeface="OpenDyslexic" charset="0"/>
                        </a:rPr>
                        <a:t>rd</a:t>
                      </a:r>
                      <a:r>
                        <a:rPr lang="en-GB" sz="1800"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sz="1800" b="0" i="0" dirty="0">
                          <a:latin typeface="OpenDyslexicAlta" pitchFamily="2" charset="77"/>
                          <a:ea typeface="OpenDyslexic" charset="0"/>
                          <a:cs typeface="OpenDyslexic" charset="0"/>
                        </a:rPr>
                        <a:t>4</a:t>
                      </a:r>
                      <a:r>
                        <a:rPr lang="en-GB" sz="1800" b="0" i="0" baseline="30000" dirty="0">
                          <a:latin typeface="OpenDyslexicAlta" pitchFamily="2" charset="77"/>
                          <a:ea typeface="OpenDyslexic" charset="0"/>
                          <a:cs typeface="OpenDyslexic" charset="0"/>
                        </a:rPr>
                        <a:t>th</a:t>
                      </a:r>
                      <a:r>
                        <a:rPr lang="en-GB" sz="1800"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sz="1800" b="0" i="0" dirty="0">
                          <a:latin typeface="OpenDyslexicAlta" pitchFamily="2" charset="77"/>
                          <a:ea typeface="OpenDyslexic" charset="0"/>
                          <a:cs typeface="OpenDyslexic" charset="0"/>
                        </a:rPr>
                        <a:t>5</a:t>
                      </a:r>
                      <a:r>
                        <a:rPr lang="en-GB" sz="1800" b="0" i="0" baseline="30000" dirty="0">
                          <a:latin typeface="OpenDyslexicAlta" pitchFamily="2" charset="77"/>
                          <a:ea typeface="OpenDyslexic" charset="0"/>
                          <a:cs typeface="OpenDyslexic" charset="0"/>
                        </a:rPr>
                        <a:t>th</a:t>
                      </a:r>
                      <a:r>
                        <a:rPr lang="en-GB" sz="1800"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sz="1800" b="0" i="0" dirty="0">
                          <a:latin typeface="OpenDyslexicAlta" pitchFamily="2" charset="77"/>
                          <a:ea typeface="OpenDyslexic" charset="0"/>
                          <a:cs typeface="OpenDyslexic" charset="0"/>
                        </a:rPr>
                        <a:t>reversibly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sz="1800" b="0" i="0" dirty="0">
                          <a:latin typeface="OpenDyslexicAlta" pitchFamily="2" charset="77"/>
                          <a:ea typeface="OpenDyslexic" charset="0"/>
                          <a:cs typeface="OpenDyslexic" charset="0"/>
                        </a:rPr>
                        <a:t>responsibly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sz="1800" b="0" i="0" dirty="0">
                          <a:latin typeface="OpenDyslexicAlta" pitchFamily="2" charset="77"/>
                          <a:ea typeface="OpenDyslexic" charset="0"/>
                          <a:cs typeface="OpenDyslexic" charset="0"/>
                        </a:rPr>
                        <a:t>possibly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sz="1800" b="0" i="0" dirty="0">
                          <a:latin typeface="OpenDyslexicAlta" pitchFamily="2" charset="77"/>
                          <a:ea typeface="OpenDyslexic" charset="0"/>
                          <a:cs typeface="OpenDyslexic" charset="0"/>
                        </a:rPr>
                        <a:t>horribly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sz="1800" b="0" i="0" dirty="0">
                          <a:latin typeface="OpenDyslexicAlta" pitchFamily="2" charset="77"/>
                          <a:ea typeface="OpenDyslexic" charset="0"/>
                          <a:cs typeface="OpenDyslexic" charset="0"/>
                        </a:rPr>
                        <a:t>terribly </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sz="1800" b="0" i="0" dirty="0">
                          <a:latin typeface="OpenDyslexicAlta" pitchFamily="2" charset="77"/>
                          <a:ea typeface="OpenDyslexic" charset="0"/>
                          <a:cs typeface="OpenDyslexic" charset="0"/>
                        </a:rPr>
                        <a:t>visibly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sz="1800" b="0" i="0" dirty="0">
                          <a:latin typeface="OpenDyslexicAlta" pitchFamily="2" charset="77"/>
                          <a:ea typeface="OpenDyslexic" charset="0"/>
                          <a:cs typeface="OpenDyslexic" charset="0"/>
                        </a:rPr>
                        <a:t>incredibly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sz="1800" b="0" i="0" dirty="0">
                          <a:latin typeface="OpenDyslexicAlta" pitchFamily="2" charset="77"/>
                          <a:ea typeface="OpenDyslexic" charset="0"/>
                          <a:cs typeface="OpenDyslexic" charset="0"/>
                        </a:rPr>
                        <a:t>sensibly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sz="1800" b="0" i="0" dirty="0">
                          <a:latin typeface="OpenDyslexicAlta" pitchFamily="2" charset="77"/>
                          <a:ea typeface="OpenDyslexic" charset="0"/>
                          <a:cs typeface="OpenDyslexic" charset="0"/>
                        </a:rPr>
                        <a:t>forcibly </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sz="1800" b="0" i="0" dirty="0">
                          <a:latin typeface="OpenDyslexicAlta" pitchFamily="2" charset="77"/>
                          <a:ea typeface="OpenDyslexic" charset="0"/>
                          <a:cs typeface="OpenDyslexic" charset="0"/>
                        </a:rPr>
                        <a:t>legibly</a:t>
                      </a: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tc>
                  <a:txBody>
                    <a:bodyPr/>
                    <a:lstStyle/>
                    <a:p>
                      <a:endParaRPr lang="en-GB" sz="18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5127359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Adding the suffix ‘-</a:t>
                      </a:r>
                      <a:r>
                        <a:rPr lang="en-GB" sz="1400" baseline="0" dirty="0" err="1">
                          <a:latin typeface="Muli" pitchFamily="2" charset="77"/>
                        </a:rPr>
                        <a:t>ibly</a:t>
                      </a:r>
                      <a:r>
                        <a:rPr lang="en-GB" sz="1400" baseline="0" dirty="0">
                          <a:latin typeface="Muli" pitchFamily="2" charset="77"/>
                        </a:rPr>
                        <a:t>’ to create an adverb.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099377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reversibly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responsibly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horribly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terribly </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visibly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incredibly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sensibly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forcibly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legibly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6611287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Adding the suffix ‘-</a:t>
                      </a:r>
                      <a:r>
                        <a:rPr lang="en-GB" sz="1400" baseline="0" dirty="0" err="1">
                          <a:latin typeface="Muli" pitchFamily="2" charset="77"/>
                        </a:rPr>
                        <a:t>ibly</a:t>
                      </a:r>
                      <a:r>
                        <a:rPr lang="en-GB" sz="1400" baseline="0" dirty="0">
                          <a:latin typeface="Muli" pitchFamily="2" charset="77"/>
                        </a:rPr>
                        <a:t>’ to create an adverb.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217246" y="1938683"/>
            <a:ext cx="4033997" cy="3170470"/>
          </a:xfrm>
          <a:prstGeom prst="rect">
            <a:avLst/>
          </a:prstGeom>
        </p:spPr>
      </p:pic>
      <p:pic>
        <p:nvPicPr>
          <p:cNvPr id="26" name="Picture 25"/>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33254" y="5108661"/>
            <a:ext cx="1492371" cy="1375779"/>
          </a:xfrm>
          <a:prstGeom prst="rect">
            <a:avLst/>
          </a:prstGeom>
        </p:spPr>
      </p:pic>
      <p:pic>
        <p:nvPicPr>
          <p:cNvPr id="27" name="Picture 26"/>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51118" y="5095260"/>
            <a:ext cx="1382136" cy="1382136"/>
          </a:xfrm>
          <a:prstGeom prst="rect">
            <a:avLst/>
          </a:prstGeom>
        </p:spPr>
      </p:pic>
      <p:pic>
        <p:nvPicPr>
          <p:cNvPr id="28" name="Picture 27"/>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7025624" y="5105482"/>
            <a:ext cx="1382136" cy="1382136"/>
          </a:xfrm>
          <a:prstGeom prst="rect">
            <a:avLst/>
          </a:prstGeom>
        </p:spPr>
      </p:pic>
      <p:sp>
        <p:nvSpPr>
          <p:cNvPr id="30" name="Right Arrow 29"/>
          <p:cNvSpPr/>
          <p:nvPr/>
        </p:nvSpPr>
        <p:spPr>
          <a:xfrm>
            <a:off x="8672678" y="196488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nvGraphicFramePr>
        <p:xfrm>
          <a:off x="9716690" y="1465562"/>
          <a:ext cx="2283650" cy="5029200"/>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Root Word</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reversible</a:t>
                      </a:r>
                    </a:p>
                  </a:txBody>
                  <a:tcPr/>
                </a:tc>
                <a:extLst>
                  <a:ext uri="{0D108BD9-81ED-4DB2-BD59-A6C34878D82A}">
                    <a16:rowId xmlns:a16="http://schemas.microsoft.com/office/drawing/2014/main" val="10001"/>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forcible</a:t>
                      </a:r>
                    </a:p>
                  </a:txBody>
                  <a:tcPr/>
                </a:tc>
                <a:extLst>
                  <a:ext uri="{0D108BD9-81ED-4DB2-BD59-A6C34878D82A}">
                    <a16:rowId xmlns:a16="http://schemas.microsoft.com/office/drawing/2014/main" val="10009"/>
                  </a:ext>
                </a:extLst>
              </a:tr>
              <a:tr h="457200">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gradFill flip="none" rotWithShape="1">
            <a:gsLst>
              <a:gs pos="33000">
                <a:srgbClr val="FFFD78">
                  <a:tint val="66000"/>
                  <a:satMod val="160000"/>
                </a:srgbClr>
              </a:gs>
              <a:gs pos="62000">
                <a:srgbClr val="FFFD78">
                  <a:tint val="44500"/>
                  <a:satMod val="160000"/>
                </a:srgbClr>
              </a:gs>
              <a:gs pos="100000">
                <a:srgbClr val="FFFD78">
                  <a:tint val="23500"/>
                  <a:satMod val="160000"/>
                </a:srgbClr>
              </a:gs>
            </a:gsLst>
            <a:path path="circle">
              <a:fillToRect l="50000" t="50000" r="50000" b="50000"/>
            </a:path>
            <a:tileRect/>
          </a:gra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Put your spellings through the machine to find their root words ending in </a:t>
            </a:r>
            <a:r>
              <a:rPr lang="mr-IN" sz="1400" dirty="0">
                <a:latin typeface="OpenDyslexicAlta" pitchFamily="2" charset="77"/>
                <a:ea typeface="OpenDyslexic" charset="0"/>
                <a:cs typeface="OpenDyslexic" charset="0"/>
              </a:rPr>
              <a:t>–</a:t>
            </a:r>
            <a:r>
              <a:rPr lang="en-GB" sz="1400" dirty="0">
                <a:latin typeface="OpenDyslexicAlta" pitchFamily="2" charset="77"/>
                <a:ea typeface="OpenDyslexic" charset="0"/>
                <a:cs typeface="OpenDyslexic" charset="0"/>
              </a:rPr>
              <a:t>le.</a:t>
            </a:r>
          </a:p>
        </p:txBody>
      </p:sp>
    </p:spTree>
    <p:extLst>
      <p:ext uri="{BB962C8B-B14F-4D97-AF65-F5344CB8AC3E}">
        <p14:creationId xmlns:p14="http://schemas.microsoft.com/office/powerpoint/2010/main" val="4320156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rot="381027">
            <a:off x="6494931" y="2199422"/>
            <a:ext cx="286521" cy="1455539"/>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reversibly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responsibly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possibly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horribly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terribly </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visibly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incredibly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sensibly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forcibly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legibly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8127896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Adding the suffix ‘-</a:t>
                      </a:r>
                      <a:r>
                        <a:rPr lang="en-GB" sz="1400" baseline="0" dirty="0" err="1">
                          <a:latin typeface="Muli" pitchFamily="2" charset="77"/>
                        </a:rPr>
                        <a:t>ibly</a:t>
                      </a:r>
                      <a:r>
                        <a:rPr lang="en-GB" sz="1400" baseline="0" dirty="0">
                          <a:latin typeface="Muli" pitchFamily="2" charset="77"/>
                        </a:rPr>
                        <a:t>’ to create an adverb.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pic>
        <p:nvPicPr>
          <p:cNvPr id="25" name="Picture 24"/>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217246" y="1938683"/>
            <a:ext cx="4033997" cy="3170470"/>
          </a:xfrm>
          <a:prstGeom prst="rect">
            <a:avLst/>
          </a:prstGeom>
        </p:spPr>
      </p:pic>
      <p:pic>
        <p:nvPicPr>
          <p:cNvPr id="26" name="Picture 25"/>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33254" y="5108661"/>
            <a:ext cx="1492371" cy="1375779"/>
          </a:xfrm>
          <a:prstGeom prst="rect">
            <a:avLst/>
          </a:prstGeom>
        </p:spPr>
      </p:pic>
      <p:pic>
        <p:nvPicPr>
          <p:cNvPr id="27" name="Picture 26"/>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51118" y="5095260"/>
            <a:ext cx="1382136" cy="1382136"/>
          </a:xfrm>
          <a:prstGeom prst="rect">
            <a:avLst/>
          </a:prstGeom>
        </p:spPr>
      </p:pic>
      <p:pic>
        <p:nvPicPr>
          <p:cNvPr id="28" name="Picture 27"/>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7025624" y="5105482"/>
            <a:ext cx="1382136" cy="1382136"/>
          </a:xfrm>
          <a:prstGeom prst="rect">
            <a:avLst/>
          </a:prstGeom>
        </p:spPr>
      </p:pic>
      <p:sp>
        <p:nvSpPr>
          <p:cNvPr id="30" name="Right Arrow 29"/>
          <p:cNvSpPr/>
          <p:nvPr/>
        </p:nvSpPr>
        <p:spPr>
          <a:xfrm>
            <a:off x="8672678" y="196488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2707509829"/>
              </p:ext>
            </p:extLst>
          </p:nvPr>
        </p:nvGraphicFramePr>
        <p:xfrm>
          <a:off x="9716690" y="1465562"/>
          <a:ext cx="2283650" cy="5029200"/>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Root Word</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solidFill>
                            <a:schemeClr val="tx1"/>
                          </a:solidFill>
                          <a:latin typeface="OpenDyslexicAlta" pitchFamily="2" charset="77"/>
                          <a:ea typeface="OpenDyslexic" charset="0"/>
                          <a:cs typeface="OpenDyslexic" charset="0"/>
                        </a:rPr>
                        <a:t>reversible</a:t>
                      </a:r>
                    </a:p>
                  </a:txBody>
                  <a:tcPr>
                    <a:solidFill>
                      <a:schemeClr val="bg1"/>
                    </a:solidFill>
                  </a:tcPr>
                </a:tc>
                <a:extLst>
                  <a:ext uri="{0D108BD9-81ED-4DB2-BD59-A6C34878D82A}">
                    <a16:rowId xmlns:a16="http://schemas.microsoft.com/office/drawing/2014/main" val="10001"/>
                  </a:ext>
                </a:extLst>
              </a:tr>
              <a:tr h="457200">
                <a:tc>
                  <a:txBody>
                    <a:bodyPr/>
                    <a:lstStyle/>
                    <a:p>
                      <a:r>
                        <a:rPr lang="en-GB" b="0" i="0" dirty="0">
                          <a:solidFill>
                            <a:srgbClr val="FF3860"/>
                          </a:solidFill>
                          <a:latin typeface="OpenDyslexicAlta" pitchFamily="2" charset="77"/>
                          <a:ea typeface="OpenDyslexic" charset="0"/>
                          <a:cs typeface="OpenDyslexic" charset="0"/>
                        </a:rPr>
                        <a:t>responsible</a:t>
                      </a:r>
                    </a:p>
                  </a:txBody>
                  <a:tcPr>
                    <a:solidFill>
                      <a:schemeClr val="bg1"/>
                    </a:solidFill>
                  </a:tcPr>
                </a:tc>
                <a:extLst>
                  <a:ext uri="{0D108BD9-81ED-4DB2-BD59-A6C34878D82A}">
                    <a16:rowId xmlns:a16="http://schemas.microsoft.com/office/drawing/2014/main" val="10002"/>
                  </a:ext>
                </a:extLst>
              </a:tr>
              <a:tr h="457200">
                <a:tc>
                  <a:txBody>
                    <a:bodyPr/>
                    <a:lstStyle/>
                    <a:p>
                      <a:r>
                        <a:rPr lang="en-GB" b="0" i="0" dirty="0">
                          <a:solidFill>
                            <a:srgbClr val="FF3860"/>
                          </a:solidFill>
                          <a:latin typeface="OpenDyslexicAlta" pitchFamily="2" charset="77"/>
                          <a:ea typeface="OpenDyslexic" charset="0"/>
                          <a:cs typeface="OpenDyslexic" charset="0"/>
                        </a:rPr>
                        <a:t>possible</a:t>
                      </a:r>
                    </a:p>
                  </a:txBody>
                  <a:tcPr>
                    <a:solidFill>
                      <a:schemeClr val="bg1"/>
                    </a:solidFill>
                  </a:tcPr>
                </a:tc>
                <a:extLst>
                  <a:ext uri="{0D108BD9-81ED-4DB2-BD59-A6C34878D82A}">
                    <a16:rowId xmlns:a16="http://schemas.microsoft.com/office/drawing/2014/main" val="10003"/>
                  </a:ext>
                </a:extLst>
              </a:tr>
              <a:tr h="457200">
                <a:tc>
                  <a:txBody>
                    <a:bodyPr/>
                    <a:lstStyle/>
                    <a:p>
                      <a:r>
                        <a:rPr lang="en-GB" b="0" i="0" dirty="0">
                          <a:solidFill>
                            <a:srgbClr val="FF3860"/>
                          </a:solidFill>
                          <a:latin typeface="OpenDyslexicAlta" pitchFamily="2" charset="77"/>
                          <a:ea typeface="OpenDyslexic" charset="0"/>
                          <a:cs typeface="OpenDyslexic" charset="0"/>
                        </a:rPr>
                        <a:t>horrible</a:t>
                      </a:r>
                    </a:p>
                  </a:txBody>
                  <a:tcPr>
                    <a:solidFill>
                      <a:schemeClr val="bg1"/>
                    </a:solidFill>
                  </a:tcPr>
                </a:tc>
                <a:extLst>
                  <a:ext uri="{0D108BD9-81ED-4DB2-BD59-A6C34878D82A}">
                    <a16:rowId xmlns:a16="http://schemas.microsoft.com/office/drawing/2014/main" val="10004"/>
                  </a:ext>
                </a:extLst>
              </a:tr>
              <a:tr h="457200">
                <a:tc>
                  <a:txBody>
                    <a:bodyPr/>
                    <a:lstStyle/>
                    <a:p>
                      <a:r>
                        <a:rPr lang="en-GB" b="0" i="0" dirty="0">
                          <a:solidFill>
                            <a:srgbClr val="FF3860"/>
                          </a:solidFill>
                          <a:latin typeface="OpenDyslexicAlta" pitchFamily="2" charset="77"/>
                          <a:ea typeface="OpenDyslexic" charset="0"/>
                          <a:cs typeface="OpenDyslexic" charset="0"/>
                        </a:rPr>
                        <a:t>terrible</a:t>
                      </a:r>
                    </a:p>
                  </a:txBody>
                  <a:tcPr>
                    <a:solidFill>
                      <a:schemeClr val="bg1"/>
                    </a:solidFill>
                  </a:tcPr>
                </a:tc>
                <a:extLst>
                  <a:ext uri="{0D108BD9-81ED-4DB2-BD59-A6C34878D82A}">
                    <a16:rowId xmlns:a16="http://schemas.microsoft.com/office/drawing/2014/main" val="10005"/>
                  </a:ext>
                </a:extLst>
              </a:tr>
              <a:tr h="457200">
                <a:tc>
                  <a:txBody>
                    <a:bodyPr/>
                    <a:lstStyle/>
                    <a:p>
                      <a:r>
                        <a:rPr lang="en-GB" b="0" i="0" dirty="0">
                          <a:solidFill>
                            <a:srgbClr val="FF3860"/>
                          </a:solidFill>
                          <a:latin typeface="OpenDyslexicAlta" pitchFamily="2" charset="77"/>
                          <a:ea typeface="OpenDyslexic" charset="0"/>
                          <a:cs typeface="OpenDyslexic" charset="0"/>
                        </a:rPr>
                        <a:t>visible</a:t>
                      </a:r>
                    </a:p>
                  </a:txBody>
                  <a:tcPr>
                    <a:solidFill>
                      <a:schemeClr val="bg1"/>
                    </a:solidFill>
                  </a:tcPr>
                </a:tc>
                <a:extLst>
                  <a:ext uri="{0D108BD9-81ED-4DB2-BD59-A6C34878D82A}">
                    <a16:rowId xmlns:a16="http://schemas.microsoft.com/office/drawing/2014/main" val="10006"/>
                  </a:ext>
                </a:extLst>
              </a:tr>
              <a:tr h="457200">
                <a:tc>
                  <a:txBody>
                    <a:bodyPr/>
                    <a:lstStyle/>
                    <a:p>
                      <a:r>
                        <a:rPr lang="en-GB" b="0" i="0" dirty="0">
                          <a:solidFill>
                            <a:srgbClr val="FF3860"/>
                          </a:solidFill>
                          <a:latin typeface="OpenDyslexicAlta" pitchFamily="2" charset="77"/>
                          <a:ea typeface="OpenDyslexic" charset="0"/>
                          <a:cs typeface="OpenDyslexic" charset="0"/>
                        </a:rPr>
                        <a:t>incredible</a:t>
                      </a:r>
                    </a:p>
                  </a:txBody>
                  <a:tcPr>
                    <a:solidFill>
                      <a:schemeClr val="bg1"/>
                    </a:solidFill>
                  </a:tcPr>
                </a:tc>
                <a:extLst>
                  <a:ext uri="{0D108BD9-81ED-4DB2-BD59-A6C34878D82A}">
                    <a16:rowId xmlns:a16="http://schemas.microsoft.com/office/drawing/2014/main" val="10007"/>
                  </a:ext>
                </a:extLst>
              </a:tr>
              <a:tr h="457200">
                <a:tc>
                  <a:txBody>
                    <a:bodyPr/>
                    <a:lstStyle/>
                    <a:p>
                      <a:r>
                        <a:rPr lang="en-GB" b="0" i="0" dirty="0">
                          <a:solidFill>
                            <a:srgbClr val="FF3860"/>
                          </a:solidFill>
                          <a:latin typeface="OpenDyslexicAlta" pitchFamily="2" charset="77"/>
                          <a:ea typeface="OpenDyslexic" charset="0"/>
                          <a:cs typeface="OpenDyslexic" charset="0"/>
                        </a:rPr>
                        <a:t>sensible</a:t>
                      </a:r>
                    </a:p>
                  </a:txBody>
                  <a:tcPr>
                    <a:solidFill>
                      <a:schemeClr val="bg1"/>
                    </a:solidFill>
                  </a:tcPr>
                </a:tc>
                <a:extLst>
                  <a:ext uri="{0D108BD9-81ED-4DB2-BD59-A6C34878D82A}">
                    <a16:rowId xmlns:a16="http://schemas.microsoft.com/office/drawing/2014/main" val="10008"/>
                  </a:ext>
                </a:extLst>
              </a:tr>
              <a:tr h="457200">
                <a:tc>
                  <a:txBody>
                    <a:bodyPr/>
                    <a:lstStyle/>
                    <a:p>
                      <a:r>
                        <a:rPr lang="en-GB" b="0" i="0" dirty="0">
                          <a:solidFill>
                            <a:schemeClr val="tx1"/>
                          </a:solidFill>
                          <a:latin typeface="OpenDyslexicAlta" pitchFamily="2" charset="77"/>
                          <a:ea typeface="OpenDyslexic" charset="0"/>
                          <a:cs typeface="OpenDyslexic" charset="0"/>
                        </a:rPr>
                        <a:t>forcible</a:t>
                      </a:r>
                    </a:p>
                  </a:txBody>
                  <a:tcPr>
                    <a:solidFill>
                      <a:schemeClr val="bg1"/>
                    </a:solidFill>
                  </a:tcPr>
                </a:tc>
                <a:extLst>
                  <a:ext uri="{0D108BD9-81ED-4DB2-BD59-A6C34878D82A}">
                    <a16:rowId xmlns:a16="http://schemas.microsoft.com/office/drawing/2014/main" val="10009"/>
                  </a:ext>
                </a:extLst>
              </a:tr>
              <a:tr h="457200">
                <a:tc>
                  <a:txBody>
                    <a:bodyPr/>
                    <a:lstStyle/>
                    <a:p>
                      <a:r>
                        <a:rPr lang="en-GB" b="0" i="0" dirty="0">
                          <a:solidFill>
                            <a:srgbClr val="FF3860"/>
                          </a:solidFill>
                          <a:latin typeface="OpenDyslexicAlta" pitchFamily="2" charset="77"/>
                          <a:ea typeface="OpenDyslexic" charset="0"/>
                          <a:cs typeface="OpenDyslexic" charset="0"/>
                        </a:rPr>
                        <a:t>legible</a:t>
                      </a:r>
                    </a:p>
                  </a:txBody>
                  <a:tcPr>
                    <a:solidFill>
                      <a:schemeClr val="bg1"/>
                    </a:solidFill>
                  </a:tcPr>
                </a:tc>
                <a:extLst>
                  <a:ext uri="{0D108BD9-81ED-4DB2-BD59-A6C34878D82A}">
                    <a16:rowId xmlns:a16="http://schemas.microsoft.com/office/drawing/2014/main" val="10010"/>
                  </a:ext>
                </a:extLst>
              </a:tr>
            </a:tbl>
          </a:graphicData>
        </a:graphic>
      </p:graphicFrame>
      <p:sp>
        <p:nvSpPr>
          <p:cNvPr id="41" name="TextBox 40"/>
          <p:cNvSpPr txBox="1"/>
          <p:nvPr/>
        </p:nvSpPr>
        <p:spPr>
          <a:xfrm rot="424549">
            <a:off x="5382021" y="1489637"/>
            <a:ext cx="3103390" cy="738664"/>
          </a:xfrm>
          <a:prstGeom prst="rect">
            <a:avLst/>
          </a:prstGeom>
          <a:gradFill flip="none" rotWithShape="1">
            <a:gsLst>
              <a:gs pos="33000">
                <a:srgbClr val="FFFD78">
                  <a:tint val="66000"/>
                  <a:satMod val="160000"/>
                </a:srgbClr>
              </a:gs>
              <a:gs pos="62000">
                <a:srgbClr val="FFFD78">
                  <a:tint val="44500"/>
                  <a:satMod val="160000"/>
                </a:srgbClr>
              </a:gs>
              <a:gs pos="100000">
                <a:srgbClr val="FFFD78">
                  <a:tint val="23500"/>
                  <a:satMod val="160000"/>
                </a:srgbClr>
              </a:gs>
            </a:gsLst>
            <a:path path="circle">
              <a:fillToRect l="50000" t="50000" r="50000" b="50000"/>
            </a:path>
            <a:tileRect/>
          </a:gradFill>
          <a:ln>
            <a:solidFill>
              <a:schemeClr val="tx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1400" dirty="0">
                <a:latin typeface="OpenDyslexicAlta" pitchFamily="2" charset="77"/>
                <a:ea typeface="OpenDyslexic" charset="0"/>
                <a:cs typeface="OpenDyslexic" charset="0"/>
              </a:rPr>
              <a:t>Put your spellings through the machine to find their root words ending in </a:t>
            </a:r>
            <a:r>
              <a:rPr lang="mr-IN" sz="1400" dirty="0">
                <a:latin typeface="OpenDyslexicAlta" pitchFamily="2" charset="77"/>
                <a:ea typeface="OpenDyslexic" charset="0"/>
                <a:cs typeface="OpenDyslexic" charset="0"/>
              </a:rPr>
              <a:t>–</a:t>
            </a:r>
            <a:r>
              <a:rPr lang="en-GB" sz="1400" dirty="0">
                <a:latin typeface="OpenDyslexicAlta" pitchFamily="2" charset="77"/>
                <a:ea typeface="OpenDyslexic" charset="0"/>
                <a:cs typeface="OpenDyslexic" charset="0"/>
              </a:rPr>
              <a:t>le.</a:t>
            </a:r>
          </a:p>
        </p:txBody>
      </p:sp>
    </p:spTree>
    <p:extLst>
      <p:ext uri="{BB962C8B-B14F-4D97-AF65-F5344CB8AC3E}">
        <p14:creationId xmlns:p14="http://schemas.microsoft.com/office/powerpoint/2010/main" val="9938669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Changing ’-</a:t>
            </a:r>
            <a:r>
              <a:rPr lang="en-GB" dirty="0" err="1">
                <a:latin typeface="Muli" pitchFamily="2" charset="77"/>
              </a:rPr>
              <a:t>ent</a:t>
            </a:r>
            <a:r>
              <a:rPr lang="en-GB" dirty="0">
                <a:latin typeface="Muli" pitchFamily="2" charset="77"/>
              </a:rPr>
              <a:t>’ to ‘-</a:t>
            </a:r>
            <a:r>
              <a:rPr lang="en-GB" dirty="0" err="1">
                <a:latin typeface="Muli" pitchFamily="2" charset="77"/>
              </a:rPr>
              <a:t>ence</a:t>
            </a:r>
            <a:r>
              <a:rPr lang="en-GB" dirty="0">
                <a:latin typeface="Muli" pitchFamily="2" charset="77"/>
              </a:rPr>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28</a:t>
            </a:r>
          </a:p>
        </p:txBody>
      </p:sp>
    </p:spTree>
    <p:extLst>
      <p:ext uri="{BB962C8B-B14F-4D97-AF65-F5344CB8AC3E}">
        <p14:creationId xmlns:p14="http://schemas.microsoft.com/office/powerpoint/2010/main" val="2954071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2113203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519297634"/>
                    </a:ext>
                  </a:extLst>
                </a:gridCol>
                <a:gridCol w="1858433">
                  <a:extLst>
                    <a:ext uri="{9D8B030D-6E8A-4147-A177-3AD203B41FA5}">
                      <a16:colId xmlns:a16="http://schemas.microsoft.com/office/drawing/2014/main" val="191997577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according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awkward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dictionary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familiar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individual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neighbour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profession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sacrifice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system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1899775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010021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Changing ’-</a:t>
            </a:r>
            <a:r>
              <a:rPr lang="en-GB" dirty="0" err="1"/>
              <a:t>ent</a:t>
            </a:r>
            <a:r>
              <a:rPr lang="en-GB" dirty="0"/>
              <a:t>’ to </a:t>
            </a:r>
            <a:r>
              <a:rPr lang="mr-IN" dirty="0"/>
              <a:t>–</a:t>
            </a:r>
            <a:r>
              <a:rPr lang="en-GB" dirty="0" err="1"/>
              <a:t>ence</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97697538"/>
              </p:ext>
            </p:extLst>
          </p:nvPr>
        </p:nvGraphicFramePr>
        <p:xfrm>
          <a:off x="3429000" y="1502831"/>
          <a:ext cx="8363607" cy="502920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10396">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When changing a word from ‘</a:t>
                      </a:r>
                      <a:r>
                        <a:rPr lang="en-GB" sz="1700" b="0" i="0" dirty="0" err="1">
                          <a:latin typeface="Muli" pitchFamily="2" charset="77"/>
                        </a:rPr>
                        <a:t>ent</a:t>
                      </a:r>
                      <a:r>
                        <a:rPr lang="en-GB" sz="1700" b="0" i="0" dirty="0">
                          <a:latin typeface="Muli" pitchFamily="2" charset="77"/>
                        </a:rPr>
                        <a:t>’ to ‘</a:t>
                      </a:r>
                      <a:r>
                        <a:rPr lang="en-GB" sz="1700" b="0" i="0" dirty="0" err="1">
                          <a:latin typeface="Muli" pitchFamily="2" charset="77"/>
                        </a:rPr>
                        <a:t>ence</a:t>
                      </a:r>
                      <a:r>
                        <a:rPr lang="en-GB" sz="1700" b="0" i="0" dirty="0">
                          <a:latin typeface="Muli" pitchFamily="2" charset="77"/>
                        </a:rPr>
                        <a:t>’ the children can follow a rule.  Show children the spelling list words and see if they can spot what happens each time? The final ‘t’ is removed before ‘</a:t>
                      </a:r>
                      <a:r>
                        <a:rPr lang="en-GB" sz="1700" b="0" i="0" dirty="0" err="1">
                          <a:latin typeface="Muli" pitchFamily="2" charset="77"/>
                        </a:rPr>
                        <a:t>ence</a:t>
                      </a:r>
                      <a:r>
                        <a:rPr lang="en-GB" sz="1700" b="0" i="0" dirty="0">
                          <a:latin typeface="Muli" pitchFamily="2" charset="77"/>
                        </a:rPr>
                        <a:t>’ is added.</a:t>
                      </a:r>
                    </a:p>
                  </a:txBody>
                  <a:tcPr/>
                </a:tc>
                <a:extLst>
                  <a:ext uri="{0D108BD9-81ED-4DB2-BD59-A6C34878D82A}">
                    <a16:rowId xmlns:a16="http://schemas.microsoft.com/office/drawing/2014/main" val="10000"/>
                  </a:ext>
                </a:extLst>
              </a:tr>
              <a:tr h="1823146">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Show children the power point slide and get them to add ‘</a:t>
                      </a:r>
                      <a:r>
                        <a:rPr lang="en-GB" sz="1700" b="0" i="0" baseline="0" dirty="0" err="1">
                          <a:latin typeface="Muli" pitchFamily="2" charset="77"/>
                        </a:rPr>
                        <a:t>ence</a:t>
                      </a:r>
                      <a:r>
                        <a:rPr lang="en-GB" sz="1700" b="0" i="0" baseline="0" dirty="0">
                          <a:latin typeface="Muli" pitchFamily="2" charset="77"/>
                        </a:rPr>
                        <a:t>’ to the words following the rule.</a:t>
                      </a:r>
                      <a:br>
                        <a:rPr lang="en-GB" sz="1700" b="0" i="0" baseline="0" dirty="0">
                          <a:latin typeface="Muli" pitchFamily="2" charset="77"/>
                        </a:rPr>
                      </a:br>
                      <a:endParaRPr lang="en-GB" sz="1700" b="0" i="0" baseline="0" dirty="0">
                        <a:latin typeface="Muli" pitchFamily="2" charset="77"/>
                      </a:endParaRPr>
                    </a:p>
                    <a:p>
                      <a:r>
                        <a:rPr lang="en-GB" sz="1700" b="0" i="0" baseline="0" dirty="0">
                          <a:latin typeface="Muli" pitchFamily="2" charset="77"/>
                        </a:rPr>
                        <a:t>Share the new words with the class.</a:t>
                      </a:r>
                    </a:p>
                  </a:txBody>
                  <a:tcPr/>
                </a:tc>
                <a:extLst>
                  <a:ext uri="{0D108BD9-81ED-4DB2-BD59-A6C34878D82A}">
                    <a16:rowId xmlns:a16="http://schemas.microsoft.com/office/drawing/2014/main" val="10001"/>
                  </a:ext>
                </a:extLst>
              </a:tr>
              <a:tr h="1995658">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Using the spelling list words get children to work in pairs to try and find two new words that they can make from each word. For example:</a:t>
                      </a:r>
                      <a:br>
                        <a:rPr lang="en-GB" sz="1700" b="0" i="0" dirty="0">
                          <a:latin typeface="Muli" pitchFamily="2" charset="77"/>
                        </a:rPr>
                      </a:br>
                      <a:br>
                        <a:rPr lang="en-GB" sz="1700" b="0" i="0" dirty="0">
                          <a:latin typeface="Muli" pitchFamily="2" charset="77"/>
                        </a:rPr>
                      </a:br>
                      <a:r>
                        <a:rPr lang="en-GB" sz="1700" b="0" i="0" dirty="0">
                          <a:latin typeface="Muli" pitchFamily="2" charset="77"/>
                        </a:rPr>
                        <a:t>silence – lie – lens</a:t>
                      </a:r>
                    </a:p>
                    <a:p>
                      <a:r>
                        <a:rPr lang="en-GB" sz="1700" b="0" i="0" dirty="0">
                          <a:latin typeface="Muli" pitchFamily="2" charset="77"/>
                        </a:rPr>
                        <a:t>convenient – vent – cone</a:t>
                      </a:r>
                      <a:br>
                        <a:rPr lang="en-GB" sz="1700" b="0" i="0" dirty="0">
                          <a:latin typeface="Muli" pitchFamily="2" charset="77"/>
                        </a:rPr>
                      </a:br>
                      <a:r>
                        <a:rPr lang="en-GB" sz="1700" b="0" i="0" dirty="0">
                          <a:latin typeface="Muli" pitchFamily="2" charset="77"/>
                        </a:rPr>
                        <a:t> </a:t>
                      </a:r>
                    </a:p>
                  </a:txBody>
                  <a:tcPr/>
                </a:tc>
                <a:extLst>
                  <a:ext uri="{0D108BD9-81ED-4DB2-BD59-A6C34878D82A}">
                    <a16:rowId xmlns:a16="http://schemas.microsoft.com/office/drawing/2014/main" val="10002"/>
                  </a:ext>
                </a:extLst>
              </a:tr>
            </a:tbl>
          </a:graphicData>
        </a:graphic>
      </p:graphicFrame>
      <p:graphicFrame>
        <p:nvGraphicFramePr>
          <p:cNvPr id="8" name="Table 7">
            <a:extLst>
              <a:ext uri="{FF2B5EF4-FFF2-40B4-BE49-F238E27FC236}">
                <a16:creationId xmlns:a16="http://schemas.microsoft.com/office/drawing/2014/main" id="{45220AD6-E2BB-4064-A948-0BC4332BCBAD}"/>
              </a:ext>
            </a:extLst>
          </p:cNvPr>
          <p:cNvGraphicFramePr>
            <a:graphicFrameLocks noGrp="1"/>
          </p:cNvGraphicFramePr>
          <p:nvPr>
            <p:extLst>
              <p:ext uri="{D42A27DB-BD31-4B8C-83A1-F6EECF244321}">
                <p14:modId xmlns:p14="http://schemas.microsoft.com/office/powerpoint/2010/main" val="1794619032"/>
              </p:ext>
            </p:extLst>
          </p:nvPr>
        </p:nvGraphicFramePr>
        <p:xfrm>
          <a:off x="496824" y="1557401"/>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6436345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135611486"/>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711156126"/>
                  </a:ext>
                </a:extLst>
              </a:tr>
              <a:tr h="457200">
                <a:tc>
                  <a:txBody>
                    <a:bodyPr/>
                    <a:lstStyle/>
                    <a:p>
                      <a:r>
                        <a:rPr lang="en-GB" b="0" i="0" dirty="0">
                          <a:latin typeface="OpenDyslexicAlta" pitchFamily="2" charset="77"/>
                          <a:ea typeface="OpenDyslexic" charset="0"/>
                          <a:cs typeface="OpenDyslexic" charset="0"/>
                        </a:rPr>
                        <a:t>excellence</a:t>
                      </a:r>
                    </a:p>
                  </a:txBody>
                  <a:tcPr/>
                </a:tc>
                <a:extLst>
                  <a:ext uri="{0D108BD9-81ED-4DB2-BD59-A6C34878D82A}">
                    <a16:rowId xmlns:a16="http://schemas.microsoft.com/office/drawing/2014/main" val="1348022179"/>
                  </a:ext>
                </a:extLst>
              </a:tr>
              <a:tr h="457200">
                <a:tc>
                  <a:txBody>
                    <a:bodyPr/>
                    <a:lstStyle/>
                    <a:p>
                      <a:r>
                        <a:rPr lang="en-GB" b="0" i="0" dirty="0">
                          <a:latin typeface="OpenDyslexicAlta" pitchFamily="2" charset="77"/>
                          <a:ea typeface="OpenDyslexic" charset="0"/>
                          <a:cs typeface="OpenDyslexic" charset="0"/>
                        </a:rPr>
                        <a:t>silent</a:t>
                      </a:r>
                    </a:p>
                  </a:txBody>
                  <a:tcPr/>
                </a:tc>
                <a:extLst>
                  <a:ext uri="{0D108BD9-81ED-4DB2-BD59-A6C34878D82A}">
                    <a16:rowId xmlns:a16="http://schemas.microsoft.com/office/drawing/2014/main" val="3785816001"/>
                  </a:ext>
                </a:extLst>
              </a:tr>
              <a:tr h="457200">
                <a:tc>
                  <a:txBody>
                    <a:bodyPr/>
                    <a:lstStyle/>
                    <a:p>
                      <a:r>
                        <a:rPr lang="en-GB" b="0" i="0" dirty="0">
                          <a:latin typeface="OpenDyslexicAlta" pitchFamily="2" charset="77"/>
                          <a:ea typeface="OpenDyslexic" charset="0"/>
                          <a:cs typeface="OpenDyslexic" charset="0"/>
                        </a:rPr>
                        <a:t>silence</a:t>
                      </a:r>
                    </a:p>
                  </a:txBody>
                  <a:tcPr/>
                </a:tc>
                <a:extLst>
                  <a:ext uri="{0D108BD9-81ED-4DB2-BD59-A6C34878D82A}">
                    <a16:rowId xmlns:a16="http://schemas.microsoft.com/office/drawing/2014/main" val="2436971894"/>
                  </a:ext>
                </a:extLst>
              </a:tr>
              <a:tr h="457200">
                <a:tc>
                  <a:txBody>
                    <a:bodyPr/>
                    <a:lstStyle/>
                    <a:p>
                      <a:r>
                        <a:rPr lang="en-GB" b="0" i="0" dirty="0">
                          <a:latin typeface="OpenDyslexicAlta" pitchFamily="2" charset="77"/>
                          <a:ea typeface="OpenDyslexic" charset="0"/>
                          <a:cs typeface="OpenDyslexic" charset="0"/>
                        </a:rPr>
                        <a:t>evident</a:t>
                      </a:r>
                    </a:p>
                  </a:txBody>
                  <a:tcPr/>
                </a:tc>
                <a:extLst>
                  <a:ext uri="{0D108BD9-81ED-4DB2-BD59-A6C34878D82A}">
                    <a16:rowId xmlns:a16="http://schemas.microsoft.com/office/drawing/2014/main" val="4049480003"/>
                  </a:ext>
                </a:extLst>
              </a:tr>
              <a:tr h="457200">
                <a:tc>
                  <a:txBody>
                    <a:bodyPr/>
                    <a:lstStyle/>
                    <a:p>
                      <a:r>
                        <a:rPr lang="en-GB" b="0" i="0" dirty="0">
                          <a:latin typeface="OpenDyslexicAlta" pitchFamily="2" charset="77"/>
                          <a:ea typeface="OpenDyslexic" charset="0"/>
                          <a:cs typeface="OpenDyslexic" charset="0"/>
                        </a:rPr>
                        <a:t>evidence</a:t>
                      </a:r>
                    </a:p>
                  </a:txBody>
                  <a:tcPr/>
                </a:tc>
                <a:extLst>
                  <a:ext uri="{0D108BD9-81ED-4DB2-BD59-A6C34878D82A}">
                    <a16:rowId xmlns:a16="http://schemas.microsoft.com/office/drawing/2014/main" val="1952508779"/>
                  </a:ext>
                </a:extLst>
              </a:tr>
              <a:tr h="457200">
                <a:tc>
                  <a:txBody>
                    <a:bodyPr/>
                    <a:lstStyle/>
                    <a:p>
                      <a:r>
                        <a:rPr lang="en-GB" b="0" i="0" dirty="0">
                          <a:latin typeface="OpenDyslexicAlta" pitchFamily="2" charset="77"/>
                          <a:ea typeface="OpenDyslexic" charset="0"/>
                          <a:cs typeface="OpenDyslexic" charset="0"/>
                        </a:rPr>
                        <a:t>convenient </a:t>
                      </a:r>
                    </a:p>
                  </a:txBody>
                  <a:tcPr/>
                </a:tc>
                <a:extLst>
                  <a:ext uri="{0D108BD9-81ED-4DB2-BD59-A6C34878D82A}">
                    <a16:rowId xmlns:a16="http://schemas.microsoft.com/office/drawing/2014/main" val="3199983959"/>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137770975"/>
                  </a:ext>
                </a:extLst>
              </a:tr>
              <a:tr h="457200">
                <a:tc>
                  <a:txBody>
                    <a:bodyPr/>
                    <a:lstStyle/>
                    <a:p>
                      <a:r>
                        <a:rPr lang="en-GB" b="0" i="0" dirty="0">
                          <a:latin typeface="OpenDyslexicAlta" pitchFamily="2" charset="77"/>
                          <a:ea typeface="OpenDyslexic" charset="0"/>
                          <a:cs typeface="OpenDyslexic" charset="0"/>
                        </a:rPr>
                        <a:t>different</a:t>
                      </a:r>
                    </a:p>
                  </a:txBody>
                  <a:tcPr/>
                </a:tc>
                <a:extLst>
                  <a:ext uri="{0D108BD9-81ED-4DB2-BD59-A6C34878D82A}">
                    <a16:rowId xmlns:a16="http://schemas.microsoft.com/office/drawing/2014/main" val="954282401"/>
                  </a:ext>
                </a:extLst>
              </a:tr>
              <a:tr h="457200">
                <a:tc>
                  <a:txBody>
                    <a:bodyPr/>
                    <a:lstStyle/>
                    <a:p>
                      <a:r>
                        <a:rPr lang="en-GB" b="0" i="0" dirty="0">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1320779646"/>
                  </a:ext>
                </a:extLst>
              </a:tr>
            </a:tbl>
          </a:graphicData>
        </a:graphic>
      </p:graphicFrame>
    </p:spTree>
    <p:extLst>
      <p:ext uri="{BB962C8B-B14F-4D97-AF65-F5344CB8AC3E}">
        <p14:creationId xmlns:p14="http://schemas.microsoft.com/office/powerpoint/2010/main" val="13747619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5405151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magnificent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silent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intelligent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evident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convenient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indulgent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different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confident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7871677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Changing ’-</a:t>
                      </a:r>
                      <a:r>
                        <a:rPr lang="en-GB" sz="1400" b="0" i="0" dirty="0" err="1">
                          <a:latin typeface="Muli" pitchFamily="2" charset="77"/>
                        </a:rPr>
                        <a:t>ent</a:t>
                      </a:r>
                      <a:r>
                        <a:rPr lang="en-GB" sz="1400" dirty="0">
                          <a:latin typeface="Muli" pitchFamily="2" charset="77"/>
                        </a:rPr>
                        <a:t>’ to </a:t>
                      </a:r>
                      <a:r>
                        <a:rPr lang="mr-IN" sz="1400" b="0" i="0" dirty="0">
                          <a:latin typeface="Muli" pitchFamily="2" charset="77"/>
                        </a:rPr>
                        <a:t>–</a:t>
                      </a:r>
                      <a:r>
                        <a:rPr lang="en-GB" sz="1400" dirty="0" err="1">
                          <a:latin typeface="Muli" pitchFamily="2" charset="77"/>
                        </a:rPr>
                        <a:t>ence</a:t>
                      </a:r>
                      <a:r>
                        <a:rPr lang="en-GB" sz="1400" dirty="0">
                          <a:latin typeface="Muli" pitchFamily="2" charset="77"/>
                        </a:rPr>
                        <a:t>.’</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ight Arrow 29"/>
          <p:cNvSpPr/>
          <p:nvPr/>
        </p:nvSpPr>
        <p:spPr>
          <a:xfrm>
            <a:off x="8672678" y="196488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908941059"/>
              </p:ext>
            </p:extLst>
          </p:nvPr>
        </p:nvGraphicFramePr>
        <p:xfrm>
          <a:off x="9716690" y="1465562"/>
          <a:ext cx="2283650" cy="5163829"/>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69439">
                <a:tc>
                  <a:txBody>
                    <a:bodyPr/>
                    <a:lstStyle/>
                    <a:p>
                      <a:r>
                        <a:rPr lang="en-GB" b="0" i="0" dirty="0">
                          <a:latin typeface="OpenDyslexicAlta" pitchFamily="2" charset="77"/>
                          <a:ea typeface="OpenDyslexic" charset="0"/>
                          <a:cs typeface="OpenDyslexic" charset="0"/>
                        </a:rPr>
                        <a:t>Root Word</a:t>
                      </a:r>
                    </a:p>
                  </a:txBody>
                  <a:tcPr>
                    <a:solidFill>
                      <a:srgbClr val="FFFD78"/>
                    </a:solidFill>
                  </a:tcPr>
                </a:tc>
                <a:extLst>
                  <a:ext uri="{0D108BD9-81ED-4DB2-BD59-A6C34878D82A}">
                    <a16:rowId xmlns:a16="http://schemas.microsoft.com/office/drawing/2014/main" val="10000"/>
                  </a:ext>
                </a:extLst>
              </a:tr>
              <a:tr h="469439">
                <a:tc>
                  <a:txBody>
                    <a:bodyPr/>
                    <a:lstStyle/>
                    <a:p>
                      <a:r>
                        <a:rPr lang="en-GB" b="0" i="0" dirty="0">
                          <a:latin typeface="OpenDyslexicAlta" pitchFamily="2" charset="77"/>
                          <a:ea typeface="OpenDyslexic" charset="0"/>
                          <a:cs typeface="OpenDyslexic" charset="0"/>
                        </a:rPr>
                        <a:t>excellence</a:t>
                      </a:r>
                    </a:p>
                  </a:txBody>
                  <a:tcPr/>
                </a:tc>
                <a:extLst>
                  <a:ext uri="{0D108BD9-81ED-4DB2-BD59-A6C34878D82A}">
                    <a16:rowId xmlns:a16="http://schemas.microsoft.com/office/drawing/2014/main" val="10001"/>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69439">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
        <p:nvSpPr>
          <p:cNvPr id="3" name="AutoShape 2" descr="Robot Robotics Technology Software Illustr">
            <a:extLst>
              <a:ext uri="{FF2B5EF4-FFF2-40B4-BE49-F238E27FC236}">
                <a16:creationId xmlns:a16="http://schemas.microsoft.com/office/drawing/2014/main" id="{FC280B37-879D-4CFE-8F4F-1C56EC23C769}"/>
              </a:ext>
            </a:extLst>
          </p:cNvPr>
          <p:cNvSpPr>
            <a:spLocks noChangeAspect="1" noChangeArrowheads="1"/>
          </p:cNvSpPr>
          <p:nvPr/>
        </p:nvSpPr>
        <p:spPr bwMode="auto">
          <a:xfrm>
            <a:off x="5943599" y="3276599"/>
            <a:ext cx="1992083" cy="1992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Muli" pitchFamily="2" charset="77"/>
            </a:endParaRPr>
          </a:p>
        </p:txBody>
      </p:sp>
      <p:pic>
        <p:nvPicPr>
          <p:cNvPr id="2052" name="Picture 4" descr="Robot Robotics Technology Software Illustr">
            <a:extLst>
              <a:ext uri="{FF2B5EF4-FFF2-40B4-BE49-F238E27FC236}">
                <a16:creationId xmlns:a16="http://schemas.microsoft.com/office/drawing/2014/main" id="{08967110-6925-48B3-BECB-B8C76E6423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34306" y="2881991"/>
            <a:ext cx="291465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2F97C0-1FA1-413C-BAC5-83A045EAB541}"/>
              </a:ext>
            </a:extLst>
          </p:cNvPr>
          <p:cNvSpPr txBox="1"/>
          <p:nvPr/>
        </p:nvSpPr>
        <p:spPr>
          <a:xfrm>
            <a:off x="4059355" y="1465562"/>
            <a:ext cx="4461940" cy="1077218"/>
          </a:xfrm>
          <a:prstGeom prst="rect">
            <a:avLst/>
          </a:prstGeom>
          <a:noFill/>
        </p:spPr>
        <p:txBody>
          <a:bodyPr wrap="square" rtlCol="0">
            <a:spAutoFit/>
          </a:bodyPr>
          <a:lstStyle/>
          <a:p>
            <a:pPr algn="ctr"/>
            <a:r>
              <a:rPr lang="en-GB" sz="1600" dirty="0">
                <a:latin typeface="OpenDyslexicAlta" pitchFamily="2" charset="77"/>
              </a:rPr>
              <a:t>Redge likes to change words by chewing them up and spitting them out. Process the words through Redge to change them from ‘</a:t>
            </a:r>
            <a:r>
              <a:rPr lang="en-GB" sz="1600" dirty="0" err="1">
                <a:latin typeface="OpenDyslexicAlta" pitchFamily="2" charset="77"/>
              </a:rPr>
              <a:t>ent</a:t>
            </a:r>
            <a:r>
              <a:rPr lang="en-GB" sz="1600" dirty="0">
                <a:latin typeface="OpenDyslexicAlta" pitchFamily="2" charset="77"/>
              </a:rPr>
              <a:t>’ to ‘</a:t>
            </a:r>
            <a:r>
              <a:rPr lang="en-GB" sz="1600" dirty="0" err="1">
                <a:latin typeface="OpenDyslexicAlta" pitchFamily="2" charset="77"/>
              </a:rPr>
              <a:t>ence</a:t>
            </a:r>
            <a:r>
              <a:rPr lang="en-GB" sz="1600" dirty="0">
                <a:latin typeface="OpenDyslexicAlta" pitchFamily="2" charset="77"/>
              </a:rPr>
              <a:t>’. </a:t>
            </a:r>
          </a:p>
        </p:txBody>
      </p:sp>
    </p:spTree>
    <p:extLst>
      <p:ext uri="{BB962C8B-B14F-4D97-AF65-F5344CB8AC3E}">
        <p14:creationId xmlns:p14="http://schemas.microsoft.com/office/powerpoint/2010/main" val="18156433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magnificent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silent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intelligent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evident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frequent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convenient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indulgent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different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confident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6726412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Changing ’-</a:t>
                      </a:r>
                      <a:r>
                        <a:rPr lang="en-GB" sz="1400" b="0" i="0" dirty="0" err="1">
                          <a:latin typeface="Muli" pitchFamily="2" charset="77"/>
                        </a:rPr>
                        <a:t>ent</a:t>
                      </a:r>
                      <a:r>
                        <a:rPr lang="en-GB" sz="1400" dirty="0">
                          <a:latin typeface="Muli" pitchFamily="2" charset="77"/>
                        </a:rPr>
                        <a:t>’ to </a:t>
                      </a:r>
                      <a:r>
                        <a:rPr lang="mr-IN" sz="1400" b="0" i="0" dirty="0">
                          <a:latin typeface="Muli" pitchFamily="2" charset="77"/>
                        </a:rPr>
                        <a:t>–</a:t>
                      </a:r>
                      <a:r>
                        <a:rPr lang="en-GB" sz="1400" dirty="0" err="1">
                          <a:latin typeface="Muli" pitchFamily="2" charset="77"/>
                        </a:rPr>
                        <a:t>ence</a:t>
                      </a:r>
                      <a:r>
                        <a:rPr lang="en-GB" sz="1400" dirty="0">
                          <a:latin typeface="Muli" pitchFamily="2" charset="77"/>
                        </a:rPr>
                        <a:t>.’</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4" name="Right Arrow 13"/>
          <p:cNvSpPr/>
          <p:nvPr/>
        </p:nvSpPr>
        <p:spPr>
          <a:xfrm>
            <a:off x="2993572" y="205740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Right Arrow 14"/>
          <p:cNvSpPr/>
          <p:nvPr/>
        </p:nvSpPr>
        <p:spPr>
          <a:xfrm>
            <a:off x="2993571" y="252276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6" name="Right Arrow 15"/>
          <p:cNvSpPr/>
          <p:nvPr/>
        </p:nvSpPr>
        <p:spPr>
          <a:xfrm>
            <a:off x="2971801" y="3016709"/>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ight Arrow 16"/>
          <p:cNvSpPr/>
          <p:nvPr/>
        </p:nvSpPr>
        <p:spPr>
          <a:xfrm>
            <a:off x="2971801" y="345349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8" name="Right Arrow 17"/>
          <p:cNvSpPr/>
          <p:nvPr/>
        </p:nvSpPr>
        <p:spPr>
          <a:xfrm>
            <a:off x="2971801" y="390797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9" name="Right Arrow 18"/>
          <p:cNvSpPr/>
          <p:nvPr/>
        </p:nvSpPr>
        <p:spPr>
          <a:xfrm>
            <a:off x="2971801" y="435972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0" name="Right Arrow 19"/>
          <p:cNvSpPr/>
          <p:nvPr/>
        </p:nvSpPr>
        <p:spPr>
          <a:xfrm>
            <a:off x="2993571" y="4814202"/>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1" name="Right Arrow 20"/>
          <p:cNvSpPr/>
          <p:nvPr/>
        </p:nvSpPr>
        <p:spPr>
          <a:xfrm>
            <a:off x="2993571" y="526868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2" name="Right Arrow 21"/>
          <p:cNvSpPr/>
          <p:nvPr/>
        </p:nvSpPr>
        <p:spPr>
          <a:xfrm>
            <a:off x="2993571" y="577699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3" name="Right Arrow 22"/>
          <p:cNvSpPr/>
          <p:nvPr/>
        </p:nvSpPr>
        <p:spPr>
          <a:xfrm>
            <a:off x="2971801" y="623751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ight Arrow 29"/>
          <p:cNvSpPr/>
          <p:nvPr/>
        </p:nvSpPr>
        <p:spPr>
          <a:xfrm>
            <a:off x="8672678" y="196488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ight Arrow 30"/>
          <p:cNvSpPr/>
          <p:nvPr/>
        </p:nvSpPr>
        <p:spPr>
          <a:xfrm>
            <a:off x="8672677" y="243024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ight Arrow 31"/>
          <p:cNvSpPr/>
          <p:nvPr/>
        </p:nvSpPr>
        <p:spPr>
          <a:xfrm>
            <a:off x="8650907" y="2924193"/>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ight Arrow 32"/>
          <p:cNvSpPr/>
          <p:nvPr/>
        </p:nvSpPr>
        <p:spPr>
          <a:xfrm>
            <a:off x="8650907" y="3360980"/>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ight Arrow 33"/>
          <p:cNvSpPr/>
          <p:nvPr/>
        </p:nvSpPr>
        <p:spPr>
          <a:xfrm>
            <a:off x="8650907" y="381546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ight Arrow 34"/>
          <p:cNvSpPr/>
          <p:nvPr/>
        </p:nvSpPr>
        <p:spPr>
          <a:xfrm>
            <a:off x="8650907" y="426720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ight Arrow 35"/>
          <p:cNvSpPr/>
          <p:nvPr/>
        </p:nvSpPr>
        <p:spPr>
          <a:xfrm>
            <a:off x="8672677" y="4721686"/>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7" name="Right Arrow 36"/>
          <p:cNvSpPr/>
          <p:nvPr/>
        </p:nvSpPr>
        <p:spPr>
          <a:xfrm>
            <a:off x="8672677" y="5176167"/>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8" name="Right Arrow 37"/>
          <p:cNvSpPr/>
          <p:nvPr/>
        </p:nvSpPr>
        <p:spPr>
          <a:xfrm>
            <a:off x="8672677" y="5660581"/>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9" name="Right Arrow 38"/>
          <p:cNvSpPr/>
          <p:nvPr/>
        </p:nvSpPr>
        <p:spPr>
          <a:xfrm>
            <a:off x="8650907" y="6144995"/>
            <a:ext cx="936171" cy="359228"/>
          </a:xfrm>
          <a:prstGeom prst="rightArrow">
            <a:avLst/>
          </a:prstGeom>
          <a:solidFill>
            <a:srgbClr val="FFFD78"/>
          </a:solidFill>
          <a:ln>
            <a:solidFill>
              <a:srgbClr val="FFFD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graphicFrame>
        <p:nvGraphicFramePr>
          <p:cNvPr id="40" name="Table 39"/>
          <p:cNvGraphicFramePr>
            <a:graphicFrameLocks noGrp="1"/>
          </p:cNvGraphicFramePr>
          <p:nvPr>
            <p:extLst>
              <p:ext uri="{D42A27DB-BD31-4B8C-83A1-F6EECF244321}">
                <p14:modId xmlns:p14="http://schemas.microsoft.com/office/powerpoint/2010/main" val="1270188368"/>
              </p:ext>
            </p:extLst>
          </p:nvPr>
        </p:nvGraphicFramePr>
        <p:xfrm>
          <a:off x="9716690" y="1465562"/>
          <a:ext cx="2283650" cy="5243030"/>
        </p:xfrm>
        <a:graphic>
          <a:graphicData uri="http://schemas.openxmlformats.org/drawingml/2006/table">
            <a:tbl>
              <a:tblPr firstRow="1" bandRow="1">
                <a:tableStyleId>{5940675A-B579-460E-94D1-54222C63F5DA}</a:tableStyleId>
              </a:tblPr>
              <a:tblGrid>
                <a:gridCol w="2283650">
                  <a:extLst>
                    <a:ext uri="{9D8B030D-6E8A-4147-A177-3AD203B41FA5}">
                      <a16:colId xmlns:a16="http://schemas.microsoft.com/office/drawing/2014/main" val="20000"/>
                    </a:ext>
                  </a:extLst>
                </a:gridCol>
              </a:tblGrid>
              <a:tr h="469439">
                <a:tc>
                  <a:txBody>
                    <a:bodyPr/>
                    <a:lstStyle/>
                    <a:p>
                      <a:r>
                        <a:rPr lang="en-GB" b="0" i="0" dirty="0">
                          <a:latin typeface="OpenDyslexicAlta" pitchFamily="2" charset="77"/>
                          <a:ea typeface="OpenDyslexic" charset="0"/>
                          <a:cs typeface="OpenDyslexic" charset="0"/>
                        </a:rPr>
                        <a:t>Root Word</a:t>
                      </a:r>
                    </a:p>
                  </a:txBody>
                  <a:tcPr>
                    <a:solidFill>
                      <a:srgbClr val="FFFD78"/>
                    </a:solidFill>
                  </a:tcPr>
                </a:tc>
                <a:extLst>
                  <a:ext uri="{0D108BD9-81ED-4DB2-BD59-A6C34878D82A}">
                    <a16:rowId xmlns:a16="http://schemas.microsoft.com/office/drawing/2014/main" val="10000"/>
                  </a:ext>
                </a:extLst>
              </a:tr>
              <a:tr h="469439">
                <a:tc>
                  <a:txBody>
                    <a:bodyPr/>
                    <a:lstStyle/>
                    <a:p>
                      <a:r>
                        <a:rPr lang="en-GB" b="0" i="0" dirty="0">
                          <a:solidFill>
                            <a:srgbClr val="FF3860"/>
                          </a:solidFill>
                          <a:latin typeface="OpenDyslexicAlta" pitchFamily="2" charset="77"/>
                          <a:ea typeface="OpenDyslexic" charset="0"/>
                          <a:cs typeface="OpenDyslexic" charset="0"/>
                        </a:rPr>
                        <a:t>excellence</a:t>
                      </a:r>
                    </a:p>
                  </a:txBody>
                  <a:tcPr/>
                </a:tc>
                <a:extLst>
                  <a:ext uri="{0D108BD9-81ED-4DB2-BD59-A6C34878D82A}">
                    <a16:rowId xmlns:a16="http://schemas.microsoft.com/office/drawing/2014/main" val="10001"/>
                  </a:ext>
                </a:extLst>
              </a:tr>
              <a:tr h="469439">
                <a:tc>
                  <a:txBody>
                    <a:bodyPr/>
                    <a:lstStyle/>
                    <a:p>
                      <a:r>
                        <a:rPr lang="en-GB" b="0" i="0" dirty="0">
                          <a:solidFill>
                            <a:srgbClr val="FF3860"/>
                          </a:solidFill>
                          <a:latin typeface="OpenDyslexicAlta" pitchFamily="2" charset="77"/>
                          <a:ea typeface="OpenDyslexic" charset="0"/>
                          <a:cs typeface="OpenDyslexic" charset="0"/>
                        </a:rPr>
                        <a:t>magnificence</a:t>
                      </a:r>
                    </a:p>
                  </a:txBody>
                  <a:tcPr/>
                </a:tc>
                <a:extLst>
                  <a:ext uri="{0D108BD9-81ED-4DB2-BD59-A6C34878D82A}">
                    <a16:rowId xmlns:a16="http://schemas.microsoft.com/office/drawing/2014/main" val="10002"/>
                  </a:ext>
                </a:extLst>
              </a:tr>
              <a:tr h="469439">
                <a:tc>
                  <a:txBody>
                    <a:bodyPr/>
                    <a:lstStyle/>
                    <a:p>
                      <a:r>
                        <a:rPr lang="en-GB" b="0" i="0" dirty="0">
                          <a:solidFill>
                            <a:srgbClr val="FF3860"/>
                          </a:solidFill>
                          <a:latin typeface="OpenDyslexicAlta" pitchFamily="2" charset="77"/>
                          <a:ea typeface="OpenDyslexic" charset="0"/>
                          <a:cs typeface="OpenDyslexic" charset="0"/>
                        </a:rPr>
                        <a:t>silence</a:t>
                      </a:r>
                    </a:p>
                  </a:txBody>
                  <a:tcPr/>
                </a:tc>
                <a:extLst>
                  <a:ext uri="{0D108BD9-81ED-4DB2-BD59-A6C34878D82A}">
                    <a16:rowId xmlns:a16="http://schemas.microsoft.com/office/drawing/2014/main" val="10003"/>
                  </a:ext>
                </a:extLst>
              </a:tr>
              <a:tr h="469439">
                <a:tc>
                  <a:txBody>
                    <a:bodyPr/>
                    <a:lstStyle/>
                    <a:p>
                      <a:r>
                        <a:rPr lang="en-GB" b="0" i="0" dirty="0">
                          <a:solidFill>
                            <a:srgbClr val="FF3860"/>
                          </a:solidFill>
                          <a:latin typeface="OpenDyslexicAlta" pitchFamily="2" charset="77"/>
                          <a:ea typeface="OpenDyslexic" charset="0"/>
                          <a:cs typeface="OpenDyslexic" charset="0"/>
                        </a:rPr>
                        <a:t>intelligence</a:t>
                      </a:r>
                    </a:p>
                  </a:txBody>
                  <a:tcPr/>
                </a:tc>
                <a:extLst>
                  <a:ext uri="{0D108BD9-81ED-4DB2-BD59-A6C34878D82A}">
                    <a16:rowId xmlns:a16="http://schemas.microsoft.com/office/drawing/2014/main" val="10004"/>
                  </a:ext>
                </a:extLst>
              </a:tr>
              <a:tr h="469439">
                <a:tc>
                  <a:txBody>
                    <a:bodyPr/>
                    <a:lstStyle/>
                    <a:p>
                      <a:r>
                        <a:rPr lang="en-GB" b="0" i="0" dirty="0">
                          <a:solidFill>
                            <a:srgbClr val="FF3860"/>
                          </a:solidFill>
                          <a:latin typeface="OpenDyslexicAlta" pitchFamily="2" charset="77"/>
                          <a:ea typeface="OpenDyslexic" charset="0"/>
                          <a:cs typeface="OpenDyslexic" charset="0"/>
                        </a:rPr>
                        <a:t>evidence</a:t>
                      </a:r>
                    </a:p>
                  </a:txBody>
                  <a:tcPr/>
                </a:tc>
                <a:extLst>
                  <a:ext uri="{0D108BD9-81ED-4DB2-BD59-A6C34878D82A}">
                    <a16:rowId xmlns:a16="http://schemas.microsoft.com/office/drawing/2014/main" val="10005"/>
                  </a:ext>
                </a:extLst>
              </a:tr>
              <a:tr h="469439">
                <a:tc>
                  <a:txBody>
                    <a:bodyPr/>
                    <a:lstStyle/>
                    <a:p>
                      <a:r>
                        <a:rPr lang="en-GB" b="0" i="0" dirty="0" err="1">
                          <a:solidFill>
                            <a:srgbClr val="FF3860"/>
                          </a:solidFill>
                          <a:latin typeface="OpenDyslexicAlta" pitchFamily="2" charset="77"/>
                          <a:ea typeface="OpenDyslexic" charset="0"/>
                          <a:cs typeface="OpenDyslexic" charset="0"/>
                        </a:rPr>
                        <a:t>frequence</a:t>
                      </a:r>
                      <a:br>
                        <a:rPr lang="en-GB" b="0" i="0" dirty="0">
                          <a:solidFill>
                            <a:srgbClr val="00B0F0"/>
                          </a:solidFill>
                          <a:latin typeface="OpenDyslexicAlta" pitchFamily="2" charset="77"/>
                          <a:ea typeface="OpenDyslexic" charset="0"/>
                          <a:cs typeface="OpenDyslexic" charset="0"/>
                        </a:rPr>
                      </a:br>
                      <a:r>
                        <a:rPr lang="en-GB" sz="1200" b="0" i="0" dirty="0">
                          <a:solidFill>
                            <a:srgbClr val="92D050"/>
                          </a:solidFill>
                          <a:latin typeface="OpenDyslexicAlta" pitchFamily="2" charset="77"/>
                          <a:ea typeface="OpenDyslexic" charset="0"/>
                          <a:cs typeface="OpenDyslexic" charset="0"/>
                        </a:rPr>
                        <a:t>*Talking point</a:t>
                      </a:r>
                      <a:endParaRPr lang="en-GB" b="0" i="0" dirty="0">
                        <a:solidFill>
                          <a:srgbClr val="92D05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69439">
                <a:tc>
                  <a:txBody>
                    <a:bodyPr/>
                    <a:lstStyle/>
                    <a:p>
                      <a:r>
                        <a:rPr lang="en-GB" b="0" i="0" dirty="0">
                          <a:solidFill>
                            <a:srgbClr val="FF3860"/>
                          </a:solidFill>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0007"/>
                  </a:ext>
                </a:extLst>
              </a:tr>
              <a:tr h="469439">
                <a:tc>
                  <a:txBody>
                    <a:bodyPr/>
                    <a:lstStyle/>
                    <a:p>
                      <a:r>
                        <a:rPr lang="en-GB" b="0" i="0" dirty="0">
                          <a:solidFill>
                            <a:srgbClr val="FF3860"/>
                          </a:solidFill>
                          <a:latin typeface="OpenDyslexicAlta" pitchFamily="2" charset="77"/>
                          <a:ea typeface="OpenDyslexic" charset="0"/>
                          <a:cs typeface="OpenDyslexic" charset="0"/>
                        </a:rPr>
                        <a:t>indulgence</a:t>
                      </a:r>
                    </a:p>
                  </a:txBody>
                  <a:tcPr/>
                </a:tc>
                <a:extLst>
                  <a:ext uri="{0D108BD9-81ED-4DB2-BD59-A6C34878D82A}">
                    <a16:rowId xmlns:a16="http://schemas.microsoft.com/office/drawing/2014/main" val="10008"/>
                  </a:ext>
                </a:extLst>
              </a:tr>
              <a:tr h="469439">
                <a:tc>
                  <a:txBody>
                    <a:bodyPr/>
                    <a:lstStyle/>
                    <a:p>
                      <a:r>
                        <a:rPr lang="en-GB" b="0" i="0" dirty="0">
                          <a:solidFill>
                            <a:srgbClr val="FF3860"/>
                          </a:solidFill>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10009"/>
                  </a:ext>
                </a:extLst>
              </a:tr>
              <a:tr h="469439">
                <a:tc>
                  <a:txBody>
                    <a:bodyPr/>
                    <a:lstStyle/>
                    <a:p>
                      <a:r>
                        <a:rPr lang="en-GB" b="0" i="0" dirty="0">
                          <a:solidFill>
                            <a:srgbClr val="FF3860"/>
                          </a:solidFill>
                          <a:latin typeface="OpenDyslexicAlta" pitchFamily="2" charset="77"/>
                          <a:ea typeface="OpenDyslexic" charset="0"/>
                          <a:cs typeface="OpenDyslexic" charset="0"/>
                        </a:rPr>
                        <a:t>confidence</a:t>
                      </a:r>
                    </a:p>
                  </a:txBody>
                  <a:tcPr/>
                </a:tc>
                <a:extLst>
                  <a:ext uri="{0D108BD9-81ED-4DB2-BD59-A6C34878D82A}">
                    <a16:rowId xmlns:a16="http://schemas.microsoft.com/office/drawing/2014/main" val="10010"/>
                  </a:ext>
                </a:extLst>
              </a:tr>
            </a:tbl>
          </a:graphicData>
        </a:graphic>
      </p:graphicFrame>
      <p:sp>
        <p:nvSpPr>
          <p:cNvPr id="3" name="AutoShape 2" descr="Robot Robotics Technology Software Illustr">
            <a:extLst>
              <a:ext uri="{FF2B5EF4-FFF2-40B4-BE49-F238E27FC236}">
                <a16:creationId xmlns:a16="http://schemas.microsoft.com/office/drawing/2014/main" id="{FC280B37-879D-4CFE-8F4F-1C56EC23C769}"/>
              </a:ext>
            </a:extLst>
          </p:cNvPr>
          <p:cNvSpPr>
            <a:spLocks noChangeAspect="1" noChangeArrowheads="1"/>
          </p:cNvSpPr>
          <p:nvPr/>
        </p:nvSpPr>
        <p:spPr bwMode="auto">
          <a:xfrm>
            <a:off x="5943599" y="3276599"/>
            <a:ext cx="1992083" cy="1992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latin typeface="Muli" pitchFamily="2" charset="77"/>
            </a:endParaRPr>
          </a:p>
        </p:txBody>
      </p:sp>
      <p:pic>
        <p:nvPicPr>
          <p:cNvPr id="2052" name="Picture 4" descr="Robot Robotics Technology Software Illustr">
            <a:extLst>
              <a:ext uri="{FF2B5EF4-FFF2-40B4-BE49-F238E27FC236}">
                <a16:creationId xmlns:a16="http://schemas.microsoft.com/office/drawing/2014/main" id="{08967110-6925-48B3-BECB-B8C76E6423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34306" y="2881991"/>
            <a:ext cx="291465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2F97C0-1FA1-413C-BAC5-83A045EAB541}"/>
              </a:ext>
            </a:extLst>
          </p:cNvPr>
          <p:cNvSpPr txBox="1"/>
          <p:nvPr/>
        </p:nvSpPr>
        <p:spPr>
          <a:xfrm>
            <a:off x="4059355" y="1465562"/>
            <a:ext cx="4461940" cy="1077218"/>
          </a:xfrm>
          <a:prstGeom prst="rect">
            <a:avLst/>
          </a:prstGeom>
          <a:noFill/>
        </p:spPr>
        <p:txBody>
          <a:bodyPr wrap="square" rtlCol="0">
            <a:spAutoFit/>
          </a:bodyPr>
          <a:lstStyle/>
          <a:p>
            <a:pPr algn="ctr"/>
            <a:r>
              <a:rPr lang="en-GB" sz="1600" dirty="0">
                <a:latin typeface="OpenDyslexicAlta" pitchFamily="2" charset="77"/>
              </a:rPr>
              <a:t>Redge likes to change words by chewing them up and spitting them out. Process the words through Redge to change them from ‘</a:t>
            </a:r>
            <a:r>
              <a:rPr lang="en-GB" sz="1600" dirty="0" err="1">
                <a:latin typeface="OpenDyslexicAlta" pitchFamily="2" charset="77"/>
              </a:rPr>
              <a:t>ent</a:t>
            </a:r>
            <a:r>
              <a:rPr lang="en-GB" sz="1600" dirty="0">
                <a:latin typeface="OpenDyslexicAlta" pitchFamily="2" charset="77"/>
              </a:rPr>
              <a:t>’ to ‘</a:t>
            </a:r>
            <a:r>
              <a:rPr lang="en-GB" sz="1600" dirty="0" err="1">
                <a:latin typeface="OpenDyslexicAlta" pitchFamily="2" charset="77"/>
              </a:rPr>
              <a:t>ence</a:t>
            </a:r>
            <a:r>
              <a:rPr lang="en-GB" sz="1600" dirty="0">
                <a:latin typeface="OpenDyslexicAlta" pitchFamily="2" charset="77"/>
              </a:rPr>
              <a:t>’. </a:t>
            </a:r>
          </a:p>
        </p:txBody>
      </p:sp>
    </p:spTree>
    <p:extLst>
      <p:ext uri="{BB962C8B-B14F-4D97-AF65-F5344CB8AC3E}">
        <p14:creationId xmlns:p14="http://schemas.microsoft.com/office/powerpoint/2010/main" val="24901069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5362911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156106770"/>
                    </a:ext>
                  </a:extLst>
                </a:gridCol>
                <a:gridCol w="1858433">
                  <a:extLst>
                    <a:ext uri="{9D8B030D-6E8A-4147-A177-3AD203B41FA5}">
                      <a16:colId xmlns:a16="http://schemas.microsoft.com/office/drawing/2014/main" val="212179301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excellent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excellence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silent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silence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evident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evidence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convenient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convenience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different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difference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6012817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Changing ’-</a:t>
                      </a:r>
                      <a:r>
                        <a:rPr lang="en-GB" sz="1400" baseline="0" dirty="0" err="1">
                          <a:latin typeface="Muli" pitchFamily="2" charset="77"/>
                        </a:rPr>
                        <a:t>ent</a:t>
                      </a:r>
                      <a:r>
                        <a:rPr lang="en-GB" sz="1400" baseline="0" dirty="0">
                          <a:latin typeface="Muli" pitchFamily="2" charset="77"/>
                        </a:rPr>
                        <a:t>’ to </a:t>
                      </a:r>
                      <a:r>
                        <a:rPr lang="mr-IN" sz="1400" b="0" i="0" baseline="0" dirty="0">
                          <a:latin typeface="Muli" pitchFamily="2" charset="77"/>
                        </a:rPr>
                        <a:t>–</a:t>
                      </a:r>
                      <a:r>
                        <a:rPr lang="en-GB" sz="1400" baseline="0" dirty="0" err="1">
                          <a:latin typeface="Muli" pitchFamily="2" charset="77"/>
                        </a:rPr>
                        <a:t>ence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379598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excellence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silent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silence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evident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evidence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convenient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different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3020800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Changing ’-</a:t>
                      </a:r>
                      <a:r>
                        <a:rPr lang="en-GB" sz="1400" baseline="0" dirty="0" err="1">
                          <a:latin typeface="Muli" pitchFamily="2" charset="77"/>
                        </a:rPr>
                        <a:t>ent</a:t>
                      </a:r>
                      <a:r>
                        <a:rPr lang="en-GB" sz="1400" baseline="0" dirty="0">
                          <a:latin typeface="Muli" pitchFamily="2" charset="77"/>
                        </a:rPr>
                        <a:t>’ to </a:t>
                      </a:r>
                      <a:r>
                        <a:rPr lang="mr-IN" sz="1400" b="0" i="0" baseline="0" dirty="0">
                          <a:latin typeface="Muli" pitchFamily="2" charset="77"/>
                        </a:rPr>
                        <a:t>–</a:t>
                      </a:r>
                      <a:r>
                        <a:rPr lang="en-GB" sz="1400" baseline="0" dirty="0" err="1">
                          <a:latin typeface="Muli" pitchFamily="2" charset="77"/>
                        </a:rPr>
                        <a:t>ence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600196"/>
            <a:ext cx="8742275" cy="4401205"/>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spellings into each sentence. </a:t>
            </a:r>
          </a:p>
          <a:p>
            <a:endParaRPr lang="en-GB" sz="1600" u="sng"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Three __________ pupils were awarded gold stars for _________.</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The children were told to sit in _________ whilst waiting for the bus. </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It was _________ that the detectives did not have enough __________.</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The ____________ store on the corner of the street was open late. </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It is good to be ____________.  We celebrate the ___________ in everyone. </a:t>
            </a: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9819545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excellence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silent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silence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evident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evidence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convenient </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different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difference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1687767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Changing ’-</a:t>
                      </a:r>
                      <a:r>
                        <a:rPr lang="en-GB" sz="1400" baseline="0" dirty="0" err="1">
                          <a:latin typeface="Muli" pitchFamily="2" charset="77"/>
                        </a:rPr>
                        <a:t>ent</a:t>
                      </a:r>
                      <a:r>
                        <a:rPr lang="en-GB" sz="1400" baseline="0" dirty="0">
                          <a:latin typeface="Muli" pitchFamily="2" charset="77"/>
                        </a:rPr>
                        <a:t>’ to </a:t>
                      </a:r>
                      <a:r>
                        <a:rPr lang="mr-IN" sz="1400" b="0" i="0" baseline="0" dirty="0">
                          <a:latin typeface="Muli" pitchFamily="2" charset="77"/>
                        </a:rPr>
                        <a:t>–</a:t>
                      </a:r>
                      <a:r>
                        <a:rPr lang="en-GB" sz="1400" baseline="0" dirty="0" err="1">
                          <a:latin typeface="Muli" pitchFamily="2" charset="77"/>
                        </a:rPr>
                        <a:t>ence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600196"/>
            <a:ext cx="8742275" cy="4401205"/>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spellings into each sentence. </a:t>
            </a:r>
          </a:p>
          <a:p>
            <a:endParaRPr lang="en-GB" sz="1600" u="sng"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Three _ </a:t>
            </a:r>
            <a:r>
              <a:rPr lang="en-GB" sz="1600" dirty="0">
                <a:solidFill>
                  <a:srgbClr val="FF3860"/>
                </a:solidFill>
                <a:latin typeface="OpenDyslexicAlta" pitchFamily="2" charset="77"/>
                <a:ea typeface="OpenDyslexic" charset="0"/>
                <a:cs typeface="OpenDyslexic" charset="0"/>
              </a:rPr>
              <a:t>excellent</a:t>
            </a:r>
            <a:r>
              <a:rPr lang="en-GB" sz="1600" dirty="0">
                <a:latin typeface="OpenDyslexicAlta" pitchFamily="2" charset="77"/>
                <a:ea typeface="OpenDyslexic" charset="0"/>
                <a:cs typeface="OpenDyslexic" charset="0"/>
              </a:rPr>
              <a:t>_ pupils were awarded gold stars for _</a:t>
            </a:r>
            <a:r>
              <a:rPr lang="en-GB" sz="1600" dirty="0">
                <a:solidFill>
                  <a:srgbClr val="FF3860"/>
                </a:solidFill>
                <a:latin typeface="OpenDyslexicAlta" pitchFamily="2" charset="77"/>
                <a:ea typeface="OpenDyslexic" charset="0"/>
                <a:cs typeface="OpenDyslexic" charset="0"/>
              </a:rPr>
              <a:t>excellence</a:t>
            </a:r>
            <a:r>
              <a:rPr lang="en-GB" sz="1600" dirty="0">
                <a:latin typeface="OpenDyslexicAlta" pitchFamily="2" charset="77"/>
                <a:ea typeface="OpenDyslexic" charset="0"/>
                <a:cs typeface="OpenDyslexic" charset="0"/>
              </a:rPr>
              <a:t>_.</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The children were told to sit in _</a:t>
            </a:r>
            <a:r>
              <a:rPr lang="en-GB" sz="1600" dirty="0">
                <a:solidFill>
                  <a:srgbClr val="FF3860"/>
                </a:solidFill>
                <a:latin typeface="OpenDyslexicAlta" pitchFamily="2" charset="77"/>
                <a:ea typeface="OpenDyslexic" charset="0"/>
                <a:cs typeface="OpenDyslexic" charset="0"/>
              </a:rPr>
              <a:t>silence</a:t>
            </a:r>
            <a:r>
              <a:rPr lang="en-GB" sz="1600" dirty="0">
                <a:latin typeface="OpenDyslexicAlta" pitchFamily="2" charset="77"/>
                <a:ea typeface="OpenDyslexic" charset="0"/>
                <a:cs typeface="OpenDyslexic" charset="0"/>
              </a:rPr>
              <a:t>_ whilst waiting for the bus. </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It was _</a:t>
            </a:r>
            <a:r>
              <a:rPr lang="en-GB" sz="1600" dirty="0">
                <a:solidFill>
                  <a:srgbClr val="FF3860"/>
                </a:solidFill>
                <a:latin typeface="OpenDyslexicAlta" pitchFamily="2" charset="77"/>
                <a:ea typeface="OpenDyslexic" charset="0"/>
                <a:cs typeface="OpenDyslexic" charset="0"/>
              </a:rPr>
              <a:t>evident</a:t>
            </a:r>
            <a:r>
              <a:rPr lang="en-GB" sz="1600" dirty="0">
                <a:latin typeface="OpenDyslexicAlta" pitchFamily="2" charset="77"/>
                <a:ea typeface="OpenDyslexic" charset="0"/>
                <a:cs typeface="OpenDyslexic" charset="0"/>
              </a:rPr>
              <a:t>_ that the detectives did not have enough _</a:t>
            </a:r>
            <a:r>
              <a:rPr lang="en-GB" sz="1600" dirty="0">
                <a:solidFill>
                  <a:srgbClr val="FF3860"/>
                </a:solidFill>
                <a:latin typeface="OpenDyslexicAlta" pitchFamily="2" charset="77"/>
                <a:ea typeface="OpenDyslexic" charset="0"/>
                <a:cs typeface="OpenDyslexic" charset="0"/>
              </a:rPr>
              <a:t>evidence</a:t>
            </a:r>
            <a:r>
              <a:rPr lang="en-GB" sz="1600" dirty="0">
                <a:latin typeface="OpenDyslexicAlta" pitchFamily="2" charset="77"/>
                <a:ea typeface="OpenDyslexic" charset="0"/>
                <a:cs typeface="OpenDyslexic" charset="0"/>
              </a:rPr>
              <a:t>_.</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The _</a:t>
            </a:r>
            <a:r>
              <a:rPr lang="en-GB" sz="1600" dirty="0">
                <a:solidFill>
                  <a:srgbClr val="FF3860"/>
                </a:solidFill>
                <a:latin typeface="OpenDyslexicAlta" pitchFamily="2" charset="77"/>
                <a:ea typeface="OpenDyslexic" charset="0"/>
                <a:cs typeface="OpenDyslexic" charset="0"/>
              </a:rPr>
              <a:t>convenience</a:t>
            </a:r>
            <a:r>
              <a:rPr lang="en-GB" sz="1600" dirty="0">
                <a:latin typeface="OpenDyslexicAlta" pitchFamily="2" charset="77"/>
                <a:ea typeface="OpenDyslexic" charset="0"/>
                <a:cs typeface="OpenDyslexic" charset="0"/>
              </a:rPr>
              <a:t>_ store on the corner of the street was open late. </a:t>
            </a:r>
          </a:p>
          <a:p>
            <a:pPr>
              <a:lnSpc>
                <a:spcPct val="150000"/>
              </a:lnSpc>
            </a:pPr>
            <a:endParaRPr lang="en-GB" sz="1600" dirty="0">
              <a:latin typeface="OpenDyslexicAlta" pitchFamily="2" charset="77"/>
              <a:ea typeface="OpenDyslexic" charset="0"/>
              <a:cs typeface="OpenDyslexic" charset="0"/>
            </a:endParaRPr>
          </a:p>
          <a:p>
            <a:pPr>
              <a:lnSpc>
                <a:spcPct val="150000"/>
              </a:lnSpc>
            </a:pPr>
            <a:r>
              <a:rPr lang="en-GB" sz="1600" dirty="0">
                <a:latin typeface="OpenDyslexicAlta" pitchFamily="2" charset="77"/>
                <a:ea typeface="OpenDyslexic" charset="0"/>
                <a:cs typeface="OpenDyslexic" charset="0"/>
              </a:rPr>
              <a:t>It is good to be _</a:t>
            </a:r>
            <a:r>
              <a:rPr lang="en-GB" sz="1600" dirty="0">
                <a:solidFill>
                  <a:srgbClr val="FF3860"/>
                </a:solidFill>
                <a:latin typeface="OpenDyslexicAlta" pitchFamily="2" charset="77"/>
                <a:ea typeface="OpenDyslexic" charset="0"/>
                <a:cs typeface="OpenDyslexic" charset="0"/>
              </a:rPr>
              <a:t>different</a:t>
            </a:r>
            <a:r>
              <a:rPr lang="en-GB" sz="1600" dirty="0">
                <a:latin typeface="OpenDyslexicAlta" pitchFamily="2" charset="77"/>
                <a:ea typeface="OpenDyslexic" charset="0"/>
                <a:cs typeface="OpenDyslexic" charset="0"/>
              </a:rPr>
              <a:t>_.  We celebrate the _</a:t>
            </a:r>
            <a:r>
              <a:rPr lang="en-GB" sz="1600" dirty="0">
                <a:solidFill>
                  <a:srgbClr val="FF3860"/>
                </a:solidFill>
                <a:latin typeface="OpenDyslexicAlta" pitchFamily="2" charset="77"/>
                <a:ea typeface="OpenDyslexic" charset="0"/>
                <a:cs typeface="OpenDyslexic" charset="0"/>
              </a:rPr>
              <a:t>difference</a:t>
            </a:r>
            <a:r>
              <a:rPr lang="en-GB" sz="1600" dirty="0">
                <a:latin typeface="OpenDyslexicAlta" pitchFamily="2" charset="77"/>
                <a:ea typeface="OpenDyslexic" charset="0"/>
                <a:cs typeface="OpenDyslexic" charset="0"/>
              </a:rPr>
              <a:t>_ in everyone. </a:t>
            </a:r>
          </a:p>
          <a:p>
            <a:endParaRPr lang="en-GB" sz="1600" dirty="0">
              <a:latin typeface="OpenDyslexicAlta" pitchFamily="2" charset="77"/>
              <a:ea typeface="OpenDyslexic" charset="0"/>
              <a:cs typeface="OpenDyslexic" charset="0"/>
            </a:endParaRPr>
          </a:p>
          <a:p>
            <a:endParaRPr lang="en-GB" sz="1600"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38456586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ending -</a:t>
            </a:r>
            <a:r>
              <a:rPr lang="en-GB" dirty="0" err="1">
                <a:latin typeface="Muli" pitchFamily="2" charset="77"/>
              </a:rPr>
              <a:t>er</a:t>
            </a:r>
            <a:r>
              <a:rPr lang="en-GB" dirty="0">
                <a:latin typeface="Muli" pitchFamily="2" charset="77"/>
              </a:rPr>
              <a:t>, -or, </a:t>
            </a:r>
            <a:r>
              <a:rPr lang="en-GB" dirty="0" err="1">
                <a:latin typeface="Muli" pitchFamily="2" charset="77"/>
              </a:rPr>
              <a:t>ar</a:t>
            </a:r>
            <a:r>
              <a:rPr lang="en-GB" dirty="0">
                <a:latin typeface="Muli" pitchFamily="2" charset="77"/>
              </a:rPr>
              <a:t> </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29</a:t>
            </a:r>
          </a:p>
        </p:txBody>
      </p:sp>
    </p:spTree>
    <p:extLst>
      <p:ext uri="{BB962C8B-B14F-4D97-AF65-F5344CB8AC3E}">
        <p14:creationId xmlns:p14="http://schemas.microsoft.com/office/powerpoint/2010/main" val="33146338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29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Words ending -</a:t>
            </a:r>
            <a:r>
              <a:rPr lang="en-GB" dirty="0" err="1"/>
              <a:t>er</a:t>
            </a:r>
            <a:r>
              <a:rPr lang="en-GB" dirty="0"/>
              <a:t>, -or, </a:t>
            </a:r>
            <a:r>
              <a:rPr lang="en-GB" dirty="0" err="1"/>
              <a:t>ar</a:t>
            </a:r>
            <a:r>
              <a:rPr lang="en-GB" dirty="0"/>
              <a:t>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61517404"/>
              </p:ext>
            </p:extLst>
          </p:nvPr>
        </p:nvGraphicFramePr>
        <p:xfrm>
          <a:off x="3429000" y="1554367"/>
          <a:ext cx="8533504" cy="5004344"/>
        </p:xfrm>
        <a:graphic>
          <a:graphicData uri="http://schemas.openxmlformats.org/drawingml/2006/table">
            <a:tbl>
              <a:tblPr firstRow="1" bandRow="1">
                <a:tableStyleId>{5940675A-B579-460E-94D1-54222C63F5DA}</a:tableStyleId>
              </a:tblPr>
              <a:tblGrid>
                <a:gridCol w="1605646">
                  <a:extLst>
                    <a:ext uri="{9D8B030D-6E8A-4147-A177-3AD203B41FA5}">
                      <a16:colId xmlns:a16="http://schemas.microsoft.com/office/drawing/2014/main" val="20000"/>
                    </a:ext>
                  </a:extLst>
                </a:gridCol>
                <a:gridCol w="6927858">
                  <a:extLst>
                    <a:ext uri="{9D8B030D-6E8A-4147-A177-3AD203B41FA5}">
                      <a16:colId xmlns:a16="http://schemas.microsoft.com/office/drawing/2014/main" val="20001"/>
                    </a:ext>
                  </a:extLst>
                </a:gridCol>
              </a:tblGrid>
              <a:tr h="935264">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the children will look at words that end with ‘</a:t>
                      </a:r>
                      <a:r>
                        <a:rPr lang="en-GB" sz="1700" b="0" i="0" dirty="0" err="1">
                          <a:latin typeface="Muli" pitchFamily="2" charset="77"/>
                        </a:rPr>
                        <a:t>er</a:t>
                      </a:r>
                      <a:r>
                        <a:rPr lang="en-GB" sz="1700" b="0" i="0" dirty="0">
                          <a:latin typeface="Muli" pitchFamily="2" charset="77"/>
                        </a:rPr>
                        <a:t>’, or’ and ‘</a:t>
                      </a:r>
                      <a:r>
                        <a:rPr lang="en-GB" sz="1700" b="0" i="0" dirty="0" err="1">
                          <a:latin typeface="Muli" pitchFamily="2" charset="77"/>
                        </a:rPr>
                        <a:t>ar</a:t>
                      </a:r>
                      <a:r>
                        <a:rPr lang="en-GB" sz="1700" b="0" i="0" dirty="0">
                          <a:latin typeface="Muli" pitchFamily="2" charset="77"/>
                        </a:rPr>
                        <a:t>’. </a:t>
                      </a:r>
                    </a:p>
                  </a:txBody>
                  <a:tcPr/>
                </a:tc>
                <a:extLst>
                  <a:ext uri="{0D108BD9-81ED-4DB2-BD59-A6C34878D82A}">
                    <a16:rowId xmlns:a16="http://schemas.microsoft.com/office/drawing/2014/main" val="10000"/>
                  </a:ext>
                </a:extLst>
              </a:tr>
              <a:tr h="1688321">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in pairs, to think of any words that end with an /</a:t>
                      </a:r>
                      <a:r>
                        <a:rPr lang="en-GB" sz="1700" b="0" i="0" baseline="0" dirty="0" err="1">
                          <a:latin typeface="Muli" pitchFamily="2" charset="77"/>
                        </a:rPr>
                        <a:t>er</a:t>
                      </a:r>
                      <a:r>
                        <a:rPr lang="en-GB" sz="1700" b="0" i="0" baseline="0" dirty="0">
                          <a:latin typeface="Muli" pitchFamily="2" charset="77"/>
                        </a:rPr>
                        <a:t>/ sound and write them down. Can they think of any spelling rules that they could apply to spellings? Is there a pattern or anything that appears frequently with the different endings?</a:t>
                      </a:r>
                    </a:p>
                    <a:p>
                      <a:endParaRPr lang="en-GB" sz="1700" b="0" i="0" baseline="0" dirty="0">
                        <a:latin typeface="Muli" pitchFamily="2" charset="77"/>
                      </a:endParaRPr>
                    </a:p>
                    <a:p>
                      <a:r>
                        <a:rPr lang="en-GB" sz="1700" b="0" i="0" baseline="0" dirty="0">
                          <a:latin typeface="Muli" pitchFamily="2" charset="77"/>
                        </a:rPr>
                        <a:t>Get the children to share their ideas and discuss any misconceptions.</a:t>
                      </a:r>
                    </a:p>
                  </a:txBody>
                  <a:tcPr/>
                </a:tc>
                <a:extLst>
                  <a:ext uri="{0D108BD9-81ED-4DB2-BD59-A6C34878D82A}">
                    <a16:rowId xmlns:a16="http://schemas.microsoft.com/office/drawing/2014/main" val="10001"/>
                  </a:ext>
                </a:extLst>
              </a:tr>
              <a:tr h="2147545">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children to write the word ‘particular’’ across their mini white board. Set a 7 minute timer and see who can add as many of the spelling list words in to a scrabble web as possible.</a:t>
                      </a:r>
                    </a:p>
                    <a:p>
                      <a:endParaRPr lang="en-GB" sz="1700" b="0" i="0" dirty="0">
                        <a:latin typeface="Muli" pitchFamily="2" charset="77"/>
                      </a:endParaRPr>
                    </a:p>
                    <a:p>
                      <a:r>
                        <a:rPr lang="en-GB" sz="1700" b="0" i="0" dirty="0">
                          <a:latin typeface="Muli" pitchFamily="2" charset="77"/>
                        </a:rPr>
                        <a:t>You can use the example on the slide below if they need some support getting started.</a:t>
                      </a:r>
                      <a:br>
                        <a:rPr lang="en-GB" sz="1700" b="0" i="0" dirty="0">
                          <a:latin typeface="Muli" pitchFamily="2" charset="77"/>
                        </a:rPr>
                      </a:br>
                      <a:endParaRPr lang="en-GB" sz="1700" b="0" i="0" dirty="0">
                        <a:latin typeface="Muli" pitchFamily="2" charset="77"/>
                      </a:endParaRPr>
                    </a:p>
                    <a:p>
                      <a:r>
                        <a:rPr lang="en-GB" sz="1700" b="0" i="0" dirty="0">
                          <a:latin typeface="Muli" pitchFamily="2" charset="77"/>
                        </a:rPr>
                        <a:t>Feedback and if time, draw a scrabble web on the board as a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591736842"/>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computer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superior</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customer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soldier</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interior</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calendar</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popular</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particular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radiator</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7888171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5EBAC-AD25-483D-B10D-39270EEEECC3}"/>
              </a:ext>
            </a:extLst>
          </p:cNvPr>
          <p:cNvSpPr txBox="1"/>
          <p:nvPr/>
        </p:nvSpPr>
        <p:spPr>
          <a:xfrm>
            <a:off x="2355925" y="1079730"/>
            <a:ext cx="7648687" cy="1107996"/>
          </a:xfrm>
          <a:prstGeom prst="rect">
            <a:avLst/>
          </a:prstGeom>
          <a:noFill/>
        </p:spPr>
        <p:txBody>
          <a:bodyPr wrap="square" rtlCol="0">
            <a:spAutoFit/>
          </a:bodyPr>
          <a:lstStyle/>
          <a:p>
            <a:pPr algn="ctr"/>
            <a:r>
              <a:rPr lang="en-GB" sz="6600" dirty="0">
                <a:latin typeface="OpenDyslexicAlta" pitchFamily="2" charset="77"/>
              </a:rPr>
              <a:t>p a r t </a:t>
            </a:r>
            <a:r>
              <a:rPr lang="en-GB" sz="6600" dirty="0" err="1">
                <a:latin typeface="OpenDyslexicAlta" pitchFamily="2" charset="77"/>
              </a:rPr>
              <a:t>i</a:t>
            </a:r>
            <a:r>
              <a:rPr lang="en-GB" sz="6600" dirty="0">
                <a:latin typeface="OpenDyslexicAlta" pitchFamily="2" charset="77"/>
              </a:rPr>
              <a:t> c u l a r</a:t>
            </a:r>
          </a:p>
        </p:txBody>
      </p:sp>
      <p:sp>
        <p:nvSpPr>
          <p:cNvPr id="3" name="TextBox 2">
            <a:extLst>
              <a:ext uri="{FF2B5EF4-FFF2-40B4-BE49-F238E27FC236}">
                <a16:creationId xmlns:a16="http://schemas.microsoft.com/office/drawing/2014/main" id="{D0ADD631-0E75-4269-AC56-031BFC09834D}"/>
              </a:ext>
            </a:extLst>
          </p:cNvPr>
          <p:cNvSpPr txBox="1"/>
          <p:nvPr/>
        </p:nvSpPr>
        <p:spPr>
          <a:xfrm>
            <a:off x="2500436" y="1996240"/>
            <a:ext cx="890016" cy="4524315"/>
          </a:xfrm>
          <a:prstGeom prst="rect">
            <a:avLst/>
          </a:prstGeom>
          <a:noFill/>
        </p:spPr>
        <p:txBody>
          <a:bodyPr wrap="square" rtlCol="0">
            <a:spAutoFit/>
          </a:bodyPr>
          <a:lstStyle/>
          <a:p>
            <a:r>
              <a:rPr lang="en-GB" sz="4800" dirty="0">
                <a:latin typeface="OpenDyslexicAlta" pitchFamily="2" charset="77"/>
              </a:rPr>
              <a:t>o</a:t>
            </a:r>
            <a:br>
              <a:rPr lang="en-GB" sz="4800" dirty="0">
                <a:latin typeface="OpenDyslexicAlta" pitchFamily="2" charset="77"/>
              </a:rPr>
            </a:br>
            <a:r>
              <a:rPr lang="en-GB" sz="4800" dirty="0">
                <a:latin typeface="OpenDyslexicAlta" pitchFamily="2" charset="77"/>
              </a:rPr>
              <a:t>p</a:t>
            </a:r>
            <a:br>
              <a:rPr lang="en-GB" sz="4800" dirty="0">
                <a:latin typeface="OpenDyslexicAlta" pitchFamily="2" charset="77"/>
              </a:rPr>
            </a:br>
            <a:r>
              <a:rPr lang="en-GB" sz="4800" dirty="0">
                <a:latin typeface="OpenDyslexicAlta" pitchFamily="2" charset="77"/>
              </a:rPr>
              <a:t>u</a:t>
            </a:r>
            <a:br>
              <a:rPr lang="en-GB" sz="4800" dirty="0">
                <a:latin typeface="OpenDyslexicAlta" pitchFamily="2" charset="77"/>
              </a:rPr>
            </a:br>
            <a:r>
              <a:rPr lang="en-GB" sz="4800" dirty="0">
                <a:latin typeface="OpenDyslexicAlta" pitchFamily="2" charset="77"/>
              </a:rPr>
              <a:t>l</a:t>
            </a:r>
            <a:br>
              <a:rPr lang="en-GB" sz="4800" dirty="0">
                <a:latin typeface="OpenDyslexicAlta" pitchFamily="2" charset="77"/>
              </a:rPr>
            </a:br>
            <a:r>
              <a:rPr lang="en-GB" sz="4800" dirty="0">
                <a:latin typeface="OpenDyslexicAlta" pitchFamily="2" charset="77"/>
              </a:rPr>
              <a:t>a</a:t>
            </a:r>
            <a:br>
              <a:rPr lang="en-GB" sz="4800" dirty="0">
                <a:latin typeface="OpenDyslexicAlta" pitchFamily="2" charset="77"/>
              </a:rPr>
            </a:br>
            <a:r>
              <a:rPr lang="en-GB" sz="4800" dirty="0">
                <a:latin typeface="OpenDyslexicAlta" pitchFamily="2" charset="77"/>
              </a:rPr>
              <a:t>r</a:t>
            </a:r>
          </a:p>
        </p:txBody>
      </p:sp>
      <p:sp>
        <p:nvSpPr>
          <p:cNvPr id="7" name="TextBox 6">
            <a:extLst>
              <a:ext uri="{FF2B5EF4-FFF2-40B4-BE49-F238E27FC236}">
                <a16:creationId xmlns:a16="http://schemas.microsoft.com/office/drawing/2014/main" id="{98A3E8B5-10D6-6045-BA01-71F6290829BA}"/>
              </a:ext>
            </a:extLst>
          </p:cNvPr>
          <p:cNvSpPr txBox="1"/>
          <p:nvPr/>
        </p:nvSpPr>
        <p:spPr>
          <a:xfrm>
            <a:off x="8643194" y="674400"/>
            <a:ext cx="726912" cy="5509200"/>
          </a:xfrm>
          <a:prstGeom prst="rect">
            <a:avLst/>
          </a:prstGeom>
          <a:noFill/>
        </p:spPr>
        <p:txBody>
          <a:bodyPr wrap="square" rtlCol="0">
            <a:spAutoFit/>
          </a:bodyPr>
          <a:lstStyle/>
          <a:p>
            <a:r>
              <a:rPr lang="en-GB" sz="4400" dirty="0">
                <a:latin typeface="OpenDyslexicAlta" pitchFamily="2" charset="77"/>
              </a:rPr>
              <a:t>c</a:t>
            </a:r>
          </a:p>
          <a:p>
            <a:endParaRPr lang="en-GB" sz="4400" dirty="0">
              <a:latin typeface="OpenDyslexicAlta" pitchFamily="2" charset="77"/>
            </a:endParaRPr>
          </a:p>
          <a:p>
            <a:r>
              <a:rPr lang="en-GB" sz="4400" dirty="0" err="1">
                <a:latin typeface="OpenDyslexicAlta" pitchFamily="2" charset="77"/>
              </a:rPr>
              <a:t>lendar</a:t>
            </a:r>
            <a:endParaRPr lang="en-GB" sz="4400" dirty="0">
              <a:latin typeface="OpenDyslexicAlta" pitchFamily="2" charset="77"/>
            </a:endParaRPr>
          </a:p>
        </p:txBody>
      </p:sp>
    </p:spTree>
    <p:extLst>
      <p:ext uri="{BB962C8B-B14F-4D97-AF65-F5344CB8AC3E}">
        <p14:creationId xmlns:p14="http://schemas.microsoft.com/office/powerpoint/2010/main" val="5941874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5EBAC-AD25-483D-B10D-39270EEEECC3}"/>
              </a:ext>
            </a:extLst>
          </p:cNvPr>
          <p:cNvSpPr txBox="1"/>
          <p:nvPr/>
        </p:nvSpPr>
        <p:spPr>
          <a:xfrm>
            <a:off x="2355925" y="1079730"/>
            <a:ext cx="7648687" cy="1107996"/>
          </a:xfrm>
          <a:prstGeom prst="rect">
            <a:avLst/>
          </a:prstGeom>
          <a:noFill/>
        </p:spPr>
        <p:txBody>
          <a:bodyPr wrap="square" rtlCol="0">
            <a:spAutoFit/>
          </a:bodyPr>
          <a:lstStyle/>
          <a:p>
            <a:pPr algn="ctr"/>
            <a:r>
              <a:rPr lang="en-GB" sz="6600" dirty="0">
                <a:latin typeface="OpenDyslexicAlta" pitchFamily="2" charset="77"/>
              </a:rPr>
              <a:t>p a r t </a:t>
            </a:r>
            <a:r>
              <a:rPr lang="en-GB" sz="6600" dirty="0" err="1">
                <a:latin typeface="OpenDyslexicAlta" pitchFamily="2" charset="77"/>
              </a:rPr>
              <a:t>i</a:t>
            </a:r>
            <a:r>
              <a:rPr lang="en-GB" sz="6600" dirty="0">
                <a:latin typeface="OpenDyslexicAlta" pitchFamily="2" charset="77"/>
              </a:rPr>
              <a:t> c u l a r</a:t>
            </a:r>
          </a:p>
        </p:txBody>
      </p:sp>
      <p:sp>
        <p:nvSpPr>
          <p:cNvPr id="3" name="TextBox 2">
            <a:extLst>
              <a:ext uri="{FF2B5EF4-FFF2-40B4-BE49-F238E27FC236}">
                <a16:creationId xmlns:a16="http://schemas.microsoft.com/office/drawing/2014/main" id="{D0ADD631-0E75-4269-AC56-031BFC09834D}"/>
              </a:ext>
            </a:extLst>
          </p:cNvPr>
          <p:cNvSpPr txBox="1"/>
          <p:nvPr/>
        </p:nvSpPr>
        <p:spPr>
          <a:xfrm>
            <a:off x="2500436" y="1996240"/>
            <a:ext cx="890016" cy="4524315"/>
          </a:xfrm>
          <a:prstGeom prst="rect">
            <a:avLst/>
          </a:prstGeom>
          <a:noFill/>
        </p:spPr>
        <p:txBody>
          <a:bodyPr wrap="square" rtlCol="0">
            <a:spAutoFit/>
          </a:bodyPr>
          <a:lstStyle/>
          <a:p>
            <a:r>
              <a:rPr lang="en-GB" sz="4800" dirty="0">
                <a:latin typeface="OpenDyslexicAlta" pitchFamily="2" charset="77"/>
              </a:rPr>
              <a:t>o</a:t>
            </a:r>
            <a:br>
              <a:rPr lang="en-GB" sz="4800" dirty="0">
                <a:latin typeface="OpenDyslexicAlta" pitchFamily="2" charset="77"/>
              </a:rPr>
            </a:br>
            <a:r>
              <a:rPr lang="en-GB" sz="4800" dirty="0">
                <a:latin typeface="OpenDyslexicAlta" pitchFamily="2" charset="77"/>
              </a:rPr>
              <a:t>p</a:t>
            </a:r>
            <a:br>
              <a:rPr lang="en-GB" sz="4800" dirty="0">
                <a:latin typeface="OpenDyslexicAlta" pitchFamily="2" charset="77"/>
              </a:rPr>
            </a:br>
            <a:r>
              <a:rPr lang="en-GB" sz="4800" dirty="0">
                <a:latin typeface="OpenDyslexicAlta" pitchFamily="2" charset="77"/>
              </a:rPr>
              <a:t>u</a:t>
            </a:r>
            <a:br>
              <a:rPr lang="en-GB" sz="4800" dirty="0">
                <a:latin typeface="OpenDyslexicAlta" pitchFamily="2" charset="77"/>
              </a:rPr>
            </a:br>
            <a:r>
              <a:rPr lang="en-GB" sz="4800" dirty="0">
                <a:latin typeface="OpenDyslexicAlta" pitchFamily="2" charset="77"/>
              </a:rPr>
              <a:t>l</a:t>
            </a:r>
            <a:br>
              <a:rPr lang="en-GB" sz="4800" dirty="0">
                <a:latin typeface="OpenDyslexicAlta" pitchFamily="2" charset="77"/>
              </a:rPr>
            </a:br>
            <a:r>
              <a:rPr lang="en-GB" sz="4800" dirty="0">
                <a:latin typeface="OpenDyslexicAlta" pitchFamily="2" charset="77"/>
              </a:rPr>
              <a:t>a</a:t>
            </a:r>
            <a:br>
              <a:rPr lang="en-GB" sz="4800" dirty="0">
                <a:latin typeface="OpenDyslexicAlta" pitchFamily="2" charset="77"/>
              </a:rPr>
            </a:br>
            <a:r>
              <a:rPr lang="en-GB" sz="4800" dirty="0">
                <a:latin typeface="OpenDyslexicAlta" pitchFamily="2" charset="77"/>
              </a:rPr>
              <a:t>r</a:t>
            </a:r>
          </a:p>
        </p:txBody>
      </p:sp>
      <p:sp>
        <p:nvSpPr>
          <p:cNvPr id="4" name="TextBox 3">
            <a:extLst>
              <a:ext uri="{FF2B5EF4-FFF2-40B4-BE49-F238E27FC236}">
                <a16:creationId xmlns:a16="http://schemas.microsoft.com/office/drawing/2014/main" id="{7F497500-3859-4ACC-8747-F2F49DE34912}"/>
              </a:ext>
            </a:extLst>
          </p:cNvPr>
          <p:cNvSpPr txBox="1"/>
          <p:nvPr/>
        </p:nvSpPr>
        <p:spPr>
          <a:xfrm>
            <a:off x="2945444" y="5778270"/>
            <a:ext cx="3401568" cy="646331"/>
          </a:xfrm>
          <a:prstGeom prst="rect">
            <a:avLst/>
          </a:prstGeom>
          <a:noFill/>
        </p:spPr>
        <p:txBody>
          <a:bodyPr wrap="square" rtlCol="0">
            <a:spAutoFit/>
          </a:bodyPr>
          <a:lstStyle/>
          <a:p>
            <a:r>
              <a:rPr lang="en-GB" sz="3600" dirty="0">
                <a:solidFill>
                  <a:srgbClr val="FF3860"/>
                </a:solidFill>
                <a:latin typeface="OpenDyslexicAlta" pitchFamily="2" charset="77"/>
              </a:rPr>
              <a:t>a d i a t o r</a:t>
            </a:r>
          </a:p>
        </p:txBody>
      </p:sp>
      <p:sp>
        <p:nvSpPr>
          <p:cNvPr id="6" name="TextBox 5">
            <a:extLst>
              <a:ext uri="{FF2B5EF4-FFF2-40B4-BE49-F238E27FC236}">
                <a16:creationId xmlns:a16="http://schemas.microsoft.com/office/drawing/2014/main" id="{F199B506-E803-364E-952F-4CAE45E23125}"/>
              </a:ext>
            </a:extLst>
          </p:cNvPr>
          <p:cNvSpPr txBox="1"/>
          <p:nvPr/>
        </p:nvSpPr>
        <p:spPr>
          <a:xfrm>
            <a:off x="530906" y="3593258"/>
            <a:ext cx="3939060" cy="646331"/>
          </a:xfrm>
          <a:prstGeom prst="rect">
            <a:avLst/>
          </a:prstGeom>
          <a:noFill/>
        </p:spPr>
        <p:txBody>
          <a:bodyPr wrap="square" rtlCol="0">
            <a:spAutoFit/>
          </a:bodyPr>
          <a:lstStyle/>
          <a:p>
            <a:r>
              <a:rPr lang="en-GB" sz="3600" dirty="0">
                <a:solidFill>
                  <a:srgbClr val="FF3860"/>
                </a:solidFill>
                <a:latin typeface="OpenDyslexicAlta" pitchFamily="2" charset="77"/>
              </a:rPr>
              <a:t>c o m p   t e r</a:t>
            </a:r>
          </a:p>
        </p:txBody>
      </p:sp>
      <p:sp>
        <p:nvSpPr>
          <p:cNvPr id="7" name="TextBox 6">
            <a:extLst>
              <a:ext uri="{FF2B5EF4-FFF2-40B4-BE49-F238E27FC236}">
                <a16:creationId xmlns:a16="http://schemas.microsoft.com/office/drawing/2014/main" id="{98A3E8B5-10D6-6045-BA01-71F6290829BA}"/>
              </a:ext>
            </a:extLst>
          </p:cNvPr>
          <p:cNvSpPr txBox="1"/>
          <p:nvPr/>
        </p:nvSpPr>
        <p:spPr>
          <a:xfrm>
            <a:off x="8643194" y="674400"/>
            <a:ext cx="726912" cy="5509200"/>
          </a:xfrm>
          <a:prstGeom prst="rect">
            <a:avLst/>
          </a:prstGeom>
          <a:noFill/>
        </p:spPr>
        <p:txBody>
          <a:bodyPr wrap="square" rtlCol="0">
            <a:spAutoFit/>
          </a:bodyPr>
          <a:lstStyle/>
          <a:p>
            <a:r>
              <a:rPr lang="en-GB" sz="4400" dirty="0">
                <a:latin typeface="OpenDyslexicAlta" pitchFamily="2" charset="77"/>
              </a:rPr>
              <a:t>c</a:t>
            </a:r>
          </a:p>
          <a:p>
            <a:endParaRPr lang="en-GB" sz="4400" dirty="0">
              <a:latin typeface="OpenDyslexicAlta" pitchFamily="2" charset="77"/>
            </a:endParaRPr>
          </a:p>
          <a:p>
            <a:r>
              <a:rPr lang="en-GB" sz="4400" dirty="0" err="1">
                <a:latin typeface="OpenDyslexicAlta" pitchFamily="2" charset="77"/>
              </a:rPr>
              <a:t>lendar</a:t>
            </a:r>
            <a:endParaRPr lang="en-GB" sz="4400" dirty="0">
              <a:latin typeface="OpenDyslexicAlta" pitchFamily="2" charset="77"/>
            </a:endParaRPr>
          </a:p>
        </p:txBody>
      </p:sp>
      <p:sp>
        <p:nvSpPr>
          <p:cNvPr id="8" name="TextBox 7">
            <a:extLst>
              <a:ext uri="{FF2B5EF4-FFF2-40B4-BE49-F238E27FC236}">
                <a16:creationId xmlns:a16="http://schemas.microsoft.com/office/drawing/2014/main" id="{1B6B1A18-AE65-AC47-8A18-FCA74708BA84}"/>
              </a:ext>
            </a:extLst>
          </p:cNvPr>
          <p:cNvSpPr txBox="1"/>
          <p:nvPr/>
        </p:nvSpPr>
        <p:spPr>
          <a:xfrm>
            <a:off x="937036" y="1166842"/>
            <a:ext cx="363456" cy="5016758"/>
          </a:xfrm>
          <a:prstGeom prst="rect">
            <a:avLst/>
          </a:prstGeom>
          <a:noFill/>
        </p:spPr>
        <p:txBody>
          <a:bodyPr wrap="square" rtlCol="0">
            <a:spAutoFit/>
          </a:bodyPr>
          <a:lstStyle/>
          <a:p>
            <a:r>
              <a:rPr lang="en-GB" sz="4000" dirty="0">
                <a:solidFill>
                  <a:srgbClr val="FF3860"/>
                </a:solidFill>
                <a:latin typeface="OpenDyslexicAlta" pitchFamily="2" charset="77"/>
              </a:rPr>
              <a:t>c</a:t>
            </a:r>
          </a:p>
          <a:p>
            <a:r>
              <a:rPr lang="en-GB" sz="4000" dirty="0">
                <a:solidFill>
                  <a:srgbClr val="FF3860"/>
                </a:solidFill>
                <a:latin typeface="OpenDyslexicAlta" pitchFamily="2" charset="77"/>
              </a:rPr>
              <a:t>u</a:t>
            </a:r>
          </a:p>
          <a:p>
            <a:r>
              <a:rPr lang="en-GB" sz="4000" dirty="0" err="1">
                <a:solidFill>
                  <a:srgbClr val="FF3860"/>
                </a:solidFill>
                <a:latin typeface="OpenDyslexicAlta" pitchFamily="2" charset="77"/>
              </a:rPr>
              <a:t>st</a:t>
            </a:r>
            <a:endParaRPr lang="en-GB" sz="4000" dirty="0">
              <a:solidFill>
                <a:srgbClr val="FF3860"/>
              </a:solidFill>
              <a:latin typeface="OpenDyslexicAlta" pitchFamily="2" charset="77"/>
            </a:endParaRPr>
          </a:p>
          <a:p>
            <a:endParaRPr lang="en-GB" sz="4000" dirty="0">
              <a:solidFill>
                <a:srgbClr val="FF3860"/>
              </a:solidFill>
              <a:latin typeface="OpenDyslexicAlta" pitchFamily="2" charset="77"/>
            </a:endParaRPr>
          </a:p>
          <a:p>
            <a:r>
              <a:rPr lang="en-GB" sz="4000" dirty="0" err="1">
                <a:solidFill>
                  <a:srgbClr val="FF3860"/>
                </a:solidFill>
                <a:latin typeface="OpenDyslexicAlta" pitchFamily="2" charset="77"/>
              </a:rPr>
              <a:t>mer</a:t>
            </a:r>
            <a:endParaRPr lang="en-GB" sz="4000" dirty="0">
              <a:solidFill>
                <a:srgbClr val="FF3860"/>
              </a:solidFill>
              <a:latin typeface="OpenDyslexicAlta" pitchFamily="2" charset="77"/>
            </a:endParaRPr>
          </a:p>
        </p:txBody>
      </p:sp>
      <p:sp>
        <p:nvSpPr>
          <p:cNvPr id="9" name="TextBox 8">
            <a:extLst>
              <a:ext uri="{FF2B5EF4-FFF2-40B4-BE49-F238E27FC236}">
                <a16:creationId xmlns:a16="http://schemas.microsoft.com/office/drawing/2014/main" id="{C145AB52-E6F6-7747-9DD3-02E2A78C1308}"/>
              </a:ext>
            </a:extLst>
          </p:cNvPr>
          <p:cNvSpPr txBox="1"/>
          <p:nvPr/>
        </p:nvSpPr>
        <p:spPr>
          <a:xfrm>
            <a:off x="6587256" y="4121748"/>
            <a:ext cx="3544808" cy="646331"/>
          </a:xfrm>
          <a:prstGeom prst="rect">
            <a:avLst/>
          </a:prstGeom>
          <a:noFill/>
        </p:spPr>
        <p:txBody>
          <a:bodyPr wrap="square" rtlCol="0">
            <a:spAutoFit/>
          </a:bodyPr>
          <a:lstStyle/>
          <a:p>
            <a:r>
              <a:rPr lang="en-GB" sz="3600" dirty="0">
                <a:solidFill>
                  <a:srgbClr val="FF3860"/>
                </a:solidFill>
                <a:latin typeface="OpenDyslexicAlta" pitchFamily="2" charset="77"/>
              </a:rPr>
              <a:t>s h o u l   e r</a:t>
            </a:r>
          </a:p>
        </p:txBody>
      </p:sp>
      <p:sp>
        <p:nvSpPr>
          <p:cNvPr id="10" name="TextBox 9">
            <a:extLst>
              <a:ext uri="{FF2B5EF4-FFF2-40B4-BE49-F238E27FC236}">
                <a16:creationId xmlns:a16="http://schemas.microsoft.com/office/drawing/2014/main" id="{E5E652A8-00BF-864D-ADA3-4D731BAF904D}"/>
              </a:ext>
            </a:extLst>
          </p:cNvPr>
          <p:cNvSpPr txBox="1"/>
          <p:nvPr/>
        </p:nvSpPr>
        <p:spPr>
          <a:xfrm>
            <a:off x="5643570" y="1931264"/>
            <a:ext cx="363456" cy="3970318"/>
          </a:xfrm>
          <a:prstGeom prst="rect">
            <a:avLst/>
          </a:prstGeom>
          <a:noFill/>
        </p:spPr>
        <p:txBody>
          <a:bodyPr wrap="square" rtlCol="0">
            <a:spAutoFit/>
          </a:bodyPr>
          <a:lstStyle/>
          <a:p>
            <a:r>
              <a:rPr lang="en-GB" sz="3600" dirty="0" err="1">
                <a:solidFill>
                  <a:srgbClr val="FF3860"/>
                </a:solidFill>
                <a:latin typeface="OpenDyslexicAlta" pitchFamily="2" charset="77"/>
              </a:rPr>
              <a:t>nterior</a:t>
            </a:r>
            <a:endParaRPr lang="en-GB" sz="3600" dirty="0">
              <a:solidFill>
                <a:srgbClr val="FF3860"/>
              </a:solidFill>
              <a:latin typeface="OpenDyslexicAlta" pitchFamily="2" charset="77"/>
            </a:endParaRPr>
          </a:p>
        </p:txBody>
      </p:sp>
      <p:sp>
        <p:nvSpPr>
          <p:cNvPr id="11" name="TextBox 10">
            <a:extLst>
              <a:ext uri="{FF2B5EF4-FFF2-40B4-BE49-F238E27FC236}">
                <a16:creationId xmlns:a16="http://schemas.microsoft.com/office/drawing/2014/main" id="{52A5423B-36CD-D249-80E6-2F85B22AB0C2}"/>
              </a:ext>
            </a:extLst>
          </p:cNvPr>
          <p:cNvSpPr txBox="1"/>
          <p:nvPr/>
        </p:nvSpPr>
        <p:spPr>
          <a:xfrm>
            <a:off x="4268024" y="3039260"/>
            <a:ext cx="3761226" cy="646331"/>
          </a:xfrm>
          <a:prstGeom prst="rect">
            <a:avLst/>
          </a:prstGeom>
          <a:noFill/>
        </p:spPr>
        <p:txBody>
          <a:bodyPr wrap="square" rtlCol="0">
            <a:spAutoFit/>
          </a:bodyPr>
          <a:lstStyle/>
          <a:p>
            <a:r>
              <a:rPr lang="en-GB" sz="3600" dirty="0">
                <a:solidFill>
                  <a:srgbClr val="FF3860"/>
                </a:solidFill>
                <a:latin typeface="OpenDyslexicAlta" pitchFamily="2" charset="77"/>
              </a:rPr>
              <a:t>s u p e r </a:t>
            </a:r>
            <a:r>
              <a:rPr lang="en-GB" sz="3600" dirty="0" err="1">
                <a:solidFill>
                  <a:srgbClr val="FF3860"/>
                </a:solidFill>
                <a:latin typeface="OpenDyslexicAlta" pitchFamily="2" charset="77"/>
              </a:rPr>
              <a:t>i</a:t>
            </a:r>
            <a:r>
              <a:rPr lang="en-GB" sz="3600" dirty="0">
                <a:solidFill>
                  <a:srgbClr val="FF3860"/>
                </a:solidFill>
                <a:latin typeface="OpenDyslexicAlta" pitchFamily="2" charset="77"/>
              </a:rPr>
              <a:t> o r</a:t>
            </a:r>
          </a:p>
        </p:txBody>
      </p:sp>
      <p:sp>
        <p:nvSpPr>
          <p:cNvPr id="12" name="TextBox 11">
            <a:extLst>
              <a:ext uri="{FF2B5EF4-FFF2-40B4-BE49-F238E27FC236}">
                <a16:creationId xmlns:a16="http://schemas.microsoft.com/office/drawing/2014/main" id="{BF960FD2-BFD2-D643-955A-B99A1E87EA49}"/>
              </a:ext>
            </a:extLst>
          </p:cNvPr>
          <p:cNvSpPr txBox="1"/>
          <p:nvPr/>
        </p:nvSpPr>
        <p:spPr>
          <a:xfrm>
            <a:off x="7520616" y="3766632"/>
            <a:ext cx="363456" cy="3108543"/>
          </a:xfrm>
          <a:prstGeom prst="rect">
            <a:avLst/>
          </a:prstGeom>
          <a:noFill/>
        </p:spPr>
        <p:txBody>
          <a:bodyPr wrap="square" rtlCol="0">
            <a:spAutoFit/>
          </a:bodyPr>
          <a:lstStyle/>
          <a:p>
            <a:r>
              <a:rPr lang="en-GB" sz="2800" dirty="0">
                <a:solidFill>
                  <a:srgbClr val="FF3860"/>
                </a:solidFill>
                <a:latin typeface="OpenDyslexicAlta" pitchFamily="2" charset="77"/>
              </a:rPr>
              <a:t>soldier</a:t>
            </a:r>
          </a:p>
        </p:txBody>
      </p:sp>
      <p:sp>
        <p:nvSpPr>
          <p:cNvPr id="5" name="TextBox 4">
            <a:extLst>
              <a:ext uri="{FF2B5EF4-FFF2-40B4-BE49-F238E27FC236}">
                <a16:creationId xmlns:a16="http://schemas.microsoft.com/office/drawing/2014/main" id="{C4764834-39D3-824D-9C61-182E8D0289B9}"/>
              </a:ext>
            </a:extLst>
          </p:cNvPr>
          <p:cNvSpPr txBox="1"/>
          <p:nvPr/>
        </p:nvSpPr>
        <p:spPr>
          <a:xfrm>
            <a:off x="530906" y="327991"/>
            <a:ext cx="1496677"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335694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according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awkward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dictionary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familiar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individual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neighbour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profession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sacrifice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7496336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4</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8937854" y="3252164"/>
            <a:ext cx="1794328" cy="80970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Feeling uneasy or embarrassed</a:t>
            </a:r>
          </a:p>
        </p:txBody>
      </p:sp>
      <p:sp>
        <p:nvSpPr>
          <p:cNvPr id="18" name="Rounded Rectangle 17"/>
          <p:cNvSpPr/>
          <p:nvPr/>
        </p:nvSpPr>
        <p:spPr>
          <a:xfrm>
            <a:off x="9901465" y="2109970"/>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paid occupation</a:t>
            </a:r>
          </a:p>
        </p:txBody>
      </p:sp>
      <p:sp>
        <p:nvSpPr>
          <p:cNvPr id="19" name="Rounded Rectangle 18"/>
          <p:cNvSpPr/>
          <p:nvPr/>
        </p:nvSpPr>
        <p:spPr>
          <a:xfrm>
            <a:off x="5035550" y="328554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religious offering</a:t>
            </a:r>
          </a:p>
        </p:txBody>
      </p:sp>
      <p:sp>
        <p:nvSpPr>
          <p:cNvPr id="20" name="Rounded Rectangle 19"/>
          <p:cNvSpPr/>
          <p:nvPr/>
        </p:nvSpPr>
        <p:spPr>
          <a:xfrm>
            <a:off x="3985420" y="4427926"/>
            <a:ext cx="1931758" cy="702289"/>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Well known or experienced</a:t>
            </a:r>
          </a:p>
        </p:txBody>
      </p:sp>
      <p:sp>
        <p:nvSpPr>
          <p:cNvPr id="21" name="Rounded Rectangle 20"/>
          <p:cNvSpPr/>
          <p:nvPr/>
        </p:nvSpPr>
        <p:spPr>
          <a:xfrm>
            <a:off x="8865040" y="5758539"/>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Single or separate</a:t>
            </a:r>
          </a:p>
        </p:txBody>
      </p:sp>
      <p:sp>
        <p:nvSpPr>
          <p:cNvPr id="22" name="Rounded Rectangle 21"/>
          <p:cNvSpPr/>
          <p:nvPr/>
        </p:nvSpPr>
        <p:spPr>
          <a:xfrm>
            <a:off x="6943442" y="4487958"/>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As stated by</a:t>
            </a:r>
          </a:p>
        </p:txBody>
      </p:sp>
      <p:sp>
        <p:nvSpPr>
          <p:cNvPr id="23" name="Rounded Rectangle 22"/>
          <p:cNvSpPr/>
          <p:nvPr/>
        </p:nvSpPr>
        <p:spPr>
          <a:xfrm>
            <a:off x="5726566" y="5701331"/>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person who lives close by</a:t>
            </a:r>
          </a:p>
        </p:txBody>
      </p:sp>
      <p:sp>
        <p:nvSpPr>
          <p:cNvPr id="25" name="Rounded Rectangle 24"/>
          <p:cNvSpPr/>
          <p:nvPr/>
        </p:nvSpPr>
        <p:spPr>
          <a:xfrm>
            <a:off x="4064456" y="2102726"/>
            <a:ext cx="1931758" cy="864604"/>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set of things working together</a:t>
            </a:r>
          </a:p>
        </p:txBody>
      </p:sp>
      <p:sp>
        <p:nvSpPr>
          <p:cNvPr id="26" name="Rectangle 25"/>
          <p:cNvSpPr/>
          <p:nvPr/>
        </p:nvSpPr>
        <p:spPr>
          <a:xfrm>
            <a:off x="4444658" y="1463122"/>
            <a:ext cx="6043160" cy="327241"/>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Draw a line to match each spelling to its definition. </a:t>
            </a:r>
          </a:p>
        </p:txBody>
      </p:sp>
      <p:sp>
        <p:nvSpPr>
          <p:cNvPr id="27" name="Rounded Rectangle 26"/>
          <p:cNvSpPr/>
          <p:nvPr/>
        </p:nvSpPr>
        <p:spPr>
          <a:xfrm>
            <a:off x="9901465" y="4476747"/>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book of language</a:t>
            </a:r>
          </a:p>
        </p:txBody>
      </p:sp>
      <p:sp>
        <p:nvSpPr>
          <p:cNvPr id="28" name="Rounded Rectangle 27"/>
          <p:cNvSpPr/>
          <p:nvPr/>
        </p:nvSpPr>
        <p:spPr>
          <a:xfrm>
            <a:off x="7051929" y="2105645"/>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Aware of your surroundings</a:t>
            </a:r>
          </a:p>
        </p:txBody>
      </p:sp>
    </p:spTree>
    <p:extLst>
      <p:ext uri="{BB962C8B-B14F-4D97-AF65-F5344CB8AC3E}">
        <p14:creationId xmlns:p14="http://schemas.microsoft.com/office/powerpoint/2010/main" val="10795606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2610127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177257095"/>
                    </a:ext>
                  </a:extLst>
                </a:gridCol>
                <a:gridCol w="1858433">
                  <a:extLst>
                    <a:ext uri="{9D8B030D-6E8A-4147-A177-3AD203B41FA5}">
                      <a16:colId xmlns:a16="http://schemas.microsoft.com/office/drawing/2014/main" val="17624357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computer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superior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customer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soldier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shoulder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interior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calendar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popular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particular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radiator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6713086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defRPr/>
                      </a:pPr>
                      <a:r>
                        <a:rPr lang="en-GB" sz="1400" dirty="0">
                          <a:latin typeface="Muli" pitchFamily="2" charset="77"/>
                        </a:rPr>
                        <a:t>Words ending -</a:t>
                      </a:r>
                      <a:r>
                        <a:rPr lang="en-GB" sz="1400" dirty="0" err="1">
                          <a:latin typeface="Muli" pitchFamily="2" charset="77"/>
                        </a:rPr>
                        <a:t>er</a:t>
                      </a:r>
                      <a:r>
                        <a:rPr lang="en-GB" sz="1400" dirty="0">
                          <a:latin typeface="Muli" pitchFamily="2" charset="77"/>
                        </a:rPr>
                        <a:t>, -or, </a:t>
                      </a:r>
                      <a:r>
                        <a:rPr lang="en-GB" sz="1400" dirty="0" err="1">
                          <a:latin typeface="Muli" pitchFamily="2" charset="77"/>
                        </a:rPr>
                        <a:t>ar</a:t>
                      </a:r>
                      <a:r>
                        <a:rPr lang="en-GB" sz="1400" dirty="0">
                          <a:latin typeface="Muli" pitchFamily="2" charset="77"/>
                        </a:rPr>
                        <a:t> </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8848359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computer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superior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customer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soldier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interior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calendar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popular</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particular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radiator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0093440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a:defRPr/>
                      </a:pPr>
                      <a:r>
                        <a:rPr lang="en-GB" sz="1400" dirty="0">
                          <a:latin typeface="Muli" pitchFamily="2" charset="77"/>
                        </a:rPr>
                        <a:t>Words ending -</a:t>
                      </a:r>
                      <a:r>
                        <a:rPr lang="en-GB" sz="1400" dirty="0" err="1">
                          <a:latin typeface="Muli" pitchFamily="2" charset="77"/>
                        </a:rPr>
                        <a:t>er</a:t>
                      </a:r>
                      <a:r>
                        <a:rPr lang="en-GB" sz="1400" dirty="0">
                          <a:latin typeface="Muli" pitchFamily="2" charset="77"/>
                        </a:rPr>
                        <a:t>, -or, </a:t>
                      </a:r>
                      <a:r>
                        <a:rPr lang="en-GB" sz="1400" dirty="0" err="1">
                          <a:latin typeface="Muli" pitchFamily="2" charset="77"/>
                        </a:rPr>
                        <a:t>ar</a:t>
                      </a:r>
                      <a:r>
                        <a:rPr lang="en-GB" sz="140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819072" y="3542694"/>
          <a:ext cx="8127999" cy="29260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0">
                <a:tc>
                  <a:txBody>
                    <a:bodyPr/>
                    <a:lstStyle/>
                    <a:p>
                      <a:pPr algn="ctr"/>
                      <a:r>
                        <a:rPr lang="en-GB" b="0" i="0" dirty="0">
                          <a:solidFill>
                            <a:schemeClr val="tx1"/>
                          </a:solidFill>
                          <a:latin typeface="OpenDyslexicAlta" pitchFamily="2" charset="77"/>
                          <a:ea typeface="OpenDyslexic" charset="0"/>
                          <a:cs typeface="OpenDyslexic" charset="0"/>
                        </a:rPr>
                        <a:t>-</a:t>
                      </a:r>
                      <a:r>
                        <a:rPr lang="en-GB" b="0" i="0" dirty="0" err="1">
                          <a:solidFill>
                            <a:schemeClr val="tx1"/>
                          </a:solidFill>
                          <a:latin typeface="OpenDyslexicAlta" pitchFamily="2" charset="77"/>
                          <a:ea typeface="OpenDyslexic" charset="0"/>
                          <a:cs typeface="OpenDyslexic" charset="0"/>
                        </a:rPr>
                        <a:t>er</a:t>
                      </a:r>
                      <a:endParaRPr lang="en-GB" b="0" i="0" dirty="0">
                        <a:solidFill>
                          <a:schemeClr val="tx1"/>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b="0" i="0" dirty="0">
                          <a:solidFill>
                            <a:schemeClr val="tx1"/>
                          </a:solidFill>
                          <a:latin typeface="OpenDyslexicAlta" pitchFamily="2" charset="77"/>
                          <a:ea typeface="OpenDyslexic" charset="0"/>
                          <a:cs typeface="OpenDyslexic" charset="0"/>
                        </a:rPr>
                        <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b="0" i="0" dirty="0">
                          <a:solidFill>
                            <a:schemeClr val="tx1"/>
                          </a:solidFill>
                          <a:latin typeface="OpenDyslexicAlta" pitchFamily="2" charset="77"/>
                          <a:ea typeface="OpenDyslexic" charset="0"/>
                          <a:cs typeface="OpenDyslexic" charset="0"/>
                        </a:rPr>
                        <a:t>-</a:t>
                      </a:r>
                      <a:r>
                        <a:rPr lang="en-GB" b="0" i="0" dirty="0" err="1">
                          <a:solidFill>
                            <a:schemeClr val="tx1"/>
                          </a:solidFill>
                          <a:latin typeface="OpenDyslexicAlta" pitchFamily="2" charset="77"/>
                          <a:ea typeface="OpenDyslexic" charset="0"/>
                          <a:cs typeface="OpenDyslexic" charset="0"/>
                        </a:rPr>
                        <a:t>ar</a:t>
                      </a:r>
                      <a:endParaRPr lang="en-GB" b="0" i="0" dirty="0">
                        <a:solidFill>
                          <a:schemeClr val="tx1"/>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0"/>
                  </a:ext>
                </a:extLst>
              </a:tr>
              <a:tr h="370840">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i="0" dirty="0">
                        <a:latin typeface="Muli"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b="0" i="0" dirty="0">
                        <a:latin typeface="Muli"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TextBox 5"/>
          <p:cNvSpPr txBox="1"/>
          <p:nvPr/>
        </p:nvSpPr>
        <p:spPr>
          <a:xfrm>
            <a:off x="3819073" y="1600196"/>
            <a:ext cx="8127999" cy="646331"/>
          </a:xfrm>
          <a:prstGeom prst="rect">
            <a:avLst/>
          </a:prstGeom>
          <a:noFill/>
        </p:spPr>
        <p:txBody>
          <a:bodyPr wrap="square" rtlCol="0">
            <a:spAutoFit/>
          </a:bodyPr>
          <a:lstStyle/>
          <a:p>
            <a:r>
              <a:rPr lang="en-GB" dirty="0">
                <a:latin typeface="OpenDyslexicAlta" pitchFamily="2" charset="77"/>
                <a:ea typeface="OpenDyslexic" charset="0"/>
                <a:cs typeface="OpenDyslexic" charset="0"/>
              </a:rPr>
              <a:t>Cover your spellings.  Complete the words below by adding </a:t>
            </a:r>
            <a:r>
              <a:rPr lang="mr-IN" dirty="0">
                <a:latin typeface="OpenDyslexicAlta" pitchFamily="2" charset="77"/>
                <a:ea typeface="OpenDyslexic" charset="0"/>
                <a:cs typeface="OpenDyslexic" charset="0"/>
              </a:rPr>
              <a:t>–</a:t>
            </a:r>
            <a:r>
              <a:rPr lang="en-GB" dirty="0" err="1">
                <a:latin typeface="OpenDyslexicAlta" pitchFamily="2" charset="77"/>
                <a:ea typeface="OpenDyslexic" charset="0"/>
                <a:cs typeface="OpenDyslexic" charset="0"/>
              </a:rPr>
              <a:t>er</a:t>
            </a:r>
            <a:r>
              <a:rPr lang="en-GB" dirty="0">
                <a:latin typeface="OpenDyslexicAlta" pitchFamily="2" charset="77"/>
                <a:ea typeface="OpenDyslexic" charset="0"/>
                <a:cs typeface="OpenDyslexic" charset="0"/>
              </a:rPr>
              <a:t>, -or, -</a:t>
            </a:r>
            <a:r>
              <a:rPr lang="en-GB" dirty="0" err="1">
                <a:latin typeface="OpenDyslexicAlta" pitchFamily="2" charset="77"/>
                <a:ea typeface="OpenDyslexic" charset="0"/>
                <a:cs typeface="OpenDyslexic" charset="0"/>
              </a:rPr>
              <a:t>ar</a:t>
            </a:r>
            <a:r>
              <a:rPr lang="en-GB" dirty="0">
                <a:latin typeface="OpenDyslexicAlta" pitchFamily="2" charset="77"/>
                <a:ea typeface="OpenDyslexic" charset="0"/>
                <a:cs typeface="OpenDyslexic" charset="0"/>
              </a:rPr>
              <a:t> and sort them into the correct column. </a:t>
            </a:r>
          </a:p>
        </p:txBody>
      </p:sp>
      <p:sp>
        <p:nvSpPr>
          <p:cNvPr id="7" name="TextBox 6"/>
          <p:cNvSpPr txBox="1"/>
          <p:nvPr/>
        </p:nvSpPr>
        <p:spPr>
          <a:xfrm>
            <a:off x="4615543" y="2449725"/>
            <a:ext cx="6738257" cy="923330"/>
          </a:xfrm>
          <a:prstGeom prst="rect">
            <a:avLst/>
          </a:prstGeom>
          <a:noFill/>
        </p:spPr>
        <p:txBody>
          <a:bodyPr wrap="square" rtlCol="0">
            <a:spAutoFit/>
          </a:bodyPr>
          <a:lstStyle/>
          <a:p>
            <a:r>
              <a:rPr lang="en-GB" dirty="0" err="1">
                <a:latin typeface="OpenDyslexicAlta" pitchFamily="2" charset="77"/>
                <a:ea typeface="OpenDyslexic" charset="0"/>
                <a:cs typeface="OpenDyslexic" charset="0"/>
              </a:rPr>
              <a:t>comput</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superi</a:t>
            </a:r>
            <a:r>
              <a:rPr lang="en-GB" dirty="0">
                <a:latin typeface="OpenDyslexicAlta" pitchFamily="2" charset="77"/>
                <a:ea typeface="OpenDyslexic" charset="0"/>
                <a:cs typeface="OpenDyslexic" charset="0"/>
              </a:rPr>
              <a:t>		custom		</a:t>
            </a:r>
            <a:r>
              <a:rPr lang="en-GB" dirty="0" err="1">
                <a:latin typeface="OpenDyslexicAlta" pitchFamily="2" charset="77"/>
                <a:ea typeface="OpenDyslexic" charset="0"/>
                <a:cs typeface="OpenDyslexic" charset="0"/>
              </a:rPr>
              <a:t>soldi</a:t>
            </a:r>
            <a:r>
              <a:rPr lang="en-GB" dirty="0">
                <a:latin typeface="OpenDyslexicAlta" pitchFamily="2" charset="77"/>
                <a:ea typeface="OpenDyslexic" charset="0"/>
                <a:cs typeface="OpenDyslexic" charset="0"/>
              </a:rPr>
              <a:t>	</a:t>
            </a:r>
          </a:p>
          <a:p>
            <a:r>
              <a:rPr lang="en-GB" dirty="0" err="1">
                <a:latin typeface="OpenDyslexicAlta" pitchFamily="2" charset="77"/>
                <a:ea typeface="OpenDyslexic" charset="0"/>
                <a:cs typeface="OpenDyslexic" charset="0"/>
              </a:rPr>
              <a:t>interi</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calend</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popul</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particul</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radiat</a:t>
            </a:r>
            <a:r>
              <a:rPr lang="en-GB" dirty="0">
                <a:latin typeface="OpenDyslexicAlta" pitchFamily="2" charset="77"/>
                <a:ea typeface="OpenDyslexic" charset="0"/>
                <a:cs typeface="OpenDyslexic" charset="0"/>
              </a:rPr>
              <a:t>				should</a:t>
            </a:r>
          </a:p>
        </p:txBody>
      </p:sp>
    </p:spTree>
    <p:extLst>
      <p:ext uri="{BB962C8B-B14F-4D97-AF65-F5344CB8AC3E}">
        <p14:creationId xmlns:p14="http://schemas.microsoft.com/office/powerpoint/2010/main" val="3187520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computer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superior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customer</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soldier</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interior</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calendar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popular</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particular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radiator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4232282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a:t>
                      </a:r>
                    </a:p>
                  </a:txBody>
                  <a:tcPr/>
                </a:tc>
                <a:tc rowSpan="2">
                  <a:txBody>
                    <a:bodyPr/>
                    <a:lstStyle/>
                    <a:p>
                      <a:pPr>
                        <a:defRPr/>
                      </a:pPr>
                      <a:r>
                        <a:rPr lang="en-GB" sz="1400" dirty="0">
                          <a:latin typeface="Muli" pitchFamily="2" charset="77"/>
                        </a:rPr>
                        <a:t>Words ending -</a:t>
                      </a:r>
                      <a:r>
                        <a:rPr lang="en-GB" sz="1400" dirty="0" err="1">
                          <a:latin typeface="Muli" pitchFamily="2" charset="77"/>
                        </a:rPr>
                        <a:t>er</a:t>
                      </a:r>
                      <a:r>
                        <a:rPr lang="en-GB" sz="1400" dirty="0">
                          <a:latin typeface="Muli" pitchFamily="2" charset="77"/>
                        </a:rPr>
                        <a:t>, -or, </a:t>
                      </a:r>
                      <a:r>
                        <a:rPr lang="en-GB" sz="1400" dirty="0" err="1">
                          <a:latin typeface="Muli" pitchFamily="2" charset="77"/>
                        </a:rPr>
                        <a:t>ar</a:t>
                      </a:r>
                      <a:r>
                        <a:rPr lang="en-GB" sz="1400" dirty="0">
                          <a:latin typeface="Muli" pitchFamily="2" charset="77"/>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29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64850462"/>
              </p:ext>
            </p:extLst>
          </p:nvPr>
        </p:nvGraphicFramePr>
        <p:xfrm>
          <a:off x="3819072" y="3542694"/>
          <a:ext cx="8127999" cy="29260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0">
                <a:tc>
                  <a:txBody>
                    <a:bodyPr/>
                    <a:lstStyle/>
                    <a:p>
                      <a:pPr algn="ctr"/>
                      <a:r>
                        <a:rPr lang="en-GB" b="0" i="0" dirty="0">
                          <a:solidFill>
                            <a:schemeClr val="tx1"/>
                          </a:solidFill>
                          <a:latin typeface="OpenDyslexicAlta" pitchFamily="2" charset="77"/>
                          <a:ea typeface="OpenDyslexic" charset="0"/>
                          <a:cs typeface="OpenDyslexic" charset="0"/>
                        </a:rPr>
                        <a:t>-</a:t>
                      </a:r>
                      <a:r>
                        <a:rPr lang="en-GB" b="0" i="0" dirty="0" err="1">
                          <a:solidFill>
                            <a:schemeClr val="tx1"/>
                          </a:solidFill>
                          <a:latin typeface="OpenDyslexicAlta" pitchFamily="2" charset="77"/>
                          <a:ea typeface="OpenDyslexic" charset="0"/>
                          <a:cs typeface="OpenDyslexic" charset="0"/>
                        </a:rPr>
                        <a:t>er</a:t>
                      </a:r>
                      <a:endParaRPr lang="en-GB" b="0" i="0" dirty="0">
                        <a:solidFill>
                          <a:schemeClr val="tx1"/>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b="0" i="0" dirty="0">
                          <a:solidFill>
                            <a:schemeClr val="tx1"/>
                          </a:solidFill>
                          <a:latin typeface="OpenDyslexicAlta" pitchFamily="2" charset="77"/>
                          <a:ea typeface="OpenDyslexic" charset="0"/>
                          <a:cs typeface="OpenDyslexic" charset="0"/>
                        </a:rPr>
                        <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b="0" i="0" dirty="0">
                          <a:solidFill>
                            <a:schemeClr val="tx1"/>
                          </a:solidFill>
                          <a:latin typeface="OpenDyslexicAlta" pitchFamily="2" charset="77"/>
                          <a:ea typeface="OpenDyslexic" charset="0"/>
                          <a:cs typeface="OpenDyslexic" charset="0"/>
                        </a:rPr>
                        <a:t>-</a:t>
                      </a:r>
                      <a:r>
                        <a:rPr lang="en-GB" b="0" i="0" dirty="0" err="1">
                          <a:solidFill>
                            <a:schemeClr val="tx1"/>
                          </a:solidFill>
                          <a:latin typeface="OpenDyslexicAlta" pitchFamily="2" charset="77"/>
                          <a:ea typeface="OpenDyslexic" charset="0"/>
                          <a:cs typeface="OpenDyslexic" charset="0"/>
                        </a:rPr>
                        <a:t>ar</a:t>
                      </a:r>
                      <a:endParaRPr lang="en-GB" b="0" i="0" dirty="0">
                        <a:solidFill>
                          <a:schemeClr val="tx1"/>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0"/>
                  </a:ext>
                </a:extLst>
              </a:tr>
              <a:tr h="370840">
                <a:tc>
                  <a:txBody>
                    <a:bodyPr/>
                    <a:lstStyle/>
                    <a:p>
                      <a:r>
                        <a:rPr lang="en-GB" b="0" i="0" dirty="0">
                          <a:solidFill>
                            <a:srgbClr val="FF3860"/>
                          </a:solidFill>
                          <a:latin typeface="OpenDyslexicAlta" pitchFamily="2" charset="77"/>
                        </a:rPr>
                        <a:t>computer</a:t>
                      </a:r>
                    </a:p>
                    <a:p>
                      <a:r>
                        <a:rPr lang="en-GB" b="0" i="0" dirty="0">
                          <a:solidFill>
                            <a:srgbClr val="FF3860"/>
                          </a:solidFill>
                          <a:latin typeface="OpenDyslexicAlta" pitchFamily="2" charset="77"/>
                        </a:rPr>
                        <a:t>customer</a:t>
                      </a:r>
                    </a:p>
                    <a:p>
                      <a:r>
                        <a:rPr lang="en-GB" b="0" i="0" dirty="0">
                          <a:solidFill>
                            <a:srgbClr val="FF3860"/>
                          </a:solidFill>
                          <a:latin typeface="OpenDyslexicAlta" pitchFamily="2" charset="77"/>
                        </a:rPr>
                        <a:t>shoulder</a:t>
                      </a:r>
                    </a:p>
                    <a:p>
                      <a:r>
                        <a:rPr lang="en-GB" b="0" i="0" dirty="0">
                          <a:solidFill>
                            <a:srgbClr val="FF3860"/>
                          </a:solidFill>
                          <a:latin typeface="OpenDyslexicAlta" pitchFamily="2" charset="77"/>
                        </a:rPr>
                        <a:t>soldier</a:t>
                      </a:r>
                      <a:endParaRPr lang="en-GB" dirty="0">
                        <a:solidFill>
                          <a:srgbClr val="FF3860"/>
                        </a:solidFill>
                        <a:latin typeface="OpenDyslexicAlta" pitchFamily="2" charset="77"/>
                      </a:endParaRPr>
                    </a:p>
                    <a:p>
                      <a:endParaRPr lang="en-GB" dirty="0">
                        <a:latin typeface="OpenDyslexicAlta" pitchFamily="2" charset="77"/>
                      </a:endParaRPr>
                    </a:p>
                    <a:p>
                      <a:endParaRPr lang="en-GB" dirty="0">
                        <a:latin typeface="OpenDyslexicAlta" pitchFamily="2" charset="77"/>
                      </a:endParaRPr>
                    </a:p>
                    <a:p>
                      <a:endParaRPr lang="en-GB" dirty="0">
                        <a:latin typeface="OpenDyslexicAlta" pitchFamily="2" charset="77"/>
                      </a:endParaRPr>
                    </a:p>
                    <a:p>
                      <a:endParaRPr lang="en-GB" dirty="0">
                        <a:latin typeface="OpenDyslexicAlta" pitchFamily="2" charset="77"/>
                      </a:endParaRPr>
                    </a:p>
                    <a:p>
                      <a:endParaRPr lang="en-GB" dirty="0">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i="0" dirty="0">
                          <a:solidFill>
                            <a:srgbClr val="FF3860"/>
                          </a:solidFill>
                          <a:latin typeface="OpenDyslexicAlta" pitchFamily="2" charset="77"/>
                        </a:rPr>
                        <a:t>interior</a:t>
                      </a:r>
                    </a:p>
                    <a:p>
                      <a:r>
                        <a:rPr lang="en-GB" b="0" i="0" dirty="0">
                          <a:solidFill>
                            <a:srgbClr val="FF3860"/>
                          </a:solidFill>
                          <a:latin typeface="OpenDyslexicAlta" pitchFamily="2" charset="77"/>
                        </a:rPr>
                        <a:t>radiator</a:t>
                      </a:r>
                    </a:p>
                    <a:p>
                      <a:r>
                        <a:rPr lang="en-GB" b="0" i="0" dirty="0">
                          <a:solidFill>
                            <a:srgbClr val="FF3860"/>
                          </a:solidFill>
                          <a:latin typeface="OpenDyslexicAlta" pitchFamily="2" charset="77"/>
                        </a:rPr>
                        <a:t>superior</a:t>
                      </a:r>
                    </a:p>
                    <a:p>
                      <a:endParaRPr lang="en-GB" b="0" i="0" dirty="0">
                        <a:solidFill>
                          <a:srgbClr val="FF3860"/>
                        </a:solidFill>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i="0" dirty="0">
                          <a:solidFill>
                            <a:srgbClr val="FF3860"/>
                          </a:solidFill>
                          <a:latin typeface="OpenDyslexicAlta" pitchFamily="2" charset="77"/>
                        </a:rPr>
                        <a:t>calendar</a:t>
                      </a:r>
                    </a:p>
                    <a:p>
                      <a:r>
                        <a:rPr lang="en-GB" b="0" i="0" dirty="0">
                          <a:solidFill>
                            <a:srgbClr val="FF3860"/>
                          </a:solidFill>
                          <a:latin typeface="OpenDyslexicAlta" pitchFamily="2" charset="77"/>
                        </a:rPr>
                        <a:t>popular</a:t>
                      </a:r>
                    </a:p>
                    <a:p>
                      <a:r>
                        <a:rPr lang="en-GB" b="0" i="0" dirty="0">
                          <a:solidFill>
                            <a:srgbClr val="FF3860"/>
                          </a:solidFill>
                          <a:latin typeface="OpenDyslexicAlta" pitchFamily="2" charset="77"/>
                        </a:rPr>
                        <a:t>particular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TextBox 5"/>
          <p:cNvSpPr txBox="1"/>
          <p:nvPr/>
        </p:nvSpPr>
        <p:spPr>
          <a:xfrm>
            <a:off x="3819073" y="1600196"/>
            <a:ext cx="8127999" cy="646331"/>
          </a:xfrm>
          <a:prstGeom prst="rect">
            <a:avLst/>
          </a:prstGeom>
          <a:noFill/>
        </p:spPr>
        <p:txBody>
          <a:bodyPr wrap="square" rtlCol="0">
            <a:spAutoFit/>
          </a:bodyPr>
          <a:lstStyle/>
          <a:p>
            <a:r>
              <a:rPr lang="en-GB" dirty="0">
                <a:latin typeface="OpenDyslexicAlta" pitchFamily="2" charset="77"/>
                <a:ea typeface="OpenDyslexic" charset="0"/>
                <a:cs typeface="OpenDyslexic" charset="0"/>
              </a:rPr>
              <a:t>Cover your spellings.  Complete the words below by adding </a:t>
            </a:r>
            <a:r>
              <a:rPr lang="mr-IN" dirty="0">
                <a:latin typeface="OpenDyslexicAlta" pitchFamily="2" charset="77"/>
                <a:ea typeface="OpenDyslexic" charset="0"/>
                <a:cs typeface="OpenDyslexic" charset="0"/>
              </a:rPr>
              <a:t>–</a:t>
            </a:r>
            <a:r>
              <a:rPr lang="en-GB" dirty="0" err="1">
                <a:latin typeface="OpenDyslexicAlta" pitchFamily="2" charset="77"/>
                <a:ea typeface="OpenDyslexic" charset="0"/>
                <a:cs typeface="OpenDyslexic" charset="0"/>
              </a:rPr>
              <a:t>er</a:t>
            </a:r>
            <a:r>
              <a:rPr lang="en-GB" dirty="0">
                <a:latin typeface="OpenDyslexicAlta" pitchFamily="2" charset="77"/>
                <a:ea typeface="OpenDyslexic" charset="0"/>
                <a:cs typeface="OpenDyslexic" charset="0"/>
              </a:rPr>
              <a:t>, -or, -</a:t>
            </a:r>
            <a:r>
              <a:rPr lang="en-GB" dirty="0" err="1">
                <a:latin typeface="OpenDyslexicAlta" pitchFamily="2" charset="77"/>
                <a:ea typeface="OpenDyslexic" charset="0"/>
                <a:cs typeface="OpenDyslexic" charset="0"/>
              </a:rPr>
              <a:t>ar</a:t>
            </a:r>
            <a:r>
              <a:rPr lang="en-GB" dirty="0">
                <a:latin typeface="OpenDyslexicAlta" pitchFamily="2" charset="77"/>
                <a:ea typeface="OpenDyslexic" charset="0"/>
                <a:cs typeface="OpenDyslexic" charset="0"/>
              </a:rPr>
              <a:t> and sort them into the correct column. </a:t>
            </a:r>
          </a:p>
        </p:txBody>
      </p:sp>
      <p:sp>
        <p:nvSpPr>
          <p:cNvPr id="7" name="TextBox 6"/>
          <p:cNvSpPr txBox="1"/>
          <p:nvPr/>
        </p:nvSpPr>
        <p:spPr>
          <a:xfrm>
            <a:off x="4615543" y="2449725"/>
            <a:ext cx="6738257" cy="923330"/>
          </a:xfrm>
          <a:prstGeom prst="rect">
            <a:avLst/>
          </a:prstGeom>
          <a:noFill/>
        </p:spPr>
        <p:txBody>
          <a:bodyPr wrap="square" rtlCol="0">
            <a:spAutoFit/>
          </a:bodyPr>
          <a:lstStyle/>
          <a:p>
            <a:r>
              <a:rPr lang="en-GB" dirty="0" err="1">
                <a:latin typeface="OpenDyslexicAlta" pitchFamily="2" charset="77"/>
                <a:ea typeface="OpenDyslexic" charset="0"/>
                <a:cs typeface="OpenDyslexic" charset="0"/>
              </a:rPr>
              <a:t>comput</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superi</a:t>
            </a:r>
            <a:r>
              <a:rPr lang="en-GB" dirty="0">
                <a:latin typeface="OpenDyslexicAlta" pitchFamily="2" charset="77"/>
                <a:ea typeface="OpenDyslexic" charset="0"/>
                <a:cs typeface="OpenDyslexic" charset="0"/>
              </a:rPr>
              <a:t>		custom		</a:t>
            </a:r>
            <a:r>
              <a:rPr lang="en-GB" dirty="0" err="1">
                <a:latin typeface="OpenDyslexicAlta" pitchFamily="2" charset="77"/>
                <a:ea typeface="OpenDyslexic" charset="0"/>
                <a:cs typeface="OpenDyslexic" charset="0"/>
              </a:rPr>
              <a:t>soldi</a:t>
            </a:r>
            <a:r>
              <a:rPr lang="en-GB" dirty="0">
                <a:latin typeface="OpenDyslexicAlta" pitchFamily="2" charset="77"/>
                <a:ea typeface="OpenDyslexic" charset="0"/>
                <a:cs typeface="OpenDyslexic" charset="0"/>
              </a:rPr>
              <a:t>	</a:t>
            </a:r>
          </a:p>
          <a:p>
            <a:r>
              <a:rPr lang="en-GB" dirty="0" err="1">
                <a:latin typeface="OpenDyslexicAlta" pitchFamily="2" charset="77"/>
                <a:ea typeface="OpenDyslexic" charset="0"/>
                <a:cs typeface="OpenDyslexic" charset="0"/>
              </a:rPr>
              <a:t>interi</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calend</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popul</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particul</a:t>
            </a:r>
            <a:r>
              <a:rPr lang="en-GB" dirty="0">
                <a:latin typeface="OpenDyslexicAlta" pitchFamily="2" charset="77"/>
                <a:ea typeface="OpenDyslexic" charset="0"/>
                <a:cs typeface="OpenDyslexic" charset="0"/>
              </a:rPr>
              <a:t>	</a:t>
            </a:r>
            <a:r>
              <a:rPr lang="en-GB" dirty="0" err="1">
                <a:latin typeface="OpenDyslexicAlta" pitchFamily="2" charset="77"/>
                <a:ea typeface="OpenDyslexic" charset="0"/>
                <a:cs typeface="OpenDyslexic" charset="0"/>
              </a:rPr>
              <a:t>radiat</a:t>
            </a:r>
            <a:r>
              <a:rPr lang="en-GB" dirty="0">
                <a:latin typeface="OpenDyslexicAlta" pitchFamily="2" charset="77"/>
                <a:ea typeface="OpenDyslexic" charset="0"/>
                <a:cs typeface="OpenDyslexic" charset="0"/>
              </a:rPr>
              <a:t>				should</a:t>
            </a:r>
          </a:p>
        </p:txBody>
      </p:sp>
    </p:spTree>
    <p:extLst>
      <p:ext uri="{BB962C8B-B14F-4D97-AF65-F5344CB8AC3E}">
        <p14:creationId xmlns:p14="http://schemas.microsoft.com/office/powerpoint/2010/main" val="313720882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Adverbs synonymous with determination</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30</a:t>
            </a:r>
          </a:p>
        </p:txBody>
      </p:sp>
    </p:spTree>
    <p:extLst>
      <p:ext uri="{BB962C8B-B14F-4D97-AF65-F5344CB8AC3E}">
        <p14:creationId xmlns:p14="http://schemas.microsoft.com/office/powerpoint/2010/main" val="32118703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Adverbs synonymous with determination.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497855485"/>
              </p:ext>
            </p:extLst>
          </p:nvPr>
        </p:nvGraphicFramePr>
        <p:xfrm>
          <a:off x="3429000" y="1311275"/>
          <a:ext cx="8363607" cy="522075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all of the spellings are synonymous with determination. Ask the children what being determined means. Can they think of any synonyms?</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Say the spelling word in a sentence and get children to quickly write down how they think it is spelled and hold their whiteboard up.</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Discuss any misconceptions or mistakes.</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Children play spelling noughts and crosses (tic tac toe). On a mini whiteboard draw a nought and crosses grid (see </a:t>
                      </a:r>
                      <a:r>
                        <a:rPr lang="en-GB" sz="1700" b="0" i="0" dirty="0" err="1">
                          <a:latin typeface="Muli" pitchFamily="2" charset="77"/>
                        </a:rPr>
                        <a:t>powerpoint</a:t>
                      </a:r>
                      <a:r>
                        <a:rPr lang="en-GB" sz="1700" b="0" i="0" dirty="0">
                          <a:latin typeface="Muli" pitchFamily="2" charset="77"/>
                        </a:rPr>
                        <a:t> slide). Each child chooses a target word from the list and has to write it in one of the squares next child writes their word in another, play like noughts and crosses. First to get three words in a row wins that round. Begin again with a new word from the list. </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858764371"/>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intently</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diligently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repeatedly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knavishly</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determinedly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resolutely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relentlessly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persistently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tenaciously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continually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3619927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A922E-B366-4CE2-9524-20289E28FA54}"/>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4D3D735D-3647-4C34-BA10-3E4A9C46D07E}"/>
              </a:ext>
            </a:extLst>
          </p:cNvPr>
          <p:cNvSpPr>
            <a:spLocks noGrp="1"/>
          </p:cNvSpPr>
          <p:nvPr>
            <p:ph type="body" sz="quarter" idx="14"/>
          </p:nvPr>
        </p:nvSpPr>
        <p:spPr/>
        <p:txBody>
          <a:bodyPr/>
          <a:lstStyle/>
          <a:p>
            <a:r>
              <a:rPr lang="en-GB" dirty="0"/>
              <a:t>30</a:t>
            </a:r>
          </a:p>
        </p:txBody>
      </p:sp>
      <p:sp>
        <p:nvSpPr>
          <p:cNvPr id="4" name="Text Placeholder 3">
            <a:extLst>
              <a:ext uri="{FF2B5EF4-FFF2-40B4-BE49-F238E27FC236}">
                <a16:creationId xmlns:a16="http://schemas.microsoft.com/office/drawing/2014/main" id="{0D4F93D1-CD67-4C53-A51E-50CC77EEC5F8}"/>
              </a:ext>
            </a:extLst>
          </p:cNvPr>
          <p:cNvSpPr>
            <a:spLocks noGrp="1"/>
          </p:cNvSpPr>
          <p:nvPr>
            <p:ph type="body" sz="quarter" idx="15"/>
          </p:nvPr>
        </p:nvSpPr>
        <p:spPr/>
        <p:txBody>
          <a:bodyPr/>
          <a:lstStyle/>
          <a:p>
            <a:r>
              <a:rPr lang="en-GB" dirty="0"/>
              <a:t>Spelling Rules: Adverbs synonymous with determination. </a:t>
            </a:r>
          </a:p>
          <a:p>
            <a:endParaRPr lang="en-GB" dirty="0"/>
          </a:p>
        </p:txBody>
      </p:sp>
      <p:sp>
        <p:nvSpPr>
          <p:cNvPr id="6" name="Content Placeholder 5">
            <a:extLst>
              <a:ext uri="{FF2B5EF4-FFF2-40B4-BE49-F238E27FC236}">
                <a16:creationId xmlns:a16="http://schemas.microsoft.com/office/drawing/2014/main" id="{1CE93BD4-FA98-4078-81F0-738CBB9AE585}"/>
              </a:ext>
            </a:extLst>
          </p:cNvPr>
          <p:cNvSpPr>
            <a:spLocks noGrp="1"/>
          </p:cNvSpPr>
          <p:nvPr>
            <p:ph sz="quarter" idx="18"/>
          </p:nvPr>
        </p:nvSpPr>
        <p:spPr>
          <a:xfrm>
            <a:off x="3441192" y="1354611"/>
            <a:ext cx="8382000" cy="5268914"/>
          </a:xfrm>
        </p:spPr>
        <p:txBody>
          <a:bodyPr/>
          <a:lstStyle/>
          <a:p>
            <a:pPr marL="0" indent="0">
              <a:buNone/>
            </a:pPr>
            <a:r>
              <a:rPr lang="en-GB" i="0" dirty="0"/>
              <a:t>Play word ‘tic tac toe’. In pairs, children each select a word from the list and try to write it three times (spelled correctly) in a row. After someone wins, start again with new words from the list.</a:t>
            </a:r>
          </a:p>
        </p:txBody>
      </p:sp>
      <p:cxnSp>
        <p:nvCxnSpPr>
          <p:cNvPr id="17" name="Straight Connector 16">
            <a:extLst>
              <a:ext uri="{FF2B5EF4-FFF2-40B4-BE49-F238E27FC236}">
                <a16:creationId xmlns:a16="http://schemas.microsoft.com/office/drawing/2014/main" id="{0A4C0D37-6965-4596-98B6-93602509F605}"/>
              </a:ext>
            </a:extLst>
          </p:cNvPr>
          <p:cNvCxnSpPr>
            <a:cxnSpLocks/>
          </p:cNvCxnSpPr>
          <p:nvPr/>
        </p:nvCxnSpPr>
        <p:spPr>
          <a:xfrm>
            <a:off x="6767355" y="2293330"/>
            <a:ext cx="0" cy="398145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0CBCC008-D1A5-4224-AF35-C8A3070E76A6}"/>
              </a:ext>
            </a:extLst>
          </p:cNvPr>
          <p:cNvCxnSpPr>
            <a:cxnSpLocks/>
          </p:cNvCxnSpPr>
          <p:nvPr/>
        </p:nvCxnSpPr>
        <p:spPr>
          <a:xfrm>
            <a:off x="8567580" y="2293330"/>
            <a:ext cx="0" cy="4057650"/>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CC8CA89C-3103-49DE-9AD8-88F39741738C}"/>
              </a:ext>
            </a:extLst>
          </p:cNvPr>
          <p:cNvCxnSpPr>
            <a:cxnSpLocks/>
          </p:cNvCxnSpPr>
          <p:nvPr/>
        </p:nvCxnSpPr>
        <p:spPr>
          <a:xfrm flipH="1">
            <a:off x="5214780" y="4912705"/>
            <a:ext cx="4781550"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72F66A65-C040-4884-BC6C-142F7091ED9F}"/>
              </a:ext>
            </a:extLst>
          </p:cNvPr>
          <p:cNvCxnSpPr>
            <a:cxnSpLocks/>
          </p:cNvCxnSpPr>
          <p:nvPr/>
        </p:nvCxnSpPr>
        <p:spPr>
          <a:xfrm flipH="1">
            <a:off x="5214780" y="3693505"/>
            <a:ext cx="4781550" cy="0"/>
          </a:xfrm>
          <a:prstGeom prst="line">
            <a:avLst/>
          </a:prstGeom>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84978050-9D17-496C-94D3-FBB61D7AC924}"/>
              </a:ext>
            </a:extLst>
          </p:cNvPr>
          <p:cNvSpPr txBox="1"/>
          <p:nvPr/>
        </p:nvSpPr>
        <p:spPr>
          <a:xfrm>
            <a:off x="4848225" y="2757435"/>
            <a:ext cx="1676763" cy="369332"/>
          </a:xfrm>
          <a:prstGeom prst="rect">
            <a:avLst/>
          </a:prstGeom>
          <a:noFill/>
        </p:spPr>
        <p:txBody>
          <a:bodyPr wrap="square" rtlCol="0">
            <a:spAutoFit/>
          </a:bodyPr>
          <a:lstStyle/>
          <a:p>
            <a:pPr algn="ctr"/>
            <a:r>
              <a:rPr lang="en-GB" dirty="0">
                <a:latin typeface="OpenDyslexicAlta" pitchFamily="2" charset="77"/>
              </a:rPr>
              <a:t>intently</a:t>
            </a:r>
          </a:p>
        </p:txBody>
      </p:sp>
      <p:sp>
        <p:nvSpPr>
          <p:cNvPr id="24" name="TextBox 23">
            <a:extLst>
              <a:ext uri="{FF2B5EF4-FFF2-40B4-BE49-F238E27FC236}">
                <a16:creationId xmlns:a16="http://schemas.microsoft.com/office/drawing/2014/main" id="{47CDD37A-9746-4E39-B2F4-AC243E4CFDE8}"/>
              </a:ext>
            </a:extLst>
          </p:cNvPr>
          <p:cNvSpPr txBox="1"/>
          <p:nvPr/>
        </p:nvSpPr>
        <p:spPr>
          <a:xfrm>
            <a:off x="6867836" y="2781636"/>
            <a:ext cx="1619245" cy="369332"/>
          </a:xfrm>
          <a:prstGeom prst="rect">
            <a:avLst/>
          </a:prstGeom>
          <a:noFill/>
        </p:spPr>
        <p:txBody>
          <a:bodyPr wrap="square" rtlCol="0">
            <a:spAutoFit/>
          </a:bodyPr>
          <a:lstStyle/>
          <a:p>
            <a:pPr algn="ctr"/>
            <a:r>
              <a:rPr lang="en-GB" dirty="0">
                <a:latin typeface="OpenDyslexicAlta" pitchFamily="2" charset="77"/>
              </a:rPr>
              <a:t>relentlessly</a:t>
            </a:r>
          </a:p>
        </p:txBody>
      </p:sp>
      <p:cxnSp>
        <p:nvCxnSpPr>
          <p:cNvPr id="26" name="Straight Connector 25">
            <a:extLst>
              <a:ext uri="{FF2B5EF4-FFF2-40B4-BE49-F238E27FC236}">
                <a16:creationId xmlns:a16="http://schemas.microsoft.com/office/drawing/2014/main" id="{F769FC87-7A60-41FE-A69E-03A492915D44}"/>
              </a:ext>
            </a:extLst>
          </p:cNvPr>
          <p:cNvCxnSpPr>
            <a:cxnSpLocks/>
          </p:cNvCxnSpPr>
          <p:nvPr/>
        </p:nvCxnSpPr>
        <p:spPr>
          <a:xfrm>
            <a:off x="7616189" y="2381459"/>
            <a:ext cx="0" cy="38933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1D952C2-37A4-42A8-8AE2-0852B941E03B}"/>
              </a:ext>
            </a:extLst>
          </p:cNvPr>
          <p:cNvSpPr txBox="1"/>
          <p:nvPr/>
        </p:nvSpPr>
        <p:spPr>
          <a:xfrm>
            <a:off x="4904854" y="5342570"/>
            <a:ext cx="1676763" cy="369332"/>
          </a:xfrm>
          <a:prstGeom prst="rect">
            <a:avLst/>
          </a:prstGeom>
          <a:noFill/>
        </p:spPr>
        <p:txBody>
          <a:bodyPr wrap="square" rtlCol="0">
            <a:spAutoFit/>
          </a:bodyPr>
          <a:lstStyle/>
          <a:p>
            <a:pPr algn="ctr"/>
            <a:r>
              <a:rPr lang="en-GB" dirty="0">
                <a:latin typeface="OpenDyslexicAlta" pitchFamily="2" charset="77"/>
              </a:rPr>
              <a:t>intently</a:t>
            </a:r>
          </a:p>
        </p:txBody>
      </p:sp>
      <p:graphicFrame>
        <p:nvGraphicFramePr>
          <p:cNvPr id="7" name="Table 6">
            <a:extLst>
              <a:ext uri="{FF2B5EF4-FFF2-40B4-BE49-F238E27FC236}">
                <a16:creationId xmlns:a16="http://schemas.microsoft.com/office/drawing/2014/main" id="{1568B629-EAA5-4B43-9E48-5A92537CD2C6}"/>
              </a:ext>
            </a:extLst>
          </p:cNvPr>
          <p:cNvGraphicFramePr>
            <a:graphicFrameLocks noGrp="1"/>
          </p:cNvGraphicFramePr>
          <p:nvPr>
            <p:extLst>
              <p:ext uri="{D42A27DB-BD31-4B8C-83A1-F6EECF244321}">
                <p14:modId xmlns:p14="http://schemas.microsoft.com/office/powerpoint/2010/main" val="3047626914"/>
              </p:ext>
            </p:extLst>
          </p:nvPr>
        </p:nvGraphicFramePr>
        <p:xfrm>
          <a:off x="499582" y="1548185"/>
          <a:ext cx="2787650" cy="5035494"/>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434868982"/>
                    </a:ext>
                  </a:extLst>
                </a:gridCol>
              </a:tblGrid>
              <a:tr h="463494">
                <a:tc>
                  <a:txBody>
                    <a:bodyPr/>
                    <a:lstStyle/>
                    <a:p>
                      <a:r>
                        <a:rPr lang="en-GB" sz="2000"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90673031"/>
                  </a:ext>
                </a:extLst>
              </a:tr>
              <a:tr h="457200">
                <a:tc>
                  <a:txBody>
                    <a:bodyPr/>
                    <a:lstStyle/>
                    <a:p>
                      <a:r>
                        <a:rPr lang="en-GB" b="0" i="0" dirty="0">
                          <a:latin typeface="OpenDyslexicAlta" pitchFamily="2" charset="77"/>
                          <a:ea typeface="OpenDyslexic" charset="0"/>
                          <a:cs typeface="OpenDyslexic" charset="0"/>
                        </a:rPr>
                        <a:t>intently</a:t>
                      </a:r>
                    </a:p>
                  </a:txBody>
                  <a:tcPr/>
                </a:tc>
                <a:extLst>
                  <a:ext uri="{0D108BD9-81ED-4DB2-BD59-A6C34878D82A}">
                    <a16:rowId xmlns:a16="http://schemas.microsoft.com/office/drawing/2014/main" val="3610238327"/>
                  </a:ext>
                </a:extLst>
              </a:tr>
              <a:tr h="457200">
                <a:tc>
                  <a:txBody>
                    <a:bodyPr/>
                    <a:lstStyle/>
                    <a:p>
                      <a:r>
                        <a:rPr lang="en-GB" b="0" i="0" dirty="0">
                          <a:latin typeface="OpenDyslexicAlta" pitchFamily="2" charset="77"/>
                          <a:ea typeface="OpenDyslexic" charset="0"/>
                          <a:cs typeface="OpenDyslexic" charset="0"/>
                        </a:rPr>
                        <a:t>diligently</a:t>
                      </a:r>
                    </a:p>
                  </a:txBody>
                  <a:tcPr/>
                </a:tc>
                <a:extLst>
                  <a:ext uri="{0D108BD9-81ED-4DB2-BD59-A6C34878D82A}">
                    <a16:rowId xmlns:a16="http://schemas.microsoft.com/office/drawing/2014/main" val="175486595"/>
                  </a:ext>
                </a:extLst>
              </a:tr>
              <a:tr h="457200">
                <a:tc>
                  <a:txBody>
                    <a:bodyPr/>
                    <a:lstStyle/>
                    <a:p>
                      <a:r>
                        <a:rPr lang="en-GB" b="0" i="0" dirty="0">
                          <a:latin typeface="OpenDyslexicAlta" pitchFamily="2" charset="77"/>
                          <a:ea typeface="OpenDyslexic" charset="0"/>
                          <a:cs typeface="OpenDyslexic" charset="0"/>
                        </a:rPr>
                        <a:t>repeatedly</a:t>
                      </a:r>
                    </a:p>
                  </a:txBody>
                  <a:tcPr/>
                </a:tc>
                <a:extLst>
                  <a:ext uri="{0D108BD9-81ED-4DB2-BD59-A6C34878D82A}">
                    <a16:rowId xmlns:a16="http://schemas.microsoft.com/office/drawing/2014/main" val="3230355813"/>
                  </a:ext>
                </a:extLst>
              </a:tr>
              <a:tr h="457200">
                <a:tc>
                  <a:txBody>
                    <a:bodyPr/>
                    <a:lstStyle/>
                    <a:p>
                      <a:r>
                        <a:rPr lang="en-GB" b="0" i="0" dirty="0">
                          <a:latin typeface="OpenDyslexicAlta" pitchFamily="2" charset="77"/>
                          <a:ea typeface="OpenDyslexic" charset="0"/>
                          <a:cs typeface="OpenDyslexic" charset="0"/>
                        </a:rPr>
                        <a:t>knavishly</a:t>
                      </a:r>
                    </a:p>
                  </a:txBody>
                  <a:tcPr/>
                </a:tc>
                <a:extLst>
                  <a:ext uri="{0D108BD9-81ED-4DB2-BD59-A6C34878D82A}">
                    <a16:rowId xmlns:a16="http://schemas.microsoft.com/office/drawing/2014/main" val="3961298320"/>
                  </a:ext>
                </a:extLst>
              </a:tr>
              <a:tr h="457200">
                <a:tc>
                  <a:txBody>
                    <a:bodyPr/>
                    <a:lstStyle/>
                    <a:p>
                      <a:r>
                        <a:rPr lang="en-GB" b="0" i="0" dirty="0">
                          <a:latin typeface="OpenDyslexicAlta" pitchFamily="2" charset="77"/>
                          <a:ea typeface="OpenDyslexic" charset="0"/>
                          <a:cs typeface="OpenDyslexic" charset="0"/>
                        </a:rPr>
                        <a:t>determinedly</a:t>
                      </a:r>
                    </a:p>
                  </a:txBody>
                  <a:tcPr/>
                </a:tc>
                <a:extLst>
                  <a:ext uri="{0D108BD9-81ED-4DB2-BD59-A6C34878D82A}">
                    <a16:rowId xmlns:a16="http://schemas.microsoft.com/office/drawing/2014/main" val="1740718362"/>
                  </a:ext>
                </a:extLst>
              </a:tr>
              <a:tr h="457200">
                <a:tc>
                  <a:txBody>
                    <a:bodyPr/>
                    <a:lstStyle/>
                    <a:p>
                      <a:r>
                        <a:rPr lang="en-GB" b="0" i="0" dirty="0">
                          <a:latin typeface="OpenDyslexicAlta" pitchFamily="2" charset="77"/>
                          <a:ea typeface="OpenDyslexic" charset="0"/>
                          <a:cs typeface="OpenDyslexic" charset="0"/>
                        </a:rPr>
                        <a:t>resolutely</a:t>
                      </a:r>
                    </a:p>
                  </a:txBody>
                  <a:tcPr/>
                </a:tc>
                <a:extLst>
                  <a:ext uri="{0D108BD9-81ED-4DB2-BD59-A6C34878D82A}">
                    <a16:rowId xmlns:a16="http://schemas.microsoft.com/office/drawing/2014/main" val="189462415"/>
                  </a:ext>
                </a:extLst>
              </a:tr>
              <a:tr h="457200">
                <a:tc>
                  <a:txBody>
                    <a:bodyPr/>
                    <a:lstStyle/>
                    <a:p>
                      <a:r>
                        <a:rPr lang="en-GB" b="0" i="0" dirty="0">
                          <a:latin typeface="OpenDyslexicAlta" pitchFamily="2" charset="77"/>
                          <a:ea typeface="OpenDyslexic" charset="0"/>
                          <a:cs typeface="OpenDyslexic" charset="0"/>
                        </a:rPr>
                        <a:t>relentlessly</a:t>
                      </a:r>
                    </a:p>
                  </a:txBody>
                  <a:tcPr/>
                </a:tc>
                <a:extLst>
                  <a:ext uri="{0D108BD9-81ED-4DB2-BD59-A6C34878D82A}">
                    <a16:rowId xmlns:a16="http://schemas.microsoft.com/office/drawing/2014/main" val="345504972"/>
                  </a:ext>
                </a:extLst>
              </a:tr>
              <a:tr h="457200">
                <a:tc>
                  <a:txBody>
                    <a:bodyPr/>
                    <a:lstStyle/>
                    <a:p>
                      <a:r>
                        <a:rPr lang="en-GB" b="0" i="0" dirty="0">
                          <a:latin typeface="OpenDyslexicAlta" pitchFamily="2" charset="77"/>
                          <a:ea typeface="OpenDyslexic" charset="0"/>
                          <a:cs typeface="OpenDyslexic" charset="0"/>
                        </a:rPr>
                        <a:t>persistently</a:t>
                      </a:r>
                    </a:p>
                  </a:txBody>
                  <a:tcPr/>
                </a:tc>
                <a:extLst>
                  <a:ext uri="{0D108BD9-81ED-4DB2-BD59-A6C34878D82A}">
                    <a16:rowId xmlns:a16="http://schemas.microsoft.com/office/drawing/2014/main" val="3731100172"/>
                  </a:ext>
                </a:extLst>
              </a:tr>
              <a:tr h="457200">
                <a:tc>
                  <a:txBody>
                    <a:bodyPr/>
                    <a:lstStyle/>
                    <a:p>
                      <a:r>
                        <a:rPr lang="en-GB" b="0" i="0" dirty="0">
                          <a:latin typeface="OpenDyslexicAlta" pitchFamily="2" charset="77"/>
                          <a:ea typeface="OpenDyslexic" charset="0"/>
                          <a:cs typeface="OpenDyslexic" charset="0"/>
                        </a:rPr>
                        <a:t>tenaciously</a:t>
                      </a:r>
                    </a:p>
                  </a:txBody>
                  <a:tcPr/>
                </a:tc>
                <a:extLst>
                  <a:ext uri="{0D108BD9-81ED-4DB2-BD59-A6C34878D82A}">
                    <a16:rowId xmlns:a16="http://schemas.microsoft.com/office/drawing/2014/main" val="57248615"/>
                  </a:ext>
                </a:extLst>
              </a:tr>
              <a:tr h="457200">
                <a:tc>
                  <a:txBody>
                    <a:bodyPr/>
                    <a:lstStyle/>
                    <a:p>
                      <a:r>
                        <a:rPr lang="en-GB" b="0" i="0" dirty="0">
                          <a:latin typeface="OpenDyslexicAlta" pitchFamily="2" charset="77"/>
                          <a:ea typeface="OpenDyslexic" charset="0"/>
                          <a:cs typeface="OpenDyslexic" charset="0"/>
                        </a:rPr>
                        <a:t>continually</a:t>
                      </a:r>
                    </a:p>
                  </a:txBody>
                  <a:tcPr/>
                </a:tc>
                <a:extLst>
                  <a:ext uri="{0D108BD9-81ED-4DB2-BD59-A6C34878D82A}">
                    <a16:rowId xmlns:a16="http://schemas.microsoft.com/office/drawing/2014/main" val="3890431442"/>
                  </a:ext>
                </a:extLst>
              </a:tr>
            </a:tbl>
          </a:graphicData>
        </a:graphic>
      </p:graphicFrame>
      <p:sp>
        <p:nvSpPr>
          <p:cNvPr id="22" name="TextBox 21">
            <a:extLst>
              <a:ext uri="{FF2B5EF4-FFF2-40B4-BE49-F238E27FC236}">
                <a16:creationId xmlns:a16="http://schemas.microsoft.com/office/drawing/2014/main" id="{33451298-CC82-4483-9E1F-000A78964871}"/>
              </a:ext>
            </a:extLst>
          </p:cNvPr>
          <p:cNvSpPr txBox="1"/>
          <p:nvPr/>
        </p:nvSpPr>
        <p:spPr>
          <a:xfrm>
            <a:off x="6795932" y="4048048"/>
            <a:ext cx="1619245" cy="369332"/>
          </a:xfrm>
          <a:prstGeom prst="rect">
            <a:avLst/>
          </a:prstGeom>
          <a:noFill/>
        </p:spPr>
        <p:txBody>
          <a:bodyPr wrap="square" rtlCol="0">
            <a:spAutoFit/>
          </a:bodyPr>
          <a:lstStyle/>
          <a:p>
            <a:pPr algn="ctr"/>
            <a:r>
              <a:rPr lang="en-GB" dirty="0">
                <a:latin typeface="OpenDyslexicAlta" pitchFamily="2" charset="77"/>
              </a:rPr>
              <a:t>relentlessly</a:t>
            </a:r>
          </a:p>
        </p:txBody>
      </p:sp>
      <p:sp>
        <p:nvSpPr>
          <p:cNvPr id="25" name="TextBox 24">
            <a:extLst>
              <a:ext uri="{FF2B5EF4-FFF2-40B4-BE49-F238E27FC236}">
                <a16:creationId xmlns:a16="http://schemas.microsoft.com/office/drawing/2014/main" id="{9E9D2442-D767-4576-BC9F-D2ACCFC6BD16}"/>
              </a:ext>
            </a:extLst>
          </p:cNvPr>
          <p:cNvSpPr txBox="1"/>
          <p:nvPr/>
        </p:nvSpPr>
        <p:spPr>
          <a:xfrm>
            <a:off x="6857845" y="5330332"/>
            <a:ext cx="1619245" cy="369332"/>
          </a:xfrm>
          <a:prstGeom prst="rect">
            <a:avLst/>
          </a:prstGeom>
          <a:noFill/>
        </p:spPr>
        <p:txBody>
          <a:bodyPr wrap="square" rtlCol="0">
            <a:spAutoFit/>
          </a:bodyPr>
          <a:lstStyle/>
          <a:p>
            <a:pPr algn="ctr"/>
            <a:r>
              <a:rPr lang="en-GB" dirty="0">
                <a:latin typeface="OpenDyslexicAlta" pitchFamily="2" charset="77"/>
              </a:rPr>
              <a:t>relentlessly</a:t>
            </a:r>
          </a:p>
        </p:txBody>
      </p:sp>
    </p:spTree>
    <p:extLst>
      <p:ext uri="{BB962C8B-B14F-4D97-AF65-F5344CB8AC3E}">
        <p14:creationId xmlns:p14="http://schemas.microsoft.com/office/powerpoint/2010/main" val="75407481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149888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323947789"/>
                    </a:ext>
                  </a:extLst>
                </a:gridCol>
                <a:gridCol w="1858433">
                  <a:extLst>
                    <a:ext uri="{9D8B030D-6E8A-4147-A177-3AD203B41FA5}">
                      <a16:colId xmlns:a16="http://schemas.microsoft.com/office/drawing/2014/main" val="293092676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intently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diligently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repeatedly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knavishly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determinedly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resolutely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relentlessly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persistently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tenaciously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continually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5776999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Adverbs synonymous with determination.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413346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intently</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diligently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repeatedly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knavishly</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determinedly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resolutely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relentlessly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persistently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tenaciously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continually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3203354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Adverbs synonymous with determination.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14664719"/>
              </p:ext>
            </p:extLst>
          </p:nvPr>
        </p:nvGraphicFramePr>
        <p:xfrm>
          <a:off x="3381827" y="1600196"/>
          <a:ext cx="8712201" cy="5029200"/>
        </p:xfrm>
        <a:graphic>
          <a:graphicData uri="http://schemas.openxmlformats.org/drawingml/2006/table">
            <a:tbl>
              <a:tblPr firstRow="1">
                <a:tableStyleId>{5940675A-B579-460E-94D1-54222C63F5DA}</a:tableStyleId>
              </a:tblPr>
              <a:tblGrid>
                <a:gridCol w="8712201">
                  <a:extLst>
                    <a:ext uri="{9D8B030D-6E8A-4147-A177-3AD203B41FA5}">
                      <a16:colId xmlns:a16="http://schemas.microsoft.com/office/drawing/2014/main" val="20000"/>
                    </a:ext>
                  </a:extLst>
                </a:gridCol>
              </a:tblGrid>
              <a:tr h="457200">
                <a:tc>
                  <a:txBody>
                    <a:bodyPr/>
                    <a:lstStyle/>
                    <a:p>
                      <a:pPr algn="ctr"/>
                      <a:r>
                        <a:rPr lang="en-GB" sz="1600" b="0" i="0" dirty="0">
                          <a:latin typeface="OpenDyslexicAlta" pitchFamily="2" charset="77"/>
                        </a:rPr>
                        <a:t>Use</a:t>
                      </a:r>
                      <a:r>
                        <a:rPr lang="en-GB" sz="1600" b="0" i="0" baseline="0" dirty="0">
                          <a:latin typeface="OpenDyslexicAlta" pitchFamily="2" charset="77"/>
                        </a:rPr>
                        <a:t> each of your spellings to create a sentence.  Underline the spelling. </a:t>
                      </a:r>
                      <a:endParaRPr lang="en-GB" sz="1600" dirty="0">
                        <a:latin typeface="OpenDyslexicAlta" pitchFamily="2" charset="77"/>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1"/>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2"/>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3"/>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4"/>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5"/>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6"/>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7"/>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8"/>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9"/>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7530065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Adjectives to describe settings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31</a:t>
            </a:r>
          </a:p>
        </p:txBody>
      </p:sp>
    </p:spTree>
    <p:extLst>
      <p:ext uri="{BB962C8B-B14F-4D97-AF65-F5344CB8AC3E}">
        <p14:creationId xmlns:p14="http://schemas.microsoft.com/office/powerpoint/2010/main" val="10353283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Adjectives to describe settings</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0127011"/>
              </p:ext>
            </p:extLst>
          </p:nvPr>
        </p:nvGraphicFramePr>
        <p:xfrm>
          <a:off x="3429000" y="1554365"/>
          <a:ext cx="8363607" cy="5148931"/>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828280">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Ask the children if they can think of settings where stories are often set. Write a few down, now see if they can think of any adjectives to describe those settings.  </a:t>
                      </a:r>
                    </a:p>
                  </a:txBody>
                  <a:tcPr/>
                </a:tc>
                <a:extLst>
                  <a:ext uri="{0D108BD9-81ED-4DB2-BD59-A6C34878D82A}">
                    <a16:rowId xmlns:a16="http://schemas.microsoft.com/office/drawing/2014/main" val="10000"/>
                  </a:ext>
                </a:extLst>
              </a:tr>
              <a:tr h="2557496">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power point and work out which words (from the spelling list) they think would describe each image. More than one word could describe the three images.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Image 1 – (suggestions) – regal, magnificent, majestic, spectacular</a:t>
                      </a:r>
                      <a:br>
                        <a:rPr lang="en-GB" sz="1700" b="0" i="0" baseline="0" dirty="0">
                          <a:latin typeface="Muli" pitchFamily="2" charset="77"/>
                        </a:rPr>
                      </a:br>
                      <a:r>
                        <a:rPr lang="en-GB" sz="1700" b="0" i="0" baseline="0" dirty="0">
                          <a:latin typeface="Muli" pitchFamily="2" charset="77"/>
                        </a:rPr>
                        <a:t>Image 2 – (suggestions) – picturesque, tranquil, </a:t>
                      </a:r>
                      <a:br>
                        <a:rPr lang="en-GB" sz="1700" b="0" i="0" baseline="0" dirty="0">
                          <a:latin typeface="Muli" pitchFamily="2" charset="77"/>
                        </a:rPr>
                      </a:br>
                      <a:r>
                        <a:rPr lang="en-GB" sz="1700" b="0" i="0" baseline="0" dirty="0">
                          <a:latin typeface="Muli" pitchFamily="2" charset="77"/>
                        </a:rPr>
                        <a:t>Image 3 – (suggestions) – sinister, unsightly, noiseless.</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Are any of the spelling list words not used (bustling?) what setting would this word possibly describe?</a:t>
                      </a:r>
                    </a:p>
                  </a:txBody>
                  <a:tcPr/>
                </a:tc>
                <a:extLst>
                  <a:ext uri="{0D108BD9-81ED-4DB2-BD59-A6C34878D82A}">
                    <a16:rowId xmlns:a16="http://schemas.microsoft.com/office/drawing/2014/main" val="10001"/>
                  </a:ext>
                </a:extLst>
              </a:tr>
              <a:tr h="159801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the children to pick one of the images and write a paragraph to describe the setting, using as many of the spelling list words as possible.</a:t>
                      </a:r>
                    </a:p>
                    <a:p>
                      <a:endParaRPr lang="en-GB" sz="1700" b="0" i="0" dirty="0">
                        <a:latin typeface="Muli" pitchFamily="2" charset="77"/>
                      </a:endParaRPr>
                    </a:p>
                    <a:p>
                      <a:r>
                        <a:rPr lang="en-GB" sz="1700" b="0" i="0" dirty="0">
                          <a:latin typeface="Muli" pitchFamily="2" charset="77"/>
                        </a:rPr>
                        <a:t>Work with a partner to improve and then share with the class. </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968521402"/>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picturesque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magnificent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regal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tranquil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sinister</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unsightly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spectacular</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majestic</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noiseless</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bustling</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4189887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according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awkward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conscious</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dictionary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familiar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individual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neighbour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profession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sacrifice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9443253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4</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4813869" y="2018583"/>
            <a:ext cx="1794328" cy="79737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Feeling uneasy or embarrassed</a:t>
            </a:r>
          </a:p>
        </p:txBody>
      </p:sp>
      <p:sp>
        <p:nvSpPr>
          <p:cNvPr id="18" name="Rounded Rectangle 17"/>
          <p:cNvSpPr/>
          <p:nvPr/>
        </p:nvSpPr>
        <p:spPr>
          <a:xfrm>
            <a:off x="5035550" y="5079685"/>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paid occupation</a:t>
            </a:r>
          </a:p>
        </p:txBody>
      </p:sp>
      <p:sp>
        <p:nvSpPr>
          <p:cNvPr id="19" name="Rounded Rectangle 18"/>
          <p:cNvSpPr/>
          <p:nvPr/>
        </p:nvSpPr>
        <p:spPr>
          <a:xfrm>
            <a:off x="7529288" y="539068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religious offering</a:t>
            </a:r>
          </a:p>
        </p:txBody>
      </p:sp>
      <p:sp>
        <p:nvSpPr>
          <p:cNvPr id="20" name="Rounded Rectangle 19"/>
          <p:cNvSpPr/>
          <p:nvPr/>
        </p:nvSpPr>
        <p:spPr>
          <a:xfrm>
            <a:off x="7520894" y="3627942"/>
            <a:ext cx="1879960"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Well known or experienced</a:t>
            </a:r>
          </a:p>
        </p:txBody>
      </p:sp>
      <p:sp>
        <p:nvSpPr>
          <p:cNvPr id="21" name="Rounded Rectangle 20"/>
          <p:cNvSpPr/>
          <p:nvPr/>
        </p:nvSpPr>
        <p:spPr>
          <a:xfrm>
            <a:off x="5035550" y="4188555"/>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Single or separate</a:t>
            </a:r>
          </a:p>
        </p:txBody>
      </p:sp>
      <p:sp>
        <p:nvSpPr>
          <p:cNvPr id="22" name="Rounded Rectangle 21"/>
          <p:cNvSpPr/>
          <p:nvPr/>
        </p:nvSpPr>
        <p:spPr>
          <a:xfrm>
            <a:off x="6308445" y="1274932"/>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As stated by</a:t>
            </a:r>
          </a:p>
        </p:txBody>
      </p:sp>
      <p:sp>
        <p:nvSpPr>
          <p:cNvPr id="23" name="Rounded Rectangle 22"/>
          <p:cNvSpPr/>
          <p:nvPr/>
        </p:nvSpPr>
        <p:spPr>
          <a:xfrm>
            <a:off x="8262881" y="453940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person who lives close by</a:t>
            </a:r>
          </a:p>
        </p:txBody>
      </p:sp>
      <p:sp>
        <p:nvSpPr>
          <p:cNvPr id="25" name="Rounded Rectangle 24"/>
          <p:cNvSpPr/>
          <p:nvPr/>
        </p:nvSpPr>
        <p:spPr>
          <a:xfrm>
            <a:off x="4403047" y="6079667"/>
            <a:ext cx="2205150" cy="595241"/>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set of things working together</a:t>
            </a:r>
          </a:p>
        </p:txBody>
      </p:sp>
      <p:sp>
        <p:nvSpPr>
          <p:cNvPr id="27" name="Rounded Rectangle 26"/>
          <p:cNvSpPr/>
          <p:nvPr/>
        </p:nvSpPr>
        <p:spPr>
          <a:xfrm>
            <a:off x="4882584" y="3183208"/>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book of language</a:t>
            </a:r>
          </a:p>
        </p:txBody>
      </p:sp>
      <p:sp>
        <p:nvSpPr>
          <p:cNvPr id="28" name="Rounded Rectangle 27"/>
          <p:cNvSpPr/>
          <p:nvPr/>
        </p:nvSpPr>
        <p:spPr>
          <a:xfrm>
            <a:off x="7166431" y="2513242"/>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Aware of your surroundings</a:t>
            </a:r>
          </a:p>
        </p:txBody>
      </p:sp>
      <p:cxnSp>
        <p:nvCxnSpPr>
          <p:cNvPr id="6" name="Straight Arrow Connector 5">
            <a:extLst>
              <a:ext uri="{FF2B5EF4-FFF2-40B4-BE49-F238E27FC236}">
                <a16:creationId xmlns:a16="http://schemas.microsoft.com/office/drawing/2014/main" id="{99119A67-53D9-CA42-8E3F-F63A63DF55E3}"/>
              </a:ext>
            </a:extLst>
          </p:cNvPr>
          <p:cNvCxnSpPr>
            <a:cxnSpLocks/>
            <a:stCxn id="13" idx="6"/>
            <a:endCxn id="25" idx="1"/>
          </p:cNvCxnSpPr>
          <p:nvPr/>
        </p:nvCxnSpPr>
        <p:spPr>
          <a:xfrm flipV="1">
            <a:off x="3380012" y="6377288"/>
            <a:ext cx="1023035" cy="47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774882-2D98-F94F-BD9C-BFF8C1D830AE}"/>
              </a:ext>
            </a:extLst>
          </p:cNvPr>
          <p:cNvCxnSpPr>
            <a:cxnSpLocks/>
            <a:stCxn id="12" idx="6"/>
            <a:endCxn id="19" idx="1"/>
          </p:cNvCxnSpPr>
          <p:nvPr/>
        </p:nvCxnSpPr>
        <p:spPr>
          <a:xfrm flipV="1">
            <a:off x="3382735" y="5711815"/>
            <a:ext cx="4146553" cy="286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431CFF5-4762-9F4C-955E-3EE7133E5C16}"/>
              </a:ext>
            </a:extLst>
          </p:cNvPr>
          <p:cNvCxnSpPr>
            <a:cxnSpLocks/>
            <a:stCxn id="10" idx="6"/>
            <a:endCxn id="23" idx="1"/>
          </p:cNvCxnSpPr>
          <p:nvPr/>
        </p:nvCxnSpPr>
        <p:spPr>
          <a:xfrm flipV="1">
            <a:off x="3382735" y="4860535"/>
            <a:ext cx="4880146" cy="219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09048F2-F60E-A846-B211-5CE84F095ED6}"/>
              </a:ext>
            </a:extLst>
          </p:cNvPr>
          <p:cNvCxnSpPr>
            <a:cxnSpLocks/>
            <a:stCxn id="8" idx="6"/>
            <a:endCxn id="28" idx="1"/>
          </p:cNvCxnSpPr>
          <p:nvPr/>
        </p:nvCxnSpPr>
        <p:spPr>
          <a:xfrm flipV="1">
            <a:off x="3382735" y="2834371"/>
            <a:ext cx="3783696" cy="39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D512E1C-89E3-F549-8246-7DB99196D290}"/>
              </a:ext>
            </a:extLst>
          </p:cNvPr>
          <p:cNvCxnSpPr>
            <a:cxnSpLocks/>
            <a:stCxn id="3" idx="6"/>
            <a:endCxn id="22" idx="1"/>
          </p:cNvCxnSpPr>
          <p:nvPr/>
        </p:nvCxnSpPr>
        <p:spPr>
          <a:xfrm flipV="1">
            <a:off x="3382735" y="1596061"/>
            <a:ext cx="2925710" cy="695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FDA78EC-B160-DD4C-85B8-7C6E20C0277B}"/>
              </a:ext>
            </a:extLst>
          </p:cNvPr>
          <p:cNvCxnSpPr>
            <a:cxnSpLocks/>
            <a:stCxn id="7" idx="6"/>
            <a:endCxn id="17" idx="1"/>
          </p:cNvCxnSpPr>
          <p:nvPr/>
        </p:nvCxnSpPr>
        <p:spPr>
          <a:xfrm flipV="1">
            <a:off x="3382735" y="2417272"/>
            <a:ext cx="1431134" cy="301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9D72290-D6FD-EA4F-8B4A-530560B68A1F}"/>
              </a:ext>
            </a:extLst>
          </p:cNvPr>
          <p:cNvCxnSpPr>
            <a:cxnSpLocks/>
            <a:stCxn id="11" idx="6"/>
            <a:endCxn id="18" idx="1"/>
          </p:cNvCxnSpPr>
          <p:nvPr/>
        </p:nvCxnSpPr>
        <p:spPr>
          <a:xfrm flipV="1">
            <a:off x="3382735" y="5400814"/>
            <a:ext cx="1652815" cy="88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69BF59D-EA1E-EE40-95A8-FC5ECC4AEB4D}"/>
              </a:ext>
            </a:extLst>
          </p:cNvPr>
          <p:cNvCxnSpPr>
            <a:cxnSpLocks/>
            <a:stCxn id="9" idx="6"/>
            <a:endCxn id="27" idx="1"/>
          </p:cNvCxnSpPr>
          <p:nvPr/>
        </p:nvCxnSpPr>
        <p:spPr>
          <a:xfrm flipV="1">
            <a:off x="3382735" y="3504337"/>
            <a:ext cx="1499849" cy="150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857D13D-EB0C-7E49-A96C-7E8233A40856}"/>
              </a:ext>
            </a:extLst>
          </p:cNvPr>
          <p:cNvCxnSpPr>
            <a:cxnSpLocks/>
            <a:stCxn id="15" idx="6"/>
            <a:endCxn id="21" idx="1"/>
          </p:cNvCxnSpPr>
          <p:nvPr/>
        </p:nvCxnSpPr>
        <p:spPr>
          <a:xfrm flipV="1">
            <a:off x="3380013" y="4509684"/>
            <a:ext cx="1655537" cy="81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AE80E62-6204-0841-9EF0-0B14594B113A}"/>
              </a:ext>
            </a:extLst>
          </p:cNvPr>
          <p:cNvCxnSpPr>
            <a:cxnSpLocks/>
            <a:stCxn id="14" idx="6"/>
            <a:endCxn id="20" idx="1"/>
          </p:cNvCxnSpPr>
          <p:nvPr/>
        </p:nvCxnSpPr>
        <p:spPr>
          <a:xfrm flipV="1">
            <a:off x="3382735" y="3949071"/>
            <a:ext cx="4138159" cy="194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7512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52269" y="83320"/>
            <a:ext cx="8780813" cy="1325563"/>
          </a:xfrm>
        </p:spPr>
        <p:txBody>
          <a:bodyPr>
            <a:normAutofit/>
          </a:bodyPr>
          <a:lstStyle/>
          <a:p>
            <a:r>
              <a:rPr lang="en-GB" sz="2000" dirty="0">
                <a:latin typeface="OpenDyslexicAlta" pitchFamily="2" charset="77"/>
              </a:rPr>
              <a:t>Add any suitable spelling list words to describe this image:</a:t>
            </a:r>
          </a:p>
        </p:txBody>
      </p:sp>
      <p:pic>
        <p:nvPicPr>
          <p:cNvPr id="4098" name="Picture 2" descr="Neuschwanstein Castle Castle Kristin AllgÃ¤">
            <a:extLst>
              <a:ext uri="{FF2B5EF4-FFF2-40B4-BE49-F238E27FC236}">
                <a16:creationId xmlns:a16="http://schemas.microsoft.com/office/drawing/2014/main" id="{52CBAD2C-0F96-4940-B6E8-5362BE7719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1264" y="1371433"/>
            <a:ext cx="8461248" cy="5230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0332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52269" y="83320"/>
            <a:ext cx="8780813" cy="1325563"/>
          </a:xfrm>
        </p:spPr>
        <p:txBody>
          <a:bodyPr>
            <a:normAutofit/>
          </a:bodyPr>
          <a:lstStyle/>
          <a:p>
            <a:r>
              <a:rPr lang="en-GB" sz="2000" dirty="0">
                <a:latin typeface="OpenDyslexicAlta" pitchFamily="2" charset="77"/>
              </a:rPr>
              <a:t>Add any suitable spelling list words to describe this image:</a:t>
            </a:r>
          </a:p>
        </p:txBody>
      </p:sp>
      <p:pic>
        <p:nvPicPr>
          <p:cNvPr id="4098" name="Picture 2" descr="Neuschwanstein Castle Castle Kristin AllgÃ¤">
            <a:extLst>
              <a:ext uri="{FF2B5EF4-FFF2-40B4-BE49-F238E27FC236}">
                <a16:creationId xmlns:a16="http://schemas.microsoft.com/office/drawing/2014/main" id="{52CBAD2C-0F96-4940-B6E8-5362BE7719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1264" y="1371433"/>
            <a:ext cx="8461248" cy="5230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AA666B-2AA7-2449-A962-C5AD8FF2AF63}"/>
              </a:ext>
            </a:extLst>
          </p:cNvPr>
          <p:cNvSpPr txBox="1"/>
          <p:nvPr/>
        </p:nvSpPr>
        <p:spPr>
          <a:xfrm>
            <a:off x="437322" y="228600"/>
            <a:ext cx="1293942" cy="369332"/>
          </a:xfrm>
          <a:prstGeom prst="rect">
            <a:avLst/>
          </a:prstGeom>
          <a:noFill/>
        </p:spPr>
        <p:txBody>
          <a:bodyPr wrap="square" rtlCol="0">
            <a:spAutoFit/>
          </a:bodyPr>
          <a:lstStyle/>
          <a:p>
            <a:r>
              <a:rPr lang="en-US" dirty="0">
                <a:solidFill>
                  <a:srgbClr val="FF3860"/>
                </a:solidFill>
              </a:rPr>
              <a:t>Answers: </a:t>
            </a:r>
          </a:p>
        </p:txBody>
      </p:sp>
      <p:graphicFrame>
        <p:nvGraphicFramePr>
          <p:cNvPr id="5" name="Table 4">
            <a:extLst>
              <a:ext uri="{FF2B5EF4-FFF2-40B4-BE49-F238E27FC236}">
                <a16:creationId xmlns:a16="http://schemas.microsoft.com/office/drawing/2014/main" id="{38541EFC-7EB9-CA4E-86DC-32FA24A9BE29}"/>
              </a:ext>
            </a:extLst>
          </p:cNvPr>
          <p:cNvGraphicFramePr>
            <a:graphicFrameLocks noGrp="1"/>
          </p:cNvGraphicFramePr>
          <p:nvPr>
            <p:extLst>
              <p:ext uri="{D42A27DB-BD31-4B8C-83A1-F6EECF244321}">
                <p14:modId xmlns:p14="http://schemas.microsoft.com/office/powerpoint/2010/main" val="3955852827"/>
              </p:ext>
            </p:extLst>
          </p:nvPr>
        </p:nvGraphicFramePr>
        <p:xfrm>
          <a:off x="252269" y="1472128"/>
          <a:ext cx="1478995" cy="2826509"/>
        </p:xfrm>
        <a:graphic>
          <a:graphicData uri="http://schemas.openxmlformats.org/drawingml/2006/table">
            <a:tbl>
              <a:tblPr firstRow="1" bandRow="1">
                <a:tableStyleId>{5940675A-B579-460E-94D1-54222C63F5DA}</a:tableStyleId>
              </a:tblPr>
              <a:tblGrid>
                <a:gridCol w="1478995">
                  <a:extLst>
                    <a:ext uri="{9D8B030D-6E8A-4147-A177-3AD203B41FA5}">
                      <a16:colId xmlns:a16="http://schemas.microsoft.com/office/drawing/2014/main" val="3011854665"/>
                    </a:ext>
                  </a:extLst>
                </a:gridCol>
              </a:tblGrid>
              <a:tr h="403787">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3026639520"/>
                  </a:ext>
                </a:extLst>
              </a:tr>
              <a:tr h="403787">
                <a:tc>
                  <a:txBody>
                    <a:bodyPr/>
                    <a:lstStyle/>
                    <a:p>
                      <a:r>
                        <a:rPr lang="en-GB" sz="1600" b="0" i="0" dirty="0">
                          <a:solidFill>
                            <a:srgbClr val="FF3860"/>
                          </a:solidFill>
                          <a:latin typeface="OpenDyslexicAlta" pitchFamily="2" charset="77"/>
                          <a:ea typeface="OpenDyslexic" charset="0"/>
                          <a:cs typeface="OpenDyslexic" charset="0"/>
                        </a:rPr>
                        <a:t>picturesque</a:t>
                      </a:r>
                    </a:p>
                  </a:txBody>
                  <a:tcPr/>
                </a:tc>
                <a:extLst>
                  <a:ext uri="{0D108BD9-81ED-4DB2-BD59-A6C34878D82A}">
                    <a16:rowId xmlns:a16="http://schemas.microsoft.com/office/drawing/2014/main" val="4148499931"/>
                  </a:ext>
                </a:extLst>
              </a:tr>
              <a:tr h="403787">
                <a:tc>
                  <a:txBody>
                    <a:bodyPr/>
                    <a:lstStyle/>
                    <a:p>
                      <a:r>
                        <a:rPr lang="en-GB" sz="1600" b="0" i="0" dirty="0">
                          <a:solidFill>
                            <a:srgbClr val="FF3860"/>
                          </a:solidFill>
                          <a:latin typeface="OpenDyslexicAlta" pitchFamily="2" charset="77"/>
                          <a:ea typeface="OpenDyslexic" charset="0"/>
                          <a:cs typeface="OpenDyslexic" charset="0"/>
                        </a:rPr>
                        <a:t>magnificent</a:t>
                      </a:r>
                    </a:p>
                  </a:txBody>
                  <a:tcPr/>
                </a:tc>
                <a:extLst>
                  <a:ext uri="{0D108BD9-81ED-4DB2-BD59-A6C34878D82A}">
                    <a16:rowId xmlns:a16="http://schemas.microsoft.com/office/drawing/2014/main" val="3600741142"/>
                  </a:ext>
                </a:extLst>
              </a:tr>
              <a:tr h="403787">
                <a:tc>
                  <a:txBody>
                    <a:bodyPr/>
                    <a:lstStyle/>
                    <a:p>
                      <a:r>
                        <a:rPr lang="en-GB" sz="1600" b="0" i="0" dirty="0">
                          <a:solidFill>
                            <a:srgbClr val="FF3860"/>
                          </a:solidFill>
                          <a:latin typeface="OpenDyslexicAlta" pitchFamily="2" charset="77"/>
                          <a:ea typeface="OpenDyslexic" charset="0"/>
                          <a:cs typeface="OpenDyslexic" charset="0"/>
                        </a:rPr>
                        <a:t>regal</a:t>
                      </a:r>
                    </a:p>
                  </a:txBody>
                  <a:tcPr/>
                </a:tc>
                <a:extLst>
                  <a:ext uri="{0D108BD9-81ED-4DB2-BD59-A6C34878D82A}">
                    <a16:rowId xmlns:a16="http://schemas.microsoft.com/office/drawing/2014/main" val="1736704006"/>
                  </a:ext>
                </a:extLst>
              </a:tr>
              <a:tr h="403787">
                <a:tc>
                  <a:txBody>
                    <a:bodyPr/>
                    <a:lstStyle/>
                    <a:p>
                      <a:r>
                        <a:rPr lang="en-GB" sz="1600" b="0" i="0" dirty="0">
                          <a:solidFill>
                            <a:srgbClr val="FF3860"/>
                          </a:solidFill>
                          <a:latin typeface="OpenDyslexicAlta" pitchFamily="2" charset="77"/>
                          <a:ea typeface="OpenDyslexic" charset="0"/>
                          <a:cs typeface="OpenDyslexic" charset="0"/>
                        </a:rPr>
                        <a:t>tranquil</a:t>
                      </a:r>
                    </a:p>
                  </a:txBody>
                  <a:tcPr/>
                </a:tc>
                <a:extLst>
                  <a:ext uri="{0D108BD9-81ED-4DB2-BD59-A6C34878D82A}">
                    <a16:rowId xmlns:a16="http://schemas.microsoft.com/office/drawing/2014/main" val="1898381756"/>
                  </a:ext>
                </a:extLst>
              </a:tr>
              <a:tr h="403787">
                <a:tc>
                  <a:txBody>
                    <a:bodyPr/>
                    <a:lstStyle/>
                    <a:p>
                      <a:r>
                        <a:rPr lang="en-GB" sz="1600" b="0" i="0" dirty="0">
                          <a:solidFill>
                            <a:srgbClr val="FF3860"/>
                          </a:solidFill>
                          <a:latin typeface="OpenDyslexicAlta" pitchFamily="2" charset="77"/>
                          <a:ea typeface="OpenDyslexic" charset="0"/>
                          <a:cs typeface="OpenDyslexic" charset="0"/>
                        </a:rPr>
                        <a:t>spectacular</a:t>
                      </a:r>
                    </a:p>
                  </a:txBody>
                  <a:tcPr/>
                </a:tc>
                <a:extLst>
                  <a:ext uri="{0D108BD9-81ED-4DB2-BD59-A6C34878D82A}">
                    <a16:rowId xmlns:a16="http://schemas.microsoft.com/office/drawing/2014/main" val="2861474354"/>
                  </a:ext>
                </a:extLst>
              </a:tr>
              <a:tr h="403787">
                <a:tc>
                  <a:txBody>
                    <a:bodyPr/>
                    <a:lstStyle/>
                    <a:p>
                      <a:r>
                        <a:rPr lang="en-GB" sz="1600" b="0" i="0" dirty="0">
                          <a:solidFill>
                            <a:srgbClr val="FF3860"/>
                          </a:solidFill>
                          <a:latin typeface="OpenDyslexicAlta" pitchFamily="2" charset="77"/>
                          <a:ea typeface="OpenDyslexic" charset="0"/>
                          <a:cs typeface="OpenDyslexic" charset="0"/>
                        </a:rPr>
                        <a:t>majestic</a:t>
                      </a:r>
                    </a:p>
                  </a:txBody>
                  <a:tcPr/>
                </a:tc>
                <a:extLst>
                  <a:ext uri="{0D108BD9-81ED-4DB2-BD59-A6C34878D82A}">
                    <a16:rowId xmlns:a16="http://schemas.microsoft.com/office/drawing/2014/main" val="2805892939"/>
                  </a:ext>
                </a:extLst>
              </a:tr>
            </a:tbl>
          </a:graphicData>
        </a:graphic>
      </p:graphicFrame>
    </p:spTree>
    <p:extLst>
      <p:ext uri="{BB962C8B-B14F-4D97-AF65-F5344CB8AC3E}">
        <p14:creationId xmlns:p14="http://schemas.microsoft.com/office/powerpoint/2010/main" val="2712760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52269" y="83320"/>
            <a:ext cx="8780813" cy="1325563"/>
          </a:xfrm>
        </p:spPr>
        <p:txBody>
          <a:bodyPr>
            <a:normAutofit/>
          </a:bodyPr>
          <a:lstStyle/>
          <a:p>
            <a:r>
              <a:rPr lang="en-GB" sz="2000" dirty="0">
                <a:latin typeface="OpenDyslexicAlta" pitchFamily="2" charset="77"/>
              </a:rPr>
              <a:t>Add any suitable spelling list words to describe this image:</a:t>
            </a:r>
          </a:p>
        </p:txBody>
      </p:sp>
      <p:pic>
        <p:nvPicPr>
          <p:cNvPr id="5124" name="Picture 4" descr="Scotland, Landscape, Mountains, Hills">
            <a:extLst>
              <a:ext uri="{FF2B5EF4-FFF2-40B4-BE49-F238E27FC236}">
                <a16:creationId xmlns:a16="http://schemas.microsoft.com/office/drawing/2014/main" id="{AA527DB2-6BEC-4A02-BF62-2A09AB4A20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1989" y="1311347"/>
            <a:ext cx="9150667" cy="5159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892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52269" y="83320"/>
            <a:ext cx="8780813" cy="1325563"/>
          </a:xfrm>
        </p:spPr>
        <p:txBody>
          <a:bodyPr>
            <a:normAutofit/>
          </a:bodyPr>
          <a:lstStyle/>
          <a:p>
            <a:r>
              <a:rPr lang="en-GB" sz="2000" dirty="0">
                <a:latin typeface="OpenDyslexicAlta" pitchFamily="2" charset="77"/>
              </a:rPr>
              <a:t>Add any suitable spelling list words to describe this image:</a:t>
            </a:r>
          </a:p>
        </p:txBody>
      </p:sp>
      <p:pic>
        <p:nvPicPr>
          <p:cNvPr id="5124" name="Picture 4" descr="Scotland, Landscape, Mountains, Hills">
            <a:extLst>
              <a:ext uri="{FF2B5EF4-FFF2-40B4-BE49-F238E27FC236}">
                <a16:creationId xmlns:a16="http://schemas.microsoft.com/office/drawing/2014/main" id="{AA527DB2-6BEC-4A02-BF62-2A09AB4A20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1989" y="1311347"/>
            <a:ext cx="9150667" cy="51595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6C4E7D-339F-0A47-9994-29F3DC9E8A19}"/>
              </a:ext>
            </a:extLst>
          </p:cNvPr>
          <p:cNvSpPr txBox="1"/>
          <p:nvPr/>
        </p:nvSpPr>
        <p:spPr>
          <a:xfrm>
            <a:off x="437322" y="228600"/>
            <a:ext cx="1293942" cy="369332"/>
          </a:xfrm>
          <a:prstGeom prst="rect">
            <a:avLst/>
          </a:prstGeom>
          <a:noFill/>
        </p:spPr>
        <p:txBody>
          <a:bodyPr wrap="square" rtlCol="0">
            <a:spAutoFit/>
          </a:bodyPr>
          <a:lstStyle/>
          <a:p>
            <a:r>
              <a:rPr lang="en-US" dirty="0">
                <a:solidFill>
                  <a:srgbClr val="FF3860"/>
                </a:solidFill>
              </a:rPr>
              <a:t>Answers: </a:t>
            </a:r>
          </a:p>
        </p:txBody>
      </p:sp>
      <p:graphicFrame>
        <p:nvGraphicFramePr>
          <p:cNvPr id="5" name="Table 4">
            <a:extLst>
              <a:ext uri="{FF2B5EF4-FFF2-40B4-BE49-F238E27FC236}">
                <a16:creationId xmlns:a16="http://schemas.microsoft.com/office/drawing/2014/main" id="{687A972E-AF2E-1E40-B9B4-AD8C76A38608}"/>
              </a:ext>
            </a:extLst>
          </p:cNvPr>
          <p:cNvGraphicFramePr>
            <a:graphicFrameLocks noGrp="1"/>
          </p:cNvGraphicFramePr>
          <p:nvPr>
            <p:extLst>
              <p:ext uri="{D42A27DB-BD31-4B8C-83A1-F6EECF244321}">
                <p14:modId xmlns:p14="http://schemas.microsoft.com/office/powerpoint/2010/main" val="41506943"/>
              </p:ext>
            </p:extLst>
          </p:nvPr>
        </p:nvGraphicFramePr>
        <p:xfrm>
          <a:off x="163592" y="1408883"/>
          <a:ext cx="1293942" cy="3081799"/>
        </p:xfrm>
        <a:graphic>
          <a:graphicData uri="http://schemas.openxmlformats.org/drawingml/2006/table">
            <a:tbl>
              <a:tblPr firstRow="1" bandRow="1">
                <a:tableStyleId>{5940675A-B579-460E-94D1-54222C63F5DA}</a:tableStyleId>
              </a:tblPr>
              <a:tblGrid>
                <a:gridCol w="1293942">
                  <a:extLst>
                    <a:ext uri="{9D8B030D-6E8A-4147-A177-3AD203B41FA5}">
                      <a16:colId xmlns:a16="http://schemas.microsoft.com/office/drawing/2014/main" val="1990358411"/>
                    </a:ext>
                  </a:extLst>
                </a:gridCol>
              </a:tblGrid>
              <a:tr h="440257">
                <a:tc>
                  <a:txBody>
                    <a:bodyPr/>
                    <a:lstStyle/>
                    <a:p>
                      <a:r>
                        <a:rPr lang="en-GB" sz="1400"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40257">
                <a:tc>
                  <a:txBody>
                    <a:bodyPr/>
                    <a:lstStyle/>
                    <a:p>
                      <a:r>
                        <a:rPr lang="en-GB" sz="1400" b="0" i="0" dirty="0">
                          <a:solidFill>
                            <a:srgbClr val="FF3860"/>
                          </a:solidFill>
                          <a:latin typeface="OpenDyslexicAlta" pitchFamily="2" charset="77"/>
                          <a:ea typeface="OpenDyslexic" charset="0"/>
                          <a:cs typeface="OpenDyslexic" charset="0"/>
                        </a:rPr>
                        <a:t>picturesque</a:t>
                      </a:r>
                    </a:p>
                  </a:txBody>
                  <a:tcPr/>
                </a:tc>
                <a:extLst>
                  <a:ext uri="{0D108BD9-81ED-4DB2-BD59-A6C34878D82A}">
                    <a16:rowId xmlns:a16="http://schemas.microsoft.com/office/drawing/2014/main" val="2347286984"/>
                  </a:ext>
                </a:extLst>
              </a:tr>
              <a:tr h="440257">
                <a:tc>
                  <a:txBody>
                    <a:bodyPr/>
                    <a:lstStyle/>
                    <a:p>
                      <a:r>
                        <a:rPr lang="en-GB" sz="1400" b="0" i="0" dirty="0">
                          <a:solidFill>
                            <a:srgbClr val="FF3860"/>
                          </a:solidFill>
                          <a:latin typeface="OpenDyslexicAlta" pitchFamily="2" charset="77"/>
                          <a:ea typeface="OpenDyslexic" charset="0"/>
                          <a:cs typeface="OpenDyslexic" charset="0"/>
                        </a:rPr>
                        <a:t>magnificent</a:t>
                      </a:r>
                    </a:p>
                  </a:txBody>
                  <a:tcPr/>
                </a:tc>
                <a:extLst>
                  <a:ext uri="{0D108BD9-81ED-4DB2-BD59-A6C34878D82A}">
                    <a16:rowId xmlns:a16="http://schemas.microsoft.com/office/drawing/2014/main" val="3918063391"/>
                  </a:ext>
                </a:extLst>
              </a:tr>
              <a:tr h="440257">
                <a:tc>
                  <a:txBody>
                    <a:bodyPr/>
                    <a:lstStyle/>
                    <a:p>
                      <a:r>
                        <a:rPr lang="en-GB" sz="1400" b="0" i="0" dirty="0">
                          <a:solidFill>
                            <a:srgbClr val="FF3860"/>
                          </a:solidFill>
                          <a:latin typeface="OpenDyslexicAlta" pitchFamily="2" charset="77"/>
                          <a:ea typeface="OpenDyslexic" charset="0"/>
                          <a:cs typeface="OpenDyslexic" charset="0"/>
                        </a:rPr>
                        <a:t>tranquil</a:t>
                      </a:r>
                    </a:p>
                  </a:txBody>
                  <a:tcPr/>
                </a:tc>
                <a:extLst>
                  <a:ext uri="{0D108BD9-81ED-4DB2-BD59-A6C34878D82A}">
                    <a16:rowId xmlns:a16="http://schemas.microsoft.com/office/drawing/2014/main" val="3950875640"/>
                  </a:ext>
                </a:extLst>
              </a:tr>
              <a:tr h="440257">
                <a:tc>
                  <a:txBody>
                    <a:bodyPr/>
                    <a:lstStyle/>
                    <a:p>
                      <a:r>
                        <a:rPr lang="en-GB" sz="1400" b="0" i="0" dirty="0">
                          <a:solidFill>
                            <a:srgbClr val="FF3860"/>
                          </a:solidFill>
                          <a:latin typeface="OpenDyslexicAlta" pitchFamily="2" charset="77"/>
                          <a:ea typeface="OpenDyslexic" charset="0"/>
                          <a:cs typeface="OpenDyslexic" charset="0"/>
                        </a:rPr>
                        <a:t>spectacular</a:t>
                      </a:r>
                    </a:p>
                  </a:txBody>
                  <a:tcPr/>
                </a:tc>
                <a:extLst>
                  <a:ext uri="{0D108BD9-81ED-4DB2-BD59-A6C34878D82A}">
                    <a16:rowId xmlns:a16="http://schemas.microsoft.com/office/drawing/2014/main" val="112119554"/>
                  </a:ext>
                </a:extLst>
              </a:tr>
              <a:tr h="440257">
                <a:tc>
                  <a:txBody>
                    <a:bodyPr/>
                    <a:lstStyle/>
                    <a:p>
                      <a:r>
                        <a:rPr lang="en-GB" sz="1400" b="0" i="0" dirty="0">
                          <a:solidFill>
                            <a:srgbClr val="FF3860"/>
                          </a:solidFill>
                          <a:latin typeface="OpenDyslexicAlta" pitchFamily="2" charset="77"/>
                          <a:ea typeface="OpenDyslexic" charset="0"/>
                          <a:cs typeface="OpenDyslexic" charset="0"/>
                        </a:rPr>
                        <a:t>majestic</a:t>
                      </a:r>
                    </a:p>
                  </a:txBody>
                  <a:tcPr/>
                </a:tc>
                <a:extLst>
                  <a:ext uri="{0D108BD9-81ED-4DB2-BD59-A6C34878D82A}">
                    <a16:rowId xmlns:a16="http://schemas.microsoft.com/office/drawing/2014/main" val="2209898552"/>
                  </a:ext>
                </a:extLst>
              </a:tr>
              <a:tr h="440257">
                <a:tc>
                  <a:txBody>
                    <a:bodyPr/>
                    <a:lstStyle/>
                    <a:p>
                      <a:r>
                        <a:rPr lang="en-GB" sz="1400" b="0" i="0" dirty="0">
                          <a:solidFill>
                            <a:srgbClr val="FF3860"/>
                          </a:solidFill>
                          <a:latin typeface="OpenDyslexicAlta" pitchFamily="2" charset="77"/>
                          <a:ea typeface="OpenDyslexic" charset="0"/>
                          <a:cs typeface="OpenDyslexic" charset="0"/>
                        </a:rPr>
                        <a:t>noiseless</a:t>
                      </a:r>
                    </a:p>
                  </a:txBody>
                  <a:tcPr/>
                </a:tc>
                <a:extLst>
                  <a:ext uri="{0D108BD9-81ED-4DB2-BD59-A6C34878D82A}">
                    <a16:rowId xmlns:a16="http://schemas.microsoft.com/office/drawing/2014/main" val="98554686"/>
                  </a:ext>
                </a:extLst>
              </a:tr>
            </a:tbl>
          </a:graphicData>
        </a:graphic>
      </p:graphicFrame>
    </p:spTree>
    <p:extLst>
      <p:ext uri="{BB962C8B-B14F-4D97-AF65-F5344CB8AC3E}">
        <p14:creationId xmlns:p14="http://schemas.microsoft.com/office/powerpoint/2010/main" val="33335403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rest Owl Trees Texture Background Darkne">
            <a:extLst>
              <a:ext uri="{FF2B5EF4-FFF2-40B4-BE49-F238E27FC236}">
                <a16:creationId xmlns:a16="http://schemas.microsoft.com/office/drawing/2014/main" id="{9748E467-06C5-4CAF-91F9-7CA90C147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60863" y="1156216"/>
            <a:ext cx="8780813" cy="5283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7F19A67-E8BD-B64C-983F-FD1DDF61F779}"/>
              </a:ext>
            </a:extLst>
          </p:cNvPr>
          <p:cNvSpPr txBox="1">
            <a:spLocks/>
          </p:cNvSpPr>
          <p:nvPr/>
        </p:nvSpPr>
        <p:spPr>
          <a:xfrm>
            <a:off x="252269" y="83320"/>
            <a:ext cx="87808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2000">
                <a:latin typeface="OpenDyslexicAlta" pitchFamily="2" charset="77"/>
              </a:rPr>
              <a:t>Add any suitable spelling list words to describe this image:</a:t>
            </a:r>
            <a:endParaRPr lang="en-GB" sz="2000" dirty="0">
              <a:latin typeface="OpenDyslexicAlta" pitchFamily="2" charset="77"/>
            </a:endParaRPr>
          </a:p>
        </p:txBody>
      </p:sp>
    </p:spTree>
    <p:extLst>
      <p:ext uri="{BB962C8B-B14F-4D97-AF65-F5344CB8AC3E}">
        <p14:creationId xmlns:p14="http://schemas.microsoft.com/office/powerpoint/2010/main" val="411021959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rest Owl Trees Texture Background Darkne">
            <a:extLst>
              <a:ext uri="{FF2B5EF4-FFF2-40B4-BE49-F238E27FC236}">
                <a16:creationId xmlns:a16="http://schemas.microsoft.com/office/drawing/2014/main" id="{9748E467-06C5-4CAF-91F9-7CA90C147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60863" y="1156216"/>
            <a:ext cx="8780813" cy="52835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825664-68C5-FD4B-B7B5-5E2133BD2CE8}"/>
              </a:ext>
            </a:extLst>
          </p:cNvPr>
          <p:cNvSpPr txBox="1"/>
          <p:nvPr/>
        </p:nvSpPr>
        <p:spPr>
          <a:xfrm>
            <a:off x="437322" y="228600"/>
            <a:ext cx="1293942" cy="369332"/>
          </a:xfrm>
          <a:prstGeom prst="rect">
            <a:avLst/>
          </a:prstGeom>
          <a:noFill/>
        </p:spPr>
        <p:txBody>
          <a:bodyPr wrap="square" rtlCol="0">
            <a:spAutoFit/>
          </a:bodyPr>
          <a:lstStyle/>
          <a:p>
            <a:r>
              <a:rPr lang="en-US" dirty="0">
                <a:solidFill>
                  <a:srgbClr val="FF3860"/>
                </a:solidFill>
              </a:rPr>
              <a:t>Answers: </a:t>
            </a:r>
          </a:p>
        </p:txBody>
      </p:sp>
      <p:graphicFrame>
        <p:nvGraphicFramePr>
          <p:cNvPr id="6" name="Table 5">
            <a:extLst>
              <a:ext uri="{FF2B5EF4-FFF2-40B4-BE49-F238E27FC236}">
                <a16:creationId xmlns:a16="http://schemas.microsoft.com/office/drawing/2014/main" id="{4EE3963D-B05E-9141-9031-F72F1DF88EC7}"/>
              </a:ext>
            </a:extLst>
          </p:cNvPr>
          <p:cNvGraphicFramePr>
            <a:graphicFrameLocks noGrp="1"/>
          </p:cNvGraphicFramePr>
          <p:nvPr>
            <p:extLst>
              <p:ext uri="{D42A27DB-BD31-4B8C-83A1-F6EECF244321}">
                <p14:modId xmlns:p14="http://schemas.microsoft.com/office/powerpoint/2010/main" val="2157545712"/>
              </p:ext>
            </p:extLst>
          </p:nvPr>
        </p:nvGraphicFramePr>
        <p:xfrm>
          <a:off x="266921" y="1250887"/>
          <a:ext cx="1293942" cy="1371600"/>
        </p:xfrm>
        <a:graphic>
          <a:graphicData uri="http://schemas.openxmlformats.org/drawingml/2006/table">
            <a:tbl>
              <a:tblPr firstRow="1" bandRow="1">
                <a:tableStyleId>{5940675A-B579-460E-94D1-54222C63F5DA}</a:tableStyleId>
              </a:tblPr>
              <a:tblGrid>
                <a:gridCol w="1293942">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sz="1400" b="0" i="0" dirty="0">
                          <a:solidFill>
                            <a:srgbClr val="FF3860"/>
                          </a:solidFill>
                          <a:latin typeface="OpenDyslexicAlta" pitchFamily="2" charset="77"/>
                          <a:ea typeface="OpenDyslexic" charset="0"/>
                          <a:cs typeface="OpenDyslexic" charset="0"/>
                        </a:rPr>
                        <a:t>picturesque</a:t>
                      </a:r>
                    </a:p>
                  </a:txBody>
                  <a:tcPr/>
                </a:tc>
                <a:extLst>
                  <a:ext uri="{0D108BD9-81ED-4DB2-BD59-A6C34878D82A}">
                    <a16:rowId xmlns:a16="http://schemas.microsoft.com/office/drawing/2014/main" val="2347286984"/>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dirty="0">
                          <a:solidFill>
                            <a:srgbClr val="FF3860"/>
                          </a:solidFill>
                          <a:latin typeface="OpenDyslexicAlta" pitchFamily="2" charset="77"/>
                          <a:ea typeface="OpenDyslexic" charset="0"/>
                          <a:cs typeface="OpenDyslexic" charset="0"/>
                        </a:rPr>
                        <a:t>sinister</a:t>
                      </a:r>
                    </a:p>
                  </a:txBody>
                  <a:tcPr/>
                </a:tc>
                <a:extLst>
                  <a:ext uri="{0D108BD9-81ED-4DB2-BD59-A6C34878D82A}">
                    <a16:rowId xmlns:a16="http://schemas.microsoft.com/office/drawing/2014/main" val="3918063391"/>
                  </a:ext>
                </a:extLst>
              </a:tr>
            </a:tbl>
          </a:graphicData>
        </a:graphic>
      </p:graphicFrame>
      <p:sp>
        <p:nvSpPr>
          <p:cNvPr id="8" name="Title 1">
            <a:extLst>
              <a:ext uri="{FF2B5EF4-FFF2-40B4-BE49-F238E27FC236}">
                <a16:creationId xmlns:a16="http://schemas.microsoft.com/office/drawing/2014/main" id="{BEAF2E26-9F4E-7143-A535-8D914329F7F3}"/>
              </a:ext>
            </a:extLst>
          </p:cNvPr>
          <p:cNvSpPr txBox="1">
            <a:spLocks/>
          </p:cNvSpPr>
          <p:nvPr/>
        </p:nvSpPr>
        <p:spPr>
          <a:xfrm>
            <a:off x="252269" y="83320"/>
            <a:ext cx="87808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Muli" pitchFamily="2" charset="77"/>
                <a:ea typeface="+mj-ea"/>
                <a:cs typeface="+mj-cs"/>
              </a:defRPr>
            </a:lvl1pPr>
          </a:lstStyle>
          <a:p>
            <a:r>
              <a:rPr lang="en-GB" sz="2000">
                <a:latin typeface="OpenDyslexicAlta" pitchFamily="2" charset="77"/>
              </a:rPr>
              <a:t>Add any suitable spelling list words to describe this image:</a:t>
            </a:r>
            <a:endParaRPr lang="en-GB" sz="2000" dirty="0">
              <a:latin typeface="OpenDyslexicAlta" pitchFamily="2" charset="77"/>
            </a:endParaRPr>
          </a:p>
        </p:txBody>
      </p:sp>
    </p:spTree>
    <p:extLst>
      <p:ext uri="{BB962C8B-B14F-4D97-AF65-F5344CB8AC3E}">
        <p14:creationId xmlns:p14="http://schemas.microsoft.com/office/powerpoint/2010/main" val="33221646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63781276"/>
              </p:ext>
            </p:extLst>
          </p:nvPr>
        </p:nvGraphicFramePr>
        <p:xfrm>
          <a:off x="508000" y="1600196"/>
          <a:ext cx="11150598" cy="504009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95928998"/>
                    </a:ext>
                  </a:extLst>
                </a:gridCol>
                <a:gridCol w="1858433">
                  <a:extLst>
                    <a:ext uri="{9D8B030D-6E8A-4147-A177-3AD203B41FA5}">
                      <a16:colId xmlns:a16="http://schemas.microsoft.com/office/drawing/2014/main" val="86481787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picturesque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magnificent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regal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68090">
                <a:tc>
                  <a:txBody>
                    <a:bodyPr/>
                    <a:lstStyle/>
                    <a:p>
                      <a:r>
                        <a:rPr lang="en-GB" b="0" i="0" dirty="0">
                          <a:latin typeface="OpenDyslexicAlta" pitchFamily="2" charset="77"/>
                          <a:ea typeface="OpenDyslexic" charset="0"/>
                          <a:cs typeface="OpenDyslexic" charset="0"/>
                        </a:rPr>
                        <a:t>tranquil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sinister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unsightly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spectacular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majestic</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noiseless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bustling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0482070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Adjectives to describe settings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13668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picturesque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magnificent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regal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tranquil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sinister</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unsightly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spectacular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majestic</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noiseless</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bustling</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0589323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Adjectives to describe settings.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66884" y="2423156"/>
          <a:ext cx="8233230" cy="4206240"/>
        </p:xfrm>
        <a:graphic>
          <a:graphicData uri="http://schemas.openxmlformats.org/drawingml/2006/table">
            <a:tbl>
              <a:tblPr firstRow="1" bandRow="1">
                <a:tableStyleId>{5940675A-B579-460E-94D1-54222C63F5DA}</a:tableStyleId>
              </a:tblPr>
              <a:tblGrid>
                <a:gridCol w="1646646">
                  <a:extLst>
                    <a:ext uri="{9D8B030D-6E8A-4147-A177-3AD203B41FA5}">
                      <a16:colId xmlns:a16="http://schemas.microsoft.com/office/drawing/2014/main" val="20000"/>
                    </a:ext>
                  </a:extLst>
                </a:gridCol>
                <a:gridCol w="1646646">
                  <a:extLst>
                    <a:ext uri="{9D8B030D-6E8A-4147-A177-3AD203B41FA5}">
                      <a16:colId xmlns:a16="http://schemas.microsoft.com/office/drawing/2014/main" val="20001"/>
                    </a:ext>
                  </a:extLst>
                </a:gridCol>
                <a:gridCol w="1646646">
                  <a:extLst>
                    <a:ext uri="{9D8B030D-6E8A-4147-A177-3AD203B41FA5}">
                      <a16:colId xmlns:a16="http://schemas.microsoft.com/office/drawing/2014/main" val="20002"/>
                    </a:ext>
                  </a:extLst>
                </a:gridCol>
                <a:gridCol w="1646646">
                  <a:extLst>
                    <a:ext uri="{9D8B030D-6E8A-4147-A177-3AD203B41FA5}">
                      <a16:colId xmlns:a16="http://schemas.microsoft.com/office/drawing/2014/main" val="20003"/>
                    </a:ext>
                  </a:extLst>
                </a:gridCol>
                <a:gridCol w="1646646">
                  <a:extLst>
                    <a:ext uri="{9D8B030D-6E8A-4147-A177-3AD203B41FA5}">
                      <a16:colId xmlns:a16="http://schemas.microsoft.com/office/drawing/2014/main" val="20004"/>
                    </a:ext>
                  </a:extLst>
                </a:gridCol>
              </a:tblGrid>
              <a:tr h="365760">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pPr algn="ctr"/>
                      <a:endParaRPr lang="en-GB" b="0" i="0" dirty="0">
                        <a:latin typeface="OpenDyslexicAlta" pitchFamily="2" charset="77"/>
                        <a:ea typeface="OpenDyslexic" charset="0"/>
                        <a:cs typeface="OpenDyslexic" charset="0"/>
                      </a:endParaRPr>
                    </a:p>
                    <a:p>
                      <a:pPr algn="ctr"/>
                      <a:r>
                        <a:rPr lang="en-GB" b="0" i="0" dirty="0">
                          <a:latin typeface="OpenDyslexicAlta" pitchFamily="2" charset="77"/>
                          <a:ea typeface="OpenDyslexic" charset="0"/>
                          <a:cs typeface="OpenDyslexic" charset="0"/>
                        </a:rPr>
                        <a:t>beautiful in a dramatic</a:t>
                      </a:r>
                      <a:r>
                        <a:rPr lang="en-GB" b="0" i="0" baseline="0" dirty="0">
                          <a:latin typeface="OpenDyslexicAlta" pitchFamily="2" charset="77"/>
                          <a:ea typeface="OpenDyslexic" charset="0"/>
                          <a:cs typeface="OpenDyslexic" charset="0"/>
                        </a:rPr>
                        <a:t> and eye-catching way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pPr algn="ctr"/>
                      <a:r>
                        <a:rPr lang="en-GB" b="0" i="0" dirty="0">
                          <a:latin typeface="OpenDyslexicAlta" pitchFamily="2" charset="77"/>
                          <a:ea typeface="OpenDyslexic" charset="0"/>
                          <a:cs typeface="OpenDyslexic" charset="0"/>
                        </a:rPr>
                        <a:t>spectacular</a:t>
                      </a:r>
                    </a:p>
                  </a:txBody>
                  <a:tcPr/>
                </a:tc>
                <a:extLst>
                  <a:ext uri="{0D108BD9-81ED-4DB2-BD59-A6C34878D82A}">
                    <a16:rowId xmlns:a16="http://schemas.microsoft.com/office/drawing/2014/main" val="10001"/>
                  </a:ext>
                </a:extLst>
              </a:tr>
              <a:tr h="365760">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pPr algn="ctr"/>
                      <a:r>
                        <a:rPr lang="en-GB" b="0" i="0" dirty="0">
                          <a:latin typeface="Muli" pitchFamily="2" charset="77"/>
                        </a:rPr>
                        <a:t> </a:t>
                      </a: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365760">
                <a:tc>
                  <a:txBody>
                    <a:bodyPr/>
                    <a:lstStyle/>
                    <a:p>
                      <a:endParaRPr lang="en-GB" b="0" i="0" dirty="0">
                        <a:latin typeface="Muli" pitchFamily="2" charset="77"/>
                      </a:endParaRPr>
                    </a:p>
                  </a:txBody>
                  <a:tcPr/>
                </a:tc>
                <a:tc>
                  <a:txBody>
                    <a:bodyPr/>
                    <a:lstStyle/>
                    <a:p>
                      <a:pPr algn="ctr"/>
                      <a:r>
                        <a:rPr lang="en-GB" b="0" i="0" dirty="0">
                          <a:latin typeface="OpenDyslexicAlta" pitchFamily="2" charset="77"/>
                          <a:ea typeface="OpenDyslexic" charset="0"/>
                          <a:cs typeface="OpenDyslexic" charset="0"/>
                        </a:rPr>
                        <a:t>regal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3566884" y="1600196"/>
            <a:ext cx="8157030" cy="646331"/>
          </a:xfrm>
          <a:prstGeom prst="rect">
            <a:avLst/>
          </a:prstGeom>
          <a:solidFill>
            <a:srgbClr val="FFFD78"/>
          </a:solidFill>
        </p:spPr>
        <p:txBody>
          <a:bodyPr wrap="square" rtlCol="0">
            <a:spAutoFit/>
          </a:bodyPr>
          <a:lstStyle/>
          <a:p>
            <a:r>
              <a:rPr lang="en-GB" dirty="0">
                <a:latin typeface="OpenDyslexicAlta" pitchFamily="2" charset="77"/>
                <a:ea typeface="OpenDyslexic" charset="0"/>
                <a:cs typeface="OpenDyslexic" charset="0"/>
              </a:rPr>
              <a:t>For each spelling either draw an image to represent it, create a definition or use it into a sentence.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6288" y="4670584"/>
            <a:ext cx="1412856" cy="1547011"/>
          </a:xfrm>
          <a:prstGeom prst="rect">
            <a:avLst/>
          </a:prstGeom>
        </p:spPr>
      </p:pic>
    </p:spTree>
    <p:extLst>
      <p:ext uri="{BB962C8B-B14F-4D97-AF65-F5344CB8AC3E}">
        <p14:creationId xmlns:p14="http://schemas.microsoft.com/office/powerpoint/2010/main" val="172473301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Vocabulary to describe feelings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32</a:t>
            </a:r>
          </a:p>
        </p:txBody>
      </p:sp>
    </p:spTree>
    <p:extLst>
      <p:ext uri="{BB962C8B-B14F-4D97-AF65-F5344CB8AC3E}">
        <p14:creationId xmlns:p14="http://schemas.microsoft.com/office/powerpoint/2010/main" val="14599813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Vocabulary to describe feelings.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4195455692"/>
              </p:ext>
            </p:extLst>
          </p:nvPr>
        </p:nvGraphicFramePr>
        <p:xfrm>
          <a:off x="3429000" y="1311275"/>
          <a:ext cx="8363607" cy="5351099"/>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children will look at interesting words to describe feelings. Can the children think of any words to describe how someone might be feeing in certain situations, e.g. if they just won the lottery? If they saw a snake in their room? If they were going to take an exam?</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Show the children the power point slide and ask the to look at the images and match up the word to the facial expression they think bests matches. </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choose five of the words to write a sentence for. They could use more than one of the spelling list words in each sentence if it makes sense. Share with a partner to check spellings.</a:t>
                      </a:r>
                    </a:p>
                    <a:p>
                      <a:endParaRPr lang="en-GB" sz="1700" b="0" i="0" dirty="0">
                        <a:latin typeface="Muli" pitchFamily="2" charset="77"/>
                      </a:endParaRPr>
                    </a:p>
                    <a:p>
                      <a:r>
                        <a:rPr lang="en-GB" sz="1700" b="0" i="0" dirty="0">
                          <a:latin typeface="Muli" pitchFamily="2" charset="77"/>
                        </a:rPr>
                        <a:t>Share sentences with the class.</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755523721"/>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euphoric</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delighted</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despondent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incensed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terrified</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apprehensive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jittery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optimistic</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positive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sanguine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168921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4</a:t>
            </a:r>
          </a:p>
        </p:txBody>
      </p:sp>
    </p:spTree>
    <p:extLst>
      <p:ext uri="{BB962C8B-B14F-4D97-AF65-F5344CB8AC3E}">
        <p14:creationId xmlns:p14="http://schemas.microsoft.com/office/powerpoint/2010/main" val="339137540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52269" y="83320"/>
            <a:ext cx="8780813" cy="1325563"/>
          </a:xfrm>
        </p:spPr>
        <p:txBody>
          <a:bodyPr>
            <a:normAutofit/>
          </a:bodyPr>
          <a:lstStyle/>
          <a:p>
            <a:r>
              <a:rPr lang="en-GB" sz="2000" dirty="0">
                <a:latin typeface="OpenDyslexicAlta" pitchFamily="2" charset="77"/>
              </a:rPr>
              <a:t>Which word from your spelling list, best matches how each character may be feeling?</a:t>
            </a:r>
          </a:p>
        </p:txBody>
      </p:sp>
      <p:pic>
        <p:nvPicPr>
          <p:cNvPr id="3074" name="Picture 2" descr="Angry Face Emoticon Animations Green Expre">
            <a:extLst>
              <a:ext uri="{FF2B5EF4-FFF2-40B4-BE49-F238E27FC236}">
                <a16:creationId xmlns:a16="http://schemas.microsoft.com/office/drawing/2014/main" id="{557D19BC-2328-4A38-9F3F-87BFE334F0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0451" y="1421392"/>
            <a:ext cx="1870519" cy="1876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ncil Happy Jumping School Writing Author">
            <a:extLst>
              <a:ext uri="{FF2B5EF4-FFF2-40B4-BE49-F238E27FC236}">
                <a16:creationId xmlns:a16="http://schemas.microsoft.com/office/drawing/2014/main" id="{E5B7287D-1082-41FE-9A6C-0E2718D83A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6336" y="1585115"/>
            <a:ext cx="2033025" cy="31853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creaming Surprised Smiley Emotion Afraid">
            <a:extLst>
              <a:ext uri="{FF2B5EF4-FFF2-40B4-BE49-F238E27FC236}">
                <a16:creationId xmlns:a16="http://schemas.microsoft.com/office/drawing/2014/main" id="{3AE3784E-E878-48A4-839A-7F2E045A2C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7028" y="3654648"/>
            <a:ext cx="2261083" cy="25123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oking, Burn, Scared, Spanish Food">
            <a:extLst>
              <a:ext uri="{FF2B5EF4-FFF2-40B4-BE49-F238E27FC236}">
                <a16:creationId xmlns:a16="http://schemas.microsoft.com/office/drawing/2014/main" id="{18F50DD3-4C11-4283-84A0-5F590A012A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73285" y="3770471"/>
            <a:ext cx="2830709" cy="228066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ion King Animal Business Suit Tie Thumbs">
            <a:extLst>
              <a:ext uri="{FF2B5EF4-FFF2-40B4-BE49-F238E27FC236}">
                <a16:creationId xmlns:a16="http://schemas.microsoft.com/office/drawing/2014/main" id="{469D0EF6-7E41-42DF-AAF6-A1DDEEF7253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970" y="3508439"/>
            <a:ext cx="2285030" cy="28047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orried, Bored, Sad, Boy, Man, Stress">
            <a:extLst>
              <a:ext uri="{FF2B5EF4-FFF2-40B4-BE49-F238E27FC236}">
                <a16:creationId xmlns:a16="http://schemas.microsoft.com/office/drawing/2014/main" id="{4C4DF160-68FB-4D67-92AE-069CB6C9E65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1687" y="1199960"/>
            <a:ext cx="2798824" cy="210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2259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52269" y="83320"/>
            <a:ext cx="8780813" cy="1325563"/>
          </a:xfrm>
        </p:spPr>
        <p:txBody>
          <a:bodyPr>
            <a:normAutofit/>
          </a:bodyPr>
          <a:lstStyle/>
          <a:p>
            <a:r>
              <a:rPr lang="en-GB" sz="2400" dirty="0"/>
              <a:t>Which word from your spelling list, best matches how each character may be feeling?</a:t>
            </a:r>
          </a:p>
        </p:txBody>
      </p:sp>
      <p:pic>
        <p:nvPicPr>
          <p:cNvPr id="3074" name="Picture 2" descr="Angry Face Emoticon Animations Green Expre">
            <a:extLst>
              <a:ext uri="{FF2B5EF4-FFF2-40B4-BE49-F238E27FC236}">
                <a16:creationId xmlns:a16="http://schemas.microsoft.com/office/drawing/2014/main" id="{557D19BC-2328-4A38-9F3F-87BFE334F0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0451" y="1421392"/>
            <a:ext cx="1870519" cy="1876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ncil Happy Jumping School Writing Author">
            <a:extLst>
              <a:ext uri="{FF2B5EF4-FFF2-40B4-BE49-F238E27FC236}">
                <a16:creationId xmlns:a16="http://schemas.microsoft.com/office/drawing/2014/main" id="{E5B7287D-1082-41FE-9A6C-0E2718D83A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6336" y="1585115"/>
            <a:ext cx="2033025" cy="31853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creaming Surprised Smiley Emotion Afraid">
            <a:extLst>
              <a:ext uri="{FF2B5EF4-FFF2-40B4-BE49-F238E27FC236}">
                <a16:creationId xmlns:a16="http://schemas.microsoft.com/office/drawing/2014/main" id="{3AE3784E-E878-48A4-839A-7F2E045A2C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7028" y="3654648"/>
            <a:ext cx="2261083" cy="25123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oking, Burn, Scared, Spanish Food">
            <a:extLst>
              <a:ext uri="{FF2B5EF4-FFF2-40B4-BE49-F238E27FC236}">
                <a16:creationId xmlns:a16="http://schemas.microsoft.com/office/drawing/2014/main" id="{18F50DD3-4C11-4283-84A0-5F590A012A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73285" y="3770471"/>
            <a:ext cx="2830709" cy="228066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ion King Animal Business Suit Tie Thumbs">
            <a:extLst>
              <a:ext uri="{FF2B5EF4-FFF2-40B4-BE49-F238E27FC236}">
                <a16:creationId xmlns:a16="http://schemas.microsoft.com/office/drawing/2014/main" id="{469D0EF6-7E41-42DF-AAF6-A1DDEEF7253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970" y="3508439"/>
            <a:ext cx="2285030" cy="28047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orried, Bored, Sad, Boy, Man, Stress">
            <a:extLst>
              <a:ext uri="{FF2B5EF4-FFF2-40B4-BE49-F238E27FC236}">
                <a16:creationId xmlns:a16="http://schemas.microsoft.com/office/drawing/2014/main" id="{4C4DF160-68FB-4D67-92AE-069CB6C9E65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61687" y="1199960"/>
            <a:ext cx="2798824" cy="21099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52CDE08-7C53-0940-9624-3343C3CA8D60}"/>
              </a:ext>
            </a:extLst>
          </p:cNvPr>
          <p:cNvSpPr/>
          <p:nvPr/>
        </p:nvSpPr>
        <p:spPr>
          <a:xfrm>
            <a:off x="4251711" y="6273207"/>
            <a:ext cx="114415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positive</a:t>
            </a:r>
          </a:p>
        </p:txBody>
      </p:sp>
      <p:sp>
        <p:nvSpPr>
          <p:cNvPr id="4" name="Rectangle 3">
            <a:extLst>
              <a:ext uri="{FF2B5EF4-FFF2-40B4-BE49-F238E27FC236}">
                <a16:creationId xmlns:a16="http://schemas.microsoft.com/office/drawing/2014/main" id="{B40446F9-73B4-CA44-AD59-A5D20BD6D219}"/>
              </a:ext>
            </a:extLst>
          </p:cNvPr>
          <p:cNvSpPr/>
          <p:nvPr/>
        </p:nvSpPr>
        <p:spPr>
          <a:xfrm>
            <a:off x="10376185" y="4856821"/>
            <a:ext cx="1234505"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euphoric</a:t>
            </a:r>
          </a:p>
        </p:txBody>
      </p:sp>
      <p:sp>
        <p:nvSpPr>
          <p:cNvPr id="5" name="Rectangle 4">
            <a:extLst>
              <a:ext uri="{FF2B5EF4-FFF2-40B4-BE49-F238E27FC236}">
                <a16:creationId xmlns:a16="http://schemas.microsoft.com/office/drawing/2014/main" id="{89DA7294-6BF9-E342-BF33-F82BCB9B5821}"/>
              </a:ext>
            </a:extLst>
          </p:cNvPr>
          <p:cNvSpPr/>
          <p:nvPr/>
        </p:nvSpPr>
        <p:spPr>
          <a:xfrm>
            <a:off x="1146140" y="6206161"/>
            <a:ext cx="120180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terrified</a:t>
            </a:r>
          </a:p>
        </p:txBody>
      </p:sp>
      <p:sp>
        <p:nvSpPr>
          <p:cNvPr id="6" name="Rectangle 5">
            <a:extLst>
              <a:ext uri="{FF2B5EF4-FFF2-40B4-BE49-F238E27FC236}">
                <a16:creationId xmlns:a16="http://schemas.microsoft.com/office/drawing/2014/main" id="{40FF3DEF-C6EB-6F49-B5B4-C383F97807E7}"/>
              </a:ext>
            </a:extLst>
          </p:cNvPr>
          <p:cNvSpPr/>
          <p:nvPr/>
        </p:nvSpPr>
        <p:spPr>
          <a:xfrm>
            <a:off x="8040167" y="6184272"/>
            <a:ext cx="95660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jittery</a:t>
            </a:r>
          </a:p>
        </p:txBody>
      </p:sp>
      <p:sp>
        <p:nvSpPr>
          <p:cNvPr id="7" name="Rectangle 6">
            <a:extLst>
              <a:ext uri="{FF2B5EF4-FFF2-40B4-BE49-F238E27FC236}">
                <a16:creationId xmlns:a16="http://schemas.microsoft.com/office/drawing/2014/main" id="{8AB0100F-8AEE-184B-A1C1-AB12994E48EC}"/>
              </a:ext>
            </a:extLst>
          </p:cNvPr>
          <p:cNvSpPr/>
          <p:nvPr/>
        </p:nvSpPr>
        <p:spPr>
          <a:xfrm>
            <a:off x="6761564" y="3338116"/>
            <a:ext cx="1594924"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despondent</a:t>
            </a:r>
          </a:p>
        </p:txBody>
      </p:sp>
      <p:sp>
        <p:nvSpPr>
          <p:cNvPr id="8" name="Rectangle 7">
            <a:extLst>
              <a:ext uri="{FF2B5EF4-FFF2-40B4-BE49-F238E27FC236}">
                <a16:creationId xmlns:a16="http://schemas.microsoft.com/office/drawing/2014/main" id="{DA0CFB09-9092-EC42-93B9-C81E326BC6C3}"/>
              </a:ext>
            </a:extLst>
          </p:cNvPr>
          <p:cNvSpPr/>
          <p:nvPr/>
        </p:nvSpPr>
        <p:spPr>
          <a:xfrm>
            <a:off x="2443326" y="3338116"/>
            <a:ext cx="1229119" cy="369332"/>
          </a:xfrm>
          <a:prstGeom prst="rect">
            <a:avLst/>
          </a:prstGeom>
        </p:spPr>
        <p:txBody>
          <a:bodyPr wrap="none">
            <a:spAutoFit/>
          </a:bodyPr>
          <a:lstStyle/>
          <a:p>
            <a:r>
              <a:rPr lang="en-GB" dirty="0">
                <a:solidFill>
                  <a:srgbClr val="FF3860"/>
                </a:solidFill>
                <a:latin typeface="OpenDyslexicAlta" pitchFamily="2" charset="77"/>
                <a:ea typeface="OpenDyslexic" charset="0"/>
                <a:cs typeface="OpenDyslexic" charset="0"/>
              </a:rPr>
              <a:t>incensed</a:t>
            </a:r>
          </a:p>
        </p:txBody>
      </p:sp>
      <p:sp>
        <p:nvSpPr>
          <p:cNvPr id="10" name="TextBox 9">
            <a:extLst>
              <a:ext uri="{FF2B5EF4-FFF2-40B4-BE49-F238E27FC236}">
                <a16:creationId xmlns:a16="http://schemas.microsoft.com/office/drawing/2014/main" id="{C7D2BFC3-CAA5-854F-B594-E1DC9213FDF9}"/>
              </a:ext>
            </a:extLst>
          </p:cNvPr>
          <p:cNvSpPr txBox="1"/>
          <p:nvPr/>
        </p:nvSpPr>
        <p:spPr>
          <a:xfrm>
            <a:off x="427383" y="1123122"/>
            <a:ext cx="1143000" cy="369332"/>
          </a:xfrm>
          <a:prstGeom prst="rect">
            <a:avLst/>
          </a:prstGeom>
          <a:noFill/>
        </p:spPr>
        <p:txBody>
          <a:bodyPr wrap="square" rtlCol="0">
            <a:spAutoFit/>
          </a:bodyPr>
          <a:lstStyle/>
          <a:p>
            <a:r>
              <a:rPr lang="en-US" dirty="0">
                <a:solidFill>
                  <a:srgbClr val="FF3860"/>
                </a:solidFill>
              </a:rPr>
              <a:t>Answers: </a:t>
            </a:r>
          </a:p>
        </p:txBody>
      </p:sp>
    </p:spTree>
    <p:extLst>
      <p:ext uri="{BB962C8B-B14F-4D97-AF65-F5344CB8AC3E}">
        <p14:creationId xmlns:p14="http://schemas.microsoft.com/office/powerpoint/2010/main" val="36057261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1137217"/>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euphoric</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delighted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despondent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incensed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terrified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apprehensive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jittery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optimistic</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positive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sanguine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89599749"/>
              </p:ext>
            </p:extLst>
          </p:nvPr>
        </p:nvGraphicFramePr>
        <p:xfrm>
          <a:off x="508000" y="325966"/>
          <a:ext cx="9055100" cy="95207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Vocabulary to describe feelings.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32</a:t>
                      </a:r>
                    </a:p>
                    <a:p>
                      <a:endParaRPr lang="en-GB" sz="1400" b="0" i="0" dirty="0">
                        <a:latin typeface="Muli" pitchFamily="2" charset="77"/>
                      </a:endParaRP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ounded Rectangle 2"/>
          <p:cNvSpPr/>
          <p:nvPr/>
        </p:nvSpPr>
        <p:spPr>
          <a:xfrm>
            <a:off x="3477295" y="2070684"/>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6" name="Rounded Rectangle 5"/>
          <p:cNvSpPr/>
          <p:nvPr/>
        </p:nvSpPr>
        <p:spPr>
          <a:xfrm>
            <a:off x="5149399" y="2072018"/>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Rounded Rectangle 6"/>
          <p:cNvSpPr/>
          <p:nvPr/>
        </p:nvSpPr>
        <p:spPr>
          <a:xfrm>
            <a:off x="3477295" y="3016047"/>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ounded Rectangle 7"/>
          <p:cNvSpPr/>
          <p:nvPr/>
        </p:nvSpPr>
        <p:spPr>
          <a:xfrm>
            <a:off x="5149400" y="3012933"/>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p:cNvSpPr/>
          <p:nvPr/>
        </p:nvSpPr>
        <p:spPr>
          <a:xfrm>
            <a:off x="3477296" y="3955405"/>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ounded Rectangle 9"/>
          <p:cNvSpPr/>
          <p:nvPr/>
        </p:nvSpPr>
        <p:spPr>
          <a:xfrm>
            <a:off x="5149402" y="39554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ounded Rectangle 10"/>
          <p:cNvSpPr/>
          <p:nvPr/>
        </p:nvSpPr>
        <p:spPr>
          <a:xfrm>
            <a:off x="3477296" y="4894763"/>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Rounded Rectangle 11"/>
          <p:cNvSpPr/>
          <p:nvPr/>
        </p:nvSpPr>
        <p:spPr>
          <a:xfrm>
            <a:off x="5149403" y="4894763"/>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Rounded Rectangle 12"/>
          <p:cNvSpPr/>
          <p:nvPr/>
        </p:nvSpPr>
        <p:spPr>
          <a:xfrm>
            <a:off x="3477296" y="5808364"/>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Rounded Rectangle 13"/>
          <p:cNvSpPr/>
          <p:nvPr/>
        </p:nvSpPr>
        <p:spPr>
          <a:xfrm>
            <a:off x="5149403" y="5808364"/>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16" name="Straight Connector 15"/>
          <p:cNvCxnSpPr>
            <a:cxnSpLocks/>
            <a:stCxn id="3" idx="3"/>
            <a:endCxn id="6" idx="1"/>
          </p:cNvCxnSpPr>
          <p:nvPr/>
        </p:nvCxnSpPr>
        <p:spPr>
          <a:xfrm>
            <a:off x="4855334" y="2481200"/>
            <a:ext cx="294065" cy="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3"/>
            <a:endCxn id="8" idx="1"/>
          </p:cNvCxnSpPr>
          <p:nvPr/>
        </p:nvCxnSpPr>
        <p:spPr>
          <a:xfrm flipV="1">
            <a:off x="4855334" y="3423449"/>
            <a:ext cx="294066" cy="3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0" idx="1"/>
          </p:cNvCxnSpPr>
          <p:nvPr/>
        </p:nvCxnSpPr>
        <p:spPr>
          <a:xfrm>
            <a:off x="4855335" y="4365921"/>
            <a:ext cx="2940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3"/>
            <a:endCxn id="12" idx="1"/>
          </p:cNvCxnSpPr>
          <p:nvPr/>
        </p:nvCxnSpPr>
        <p:spPr>
          <a:xfrm>
            <a:off x="4855335" y="5305279"/>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3"/>
            <a:endCxn id="14" idx="1"/>
          </p:cNvCxnSpPr>
          <p:nvPr/>
        </p:nvCxnSpPr>
        <p:spPr>
          <a:xfrm>
            <a:off x="4855335" y="6218880"/>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66912" y="1819511"/>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44" name="TextBox 43"/>
          <p:cNvSpPr txBox="1"/>
          <p:nvPr/>
        </p:nvSpPr>
        <p:spPr>
          <a:xfrm>
            <a:off x="7474389" y="1819511"/>
            <a:ext cx="1649747"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sentences</a:t>
            </a:r>
          </a:p>
        </p:txBody>
      </p:sp>
      <p:sp>
        <p:nvSpPr>
          <p:cNvPr id="45" name="TextBox 44"/>
          <p:cNvSpPr txBox="1"/>
          <p:nvPr/>
        </p:nvSpPr>
        <p:spPr>
          <a:xfrm>
            <a:off x="4855334" y="1291768"/>
            <a:ext cx="6673403"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Create a sentence for 5 of the words in your list, if you want a challenge, why not add two words to each sentence?</a:t>
            </a:r>
          </a:p>
        </p:txBody>
      </p:sp>
    </p:spTree>
    <p:extLst>
      <p:ext uri="{BB962C8B-B14F-4D97-AF65-F5344CB8AC3E}">
        <p14:creationId xmlns:p14="http://schemas.microsoft.com/office/powerpoint/2010/main" val="40060323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6576511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96124768"/>
                    </a:ext>
                  </a:extLst>
                </a:gridCol>
                <a:gridCol w="1858433">
                  <a:extLst>
                    <a:ext uri="{9D8B030D-6E8A-4147-A177-3AD203B41FA5}">
                      <a16:colId xmlns:a16="http://schemas.microsoft.com/office/drawing/2014/main" val="145765946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euphoric</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delighted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despondent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incensed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terrified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apprehensive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jittery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optimistic</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positive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sanguine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1270587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Vocabulary to describe feelings. </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7263818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5290683"/>
              </p:ext>
            </p:extLst>
          </p:nvPr>
        </p:nvGraphicFramePr>
        <p:xfrm>
          <a:off x="508001" y="1600196"/>
          <a:ext cx="2650220" cy="5029200"/>
        </p:xfrm>
        <a:graphic>
          <a:graphicData uri="http://schemas.openxmlformats.org/drawingml/2006/table">
            <a:tbl>
              <a:tblPr firstRow="1" bandRow="1">
                <a:tableStyleId>{5940675A-B579-460E-94D1-54222C63F5DA}</a:tableStyleId>
              </a:tblPr>
              <a:tblGrid>
                <a:gridCol w="265022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euphoric</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delighted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despondent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incensed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terrified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apprehensive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jittery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optimistic</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positive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sanguine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2268840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Vocabulary to describe feelings.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ounded Rectangle 5"/>
          <p:cNvSpPr/>
          <p:nvPr/>
        </p:nvSpPr>
        <p:spPr>
          <a:xfrm>
            <a:off x="8937854" y="325216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buoyant</a:t>
            </a:r>
          </a:p>
        </p:txBody>
      </p:sp>
      <p:sp>
        <p:nvSpPr>
          <p:cNvPr id="7" name="Rounded Rectangle 6"/>
          <p:cNvSpPr/>
          <p:nvPr/>
        </p:nvSpPr>
        <p:spPr>
          <a:xfrm>
            <a:off x="9901465" y="2109970"/>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hopeful</a:t>
            </a:r>
          </a:p>
        </p:txBody>
      </p:sp>
      <p:sp>
        <p:nvSpPr>
          <p:cNvPr id="8" name="Rounded Rectangle 7"/>
          <p:cNvSpPr/>
          <p:nvPr/>
        </p:nvSpPr>
        <p:spPr>
          <a:xfrm>
            <a:off x="5035550" y="328554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disheartened</a:t>
            </a:r>
          </a:p>
        </p:txBody>
      </p:sp>
      <p:sp>
        <p:nvSpPr>
          <p:cNvPr id="9" name="Rounded Rectangle 8"/>
          <p:cNvSpPr/>
          <p:nvPr/>
        </p:nvSpPr>
        <p:spPr>
          <a:xfrm>
            <a:off x="3985420" y="442792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confident</a:t>
            </a:r>
          </a:p>
        </p:txBody>
      </p:sp>
      <p:sp>
        <p:nvSpPr>
          <p:cNvPr id="10" name="Rounded Rectangle 9"/>
          <p:cNvSpPr/>
          <p:nvPr/>
        </p:nvSpPr>
        <p:spPr>
          <a:xfrm>
            <a:off x="8865040" y="5758539"/>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nervous</a:t>
            </a:r>
          </a:p>
        </p:txBody>
      </p:sp>
      <p:sp>
        <p:nvSpPr>
          <p:cNvPr id="11" name="Rounded Rectangle 10"/>
          <p:cNvSpPr/>
          <p:nvPr/>
        </p:nvSpPr>
        <p:spPr>
          <a:xfrm>
            <a:off x="6943442" y="4487958"/>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joyful</a:t>
            </a:r>
          </a:p>
        </p:txBody>
      </p:sp>
      <p:sp>
        <p:nvSpPr>
          <p:cNvPr id="13" name="Rounded Rectangle 12"/>
          <p:cNvSpPr/>
          <p:nvPr/>
        </p:nvSpPr>
        <p:spPr>
          <a:xfrm>
            <a:off x="4064456" y="2102726"/>
            <a:ext cx="1931758" cy="645176"/>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happy</a:t>
            </a:r>
          </a:p>
        </p:txBody>
      </p:sp>
      <p:sp>
        <p:nvSpPr>
          <p:cNvPr id="14" name="Rounded Rectangle 13"/>
          <p:cNvSpPr/>
          <p:nvPr/>
        </p:nvSpPr>
        <p:spPr>
          <a:xfrm>
            <a:off x="9901465" y="4508973"/>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anxious</a:t>
            </a:r>
          </a:p>
        </p:txBody>
      </p:sp>
      <p:sp>
        <p:nvSpPr>
          <p:cNvPr id="16" name="Rectangle 15"/>
          <p:cNvSpPr/>
          <p:nvPr/>
        </p:nvSpPr>
        <p:spPr>
          <a:xfrm>
            <a:off x="4444658" y="1463122"/>
            <a:ext cx="6043160" cy="327241"/>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Draw a line to match each spelling to a synonym.  </a:t>
            </a:r>
          </a:p>
        </p:txBody>
      </p:sp>
      <p:sp>
        <p:nvSpPr>
          <p:cNvPr id="17" name="Rounded Rectangle 16"/>
          <p:cNvSpPr/>
          <p:nvPr/>
        </p:nvSpPr>
        <p:spPr>
          <a:xfrm>
            <a:off x="7200901" y="2090390"/>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petrified</a:t>
            </a:r>
          </a:p>
        </p:txBody>
      </p:sp>
      <p:sp>
        <p:nvSpPr>
          <p:cNvPr id="18" name="Rounded Rectangle 17"/>
          <p:cNvSpPr/>
          <p:nvPr/>
        </p:nvSpPr>
        <p:spPr>
          <a:xfrm>
            <a:off x="5497968" y="5904982"/>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enraged</a:t>
            </a:r>
          </a:p>
        </p:txBody>
      </p:sp>
    </p:spTree>
    <p:extLst>
      <p:ext uri="{BB962C8B-B14F-4D97-AF65-F5344CB8AC3E}">
        <p14:creationId xmlns:p14="http://schemas.microsoft.com/office/powerpoint/2010/main" val="185215834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96903766"/>
              </p:ext>
            </p:extLst>
          </p:nvPr>
        </p:nvGraphicFramePr>
        <p:xfrm>
          <a:off x="508000" y="1600196"/>
          <a:ext cx="2742096" cy="5029200"/>
        </p:xfrm>
        <a:graphic>
          <a:graphicData uri="http://schemas.openxmlformats.org/drawingml/2006/table">
            <a:tbl>
              <a:tblPr firstRow="1" bandRow="1">
                <a:tableStyleId>{5940675A-B579-460E-94D1-54222C63F5DA}</a:tableStyleId>
              </a:tblPr>
              <a:tblGrid>
                <a:gridCol w="2742096">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euphoric</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delighted</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despondent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incensed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terrified</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apprehensive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jittery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optimistic</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positive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sanguine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86065470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Vocabulary to describe feelings.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Rounded Rectangle 5"/>
          <p:cNvSpPr/>
          <p:nvPr/>
        </p:nvSpPr>
        <p:spPr>
          <a:xfrm>
            <a:off x="4301672" y="5963509"/>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buoyant</a:t>
            </a:r>
          </a:p>
        </p:txBody>
      </p:sp>
      <p:sp>
        <p:nvSpPr>
          <p:cNvPr id="7" name="Rounded Rectangle 6"/>
          <p:cNvSpPr/>
          <p:nvPr/>
        </p:nvSpPr>
        <p:spPr>
          <a:xfrm>
            <a:off x="3943473" y="5151755"/>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hopeful</a:t>
            </a:r>
          </a:p>
        </p:txBody>
      </p:sp>
      <p:sp>
        <p:nvSpPr>
          <p:cNvPr id="8" name="Rounded Rectangle 7"/>
          <p:cNvSpPr/>
          <p:nvPr/>
        </p:nvSpPr>
        <p:spPr>
          <a:xfrm>
            <a:off x="6294665" y="2916888"/>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disheartened</a:t>
            </a:r>
          </a:p>
        </p:txBody>
      </p:sp>
      <p:sp>
        <p:nvSpPr>
          <p:cNvPr id="9" name="Rounded Rectangle 8"/>
          <p:cNvSpPr/>
          <p:nvPr/>
        </p:nvSpPr>
        <p:spPr>
          <a:xfrm>
            <a:off x="6432095" y="548181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confident</a:t>
            </a:r>
          </a:p>
        </p:txBody>
      </p:sp>
      <p:sp>
        <p:nvSpPr>
          <p:cNvPr id="10" name="Rounded Rectangle 9"/>
          <p:cNvSpPr/>
          <p:nvPr/>
        </p:nvSpPr>
        <p:spPr>
          <a:xfrm>
            <a:off x="3943473" y="4291407"/>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nervous</a:t>
            </a:r>
          </a:p>
        </p:txBody>
      </p:sp>
      <p:sp>
        <p:nvSpPr>
          <p:cNvPr id="11" name="Rounded Rectangle 10"/>
          <p:cNvSpPr/>
          <p:nvPr/>
        </p:nvSpPr>
        <p:spPr>
          <a:xfrm>
            <a:off x="4070287" y="2411518"/>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joyful</a:t>
            </a:r>
          </a:p>
        </p:txBody>
      </p:sp>
      <p:sp>
        <p:nvSpPr>
          <p:cNvPr id="13" name="Rounded Rectangle 12"/>
          <p:cNvSpPr/>
          <p:nvPr/>
        </p:nvSpPr>
        <p:spPr>
          <a:xfrm>
            <a:off x="6294665" y="1879881"/>
            <a:ext cx="1931758" cy="645176"/>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happy</a:t>
            </a:r>
          </a:p>
        </p:txBody>
      </p:sp>
      <p:sp>
        <p:nvSpPr>
          <p:cNvPr id="14" name="Rounded Rectangle 13"/>
          <p:cNvSpPr/>
          <p:nvPr/>
        </p:nvSpPr>
        <p:spPr>
          <a:xfrm>
            <a:off x="6312809" y="4720584"/>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anxious</a:t>
            </a:r>
          </a:p>
        </p:txBody>
      </p:sp>
      <p:sp>
        <p:nvSpPr>
          <p:cNvPr id="16" name="Rectangle 15"/>
          <p:cNvSpPr/>
          <p:nvPr/>
        </p:nvSpPr>
        <p:spPr>
          <a:xfrm>
            <a:off x="4444658" y="1463122"/>
            <a:ext cx="6043160" cy="327241"/>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Draw a line to match each spelling to a synonym.  </a:t>
            </a:r>
          </a:p>
        </p:txBody>
      </p:sp>
      <p:sp>
        <p:nvSpPr>
          <p:cNvPr id="17" name="Rounded Rectangle 16"/>
          <p:cNvSpPr/>
          <p:nvPr/>
        </p:nvSpPr>
        <p:spPr>
          <a:xfrm>
            <a:off x="6312809" y="3860238"/>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petrified</a:t>
            </a:r>
          </a:p>
        </p:txBody>
      </p:sp>
      <p:sp>
        <p:nvSpPr>
          <p:cNvPr id="18" name="Rounded Rectangle 17"/>
          <p:cNvSpPr/>
          <p:nvPr/>
        </p:nvSpPr>
        <p:spPr>
          <a:xfrm>
            <a:off x="4080813" y="3385256"/>
            <a:ext cx="1794328" cy="64225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enraged</a:t>
            </a:r>
          </a:p>
        </p:txBody>
      </p:sp>
      <p:cxnSp>
        <p:nvCxnSpPr>
          <p:cNvPr id="3" name="Straight Arrow Connector 2">
            <a:extLst>
              <a:ext uri="{FF2B5EF4-FFF2-40B4-BE49-F238E27FC236}">
                <a16:creationId xmlns:a16="http://schemas.microsoft.com/office/drawing/2014/main" id="{434E6A2F-3AC5-C846-ACD9-03BDB6248ADD}"/>
              </a:ext>
            </a:extLst>
          </p:cNvPr>
          <p:cNvCxnSpPr>
            <a:cxnSpLocks/>
            <a:endCxn id="13" idx="1"/>
          </p:cNvCxnSpPr>
          <p:nvPr/>
        </p:nvCxnSpPr>
        <p:spPr>
          <a:xfrm flipV="1">
            <a:off x="3248845" y="2202469"/>
            <a:ext cx="3045820" cy="88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546C322-0B17-854B-B5C2-62638F30244F}"/>
              </a:ext>
            </a:extLst>
          </p:cNvPr>
          <p:cNvCxnSpPr>
            <a:cxnSpLocks/>
            <a:endCxn id="18" idx="1"/>
          </p:cNvCxnSpPr>
          <p:nvPr/>
        </p:nvCxnSpPr>
        <p:spPr>
          <a:xfrm>
            <a:off x="3240812" y="3627791"/>
            <a:ext cx="840001" cy="78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8D6F7F-123B-C548-A91B-F3B8D64AA2CD}"/>
              </a:ext>
            </a:extLst>
          </p:cNvPr>
          <p:cNvCxnSpPr>
            <a:cxnSpLocks/>
            <a:endCxn id="9" idx="1"/>
          </p:cNvCxnSpPr>
          <p:nvPr/>
        </p:nvCxnSpPr>
        <p:spPr>
          <a:xfrm flipV="1">
            <a:off x="3279829" y="5802945"/>
            <a:ext cx="3152266" cy="144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9997109-3EE9-7F4B-94C3-31D063517F7A}"/>
              </a:ext>
            </a:extLst>
          </p:cNvPr>
          <p:cNvCxnSpPr>
            <a:cxnSpLocks/>
            <a:stCxn id="4" idx="3"/>
            <a:endCxn id="17" idx="1"/>
          </p:cNvCxnSpPr>
          <p:nvPr/>
        </p:nvCxnSpPr>
        <p:spPr>
          <a:xfrm>
            <a:off x="3250096" y="4114796"/>
            <a:ext cx="3062713" cy="6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0A09D83-8455-DA46-AC86-59C312C9AD01}"/>
              </a:ext>
            </a:extLst>
          </p:cNvPr>
          <p:cNvCxnSpPr>
            <a:cxnSpLocks/>
            <a:endCxn id="11" idx="1"/>
          </p:cNvCxnSpPr>
          <p:nvPr/>
        </p:nvCxnSpPr>
        <p:spPr>
          <a:xfrm flipV="1">
            <a:off x="3248845" y="2732647"/>
            <a:ext cx="821442" cy="19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47DB00C-24CE-264F-9B7E-6644DB3F2F53}"/>
              </a:ext>
            </a:extLst>
          </p:cNvPr>
          <p:cNvCxnSpPr>
            <a:cxnSpLocks/>
            <a:endCxn id="10" idx="1"/>
          </p:cNvCxnSpPr>
          <p:nvPr/>
        </p:nvCxnSpPr>
        <p:spPr>
          <a:xfrm>
            <a:off x="3248845" y="4612536"/>
            <a:ext cx="6946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FC828AC-2C47-FC42-8C29-3E88F5F91665}"/>
              </a:ext>
            </a:extLst>
          </p:cNvPr>
          <p:cNvCxnSpPr>
            <a:cxnSpLocks/>
            <a:endCxn id="8" idx="1"/>
          </p:cNvCxnSpPr>
          <p:nvPr/>
        </p:nvCxnSpPr>
        <p:spPr>
          <a:xfrm>
            <a:off x="3248845" y="3238017"/>
            <a:ext cx="30458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B346EC5-08AD-A348-8B46-95FB81D5D0AB}"/>
              </a:ext>
            </a:extLst>
          </p:cNvPr>
          <p:cNvCxnSpPr>
            <a:cxnSpLocks/>
            <a:endCxn id="14" idx="1"/>
          </p:cNvCxnSpPr>
          <p:nvPr/>
        </p:nvCxnSpPr>
        <p:spPr>
          <a:xfrm flipV="1">
            <a:off x="3232766" y="5041713"/>
            <a:ext cx="3080043" cy="1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3BFF63E-9313-564F-89E1-2B8EDA64FBAD}"/>
              </a:ext>
            </a:extLst>
          </p:cNvPr>
          <p:cNvCxnSpPr>
            <a:cxnSpLocks/>
            <a:endCxn id="7" idx="1"/>
          </p:cNvCxnSpPr>
          <p:nvPr/>
        </p:nvCxnSpPr>
        <p:spPr>
          <a:xfrm flipV="1">
            <a:off x="3279829" y="5472884"/>
            <a:ext cx="663644" cy="12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6F15EF2-0D6C-4B48-8207-EC72EAC755CA}"/>
              </a:ext>
            </a:extLst>
          </p:cNvPr>
          <p:cNvCxnSpPr>
            <a:cxnSpLocks/>
            <a:endCxn id="6" idx="1"/>
          </p:cNvCxnSpPr>
          <p:nvPr/>
        </p:nvCxnSpPr>
        <p:spPr>
          <a:xfrm flipV="1">
            <a:off x="3240812" y="6284638"/>
            <a:ext cx="1060860" cy="107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BDE0B30-3EEF-FD4C-A888-1CA0D1189030}"/>
              </a:ext>
            </a:extLst>
          </p:cNvPr>
          <p:cNvSpPr txBox="1"/>
          <p:nvPr/>
        </p:nvSpPr>
        <p:spPr>
          <a:xfrm>
            <a:off x="8424809" y="5814926"/>
            <a:ext cx="3665619" cy="523220"/>
          </a:xfrm>
          <a:prstGeom prst="rect">
            <a:avLst/>
          </a:prstGeom>
          <a:noFill/>
        </p:spPr>
        <p:txBody>
          <a:bodyPr wrap="none" rtlCol="0">
            <a:spAutoFit/>
          </a:bodyPr>
          <a:lstStyle/>
          <a:p>
            <a:r>
              <a:rPr lang="en-GB" sz="1400" dirty="0">
                <a:latin typeface="OpenDyslexicAlta" pitchFamily="2" charset="77"/>
              </a:rPr>
              <a:t>N.B. Hopeful, confident and buoyant </a:t>
            </a:r>
          </a:p>
          <a:p>
            <a:r>
              <a:rPr lang="en-GB" sz="1400" dirty="0">
                <a:latin typeface="OpenDyslexicAlta" pitchFamily="2" charset="77"/>
              </a:rPr>
              <a:t>are interchangeable.</a:t>
            </a:r>
          </a:p>
        </p:txBody>
      </p:sp>
    </p:spTree>
    <p:extLst>
      <p:ext uri="{BB962C8B-B14F-4D97-AF65-F5344CB8AC3E}">
        <p14:creationId xmlns:p14="http://schemas.microsoft.com/office/powerpoint/2010/main" val="13607743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r>
              <a:rPr lang="en-GB" dirty="0">
                <a:latin typeface="Muli" pitchFamily="2" charset="77"/>
              </a:rPr>
              <a:t>Adjectives to describe character</a:t>
            </a: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33</a:t>
            </a:r>
          </a:p>
        </p:txBody>
      </p:sp>
    </p:spTree>
    <p:extLst>
      <p:ext uri="{BB962C8B-B14F-4D97-AF65-F5344CB8AC3E}">
        <p14:creationId xmlns:p14="http://schemas.microsoft.com/office/powerpoint/2010/main" val="4196303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Adjectives to describe character</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006464370"/>
              </p:ext>
            </p:extLst>
          </p:nvPr>
        </p:nvGraphicFramePr>
        <p:xfrm>
          <a:off x="3429000" y="1311275"/>
          <a:ext cx="8363607" cy="522075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the children will discover a spelling list full of adjectives they can use to describe character.  Can they think of any good adjectives to describe characters, these can be positive or negative.</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spelling list and write a synonym or an antonym for each word in the list. They can use a dictionary if they are struggling with any words in the list.</a:t>
                      </a:r>
                    </a:p>
                    <a:p>
                      <a:endParaRPr lang="en-GB" sz="1700" b="0" i="0" baseline="0" dirty="0">
                        <a:latin typeface="Muli" pitchFamily="2" charset="77"/>
                      </a:endParaRPr>
                    </a:p>
                    <a:p>
                      <a:r>
                        <a:rPr lang="en-GB" sz="1700" b="0" i="0" baseline="0" dirty="0">
                          <a:latin typeface="Muli" pitchFamily="2" charset="77"/>
                        </a:rPr>
                        <a:t>Share their answers with the class and discuss any misconceptions.</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choose five of the words to write a sentence for. They could use more than one of the spelling list words in each sentence if it makes sense. Share with a partner to check spellings.</a:t>
                      </a:r>
                    </a:p>
                    <a:p>
                      <a:endParaRPr lang="en-GB" sz="1700" b="0" i="0" dirty="0">
                        <a:latin typeface="Muli" pitchFamily="2" charset="77"/>
                      </a:endParaRPr>
                    </a:p>
                    <a:p>
                      <a:r>
                        <a:rPr lang="en-GB" sz="1700" b="0" i="0" dirty="0">
                          <a:latin typeface="Muli" pitchFamily="2" charset="77"/>
                        </a:rPr>
                        <a:t>Share sentences with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318271884"/>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amiable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obnoxious</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disagreeable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grotesque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repugnant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exquisite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courageous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gargantuan</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valiant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delightful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143248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23052505"/>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amiable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obnoxious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disagreeable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grotesque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repugnant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exquisite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courageous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gargantuan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valiant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delightful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20483869"/>
              </p:ext>
            </p:extLst>
          </p:nvPr>
        </p:nvGraphicFramePr>
        <p:xfrm>
          <a:off x="508000" y="325966"/>
          <a:ext cx="9055100" cy="952077"/>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Adjectives to describe character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p>
                      <a:endParaRPr lang="en-GB" sz="1400" b="0" i="0" dirty="0">
                        <a:latin typeface="Muli" pitchFamily="2" charset="77"/>
                      </a:endParaRP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Rounded Rectangle 2"/>
          <p:cNvSpPr/>
          <p:nvPr/>
        </p:nvSpPr>
        <p:spPr>
          <a:xfrm>
            <a:off x="3477295" y="2070684"/>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6" name="Rounded Rectangle 5"/>
          <p:cNvSpPr/>
          <p:nvPr/>
        </p:nvSpPr>
        <p:spPr>
          <a:xfrm>
            <a:off x="5149399" y="2072018"/>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Rounded Rectangle 6"/>
          <p:cNvSpPr/>
          <p:nvPr/>
        </p:nvSpPr>
        <p:spPr>
          <a:xfrm>
            <a:off x="3477295" y="3016047"/>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Rounded Rectangle 7"/>
          <p:cNvSpPr/>
          <p:nvPr/>
        </p:nvSpPr>
        <p:spPr>
          <a:xfrm>
            <a:off x="5149400" y="3012933"/>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Rounded Rectangle 8"/>
          <p:cNvSpPr/>
          <p:nvPr/>
        </p:nvSpPr>
        <p:spPr>
          <a:xfrm>
            <a:off x="3477296" y="3955405"/>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Rounded Rectangle 9"/>
          <p:cNvSpPr/>
          <p:nvPr/>
        </p:nvSpPr>
        <p:spPr>
          <a:xfrm>
            <a:off x="5149402" y="39554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Rounded Rectangle 10"/>
          <p:cNvSpPr/>
          <p:nvPr/>
        </p:nvSpPr>
        <p:spPr>
          <a:xfrm>
            <a:off x="3477296" y="4894763"/>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Rounded Rectangle 11"/>
          <p:cNvSpPr/>
          <p:nvPr/>
        </p:nvSpPr>
        <p:spPr>
          <a:xfrm>
            <a:off x="5149403" y="4894763"/>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Rounded Rectangle 12"/>
          <p:cNvSpPr/>
          <p:nvPr/>
        </p:nvSpPr>
        <p:spPr>
          <a:xfrm>
            <a:off x="3477296" y="5808364"/>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Rounded Rectangle 13"/>
          <p:cNvSpPr/>
          <p:nvPr/>
        </p:nvSpPr>
        <p:spPr>
          <a:xfrm>
            <a:off x="5149403" y="5808364"/>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16" name="Straight Connector 15"/>
          <p:cNvCxnSpPr>
            <a:cxnSpLocks/>
            <a:stCxn id="3" idx="3"/>
            <a:endCxn id="6" idx="1"/>
          </p:cNvCxnSpPr>
          <p:nvPr/>
        </p:nvCxnSpPr>
        <p:spPr>
          <a:xfrm>
            <a:off x="4855334" y="2481200"/>
            <a:ext cx="294065" cy="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3"/>
            <a:endCxn id="8" idx="1"/>
          </p:cNvCxnSpPr>
          <p:nvPr/>
        </p:nvCxnSpPr>
        <p:spPr>
          <a:xfrm flipV="1">
            <a:off x="4855334" y="3423449"/>
            <a:ext cx="294066" cy="3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3"/>
            <a:endCxn id="10" idx="1"/>
          </p:cNvCxnSpPr>
          <p:nvPr/>
        </p:nvCxnSpPr>
        <p:spPr>
          <a:xfrm>
            <a:off x="4855335" y="4365921"/>
            <a:ext cx="2940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3"/>
            <a:endCxn id="12" idx="1"/>
          </p:cNvCxnSpPr>
          <p:nvPr/>
        </p:nvCxnSpPr>
        <p:spPr>
          <a:xfrm>
            <a:off x="4855335" y="5305279"/>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3"/>
            <a:endCxn id="14" idx="1"/>
          </p:cNvCxnSpPr>
          <p:nvPr/>
        </p:nvCxnSpPr>
        <p:spPr>
          <a:xfrm>
            <a:off x="4855335" y="6218880"/>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66912" y="1841027"/>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44" name="TextBox 43"/>
          <p:cNvSpPr txBox="1"/>
          <p:nvPr/>
        </p:nvSpPr>
        <p:spPr>
          <a:xfrm>
            <a:off x="7474389" y="1841027"/>
            <a:ext cx="1649747"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sentences</a:t>
            </a:r>
          </a:p>
        </p:txBody>
      </p:sp>
      <p:sp>
        <p:nvSpPr>
          <p:cNvPr id="45" name="TextBox 44"/>
          <p:cNvSpPr txBox="1"/>
          <p:nvPr/>
        </p:nvSpPr>
        <p:spPr>
          <a:xfrm>
            <a:off x="4855334" y="1291768"/>
            <a:ext cx="6673403"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Create a sentence for 5 of the words in your list, if you want a challenge, why not add two words to each sentence?</a:t>
            </a:r>
          </a:p>
        </p:txBody>
      </p:sp>
    </p:spTree>
    <p:extLst>
      <p:ext uri="{BB962C8B-B14F-4D97-AF65-F5344CB8AC3E}">
        <p14:creationId xmlns:p14="http://schemas.microsoft.com/office/powerpoint/2010/main" val="11501236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8997712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803274300"/>
                    </a:ext>
                  </a:extLst>
                </a:gridCol>
                <a:gridCol w="1858433">
                  <a:extLst>
                    <a:ext uri="{9D8B030D-6E8A-4147-A177-3AD203B41FA5}">
                      <a16:colId xmlns:a16="http://schemas.microsoft.com/office/drawing/2014/main" val="64170538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amiable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obnoxious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disagreeable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grotesque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repugnant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exquisite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courageous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gargantuan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valiant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delightful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1265080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Adjectives to describe character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3880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00706880"/>
              </p:ext>
            </p:extLst>
          </p:nvPr>
        </p:nvGraphicFramePr>
        <p:xfrm>
          <a:off x="508000" y="325966"/>
          <a:ext cx="9055100" cy="731520"/>
        </p:xfrm>
        <a:graphic>
          <a:graphicData uri="http://schemas.openxmlformats.org/drawingml/2006/table">
            <a:tbl>
              <a:tblPr firstRow="1" bandRow="1">
                <a:tableStyleId>{5940675A-B579-460E-94D1-54222C63F5DA}</a:tableStyleId>
              </a:tblPr>
              <a:tblGrid>
                <a:gridCol w="9055100">
                  <a:extLst>
                    <a:ext uri="{9D8B030D-6E8A-4147-A177-3AD203B41FA5}">
                      <a16:colId xmlns:a16="http://schemas.microsoft.com/office/drawing/2014/main" val="20000"/>
                    </a:ext>
                  </a:extLst>
                </a:gridCol>
              </a:tblGrid>
              <a:tr h="449538">
                <a:tc>
                  <a:txBody>
                    <a:bodyPr/>
                    <a:lstStyle/>
                    <a:p>
                      <a:r>
                        <a:rPr lang="en-GB" sz="1400" b="1" i="0" dirty="0">
                          <a:latin typeface="Muli" pitchFamily="2" charset="77"/>
                          <a:ea typeface="OpenDyslexic" charset="0"/>
                          <a:cs typeface="OpenDyslexic" charset="0"/>
                        </a:rPr>
                        <a:t>Welcome</a:t>
                      </a:r>
                      <a:r>
                        <a:rPr lang="en-GB" sz="1400" b="1" i="0" baseline="0" dirty="0">
                          <a:latin typeface="Muli" pitchFamily="2" charset="77"/>
                          <a:ea typeface="OpenDyslexic" charset="0"/>
                          <a:cs typeface="OpenDyslexic" charset="0"/>
                        </a:rPr>
                        <a:t> to The Spelling Shed Year 6 scheme of work. </a:t>
                      </a:r>
                    </a:p>
                    <a:p>
                      <a:endParaRPr lang="en-GB" sz="1400" b="1" i="0" baseline="0" dirty="0">
                        <a:latin typeface="Muli" pitchFamily="2" charset="77"/>
                        <a:ea typeface="OpenDyslexic" charset="0"/>
                        <a:cs typeface="OpenDyslexic" charset="0"/>
                      </a:endParaRPr>
                    </a:p>
                    <a:p>
                      <a:endParaRPr lang="en-GB" sz="1400" b="1" i="0" dirty="0">
                        <a:latin typeface="Muli" pitchFamily="2" charset="77"/>
                        <a:ea typeface="OpenDyslexic" charset="0"/>
                        <a:cs typeface="OpenDyslexic" charset="0"/>
                      </a:endParaRPr>
                    </a:p>
                  </a:txBody>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50186" y="167627"/>
            <a:ext cx="2296886" cy="1396794"/>
          </a:xfrm>
          <a:prstGeom prst="rect">
            <a:avLst/>
          </a:prstGeom>
        </p:spPr>
      </p:pic>
      <p:sp>
        <p:nvSpPr>
          <p:cNvPr id="3" name="TextBox 2"/>
          <p:cNvSpPr txBox="1"/>
          <p:nvPr/>
        </p:nvSpPr>
        <p:spPr>
          <a:xfrm>
            <a:off x="508000" y="1564421"/>
            <a:ext cx="9237884" cy="3447098"/>
          </a:xfrm>
          <a:prstGeom prst="rect">
            <a:avLst/>
          </a:prstGeom>
          <a:noFill/>
        </p:spPr>
        <p:txBody>
          <a:bodyPr wrap="square" rtlCol="0">
            <a:spAutoFit/>
          </a:bodyPr>
          <a:lstStyle/>
          <a:p>
            <a:r>
              <a:rPr lang="en-GB" sz="2000" dirty="0">
                <a:latin typeface="Muli" pitchFamily="2" charset="77"/>
              </a:rPr>
              <a:t>What is included?</a:t>
            </a:r>
          </a:p>
          <a:p>
            <a:endParaRPr lang="en-GB" dirty="0">
              <a:latin typeface="Muli" pitchFamily="2" charset="77"/>
            </a:endParaRPr>
          </a:p>
          <a:p>
            <a:pPr marL="285750" indent="-285750">
              <a:buFontTx/>
              <a:buChar char="-"/>
            </a:pPr>
            <a:r>
              <a:rPr lang="en-GB" dirty="0">
                <a:latin typeface="Muli" pitchFamily="2" charset="77"/>
              </a:rPr>
              <a:t>36 weekly spelling lists (See contents) each based on National Curriculum spelling rules.</a:t>
            </a:r>
          </a:p>
          <a:p>
            <a:pPr marL="285750" indent="-285750">
              <a:buFontTx/>
              <a:buChar char="-"/>
            </a:pPr>
            <a:endParaRPr lang="en-GB" dirty="0">
              <a:latin typeface="Muli" pitchFamily="2" charset="77"/>
            </a:endParaRPr>
          </a:p>
          <a:p>
            <a:pPr marL="285750" indent="-285750">
              <a:buFontTx/>
              <a:buChar char="-"/>
            </a:pPr>
            <a:r>
              <a:rPr lang="en-GB" dirty="0">
                <a:latin typeface="Muli" pitchFamily="2" charset="77"/>
              </a:rPr>
              <a:t>For each list, you will find the following resources:  </a:t>
            </a:r>
          </a:p>
          <a:p>
            <a:pPr marL="285750" indent="-285750">
              <a:buFontTx/>
              <a:buChar char="-"/>
            </a:pPr>
            <a:endParaRPr lang="en-GB" dirty="0">
              <a:latin typeface="Muli" pitchFamily="2" charset="77"/>
            </a:endParaRPr>
          </a:p>
          <a:p>
            <a:pPr marL="285750" indent="-285750">
              <a:buFontTx/>
              <a:buChar char="-"/>
            </a:pPr>
            <a:r>
              <a:rPr lang="en-GB" dirty="0">
                <a:latin typeface="Muli" pitchFamily="2" charset="77"/>
              </a:rPr>
              <a:t>One 20 </a:t>
            </a:r>
            <a:r>
              <a:rPr lang="mr-IN" dirty="0">
                <a:latin typeface="Muli" pitchFamily="2" charset="77"/>
              </a:rPr>
              <a:t>–</a:t>
            </a:r>
            <a:r>
              <a:rPr lang="en-GB" dirty="0">
                <a:latin typeface="Muli" pitchFamily="2" charset="77"/>
              </a:rPr>
              <a:t> 30 minute lesson plan. </a:t>
            </a:r>
          </a:p>
          <a:p>
            <a:pPr marL="285750" indent="-285750">
              <a:buFontTx/>
              <a:buChar char="-"/>
            </a:pPr>
            <a:r>
              <a:rPr lang="en-GB" dirty="0">
                <a:latin typeface="Muli" pitchFamily="2" charset="77"/>
              </a:rPr>
              <a:t>Resources to aid the delivery of the lesson. </a:t>
            </a:r>
          </a:p>
          <a:p>
            <a:pPr marL="285750" indent="-285750">
              <a:buFontTx/>
              <a:buChar char="-"/>
            </a:pPr>
            <a:r>
              <a:rPr lang="en-GB" dirty="0">
                <a:latin typeface="Muli" pitchFamily="2" charset="77"/>
              </a:rPr>
              <a:t>One spelling practice sheet. </a:t>
            </a:r>
          </a:p>
          <a:p>
            <a:pPr marL="285750" indent="-285750">
              <a:buFontTx/>
              <a:buChar char="-"/>
            </a:pPr>
            <a:r>
              <a:rPr lang="en-GB" dirty="0">
                <a:latin typeface="Muli" pitchFamily="2" charset="77"/>
              </a:rPr>
              <a:t>One homework sheet. </a:t>
            </a:r>
          </a:p>
          <a:p>
            <a:endParaRPr lang="en-GB" dirty="0">
              <a:latin typeface="Muli" pitchFamily="2" charset="77"/>
            </a:endParaRPr>
          </a:p>
        </p:txBody>
      </p:sp>
    </p:spTree>
    <p:extLst>
      <p:ext uri="{BB962C8B-B14F-4D97-AF65-F5344CB8AC3E}">
        <p14:creationId xmlns:p14="http://schemas.microsoft.com/office/powerpoint/2010/main" val="1454432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066449164"/>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bargain</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disastrous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foreign</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interfere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programme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temperature</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76625973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amiable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obnoxious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disagreeable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grotesque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repugnant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exquisite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courageous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gargantuan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valiant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delightful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7526224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Adjectives to describe character</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163633248"/>
              </p:ext>
            </p:extLst>
          </p:nvPr>
        </p:nvGraphicFramePr>
        <p:xfrm>
          <a:off x="3491149" y="1600195"/>
          <a:ext cx="8128000" cy="354874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452515">
                <a:tc gridSpan="2">
                  <a:txBody>
                    <a:bodyPr/>
                    <a:lstStyle/>
                    <a:p>
                      <a:pPr algn="ctr"/>
                      <a:r>
                        <a:rPr lang="en-GB" sz="1600" b="0" i="0" dirty="0">
                          <a:solidFill>
                            <a:schemeClr val="tx1"/>
                          </a:solidFill>
                          <a:latin typeface="OpenDyslexicAlta" pitchFamily="2" charset="77"/>
                        </a:rPr>
                        <a:t>Sort you spellings into the correct column.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D78"/>
                    </a:solidFill>
                  </a:tcPr>
                </a:tc>
                <a:tc hMerge="1">
                  <a:txBody>
                    <a:bodyPr/>
                    <a:lstStyle/>
                    <a:p>
                      <a:endParaRPr lang="en-GB" dirty="0"/>
                    </a:p>
                  </a:txBody>
                  <a:tcPr/>
                </a:tc>
                <a:extLst>
                  <a:ext uri="{0D108BD9-81ED-4DB2-BD59-A6C34878D82A}">
                    <a16:rowId xmlns:a16="http://schemas.microsoft.com/office/drawing/2014/main" val="10000"/>
                  </a:ext>
                </a:extLst>
              </a:tr>
              <a:tr h="638398">
                <a:tc>
                  <a:txBody>
                    <a:bodyPr/>
                    <a:lstStyle/>
                    <a:p>
                      <a:pPr algn="ctr"/>
                      <a:r>
                        <a:rPr lang="en-GB" sz="1600" b="0" i="0" dirty="0">
                          <a:latin typeface="OpenDyslexicAlta" pitchFamily="2" charset="77"/>
                        </a:rPr>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i="0" dirty="0">
                          <a:latin typeface="OpenDyslexicAlta" pitchFamily="2" charset="77"/>
                        </a:rPr>
                        <a:t>Negative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57835">
                <a:tc>
                  <a:txBody>
                    <a:bodyPr/>
                    <a:lstStyle/>
                    <a:p>
                      <a:endParaRPr lang="en-GB" sz="1600" b="0" i="0" dirty="0">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b="0" i="0" dirty="0">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31071844"/>
              </p:ext>
            </p:extLst>
          </p:nvPr>
        </p:nvGraphicFramePr>
        <p:xfrm>
          <a:off x="3491149" y="5352139"/>
          <a:ext cx="8128000" cy="1193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gridSpan="2">
                  <a:txBody>
                    <a:bodyPr/>
                    <a:lstStyle/>
                    <a:p>
                      <a:pPr algn="ctr"/>
                      <a:r>
                        <a:rPr lang="en-GB" sz="1600" b="0" i="0" dirty="0">
                          <a:solidFill>
                            <a:schemeClr val="tx1"/>
                          </a:solidFill>
                          <a:latin typeface="OpenDyslexicAlta" pitchFamily="2" charset="77"/>
                        </a:rPr>
                        <a:t>Create a sentence</a:t>
                      </a:r>
                      <a:r>
                        <a:rPr lang="en-GB" sz="1600" b="0" i="0" baseline="0" dirty="0">
                          <a:solidFill>
                            <a:schemeClr val="tx1"/>
                          </a:solidFill>
                          <a:latin typeface="OpenDyslexicAlta" pitchFamily="2" charset="77"/>
                        </a:rPr>
                        <a:t> for one negative adjective and one positive adjective.</a:t>
                      </a:r>
                      <a:endParaRPr lang="en-GB" sz="1600" b="0" dirty="0">
                        <a:solidFill>
                          <a:schemeClr val="tx1"/>
                        </a:solidFill>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D78"/>
                    </a:solidFill>
                  </a:tcPr>
                </a:tc>
                <a:tc hMerge="1">
                  <a:txBody>
                    <a:bodyPr/>
                    <a:lstStyle/>
                    <a:p>
                      <a:endParaRPr lang="en-GB" dirty="0"/>
                    </a:p>
                  </a:txBody>
                  <a:tcPr>
                    <a:solidFill>
                      <a:srgbClr val="FFFD78"/>
                    </a:solidFill>
                  </a:tcPr>
                </a:tc>
                <a:extLst>
                  <a:ext uri="{0D108BD9-81ED-4DB2-BD59-A6C34878D82A}">
                    <a16:rowId xmlns:a16="http://schemas.microsoft.com/office/drawing/2014/main" val="10000"/>
                  </a:ext>
                </a:extLst>
              </a:tr>
              <a:tr h="370840">
                <a:tc>
                  <a:txBody>
                    <a:bodyPr/>
                    <a:lstStyle/>
                    <a:p>
                      <a:endParaRPr lang="en-GB" sz="1600" b="0" i="0" dirty="0">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b="0" i="0" dirty="0">
                        <a:latin typeface="OpenDyslexicAlta" pitchFamily="2" charset="77"/>
                      </a:endParaRPr>
                    </a:p>
                    <a:p>
                      <a:endParaRPr lang="en-GB" sz="1600" b="0" i="0" dirty="0">
                        <a:latin typeface="OpenDyslexicAlta" pitchFamily="2" charset="77"/>
                      </a:endParaRPr>
                    </a:p>
                    <a:p>
                      <a:endParaRPr lang="en-GB" sz="1600" dirty="0">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3577848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amiable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obnoxious</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disagreeable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grotesque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repugnant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exquisite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courageous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gargantuan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valiant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delightful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4762378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Adjectives to describe character</a:t>
                      </a: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04951961"/>
              </p:ext>
            </p:extLst>
          </p:nvPr>
        </p:nvGraphicFramePr>
        <p:xfrm>
          <a:off x="3491149" y="1600195"/>
          <a:ext cx="8128000" cy="354874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452515">
                <a:tc gridSpan="2">
                  <a:txBody>
                    <a:bodyPr/>
                    <a:lstStyle/>
                    <a:p>
                      <a:pPr algn="ctr"/>
                      <a:r>
                        <a:rPr lang="en-GB" sz="1600" b="0" i="0" dirty="0">
                          <a:solidFill>
                            <a:schemeClr val="tx1"/>
                          </a:solidFill>
                          <a:latin typeface="OpenDyslexicAlta" pitchFamily="2" charset="77"/>
                        </a:rPr>
                        <a:t>Sort you spellings into the correct column.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D78"/>
                    </a:solidFill>
                  </a:tcPr>
                </a:tc>
                <a:tc hMerge="1">
                  <a:txBody>
                    <a:bodyPr/>
                    <a:lstStyle/>
                    <a:p>
                      <a:endParaRPr lang="en-GB" dirty="0"/>
                    </a:p>
                  </a:txBody>
                  <a:tcPr/>
                </a:tc>
                <a:extLst>
                  <a:ext uri="{0D108BD9-81ED-4DB2-BD59-A6C34878D82A}">
                    <a16:rowId xmlns:a16="http://schemas.microsoft.com/office/drawing/2014/main" val="10000"/>
                  </a:ext>
                </a:extLst>
              </a:tr>
              <a:tr h="638398">
                <a:tc>
                  <a:txBody>
                    <a:bodyPr/>
                    <a:lstStyle/>
                    <a:p>
                      <a:pPr algn="ctr"/>
                      <a:r>
                        <a:rPr lang="en-GB" sz="1600" b="0" i="0" dirty="0">
                          <a:latin typeface="OpenDyslexicAlta" pitchFamily="2" charset="77"/>
                        </a:rPr>
                        <a:t>Positive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0" i="0" dirty="0">
                          <a:latin typeface="OpenDyslexicAlta" pitchFamily="2" charset="77"/>
                        </a:rPr>
                        <a:t>Negative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57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amiable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exquisite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courageous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gargantuan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valiant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delightful</a:t>
                      </a:r>
                    </a:p>
                    <a:p>
                      <a:endParaRPr lang="en-GB" b="0" i="0" dirty="0">
                        <a:latin typeface="Muli"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obnoxious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disagreeable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grotesque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3860"/>
                          </a:solidFill>
                          <a:latin typeface="OpenDyslexicAlta" pitchFamily="2" charset="77"/>
                          <a:ea typeface="OpenDyslexic" charset="0"/>
                          <a:cs typeface="OpenDyslexic" charset="0"/>
                        </a:rPr>
                        <a:t>repugnant</a:t>
                      </a:r>
                    </a:p>
                    <a:p>
                      <a:endParaRPr lang="en-GB" b="0" i="0" dirty="0">
                        <a:latin typeface="Muli"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620204047"/>
              </p:ext>
            </p:extLst>
          </p:nvPr>
        </p:nvGraphicFramePr>
        <p:xfrm>
          <a:off x="3491149" y="5352139"/>
          <a:ext cx="8128000" cy="12852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gridSpan="2">
                  <a:txBody>
                    <a:bodyPr/>
                    <a:lstStyle/>
                    <a:p>
                      <a:pPr algn="ctr"/>
                      <a:r>
                        <a:rPr lang="en-GB" sz="1600" b="0" i="0" dirty="0">
                          <a:solidFill>
                            <a:schemeClr val="tx1"/>
                          </a:solidFill>
                          <a:latin typeface="OpenDyslexicAlta" pitchFamily="2" charset="77"/>
                        </a:rPr>
                        <a:t>Create a sentence</a:t>
                      </a:r>
                      <a:r>
                        <a:rPr lang="en-GB" sz="1600" b="0" i="0" baseline="0" dirty="0">
                          <a:solidFill>
                            <a:schemeClr val="tx1"/>
                          </a:solidFill>
                          <a:latin typeface="OpenDyslexicAlta" pitchFamily="2" charset="77"/>
                        </a:rPr>
                        <a:t> for one negative adjective and one positive adjective.</a:t>
                      </a:r>
                      <a:endParaRPr lang="en-GB" sz="1600" b="0" dirty="0">
                        <a:solidFill>
                          <a:schemeClr val="tx1"/>
                        </a:solidFill>
                        <a:latin typeface="OpenDyslexicAlta"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FFD78"/>
                    </a:solidFill>
                  </a:tcPr>
                </a:tc>
                <a:tc hMerge="1">
                  <a:txBody>
                    <a:bodyPr/>
                    <a:lstStyle/>
                    <a:p>
                      <a:endParaRPr lang="en-GB" dirty="0"/>
                    </a:p>
                  </a:txBody>
                  <a:tcPr>
                    <a:solidFill>
                      <a:srgbClr val="FFFD78"/>
                    </a:solidFill>
                  </a:tcPr>
                </a:tc>
                <a:extLst>
                  <a:ext uri="{0D108BD9-81ED-4DB2-BD59-A6C34878D82A}">
                    <a16:rowId xmlns:a16="http://schemas.microsoft.com/office/drawing/2014/main" val="10000"/>
                  </a:ext>
                </a:extLst>
              </a:tr>
              <a:tr h="370840">
                <a:tc>
                  <a:txBody>
                    <a:bodyPr/>
                    <a:lstStyle/>
                    <a:p>
                      <a:endParaRPr lang="en-GB" b="0" i="0" dirty="0">
                        <a:latin typeface="Muli" pitchFamily="2"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b="0" i="0" dirty="0">
                        <a:latin typeface="Muli" pitchFamily="2" charset="77"/>
                      </a:endParaRPr>
                    </a:p>
                    <a:p>
                      <a:endParaRPr lang="en-GB" b="0" i="0" dirty="0">
                        <a:latin typeface="Muli" pitchFamily="2" charset="77"/>
                      </a:endParaRP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714983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endParaRPr lang="en-GB" dirty="0"/>
          </a:p>
          <a:p>
            <a:pPr>
              <a:lnSpc>
                <a:spcPct val="100000"/>
              </a:lnSpc>
              <a:spcBef>
                <a:spcPts val="0"/>
              </a:spcBef>
              <a:defRPr/>
            </a:pPr>
            <a:endParaRPr lang="en-GB" dirty="0"/>
          </a:p>
          <a:p>
            <a:pPr algn="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34</a:t>
            </a:r>
          </a:p>
        </p:txBody>
      </p:sp>
      <p:sp>
        <p:nvSpPr>
          <p:cNvPr id="5" name="Rectangle 4">
            <a:extLst>
              <a:ext uri="{FF2B5EF4-FFF2-40B4-BE49-F238E27FC236}">
                <a16:creationId xmlns:a16="http://schemas.microsoft.com/office/drawing/2014/main" id="{584CAB2C-6E69-44F2-85A1-C92161C30768}"/>
              </a:ext>
            </a:extLst>
          </p:cNvPr>
          <p:cNvSpPr/>
          <p:nvPr/>
        </p:nvSpPr>
        <p:spPr>
          <a:xfrm>
            <a:off x="4971061" y="5339184"/>
            <a:ext cx="2475358" cy="369332"/>
          </a:xfrm>
          <a:prstGeom prst="rect">
            <a:avLst/>
          </a:prstGeom>
        </p:spPr>
        <p:txBody>
          <a:bodyPr wrap="none">
            <a:spAutoFit/>
          </a:bodyPr>
          <a:lstStyle/>
          <a:p>
            <a:pPr>
              <a:defRPr/>
            </a:pPr>
            <a:r>
              <a:rPr lang="en-GB" dirty="0">
                <a:latin typeface="Muli" pitchFamily="2" charset="77"/>
              </a:rPr>
              <a:t>Grammar Vocabulary</a:t>
            </a:r>
          </a:p>
        </p:txBody>
      </p:sp>
    </p:spTree>
    <p:extLst>
      <p:ext uri="{BB962C8B-B14F-4D97-AF65-F5344CB8AC3E}">
        <p14:creationId xmlns:p14="http://schemas.microsoft.com/office/powerpoint/2010/main" val="6514723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Grammar Vocabulary</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4097057404"/>
              </p:ext>
            </p:extLst>
          </p:nvPr>
        </p:nvGraphicFramePr>
        <p:xfrm>
          <a:off x="3429000" y="1311275"/>
          <a:ext cx="8363607" cy="5327732"/>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94388">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dirty="0">
                          <a:latin typeface="Muli" pitchFamily="2" charset="77"/>
                        </a:rPr>
                        <a:t>Today children will look at words relating to grammar. Ask them if they can think of any words that are ‘grammar’ words. </a:t>
                      </a:r>
                    </a:p>
                    <a:p>
                      <a:endParaRPr lang="en-GB" sz="1700" b="0" i="0" dirty="0">
                        <a:latin typeface="Muli" pitchFamily="2" charset="77"/>
                      </a:endParaRPr>
                    </a:p>
                  </a:txBody>
                  <a:tcPr/>
                </a:tc>
                <a:extLst>
                  <a:ext uri="{0D108BD9-81ED-4DB2-BD59-A6C34878D82A}">
                    <a16:rowId xmlns:a16="http://schemas.microsoft.com/office/drawing/2014/main" val="10000"/>
                  </a:ext>
                </a:extLst>
              </a:tr>
              <a:tr h="2057106">
                <a:tc>
                  <a:txBody>
                    <a:bodyPr/>
                    <a:lstStyle/>
                    <a:p>
                      <a:r>
                        <a:rPr lang="en-GB" sz="1700" b="0" i="0" dirty="0">
                          <a:latin typeface="Muli" pitchFamily="2" charset="77"/>
                        </a:rPr>
                        <a:t>Main Teaching Activity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i="0" baseline="0" dirty="0">
                          <a:latin typeface="Muli" pitchFamily="2" charset="77"/>
                        </a:rPr>
                        <a:t>Get the children to look at the word list and see if they can write a synonym or a simple sentence using each one. E.g. a sentence which uses a pronoun (circle the pronoun), a sentence that contains parenthesis (circle it).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 synonyms and definitions and address any misconceptions.</a:t>
                      </a:r>
                    </a:p>
                    <a:p>
                      <a:endParaRPr lang="en-GB" sz="1700" b="0" i="0" baseline="0" dirty="0">
                        <a:latin typeface="Muli" pitchFamily="2" charset="77"/>
                      </a:endParaRPr>
                    </a:p>
                  </a:txBody>
                  <a:tcPr/>
                </a:tc>
                <a:extLst>
                  <a:ext uri="{0D108BD9-81ED-4DB2-BD59-A6C34878D82A}">
                    <a16:rowId xmlns:a16="http://schemas.microsoft.com/office/drawing/2014/main" val="10001"/>
                  </a:ext>
                </a:extLst>
              </a:tr>
              <a:tr h="1969264">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Show children the power point and cover the spelling list (by clicking the mouse), get them to look at all of the spellings and find the 10 correct ones and write them down on a mini white board.</a:t>
                      </a:r>
                    </a:p>
                    <a:p>
                      <a:endParaRPr lang="en-GB" sz="1700" b="0" i="0" dirty="0">
                        <a:latin typeface="Muli" pitchFamily="2" charset="77"/>
                      </a:endParaRPr>
                    </a:p>
                    <a:p>
                      <a:r>
                        <a:rPr lang="en-GB" sz="1700" b="0" i="0" dirty="0">
                          <a:latin typeface="Muli" pitchFamily="2" charset="77"/>
                        </a:rPr>
                        <a:t>Get the children to come up and circle the correctly spelled words. Double check answers against the spelling list.</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754583116"/>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modal </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relative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pronoun</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clause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parenthesis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bracket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cohesion</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ambiguity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adverb</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determiner</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58491867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38235166"/>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modal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relative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pronoun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clause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parenthesis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bracket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cohesion</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ambiguity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adverb</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determiner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6840914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Grammar Vocabulary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51621895"/>
              </p:ext>
            </p:extLst>
          </p:nvPr>
        </p:nvGraphicFramePr>
        <p:xfrm>
          <a:off x="3295652" y="2073498"/>
          <a:ext cx="8896350" cy="4555895"/>
        </p:xfrm>
        <a:graphic>
          <a:graphicData uri="http://schemas.openxmlformats.org/drawingml/2006/table">
            <a:tbl>
              <a:tblPr firstRow="1" bandRow="1">
                <a:tableStyleId>{5940675A-B579-460E-94D1-54222C63F5DA}</a:tableStyleId>
              </a:tblPr>
              <a:tblGrid>
                <a:gridCol w="148272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482725">
                  <a:extLst>
                    <a:ext uri="{9D8B030D-6E8A-4147-A177-3AD203B41FA5}">
                      <a16:colId xmlns:a16="http://schemas.microsoft.com/office/drawing/2014/main" val="20002"/>
                    </a:ext>
                  </a:extLst>
                </a:gridCol>
                <a:gridCol w="1482725">
                  <a:extLst>
                    <a:ext uri="{9D8B030D-6E8A-4147-A177-3AD203B41FA5}">
                      <a16:colId xmlns:a16="http://schemas.microsoft.com/office/drawing/2014/main" val="20003"/>
                    </a:ext>
                  </a:extLst>
                </a:gridCol>
                <a:gridCol w="1482725">
                  <a:extLst>
                    <a:ext uri="{9D8B030D-6E8A-4147-A177-3AD203B41FA5}">
                      <a16:colId xmlns:a16="http://schemas.microsoft.com/office/drawing/2014/main" val="20004"/>
                    </a:ext>
                  </a:extLst>
                </a:gridCol>
                <a:gridCol w="1482725">
                  <a:extLst>
                    <a:ext uri="{9D8B030D-6E8A-4147-A177-3AD203B41FA5}">
                      <a16:colId xmlns:a16="http://schemas.microsoft.com/office/drawing/2014/main" val="20005"/>
                    </a:ext>
                  </a:extLst>
                </a:gridCol>
              </a:tblGrid>
              <a:tr h="911179">
                <a:tc>
                  <a:txBody>
                    <a:bodyPr/>
                    <a:lstStyle/>
                    <a:p>
                      <a:pPr algn="ctr"/>
                      <a:r>
                        <a:rPr lang="en-GB" sz="1400" b="0" i="0" dirty="0">
                          <a:latin typeface="OpenDyslexicAlta" pitchFamily="2" charset="77"/>
                          <a:ea typeface="OpenDyslexic" charset="0"/>
                          <a:cs typeface="OpenDyslexic" charset="0"/>
                        </a:rPr>
                        <a:t>model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pronown</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braket</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cohesion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clause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determined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11179">
                <a:tc>
                  <a:txBody>
                    <a:bodyPr/>
                    <a:lstStyle/>
                    <a:p>
                      <a:pPr algn="ctr"/>
                      <a:r>
                        <a:rPr lang="en-GB" sz="1400" b="0" i="0" dirty="0">
                          <a:latin typeface="OpenDyslexicAlta" pitchFamily="2" charset="77"/>
                          <a:ea typeface="OpenDyslexic" charset="0"/>
                          <a:cs typeface="OpenDyslexic" charset="0"/>
                        </a:rPr>
                        <a:t>ambiguity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parenthesis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modal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ambigity</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relative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brackit</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11179">
                <a:tc>
                  <a:txBody>
                    <a:bodyPr/>
                    <a:lstStyle/>
                    <a:p>
                      <a:pPr algn="ctr"/>
                      <a:r>
                        <a:rPr lang="en-GB" sz="1400" b="0" i="0" dirty="0" err="1">
                          <a:latin typeface="OpenDyslexicAlta" pitchFamily="2" charset="77"/>
                          <a:ea typeface="OpenDyslexic" charset="0"/>
                          <a:cs typeface="OpenDyslexic" charset="0"/>
                        </a:rPr>
                        <a:t>pronoune</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parentheses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a:latin typeface="OpenDyslexicAlta" pitchFamily="2" charset="77"/>
                          <a:ea typeface="OpenDyslexic" charset="0"/>
                          <a:cs typeface="OpenDyslexic" charset="0"/>
                        </a:rPr>
                        <a:t>determiner</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adverb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advorb</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coheshion</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11179">
                <a:tc>
                  <a:txBody>
                    <a:bodyPr/>
                    <a:lstStyle/>
                    <a:p>
                      <a:pPr algn="ctr"/>
                      <a:r>
                        <a:rPr lang="en-GB" sz="1400" b="0" i="0" dirty="0" err="1">
                          <a:latin typeface="OpenDyslexicAlta" pitchFamily="2" charset="77"/>
                          <a:ea typeface="OpenDyslexic" charset="0"/>
                          <a:cs typeface="OpenDyslexic" charset="0"/>
                        </a:rPr>
                        <a:t>relativ</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modil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ambiguite</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claus</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determminer</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parenthis</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11179">
                <a:tc>
                  <a:txBody>
                    <a:bodyPr/>
                    <a:lstStyle/>
                    <a:p>
                      <a:pPr algn="ctr"/>
                      <a:r>
                        <a:rPr lang="en-GB" sz="1400" b="0" i="0" dirty="0">
                          <a:latin typeface="OpenDyslexicAlta" pitchFamily="2" charset="77"/>
                          <a:ea typeface="OpenDyslexic" charset="0"/>
                          <a:cs typeface="OpenDyslexic" charset="0"/>
                        </a:rPr>
                        <a:t>claws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bracket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cohetion</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abverb</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rellative</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pronoun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6" name="TextBox 15"/>
          <p:cNvSpPr txBox="1"/>
          <p:nvPr/>
        </p:nvSpPr>
        <p:spPr>
          <a:xfrm>
            <a:off x="4827432" y="1487506"/>
            <a:ext cx="5422005" cy="369332"/>
          </a:xfrm>
          <a:prstGeom prst="rect">
            <a:avLst/>
          </a:prstGeom>
          <a:solidFill>
            <a:srgbClr val="FFFD78"/>
          </a:solidFill>
        </p:spPr>
        <p:txBody>
          <a:bodyPr wrap="square" rtlCol="0">
            <a:spAutoFit/>
          </a:bodyPr>
          <a:lstStyle/>
          <a:p>
            <a:pPr algn="ctr"/>
            <a:r>
              <a:rPr lang="en-GB" dirty="0">
                <a:latin typeface="OpenDyslexicAlta" pitchFamily="2" charset="77"/>
                <a:ea typeface="OpenDyslexic" charset="0"/>
                <a:cs typeface="OpenDyslexic" charset="0"/>
              </a:rPr>
              <a:t>Circle the 10 correct spellings below. </a:t>
            </a:r>
          </a:p>
        </p:txBody>
      </p:sp>
      <p:sp>
        <p:nvSpPr>
          <p:cNvPr id="17" name="TextBox 16"/>
          <p:cNvSpPr txBox="1"/>
          <p:nvPr/>
        </p:nvSpPr>
        <p:spPr>
          <a:xfrm>
            <a:off x="4272567" y="6260061"/>
            <a:ext cx="6531734" cy="369332"/>
          </a:xfrm>
          <a:prstGeom prst="rect">
            <a:avLst/>
          </a:prstGeom>
          <a:solidFill>
            <a:srgbClr val="FFFD78"/>
          </a:solidFill>
        </p:spPr>
        <p:txBody>
          <a:bodyPr wrap="square" rtlCol="0">
            <a:spAutoFit/>
          </a:bodyPr>
          <a:lstStyle/>
          <a:p>
            <a:pPr algn="ctr"/>
            <a:r>
              <a:rPr lang="en-GB" dirty="0">
                <a:latin typeface="OpenDyslexicAlta" pitchFamily="2" charset="77"/>
                <a:ea typeface="OpenDyslexic" charset="0"/>
                <a:cs typeface="OpenDyslexic" charset="0"/>
              </a:rPr>
              <a:t>Click the mouse to cover the spelling list!</a:t>
            </a:r>
          </a:p>
        </p:txBody>
      </p:sp>
      <p:sp>
        <p:nvSpPr>
          <p:cNvPr id="6" name="Rectangle: Rounded Corners 5">
            <a:extLst>
              <a:ext uri="{FF2B5EF4-FFF2-40B4-BE49-F238E27FC236}">
                <a16:creationId xmlns:a16="http://schemas.microsoft.com/office/drawing/2014/main" id="{7BB0219A-BAA0-4E10-9095-69D016BFD8BA}"/>
              </a:ext>
            </a:extLst>
          </p:cNvPr>
          <p:cNvSpPr/>
          <p:nvPr/>
        </p:nvSpPr>
        <p:spPr>
          <a:xfrm>
            <a:off x="390144" y="1396998"/>
            <a:ext cx="3121152" cy="5232398"/>
          </a:xfrm>
          <a:prstGeom prst="roundRect">
            <a:avLst>
              <a:gd name="adj" fmla="val 4259"/>
            </a:avLst>
          </a:prstGeom>
          <a:solidFill>
            <a:srgbClr val="FFF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Tree>
    <p:extLst>
      <p:ext uri="{BB962C8B-B14F-4D97-AF65-F5344CB8AC3E}">
        <p14:creationId xmlns:p14="http://schemas.microsoft.com/office/powerpoint/2010/main" val="116627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modal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relative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pronoun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clause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parenthesis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bracket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cohesion</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ambiguity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adverb</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determiner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1605516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Grammar Vocabulary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085396311"/>
              </p:ext>
            </p:extLst>
          </p:nvPr>
        </p:nvGraphicFramePr>
        <p:xfrm>
          <a:off x="3295652" y="2073498"/>
          <a:ext cx="8896350" cy="4555895"/>
        </p:xfrm>
        <a:graphic>
          <a:graphicData uri="http://schemas.openxmlformats.org/drawingml/2006/table">
            <a:tbl>
              <a:tblPr firstRow="1" bandRow="1">
                <a:tableStyleId>{5940675A-B579-460E-94D1-54222C63F5DA}</a:tableStyleId>
              </a:tblPr>
              <a:tblGrid>
                <a:gridCol w="148272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482725">
                  <a:extLst>
                    <a:ext uri="{9D8B030D-6E8A-4147-A177-3AD203B41FA5}">
                      <a16:colId xmlns:a16="http://schemas.microsoft.com/office/drawing/2014/main" val="20002"/>
                    </a:ext>
                  </a:extLst>
                </a:gridCol>
                <a:gridCol w="1482725">
                  <a:extLst>
                    <a:ext uri="{9D8B030D-6E8A-4147-A177-3AD203B41FA5}">
                      <a16:colId xmlns:a16="http://schemas.microsoft.com/office/drawing/2014/main" val="20003"/>
                    </a:ext>
                  </a:extLst>
                </a:gridCol>
                <a:gridCol w="1482725">
                  <a:extLst>
                    <a:ext uri="{9D8B030D-6E8A-4147-A177-3AD203B41FA5}">
                      <a16:colId xmlns:a16="http://schemas.microsoft.com/office/drawing/2014/main" val="20004"/>
                    </a:ext>
                  </a:extLst>
                </a:gridCol>
                <a:gridCol w="1482725">
                  <a:extLst>
                    <a:ext uri="{9D8B030D-6E8A-4147-A177-3AD203B41FA5}">
                      <a16:colId xmlns:a16="http://schemas.microsoft.com/office/drawing/2014/main" val="20005"/>
                    </a:ext>
                  </a:extLst>
                </a:gridCol>
              </a:tblGrid>
              <a:tr h="911179">
                <a:tc>
                  <a:txBody>
                    <a:bodyPr/>
                    <a:lstStyle/>
                    <a:p>
                      <a:pPr algn="ctr"/>
                      <a:r>
                        <a:rPr lang="en-GB" sz="1400" b="0" i="0" dirty="0" err="1">
                          <a:latin typeface="OpenDyslexicAlta" pitchFamily="2" charset="77"/>
                          <a:ea typeface="OpenDyslexic" charset="0"/>
                          <a:cs typeface="OpenDyslexic" charset="0"/>
                        </a:rPr>
                        <a:t>modle</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pronown</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braket</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cohesion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clause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determinar</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11179">
                <a:tc>
                  <a:txBody>
                    <a:bodyPr/>
                    <a:lstStyle/>
                    <a:p>
                      <a:pPr algn="ctr"/>
                      <a:r>
                        <a:rPr lang="en-GB" sz="1400" b="0" i="0" dirty="0">
                          <a:latin typeface="OpenDyslexicAlta" pitchFamily="2" charset="77"/>
                          <a:ea typeface="OpenDyslexic" charset="0"/>
                          <a:cs typeface="OpenDyslexic" charset="0"/>
                        </a:rPr>
                        <a:t>ambiguity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parenthesis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modal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ambigity</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relative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brackit</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11179">
                <a:tc>
                  <a:txBody>
                    <a:bodyPr/>
                    <a:lstStyle/>
                    <a:p>
                      <a:pPr algn="ctr"/>
                      <a:r>
                        <a:rPr lang="en-GB" sz="1400" b="0" i="0" dirty="0" err="1">
                          <a:latin typeface="OpenDyslexicAlta" pitchFamily="2" charset="77"/>
                          <a:ea typeface="OpenDyslexic" charset="0"/>
                          <a:cs typeface="OpenDyslexic" charset="0"/>
                        </a:rPr>
                        <a:t>pronoune</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parenthases</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a:latin typeface="OpenDyslexicAlta" pitchFamily="2" charset="77"/>
                          <a:ea typeface="OpenDyslexic" charset="0"/>
                          <a:cs typeface="OpenDyslexic" charset="0"/>
                        </a:rPr>
                        <a:t>determiner</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adverb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advorb</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coheshion</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11179">
                <a:tc>
                  <a:txBody>
                    <a:bodyPr/>
                    <a:lstStyle/>
                    <a:p>
                      <a:pPr algn="ctr"/>
                      <a:r>
                        <a:rPr lang="en-GB" sz="1400" b="0" i="0" dirty="0" err="1">
                          <a:latin typeface="OpenDyslexicAlta" pitchFamily="2" charset="77"/>
                          <a:ea typeface="OpenDyslexic" charset="0"/>
                          <a:cs typeface="OpenDyslexic" charset="0"/>
                        </a:rPr>
                        <a:t>relativ</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modil</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ambiguite</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claus</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determminer</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parenthis</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11179">
                <a:tc>
                  <a:txBody>
                    <a:bodyPr/>
                    <a:lstStyle/>
                    <a:p>
                      <a:pPr algn="ctr"/>
                      <a:r>
                        <a:rPr lang="en-GB" sz="1400" b="0" i="0" dirty="0" err="1">
                          <a:latin typeface="OpenDyslexicAlta" pitchFamily="2" charset="77"/>
                          <a:ea typeface="OpenDyslexic" charset="0"/>
                          <a:cs typeface="OpenDyslexic" charset="0"/>
                        </a:rPr>
                        <a:t>clawes</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bracket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cohetion</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abverb</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err="1">
                          <a:latin typeface="OpenDyslexicAlta" pitchFamily="2" charset="77"/>
                          <a:ea typeface="OpenDyslexic" charset="0"/>
                          <a:cs typeface="OpenDyslexic" charset="0"/>
                        </a:rPr>
                        <a:t>rellative</a:t>
                      </a:r>
                      <a:endParaRPr lang="en-GB" sz="1400" b="0" i="0" dirty="0">
                        <a:latin typeface="OpenDyslexicAlta" pitchFamily="2" charset="77"/>
                        <a:ea typeface="OpenDyslexic" charset="0"/>
                        <a:cs typeface="OpenDyslexic"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GB" sz="1400" b="0" i="0" dirty="0">
                          <a:latin typeface="OpenDyslexicAlta" pitchFamily="2" charset="77"/>
                          <a:ea typeface="OpenDyslexic" charset="0"/>
                          <a:cs typeface="OpenDyslexic" charset="0"/>
                        </a:rPr>
                        <a:t>pronoun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6" name="TextBox 15"/>
          <p:cNvSpPr txBox="1"/>
          <p:nvPr/>
        </p:nvSpPr>
        <p:spPr>
          <a:xfrm>
            <a:off x="4827432" y="1487506"/>
            <a:ext cx="5422005" cy="369332"/>
          </a:xfrm>
          <a:prstGeom prst="rect">
            <a:avLst/>
          </a:prstGeom>
          <a:solidFill>
            <a:srgbClr val="FFFD78"/>
          </a:solidFill>
        </p:spPr>
        <p:txBody>
          <a:bodyPr wrap="square" rtlCol="0">
            <a:spAutoFit/>
          </a:bodyPr>
          <a:lstStyle/>
          <a:p>
            <a:pPr algn="ctr"/>
            <a:r>
              <a:rPr lang="en-GB" dirty="0">
                <a:latin typeface="OpenDyslexicAlta" pitchFamily="2" charset="77"/>
                <a:ea typeface="OpenDyslexic" charset="0"/>
                <a:cs typeface="OpenDyslexic" charset="0"/>
              </a:rPr>
              <a:t>Circle the 10 correct spellings below. </a:t>
            </a:r>
          </a:p>
        </p:txBody>
      </p:sp>
      <p:sp>
        <p:nvSpPr>
          <p:cNvPr id="17" name="TextBox 16"/>
          <p:cNvSpPr txBox="1"/>
          <p:nvPr/>
        </p:nvSpPr>
        <p:spPr>
          <a:xfrm>
            <a:off x="4272567" y="6260061"/>
            <a:ext cx="6531734" cy="369332"/>
          </a:xfrm>
          <a:prstGeom prst="rect">
            <a:avLst/>
          </a:prstGeom>
          <a:solidFill>
            <a:srgbClr val="FFFD78"/>
          </a:solidFill>
        </p:spPr>
        <p:txBody>
          <a:bodyPr wrap="square" rtlCol="0">
            <a:spAutoFit/>
          </a:bodyPr>
          <a:lstStyle/>
          <a:p>
            <a:pPr algn="ctr"/>
            <a:r>
              <a:rPr lang="en-GB" dirty="0">
                <a:latin typeface="OpenDyslexicAlta" pitchFamily="2" charset="77"/>
                <a:ea typeface="OpenDyslexic" charset="0"/>
                <a:cs typeface="OpenDyslexic" charset="0"/>
              </a:rPr>
              <a:t>Click the mouse to cover the spelling list!</a:t>
            </a:r>
          </a:p>
        </p:txBody>
      </p:sp>
      <p:sp>
        <p:nvSpPr>
          <p:cNvPr id="9" name="Oval 8">
            <a:extLst>
              <a:ext uri="{FF2B5EF4-FFF2-40B4-BE49-F238E27FC236}">
                <a16:creationId xmlns:a16="http://schemas.microsoft.com/office/drawing/2014/main" id="{189CD40E-DD1D-CE42-9938-E176DC0D350A}"/>
              </a:ext>
            </a:extLst>
          </p:cNvPr>
          <p:cNvSpPr/>
          <p:nvPr/>
        </p:nvSpPr>
        <p:spPr>
          <a:xfrm>
            <a:off x="8025560" y="1997765"/>
            <a:ext cx="883213"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1B522B-74E8-7B4C-9224-D1DD04972B8D}"/>
              </a:ext>
            </a:extLst>
          </p:cNvPr>
          <p:cNvSpPr/>
          <p:nvPr/>
        </p:nvSpPr>
        <p:spPr>
          <a:xfrm>
            <a:off x="9563100" y="1997765"/>
            <a:ext cx="883213"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0F2214-3764-5D40-BA98-F72A3BF3819B}"/>
              </a:ext>
            </a:extLst>
          </p:cNvPr>
          <p:cNvSpPr/>
          <p:nvPr/>
        </p:nvSpPr>
        <p:spPr>
          <a:xfrm>
            <a:off x="3539257" y="2877462"/>
            <a:ext cx="973108" cy="5475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3BDCD9-8AEA-A24A-8C4B-17442F571E59}"/>
              </a:ext>
            </a:extLst>
          </p:cNvPr>
          <p:cNvSpPr/>
          <p:nvPr/>
        </p:nvSpPr>
        <p:spPr>
          <a:xfrm>
            <a:off x="4885214" y="2918134"/>
            <a:ext cx="1210786"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FA59F7C-0FB9-C64F-B0CE-CE7D2DC0E5C5}"/>
              </a:ext>
            </a:extLst>
          </p:cNvPr>
          <p:cNvSpPr/>
          <p:nvPr/>
        </p:nvSpPr>
        <p:spPr>
          <a:xfrm>
            <a:off x="6491985" y="2918134"/>
            <a:ext cx="1210786"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650201A-1CF5-E645-99FB-2B1EB378CC94}"/>
              </a:ext>
            </a:extLst>
          </p:cNvPr>
          <p:cNvSpPr/>
          <p:nvPr/>
        </p:nvSpPr>
        <p:spPr>
          <a:xfrm>
            <a:off x="6327648" y="3815518"/>
            <a:ext cx="1210786"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F61BA30-2490-9044-B7AD-3555A7FB71C6}"/>
              </a:ext>
            </a:extLst>
          </p:cNvPr>
          <p:cNvSpPr/>
          <p:nvPr/>
        </p:nvSpPr>
        <p:spPr>
          <a:xfrm>
            <a:off x="9505780" y="2877462"/>
            <a:ext cx="883213"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46E93DA-0A36-C048-83F8-2008694B2176}"/>
              </a:ext>
            </a:extLst>
          </p:cNvPr>
          <p:cNvSpPr/>
          <p:nvPr/>
        </p:nvSpPr>
        <p:spPr>
          <a:xfrm>
            <a:off x="7861773" y="3759749"/>
            <a:ext cx="1210786"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E21A7C1-CA36-7248-856A-3343843200F4}"/>
              </a:ext>
            </a:extLst>
          </p:cNvPr>
          <p:cNvSpPr/>
          <p:nvPr/>
        </p:nvSpPr>
        <p:spPr>
          <a:xfrm>
            <a:off x="4941719" y="5644835"/>
            <a:ext cx="1210786"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2F9392D-534A-8443-AD0E-79FC361D601D}"/>
              </a:ext>
            </a:extLst>
          </p:cNvPr>
          <p:cNvSpPr/>
          <p:nvPr/>
        </p:nvSpPr>
        <p:spPr>
          <a:xfrm>
            <a:off x="10804301" y="5653183"/>
            <a:ext cx="1210786" cy="5068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0528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49523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050848024"/>
                    </a:ext>
                  </a:extLst>
                </a:gridCol>
                <a:gridCol w="1858433">
                  <a:extLst>
                    <a:ext uri="{9D8B030D-6E8A-4147-A177-3AD203B41FA5}">
                      <a16:colId xmlns:a16="http://schemas.microsoft.com/office/drawing/2014/main" val="156236960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modal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relative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pronoun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clause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parenthesis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bracket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cohesion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ambiguity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adverb</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determiner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2308183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Grammar Vocabulary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8994958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modal </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relative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pronoun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clause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parenthesis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bracket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cohesion</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ambiguity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adverb</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determiner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149659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Grammar Vocabulary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Name:</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1175AEBC-7FB3-D346-86CF-F9E922F60D55}"/>
              </a:ext>
            </a:extLst>
          </p:cNvPr>
          <p:cNvGraphicFramePr>
            <a:graphicFrameLocks noGrp="1"/>
          </p:cNvGraphicFramePr>
          <p:nvPr>
            <p:extLst>
              <p:ext uri="{D42A27DB-BD31-4B8C-83A1-F6EECF244321}">
                <p14:modId xmlns:p14="http://schemas.microsoft.com/office/powerpoint/2010/main" val="1085664638"/>
              </p:ext>
            </p:extLst>
          </p:nvPr>
        </p:nvGraphicFramePr>
        <p:xfrm>
          <a:off x="3381827" y="1600196"/>
          <a:ext cx="8712201" cy="5029200"/>
        </p:xfrm>
        <a:graphic>
          <a:graphicData uri="http://schemas.openxmlformats.org/drawingml/2006/table">
            <a:tbl>
              <a:tblPr firstRow="1">
                <a:tableStyleId>{5940675A-B579-460E-94D1-54222C63F5DA}</a:tableStyleId>
              </a:tblPr>
              <a:tblGrid>
                <a:gridCol w="8712201">
                  <a:extLst>
                    <a:ext uri="{9D8B030D-6E8A-4147-A177-3AD203B41FA5}">
                      <a16:colId xmlns:a16="http://schemas.microsoft.com/office/drawing/2014/main" val="20000"/>
                    </a:ext>
                  </a:extLst>
                </a:gridCol>
              </a:tblGrid>
              <a:tr h="457200">
                <a:tc>
                  <a:txBody>
                    <a:bodyPr/>
                    <a:lstStyle/>
                    <a:p>
                      <a:pPr algn="ctr"/>
                      <a:r>
                        <a:rPr lang="en-GB" sz="1600" b="0" i="0" dirty="0">
                          <a:latin typeface="OpenDyslexicAlta" pitchFamily="2" charset="77"/>
                        </a:rPr>
                        <a:t>For</a:t>
                      </a:r>
                      <a:r>
                        <a:rPr lang="en-GB" sz="1600" b="0" i="0" baseline="0" dirty="0">
                          <a:latin typeface="OpenDyslexicAlta" pitchFamily="2" charset="77"/>
                        </a:rPr>
                        <a:t> each of your spellings create a definition or use it in a sentence.</a:t>
                      </a:r>
                      <a:endParaRPr lang="en-GB" sz="1600" dirty="0">
                        <a:latin typeface="OpenDyslexicAlta" pitchFamily="2" charset="77"/>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1"/>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2"/>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3"/>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4"/>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5"/>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6"/>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7"/>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8"/>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9"/>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387189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endParaRPr lang="en-GB" dirty="0"/>
          </a:p>
          <a:p>
            <a:pPr>
              <a:lnSpc>
                <a:spcPct val="100000"/>
              </a:lnSpc>
              <a:spcBef>
                <a:spcPts val="0"/>
              </a:spcBef>
              <a:defRPr/>
            </a:pPr>
            <a:endParaRPr lang="en-GB" dirty="0"/>
          </a:p>
          <a:p>
            <a:pPr algn="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35</a:t>
            </a:r>
          </a:p>
        </p:txBody>
      </p:sp>
      <p:sp>
        <p:nvSpPr>
          <p:cNvPr id="5" name="Rectangle 4">
            <a:extLst>
              <a:ext uri="{FF2B5EF4-FFF2-40B4-BE49-F238E27FC236}">
                <a16:creationId xmlns:a16="http://schemas.microsoft.com/office/drawing/2014/main" id="{6A387B8C-BE6A-4436-B455-2667786AF52C}"/>
              </a:ext>
            </a:extLst>
          </p:cNvPr>
          <p:cNvSpPr/>
          <p:nvPr/>
        </p:nvSpPr>
        <p:spPr>
          <a:xfrm>
            <a:off x="4971061" y="5339184"/>
            <a:ext cx="2475358" cy="369332"/>
          </a:xfrm>
          <a:prstGeom prst="rect">
            <a:avLst/>
          </a:prstGeom>
        </p:spPr>
        <p:txBody>
          <a:bodyPr wrap="none">
            <a:spAutoFit/>
          </a:bodyPr>
          <a:lstStyle/>
          <a:p>
            <a:pPr>
              <a:defRPr/>
            </a:pPr>
            <a:r>
              <a:rPr lang="en-GB" dirty="0">
                <a:latin typeface="Muli" pitchFamily="2" charset="77"/>
              </a:rPr>
              <a:t>Grammar Vocabulary</a:t>
            </a:r>
          </a:p>
        </p:txBody>
      </p:sp>
    </p:spTree>
    <p:extLst>
      <p:ext uri="{BB962C8B-B14F-4D97-AF65-F5344CB8AC3E}">
        <p14:creationId xmlns:p14="http://schemas.microsoft.com/office/powerpoint/2010/main" val="266913107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Grammar Vocabulary</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336193170"/>
              </p:ext>
            </p:extLst>
          </p:nvPr>
        </p:nvGraphicFramePr>
        <p:xfrm>
          <a:off x="3429000" y="1311275"/>
          <a:ext cx="8363607" cy="5313167"/>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children will look at more words relating to grammar. Ask them if they can think of any words that are ‘grammar’ words. </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word list and see if they can write a synonym or a simple sentence using each one. E.g. a sentence where they circle the object.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 synonyms and definitions and address any misconceptions.</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children to work in small groups, one child picks one of the spelling list words and writes the first letter on a mini whiteboard, then passes the board to their left, the next child writes the next letter of the word and so on until the word is complete. </a:t>
                      </a:r>
                    </a:p>
                    <a:p>
                      <a:endParaRPr lang="en-GB" sz="1700" b="0" i="0" dirty="0">
                        <a:latin typeface="Muli" pitchFamily="2" charset="77"/>
                      </a:endParaRPr>
                    </a:p>
                    <a:p>
                      <a:r>
                        <a:rPr lang="en-GB" sz="1700" b="0" i="0" dirty="0">
                          <a:latin typeface="Muli" pitchFamily="2" charset="77"/>
                        </a:rPr>
                        <a:t>The child that writes the final letter checks the spelling is correct and then picks another word from the board to start again.</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899965608"/>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subject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object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active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passive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synonym</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antonym</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ellipsis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hyphen</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colon</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punctuation</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51176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15630202"/>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716741047"/>
                    </a:ext>
                  </a:extLst>
                </a:gridCol>
                <a:gridCol w="1858433">
                  <a:extLst>
                    <a:ext uri="{9D8B030D-6E8A-4147-A177-3AD203B41FA5}">
                      <a16:colId xmlns:a16="http://schemas.microsoft.com/office/drawing/2014/main" val="248493389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achieve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bargain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controversy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disastrous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foreign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interfere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nuisance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programme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secretary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temperature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9238121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baseline="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609489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1154090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759476530"/>
                    </a:ext>
                  </a:extLst>
                </a:gridCol>
                <a:gridCol w="1858433">
                  <a:extLst>
                    <a:ext uri="{9D8B030D-6E8A-4147-A177-3AD203B41FA5}">
                      <a16:colId xmlns:a16="http://schemas.microsoft.com/office/drawing/2014/main" val="296578147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subject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object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active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passive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synonym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antonym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ellipsis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hyphen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colon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punctuation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7453309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Grammar Vocabulary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9723834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subject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object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active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passive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synonym</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antonym</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ellipsis</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hyphen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colon</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punctuation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0003730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Grammar Vocabulary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a:extLst>
              <a:ext uri="{FF2B5EF4-FFF2-40B4-BE49-F238E27FC236}">
                <a16:creationId xmlns:a16="http://schemas.microsoft.com/office/drawing/2014/main" id="{DAC69508-7840-084D-AD1D-04AECED7AF16}"/>
              </a:ext>
            </a:extLst>
          </p:cNvPr>
          <p:cNvGraphicFramePr>
            <a:graphicFrameLocks noGrp="1"/>
          </p:cNvGraphicFramePr>
          <p:nvPr>
            <p:extLst>
              <p:ext uri="{D42A27DB-BD31-4B8C-83A1-F6EECF244321}">
                <p14:modId xmlns:p14="http://schemas.microsoft.com/office/powerpoint/2010/main" val="4018663606"/>
              </p:ext>
            </p:extLst>
          </p:nvPr>
        </p:nvGraphicFramePr>
        <p:xfrm>
          <a:off x="3381827" y="1600196"/>
          <a:ext cx="8712201" cy="5029200"/>
        </p:xfrm>
        <a:graphic>
          <a:graphicData uri="http://schemas.openxmlformats.org/drawingml/2006/table">
            <a:tbl>
              <a:tblPr firstRow="1">
                <a:tableStyleId>{5940675A-B579-460E-94D1-54222C63F5DA}</a:tableStyleId>
              </a:tblPr>
              <a:tblGrid>
                <a:gridCol w="8712201">
                  <a:extLst>
                    <a:ext uri="{9D8B030D-6E8A-4147-A177-3AD203B41FA5}">
                      <a16:colId xmlns:a16="http://schemas.microsoft.com/office/drawing/2014/main" val="20000"/>
                    </a:ext>
                  </a:extLst>
                </a:gridCol>
              </a:tblGrid>
              <a:tr h="457200">
                <a:tc>
                  <a:txBody>
                    <a:bodyPr/>
                    <a:lstStyle/>
                    <a:p>
                      <a:pPr algn="ctr"/>
                      <a:r>
                        <a:rPr lang="en-GB" sz="1600" b="0" i="0" dirty="0">
                          <a:latin typeface="OpenDyslexicAlta" pitchFamily="2" charset="77"/>
                        </a:rPr>
                        <a:t>For</a:t>
                      </a:r>
                      <a:r>
                        <a:rPr lang="en-GB" sz="1600" b="0" i="0" baseline="0" dirty="0">
                          <a:latin typeface="OpenDyslexicAlta" pitchFamily="2" charset="77"/>
                        </a:rPr>
                        <a:t> each of your spellings create a definition or use it in a sentence.</a:t>
                      </a:r>
                      <a:endParaRPr lang="en-GB" sz="1600" dirty="0">
                        <a:latin typeface="OpenDyslexicAlta" pitchFamily="2" charset="77"/>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1"/>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2"/>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3"/>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4"/>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5"/>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6"/>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7"/>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8"/>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09"/>
                  </a:ext>
                </a:extLst>
              </a:tr>
              <a:tr h="457200">
                <a:tc>
                  <a:txBody>
                    <a:bodyPr/>
                    <a:lstStyle/>
                    <a:p>
                      <a:endParaRPr lang="en-GB" sz="1600" b="0" i="0" dirty="0">
                        <a:latin typeface="OpenDyslexicAlta" pitchFamily="2" charset="77"/>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1405276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endParaRPr lang="en-GB" dirty="0"/>
          </a:p>
          <a:p>
            <a:pPr>
              <a:lnSpc>
                <a:spcPct val="100000"/>
              </a:lnSpc>
              <a:spcBef>
                <a:spcPts val="0"/>
              </a:spcBef>
              <a:defRPr/>
            </a:pPr>
            <a:endParaRPr lang="en-GB" dirty="0"/>
          </a:p>
          <a:p>
            <a:pPr algn="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36</a:t>
            </a:r>
          </a:p>
        </p:txBody>
      </p:sp>
      <p:sp>
        <p:nvSpPr>
          <p:cNvPr id="5" name="Rectangle 4">
            <a:extLst>
              <a:ext uri="{FF2B5EF4-FFF2-40B4-BE49-F238E27FC236}">
                <a16:creationId xmlns:a16="http://schemas.microsoft.com/office/drawing/2014/main" id="{8D532325-BE23-4F7C-97DB-86574458A99B}"/>
              </a:ext>
            </a:extLst>
          </p:cNvPr>
          <p:cNvSpPr/>
          <p:nvPr/>
        </p:nvSpPr>
        <p:spPr>
          <a:xfrm>
            <a:off x="4879191" y="5339184"/>
            <a:ext cx="2773516" cy="369332"/>
          </a:xfrm>
          <a:prstGeom prst="rect">
            <a:avLst/>
          </a:prstGeom>
        </p:spPr>
        <p:txBody>
          <a:bodyPr wrap="none">
            <a:spAutoFit/>
          </a:bodyPr>
          <a:lstStyle/>
          <a:p>
            <a:pPr>
              <a:defRPr/>
            </a:pPr>
            <a:r>
              <a:rPr lang="en-GB" dirty="0">
                <a:latin typeface="Muli" pitchFamily="2" charset="77"/>
              </a:rPr>
              <a:t>Mathematical Language</a:t>
            </a:r>
          </a:p>
        </p:txBody>
      </p:sp>
    </p:spTree>
    <p:extLst>
      <p:ext uri="{BB962C8B-B14F-4D97-AF65-F5344CB8AC3E}">
        <p14:creationId xmlns:p14="http://schemas.microsoft.com/office/powerpoint/2010/main" val="37813094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36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pPr>
              <a:lnSpc>
                <a:spcPct val="100000"/>
              </a:lnSpc>
              <a:spcBef>
                <a:spcPts val="0"/>
              </a:spcBef>
              <a:defRPr/>
            </a:pPr>
            <a:r>
              <a:rPr lang="en-GB" dirty="0"/>
              <a:t>Mathematical Language</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973438503"/>
              </p:ext>
            </p:extLst>
          </p:nvPr>
        </p:nvGraphicFramePr>
        <p:xfrm>
          <a:off x="3429000" y="1311275"/>
          <a:ext cx="8363607" cy="5220758"/>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children will look at words relating to mathematics. Ask them if they can think of any words that are ‘maths’ words. </a:t>
                      </a:r>
                    </a:p>
                  </a:txBody>
                  <a:tcPr/>
                </a:tc>
                <a:extLst>
                  <a:ext uri="{0D108BD9-81ED-4DB2-BD59-A6C34878D82A}">
                    <a16:rowId xmlns:a16="http://schemas.microsoft.com/office/drawing/2014/main" val="10000"/>
                  </a:ext>
                </a:extLst>
              </a:tr>
              <a:tr h="1892588">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word list and see if they can write a synonym or a simple sentence about each one. E.g. addition (adding), subtraction (taking away).</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 synonyms and definitions and address any misconceptions.</a:t>
                      </a:r>
                    </a:p>
                  </a:txBody>
                  <a:tcPr/>
                </a:tc>
                <a:extLst>
                  <a:ext uri="{0D108BD9-81ED-4DB2-BD59-A6C34878D82A}">
                    <a16:rowId xmlns:a16="http://schemas.microsoft.com/office/drawing/2014/main" val="10001"/>
                  </a:ext>
                </a:extLst>
              </a:tr>
              <a:tr h="207167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Show children the power point slide and ask them to draw a symbol or image to represent each word. </a:t>
                      </a:r>
                    </a:p>
                    <a:p>
                      <a:endParaRPr lang="en-GB" sz="1700" b="0" i="0" dirty="0">
                        <a:latin typeface="Muli" pitchFamily="2" charset="77"/>
                      </a:endParaRPr>
                    </a:p>
                    <a:p>
                      <a:r>
                        <a:rPr lang="en-GB" sz="1700" b="0" i="0" dirty="0">
                          <a:latin typeface="Muli" pitchFamily="2" charset="77"/>
                        </a:rPr>
                        <a:t>Ask them to write the word beneath it without looking at the spelling list. Check spellings with a partner.</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48564276"/>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addition</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subtraction</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multiplication</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division</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parallel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horizontal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vertical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circumference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diameter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calculation</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70294566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2006955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addition</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subtraction</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multiplication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division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parallel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horizontal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vertical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circumference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diameter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calculation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6377979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lnSpc>
                          <a:spcPct val="100000"/>
                        </a:lnSpc>
                        <a:spcBef>
                          <a:spcPts val="0"/>
                        </a:spcBef>
                        <a:defRPr/>
                      </a:pPr>
                      <a:r>
                        <a:rPr lang="en-GB" sz="1400" b="0" i="0" dirty="0">
                          <a:latin typeface="Muli" pitchFamily="2" charset="77"/>
                        </a:rPr>
                        <a:t>Mathematical Language</a:t>
                      </a: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66885" y="2069494"/>
          <a:ext cx="8128000" cy="4480560"/>
        </p:xfrm>
        <a:graphic>
          <a:graphicData uri="http://schemas.openxmlformats.org/drawingml/2006/table">
            <a:tbl>
              <a:tblPr>
                <a:tableStyleId>{5940675A-B579-460E-94D1-54222C63F5DA}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22041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228254">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134288">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134288">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3556001" y="1473910"/>
            <a:ext cx="8127999" cy="646331"/>
          </a:xfrm>
          <a:prstGeom prst="rect">
            <a:avLst/>
          </a:prstGeom>
          <a:solidFill>
            <a:srgbClr val="FFFD78"/>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Draw a representation of each word in the list and write the word underneath</a:t>
            </a:r>
          </a:p>
        </p:txBody>
      </p:sp>
    </p:spTree>
    <p:extLst>
      <p:ext uri="{BB962C8B-B14F-4D97-AF65-F5344CB8AC3E}">
        <p14:creationId xmlns:p14="http://schemas.microsoft.com/office/powerpoint/2010/main" val="423649331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2222997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047469102"/>
                    </a:ext>
                  </a:extLst>
                </a:gridCol>
                <a:gridCol w="1858433">
                  <a:extLst>
                    <a:ext uri="{9D8B030D-6E8A-4147-A177-3AD203B41FA5}">
                      <a16:colId xmlns:a16="http://schemas.microsoft.com/office/drawing/2014/main" val="113884787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sz="1600" b="0" i="0" dirty="0">
                          <a:latin typeface="OpenDyslexicAlta" pitchFamily="2" charset="77"/>
                          <a:ea typeface="OpenDyslexic" charset="0"/>
                          <a:cs typeface="OpenDyslexic" charset="0"/>
                        </a:rPr>
                        <a:t>addition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sz="1600" b="0" i="0" dirty="0">
                          <a:latin typeface="OpenDyslexicAlta" pitchFamily="2" charset="77"/>
                          <a:ea typeface="OpenDyslexic" charset="0"/>
                          <a:cs typeface="OpenDyslexic" charset="0"/>
                        </a:rPr>
                        <a:t>subtraction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sz="1600" b="0" i="0" dirty="0">
                          <a:latin typeface="OpenDyslexicAlta" pitchFamily="2" charset="77"/>
                          <a:ea typeface="OpenDyslexic" charset="0"/>
                          <a:cs typeface="OpenDyslexic" charset="0"/>
                        </a:rPr>
                        <a:t>multiplication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sz="1600" b="0" i="0" dirty="0">
                          <a:latin typeface="OpenDyslexicAlta" pitchFamily="2" charset="77"/>
                          <a:ea typeface="OpenDyslexic" charset="0"/>
                          <a:cs typeface="OpenDyslexic" charset="0"/>
                        </a:rPr>
                        <a:t>division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sz="1600" b="0" i="0" dirty="0">
                          <a:latin typeface="OpenDyslexicAlta" pitchFamily="2" charset="77"/>
                          <a:ea typeface="OpenDyslexic" charset="0"/>
                          <a:cs typeface="OpenDyslexic" charset="0"/>
                        </a:rPr>
                        <a:t>parallel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sz="1600" b="0" i="0" dirty="0">
                          <a:latin typeface="OpenDyslexicAlta" pitchFamily="2" charset="77"/>
                          <a:ea typeface="OpenDyslexic" charset="0"/>
                          <a:cs typeface="OpenDyslexic" charset="0"/>
                        </a:rPr>
                        <a:t>horizontal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sz="1600" b="0" i="0" dirty="0">
                          <a:latin typeface="OpenDyslexicAlta" pitchFamily="2" charset="77"/>
                          <a:ea typeface="OpenDyslexic" charset="0"/>
                          <a:cs typeface="OpenDyslexic" charset="0"/>
                        </a:rPr>
                        <a:t>vertical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sz="1600" b="0" i="0" dirty="0">
                          <a:latin typeface="OpenDyslexicAlta" pitchFamily="2" charset="77"/>
                          <a:ea typeface="OpenDyslexic" charset="0"/>
                          <a:cs typeface="OpenDyslexic" charset="0"/>
                        </a:rPr>
                        <a:t>circumference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sz="1600" b="0" i="0" dirty="0">
                          <a:latin typeface="OpenDyslexicAlta" pitchFamily="2" charset="77"/>
                          <a:ea typeface="OpenDyslexic" charset="0"/>
                          <a:cs typeface="OpenDyslexic" charset="0"/>
                        </a:rPr>
                        <a:t>diameter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sz="1600" b="0" i="0" dirty="0">
                          <a:latin typeface="OpenDyslexicAlta" pitchFamily="2" charset="77"/>
                          <a:ea typeface="OpenDyslexic" charset="0"/>
                          <a:cs typeface="OpenDyslexic" charset="0"/>
                        </a:rPr>
                        <a:t>calculation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8210904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Mathematical Language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8639310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addition</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subtraction</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multiplication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division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parallel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horizontal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vertical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circumference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diameter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calculation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5332862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Mathematical Vocabulary </a:t>
                      </a: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766456" y="1396998"/>
          <a:ext cx="7815949" cy="4953366"/>
        </p:xfrm>
        <a:graphic>
          <a:graphicData uri="http://schemas.openxmlformats.org/drawingml/2006/table">
            <a:tbl>
              <a:tblPr firstRow="1" firstCol="1" bandRow="1">
                <a:tableStyleId>{5940675A-B579-460E-94D1-54222C63F5DA}</a:tableStyleId>
              </a:tblPr>
              <a:tblGrid>
                <a:gridCol w="420567">
                  <a:extLst>
                    <a:ext uri="{9D8B030D-6E8A-4147-A177-3AD203B41FA5}">
                      <a16:colId xmlns:a16="http://schemas.microsoft.com/office/drawing/2014/main" val="20000"/>
                    </a:ext>
                  </a:extLst>
                </a:gridCol>
                <a:gridCol w="420567">
                  <a:extLst>
                    <a:ext uri="{9D8B030D-6E8A-4147-A177-3AD203B41FA5}">
                      <a16:colId xmlns:a16="http://schemas.microsoft.com/office/drawing/2014/main" val="20001"/>
                    </a:ext>
                  </a:extLst>
                </a:gridCol>
                <a:gridCol w="413206">
                  <a:extLst>
                    <a:ext uri="{9D8B030D-6E8A-4147-A177-3AD203B41FA5}">
                      <a16:colId xmlns:a16="http://schemas.microsoft.com/office/drawing/2014/main" val="20002"/>
                    </a:ext>
                  </a:extLst>
                </a:gridCol>
                <a:gridCol w="415965">
                  <a:extLst>
                    <a:ext uri="{9D8B030D-6E8A-4147-A177-3AD203B41FA5}">
                      <a16:colId xmlns:a16="http://schemas.microsoft.com/office/drawing/2014/main" val="20003"/>
                    </a:ext>
                  </a:extLst>
                </a:gridCol>
                <a:gridCol w="414126">
                  <a:extLst>
                    <a:ext uri="{9D8B030D-6E8A-4147-A177-3AD203B41FA5}">
                      <a16:colId xmlns:a16="http://schemas.microsoft.com/office/drawing/2014/main" val="20004"/>
                    </a:ext>
                  </a:extLst>
                </a:gridCol>
                <a:gridCol w="420567">
                  <a:extLst>
                    <a:ext uri="{9D8B030D-6E8A-4147-A177-3AD203B41FA5}">
                      <a16:colId xmlns:a16="http://schemas.microsoft.com/office/drawing/2014/main" val="20005"/>
                    </a:ext>
                  </a:extLst>
                </a:gridCol>
                <a:gridCol w="413667">
                  <a:extLst>
                    <a:ext uri="{9D8B030D-6E8A-4147-A177-3AD203B41FA5}">
                      <a16:colId xmlns:a16="http://schemas.microsoft.com/office/drawing/2014/main" val="20006"/>
                    </a:ext>
                  </a:extLst>
                </a:gridCol>
                <a:gridCol w="413667">
                  <a:extLst>
                    <a:ext uri="{9D8B030D-6E8A-4147-A177-3AD203B41FA5}">
                      <a16:colId xmlns:a16="http://schemas.microsoft.com/office/drawing/2014/main" val="20007"/>
                    </a:ext>
                  </a:extLst>
                </a:gridCol>
                <a:gridCol w="413667">
                  <a:extLst>
                    <a:ext uri="{9D8B030D-6E8A-4147-A177-3AD203B41FA5}">
                      <a16:colId xmlns:a16="http://schemas.microsoft.com/office/drawing/2014/main" val="20008"/>
                    </a:ext>
                  </a:extLst>
                </a:gridCol>
                <a:gridCol w="413667">
                  <a:extLst>
                    <a:ext uri="{9D8B030D-6E8A-4147-A177-3AD203B41FA5}">
                      <a16:colId xmlns:a16="http://schemas.microsoft.com/office/drawing/2014/main" val="20009"/>
                    </a:ext>
                  </a:extLst>
                </a:gridCol>
                <a:gridCol w="413667">
                  <a:extLst>
                    <a:ext uri="{9D8B030D-6E8A-4147-A177-3AD203B41FA5}">
                      <a16:colId xmlns:a16="http://schemas.microsoft.com/office/drawing/2014/main" val="20010"/>
                    </a:ext>
                  </a:extLst>
                </a:gridCol>
                <a:gridCol w="421028">
                  <a:extLst>
                    <a:ext uri="{9D8B030D-6E8A-4147-A177-3AD203B41FA5}">
                      <a16:colId xmlns:a16="http://schemas.microsoft.com/office/drawing/2014/main" val="20011"/>
                    </a:ext>
                  </a:extLst>
                </a:gridCol>
                <a:gridCol w="403084">
                  <a:extLst>
                    <a:ext uri="{9D8B030D-6E8A-4147-A177-3AD203B41FA5}">
                      <a16:colId xmlns:a16="http://schemas.microsoft.com/office/drawing/2014/main" val="20012"/>
                    </a:ext>
                  </a:extLst>
                </a:gridCol>
                <a:gridCol w="403084">
                  <a:extLst>
                    <a:ext uri="{9D8B030D-6E8A-4147-A177-3AD203B41FA5}">
                      <a16:colId xmlns:a16="http://schemas.microsoft.com/office/drawing/2014/main" val="20013"/>
                    </a:ext>
                  </a:extLst>
                </a:gridCol>
                <a:gridCol w="403084">
                  <a:extLst>
                    <a:ext uri="{9D8B030D-6E8A-4147-A177-3AD203B41FA5}">
                      <a16:colId xmlns:a16="http://schemas.microsoft.com/office/drawing/2014/main" val="20014"/>
                    </a:ext>
                  </a:extLst>
                </a:gridCol>
                <a:gridCol w="403084">
                  <a:extLst>
                    <a:ext uri="{9D8B030D-6E8A-4147-A177-3AD203B41FA5}">
                      <a16:colId xmlns:a16="http://schemas.microsoft.com/office/drawing/2014/main" val="20015"/>
                    </a:ext>
                  </a:extLst>
                </a:gridCol>
                <a:gridCol w="403084">
                  <a:extLst>
                    <a:ext uri="{9D8B030D-6E8A-4147-A177-3AD203B41FA5}">
                      <a16:colId xmlns:a16="http://schemas.microsoft.com/office/drawing/2014/main" val="20016"/>
                    </a:ext>
                  </a:extLst>
                </a:gridCol>
                <a:gridCol w="403084">
                  <a:extLst>
                    <a:ext uri="{9D8B030D-6E8A-4147-A177-3AD203B41FA5}">
                      <a16:colId xmlns:a16="http://schemas.microsoft.com/office/drawing/2014/main" val="20017"/>
                    </a:ext>
                  </a:extLst>
                </a:gridCol>
                <a:gridCol w="403084">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03"/>
                  </a:ext>
                </a:extLst>
              </a:tr>
              <a:tr h="450306">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129453529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addition</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subtraction</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multiplication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division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parallel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horizontal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vertical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circumference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diameter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calculation</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7896489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Mathematical Vocabulary </a:t>
                      </a: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36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6735629"/>
              </p:ext>
            </p:extLst>
          </p:nvPr>
        </p:nvGraphicFramePr>
        <p:xfrm>
          <a:off x="3766456" y="1396998"/>
          <a:ext cx="7815949" cy="4953366"/>
        </p:xfrm>
        <a:graphic>
          <a:graphicData uri="http://schemas.openxmlformats.org/drawingml/2006/table">
            <a:tbl>
              <a:tblPr firstRow="1" firstCol="1" bandRow="1">
                <a:tableStyleId>{5940675A-B579-460E-94D1-54222C63F5DA}</a:tableStyleId>
              </a:tblPr>
              <a:tblGrid>
                <a:gridCol w="420567">
                  <a:extLst>
                    <a:ext uri="{9D8B030D-6E8A-4147-A177-3AD203B41FA5}">
                      <a16:colId xmlns:a16="http://schemas.microsoft.com/office/drawing/2014/main" val="20000"/>
                    </a:ext>
                  </a:extLst>
                </a:gridCol>
                <a:gridCol w="420567">
                  <a:extLst>
                    <a:ext uri="{9D8B030D-6E8A-4147-A177-3AD203B41FA5}">
                      <a16:colId xmlns:a16="http://schemas.microsoft.com/office/drawing/2014/main" val="20001"/>
                    </a:ext>
                  </a:extLst>
                </a:gridCol>
                <a:gridCol w="413206">
                  <a:extLst>
                    <a:ext uri="{9D8B030D-6E8A-4147-A177-3AD203B41FA5}">
                      <a16:colId xmlns:a16="http://schemas.microsoft.com/office/drawing/2014/main" val="20002"/>
                    </a:ext>
                  </a:extLst>
                </a:gridCol>
                <a:gridCol w="415965">
                  <a:extLst>
                    <a:ext uri="{9D8B030D-6E8A-4147-A177-3AD203B41FA5}">
                      <a16:colId xmlns:a16="http://schemas.microsoft.com/office/drawing/2014/main" val="20003"/>
                    </a:ext>
                  </a:extLst>
                </a:gridCol>
                <a:gridCol w="414126">
                  <a:extLst>
                    <a:ext uri="{9D8B030D-6E8A-4147-A177-3AD203B41FA5}">
                      <a16:colId xmlns:a16="http://schemas.microsoft.com/office/drawing/2014/main" val="20004"/>
                    </a:ext>
                  </a:extLst>
                </a:gridCol>
                <a:gridCol w="420567">
                  <a:extLst>
                    <a:ext uri="{9D8B030D-6E8A-4147-A177-3AD203B41FA5}">
                      <a16:colId xmlns:a16="http://schemas.microsoft.com/office/drawing/2014/main" val="20005"/>
                    </a:ext>
                  </a:extLst>
                </a:gridCol>
                <a:gridCol w="413667">
                  <a:extLst>
                    <a:ext uri="{9D8B030D-6E8A-4147-A177-3AD203B41FA5}">
                      <a16:colId xmlns:a16="http://schemas.microsoft.com/office/drawing/2014/main" val="20006"/>
                    </a:ext>
                  </a:extLst>
                </a:gridCol>
                <a:gridCol w="413667">
                  <a:extLst>
                    <a:ext uri="{9D8B030D-6E8A-4147-A177-3AD203B41FA5}">
                      <a16:colId xmlns:a16="http://schemas.microsoft.com/office/drawing/2014/main" val="20007"/>
                    </a:ext>
                  </a:extLst>
                </a:gridCol>
                <a:gridCol w="413667">
                  <a:extLst>
                    <a:ext uri="{9D8B030D-6E8A-4147-A177-3AD203B41FA5}">
                      <a16:colId xmlns:a16="http://schemas.microsoft.com/office/drawing/2014/main" val="20008"/>
                    </a:ext>
                  </a:extLst>
                </a:gridCol>
                <a:gridCol w="413667">
                  <a:extLst>
                    <a:ext uri="{9D8B030D-6E8A-4147-A177-3AD203B41FA5}">
                      <a16:colId xmlns:a16="http://schemas.microsoft.com/office/drawing/2014/main" val="20009"/>
                    </a:ext>
                  </a:extLst>
                </a:gridCol>
                <a:gridCol w="413667">
                  <a:extLst>
                    <a:ext uri="{9D8B030D-6E8A-4147-A177-3AD203B41FA5}">
                      <a16:colId xmlns:a16="http://schemas.microsoft.com/office/drawing/2014/main" val="20010"/>
                    </a:ext>
                  </a:extLst>
                </a:gridCol>
                <a:gridCol w="421028">
                  <a:extLst>
                    <a:ext uri="{9D8B030D-6E8A-4147-A177-3AD203B41FA5}">
                      <a16:colId xmlns:a16="http://schemas.microsoft.com/office/drawing/2014/main" val="20011"/>
                    </a:ext>
                  </a:extLst>
                </a:gridCol>
                <a:gridCol w="403084">
                  <a:extLst>
                    <a:ext uri="{9D8B030D-6E8A-4147-A177-3AD203B41FA5}">
                      <a16:colId xmlns:a16="http://schemas.microsoft.com/office/drawing/2014/main" val="20012"/>
                    </a:ext>
                  </a:extLst>
                </a:gridCol>
                <a:gridCol w="403084">
                  <a:extLst>
                    <a:ext uri="{9D8B030D-6E8A-4147-A177-3AD203B41FA5}">
                      <a16:colId xmlns:a16="http://schemas.microsoft.com/office/drawing/2014/main" val="20013"/>
                    </a:ext>
                  </a:extLst>
                </a:gridCol>
                <a:gridCol w="403084">
                  <a:extLst>
                    <a:ext uri="{9D8B030D-6E8A-4147-A177-3AD203B41FA5}">
                      <a16:colId xmlns:a16="http://schemas.microsoft.com/office/drawing/2014/main" val="20014"/>
                    </a:ext>
                  </a:extLst>
                </a:gridCol>
                <a:gridCol w="403084">
                  <a:extLst>
                    <a:ext uri="{9D8B030D-6E8A-4147-A177-3AD203B41FA5}">
                      <a16:colId xmlns:a16="http://schemas.microsoft.com/office/drawing/2014/main" val="20015"/>
                    </a:ext>
                  </a:extLst>
                </a:gridCol>
                <a:gridCol w="403084">
                  <a:extLst>
                    <a:ext uri="{9D8B030D-6E8A-4147-A177-3AD203B41FA5}">
                      <a16:colId xmlns:a16="http://schemas.microsoft.com/office/drawing/2014/main" val="20016"/>
                    </a:ext>
                  </a:extLst>
                </a:gridCol>
                <a:gridCol w="403084">
                  <a:extLst>
                    <a:ext uri="{9D8B030D-6E8A-4147-A177-3AD203B41FA5}">
                      <a16:colId xmlns:a16="http://schemas.microsoft.com/office/drawing/2014/main" val="20017"/>
                    </a:ext>
                  </a:extLst>
                </a:gridCol>
                <a:gridCol w="403084">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extLst>
                  <a:ext uri="{0D108BD9-81ED-4DB2-BD59-A6C34878D82A}">
                    <a16:rowId xmlns:a16="http://schemas.microsoft.com/office/drawing/2014/main" val="10003"/>
                  </a:ext>
                </a:extLst>
              </a:tr>
              <a:tr h="450306">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solidFill>
                      <a:srgbClr val="FF3860"/>
                    </a:solidFill>
                  </a:tcPr>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z</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n</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2687997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bargain</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disastrous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foreign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interfere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programme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temperature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5307365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396998"/>
            <a:ext cx="8742275" cy="4739759"/>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p>
          <a:p>
            <a:r>
              <a:rPr lang="en-GB" sz="1600"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In the office, the ________ was busy typing out letters.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Every child needs to learn a ________ language such as German.</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Buy one get one free.  Everything was a ________.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final decision caused _________ amongst the students.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In the darkness of the bedroom, the bluebottle was a ________.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nativity _________ had a list of all the actors and singers.</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_________was -12 degrees. This was ________ for the flowers.</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Every child felt that they could ________ something this year. </a:t>
            </a:r>
          </a:p>
        </p:txBody>
      </p:sp>
      <p:sp>
        <p:nvSpPr>
          <p:cNvPr id="3" name="TextBox 2"/>
          <p:cNvSpPr txBox="1"/>
          <p:nvPr/>
        </p:nvSpPr>
        <p:spPr>
          <a:xfrm>
            <a:off x="3438144" y="6242304"/>
            <a:ext cx="8631936" cy="369332"/>
          </a:xfrm>
          <a:prstGeom prst="rect">
            <a:avLst/>
          </a:prstGeom>
          <a:solidFill>
            <a:srgbClr val="FFFD78"/>
          </a:solidFill>
        </p:spPr>
        <p:txBody>
          <a:bodyPr wrap="square" rtlCol="0">
            <a:spAutoFit/>
          </a:bodyPr>
          <a:lstStyle/>
          <a:p>
            <a:pPr algn="ctr"/>
            <a:r>
              <a:rPr lang="en-GB" dirty="0">
                <a:latin typeface="OpenDyslexicAlta" pitchFamily="2" charset="77"/>
                <a:ea typeface="OpenDyslexic" charset="0"/>
                <a:cs typeface="OpenDyslexic" charset="0"/>
              </a:rPr>
              <a:t>Write your own sentence for the spelling that has not been used.</a:t>
            </a:r>
          </a:p>
        </p:txBody>
      </p:sp>
    </p:spTree>
    <p:extLst>
      <p:ext uri="{BB962C8B-B14F-4D97-AF65-F5344CB8AC3E}">
        <p14:creationId xmlns:p14="http://schemas.microsoft.com/office/powerpoint/2010/main" val="1858041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achieve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bargain</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controversy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disastrous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foreign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interfere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programme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secretary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temperature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452593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396998"/>
            <a:ext cx="8742275" cy="4739759"/>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p>
          <a:p>
            <a:r>
              <a:rPr lang="en-GB" sz="1600" dirty="0">
                <a:latin typeface="OpenDyslexicAlta" pitchFamily="2" charset="77"/>
                <a:ea typeface="OpenDyslexic" charset="0"/>
                <a:cs typeface="OpenDyslexic" charset="0"/>
              </a:rPr>
              <a:t> </a:t>
            </a:r>
          </a:p>
          <a:p>
            <a:r>
              <a:rPr lang="en-GB" dirty="0">
                <a:latin typeface="OpenDyslexicAlta" pitchFamily="2" charset="77"/>
                <a:ea typeface="OpenDyslexic" charset="0"/>
                <a:cs typeface="OpenDyslexic" charset="0"/>
              </a:rPr>
              <a:t>In the office, the _</a:t>
            </a:r>
            <a:r>
              <a:rPr lang="en-GB" dirty="0">
                <a:solidFill>
                  <a:srgbClr val="FF3860"/>
                </a:solidFill>
                <a:latin typeface="OpenDyslexicAlta" pitchFamily="2" charset="77"/>
                <a:ea typeface="OpenDyslexic" charset="0"/>
                <a:cs typeface="OpenDyslexic" charset="0"/>
              </a:rPr>
              <a:t>secretary</a:t>
            </a:r>
            <a:r>
              <a:rPr lang="en-GB" dirty="0">
                <a:latin typeface="OpenDyslexicAlta" pitchFamily="2" charset="77"/>
                <a:ea typeface="OpenDyslexic" charset="0"/>
                <a:cs typeface="OpenDyslexic" charset="0"/>
              </a:rPr>
              <a:t>_ was busy typing out letters.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Every child needs to learn a _</a:t>
            </a:r>
            <a:r>
              <a:rPr lang="en-GB" dirty="0">
                <a:solidFill>
                  <a:srgbClr val="FF3860"/>
                </a:solidFill>
                <a:latin typeface="OpenDyslexicAlta" pitchFamily="2" charset="77"/>
                <a:ea typeface="OpenDyslexic" charset="0"/>
                <a:cs typeface="OpenDyslexic" charset="0"/>
              </a:rPr>
              <a:t>foreign</a:t>
            </a:r>
            <a:r>
              <a:rPr lang="en-GB" dirty="0">
                <a:latin typeface="OpenDyslexicAlta" pitchFamily="2" charset="77"/>
                <a:ea typeface="OpenDyslexic" charset="0"/>
                <a:cs typeface="OpenDyslexic" charset="0"/>
              </a:rPr>
              <a:t>_ language such as German.</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Buy one get one free.  Everything was a _</a:t>
            </a:r>
            <a:r>
              <a:rPr lang="en-GB" dirty="0">
                <a:solidFill>
                  <a:srgbClr val="FF3860"/>
                </a:solidFill>
                <a:latin typeface="OpenDyslexicAlta" pitchFamily="2" charset="77"/>
                <a:ea typeface="OpenDyslexic" charset="0"/>
                <a:cs typeface="OpenDyslexic" charset="0"/>
              </a:rPr>
              <a:t>bargain</a:t>
            </a:r>
            <a:r>
              <a:rPr lang="en-GB" dirty="0">
                <a:latin typeface="OpenDyslexicAlta" pitchFamily="2" charset="77"/>
                <a:ea typeface="OpenDyslexic" charset="0"/>
                <a:cs typeface="OpenDyslexic" charset="0"/>
              </a:rPr>
              <a:t>_.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final decision caused _</a:t>
            </a:r>
            <a:r>
              <a:rPr lang="en-GB" dirty="0">
                <a:solidFill>
                  <a:srgbClr val="FF3860"/>
                </a:solidFill>
                <a:latin typeface="OpenDyslexicAlta" pitchFamily="2" charset="77"/>
                <a:ea typeface="OpenDyslexic" charset="0"/>
                <a:cs typeface="OpenDyslexic" charset="0"/>
              </a:rPr>
              <a:t>controversy</a:t>
            </a:r>
            <a:r>
              <a:rPr lang="en-GB" dirty="0">
                <a:latin typeface="OpenDyslexicAlta" pitchFamily="2" charset="77"/>
                <a:ea typeface="OpenDyslexic" charset="0"/>
                <a:cs typeface="OpenDyslexic" charset="0"/>
              </a:rPr>
              <a:t>_ amongst the students. </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In the darkness of the bedroom, the bluebottle was a _ </a:t>
            </a:r>
            <a:r>
              <a:rPr lang="en-GB" dirty="0">
                <a:solidFill>
                  <a:srgbClr val="FF3860"/>
                </a:solidFill>
                <a:latin typeface="OpenDyslexicAlta" pitchFamily="2" charset="77"/>
                <a:ea typeface="OpenDyslexic" charset="0"/>
                <a:cs typeface="OpenDyslexic" charset="0"/>
              </a:rPr>
              <a:t>nuisance</a:t>
            </a:r>
            <a:r>
              <a:rPr lang="en-GB" dirty="0">
                <a:latin typeface="OpenDyslexicAlta" pitchFamily="2" charset="77"/>
                <a:ea typeface="OpenDyslexic" charset="0"/>
                <a:cs typeface="OpenDyslexic" charset="0"/>
              </a:rPr>
              <a:t>_.</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nativity _</a:t>
            </a:r>
            <a:r>
              <a:rPr lang="en-GB" dirty="0">
                <a:solidFill>
                  <a:srgbClr val="FF3860"/>
                </a:solidFill>
                <a:latin typeface="OpenDyslexicAlta" pitchFamily="2" charset="77"/>
                <a:ea typeface="OpenDyslexic" charset="0"/>
                <a:cs typeface="OpenDyslexic" charset="0"/>
              </a:rPr>
              <a:t> programme</a:t>
            </a:r>
            <a:r>
              <a:rPr lang="en-GB" dirty="0">
                <a:latin typeface="OpenDyslexicAlta" pitchFamily="2" charset="77"/>
                <a:ea typeface="OpenDyslexic" charset="0"/>
                <a:cs typeface="OpenDyslexic" charset="0"/>
              </a:rPr>
              <a:t>_ had a list of all the actors and singers.</a:t>
            </a:r>
          </a:p>
          <a:p>
            <a:endParaRPr lang="en-GB" dirty="0">
              <a:latin typeface="OpenDyslexicAlta" pitchFamily="2" charset="77"/>
              <a:ea typeface="OpenDyslexic" charset="0"/>
              <a:cs typeface="OpenDyslexic" charset="0"/>
            </a:endParaRPr>
          </a:p>
          <a:p>
            <a:r>
              <a:rPr lang="en-GB" dirty="0">
                <a:latin typeface="OpenDyslexicAlta" pitchFamily="2" charset="77"/>
                <a:ea typeface="OpenDyslexic" charset="0"/>
                <a:cs typeface="OpenDyslexic" charset="0"/>
              </a:rPr>
              <a:t>The _</a:t>
            </a:r>
            <a:r>
              <a:rPr lang="en-GB" dirty="0">
                <a:solidFill>
                  <a:srgbClr val="FF3860"/>
                </a:solidFill>
                <a:latin typeface="OpenDyslexicAlta" pitchFamily="2" charset="77"/>
                <a:ea typeface="OpenDyslexic" charset="0"/>
                <a:cs typeface="OpenDyslexic" charset="0"/>
              </a:rPr>
              <a:t>temperature</a:t>
            </a:r>
            <a:r>
              <a:rPr lang="en-GB" dirty="0">
                <a:latin typeface="OpenDyslexicAlta" pitchFamily="2" charset="77"/>
                <a:ea typeface="OpenDyslexic" charset="0"/>
                <a:cs typeface="OpenDyslexic" charset="0"/>
              </a:rPr>
              <a:t>_ was -12 degrees. This was _</a:t>
            </a:r>
            <a:r>
              <a:rPr lang="en-GB" dirty="0">
                <a:solidFill>
                  <a:srgbClr val="FF3860"/>
                </a:solidFill>
                <a:latin typeface="OpenDyslexicAlta" pitchFamily="2" charset="77"/>
                <a:ea typeface="OpenDyslexic" charset="0"/>
                <a:cs typeface="OpenDyslexic" charset="0"/>
              </a:rPr>
              <a:t>disastrous</a:t>
            </a:r>
            <a:r>
              <a:rPr lang="en-GB" dirty="0">
                <a:latin typeface="OpenDyslexicAlta" pitchFamily="2" charset="77"/>
                <a:ea typeface="OpenDyslexic" charset="0"/>
                <a:cs typeface="OpenDyslexic" charset="0"/>
              </a:rPr>
              <a:t>_ for the flowers.</a:t>
            </a:r>
          </a:p>
          <a:p>
            <a:r>
              <a:rPr lang="en-GB" dirty="0">
                <a:latin typeface="OpenDyslexicAlta" pitchFamily="2" charset="77"/>
                <a:ea typeface="OpenDyslexic" charset="0"/>
                <a:cs typeface="OpenDyslexic" charset="0"/>
              </a:rPr>
              <a:t>Every child felt that they could _</a:t>
            </a:r>
            <a:r>
              <a:rPr lang="en-GB" dirty="0">
                <a:solidFill>
                  <a:srgbClr val="FF3860"/>
                </a:solidFill>
                <a:latin typeface="OpenDyslexicAlta" pitchFamily="2" charset="77"/>
                <a:ea typeface="OpenDyslexic" charset="0"/>
                <a:cs typeface="OpenDyslexic" charset="0"/>
              </a:rPr>
              <a:t>achieve</a:t>
            </a:r>
            <a:r>
              <a:rPr lang="en-GB" dirty="0">
                <a:latin typeface="OpenDyslexicAlta" pitchFamily="2" charset="77"/>
                <a:ea typeface="OpenDyslexic" charset="0"/>
                <a:cs typeface="OpenDyslexic" charset="0"/>
              </a:rPr>
              <a:t>_ something this year. </a:t>
            </a:r>
          </a:p>
        </p:txBody>
      </p:sp>
      <p:sp>
        <p:nvSpPr>
          <p:cNvPr id="3" name="TextBox 2"/>
          <p:cNvSpPr txBox="1"/>
          <p:nvPr/>
        </p:nvSpPr>
        <p:spPr>
          <a:xfrm>
            <a:off x="3438144" y="6242304"/>
            <a:ext cx="8631936" cy="369332"/>
          </a:xfrm>
          <a:prstGeom prst="rect">
            <a:avLst/>
          </a:prstGeom>
          <a:solidFill>
            <a:srgbClr val="FFFD78"/>
          </a:solidFill>
        </p:spPr>
        <p:txBody>
          <a:bodyPr wrap="square" rtlCol="0">
            <a:spAutoFit/>
          </a:bodyPr>
          <a:lstStyle/>
          <a:p>
            <a:pPr algn="ctr"/>
            <a:r>
              <a:rPr lang="en-GB" dirty="0">
                <a:latin typeface="OpenDyslexicAlta" pitchFamily="2" charset="77"/>
                <a:ea typeface="OpenDyslexic" charset="0"/>
                <a:cs typeface="OpenDyslexic" charset="0"/>
              </a:rPr>
              <a:t>Write your own sentence for the spelling that has not been used.</a:t>
            </a:r>
          </a:p>
        </p:txBody>
      </p:sp>
    </p:spTree>
    <p:extLst>
      <p:ext uri="{BB962C8B-B14F-4D97-AF65-F5344CB8AC3E}">
        <p14:creationId xmlns:p14="http://schemas.microsoft.com/office/powerpoint/2010/main" val="285403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5</a:t>
            </a:r>
          </a:p>
        </p:txBody>
      </p:sp>
    </p:spTree>
    <p:extLst>
      <p:ext uri="{BB962C8B-B14F-4D97-AF65-F5344CB8AC3E}">
        <p14:creationId xmlns:p14="http://schemas.microsoft.com/office/powerpoint/2010/main" val="1596086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a:xfrm>
            <a:off x="1127163" y="788047"/>
            <a:ext cx="427037" cy="362803"/>
          </a:xfrm>
        </p:spPr>
        <p:txBody>
          <a:bodyPr/>
          <a:lstStyle/>
          <a:p>
            <a:r>
              <a:rPr lang="en-GB" dirty="0"/>
              <a:t> 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829355807"/>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aggressive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bruise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embarrass</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forty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interrupt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pronunciation</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thorough</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29199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6035391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707925877"/>
                    </a:ext>
                  </a:extLst>
                </a:gridCol>
                <a:gridCol w="1858433">
                  <a:extLst>
                    <a:ext uri="{9D8B030D-6E8A-4147-A177-3AD203B41FA5}">
                      <a16:colId xmlns:a16="http://schemas.microsoft.com/office/drawing/2014/main" val="281210925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aggressive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bruise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convenience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embarrass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forty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interrupt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occupy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pronunciation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shoulder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thorough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3660423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000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71613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aggressive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bruise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embarrass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forty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interrupt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pronunciation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thorough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903545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05795112"/>
              </p:ext>
            </p:extLst>
          </p:nvPr>
        </p:nvGraphicFramePr>
        <p:xfrm>
          <a:off x="3886194" y="1389739"/>
          <a:ext cx="6836234" cy="5239659"/>
        </p:xfrm>
        <a:graphic>
          <a:graphicData uri="http://schemas.openxmlformats.org/drawingml/2006/table">
            <a:tbl>
              <a:tblPr firstRow="1" firstCol="1" bandRow="1">
                <a:tableStyleId>{5940675A-B579-460E-94D1-54222C63F5DA}</a:tableStyleId>
              </a:tblPr>
              <a:tblGrid>
                <a:gridCol w="367850">
                  <a:extLst>
                    <a:ext uri="{9D8B030D-6E8A-4147-A177-3AD203B41FA5}">
                      <a16:colId xmlns:a16="http://schemas.microsoft.com/office/drawing/2014/main" val="20000"/>
                    </a:ext>
                  </a:extLst>
                </a:gridCol>
                <a:gridCol w="364367">
                  <a:extLst>
                    <a:ext uri="{9D8B030D-6E8A-4147-A177-3AD203B41FA5}">
                      <a16:colId xmlns:a16="http://schemas.microsoft.com/office/drawing/2014/main" val="20001"/>
                    </a:ext>
                  </a:extLst>
                </a:gridCol>
                <a:gridCol w="364893">
                  <a:extLst>
                    <a:ext uri="{9D8B030D-6E8A-4147-A177-3AD203B41FA5}">
                      <a16:colId xmlns:a16="http://schemas.microsoft.com/office/drawing/2014/main" val="20002"/>
                    </a:ext>
                  </a:extLst>
                </a:gridCol>
                <a:gridCol w="363824">
                  <a:extLst>
                    <a:ext uri="{9D8B030D-6E8A-4147-A177-3AD203B41FA5}">
                      <a16:colId xmlns:a16="http://schemas.microsoft.com/office/drawing/2014/main" val="20003"/>
                    </a:ext>
                  </a:extLst>
                </a:gridCol>
                <a:gridCol w="362216">
                  <a:extLst>
                    <a:ext uri="{9D8B030D-6E8A-4147-A177-3AD203B41FA5}">
                      <a16:colId xmlns:a16="http://schemas.microsoft.com/office/drawing/2014/main" val="20004"/>
                    </a:ext>
                  </a:extLst>
                </a:gridCol>
                <a:gridCol w="367850">
                  <a:extLst>
                    <a:ext uri="{9D8B030D-6E8A-4147-A177-3AD203B41FA5}">
                      <a16:colId xmlns:a16="http://schemas.microsoft.com/office/drawing/2014/main" val="20005"/>
                    </a:ext>
                  </a:extLst>
                </a:gridCol>
                <a:gridCol w="361816">
                  <a:extLst>
                    <a:ext uri="{9D8B030D-6E8A-4147-A177-3AD203B41FA5}">
                      <a16:colId xmlns:a16="http://schemas.microsoft.com/office/drawing/2014/main" val="20006"/>
                    </a:ext>
                  </a:extLst>
                </a:gridCol>
                <a:gridCol w="361816">
                  <a:extLst>
                    <a:ext uri="{9D8B030D-6E8A-4147-A177-3AD203B41FA5}">
                      <a16:colId xmlns:a16="http://schemas.microsoft.com/office/drawing/2014/main" val="20007"/>
                    </a:ext>
                  </a:extLst>
                </a:gridCol>
                <a:gridCol w="361816">
                  <a:extLst>
                    <a:ext uri="{9D8B030D-6E8A-4147-A177-3AD203B41FA5}">
                      <a16:colId xmlns:a16="http://schemas.microsoft.com/office/drawing/2014/main" val="20008"/>
                    </a:ext>
                  </a:extLst>
                </a:gridCol>
                <a:gridCol w="361816">
                  <a:extLst>
                    <a:ext uri="{9D8B030D-6E8A-4147-A177-3AD203B41FA5}">
                      <a16:colId xmlns:a16="http://schemas.microsoft.com/office/drawing/2014/main" val="20009"/>
                    </a:ext>
                  </a:extLst>
                </a:gridCol>
                <a:gridCol w="361816">
                  <a:extLst>
                    <a:ext uri="{9D8B030D-6E8A-4147-A177-3AD203B41FA5}">
                      <a16:colId xmlns:a16="http://schemas.microsoft.com/office/drawing/2014/main" val="20010"/>
                    </a:ext>
                  </a:extLst>
                </a:gridCol>
                <a:gridCol w="368253">
                  <a:extLst>
                    <a:ext uri="{9D8B030D-6E8A-4147-A177-3AD203B41FA5}">
                      <a16:colId xmlns:a16="http://schemas.microsoft.com/office/drawing/2014/main" val="20011"/>
                    </a:ext>
                  </a:extLst>
                </a:gridCol>
                <a:gridCol w="352557">
                  <a:extLst>
                    <a:ext uri="{9D8B030D-6E8A-4147-A177-3AD203B41FA5}">
                      <a16:colId xmlns:a16="http://schemas.microsoft.com/office/drawing/2014/main" val="20012"/>
                    </a:ext>
                  </a:extLst>
                </a:gridCol>
                <a:gridCol w="352557">
                  <a:extLst>
                    <a:ext uri="{9D8B030D-6E8A-4147-A177-3AD203B41FA5}">
                      <a16:colId xmlns:a16="http://schemas.microsoft.com/office/drawing/2014/main" val="20013"/>
                    </a:ext>
                  </a:extLst>
                </a:gridCol>
                <a:gridCol w="352557">
                  <a:extLst>
                    <a:ext uri="{9D8B030D-6E8A-4147-A177-3AD203B41FA5}">
                      <a16:colId xmlns:a16="http://schemas.microsoft.com/office/drawing/2014/main" val="20014"/>
                    </a:ext>
                  </a:extLst>
                </a:gridCol>
                <a:gridCol w="352557">
                  <a:extLst>
                    <a:ext uri="{9D8B030D-6E8A-4147-A177-3AD203B41FA5}">
                      <a16:colId xmlns:a16="http://schemas.microsoft.com/office/drawing/2014/main" val="20015"/>
                    </a:ext>
                  </a:extLst>
                </a:gridCol>
                <a:gridCol w="352557">
                  <a:extLst>
                    <a:ext uri="{9D8B030D-6E8A-4147-A177-3AD203B41FA5}">
                      <a16:colId xmlns:a16="http://schemas.microsoft.com/office/drawing/2014/main" val="20016"/>
                    </a:ext>
                  </a:extLst>
                </a:gridCol>
                <a:gridCol w="336556">
                  <a:extLst>
                    <a:ext uri="{9D8B030D-6E8A-4147-A177-3AD203B41FA5}">
                      <a16:colId xmlns:a16="http://schemas.microsoft.com/office/drawing/2014/main" val="20017"/>
                    </a:ext>
                  </a:extLst>
                </a:gridCol>
                <a:gridCol w="368560">
                  <a:extLst>
                    <a:ext uri="{9D8B030D-6E8A-4147-A177-3AD203B41FA5}">
                      <a16:colId xmlns:a16="http://schemas.microsoft.com/office/drawing/2014/main" val="20018"/>
                    </a:ext>
                  </a:extLst>
                </a:gridCol>
              </a:tblGrid>
              <a:tr h="362511">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0"/>
                  </a:ext>
                </a:extLst>
              </a:tr>
              <a:tr h="406429">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v</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1"/>
                  </a:ext>
                </a:extLst>
              </a:tr>
              <a:tr h="406429">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2"/>
                  </a:ext>
                </a:extLst>
              </a:tr>
              <a:tr h="406429">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4"/>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err="1">
                          <a:effectLst/>
                          <a:latin typeface="OpenDyslexicAlta" pitchFamily="2" charset="77"/>
                          <a:ea typeface="OpenDyslexic" charset="0"/>
                          <a:cs typeface="OpenDyslexic" charset="0"/>
                        </a:rPr>
                        <a:t>i</a:t>
                      </a: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5"/>
                  </a:ext>
                </a:extLst>
              </a:tr>
              <a:tr h="406429">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6"/>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7"/>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v</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8"/>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9"/>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err="1">
                          <a:effectLst/>
                          <a:latin typeface="OpenDyslexicAlta" pitchFamily="2" charset="77"/>
                          <a:ea typeface="OpenDyslexic" charset="0"/>
                          <a:cs typeface="OpenDyslexic" charset="0"/>
                        </a:rPr>
                        <a:t>i</a:t>
                      </a: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1400"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10"/>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1400"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11"/>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1400"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12"/>
                  </a:ext>
                </a:extLst>
              </a:tr>
            </a:tbl>
          </a:graphicData>
        </a:graphic>
      </p:graphicFrame>
      <p:sp>
        <p:nvSpPr>
          <p:cNvPr id="7" name="TextBox 6"/>
          <p:cNvSpPr txBox="1"/>
          <p:nvPr/>
        </p:nvSpPr>
        <p:spPr>
          <a:xfrm>
            <a:off x="9013812" y="5597209"/>
            <a:ext cx="2345418"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Fill in the blanks to complete the grid. </a:t>
            </a:r>
          </a:p>
        </p:txBody>
      </p:sp>
    </p:spTree>
    <p:extLst>
      <p:ext uri="{BB962C8B-B14F-4D97-AF65-F5344CB8AC3E}">
        <p14:creationId xmlns:p14="http://schemas.microsoft.com/office/powerpoint/2010/main" val="845453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aggressive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bruise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convenience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embarrass</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forty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interrupt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pronunciation</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thorough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8566534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07227934"/>
              </p:ext>
            </p:extLst>
          </p:nvPr>
        </p:nvGraphicFramePr>
        <p:xfrm>
          <a:off x="3886194" y="1389739"/>
          <a:ext cx="6836234" cy="5239659"/>
        </p:xfrm>
        <a:graphic>
          <a:graphicData uri="http://schemas.openxmlformats.org/drawingml/2006/table">
            <a:tbl>
              <a:tblPr firstRow="1" firstCol="1" bandRow="1">
                <a:tableStyleId>{5940675A-B579-460E-94D1-54222C63F5DA}</a:tableStyleId>
              </a:tblPr>
              <a:tblGrid>
                <a:gridCol w="367850">
                  <a:extLst>
                    <a:ext uri="{9D8B030D-6E8A-4147-A177-3AD203B41FA5}">
                      <a16:colId xmlns:a16="http://schemas.microsoft.com/office/drawing/2014/main" val="20000"/>
                    </a:ext>
                  </a:extLst>
                </a:gridCol>
                <a:gridCol w="364367">
                  <a:extLst>
                    <a:ext uri="{9D8B030D-6E8A-4147-A177-3AD203B41FA5}">
                      <a16:colId xmlns:a16="http://schemas.microsoft.com/office/drawing/2014/main" val="20001"/>
                    </a:ext>
                  </a:extLst>
                </a:gridCol>
                <a:gridCol w="364893">
                  <a:extLst>
                    <a:ext uri="{9D8B030D-6E8A-4147-A177-3AD203B41FA5}">
                      <a16:colId xmlns:a16="http://schemas.microsoft.com/office/drawing/2014/main" val="20002"/>
                    </a:ext>
                  </a:extLst>
                </a:gridCol>
                <a:gridCol w="363824">
                  <a:extLst>
                    <a:ext uri="{9D8B030D-6E8A-4147-A177-3AD203B41FA5}">
                      <a16:colId xmlns:a16="http://schemas.microsoft.com/office/drawing/2014/main" val="20003"/>
                    </a:ext>
                  </a:extLst>
                </a:gridCol>
                <a:gridCol w="362216">
                  <a:extLst>
                    <a:ext uri="{9D8B030D-6E8A-4147-A177-3AD203B41FA5}">
                      <a16:colId xmlns:a16="http://schemas.microsoft.com/office/drawing/2014/main" val="20004"/>
                    </a:ext>
                  </a:extLst>
                </a:gridCol>
                <a:gridCol w="367850">
                  <a:extLst>
                    <a:ext uri="{9D8B030D-6E8A-4147-A177-3AD203B41FA5}">
                      <a16:colId xmlns:a16="http://schemas.microsoft.com/office/drawing/2014/main" val="20005"/>
                    </a:ext>
                  </a:extLst>
                </a:gridCol>
                <a:gridCol w="361816">
                  <a:extLst>
                    <a:ext uri="{9D8B030D-6E8A-4147-A177-3AD203B41FA5}">
                      <a16:colId xmlns:a16="http://schemas.microsoft.com/office/drawing/2014/main" val="20006"/>
                    </a:ext>
                  </a:extLst>
                </a:gridCol>
                <a:gridCol w="361816">
                  <a:extLst>
                    <a:ext uri="{9D8B030D-6E8A-4147-A177-3AD203B41FA5}">
                      <a16:colId xmlns:a16="http://schemas.microsoft.com/office/drawing/2014/main" val="20007"/>
                    </a:ext>
                  </a:extLst>
                </a:gridCol>
                <a:gridCol w="361816">
                  <a:extLst>
                    <a:ext uri="{9D8B030D-6E8A-4147-A177-3AD203B41FA5}">
                      <a16:colId xmlns:a16="http://schemas.microsoft.com/office/drawing/2014/main" val="20008"/>
                    </a:ext>
                  </a:extLst>
                </a:gridCol>
                <a:gridCol w="361816">
                  <a:extLst>
                    <a:ext uri="{9D8B030D-6E8A-4147-A177-3AD203B41FA5}">
                      <a16:colId xmlns:a16="http://schemas.microsoft.com/office/drawing/2014/main" val="20009"/>
                    </a:ext>
                  </a:extLst>
                </a:gridCol>
                <a:gridCol w="361816">
                  <a:extLst>
                    <a:ext uri="{9D8B030D-6E8A-4147-A177-3AD203B41FA5}">
                      <a16:colId xmlns:a16="http://schemas.microsoft.com/office/drawing/2014/main" val="20010"/>
                    </a:ext>
                  </a:extLst>
                </a:gridCol>
                <a:gridCol w="368253">
                  <a:extLst>
                    <a:ext uri="{9D8B030D-6E8A-4147-A177-3AD203B41FA5}">
                      <a16:colId xmlns:a16="http://schemas.microsoft.com/office/drawing/2014/main" val="20011"/>
                    </a:ext>
                  </a:extLst>
                </a:gridCol>
                <a:gridCol w="352557">
                  <a:extLst>
                    <a:ext uri="{9D8B030D-6E8A-4147-A177-3AD203B41FA5}">
                      <a16:colId xmlns:a16="http://schemas.microsoft.com/office/drawing/2014/main" val="20012"/>
                    </a:ext>
                  </a:extLst>
                </a:gridCol>
                <a:gridCol w="352557">
                  <a:extLst>
                    <a:ext uri="{9D8B030D-6E8A-4147-A177-3AD203B41FA5}">
                      <a16:colId xmlns:a16="http://schemas.microsoft.com/office/drawing/2014/main" val="20013"/>
                    </a:ext>
                  </a:extLst>
                </a:gridCol>
                <a:gridCol w="352557">
                  <a:extLst>
                    <a:ext uri="{9D8B030D-6E8A-4147-A177-3AD203B41FA5}">
                      <a16:colId xmlns:a16="http://schemas.microsoft.com/office/drawing/2014/main" val="20014"/>
                    </a:ext>
                  </a:extLst>
                </a:gridCol>
                <a:gridCol w="352557">
                  <a:extLst>
                    <a:ext uri="{9D8B030D-6E8A-4147-A177-3AD203B41FA5}">
                      <a16:colId xmlns:a16="http://schemas.microsoft.com/office/drawing/2014/main" val="20015"/>
                    </a:ext>
                  </a:extLst>
                </a:gridCol>
                <a:gridCol w="352557">
                  <a:extLst>
                    <a:ext uri="{9D8B030D-6E8A-4147-A177-3AD203B41FA5}">
                      <a16:colId xmlns:a16="http://schemas.microsoft.com/office/drawing/2014/main" val="20016"/>
                    </a:ext>
                  </a:extLst>
                </a:gridCol>
                <a:gridCol w="353604">
                  <a:extLst>
                    <a:ext uri="{9D8B030D-6E8A-4147-A177-3AD203B41FA5}">
                      <a16:colId xmlns:a16="http://schemas.microsoft.com/office/drawing/2014/main" val="20017"/>
                    </a:ext>
                  </a:extLst>
                </a:gridCol>
                <a:gridCol w="351512">
                  <a:extLst>
                    <a:ext uri="{9D8B030D-6E8A-4147-A177-3AD203B41FA5}">
                      <a16:colId xmlns:a16="http://schemas.microsoft.com/office/drawing/2014/main" val="20018"/>
                    </a:ext>
                  </a:extLst>
                </a:gridCol>
              </a:tblGrid>
              <a:tr h="362511">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a</a:t>
                      </a:r>
                      <a:endParaRPr lang="en-GB" sz="2400" b="0" i="0" dirty="0">
                        <a:solidFill>
                          <a:srgbClr val="FF3860"/>
                        </a:solidFill>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0"/>
                  </a:ext>
                </a:extLst>
              </a:tr>
              <a:tr h="406429">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v</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1"/>
                  </a:ext>
                </a:extLst>
              </a:tr>
              <a:tr h="406429">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2"/>
                  </a:ext>
                </a:extLst>
              </a:tr>
              <a:tr h="406429">
                <a:tc>
                  <a:txBody>
                    <a:bodyPr/>
                    <a:lstStyle/>
                    <a:p>
                      <a:pPr algn="ctr"/>
                      <a:r>
                        <a:rPr lang="en-GB" sz="2000" b="0" i="0" dirty="0">
                          <a:solidFill>
                            <a:srgbClr val="FF3860"/>
                          </a:solidFill>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6429">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solidFill>
                            <a:srgbClr val="FF3860"/>
                          </a:solidFill>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4"/>
                  </a:ext>
                </a:extLst>
              </a:tr>
              <a:tr h="406429">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err="1">
                          <a:effectLst/>
                          <a:latin typeface="OpenDyslexicAlta" pitchFamily="2" charset="77"/>
                          <a:ea typeface="OpenDyslexic" charset="0"/>
                          <a:cs typeface="OpenDyslexic" charset="0"/>
                        </a:rPr>
                        <a:t>i</a:t>
                      </a: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5"/>
                  </a:ext>
                </a:extLst>
              </a:tr>
              <a:tr h="406429">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solidFill>
                            <a:srgbClr val="FF3860"/>
                          </a:solidFill>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6"/>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err="1">
                          <a:solidFill>
                            <a:srgbClr val="FF3860"/>
                          </a:solidFill>
                          <a:effectLst/>
                          <a:latin typeface="OpenDyslexicAlta" pitchFamily="2" charset="77"/>
                          <a:ea typeface="OpenDyslexic" charset="0"/>
                          <a:cs typeface="OpenDyslexic" charset="0"/>
                        </a:rPr>
                        <a:t>i</a:t>
                      </a:r>
                      <a:endParaRPr lang="en-GB" sz="2000" b="0" i="0" dirty="0">
                        <a:solidFill>
                          <a:srgbClr val="FF3860"/>
                        </a:solidFill>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7"/>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v</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8"/>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14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09"/>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err="1">
                          <a:effectLst/>
                          <a:latin typeface="OpenDyslexicAlta" pitchFamily="2" charset="77"/>
                          <a:ea typeface="OpenDyslexic" charset="0"/>
                          <a:cs typeface="OpenDyslexic" charset="0"/>
                        </a:rPr>
                        <a:t>i</a:t>
                      </a: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1400"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10"/>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solidFill>
                            <a:srgbClr val="FF3860"/>
                          </a:solidFill>
                          <a:effectLst/>
                          <a:latin typeface="OpenDyslexicAlta" pitchFamily="2" charset="77"/>
                          <a:ea typeface="OpenDyslexic" charset="0"/>
                          <a:cs typeface="OpenDyslexic" charset="0"/>
                        </a:rPr>
                        <a:t>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1400"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11"/>
                  </a:ext>
                </a:extLst>
              </a:tr>
              <a:tr h="406429">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r>
                        <a:rPr lang="en-GB" sz="2000" b="0" i="0" dirty="0">
                          <a:effectLst/>
                          <a:latin typeface="OpenDyslexicAlta" pitchFamily="2" charset="77"/>
                          <a:ea typeface="OpenDyslexic" charset="0"/>
                          <a:cs typeface="OpenDyslexic" charset="0"/>
                        </a:rPr>
                        <a:t>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marL="0" marR="0" algn="ctr">
                        <a:lnSpc>
                          <a:spcPct val="120000"/>
                        </a:lnSpc>
                        <a:spcBef>
                          <a:spcPts val="0"/>
                        </a:spcBef>
                        <a:spcAft>
                          <a:spcPts val="1000"/>
                        </a:spcAft>
                      </a:pPr>
                      <a:endParaRPr lang="en-GB" sz="2000" b="0" i="0" dirty="0">
                        <a:effectLst/>
                        <a:latin typeface="OpenDyslexicAlta" pitchFamily="2" charset="77"/>
                        <a:ea typeface="OpenDyslexic" charset="0"/>
                        <a:cs typeface="OpenDyslexic"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2000" b="0" i="0" dirty="0">
                        <a:latin typeface="Muli" pitchFamily="2" charset="77"/>
                      </a:endParaRPr>
                    </a:p>
                  </a:txBody>
                  <a:tcPr marL="68580" marR="68580" marT="0" marB="0">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endParaRPr lang="en-GB" sz="1400" b="0" i="0" dirty="0">
                        <a:latin typeface="Muli" pitchFamily="2" charset="77"/>
                      </a:endParaRPr>
                    </a:p>
                  </a:txBody>
                  <a:tcPr marL="68580" marR="68580" marT="0" marB="0">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extLst>
                  <a:ext uri="{0D108BD9-81ED-4DB2-BD59-A6C34878D82A}">
                    <a16:rowId xmlns:a16="http://schemas.microsoft.com/office/drawing/2014/main" val="10012"/>
                  </a:ext>
                </a:extLst>
              </a:tr>
            </a:tbl>
          </a:graphicData>
        </a:graphic>
      </p:graphicFrame>
      <p:sp>
        <p:nvSpPr>
          <p:cNvPr id="7" name="TextBox 6"/>
          <p:cNvSpPr txBox="1"/>
          <p:nvPr/>
        </p:nvSpPr>
        <p:spPr>
          <a:xfrm>
            <a:off x="9013812" y="5597209"/>
            <a:ext cx="2345418"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latin typeface="OpenDyslexicAlta" pitchFamily="2" charset="77"/>
                <a:ea typeface="OpenDyslexic" charset="0"/>
                <a:cs typeface="OpenDyslexic" charset="0"/>
              </a:rPr>
              <a:t>Fill in the blanks to complete the grid. </a:t>
            </a:r>
          </a:p>
        </p:txBody>
      </p:sp>
    </p:spTree>
    <p:extLst>
      <p:ext uri="{BB962C8B-B14F-4D97-AF65-F5344CB8AC3E}">
        <p14:creationId xmlns:p14="http://schemas.microsoft.com/office/powerpoint/2010/main" val="1906754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6</a:t>
            </a:r>
          </a:p>
        </p:txBody>
      </p:sp>
    </p:spTree>
    <p:extLst>
      <p:ext uri="{BB962C8B-B14F-4D97-AF65-F5344CB8AC3E}">
        <p14:creationId xmlns:p14="http://schemas.microsoft.com/office/powerpoint/2010/main" val="278711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BFC65B-A9F6-CE41-8A57-971490F225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0186" y="204"/>
            <a:ext cx="2296886" cy="1396794"/>
          </a:xfrm>
          <a:prstGeom prst="rect">
            <a:avLst/>
          </a:prstGeom>
        </p:spPr>
      </p:pic>
      <p:sp>
        <p:nvSpPr>
          <p:cNvPr id="2" name="Title 1">
            <a:extLst>
              <a:ext uri="{FF2B5EF4-FFF2-40B4-BE49-F238E27FC236}">
                <a16:creationId xmlns:a16="http://schemas.microsoft.com/office/drawing/2014/main" id="{B8C03731-DA38-5947-8C42-1E8C4966CCE9}"/>
              </a:ext>
            </a:extLst>
          </p:cNvPr>
          <p:cNvSpPr>
            <a:spLocks noGrp="1"/>
          </p:cNvSpPr>
          <p:nvPr>
            <p:ph type="title"/>
          </p:nvPr>
        </p:nvSpPr>
        <p:spPr>
          <a:xfrm>
            <a:off x="838200" y="372533"/>
            <a:ext cx="10515600" cy="791204"/>
          </a:xfrm>
        </p:spPr>
        <p:txBody>
          <a:bodyPr/>
          <a:lstStyle/>
          <a:p>
            <a:r>
              <a:rPr lang="en-GB" dirty="0"/>
              <a:t>Spelling lists – Stage 6</a:t>
            </a:r>
          </a:p>
        </p:txBody>
      </p:sp>
      <p:sp>
        <p:nvSpPr>
          <p:cNvPr id="3" name="Content Placeholder 2">
            <a:extLst>
              <a:ext uri="{FF2B5EF4-FFF2-40B4-BE49-F238E27FC236}">
                <a16:creationId xmlns:a16="http://schemas.microsoft.com/office/drawing/2014/main" id="{7F291E8B-2E5B-8D41-B051-CDF497CB3375}"/>
              </a:ext>
            </a:extLst>
          </p:cNvPr>
          <p:cNvSpPr>
            <a:spLocks noGrp="1"/>
          </p:cNvSpPr>
          <p:nvPr>
            <p:ph idx="1"/>
          </p:nvPr>
        </p:nvSpPr>
        <p:spPr>
          <a:xfrm>
            <a:off x="838200" y="1295400"/>
            <a:ext cx="10515600" cy="5317068"/>
          </a:xfrm>
        </p:spPr>
        <p:txBody>
          <a:bodyPr numCol="2" spcCol="180000">
            <a:noAutofit/>
          </a:bodyPr>
          <a:lstStyle/>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Challenge Words</a:t>
            </a:r>
          </a:p>
          <a:p>
            <a:pPr marL="514350" indent="-514350">
              <a:buFont typeface="+mj-lt"/>
              <a:buAutoNum type="arabicPeriod"/>
            </a:pPr>
            <a:r>
              <a:rPr lang="en-GB" sz="800" dirty="0">
                <a:latin typeface="Muli" pitchFamily="2" charset="77"/>
              </a:rPr>
              <a:t>Spelling Rules: Words with the short vowel sound /</a:t>
            </a:r>
            <a:r>
              <a:rPr lang="en-GB" sz="800" dirty="0" err="1">
                <a:latin typeface="Muli" pitchFamily="2" charset="77"/>
              </a:rPr>
              <a:t>i</a:t>
            </a:r>
            <a:r>
              <a:rPr lang="en-GB" sz="800" dirty="0">
                <a:latin typeface="Muli" pitchFamily="2" charset="77"/>
              </a:rPr>
              <a:t>/ spelled y</a:t>
            </a:r>
          </a:p>
          <a:p>
            <a:pPr marL="514350" indent="-514350">
              <a:buFont typeface="+mj-lt"/>
              <a:buAutoNum type="arabicPeriod"/>
            </a:pPr>
            <a:r>
              <a:rPr lang="en-GB" sz="800" dirty="0">
                <a:latin typeface="Muli" pitchFamily="2" charset="77"/>
              </a:rPr>
              <a:t>Spelling Rules:  Words with the long vowel sound /</a:t>
            </a:r>
            <a:r>
              <a:rPr lang="en-GB" sz="800" dirty="0" err="1">
                <a:latin typeface="Muli" pitchFamily="2" charset="77"/>
              </a:rPr>
              <a:t>i</a:t>
            </a:r>
            <a:r>
              <a:rPr lang="en-GB" sz="800" dirty="0">
                <a:latin typeface="Muli" pitchFamily="2" charset="77"/>
              </a:rPr>
              <a:t>/ spelled with a y. </a:t>
            </a:r>
          </a:p>
          <a:p>
            <a:pPr marL="514350" indent="-514350">
              <a:buFont typeface="+mj-lt"/>
              <a:buAutoNum type="arabicPeriod"/>
            </a:pPr>
            <a:r>
              <a:rPr lang="en-GB" sz="800" dirty="0">
                <a:latin typeface="Muli" pitchFamily="2" charset="77"/>
              </a:rPr>
              <a:t>Spelling Rules:  Adding the prefix ‘-over’ to verbs. </a:t>
            </a:r>
          </a:p>
          <a:p>
            <a:pPr marL="514350" indent="-514350">
              <a:buFont typeface="+mj-lt"/>
              <a:buAutoNum type="arabicPeriod"/>
            </a:pPr>
            <a:r>
              <a:rPr lang="en-GB" sz="800" dirty="0">
                <a:latin typeface="Muli" pitchFamily="2" charset="77"/>
              </a:rPr>
              <a:t>Spelling Rules: Convert nouns or verbs into adjectives using suffix ‘-</a:t>
            </a:r>
            <a:r>
              <a:rPr lang="en-GB" sz="800" dirty="0" err="1">
                <a:latin typeface="Muli" pitchFamily="2" charset="77"/>
              </a:rPr>
              <a:t>ful</a:t>
            </a:r>
            <a:r>
              <a:rPr lang="en-GB" sz="800" dirty="0">
                <a:latin typeface="Muli" pitchFamily="2" charset="77"/>
              </a:rPr>
              <a:t>.’</a:t>
            </a:r>
          </a:p>
          <a:p>
            <a:pPr marL="514350" indent="-514350">
              <a:buFont typeface="+mj-lt"/>
              <a:buAutoNum type="arabicPeriod"/>
            </a:pPr>
            <a:r>
              <a:rPr lang="en-GB" sz="800" dirty="0">
                <a:latin typeface="Muli" pitchFamily="2" charset="77"/>
              </a:rPr>
              <a:t>Spelling Rules: Words which can be nouns and verbs. </a:t>
            </a:r>
          </a:p>
          <a:p>
            <a:pPr marL="514350" indent="-514350">
              <a:buFont typeface="+mj-lt"/>
              <a:buAutoNum type="arabicPeriod"/>
            </a:pPr>
            <a:r>
              <a:rPr lang="en-GB" sz="800" dirty="0">
                <a:latin typeface="Muli" pitchFamily="2" charset="77"/>
              </a:rPr>
              <a:t>Spelling Rules:  Words with an /o/ sound spelled ‘</a:t>
            </a:r>
            <a:r>
              <a:rPr lang="en-GB" sz="800" dirty="0" err="1">
                <a:latin typeface="Muli" pitchFamily="2" charset="77"/>
              </a:rPr>
              <a:t>ou</a:t>
            </a:r>
            <a:r>
              <a:rPr lang="en-GB" sz="800" dirty="0">
                <a:latin typeface="Muli" pitchFamily="2" charset="77"/>
              </a:rPr>
              <a:t>’ or ‘ow.’</a:t>
            </a:r>
          </a:p>
          <a:p>
            <a:pPr marL="514350" indent="-514350">
              <a:buFont typeface="+mj-lt"/>
              <a:buAutoNum type="arabicPeriod"/>
            </a:pPr>
            <a:r>
              <a:rPr lang="en-GB" sz="800" dirty="0">
                <a:latin typeface="Muli" pitchFamily="2" charset="77"/>
              </a:rPr>
              <a:t>Spelling Rules:  Words with a ‘soft c’ spelled /</a:t>
            </a:r>
            <a:r>
              <a:rPr lang="en-GB" sz="800" dirty="0" err="1">
                <a:latin typeface="Muli" pitchFamily="2" charset="77"/>
              </a:rPr>
              <a:t>ce</a:t>
            </a:r>
            <a:r>
              <a:rPr lang="en-GB" sz="800" dirty="0">
                <a:latin typeface="Muli" pitchFamily="2" charset="77"/>
              </a:rPr>
              <a:t>/.</a:t>
            </a:r>
          </a:p>
          <a:p>
            <a:pPr marL="514350" indent="-514350">
              <a:buFont typeface="+mj-lt"/>
              <a:buAutoNum type="arabicPeriod"/>
            </a:pPr>
            <a:r>
              <a:rPr lang="en-GB" sz="800" dirty="0">
                <a:latin typeface="Muli" pitchFamily="2" charset="77"/>
              </a:rPr>
              <a:t>Spelling Rules: Prefix dis, un, over, </a:t>
            </a:r>
            <a:r>
              <a:rPr lang="en-GB" sz="800" dirty="0" err="1">
                <a:latin typeface="Muli" pitchFamily="2" charset="77"/>
              </a:rPr>
              <a:t>im</a:t>
            </a:r>
            <a:r>
              <a:rPr lang="en-GB" sz="800" dirty="0">
                <a:latin typeface="Muli" pitchFamily="2" charset="77"/>
              </a:rPr>
              <a:t>.   Each have a particular meaning: dis – reverse; un – not; over – above/more; </a:t>
            </a:r>
            <a:r>
              <a:rPr lang="en-GB" sz="800" dirty="0" err="1">
                <a:latin typeface="Muli" pitchFamily="2" charset="77"/>
              </a:rPr>
              <a:t>im</a:t>
            </a:r>
            <a:r>
              <a:rPr lang="en-GB" sz="800" dirty="0">
                <a:latin typeface="Muli" pitchFamily="2" charset="77"/>
              </a:rPr>
              <a:t> – opposite</a:t>
            </a:r>
          </a:p>
          <a:p>
            <a:pPr marL="514350" indent="-514350">
              <a:buFont typeface="+mj-lt"/>
              <a:buAutoNum type="arabicPeriod"/>
            </a:pPr>
            <a:r>
              <a:rPr lang="en-GB" sz="800" dirty="0">
                <a:latin typeface="Muli" pitchFamily="2" charset="77"/>
              </a:rPr>
              <a:t>Spelling Rules:  Words with the /f/ sound spelled ph.</a:t>
            </a:r>
          </a:p>
          <a:p>
            <a:pPr marL="514350" indent="-514350">
              <a:buFont typeface="+mj-lt"/>
              <a:buAutoNum type="arabicPeriod"/>
            </a:pPr>
            <a:r>
              <a:rPr lang="en-GB" sz="800" dirty="0">
                <a:latin typeface="Muli" pitchFamily="2" charset="77"/>
              </a:rPr>
              <a:t>Spelling Rules:  Words with origins in other countries</a:t>
            </a:r>
          </a:p>
          <a:p>
            <a:pPr marL="514350" indent="-514350">
              <a:buFont typeface="+mj-lt"/>
              <a:buAutoNum type="arabicPeriod"/>
            </a:pPr>
            <a:r>
              <a:rPr lang="en-GB" sz="800" dirty="0">
                <a:latin typeface="Muli" pitchFamily="2" charset="77"/>
              </a:rPr>
              <a:t>Spelling Rules:  Words with unstressed vowel sounds.</a:t>
            </a:r>
          </a:p>
          <a:p>
            <a:pPr marL="514350" indent="-514350">
              <a:buFont typeface="+mj-lt"/>
              <a:buAutoNum type="arabicPeriod"/>
            </a:pPr>
            <a:r>
              <a:rPr lang="en-GB" sz="800" dirty="0">
                <a:latin typeface="Muli" pitchFamily="2" charset="77"/>
              </a:rPr>
              <a:t>Spelling Rules:  Words with endings /</a:t>
            </a:r>
            <a:r>
              <a:rPr lang="en-GB" sz="800" dirty="0" err="1">
                <a:latin typeface="Muli" pitchFamily="2" charset="77"/>
              </a:rPr>
              <a:t>shuhl</a:t>
            </a:r>
            <a:r>
              <a:rPr lang="en-GB" sz="800" dirty="0">
                <a:latin typeface="Muli" pitchFamily="2" charset="77"/>
              </a:rPr>
              <a:t>/ after a vowel letter.</a:t>
            </a:r>
          </a:p>
          <a:p>
            <a:pPr marL="514350" indent="-514350">
              <a:buFont typeface="+mj-lt"/>
              <a:buAutoNum type="arabicPeriod"/>
            </a:pPr>
            <a:r>
              <a:rPr lang="en-GB" sz="800" dirty="0">
                <a:latin typeface="Muli" pitchFamily="2" charset="77"/>
              </a:rPr>
              <a:t>Spelling Rules: Words with endings /</a:t>
            </a:r>
            <a:r>
              <a:rPr lang="en-GB" sz="800" dirty="0" err="1">
                <a:latin typeface="Muli" pitchFamily="2" charset="77"/>
              </a:rPr>
              <a:t>shuhl</a:t>
            </a:r>
            <a:r>
              <a:rPr lang="en-GB" sz="800" dirty="0">
                <a:latin typeface="Muli" pitchFamily="2" charset="77"/>
              </a:rPr>
              <a:t>/ after a consonant letter. </a:t>
            </a:r>
          </a:p>
          <a:p>
            <a:pPr marL="514350" indent="-514350">
              <a:buFont typeface="+mj-lt"/>
              <a:buAutoNum type="arabicPeriod"/>
            </a:pPr>
            <a:r>
              <a:rPr lang="en-GB" sz="800" dirty="0">
                <a:latin typeface="Muli" pitchFamily="2" charset="77"/>
              </a:rPr>
              <a:t>Spelling Rules:  Words with the common letter string ’</a:t>
            </a:r>
            <a:r>
              <a:rPr lang="en-GB" sz="800" dirty="0" err="1">
                <a:latin typeface="Muli" pitchFamily="2" charset="77"/>
              </a:rPr>
              <a:t>acc</a:t>
            </a:r>
            <a:r>
              <a:rPr lang="en-GB" sz="800" dirty="0">
                <a:latin typeface="Muli" pitchFamily="2" charset="77"/>
              </a:rPr>
              <a:t>’ at the beginning of words. </a:t>
            </a:r>
          </a:p>
          <a:p>
            <a:pPr marL="514350" indent="-514350">
              <a:buFont typeface="+mj-lt"/>
              <a:buAutoNum type="arabicPeriod"/>
            </a:pPr>
            <a:r>
              <a:rPr lang="en-GB" sz="800" dirty="0">
                <a:latin typeface="Muli" pitchFamily="2" charset="77"/>
              </a:rPr>
              <a:t>Spelling Rules:  Words ending in ’-ably.’</a:t>
            </a:r>
          </a:p>
          <a:p>
            <a:pPr marL="514350" indent="-514350">
              <a:buFont typeface="+mj-lt"/>
              <a:buAutoNum type="arabicPeriod"/>
            </a:pPr>
            <a:r>
              <a:rPr lang="en-GB" sz="800" dirty="0">
                <a:latin typeface="Muli" pitchFamily="2" charset="77"/>
              </a:rPr>
              <a:t>Spelling Rules:  Words ending in ’-</a:t>
            </a:r>
            <a:r>
              <a:rPr lang="en-GB" sz="800" dirty="0" err="1">
                <a:latin typeface="Muli" pitchFamily="2" charset="77"/>
              </a:rPr>
              <a:t>ible</a:t>
            </a:r>
            <a:r>
              <a:rPr lang="en-GB" sz="800" dirty="0">
                <a:latin typeface="Muli" pitchFamily="2" charset="77"/>
              </a:rPr>
              <a:t>’</a:t>
            </a:r>
          </a:p>
          <a:p>
            <a:pPr marL="514350" indent="-514350">
              <a:buFont typeface="+mj-lt"/>
              <a:buAutoNum type="arabicPeriod"/>
            </a:pPr>
            <a:r>
              <a:rPr lang="en-GB" sz="800" dirty="0">
                <a:latin typeface="Muli" pitchFamily="2" charset="77"/>
              </a:rPr>
              <a:t>Spelling Rules:  Adding the suffix ‘-</a:t>
            </a:r>
            <a:r>
              <a:rPr lang="en-GB" sz="800" dirty="0" err="1">
                <a:latin typeface="Muli" pitchFamily="2" charset="77"/>
              </a:rPr>
              <a:t>ibly</a:t>
            </a:r>
            <a:r>
              <a:rPr lang="en-GB" sz="800" dirty="0">
                <a:latin typeface="Muli" pitchFamily="2" charset="77"/>
              </a:rPr>
              <a:t>’ to create an adverb. </a:t>
            </a:r>
          </a:p>
          <a:p>
            <a:pPr marL="514350" indent="-514350">
              <a:buFont typeface="+mj-lt"/>
              <a:buAutoNum type="arabicPeriod"/>
            </a:pPr>
            <a:r>
              <a:rPr lang="en-GB" sz="800" dirty="0">
                <a:latin typeface="Muli" pitchFamily="2" charset="77"/>
              </a:rPr>
              <a:t>Spelling Rules:  Changing ‘-</a:t>
            </a:r>
            <a:r>
              <a:rPr lang="en-GB" sz="800" dirty="0" err="1">
                <a:latin typeface="Muli" pitchFamily="2" charset="77"/>
              </a:rPr>
              <a:t>ent</a:t>
            </a:r>
            <a:r>
              <a:rPr lang="en-GB" sz="800" dirty="0">
                <a:latin typeface="Muli" pitchFamily="2" charset="77"/>
              </a:rPr>
              <a:t>’ to ‘–</a:t>
            </a:r>
            <a:r>
              <a:rPr lang="en-GB" sz="800" dirty="0" err="1">
                <a:latin typeface="Muli" pitchFamily="2" charset="77"/>
              </a:rPr>
              <a:t>ence</a:t>
            </a:r>
            <a:r>
              <a:rPr lang="en-GB" sz="800" dirty="0">
                <a:latin typeface="Muli" pitchFamily="2" charset="77"/>
              </a:rPr>
              <a:t>.’</a:t>
            </a:r>
          </a:p>
          <a:p>
            <a:pPr marL="514350" indent="-514350">
              <a:buFont typeface="+mj-lt"/>
              <a:buAutoNum type="arabicPeriod"/>
            </a:pPr>
            <a:r>
              <a:rPr lang="en-GB" sz="800" dirty="0">
                <a:latin typeface="Muli" pitchFamily="2" charset="77"/>
              </a:rPr>
              <a:t>Spelling Rules: -</a:t>
            </a:r>
            <a:r>
              <a:rPr lang="en-GB" sz="800" dirty="0" err="1">
                <a:latin typeface="Muli" pitchFamily="2" charset="77"/>
              </a:rPr>
              <a:t>er</a:t>
            </a:r>
            <a:r>
              <a:rPr lang="en-GB" sz="800" dirty="0">
                <a:latin typeface="Muli" pitchFamily="2" charset="77"/>
              </a:rPr>
              <a:t>, -or, -</a:t>
            </a:r>
            <a:r>
              <a:rPr lang="en-GB" sz="800" dirty="0" err="1">
                <a:latin typeface="Muli" pitchFamily="2" charset="77"/>
              </a:rPr>
              <a:t>ar</a:t>
            </a:r>
            <a:r>
              <a:rPr lang="en-GB" sz="800" dirty="0">
                <a:latin typeface="Muli" pitchFamily="2" charset="77"/>
              </a:rPr>
              <a:t> at the end of words. </a:t>
            </a:r>
          </a:p>
          <a:p>
            <a:pPr marL="514350" indent="-514350">
              <a:buFont typeface="+mj-lt"/>
              <a:buAutoNum type="arabicPeriod"/>
            </a:pPr>
            <a:r>
              <a:rPr lang="en-GB" sz="800" dirty="0">
                <a:latin typeface="Muli" pitchFamily="2" charset="77"/>
              </a:rPr>
              <a:t>Spelling Rules: Adverbs synonymous with determination. </a:t>
            </a:r>
          </a:p>
          <a:p>
            <a:pPr marL="514350" indent="-514350">
              <a:buFont typeface="+mj-lt"/>
              <a:buAutoNum type="arabicPeriod"/>
            </a:pPr>
            <a:r>
              <a:rPr lang="en-GB" sz="800" dirty="0">
                <a:latin typeface="Muli" pitchFamily="2" charset="77"/>
              </a:rPr>
              <a:t>Spelling Rules:  Adjectives to describe settings</a:t>
            </a:r>
          </a:p>
          <a:p>
            <a:pPr marL="514350" indent="-514350">
              <a:buFont typeface="+mj-lt"/>
              <a:buAutoNum type="arabicPeriod"/>
            </a:pPr>
            <a:r>
              <a:rPr lang="en-GB" sz="800" dirty="0">
                <a:latin typeface="Muli" pitchFamily="2" charset="77"/>
              </a:rPr>
              <a:t>Spelling Rules: Vocabulary to describe feelings. </a:t>
            </a:r>
          </a:p>
          <a:p>
            <a:pPr marL="514350" indent="-514350">
              <a:buFont typeface="+mj-lt"/>
              <a:buAutoNum type="arabicPeriod"/>
            </a:pPr>
            <a:r>
              <a:rPr lang="en-GB" sz="800" dirty="0">
                <a:latin typeface="Muli" pitchFamily="2" charset="77"/>
              </a:rPr>
              <a:t>Spelling Rules: Adjectives to describe character</a:t>
            </a:r>
          </a:p>
          <a:p>
            <a:pPr marL="514350" indent="-514350">
              <a:buFont typeface="+mj-lt"/>
              <a:buAutoNum type="arabicPeriod"/>
            </a:pPr>
            <a:r>
              <a:rPr lang="en-GB" sz="800" dirty="0">
                <a:latin typeface="Muli" pitchFamily="2" charset="77"/>
              </a:rPr>
              <a:t>Grammar Vocabulary</a:t>
            </a:r>
          </a:p>
          <a:p>
            <a:pPr marL="514350" indent="-514350">
              <a:buFont typeface="+mj-lt"/>
              <a:buAutoNum type="arabicPeriod"/>
            </a:pPr>
            <a:r>
              <a:rPr lang="en-GB" sz="800" dirty="0">
                <a:latin typeface="Muli" pitchFamily="2" charset="77"/>
              </a:rPr>
              <a:t>Grammar Vocabulary</a:t>
            </a:r>
          </a:p>
          <a:p>
            <a:pPr marL="514350" indent="-514350">
              <a:buFont typeface="+mj-lt"/>
              <a:buAutoNum type="arabicPeriod"/>
            </a:pPr>
            <a:r>
              <a:rPr lang="en-GB" sz="800" dirty="0">
                <a:latin typeface="Muli" pitchFamily="2" charset="77"/>
              </a:rPr>
              <a:t>Mathematical Vocabulary </a:t>
            </a:r>
          </a:p>
        </p:txBody>
      </p:sp>
    </p:spTree>
    <p:extLst>
      <p:ext uri="{BB962C8B-B14F-4D97-AF65-F5344CB8AC3E}">
        <p14:creationId xmlns:p14="http://schemas.microsoft.com/office/powerpoint/2010/main" val="814206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188778346"/>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amateur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category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correspond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environment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frequently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language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occur</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queue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signature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twelfth</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802604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3188341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888097457"/>
                    </a:ext>
                  </a:extLst>
                </a:gridCol>
                <a:gridCol w="1858433">
                  <a:extLst>
                    <a:ext uri="{9D8B030D-6E8A-4147-A177-3AD203B41FA5}">
                      <a16:colId xmlns:a16="http://schemas.microsoft.com/office/drawing/2014/main" val="1714574489"/>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amateur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category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correspond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environment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frequently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language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occur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queue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signature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twelfth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8782849"/>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endParaRPr lang="en-GB" sz="1400" dirty="0">
                        <a:latin typeface="Muli" pitchFamily="2" charset="77"/>
                      </a:endParaRPr>
                    </a:p>
                    <a:p>
                      <a:r>
                        <a:rPr lang="en-GB" sz="1400" dirty="0">
                          <a:latin typeface="Muli" pitchFamily="2" charset="77"/>
                        </a:rPr>
                        <a:t>Name:</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71704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amateur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category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correspond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environment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frequently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language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occur</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queue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signature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twelfth</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7253375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27" name="Rounded Rectangle 26"/>
          <p:cNvSpPr/>
          <p:nvPr/>
        </p:nvSpPr>
        <p:spPr>
          <a:xfrm>
            <a:off x="3477295" y="2098461"/>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8" name="Rounded Rectangle 27"/>
          <p:cNvSpPr/>
          <p:nvPr/>
        </p:nvSpPr>
        <p:spPr>
          <a:xfrm>
            <a:off x="5149399" y="2093790"/>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9" name="Rounded Rectangle 28"/>
          <p:cNvSpPr/>
          <p:nvPr/>
        </p:nvSpPr>
        <p:spPr>
          <a:xfrm>
            <a:off x="3477295" y="3037819"/>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ounded Rectangle 29"/>
          <p:cNvSpPr/>
          <p:nvPr/>
        </p:nvSpPr>
        <p:spPr>
          <a:xfrm>
            <a:off x="5149400" y="30347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ounded Rectangle 30"/>
          <p:cNvSpPr/>
          <p:nvPr/>
        </p:nvSpPr>
        <p:spPr>
          <a:xfrm>
            <a:off x="3477296" y="3977177"/>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ounded Rectangle 31"/>
          <p:cNvSpPr/>
          <p:nvPr/>
        </p:nvSpPr>
        <p:spPr>
          <a:xfrm>
            <a:off x="5149402" y="39554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ounded Rectangle 32"/>
          <p:cNvSpPr/>
          <p:nvPr/>
        </p:nvSpPr>
        <p:spPr>
          <a:xfrm>
            <a:off x="3477296" y="4916535"/>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ounded Rectangle 33"/>
          <p:cNvSpPr/>
          <p:nvPr/>
        </p:nvSpPr>
        <p:spPr>
          <a:xfrm>
            <a:off x="5149399" y="4906444"/>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ounded Rectangle 34"/>
          <p:cNvSpPr/>
          <p:nvPr/>
        </p:nvSpPr>
        <p:spPr>
          <a:xfrm>
            <a:off x="3477296" y="5830136"/>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ounded Rectangle 35"/>
          <p:cNvSpPr/>
          <p:nvPr/>
        </p:nvSpPr>
        <p:spPr>
          <a:xfrm>
            <a:off x="5149403" y="5830136"/>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37" name="Straight Connector 36"/>
          <p:cNvCxnSpPr>
            <a:stCxn id="42" idx="3"/>
            <a:endCxn id="43" idx="1"/>
          </p:cNvCxnSpPr>
          <p:nvPr/>
        </p:nvCxnSpPr>
        <p:spPr>
          <a:xfrm>
            <a:off x="4855335" y="6240652"/>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66912" y="1862799"/>
            <a:ext cx="1181734"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a:t>
            </a:r>
          </a:p>
        </p:txBody>
      </p:sp>
      <p:sp>
        <p:nvSpPr>
          <p:cNvPr id="39" name="TextBox 38"/>
          <p:cNvSpPr txBox="1"/>
          <p:nvPr/>
        </p:nvSpPr>
        <p:spPr>
          <a:xfrm>
            <a:off x="7474389" y="1862799"/>
            <a:ext cx="1596912"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definition</a:t>
            </a:r>
          </a:p>
        </p:txBody>
      </p:sp>
      <p:sp>
        <p:nvSpPr>
          <p:cNvPr id="40" name="TextBox 39"/>
          <p:cNvSpPr txBox="1"/>
          <p:nvPr/>
        </p:nvSpPr>
        <p:spPr>
          <a:xfrm>
            <a:off x="4855334" y="1313540"/>
            <a:ext cx="5520709" cy="523220"/>
          </a:xfrm>
          <a:prstGeom prst="rect">
            <a:avLst/>
          </a:prstGeom>
          <a:noFill/>
        </p:spPr>
        <p:txBody>
          <a:bodyPr wrap="square" rtlCol="0">
            <a:spAutoFit/>
          </a:bodyPr>
          <a:lstStyle/>
          <a:p>
            <a:pPr algn="ctr"/>
            <a:r>
              <a:rPr lang="en-GB" sz="1400" dirty="0">
                <a:latin typeface="OpenDyslexicAlta" pitchFamily="2" charset="77"/>
                <a:ea typeface="OpenDyslexic" charset="0"/>
                <a:cs typeface="OpenDyslexic" charset="0"/>
              </a:rPr>
              <a:t>Use a dictionary to find out what your spellings mean.  </a:t>
            </a:r>
          </a:p>
          <a:p>
            <a:pPr algn="ctr"/>
            <a:r>
              <a:rPr lang="en-GB" sz="1400" dirty="0">
                <a:latin typeface="OpenDyslexicAlta" pitchFamily="2" charset="77"/>
                <a:ea typeface="OpenDyslexic" charset="0"/>
                <a:cs typeface="OpenDyslexic" charset="0"/>
              </a:rPr>
              <a:t>Create your own definition for 5 of your words. </a:t>
            </a:r>
          </a:p>
        </p:txBody>
      </p:sp>
      <p:cxnSp>
        <p:nvCxnSpPr>
          <p:cNvPr id="41" name="Straight Connector 40"/>
          <p:cNvCxnSpPr/>
          <p:nvPr/>
        </p:nvCxnSpPr>
        <p:spPr>
          <a:xfrm>
            <a:off x="4855331" y="5337137"/>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55331" y="4346538"/>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834322" y="2512642"/>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55331" y="3445221"/>
            <a:ext cx="2940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725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7</a:t>
            </a:r>
          </a:p>
        </p:txBody>
      </p:sp>
    </p:spTree>
    <p:extLst>
      <p:ext uri="{BB962C8B-B14F-4D97-AF65-F5344CB8AC3E}">
        <p14:creationId xmlns:p14="http://schemas.microsoft.com/office/powerpoint/2010/main" val="201108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082367459"/>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criticise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equipped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government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leisure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opportunity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recognise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sincerely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variety</a:t>
                      </a:r>
                    </a:p>
                  </a:txBody>
                  <a:tcPr/>
                </a:tc>
                <a:extLst>
                  <a:ext uri="{0D108BD9-81ED-4DB2-BD59-A6C34878D82A}">
                    <a16:rowId xmlns:a16="http://schemas.microsoft.com/office/drawing/2014/main" val="615534220"/>
                  </a:ext>
                </a:extLst>
              </a:tr>
            </a:tbl>
          </a:graphicData>
        </a:graphic>
      </p:graphicFrame>
      <p:sp>
        <p:nvSpPr>
          <p:cNvPr id="8" name="Content Placeholder 7"/>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227827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04945100"/>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539782137"/>
                    </a:ext>
                  </a:extLst>
                </a:gridCol>
                <a:gridCol w="1858433">
                  <a:extLst>
                    <a:ext uri="{9D8B030D-6E8A-4147-A177-3AD203B41FA5}">
                      <a16:colId xmlns:a16="http://schemas.microsoft.com/office/drawing/2014/main" val="2693066714"/>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cemetery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criticise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equipped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government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leisure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opportunity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recognise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sincerely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variety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1904471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u="none" dirty="0">
                          <a:solidFill>
                            <a:srgbClr val="FF3860"/>
                          </a:solidFill>
                          <a:latin typeface="Muli" pitchFamily="2" charset="77"/>
                        </a:rPr>
                        <a:t>Challenge</a:t>
                      </a:r>
                      <a:r>
                        <a:rPr lang="en-GB" sz="1400" b="1" i="0" u="none" baseline="0" dirty="0">
                          <a:solidFill>
                            <a:srgbClr val="FF3860"/>
                          </a:solidFill>
                          <a:latin typeface="Muli" pitchFamily="2" charset="77"/>
                        </a:rPr>
                        <a:t> Words</a:t>
                      </a:r>
                      <a:endParaRPr lang="en-GB" sz="140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94654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criticise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equipped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government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leisure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opportunity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recognise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sincerely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variety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8882002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396998"/>
            <a:ext cx="8742275" cy="4278094"/>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endParaRPr lang="en-GB" sz="1600" dirty="0">
              <a:latin typeface="OpenDyslexicAlta" pitchFamily="2" charset="77"/>
              <a:ea typeface="OpenDyslexic" charset="0"/>
              <a:cs typeface="OpenDyslexic" charset="0"/>
            </a:endParaRPr>
          </a:p>
          <a:p>
            <a:pPr>
              <a:lnSpc>
                <a:spcPct val="200000"/>
              </a:lnSpc>
            </a:pPr>
            <a:r>
              <a:rPr lang="en-GB" sz="1600" dirty="0">
                <a:latin typeface="OpenDyslexicAlta" pitchFamily="2" charset="77"/>
                <a:ea typeface="OpenDyslexic" charset="0"/>
                <a:cs typeface="OpenDyslexic" charset="0"/>
              </a:rPr>
              <a:t>The new ________ centre will be _________ with the latest state of the art exercise facilities. </a:t>
            </a:r>
          </a:p>
          <a:p>
            <a:pPr>
              <a:lnSpc>
                <a:spcPct val="200000"/>
              </a:lnSpc>
            </a:pPr>
            <a:r>
              <a:rPr lang="en-GB" sz="1600" dirty="0">
                <a:latin typeface="OpenDyslexicAlta" pitchFamily="2" charset="77"/>
                <a:ea typeface="OpenDyslexic" charset="0"/>
                <a:cs typeface="OpenDyslexic" charset="0"/>
              </a:rPr>
              <a:t>The _________ __________ the need to ban plastic bottles and drinking straws in order to protect the environment. </a:t>
            </a:r>
          </a:p>
          <a:p>
            <a:pPr>
              <a:lnSpc>
                <a:spcPct val="200000"/>
              </a:lnSpc>
            </a:pPr>
            <a:r>
              <a:rPr lang="en-GB" sz="1600" dirty="0">
                <a:latin typeface="OpenDyslexicAlta" pitchFamily="2" charset="77"/>
                <a:ea typeface="OpenDyslexic" charset="0"/>
                <a:cs typeface="OpenDyslexic" charset="0"/>
              </a:rPr>
              <a:t>Protestors attended the rally in order to ________ the plans for the new road which would damage a ________ of wildlife habitats. </a:t>
            </a:r>
          </a:p>
          <a:p>
            <a:pPr>
              <a:lnSpc>
                <a:spcPct val="200000"/>
              </a:lnSpc>
            </a:pPr>
            <a:r>
              <a:rPr lang="en-GB" sz="1600" dirty="0">
                <a:latin typeface="OpenDyslexicAlta" pitchFamily="2" charset="77"/>
                <a:ea typeface="OpenDyslexic" charset="0"/>
                <a:cs typeface="OpenDyslexic" charset="0"/>
              </a:rPr>
              <a:t>The special guest made a speech and __________ thanked the teachers for the __________ that they had given him.  </a:t>
            </a:r>
          </a:p>
        </p:txBody>
      </p:sp>
      <p:sp>
        <p:nvSpPr>
          <p:cNvPr id="7" name="TextBox 6"/>
          <p:cNvSpPr txBox="1"/>
          <p:nvPr/>
        </p:nvSpPr>
        <p:spPr>
          <a:xfrm>
            <a:off x="3449725" y="5534289"/>
            <a:ext cx="8392884" cy="276999"/>
          </a:xfrm>
          <a:prstGeom prst="rect">
            <a:avLst/>
          </a:prstGeom>
          <a:solidFill>
            <a:srgbClr val="FFFD78"/>
          </a:solidFill>
        </p:spPr>
        <p:txBody>
          <a:bodyPr wrap="square" rtlCol="0">
            <a:spAutoFit/>
          </a:bodyPr>
          <a:lstStyle/>
          <a:p>
            <a:pPr algn="ctr"/>
            <a:r>
              <a:rPr lang="en-GB" sz="1200" dirty="0">
                <a:latin typeface="OpenDyslexicAlta" pitchFamily="2" charset="77"/>
                <a:ea typeface="OpenDyslexic" charset="0"/>
                <a:cs typeface="OpenDyslexic" charset="0"/>
              </a:rPr>
              <a:t>Write your own sentence which includes both spellings not already used in the sentences above. </a:t>
            </a:r>
          </a:p>
        </p:txBody>
      </p:sp>
      <p:graphicFrame>
        <p:nvGraphicFramePr>
          <p:cNvPr id="3" name="Table 2"/>
          <p:cNvGraphicFramePr>
            <a:graphicFrameLocks noGrp="1"/>
          </p:cNvGraphicFramePr>
          <p:nvPr/>
        </p:nvGraphicFramePr>
        <p:xfrm>
          <a:off x="3582167" y="5939743"/>
          <a:ext cx="8128000" cy="74168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0000"/>
                    </a:ext>
                  </a:extLst>
                </a:gridCol>
              </a:tblGrid>
              <a:tr h="370840">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370840">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27673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76468073"/>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ancient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criticise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equipped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government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leisure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opportunity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recognise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sincerely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variety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0734803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3449725" y="1396998"/>
            <a:ext cx="8742275" cy="4199676"/>
          </a:xfrm>
          <a:prstGeom prst="rect">
            <a:avLst/>
          </a:prstGeom>
          <a:noFill/>
        </p:spPr>
        <p:txBody>
          <a:bodyPr wrap="square" rtlCol="0">
            <a:spAutoFit/>
          </a:bodyPr>
          <a:lstStyle/>
          <a:p>
            <a:r>
              <a:rPr lang="en-GB" sz="1600" u="sng" dirty="0">
                <a:latin typeface="OpenDyslexicAlta" pitchFamily="2" charset="77"/>
                <a:ea typeface="OpenDyslexic" charset="0"/>
                <a:cs typeface="OpenDyslexic" charset="0"/>
              </a:rPr>
              <a:t>Write the correct spelling into each sentence. </a:t>
            </a:r>
            <a:endParaRPr lang="en-GB" sz="1600" dirty="0">
              <a:latin typeface="OpenDyslexicAlta" pitchFamily="2" charset="77"/>
              <a:ea typeface="OpenDyslexic" charset="0"/>
              <a:cs typeface="OpenDyslexic" charset="0"/>
            </a:endParaRPr>
          </a:p>
          <a:p>
            <a:pPr>
              <a:lnSpc>
                <a:spcPct val="200000"/>
              </a:lnSpc>
            </a:pPr>
            <a:r>
              <a:rPr lang="en-GB" sz="1600" dirty="0">
                <a:latin typeface="OpenDyslexicAlta" pitchFamily="2" charset="77"/>
                <a:ea typeface="OpenDyslexic" charset="0"/>
                <a:cs typeface="OpenDyslexic" charset="0"/>
              </a:rPr>
              <a:t>The new _</a:t>
            </a:r>
            <a:r>
              <a:rPr lang="en-GB" sz="1600" dirty="0">
                <a:solidFill>
                  <a:srgbClr val="FF3860"/>
                </a:solidFill>
                <a:latin typeface="OpenDyslexicAlta" pitchFamily="2" charset="77"/>
                <a:ea typeface="OpenDyslexic" charset="0"/>
                <a:cs typeface="OpenDyslexic" charset="0"/>
              </a:rPr>
              <a:t>leisure</a:t>
            </a:r>
            <a:r>
              <a:rPr lang="en-GB" sz="1600" dirty="0">
                <a:latin typeface="OpenDyslexicAlta" pitchFamily="2" charset="77"/>
                <a:ea typeface="OpenDyslexic" charset="0"/>
                <a:cs typeface="OpenDyslexic" charset="0"/>
              </a:rPr>
              <a:t>_ centre will be _</a:t>
            </a:r>
            <a:r>
              <a:rPr lang="en-GB" sz="1600" dirty="0">
                <a:solidFill>
                  <a:srgbClr val="FF3860"/>
                </a:solidFill>
                <a:latin typeface="OpenDyslexicAlta" pitchFamily="2" charset="77"/>
                <a:ea typeface="OpenDyslexic" charset="0"/>
                <a:cs typeface="OpenDyslexic" charset="0"/>
              </a:rPr>
              <a:t>equipped</a:t>
            </a:r>
            <a:r>
              <a:rPr lang="en-GB" sz="1600" dirty="0">
                <a:latin typeface="OpenDyslexicAlta" pitchFamily="2" charset="77"/>
                <a:ea typeface="OpenDyslexic" charset="0"/>
                <a:cs typeface="OpenDyslexic" charset="0"/>
              </a:rPr>
              <a:t>_ with the latest state of the art exercise facilities. </a:t>
            </a:r>
          </a:p>
          <a:p>
            <a:pPr>
              <a:lnSpc>
                <a:spcPct val="200000"/>
              </a:lnSpc>
            </a:pPr>
            <a:r>
              <a:rPr lang="en-GB" sz="1600" dirty="0">
                <a:latin typeface="OpenDyslexicAlta" pitchFamily="2" charset="77"/>
                <a:ea typeface="OpenDyslexic" charset="0"/>
                <a:cs typeface="OpenDyslexic" charset="0"/>
              </a:rPr>
              <a:t>The _</a:t>
            </a:r>
            <a:r>
              <a:rPr lang="en-GB" sz="1600" dirty="0">
                <a:solidFill>
                  <a:srgbClr val="FF0000"/>
                </a:solidFill>
                <a:latin typeface="OpenDyslexicAlta" pitchFamily="2" charset="77"/>
                <a:ea typeface="OpenDyslexic" charset="0"/>
                <a:cs typeface="OpenDyslexic" charset="0"/>
              </a:rPr>
              <a:t>government</a:t>
            </a:r>
            <a:r>
              <a:rPr lang="en-GB" sz="1600" dirty="0">
                <a:latin typeface="OpenDyslexicAlta" pitchFamily="2" charset="77"/>
                <a:ea typeface="OpenDyslexic" charset="0"/>
                <a:cs typeface="OpenDyslexic" charset="0"/>
              </a:rPr>
              <a:t>_ _</a:t>
            </a:r>
            <a:r>
              <a:rPr lang="en-GB" sz="1600" dirty="0">
                <a:solidFill>
                  <a:srgbClr val="FF0000"/>
                </a:solidFill>
                <a:latin typeface="OpenDyslexicAlta" pitchFamily="2" charset="77"/>
                <a:ea typeface="OpenDyslexic" charset="0"/>
                <a:cs typeface="OpenDyslexic" charset="0"/>
              </a:rPr>
              <a:t>recognise</a:t>
            </a:r>
            <a:r>
              <a:rPr lang="en-GB" sz="1600" dirty="0">
                <a:latin typeface="OpenDyslexicAlta" pitchFamily="2" charset="77"/>
                <a:ea typeface="OpenDyslexic" charset="0"/>
                <a:cs typeface="OpenDyslexic" charset="0"/>
              </a:rPr>
              <a:t>_</a:t>
            </a:r>
            <a:r>
              <a:rPr lang="en-GB" sz="1600" dirty="0">
                <a:solidFill>
                  <a:srgbClr val="FF0000"/>
                </a:solidFill>
                <a:latin typeface="OpenDyslexicAlta" pitchFamily="2" charset="77"/>
                <a:ea typeface="OpenDyslexic" charset="0"/>
                <a:cs typeface="OpenDyslexic" charset="0"/>
              </a:rPr>
              <a:t> </a:t>
            </a:r>
            <a:r>
              <a:rPr lang="en-GB" sz="1600" dirty="0">
                <a:latin typeface="OpenDyslexicAlta" pitchFamily="2" charset="77"/>
                <a:ea typeface="OpenDyslexic" charset="0"/>
                <a:cs typeface="OpenDyslexic" charset="0"/>
              </a:rPr>
              <a:t>the need to ban plastic bottles and drinking straws in order to protect the environment. </a:t>
            </a:r>
          </a:p>
          <a:p>
            <a:pPr>
              <a:lnSpc>
                <a:spcPct val="200000"/>
              </a:lnSpc>
            </a:pPr>
            <a:r>
              <a:rPr lang="en-GB" sz="1600" dirty="0">
                <a:latin typeface="OpenDyslexicAlta" pitchFamily="2" charset="77"/>
                <a:ea typeface="OpenDyslexic" charset="0"/>
                <a:cs typeface="OpenDyslexic" charset="0"/>
              </a:rPr>
              <a:t>Protestors attended the rally in order to _</a:t>
            </a:r>
            <a:r>
              <a:rPr lang="en-GB" sz="1600" dirty="0">
                <a:solidFill>
                  <a:srgbClr val="FF0000"/>
                </a:solidFill>
                <a:latin typeface="OpenDyslexicAlta" pitchFamily="2" charset="77"/>
                <a:ea typeface="OpenDyslexic" charset="0"/>
                <a:cs typeface="OpenDyslexic" charset="0"/>
              </a:rPr>
              <a:t>criticise</a:t>
            </a:r>
            <a:r>
              <a:rPr lang="en-GB" sz="1600" dirty="0">
                <a:latin typeface="OpenDyslexicAlta" pitchFamily="2" charset="77"/>
                <a:ea typeface="OpenDyslexic" charset="0"/>
                <a:cs typeface="OpenDyslexic" charset="0"/>
              </a:rPr>
              <a:t>_ the plans for the new road which would damage a _</a:t>
            </a:r>
            <a:r>
              <a:rPr lang="en-GB" sz="1600" dirty="0">
                <a:solidFill>
                  <a:srgbClr val="FF0000"/>
                </a:solidFill>
                <a:latin typeface="OpenDyslexicAlta" pitchFamily="2" charset="77"/>
                <a:ea typeface="OpenDyslexic" charset="0"/>
                <a:cs typeface="OpenDyslexic" charset="0"/>
              </a:rPr>
              <a:t>variety</a:t>
            </a:r>
            <a:r>
              <a:rPr lang="en-GB" sz="1600" dirty="0">
                <a:latin typeface="OpenDyslexicAlta" pitchFamily="2" charset="77"/>
                <a:ea typeface="OpenDyslexic" charset="0"/>
                <a:cs typeface="OpenDyslexic" charset="0"/>
              </a:rPr>
              <a:t>_ of wildlife habitats. </a:t>
            </a:r>
          </a:p>
          <a:p>
            <a:pPr>
              <a:lnSpc>
                <a:spcPct val="200000"/>
              </a:lnSpc>
            </a:pPr>
            <a:r>
              <a:rPr lang="en-GB" sz="1600" dirty="0">
                <a:latin typeface="OpenDyslexicAlta" pitchFamily="2" charset="77"/>
                <a:ea typeface="OpenDyslexic" charset="0"/>
                <a:cs typeface="OpenDyslexic" charset="0"/>
              </a:rPr>
              <a:t>The special guest made a speech and _</a:t>
            </a:r>
            <a:r>
              <a:rPr lang="en-GB" sz="1600" dirty="0">
                <a:solidFill>
                  <a:srgbClr val="FF0000"/>
                </a:solidFill>
                <a:latin typeface="OpenDyslexicAlta" pitchFamily="2" charset="77"/>
                <a:ea typeface="OpenDyslexic" charset="0"/>
                <a:cs typeface="OpenDyslexic" charset="0"/>
              </a:rPr>
              <a:t>sincerely</a:t>
            </a:r>
            <a:r>
              <a:rPr lang="en-GB" sz="1600" dirty="0">
                <a:latin typeface="OpenDyslexicAlta" pitchFamily="2" charset="77"/>
                <a:ea typeface="OpenDyslexic" charset="0"/>
                <a:cs typeface="OpenDyslexic" charset="0"/>
              </a:rPr>
              <a:t>_ thanked the teachers for the _</a:t>
            </a:r>
            <a:r>
              <a:rPr lang="en-GB" sz="1600" dirty="0">
                <a:solidFill>
                  <a:srgbClr val="FF0000"/>
                </a:solidFill>
                <a:latin typeface="OpenDyslexicAlta" pitchFamily="2" charset="77"/>
                <a:ea typeface="OpenDyslexic" charset="0"/>
                <a:cs typeface="OpenDyslexic" charset="0"/>
              </a:rPr>
              <a:t>opportunity</a:t>
            </a:r>
            <a:r>
              <a:rPr lang="en-GB" sz="1600" dirty="0">
                <a:latin typeface="OpenDyslexicAlta" pitchFamily="2" charset="77"/>
                <a:ea typeface="OpenDyslexic" charset="0"/>
                <a:cs typeface="OpenDyslexic" charset="0"/>
              </a:rPr>
              <a:t>_ that they had given him.  </a:t>
            </a:r>
          </a:p>
        </p:txBody>
      </p:sp>
      <p:sp>
        <p:nvSpPr>
          <p:cNvPr id="7" name="TextBox 6"/>
          <p:cNvSpPr txBox="1"/>
          <p:nvPr/>
        </p:nvSpPr>
        <p:spPr>
          <a:xfrm>
            <a:off x="3449725" y="5534289"/>
            <a:ext cx="8392884" cy="276999"/>
          </a:xfrm>
          <a:prstGeom prst="rect">
            <a:avLst/>
          </a:prstGeom>
          <a:solidFill>
            <a:srgbClr val="FFFD78"/>
          </a:solidFill>
        </p:spPr>
        <p:txBody>
          <a:bodyPr wrap="square" rtlCol="0">
            <a:spAutoFit/>
          </a:bodyPr>
          <a:lstStyle/>
          <a:p>
            <a:pPr algn="ctr"/>
            <a:r>
              <a:rPr lang="en-GB" sz="1200" dirty="0">
                <a:latin typeface="OpenDyslexicAlta" pitchFamily="2" charset="77"/>
                <a:ea typeface="OpenDyslexic" charset="0"/>
                <a:cs typeface="OpenDyslexic" charset="0"/>
              </a:rPr>
              <a:t>Write your own sentence which includes both spellings not already used in the sentences above. </a:t>
            </a:r>
          </a:p>
        </p:txBody>
      </p:sp>
      <p:graphicFrame>
        <p:nvGraphicFramePr>
          <p:cNvPr id="3" name="Table 2"/>
          <p:cNvGraphicFramePr>
            <a:graphicFrameLocks noGrp="1"/>
          </p:cNvGraphicFramePr>
          <p:nvPr/>
        </p:nvGraphicFramePr>
        <p:xfrm>
          <a:off x="3582167" y="5939743"/>
          <a:ext cx="8128000" cy="74168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0000"/>
                    </a:ext>
                  </a:extLst>
                </a:gridCol>
              </a:tblGrid>
              <a:tr h="370840">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370840">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00185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8</a:t>
            </a:r>
          </a:p>
        </p:txBody>
      </p:sp>
    </p:spTree>
    <p:extLst>
      <p:ext uri="{BB962C8B-B14F-4D97-AF65-F5344CB8AC3E}">
        <p14:creationId xmlns:p14="http://schemas.microsoft.com/office/powerpoint/2010/main" val="1866138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141093446"/>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apparent</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committee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curiosity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guarantee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lightning</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parliament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recommend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soldier</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vegetable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especially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2459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a:t>
            </a:r>
          </a:p>
        </p:txBody>
      </p:sp>
    </p:spTree>
    <p:extLst>
      <p:ext uri="{BB962C8B-B14F-4D97-AF65-F5344CB8AC3E}">
        <p14:creationId xmlns:p14="http://schemas.microsoft.com/office/powerpoint/2010/main" val="3192994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031882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4131037978"/>
                    </a:ext>
                  </a:extLst>
                </a:gridCol>
                <a:gridCol w="1858433">
                  <a:extLst>
                    <a:ext uri="{9D8B030D-6E8A-4147-A177-3AD203B41FA5}">
                      <a16:colId xmlns:a16="http://schemas.microsoft.com/office/drawing/2014/main" val="183836238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apparent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committee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curiosity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guarantee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lightning</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parliament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recommend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soldier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vegetable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especially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8515579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9565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apparent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committee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curiosity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guarantee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lightning</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parliament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recommend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soldier</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vegetable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especially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7796668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8937854" y="3145972"/>
            <a:ext cx="1794328" cy="74845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Clearly visible or understood</a:t>
            </a:r>
          </a:p>
        </p:txBody>
      </p:sp>
      <p:sp>
        <p:nvSpPr>
          <p:cNvPr id="18" name="Rounded Rectangle 17"/>
          <p:cNvSpPr/>
          <p:nvPr/>
        </p:nvSpPr>
        <p:spPr>
          <a:xfrm>
            <a:off x="9681882" y="2109970"/>
            <a:ext cx="2013911" cy="823886"/>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19" name="Rounded Rectangle 18"/>
          <p:cNvSpPr/>
          <p:nvPr/>
        </p:nvSpPr>
        <p:spPr>
          <a:xfrm>
            <a:off x="4797911" y="3285544"/>
            <a:ext cx="2031967" cy="77632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0" name="Rounded Rectangle 19"/>
          <p:cNvSpPr/>
          <p:nvPr/>
        </p:nvSpPr>
        <p:spPr>
          <a:xfrm>
            <a:off x="3985419" y="4427926"/>
            <a:ext cx="2031967" cy="83901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1" name="Rounded Rectangle 20"/>
          <p:cNvSpPr/>
          <p:nvPr/>
        </p:nvSpPr>
        <p:spPr>
          <a:xfrm>
            <a:off x="8865040" y="5652347"/>
            <a:ext cx="1867142" cy="74845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2" name="Rounded Rectangle 21"/>
          <p:cNvSpPr/>
          <p:nvPr/>
        </p:nvSpPr>
        <p:spPr>
          <a:xfrm>
            <a:off x="6943442" y="4291198"/>
            <a:ext cx="1794328" cy="83901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Put forward with approval.</a:t>
            </a:r>
          </a:p>
        </p:txBody>
      </p:sp>
      <p:sp>
        <p:nvSpPr>
          <p:cNvPr id="23" name="Rounded Rectangle 22"/>
          <p:cNvSpPr/>
          <p:nvPr/>
        </p:nvSpPr>
        <p:spPr>
          <a:xfrm>
            <a:off x="5726566" y="5667857"/>
            <a:ext cx="2269570" cy="83901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group of people appointed for a specific role.</a:t>
            </a:r>
          </a:p>
        </p:txBody>
      </p:sp>
      <p:sp>
        <p:nvSpPr>
          <p:cNvPr id="25" name="Rounded Rectangle 24"/>
          <p:cNvSpPr/>
          <p:nvPr/>
        </p:nvSpPr>
        <p:spPr>
          <a:xfrm>
            <a:off x="4064456" y="2102726"/>
            <a:ext cx="1931758" cy="864604"/>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desire to know something.</a:t>
            </a:r>
          </a:p>
        </p:txBody>
      </p:sp>
      <p:sp>
        <p:nvSpPr>
          <p:cNvPr id="26" name="Rectangle 25"/>
          <p:cNvSpPr/>
          <p:nvPr/>
        </p:nvSpPr>
        <p:spPr>
          <a:xfrm>
            <a:off x="3679371" y="1396998"/>
            <a:ext cx="8267701" cy="571116"/>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ea typeface="OpenDyslexic" charset="0"/>
                <a:cs typeface="OpenDyslexic" charset="0"/>
              </a:rPr>
              <a:t>Draw a line to match each spelling to its definition.  Where there is no definition create your own.  </a:t>
            </a:r>
          </a:p>
        </p:txBody>
      </p:sp>
      <p:sp>
        <p:nvSpPr>
          <p:cNvPr id="27" name="Rounded Rectangle 26"/>
          <p:cNvSpPr/>
          <p:nvPr/>
        </p:nvSpPr>
        <p:spPr>
          <a:xfrm>
            <a:off x="9901465" y="4427927"/>
            <a:ext cx="1794328" cy="691078"/>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
        <p:nvSpPr>
          <p:cNvPr id="28" name="Rounded Rectangle 27"/>
          <p:cNvSpPr/>
          <p:nvPr/>
        </p:nvSpPr>
        <p:spPr>
          <a:xfrm>
            <a:off x="6943442" y="2105645"/>
            <a:ext cx="1902815" cy="828211"/>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OpenDyslexicAlta" pitchFamily="2" charset="77"/>
            </a:endParaRPr>
          </a:p>
        </p:txBody>
      </p:sp>
    </p:spTree>
    <p:extLst>
      <p:ext uri="{BB962C8B-B14F-4D97-AF65-F5344CB8AC3E}">
        <p14:creationId xmlns:p14="http://schemas.microsoft.com/office/powerpoint/2010/main" val="2834235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apparent</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committee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curiosity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guarantee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lightning</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parliament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recommend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soldier</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vegetable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especially</a:t>
                      </a:r>
                      <a:r>
                        <a:rPr lang="en-GB" b="0" i="0" baseline="0" dirty="0">
                          <a:latin typeface="OpenDyslexicAlta" pitchFamily="2" charset="77"/>
                          <a:ea typeface="OpenDyslexic" charset="0"/>
                          <a:cs typeface="OpenDyslexic" charset="0"/>
                        </a:rPr>
                        <a:t> </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0191315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8</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3" name="Oval 2"/>
          <p:cNvSpPr/>
          <p:nvPr/>
        </p:nvSpPr>
        <p:spPr>
          <a:xfrm>
            <a:off x="3208564" y="2209800"/>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7" name="Oval 6"/>
          <p:cNvSpPr/>
          <p:nvPr/>
        </p:nvSpPr>
        <p:spPr>
          <a:xfrm>
            <a:off x="3208564" y="263712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8" name="Oval 7"/>
          <p:cNvSpPr/>
          <p:nvPr/>
        </p:nvSpPr>
        <p:spPr>
          <a:xfrm>
            <a:off x="3208564" y="31459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9" name="Oval 8"/>
          <p:cNvSpPr/>
          <p:nvPr/>
        </p:nvSpPr>
        <p:spPr>
          <a:xfrm>
            <a:off x="3208564" y="357329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Oval 9"/>
          <p:cNvSpPr/>
          <p:nvPr/>
        </p:nvSpPr>
        <p:spPr>
          <a:xfrm>
            <a:off x="3208564" y="499804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1" name="Oval 10"/>
          <p:cNvSpPr/>
          <p:nvPr/>
        </p:nvSpPr>
        <p:spPr>
          <a:xfrm>
            <a:off x="3208564" y="5407533"/>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2" name="Oval 11"/>
          <p:cNvSpPr/>
          <p:nvPr/>
        </p:nvSpPr>
        <p:spPr>
          <a:xfrm>
            <a:off x="3208564" y="5916382"/>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3" name="Oval 12"/>
          <p:cNvSpPr/>
          <p:nvPr/>
        </p:nvSpPr>
        <p:spPr>
          <a:xfrm>
            <a:off x="3205841" y="6343588"/>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4" name="Oval 13"/>
          <p:cNvSpPr/>
          <p:nvPr/>
        </p:nvSpPr>
        <p:spPr>
          <a:xfrm>
            <a:off x="3208564" y="4061871"/>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5" name="Oval 14"/>
          <p:cNvSpPr/>
          <p:nvPr/>
        </p:nvSpPr>
        <p:spPr>
          <a:xfrm>
            <a:off x="3205842" y="4509684"/>
            <a:ext cx="174171" cy="163286"/>
          </a:xfrm>
          <a:prstGeom prst="ellipse">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7" name="Rounded Rectangle 16"/>
          <p:cNvSpPr/>
          <p:nvPr/>
        </p:nvSpPr>
        <p:spPr>
          <a:xfrm>
            <a:off x="6409651" y="1338633"/>
            <a:ext cx="1794328" cy="74845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Clearly visible or understood</a:t>
            </a:r>
          </a:p>
        </p:txBody>
      </p:sp>
      <p:sp>
        <p:nvSpPr>
          <p:cNvPr id="18" name="Rounded Rectangle 17"/>
          <p:cNvSpPr/>
          <p:nvPr/>
        </p:nvSpPr>
        <p:spPr>
          <a:xfrm>
            <a:off x="7695778" y="5470396"/>
            <a:ext cx="2013911" cy="823886"/>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plant or part of plant used for food. </a:t>
            </a:r>
          </a:p>
        </p:txBody>
      </p:sp>
      <p:sp>
        <p:nvSpPr>
          <p:cNvPr id="19" name="Rounded Rectangle 18"/>
          <p:cNvSpPr/>
          <p:nvPr/>
        </p:nvSpPr>
        <p:spPr>
          <a:xfrm>
            <a:off x="5020818" y="4152545"/>
            <a:ext cx="2031967" cy="77632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lumMod val="95000"/>
                    <a:lumOff val="5000"/>
                  </a:schemeClr>
                </a:solidFill>
                <a:latin typeface="OpenDyslexicAlta" pitchFamily="2" charset="77"/>
              </a:rPr>
              <a:t> legislative body of government</a:t>
            </a:r>
          </a:p>
        </p:txBody>
      </p:sp>
      <p:sp>
        <p:nvSpPr>
          <p:cNvPr id="20" name="Rounded Rectangle 19"/>
          <p:cNvSpPr/>
          <p:nvPr/>
        </p:nvSpPr>
        <p:spPr>
          <a:xfrm>
            <a:off x="4591950" y="5032108"/>
            <a:ext cx="2031967" cy="83901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person who serves in the army</a:t>
            </a:r>
          </a:p>
        </p:txBody>
      </p:sp>
      <p:sp>
        <p:nvSpPr>
          <p:cNvPr id="21" name="Rounded Rectangle 20"/>
          <p:cNvSpPr/>
          <p:nvPr/>
        </p:nvSpPr>
        <p:spPr>
          <a:xfrm>
            <a:off x="4445201" y="5961683"/>
            <a:ext cx="1867142" cy="748450"/>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To a great extent. </a:t>
            </a:r>
          </a:p>
        </p:txBody>
      </p:sp>
      <p:sp>
        <p:nvSpPr>
          <p:cNvPr id="22" name="Rounded Rectangle 21"/>
          <p:cNvSpPr/>
          <p:nvPr/>
        </p:nvSpPr>
        <p:spPr>
          <a:xfrm>
            <a:off x="8472928" y="4545121"/>
            <a:ext cx="1794328" cy="83901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Put forward with approval.</a:t>
            </a:r>
          </a:p>
        </p:txBody>
      </p:sp>
      <p:sp>
        <p:nvSpPr>
          <p:cNvPr id="23" name="Rounded Rectangle 22"/>
          <p:cNvSpPr/>
          <p:nvPr/>
        </p:nvSpPr>
        <p:spPr>
          <a:xfrm>
            <a:off x="4140119" y="2204397"/>
            <a:ext cx="2269570" cy="839017"/>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group of people appointed for a specific role.</a:t>
            </a:r>
          </a:p>
        </p:txBody>
      </p:sp>
      <p:sp>
        <p:nvSpPr>
          <p:cNvPr id="25" name="Rounded Rectangle 24"/>
          <p:cNvSpPr/>
          <p:nvPr/>
        </p:nvSpPr>
        <p:spPr>
          <a:xfrm>
            <a:off x="7123859" y="2665333"/>
            <a:ext cx="1931758" cy="864604"/>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desire to know something.</a:t>
            </a:r>
          </a:p>
        </p:txBody>
      </p:sp>
      <p:sp>
        <p:nvSpPr>
          <p:cNvPr id="27" name="Rounded Rectangle 26"/>
          <p:cNvSpPr/>
          <p:nvPr/>
        </p:nvSpPr>
        <p:spPr>
          <a:xfrm>
            <a:off x="4394523" y="3237986"/>
            <a:ext cx="1794328" cy="823885"/>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A formal assurance or promise</a:t>
            </a:r>
          </a:p>
        </p:txBody>
      </p:sp>
      <p:sp>
        <p:nvSpPr>
          <p:cNvPr id="28" name="Rounded Rectangle 27"/>
          <p:cNvSpPr/>
          <p:nvPr/>
        </p:nvSpPr>
        <p:spPr>
          <a:xfrm>
            <a:off x="7467277" y="3649928"/>
            <a:ext cx="1902815" cy="828211"/>
          </a:xfrm>
          <a:prstGeom prst="roundRect">
            <a:avLst/>
          </a:prstGeom>
          <a:solidFill>
            <a:srgbClr val="FFF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The flashing / bolt of light</a:t>
            </a:r>
          </a:p>
        </p:txBody>
      </p:sp>
      <p:cxnSp>
        <p:nvCxnSpPr>
          <p:cNvPr id="6" name="Straight Arrow Connector 5">
            <a:extLst>
              <a:ext uri="{FF2B5EF4-FFF2-40B4-BE49-F238E27FC236}">
                <a16:creationId xmlns:a16="http://schemas.microsoft.com/office/drawing/2014/main" id="{C7C096C2-57CD-4E5B-BAB6-F808972D1523}"/>
              </a:ext>
            </a:extLst>
          </p:cNvPr>
          <p:cNvCxnSpPr>
            <a:cxnSpLocks/>
            <a:stCxn id="3" idx="6"/>
            <a:endCxn id="17" idx="1"/>
          </p:cNvCxnSpPr>
          <p:nvPr/>
        </p:nvCxnSpPr>
        <p:spPr>
          <a:xfrm flipV="1">
            <a:off x="3382735" y="1712858"/>
            <a:ext cx="3026916" cy="578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6A430AB-08BC-4D63-B7AD-6CAC4F311D92}"/>
              </a:ext>
            </a:extLst>
          </p:cNvPr>
          <p:cNvCxnSpPr>
            <a:cxnSpLocks/>
            <a:stCxn id="10" idx="0"/>
            <a:endCxn id="22" idx="1"/>
          </p:cNvCxnSpPr>
          <p:nvPr/>
        </p:nvCxnSpPr>
        <p:spPr>
          <a:xfrm flipV="1">
            <a:off x="3295650" y="4964630"/>
            <a:ext cx="5177278" cy="33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03FB05E-2E2E-42C3-8B22-D84BAC5ECCFC}"/>
              </a:ext>
            </a:extLst>
          </p:cNvPr>
          <p:cNvCxnSpPr>
            <a:cxnSpLocks/>
            <a:stCxn id="7" idx="6"/>
            <a:endCxn id="23" idx="1"/>
          </p:cNvCxnSpPr>
          <p:nvPr/>
        </p:nvCxnSpPr>
        <p:spPr>
          <a:xfrm flipV="1">
            <a:off x="3382735" y="2623906"/>
            <a:ext cx="757384" cy="94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31E6E47-10E0-46D7-B844-D4D3A820DF2B}"/>
              </a:ext>
            </a:extLst>
          </p:cNvPr>
          <p:cNvCxnSpPr>
            <a:cxnSpLocks/>
            <a:stCxn id="8" idx="6"/>
            <a:endCxn id="25" idx="1"/>
          </p:cNvCxnSpPr>
          <p:nvPr/>
        </p:nvCxnSpPr>
        <p:spPr>
          <a:xfrm flipV="1">
            <a:off x="3382735" y="3097635"/>
            <a:ext cx="3741124" cy="129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117DF8-FBF8-408A-99FA-AFD0EDC5B884}"/>
              </a:ext>
            </a:extLst>
          </p:cNvPr>
          <p:cNvCxnSpPr>
            <a:cxnSpLocks/>
            <a:stCxn id="9" idx="6"/>
            <a:endCxn id="27" idx="1"/>
          </p:cNvCxnSpPr>
          <p:nvPr/>
        </p:nvCxnSpPr>
        <p:spPr>
          <a:xfrm flipV="1">
            <a:off x="3382735" y="3649929"/>
            <a:ext cx="1011788" cy="50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1E43DD8-2907-4801-8A68-4434DFC25242}"/>
              </a:ext>
            </a:extLst>
          </p:cNvPr>
          <p:cNvCxnSpPr>
            <a:cxnSpLocks/>
            <a:stCxn id="14" idx="6"/>
            <a:endCxn id="28" idx="1"/>
          </p:cNvCxnSpPr>
          <p:nvPr/>
        </p:nvCxnSpPr>
        <p:spPr>
          <a:xfrm flipV="1">
            <a:off x="3382735" y="4064034"/>
            <a:ext cx="4084542" cy="79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366CDE6-87D6-4970-AB96-D8FCC9D87B9F}"/>
              </a:ext>
            </a:extLst>
          </p:cNvPr>
          <p:cNvCxnSpPr>
            <a:cxnSpLocks/>
            <a:stCxn id="15" idx="6"/>
            <a:endCxn id="19" idx="1"/>
          </p:cNvCxnSpPr>
          <p:nvPr/>
        </p:nvCxnSpPr>
        <p:spPr>
          <a:xfrm flipV="1">
            <a:off x="3380013" y="4540709"/>
            <a:ext cx="1640805" cy="50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87B138C-C4E0-454C-820F-59562C867344}"/>
              </a:ext>
            </a:extLst>
          </p:cNvPr>
          <p:cNvCxnSpPr>
            <a:cxnSpLocks/>
            <a:stCxn id="11" idx="6"/>
            <a:endCxn id="20" idx="1"/>
          </p:cNvCxnSpPr>
          <p:nvPr/>
        </p:nvCxnSpPr>
        <p:spPr>
          <a:xfrm flipV="1">
            <a:off x="3382735" y="5451617"/>
            <a:ext cx="1209215" cy="3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46EA126-279D-4AD3-A4CC-532A5464DC6C}"/>
              </a:ext>
            </a:extLst>
          </p:cNvPr>
          <p:cNvCxnSpPr>
            <a:stCxn id="12" idx="7"/>
            <a:endCxn id="18" idx="1"/>
          </p:cNvCxnSpPr>
          <p:nvPr/>
        </p:nvCxnSpPr>
        <p:spPr>
          <a:xfrm flipV="1">
            <a:off x="3357228" y="5882339"/>
            <a:ext cx="4338550" cy="57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63FA09B-4650-489A-9471-E1A93EFDCB40}"/>
              </a:ext>
            </a:extLst>
          </p:cNvPr>
          <p:cNvCxnSpPr>
            <a:stCxn id="13" idx="0"/>
            <a:endCxn id="21" idx="1"/>
          </p:cNvCxnSpPr>
          <p:nvPr/>
        </p:nvCxnSpPr>
        <p:spPr>
          <a:xfrm flipV="1">
            <a:off x="3292927" y="6335908"/>
            <a:ext cx="1152274" cy="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618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9</a:t>
            </a:r>
          </a:p>
        </p:txBody>
      </p:sp>
    </p:spTree>
    <p:extLst>
      <p:ext uri="{BB962C8B-B14F-4D97-AF65-F5344CB8AC3E}">
        <p14:creationId xmlns:p14="http://schemas.microsoft.com/office/powerpoint/2010/main" val="1543586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9</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645924688"/>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appreciate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communicate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definite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exaggerate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harass</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marvellous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persuade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relevant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stomach</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vehicle</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4189298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35860753"/>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679450809"/>
                    </a:ext>
                  </a:extLst>
                </a:gridCol>
                <a:gridCol w="1858433">
                  <a:extLst>
                    <a:ext uri="{9D8B030D-6E8A-4147-A177-3AD203B41FA5}">
                      <a16:colId xmlns:a16="http://schemas.microsoft.com/office/drawing/2014/main" val="210526236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appreciate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communicate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definite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exaggerate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harass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marvellous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persuade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relevant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stomach</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vehicle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05825914"/>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a:t>
                      </a:r>
                      <a:r>
                        <a:rPr lang="en-GB" sz="1400" b="1" i="0" baseline="0" dirty="0">
                          <a:solidFill>
                            <a:srgbClr val="FF3860"/>
                          </a:solidFill>
                          <a:latin typeface="Muli" pitchFamily="2" charset="77"/>
                        </a:rPr>
                        <a:t>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2380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appreciate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communicate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definite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exaggerate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harass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marvellous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persuade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relevant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stomach</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vehicle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3607710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766456" y="1396998"/>
          <a:ext cx="7815949" cy="4953366"/>
        </p:xfrm>
        <a:graphic>
          <a:graphicData uri="http://schemas.openxmlformats.org/drawingml/2006/table">
            <a:tbl>
              <a:tblPr firstRow="1" firstCol="1" bandRow="1">
                <a:tableStyleId>{5940675A-B579-460E-94D1-54222C63F5DA}</a:tableStyleId>
              </a:tblPr>
              <a:tblGrid>
                <a:gridCol w="420567">
                  <a:extLst>
                    <a:ext uri="{9D8B030D-6E8A-4147-A177-3AD203B41FA5}">
                      <a16:colId xmlns:a16="http://schemas.microsoft.com/office/drawing/2014/main" val="20000"/>
                    </a:ext>
                  </a:extLst>
                </a:gridCol>
                <a:gridCol w="420567">
                  <a:extLst>
                    <a:ext uri="{9D8B030D-6E8A-4147-A177-3AD203B41FA5}">
                      <a16:colId xmlns:a16="http://schemas.microsoft.com/office/drawing/2014/main" val="20001"/>
                    </a:ext>
                  </a:extLst>
                </a:gridCol>
                <a:gridCol w="413206">
                  <a:extLst>
                    <a:ext uri="{9D8B030D-6E8A-4147-A177-3AD203B41FA5}">
                      <a16:colId xmlns:a16="http://schemas.microsoft.com/office/drawing/2014/main" val="20002"/>
                    </a:ext>
                  </a:extLst>
                </a:gridCol>
                <a:gridCol w="415965">
                  <a:extLst>
                    <a:ext uri="{9D8B030D-6E8A-4147-A177-3AD203B41FA5}">
                      <a16:colId xmlns:a16="http://schemas.microsoft.com/office/drawing/2014/main" val="20003"/>
                    </a:ext>
                  </a:extLst>
                </a:gridCol>
                <a:gridCol w="414126">
                  <a:extLst>
                    <a:ext uri="{9D8B030D-6E8A-4147-A177-3AD203B41FA5}">
                      <a16:colId xmlns:a16="http://schemas.microsoft.com/office/drawing/2014/main" val="20004"/>
                    </a:ext>
                  </a:extLst>
                </a:gridCol>
                <a:gridCol w="420567">
                  <a:extLst>
                    <a:ext uri="{9D8B030D-6E8A-4147-A177-3AD203B41FA5}">
                      <a16:colId xmlns:a16="http://schemas.microsoft.com/office/drawing/2014/main" val="20005"/>
                    </a:ext>
                  </a:extLst>
                </a:gridCol>
                <a:gridCol w="413667">
                  <a:extLst>
                    <a:ext uri="{9D8B030D-6E8A-4147-A177-3AD203B41FA5}">
                      <a16:colId xmlns:a16="http://schemas.microsoft.com/office/drawing/2014/main" val="20006"/>
                    </a:ext>
                  </a:extLst>
                </a:gridCol>
                <a:gridCol w="413667">
                  <a:extLst>
                    <a:ext uri="{9D8B030D-6E8A-4147-A177-3AD203B41FA5}">
                      <a16:colId xmlns:a16="http://schemas.microsoft.com/office/drawing/2014/main" val="20007"/>
                    </a:ext>
                  </a:extLst>
                </a:gridCol>
                <a:gridCol w="413667">
                  <a:extLst>
                    <a:ext uri="{9D8B030D-6E8A-4147-A177-3AD203B41FA5}">
                      <a16:colId xmlns:a16="http://schemas.microsoft.com/office/drawing/2014/main" val="20008"/>
                    </a:ext>
                  </a:extLst>
                </a:gridCol>
                <a:gridCol w="413667">
                  <a:extLst>
                    <a:ext uri="{9D8B030D-6E8A-4147-A177-3AD203B41FA5}">
                      <a16:colId xmlns:a16="http://schemas.microsoft.com/office/drawing/2014/main" val="20009"/>
                    </a:ext>
                  </a:extLst>
                </a:gridCol>
                <a:gridCol w="413667">
                  <a:extLst>
                    <a:ext uri="{9D8B030D-6E8A-4147-A177-3AD203B41FA5}">
                      <a16:colId xmlns:a16="http://schemas.microsoft.com/office/drawing/2014/main" val="20010"/>
                    </a:ext>
                  </a:extLst>
                </a:gridCol>
                <a:gridCol w="421028">
                  <a:extLst>
                    <a:ext uri="{9D8B030D-6E8A-4147-A177-3AD203B41FA5}">
                      <a16:colId xmlns:a16="http://schemas.microsoft.com/office/drawing/2014/main" val="20011"/>
                    </a:ext>
                  </a:extLst>
                </a:gridCol>
                <a:gridCol w="403084">
                  <a:extLst>
                    <a:ext uri="{9D8B030D-6E8A-4147-A177-3AD203B41FA5}">
                      <a16:colId xmlns:a16="http://schemas.microsoft.com/office/drawing/2014/main" val="20012"/>
                    </a:ext>
                  </a:extLst>
                </a:gridCol>
                <a:gridCol w="403084">
                  <a:extLst>
                    <a:ext uri="{9D8B030D-6E8A-4147-A177-3AD203B41FA5}">
                      <a16:colId xmlns:a16="http://schemas.microsoft.com/office/drawing/2014/main" val="20013"/>
                    </a:ext>
                  </a:extLst>
                </a:gridCol>
                <a:gridCol w="403084">
                  <a:extLst>
                    <a:ext uri="{9D8B030D-6E8A-4147-A177-3AD203B41FA5}">
                      <a16:colId xmlns:a16="http://schemas.microsoft.com/office/drawing/2014/main" val="20014"/>
                    </a:ext>
                  </a:extLst>
                </a:gridCol>
                <a:gridCol w="403084">
                  <a:extLst>
                    <a:ext uri="{9D8B030D-6E8A-4147-A177-3AD203B41FA5}">
                      <a16:colId xmlns:a16="http://schemas.microsoft.com/office/drawing/2014/main" val="20015"/>
                    </a:ext>
                  </a:extLst>
                </a:gridCol>
                <a:gridCol w="403084">
                  <a:extLst>
                    <a:ext uri="{9D8B030D-6E8A-4147-A177-3AD203B41FA5}">
                      <a16:colId xmlns:a16="http://schemas.microsoft.com/office/drawing/2014/main" val="20016"/>
                    </a:ext>
                  </a:extLst>
                </a:gridCol>
                <a:gridCol w="403084">
                  <a:extLst>
                    <a:ext uri="{9D8B030D-6E8A-4147-A177-3AD203B41FA5}">
                      <a16:colId xmlns:a16="http://schemas.microsoft.com/office/drawing/2014/main" val="20017"/>
                    </a:ext>
                  </a:extLst>
                </a:gridCol>
                <a:gridCol w="403084">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3"/>
                  </a:ext>
                </a:extLst>
              </a:tr>
              <a:tr h="450306">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1139703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appreciate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communicate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definite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exaggerate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harass</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marvellous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persuade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relevant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stomach</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vehicle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8106753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9</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22888596"/>
              </p:ext>
            </p:extLst>
          </p:nvPr>
        </p:nvGraphicFramePr>
        <p:xfrm>
          <a:off x="3665698" y="1396998"/>
          <a:ext cx="7916706" cy="4953366"/>
        </p:xfrm>
        <a:graphic>
          <a:graphicData uri="http://schemas.openxmlformats.org/drawingml/2006/table">
            <a:tbl>
              <a:tblPr firstRow="1" firstCol="1" bandRow="1">
                <a:tableStyleId>{5940675A-B579-460E-94D1-54222C63F5DA}</a:tableStyleId>
              </a:tblPr>
              <a:tblGrid>
                <a:gridCol w="429224">
                  <a:extLst>
                    <a:ext uri="{9D8B030D-6E8A-4147-A177-3AD203B41FA5}">
                      <a16:colId xmlns:a16="http://schemas.microsoft.com/office/drawing/2014/main" val="20000"/>
                    </a:ext>
                  </a:extLst>
                </a:gridCol>
                <a:gridCol w="389225">
                  <a:extLst>
                    <a:ext uri="{9D8B030D-6E8A-4147-A177-3AD203B41FA5}">
                      <a16:colId xmlns:a16="http://schemas.microsoft.com/office/drawing/2014/main" val="20001"/>
                    </a:ext>
                  </a:extLst>
                </a:gridCol>
                <a:gridCol w="420519">
                  <a:extLst>
                    <a:ext uri="{9D8B030D-6E8A-4147-A177-3AD203B41FA5}">
                      <a16:colId xmlns:a16="http://schemas.microsoft.com/office/drawing/2014/main" val="20002"/>
                    </a:ext>
                  </a:extLst>
                </a:gridCol>
                <a:gridCol w="423327">
                  <a:extLst>
                    <a:ext uri="{9D8B030D-6E8A-4147-A177-3AD203B41FA5}">
                      <a16:colId xmlns:a16="http://schemas.microsoft.com/office/drawing/2014/main" val="20003"/>
                    </a:ext>
                  </a:extLst>
                </a:gridCol>
                <a:gridCol w="421455">
                  <a:extLst>
                    <a:ext uri="{9D8B030D-6E8A-4147-A177-3AD203B41FA5}">
                      <a16:colId xmlns:a16="http://schemas.microsoft.com/office/drawing/2014/main" val="20004"/>
                    </a:ext>
                  </a:extLst>
                </a:gridCol>
                <a:gridCol w="428010">
                  <a:extLst>
                    <a:ext uri="{9D8B030D-6E8A-4147-A177-3AD203B41FA5}">
                      <a16:colId xmlns:a16="http://schemas.microsoft.com/office/drawing/2014/main" val="20005"/>
                    </a:ext>
                  </a:extLst>
                </a:gridCol>
                <a:gridCol w="420988">
                  <a:extLst>
                    <a:ext uri="{9D8B030D-6E8A-4147-A177-3AD203B41FA5}">
                      <a16:colId xmlns:a16="http://schemas.microsoft.com/office/drawing/2014/main" val="20006"/>
                    </a:ext>
                  </a:extLst>
                </a:gridCol>
                <a:gridCol w="420988">
                  <a:extLst>
                    <a:ext uri="{9D8B030D-6E8A-4147-A177-3AD203B41FA5}">
                      <a16:colId xmlns:a16="http://schemas.microsoft.com/office/drawing/2014/main" val="20007"/>
                    </a:ext>
                  </a:extLst>
                </a:gridCol>
                <a:gridCol w="428288">
                  <a:extLst>
                    <a:ext uri="{9D8B030D-6E8A-4147-A177-3AD203B41FA5}">
                      <a16:colId xmlns:a16="http://schemas.microsoft.com/office/drawing/2014/main" val="20008"/>
                    </a:ext>
                  </a:extLst>
                </a:gridCol>
                <a:gridCol w="413688">
                  <a:extLst>
                    <a:ext uri="{9D8B030D-6E8A-4147-A177-3AD203B41FA5}">
                      <a16:colId xmlns:a16="http://schemas.microsoft.com/office/drawing/2014/main" val="20009"/>
                    </a:ext>
                  </a:extLst>
                </a:gridCol>
                <a:gridCol w="420988">
                  <a:extLst>
                    <a:ext uri="{9D8B030D-6E8A-4147-A177-3AD203B41FA5}">
                      <a16:colId xmlns:a16="http://schemas.microsoft.com/office/drawing/2014/main" val="20010"/>
                    </a:ext>
                  </a:extLst>
                </a:gridCol>
                <a:gridCol w="428480">
                  <a:extLst>
                    <a:ext uri="{9D8B030D-6E8A-4147-A177-3AD203B41FA5}">
                      <a16:colId xmlns:a16="http://schemas.microsoft.com/office/drawing/2014/main" val="20011"/>
                    </a:ext>
                  </a:extLst>
                </a:gridCol>
                <a:gridCol w="410218">
                  <a:extLst>
                    <a:ext uri="{9D8B030D-6E8A-4147-A177-3AD203B41FA5}">
                      <a16:colId xmlns:a16="http://schemas.microsoft.com/office/drawing/2014/main" val="20012"/>
                    </a:ext>
                  </a:extLst>
                </a:gridCol>
                <a:gridCol w="410218">
                  <a:extLst>
                    <a:ext uri="{9D8B030D-6E8A-4147-A177-3AD203B41FA5}">
                      <a16:colId xmlns:a16="http://schemas.microsoft.com/office/drawing/2014/main" val="20013"/>
                    </a:ext>
                  </a:extLst>
                </a:gridCol>
                <a:gridCol w="410218">
                  <a:extLst>
                    <a:ext uri="{9D8B030D-6E8A-4147-A177-3AD203B41FA5}">
                      <a16:colId xmlns:a16="http://schemas.microsoft.com/office/drawing/2014/main" val="20014"/>
                    </a:ext>
                  </a:extLst>
                </a:gridCol>
                <a:gridCol w="410218">
                  <a:extLst>
                    <a:ext uri="{9D8B030D-6E8A-4147-A177-3AD203B41FA5}">
                      <a16:colId xmlns:a16="http://schemas.microsoft.com/office/drawing/2014/main" val="20015"/>
                    </a:ext>
                  </a:extLst>
                </a:gridCol>
                <a:gridCol w="410218">
                  <a:extLst>
                    <a:ext uri="{9D8B030D-6E8A-4147-A177-3AD203B41FA5}">
                      <a16:colId xmlns:a16="http://schemas.microsoft.com/office/drawing/2014/main" val="20016"/>
                    </a:ext>
                  </a:extLst>
                </a:gridCol>
                <a:gridCol w="410218">
                  <a:extLst>
                    <a:ext uri="{9D8B030D-6E8A-4147-A177-3AD203B41FA5}">
                      <a16:colId xmlns:a16="http://schemas.microsoft.com/office/drawing/2014/main" val="20017"/>
                    </a:ext>
                  </a:extLst>
                </a:gridCol>
                <a:gridCol w="410218">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v</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n</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z</a:t>
                      </a:r>
                    </a:p>
                  </a:txBody>
                  <a:tcPr marL="68580" marR="68580" marT="0" marB="0"/>
                </a:tc>
                <a:tc>
                  <a:txBody>
                    <a:bodyPr/>
                    <a:lstStyle/>
                    <a:p>
                      <a:pPr algn="ctr"/>
                      <a:r>
                        <a:rPr lang="en-GB" sz="2400" b="0" i="0" dirty="0">
                          <a:latin typeface="OpenDyslexicAlta" pitchFamily="2" charset="77"/>
                          <a:ea typeface="OpenDyslexic" charset="0"/>
                          <a:cs typeface="OpenDyslexic" charset="0"/>
                        </a:rPr>
                        <a:t>x</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extLst>
                  <a:ext uri="{0D108BD9-81ED-4DB2-BD59-A6C34878D82A}">
                    <a16:rowId xmlns:a16="http://schemas.microsoft.com/office/drawing/2014/main" val="10003"/>
                  </a:ext>
                </a:extLst>
              </a:tr>
              <a:tr h="450306">
                <a:tc>
                  <a:txBody>
                    <a:bodyPr/>
                    <a:lstStyle/>
                    <a:p>
                      <a:pPr algn="ctr"/>
                      <a:r>
                        <a:rPr lang="en-GB" sz="2400" b="0" i="0" dirty="0">
                          <a:latin typeface="OpenDyslexicAlta" pitchFamily="2" charset="77"/>
                          <a:ea typeface="OpenDyslexic" charset="0"/>
                          <a:cs typeface="OpenDyslexic" charset="0"/>
                        </a:rPr>
                        <a:t>g</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r</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algn="ctr"/>
                      <a:r>
                        <a:rPr lang="en-GB" sz="2400" b="0" i="0" dirty="0">
                          <a:latin typeface="OpenDyslexicAlta" pitchFamily="2" charset="77"/>
                          <a:ea typeface="OpenDyslexic" charset="0"/>
                          <a:cs typeface="OpenDyslexic" charset="0"/>
                        </a:rPr>
                        <a:t>y</a:t>
                      </a:r>
                    </a:p>
                  </a:txBody>
                  <a:tcPr marL="68580" marR="68580" marT="0" marB="0"/>
                </a:tc>
                <a:tc>
                  <a:txBody>
                    <a:bodyPr/>
                    <a:lstStyle/>
                    <a:p>
                      <a:pPr algn="ctr"/>
                      <a:r>
                        <a:rPr lang="en-GB" sz="2400" b="0" i="0" dirty="0">
                          <a:latin typeface="OpenDyslexicAlta" pitchFamily="2" charset="77"/>
                          <a:ea typeface="OpenDyslexic" charset="0"/>
                          <a:cs typeface="OpenDyslexic" charset="0"/>
                        </a:rPr>
                        <a:t>u</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2259182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solidFill>
                <a:srgbClr val="FF3860"/>
              </a:solidFill>
            </a:endParaRP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10</a:t>
            </a:r>
          </a:p>
        </p:txBody>
      </p:sp>
    </p:spTree>
    <p:extLst>
      <p:ext uri="{BB962C8B-B14F-4D97-AF65-F5344CB8AC3E}">
        <p14:creationId xmlns:p14="http://schemas.microsoft.com/office/powerpoint/2010/main" val="642782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10</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solidFill>
                <a:srgbClr val="FF3860"/>
              </a:solidFill>
            </a:endParaRPr>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100777879"/>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attached</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community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desperate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hindrance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mischievous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yacht</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t>Challenge week</a:t>
            </a:r>
          </a:p>
          <a:p>
            <a:pPr marL="0" indent="0" algn="ctr">
              <a:buNone/>
            </a:pPr>
            <a:endParaRPr lang="en-GB" dirty="0"/>
          </a:p>
          <a:p>
            <a:pPr marL="0" indent="0" algn="ctr">
              <a:buNone/>
            </a:pPr>
            <a:r>
              <a:rPr lang="en-GB" dirty="0"/>
              <a:t>Choose an activity from the challenge week pack. </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05076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lstStyle/>
          <a:p>
            <a:r>
              <a:rPr lang="en-GB" dirty="0"/>
              <a:t> 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p:txBody>
          <a:bodyPr/>
          <a:lstStyle/>
          <a:p>
            <a:r>
              <a:rPr lang="en-GB" b="1" dirty="0">
                <a:solidFill>
                  <a:srgbClr val="FF3860"/>
                </a:solidFill>
              </a:rPr>
              <a:t>Challenge Words</a:t>
            </a:r>
          </a:p>
          <a:p>
            <a:endParaRPr lang="en-GB" dirty="0"/>
          </a:p>
        </p:txBody>
      </p:sp>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294795841"/>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prejudice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available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determined</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identity</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suggest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existence</a:t>
                      </a:r>
                    </a:p>
                  </a:txBody>
                  <a:tcPr/>
                </a:tc>
                <a:extLst>
                  <a:ext uri="{0D108BD9-81ED-4DB2-BD59-A6C34878D82A}">
                    <a16:rowId xmlns:a16="http://schemas.microsoft.com/office/drawing/2014/main" val="615534220"/>
                  </a:ext>
                </a:extLst>
              </a:tr>
            </a:tbl>
          </a:graphicData>
        </a:graphic>
      </p:graphicFrame>
      <p:sp>
        <p:nvSpPr>
          <p:cNvPr id="5" name="Content Placeholder 4"/>
          <p:cNvSpPr>
            <a:spLocks noGrp="1"/>
          </p:cNvSpPr>
          <p:nvPr>
            <p:ph sz="quarter" idx="18"/>
          </p:nvPr>
        </p:nvSpPr>
        <p:spPr/>
        <p:txBody>
          <a:bodyPr/>
          <a:lstStyle/>
          <a:p>
            <a:pPr marL="0" indent="0" algn="ctr">
              <a:buNone/>
            </a:pPr>
            <a:r>
              <a:rPr lang="en-GB" u="sng" dirty="0">
                <a:latin typeface="OpenDyslexicAlta" pitchFamily="2" charset="77"/>
              </a:rPr>
              <a:t>Challenge week</a:t>
            </a:r>
          </a:p>
          <a:p>
            <a:pPr marL="0" indent="0" algn="ctr">
              <a:buNone/>
            </a:pPr>
            <a:endParaRPr lang="en-GB" dirty="0">
              <a:latin typeface="OpenDyslexicAlta" pitchFamily="2" charset="77"/>
            </a:endParaRPr>
          </a:p>
          <a:p>
            <a:pPr marL="0" indent="0" algn="ctr">
              <a:buNone/>
            </a:pPr>
            <a:r>
              <a:rPr lang="en-GB" dirty="0">
                <a:latin typeface="OpenDyslexicAlta" pitchFamily="2" charset="77"/>
              </a:rPr>
              <a:t>Choose an activity from the challenge week pack. </a:t>
            </a:r>
          </a:p>
        </p:txBody>
      </p:sp>
    </p:spTree>
    <p:extLst>
      <p:ext uri="{BB962C8B-B14F-4D97-AF65-F5344CB8AC3E}">
        <p14:creationId xmlns:p14="http://schemas.microsoft.com/office/powerpoint/2010/main" val="2192403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7440932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712266364"/>
                    </a:ext>
                  </a:extLst>
                </a:gridCol>
                <a:gridCol w="1858433">
                  <a:extLst>
                    <a:ext uri="{9D8B030D-6E8A-4147-A177-3AD203B41FA5}">
                      <a16:colId xmlns:a16="http://schemas.microsoft.com/office/drawing/2014/main" val="3376478736"/>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attached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community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desperate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excellent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hindrance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mischievous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physical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restaurant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sufficient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yacht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3335019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0121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attached</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community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desperate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excellent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hindrance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mischievous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restaurant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sufficient</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yacht</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2039210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1" baseline="0" dirty="0">
                        <a:solidFill>
                          <a:srgbClr val="FF0000"/>
                        </a:solidFill>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10</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0186" y="204"/>
            <a:ext cx="2296886" cy="1396794"/>
          </a:xfrm>
          <a:prstGeom prst="rect">
            <a:avLst/>
          </a:prstGeom>
        </p:spPr>
      </p:pic>
      <p:graphicFrame>
        <p:nvGraphicFramePr>
          <p:cNvPr id="3" name="Table 2"/>
          <p:cNvGraphicFramePr>
            <a:graphicFrameLocks noGrp="1"/>
          </p:cNvGraphicFramePr>
          <p:nvPr/>
        </p:nvGraphicFramePr>
        <p:xfrm>
          <a:off x="3566884" y="2423156"/>
          <a:ext cx="8233230" cy="4206240"/>
        </p:xfrm>
        <a:graphic>
          <a:graphicData uri="http://schemas.openxmlformats.org/drawingml/2006/table">
            <a:tbl>
              <a:tblPr firstRow="1" bandRow="1">
                <a:tableStyleId>{5940675A-B579-460E-94D1-54222C63F5DA}</a:tableStyleId>
              </a:tblPr>
              <a:tblGrid>
                <a:gridCol w="1646646">
                  <a:extLst>
                    <a:ext uri="{9D8B030D-6E8A-4147-A177-3AD203B41FA5}">
                      <a16:colId xmlns:a16="http://schemas.microsoft.com/office/drawing/2014/main" val="20000"/>
                    </a:ext>
                  </a:extLst>
                </a:gridCol>
                <a:gridCol w="1646646">
                  <a:extLst>
                    <a:ext uri="{9D8B030D-6E8A-4147-A177-3AD203B41FA5}">
                      <a16:colId xmlns:a16="http://schemas.microsoft.com/office/drawing/2014/main" val="20001"/>
                    </a:ext>
                  </a:extLst>
                </a:gridCol>
                <a:gridCol w="1646646">
                  <a:extLst>
                    <a:ext uri="{9D8B030D-6E8A-4147-A177-3AD203B41FA5}">
                      <a16:colId xmlns:a16="http://schemas.microsoft.com/office/drawing/2014/main" val="20002"/>
                    </a:ext>
                  </a:extLst>
                </a:gridCol>
                <a:gridCol w="1646646">
                  <a:extLst>
                    <a:ext uri="{9D8B030D-6E8A-4147-A177-3AD203B41FA5}">
                      <a16:colId xmlns:a16="http://schemas.microsoft.com/office/drawing/2014/main" val="20003"/>
                    </a:ext>
                  </a:extLst>
                </a:gridCol>
                <a:gridCol w="1646646">
                  <a:extLst>
                    <a:ext uri="{9D8B030D-6E8A-4147-A177-3AD203B41FA5}">
                      <a16:colId xmlns:a16="http://schemas.microsoft.com/office/drawing/2014/main" val="20004"/>
                    </a:ext>
                  </a:extLst>
                </a:gridCol>
              </a:tblGrid>
              <a:tr h="365760">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restaurant</a:t>
                      </a: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365760">
                <a:tc>
                  <a:txBody>
                    <a:bodyPr/>
                    <a:lstStyle/>
                    <a:p>
                      <a:endParaRPr lang="en-GB" b="0" i="0" dirty="0">
                        <a:latin typeface="Muli" pitchFamily="2" charset="77"/>
                      </a:endParaRPr>
                    </a:p>
                    <a:p>
                      <a:endParaRPr lang="en-GB" b="0" i="0" dirty="0">
                        <a:latin typeface="Muli" pitchFamily="2" charset="77"/>
                      </a:endParaRPr>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pPr algn="ctr"/>
                      <a:endParaRPr lang="en-GB" b="0" i="0" dirty="0">
                        <a:latin typeface="OpenDyslexicAlta" pitchFamily="2" charset="77"/>
                        <a:ea typeface="OpenDyslexic" charset="0"/>
                        <a:cs typeface="OpenDyslexic" charset="0"/>
                      </a:endParaRPr>
                    </a:p>
                    <a:p>
                      <a:pPr algn="ctr"/>
                      <a:r>
                        <a:rPr lang="en-GB" b="0" i="0" dirty="0">
                          <a:latin typeface="OpenDyslexicAlta" pitchFamily="2" charset="77"/>
                          <a:ea typeface="OpenDyslexic" charset="0"/>
                          <a:cs typeface="OpenDyslexic" charset="0"/>
                        </a:rPr>
                        <a:t>An adequate amount of something.</a:t>
                      </a: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365760">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b="0" i="0" dirty="0">
                          <a:latin typeface="OpenDyslexicAlta" pitchFamily="2" charset="77"/>
                          <a:ea typeface="OpenDyslexic" charset="0"/>
                          <a:cs typeface="OpenDyslexic" charset="0"/>
                        </a:rPr>
                        <a:t>sufficient</a:t>
                      </a: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3566884" y="1600196"/>
            <a:ext cx="8157030" cy="646331"/>
          </a:xfrm>
          <a:prstGeom prst="rect">
            <a:avLst/>
          </a:prstGeom>
          <a:solidFill>
            <a:srgbClr val="FFFD78"/>
          </a:solidFill>
        </p:spPr>
        <p:txBody>
          <a:bodyPr wrap="square" rtlCol="0">
            <a:spAutoFit/>
          </a:bodyPr>
          <a:lstStyle/>
          <a:p>
            <a:r>
              <a:rPr lang="en-GB" dirty="0">
                <a:latin typeface="OpenDyslexicAlta" pitchFamily="2" charset="77"/>
                <a:ea typeface="OpenDyslexic" charset="0"/>
                <a:cs typeface="OpenDyslexic" charset="0"/>
              </a:rPr>
              <a:t>For each spelling either draw an image to represent it, create a definition or use it into a sentence.  </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6884" y="2625797"/>
            <a:ext cx="1487899" cy="1293775"/>
          </a:xfrm>
          <a:prstGeom prst="rect">
            <a:avLst/>
          </a:prstGeom>
        </p:spPr>
      </p:pic>
    </p:spTree>
    <p:extLst>
      <p:ext uri="{BB962C8B-B14F-4D97-AF65-F5344CB8AC3E}">
        <p14:creationId xmlns:p14="http://schemas.microsoft.com/office/powerpoint/2010/main" val="123097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fontScale="92500" lnSpcReduction="20000"/>
          </a:bodyPr>
          <a:lstStyle/>
          <a:p>
            <a:endParaRPr lang="en-GB" dirty="0"/>
          </a:p>
          <a:p>
            <a:r>
              <a:rPr lang="en-GB" dirty="0"/>
              <a:t>Spelling Rules: Words with the short vowel sound /i/ spelt y</a:t>
            </a:r>
          </a:p>
          <a:p>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11</a:t>
            </a:r>
          </a:p>
        </p:txBody>
      </p:sp>
    </p:spTree>
    <p:extLst>
      <p:ext uri="{BB962C8B-B14F-4D97-AF65-F5344CB8AC3E}">
        <p14:creationId xmlns:p14="http://schemas.microsoft.com/office/powerpoint/2010/main" val="786106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11</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pPr>
              <a:lnSpc>
                <a:spcPct val="100000"/>
              </a:lnSpc>
              <a:spcBef>
                <a:spcPts val="0"/>
              </a:spcBef>
              <a:defRPr/>
            </a:pPr>
            <a:r>
              <a:rPr lang="en-GB" dirty="0"/>
              <a:t>Words with the short vowel sound /i/ spelt y</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2665955051"/>
              </p:ext>
            </p:extLst>
          </p:nvPr>
        </p:nvGraphicFramePr>
        <p:xfrm>
          <a:off x="3429000" y="1311275"/>
          <a:ext cx="8363607" cy="490607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we will look at words which contain the letter ‘y’ pronounced as an /i/ sound. Can children think of any words with a ‘y’ that sounds like /i/?</a:t>
                      </a:r>
                    </a:p>
                  </a:txBody>
                  <a:tcPr/>
                </a:tc>
                <a:extLst>
                  <a:ext uri="{0D108BD9-81ED-4DB2-BD59-A6C34878D82A}">
                    <a16:rowId xmlns:a16="http://schemas.microsoft.com/office/drawing/2014/main" val="10000"/>
                  </a:ext>
                </a:extLst>
              </a:tr>
              <a:tr h="1778511">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copy down the spelling list on to a whiteboard and underline or circle the short /i/ sound in each word. Discuss with a partner to confirm and clarify any misconceptions. </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Get the children to look at the slide with missing words and see if they can work out what word, with a short /i/ sound spelled with a ‘y</a:t>
                      </a:r>
                      <a:r>
                        <a:rPr lang="en-GB" sz="1700" b="0" i="0">
                          <a:latin typeface="Muli" pitchFamily="2" charset="77"/>
                        </a:rPr>
                        <a:t>’, has been </a:t>
                      </a:r>
                      <a:r>
                        <a:rPr lang="en-GB" sz="1700" b="0" i="0" dirty="0">
                          <a:latin typeface="Muli" pitchFamily="2" charset="77"/>
                        </a:rPr>
                        <a:t>missed out. </a:t>
                      </a:r>
                      <a:br>
                        <a:rPr lang="en-GB" sz="1700" b="0" i="0" dirty="0">
                          <a:latin typeface="Muli" pitchFamily="2" charset="77"/>
                        </a:rPr>
                      </a:br>
                      <a:br>
                        <a:rPr lang="en-GB" sz="1700" b="0" i="0" dirty="0">
                          <a:latin typeface="Muli" pitchFamily="2" charset="77"/>
                        </a:rPr>
                      </a:br>
                      <a:r>
                        <a:rPr lang="en-GB" sz="1700" b="0" i="0" dirty="0">
                          <a:latin typeface="Muli" pitchFamily="2" charset="77"/>
                        </a:rPr>
                        <a:t>Feedback and discuss.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708851547"/>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mystery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lyrics</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oxygen</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symptom</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typical </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crystal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852055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D861-21DB-4BA9-B25E-79F01A4824DA}"/>
              </a:ext>
            </a:extLst>
          </p:cNvPr>
          <p:cNvSpPr>
            <a:spLocks noGrp="1"/>
          </p:cNvSpPr>
          <p:nvPr>
            <p:ph type="title"/>
          </p:nvPr>
        </p:nvSpPr>
        <p:spPr>
          <a:xfrm>
            <a:off x="268251" y="155809"/>
            <a:ext cx="8780813" cy="988003"/>
          </a:xfrm>
        </p:spPr>
        <p:txBody>
          <a:bodyPr>
            <a:normAutofit/>
          </a:bodyPr>
          <a:lstStyle/>
          <a:p>
            <a:r>
              <a:rPr lang="en-GB" sz="2400" dirty="0">
                <a:latin typeface="OpenDyslexicAlta" pitchFamily="2" charset="77"/>
              </a:rPr>
              <a:t>Can you work out the missing word?</a:t>
            </a:r>
          </a:p>
        </p:txBody>
      </p:sp>
      <p:sp>
        <p:nvSpPr>
          <p:cNvPr id="5" name="TextBox 4">
            <a:extLst>
              <a:ext uri="{FF2B5EF4-FFF2-40B4-BE49-F238E27FC236}">
                <a16:creationId xmlns:a16="http://schemas.microsoft.com/office/drawing/2014/main" id="{DCA230FD-C81B-1549-B298-E48E0B80151E}"/>
              </a:ext>
            </a:extLst>
          </p:cNvPr>
          <p:cNvSpPr txBox="1"/>
          <p:nvPr/>
        </p:nvSpPr>
        <p:spPr>
          <a:xfrm>
            <a:off x="634702" y="1455068"/>
            <a:ext cx="10974202" cy="4649414"/>
          </a:xfrm>
          <a:prstGeom prst="rect">
            <a:avLst/>
          </a:prstGeom>
          <a:noFill/>
        </p:spPr>
        <p:txBody>
          <a:bodyPr wrap="square" rtlCol="0">
            <a:spAutoFit/>
          </a:bodyPr>
          <a:lstStyle/>
          <a:p>
            <a:pPr>
              <a:lnSpc>
                <a:spcPct val="150000"/>
              </a:lnSpc>
            </a:pPr>
            <a:r>
              <a:rPr lang="en-GB" sz="2000" dirty="0">
                <a:latin typeface="OpenDyslexicAlta" pitchFamily="2" charset="77"/>
              </a:rPr>
              <a:t>1.	Everyone joined in singing the _</a:t>
            </a:r>
            <a:r>
              <a:rPr lang="en-GB" sz="2000" dirty="0">
                <a:latin typeface="OpenDyslexicAlta" pitchFamily="2" charset="77"/>
                <a:ea typeface="OpenDyslexic" charset="0"/>
                <a:cs typeface="OpenDyslexic" charset="0"/>
              </a:rPr>
              <a:t>______</a:t>
            </a:r>
            <a:r>
              <a:rPr lang="en-GB" sz="2000" dirty="0">
                <a:latin typeface="OpenDyslexicAlta" pitchFamily="2" charset="77"/>
              </a:rPr>
              <a:t>_ in church.</a:t>
            </a:r>
          </a:p>
          <a:p>
            <a:pPr>
              <a:lnSpc>
                <a:spcPct val="150000"/>
              </a:lnSpc>
            </a:pPr>
            <a:r>
              <a:rPr lang="en-GB" sz="2000" dirty="0">
                <a:latin typeface="OpenDyslexicAlta" pitchFamily="2" charset="77"/>
              </a:rPr>
              <a:t>2.	In maths it is important to use the correct _</a:t>
            </a:r>
            <a:r>
              <a:rPr lang="en-GB" sz="2000" dirty="0">
                <a:latin typeface="OpenDyslexicAlta" pitchFamily="2" charset="77"/>
                <a:ea typeface="OpenDyslexic" charset="0"/>
                <a:cs typeface="OpenDyslexic" charset="0"/>
              </a:rPr>
              <a:t>______</a:t>
            </a:r>
            <a:r>
              <a:rPr lang="en-GB" sz="2000" dirty="0">
                <a:latin typeface="OpenDyslexicAlta" pitchFamily="2" charset="77"/>
              </a:rPr>
              <a:t>_.</a:t>
            </a:r>
          </a:p>
          <a:p>
            <a:pPr>
              <a:lnSpc>
                <a:spcPct val="150000"/>
              </a:lnSpc>
            </a:pPr>
            <a:r>
              <a:rPr lang="en-GB" sz="2000" dirty="0">
                <a:latin typeface="OpenDyslexicAlta" pitchFamily="2" charset="77"/>
              </a:rPr>
              <a:t>3.	On a _</a:t>
            </a:r>
            <a:r>
              <a:rPr lang="en-GB" sz="2000" dirty="0">
                <a:latin typeface="OpenDyslexicAlta" pitchFamily="2" charset="77"/>
                <a:ea typeface="OpenDyslexic" charset="0"/>
                <a:cs typeface="OpenDyslexic" charset="0"/>
              </a:rPr>
              <a:t>______</a:t>
            </a:r>
            <a:r>
              <a:rPr lang="en-GB" sz="2000" dirty="0">
                <a:latin typeface="OpenDyslexicAlta" pitchFamily="2" charset="77"/>
              </a:rPr>
              <a:t>_ farm there are barns and animals.</a:t>
            </a:r>
          </a:p>
          <a:p>
            <a:pPr>
              <a:lnSpc>
                <a:spcPct val="150000"/>
              </a:lnSpc>
            </a:pPr>
            <a:r>
              <a:rPr lang="en-GB" sz="2000" dirty="0">
                <a:latin typeface="OpenDyslexicAlta" pitchFamily="2" charset="77"/>
              </a:rPr>
              <a:t>4.	Diamonds are a type of _</a:t>
            </a:r>
            <a:r>
              <a:rPr lang="en-GB" sz="2000" dirty="0">
                <a:latin typeface="OpenDyslexicAlta" pitchFamily="2" charset="77"/>
                <a:ea typeface="OpenDyslexic" charset="0"/>
                <a:cs typeface="OpenDyslexic" charset="0"/>
              </a:rPr>
              <a:t>______</a:t>
            </a:r>
            <a:r>
              <a:rPr lang="en-GB" sz="2000" dirty="0">
                <a:latin typeface="OpenDyslexicAlta" pitchFamily="2" charset="77"/>
              </a:rPr>
              <a:t>_.</a:t>
            </a:r>
          </a:p>
          <a:p>
            <a:pPr>
              <a:lnSpc>
                <a:spcPct val="150000"/>
              </a:lnSpc>
            </a:pPr>
            <a:r>
              <a:rPr lang="en-GB" sz="2000" dirty="0">
                <a:latin typeface="OpenDyslexicAlta" pitchFamily="2" charset="77"/>
              </a:rPr>
              <a:t>5.	There are eight planets in the solar _</a:t>
            </a:r>
            <a:r>
              <a:rPr lang="en-GB" sz="2000" dirty="0">
                <a:latin typeface="OpenDyslexicAlta" pitchFamily="2" charset="77"/>
                <a:ea typeface="OpenDyslexic" charset="0"/>
                <a:cs typeface="OpenDyslexic" charset="0"/>
              </a:rPr>
              <a:t>______</a:t>
            </a:r>
            <a:r>
              <a:rPr lang="en-GB" sz="2000" dirty="0">
                <a:latin typeface="OpenDyslexicAlta" pitchFamily="2" charset="77"/>
              </a:rPr>
              <a:t>_.</a:t>
            </a:r>
          </a:p>
          <a:p>
            <a:pPr>
              <a:lnSpc>
                <a:spcPct val="150000"/>
              </a:lnSpc>
            </a:pPr>
            <a:r>
              <a:rPr lang="en-GB" sz="2000" dirty="0">
                <a:latin typeface="OpenDyslexicAlta" pitchFamily="2" charset="77"/>
              </a:rPr>
              <a:t>6.	The song has difficult _</a:t>
            </a:r>
            <a:r>
              <a:rPr lang="en-GB" sz="2000" dirty="0">
                <a:latin typeface="OpenDyslexicAlta" pitchFamily="2" charset="77"/>
                <a:ea typeface="OpenDyslexic" charset="0"/>
                <a:cs typeface="OpenDyslexic" charset="0"/>
              </a:rPr>
              <a:t>______</a:t>
            </a:r>
            <a:r>
              <a:rPr lang="en-GB" sz="2000" dirty="0">
                <a:latin typeface="OpenDyslexicAlta" pitchFamily="2" charset="77"/>
              </a:rPr>
              <a:t>_ to remember.</a:t>
            </a:r>
          </a:p>
          <a:p>
            <a:pPr>
              <a:lnSpc>
                <a:spcPct val="150000"/>
              </a:lnSpc>
            </a:pPr>
            <a:r>
              <a:rPr lang="en-GB" sz="2000" dirty="0">
                <a:latin typeface="OpenDyslexicAlta" pitchFamily="2" charset="77"/>
              </a:rPr>
              <a:t>7.	I love a murder _</a:t>
            </a:r>
            <a:r>
              <a:rPr lang="en-GB" sz="2000" dirty="0">
                <a:latin typeface="OpenDyslexicAlta" pitchFamily="2" charset="77"/>
                <a:ea typeface="OpenDyslexic" charset="0"/>
                <a:cs typeface="OpenDyslexic" charset="0"/>
              </a:rPr>
              <a:t>______</a:t>
            </a:r>
            <a:r>
              <a:rPr lang="en-GB" sz="2000" dirty="0">
                <a:latin typeface="OpenDyslexicAlta" pitchFamily="2" charset="77"/>
              </a:rPr>
              <a:t>_ story.</a:t>
            </a:r>
          </a:p>
          <a:p>
            <a:pPr>
              <a:lnSpc>
                <a:spcPct val="150000"/>
              </a:lnSpc>
            </a:pPr>
            <a:r>
              <a:rPr lang="en-GB" sz="2000" dirty="0">
                <a:latin typeface="OpenDyslexicAlta" pitchFamily="2" charset="77"/>
              </a:rPr>
              <a:t>8.	The earth's atmosphere is one-fifth _</a:t>
            </a:r>
            <a:r>
              <a:rPr lang="en-GB" sz="2000" dirty="0">
                <a:latin typeface="OpenDyslexicAlta" pitchFamily="2" charset="77"/>
                <a:ea typeface="OpenDyslexic" charset="0"/>
                <a:cs typeface="OpenDyslexic" charset="0"/>
              </a:rPr>
              <a:t>______</a:t>
            </a:r>
            <a:r>
              <a:rPr lang="en-GB" sz="2000" dirty="0">
                <a:latin typeface="OpenDyslexicAlta" pitchFamily="2" charset="77"/>
              </a:rPr>
              <a:t>_.</a:t>
            </a:r>
          </a:p>
          <a:p>
            <a:pPr>
              <a:lnSpc>
                <a:spcPct val="150000"/>
              </a:lnSpc>
            </a:pPr>
            <a:r>
              <a:rPr lang="en-GB" sz="2000" dirty="0">
                <a:latin typeface="OpenDyslexicAlta" pitchFamily="2" charset="77"/>
              </a:rPr>
              <a:t>9.	PE stands for _</a:t>
            </a:r>
            <a:r>
              <a:rPr lang="en-GB" sz="2000" dirty="0">
                <a:latin typeface="OpenDyslexicAlta" pitchFamily="2" charset="77"/>
                <a:ea typeface="OpenDyslexic" charset="0"/>
                <a:cs typeface="OpenDyslexic" charset="0"/>
              </a:rPr>
              <a:t>______</a:t>
            </a:r>
            <a:r>
              <a:rPr lang="en-GB" sz="2000" dirty="0">
                <a:latin typeface="OpenDyslexicAlta" pitchFamily="2" charset="77"/>
              </a:rPr>
              <a:t>_ education.</a:t>
            </a:r>
          </a:p>
          <a:p>
            <a:pPr>
              <a:lnSpc>
                <a:spcPct val="150000"/>
              </a:lnSpc>
            </a:pPr>
            <a:r>
              <a:rPr lang="en-GB" sz="2000" dirty="0">
                <a:latin typeface="OpenDyslexicAlta" pitchFamily="2" charset="77"/>
              </a:rPr>
              <a:t>10.	Sneezing is a _</a:t>
            </a:r>
            <a:r>
              <a:rPr lang="en-GB" sz="2000" dirty="0">
                <a:latin typeface="OpenDyslexicAlta" pitchFamily="2" charset="77"/>
                <a:ea typeface="OpenDyslexic" charset="0"/>
                <a:cs typeface="OpenDyslexic" charset="0"/>
              </a:rPr>
              <a:t>______</a:t>
            </a:r>
            <a:r>
              <a:rPr lang="en-GB" sz="2000" dirty="0">
                <a:latin typeface="OpenDyslexicAlta" pitchFamily="2" charset="77"/>
              </a:rPr>
              <a:t>_ of hay fever.</a:t>
            </a:r>
          </a:p>
        </p:txBody>
      </p:sp>
    </p:spTree>
    <p:extLst>
      <p:ext uri="{BB962C8B-B14F-4D97-AF65-F5344CB8AC3E}">
        <p14:creationId xmlns:p14="http://schemas.microsoft.com/office/powerpoint/2010/main" val="3365000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D861-21DB-4BA9-B25E-79F01A4824DA}"/>
              </a:ext>
            </a:extLst>
          </p:cNvPr>
          <p:cNvSpPr>
            <a:spLocks noGrp="1"/>
          </p:cNvSpPr>
          <p:nvPr>
            <p:ph type="title"/>
          </p:nvPr>
        </p:nvSpPr>
        <p:spPr>
          <a:xfrm>
            <a:off x="268251" y="155809"/>
            <a:ext cx="8780813" cy="988003"/>
          </a:xfrm>
        </p:spPr>
        <p:txBody>
          <a:bodyPr>
            <a:normAutofit/>
          </a:bodyPr>
          <a:lstStyle/>
          <a:p>
            <a:r>
              <a:rPr lang="en-GB" sz="2400" dirty="0">
                <a:latin typeface="OpenDyslexicAlta" pitchFamily="2" charset="77"/>
              </a:rPr>
              <a:t>Can you work out the missing word?</a:t>
            </a:r>
          </a:p>
        </p:txBody>
      </p:sp>
      <p:sp>
        <p:nvSpPr>
          <p:cNvPr id="8" name="TextBox 7">
            <a:extLst>
              <a:ext uri="{FF2B5EF4-FFF2-40B4-BE49-F238E27FC236}">
                <a16:creationId xmlns:a16="http://schemas.microsoft.com/office/drawing/2014/main" id="{97C1D68C-37FE-5545-8D69-02F99011E678}"/>
              </a:ext>
            </a:extLst>
          </p:cNvPr>
          <p:cNvSpPr txBox="1"/>
          <p:nvPr/>
        </p:nvSpPr>
        <p:spPr>
          <a:xfrm>
            <a:off x="634702" y="1455068"/>
            <a:ext cx="10974202" cy="4649414"/>
          </a:xfrm>
          <a:prstGeom prst="rect">
            <a:avLst/>
          </a:prstGeom>
          <a:noFill/>
        </p:spPr>
        <p:txBody>
          <a:bodyPr wrap="square" rtlCol="0">
            <a:spAutoFit/>
          </a:bodyPr>
          <a:lstStyle/>
          <a:p>
            <a:pPr>
              <a:lnSpc>
                <a:spcPct val="150000"/>
              </a:lnSpc>
            </a:pPr>
            <a:r>
              <a:rPr lang="en-GB" sz="2000" dirty="0">
                <a:latin typeface="OpenDyslexicAlta" pitchFamily="2" charset="77"/>
              </a:rPr>
              <a:t>1.	Everyone joined in singing the _</a:t>
            </a:r>
            <a:r>
              <a:rPr lang="en-GB" sz="2000" dirty="0">
                <a:solidFill>
                  <a:srgbClr val="FF3860"/>
                </a:solidFill>
                <a:latin typeface="OpenDyslexicAlta" pitchFamily="2" charset="77"/>
                <a:ea typeface="OpenDyslexic" charset="0"/>
                <a:cs typeface="OpenDyslexic" charset="0"/>
              </a:rPr>
              <a:t>lyrics</a:t>
            </a:r>
            <a:r>
              <a:rPr lang="en-GB" sz="2000" dirty="0">
                <a:latin typeface="OpenDyslexicAlta" pitchFamily="2" charset="77"/>
              </a:rPr>
              <a:t>_ in church.</a:t>
            </a:r>
          </a:p>
          <a:p>
            <a:pPr>
              <a:lnSpc>
                <a:spcPct val="150000"/>
              </a:lnSpc>
            </a:pPr>
            <a:r>
              <a:rPr lang="en-GB" sz="2000" dirty="0">
                <a:latin typeface="OpenDyslexicAlta" pitchFamily="2" charset="77"/>
              </a:rPr>
              <a:t>2.	In maths it is important to use the correct _</a:t>
            </a:r>
            <a:r>
              <a:rPr lang="en-GB" sz="2000" dirty="0">
                <a:solidFill>
                  <a:srgbClr val="FF3860"/>
                </a:solidFill>
                <a:latin typeface="OpenDyslexicAlta" pitchFamily="2" charset="77"/>
              </a:rPr>
              <a:t>symbol</a:t>
            </a:r>
            <a:r>
              <a:rPr lang="en-GB" sz="2000" dirty="0">
                <a:latin typeface="OpenDyslexicAlta" pitchFamily="2" charset="77"/>
              </a:rPr>
              <a:t>_.</a:t>
            </a:r>
          </a:p>
          <a:p>
            <a:pPr>
              <a:lnSpc>
                <a:spcPct val="150000"/>
              </a:lnSpc>
            </a:pPr>
            <a:r>
              <a:rPr lang="en-GB" sz="2000" dirty="0">
                <a:latin typeface="OpenDyslexicAlta" pitchFamily="2" charset="77"/>
              </a:rPr>
              <a:t>3.	On a _</a:t>
            </a:r>
            <a:r>
              <a:rPr lang="en-GB" sz="2000" dirty="0">
                <a:solidFill>
                  <a:srgbClr val="FF3860"/>
                </a:solidFill>
                <a:latin typeface="OpenDyslexicAlta" pitchFamily="2" charset="77"/>
              </a:rPr>
              <a:t>typical</a:t>
            </a:r>
            <a:r>
              <a:rPr lang="en-GB" sz="2000" dirty="0">
                <a:latin typeface="OpenDyslexicAlta" pitchFamily="2" charset="77"/>
              </a:rPr>
              <a:t>_ farm there are barns and animals.</a:t>
            </a:r>
          </a:p>
          <a:p>
            <a:pPr>
              <a:lnSpc>
                <a:spcPct val="150000"/>
              </a:lnSpc>
            </a:pPr>
            <a:r>
              <a:rPr lang="en-GB" sz="2000" dirty="0">
                <a:latin typeface="OpenDyslexicAlta" pitchFamily="2" charset="77"/>
              </a:rPr>
              <a:t>4.	Diamonds are a type of _</a:t>
            </a:r>
            <a:r>
              <a:rPr lang="en-GB" sz="2000" dirty="0">
                <a:solidFill>
                  <a:srgbClr val="FF3860"/>
                </a:solidFill>
                <a:latin typeface="OpenDyslexicAlta" pitchFamily="2" charset="77"/>
                <a:ea typeface="OpenDyslexic" charset="0"/>
                <a:cs typeface="OpenDyslexic" charset="0"/>
              </a:rPr>
              <a:t>crystal</a:t>
            </a:r>
            <a:r>
              <a:rPr lang="en-GB" sz="2000" dirty="0">
                <a:latin typeface="OpenDyslexicAlta" pitchFamily="2" charset="77"/>
              </a:rPr>
              <a:t>_.</a:t>
            </a:r>
          </a:p>
          <a:p>
            <a:pPr>
              <a:lnSpc>
                <a:spcPct val="150000"/>
              </a:lnSpc>
            </a:pPr>
            <a:r>
              <a:rPr lang="en-GB" sz="2000" dirty="0">
                <a:latin typeface="OpenDyslexicAlta" pitchFamily="2" charset="77"/>
              </a:rPr>
              <a:t>5.	There are eight planets in the solar _</a:t>
            </a:r>
            <a:r>
              <a:rPr lang="en-GB" sz="2000" dirty="0">
                <a:solidFill>
                  <a:srgbClr val="FF3860"/>
                </a:solidFill>
                <a:latin typeface="OpenDyslexicAlta" pitchFamily="2" charset="77"/>
              </a:rPr>
              <a:t>system</a:t>
            </a:r>
            <a:r>
              <a:rPr lang="en-GB" sz="2000" dirty="0">
                <a:latin typeface="OpenDyslexicAlta" pitchFamily="2" charset="77"/>
              </a:rPr>
              <a:t>_.</a:t>
            </a:r>
          </a:p>
          <a:p>
            <a:pPr>
              <a:lnSpc>
                <a:spcPct val="150000"/>
              </a:lnSpc>
            </a:pPr>
            <a:r>
              <a:rPr lang="en-GB" sz="2000" dirty="0">
                <a:latin typeface="OpenDyslexicAlta" pitchFamily="2" charset="77"/>
              </a:rPr>
              <a:t>6.	The song has difficult _</a:t>
            </a:r>
            <a:r>
              <a:rPr lang="en-GB" sz="2000" dirty="0">
                <a:solidFill>
                  <a:srgbClr val="FF3860"/>
                </a:solidFill>
                <a:latin typeface="OpenDyslexicAlta" pitchFamily="2" charset="77"/>
              </a:rPr>
              <a:t>rhythm</a:t>
            </a:r>
            <a:r>
              <a:rPr lang="en-GB" sz="2000" dirty="0">
                <a:latin typeface="OpenDyslexicAlta" pitchFamily="2" charset="77"/>
              </a:rPr>
              <a:t>_ to remember.</a:t>
            </a:r>
          </a:p>
          <a:p>
            <a:pPr>
              <a:lnSpc>
                <a:spcPct val="150000"/>
              </a:lnSpc>
            </a:pPr>
            <a:r>
              <a:rPr lang="en-GB" sz="2000" dirty="0">
                <a:latin typeface="OpenDyslexicAlta" pitchFamily="2" charset="77"/>
              </a:rPr>
              <a:t>7.	I love a murder _</a:t>
            </a:r>
            <a:r>
              <a:rPr lang="en-GB" sz="2000" dirty="0">
                <a:solidFill>
                  <a:srgbClr val="FF3860"/>
                </a:solidFill>
                <a:latin typeface="OpenDyslexicAlta" pitchFamily="2" charset="77"/>
                <a:ea typeface="OpenDyslexic" charset="0"/>
                <a:cs typeface="OpenDyslexic" charset="0"/>
              </a:rPr>
              <a:t>mystery</a:t>
            </a:r>
            <a:r>
              <a:rPr lang="en-GB" sz="2000" dirty="0">
                <a:latin typeface="OpenDyslexicAlta" pitchFamily="2" charset="77"/>
              </a:rPr>
              <a:t>_ story.</a:t>
            </a:r>
          </a:p>
          <a:p>
            <a:pPr>
              <a:lnSpc>
                <a:spcPct val="150000"/>
              </a:lnSpc>
            </a:pPr>
            <a:r>
              <a:rPr lang="en-GB" sz="2000" dirty="0">
                <a:latin typeface="OpenDyslexicAlta" pitchFamily="2" charset="77"/>
              </a:rPr>
              <a:t>8.	The earth's atmosphere is one-fifth _</a:t>
            </a:r>
            <a:r>
              <a:rPr lang="en-GB" sz="2000" dirty="0">
                <a:solidFill>
                  <a:srgbClr val="FF3860"/>
                </a:solidFill>
                <a:latin typeface="OpenDyslexicAlta" pitchFamily="2" charset="77"/>
                <a:ea typeface="OpenDyslexic" charset="0"/>
                <a:cs typeface="OpenDyslexic" charset="0"/>
              </a:rPr>
              <a:t>oxygen</a:t>
            </a:r>
            <a:r>
              <a:rPr lang="en-GB" sz="2000" dirty="0">
                <a:latin typeface="OpenDyslexicAlta" pitchFamily="2" charset="77"/>
              </a:rPr>
              <a:t>_.</a:t>
            </a:r>
          </a:p>
          <a:p>
            <a:pPr>
              <a:lnSpc>
                <a:spcPct val="150000"/>
              </a:lnSpc>
            </a:pPr>
            <a:r>
              <a:rPr lang="en-GB" sz="2000" dirty="0">
                <a:latin typeface="OpenDyslexicAlta" pitchFamily="2" charset="77"/>
              </a:rPr>
              <a:t>9.	PE stands for _</a:t>
            </a:r>
            <a:r>
              <a:rPr lang="en-GB" sz="2000" dirty="0">
                <a:solidFill>
                  <a:srgbClr val="FF3860"/>
                </a:solidFill>
                <a:latin typeface="OpenDyslexicAlta" pitchFamily="2" charset="77"/>
              </a:rPr>
              <a:t>physical</a:t>
            </a:r>
            <a:r>
              <a:rPr lang="en-GB" sz="2000" dirty="0">
                <a:latin typeface="OpenDyslexicAlta" pitchFamily="2" charset="77"/>
              </a:rPr>
              <a:t>_ education.</a:t>
            </a:r>
          </a:p>
          <a:p>
            <a:pPr>
              <a:lnSpc>
                <a:spcPct val="150000"/>
              </a:lnSpc>
            </a:pPr>
            <a:r>
              <a:rPr lang="en-GB" sz="2000" dirty="0">
                <a:latin typeface="OpenDyslexicAlta" pitchFamily="2" charset="77"/>
              </a:rPr>
              <a:t>10.	Sneezing is a _</a:t>
            </a:r>
            <a:r>
              <a:rPr lang="en-GB" sz="2000" dirty="0">
                <a:solidFill>
                  <a:srgbClr val="FF3860"/>
                </a:solidFill>
                <a:latin typeface="OpenDyslexicAlta" pitchFamily="2" charset="77"/>
                <a:ea typeface="OpenDyslexic" charset="0"/>
                <a:cs typeface="OpenDyslexic" charset="0"/>
              </a:rPr>
              <a:t>symptom</a:t>
            </a:r>
            <a:r>
              <a:rPr lang="en-GB" sz="2000" dirty="0">
                <a:latin typeface="OpenDyslexicAlta" pitchFamily="2" charset="77"/>
              </a:rPr>
              <a:t>_ of hay fever.</a:t>
            </a:r>
          </a:p>
        </p:txBody>
      </p:sp>
      <p:graphicFrame>
        <p:nvGraphicFramePr>
          <p:cNvPr id="5" name="Table 4">
            <a:extLst>
              <a:ext uri="{FF2B5EF4-FFF2-40B4-BE49-F238E27FC236}">
                <a16:creationId xmlns:a16="http://schemas.microsoft.com/office/drawing/2014/main" id="{C4178670-79ED-45E5-83C2-37C070D8CBEB}"/>
              </a:ext>
            </a:extLst>
          </p:cNvPr>
          <p:cNvGraphicFramePr>
            <a:graphicFrameLocks noGrp="1"/>
          </p:cNvGraphicFramePr>
          <p:nvPr>
            <p:extLst>
              <p:ext uri="{D42A27DB-BD31-4B8C-83A1-F6EECF244321}">
                <p14:modId xmlns:p14="http://schemas.microsoft.com/office/powerpoint/2010/main" val="1526281843"/>
              </p:ext>
            </p:extLst>
          </p:nvPr>
        </p:nvGraphicFramePr>
        <p:xfrm>
          <a:off x="10015113" y="2081122"/>
          <a:ext cx="1700107" cy="4023360"/>
        </p:xfrm>
        <a:graphic>
          <a:graphicData uri="http://schemas.openxmlformats.org/drawingml/2006/table">
            <a:tbl>
              <a:tblPr firstRow="1" bandRow="1">
                <a:tableStyleId>{5940675A-B579-460E-94D1-54222C63F5DA}</a:tableStyleId>
              </a:tblPr>
              <a:tblGrid>
                <a:gridCol w="1700107">
                  <a:extLst>
                    <a:ext uri="{9D8B030D-6E8A-4147-A177-3AD203B41FA5}">
                      <a16:colId xmlns:a16="http://schemas.microsoft.com/office/drawing/2014/main" val="1990358411"/>
                    </a:ext>
                  </a:extLst>
                </a:gridCol>
              </a:tblGrid>
              <a:tr h="328644">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328644">
                <a:tc>
                  <a:txBody>
                    <a:bodyPr/>
                    <a:lstStyle/>
                    <a:p>
                      <a:r>
                        <a:rPr lang="en-GB" b="0" i="0" dirty="0">
                          <a:solidFill>
                            <a:schemeClr val="tx1"/>
                          </a:solidFill>
                          <a:latin typeface="OpenDyslexicAlta" pitchFamily="2" charset="77"/>
                          <a:ea typeface="OpenDyslexic" charset="0"/>
                          <a:cs typeface="OpenDyslexic" charset="0"/>
                        </a:rPr>
                        <a:t>rhythm</a:t>
                      </a:r>
                    </a:p>
                  </a:txBody>
                  <a:tcPr/>
                </a:tc>
                <a:extLst>
                  <a:ext uri="{0D108BD9-81ED-4DB2-BD59-A6C34878D82A}">
                    <a16:rowId xmlns:a16="http://schemas.microsoft.com/office/drawing/2014/main" val="2347286984"/>
                  </a:ext>
                </a:extLst>
              </a:tr>
              <a:tr h="328644">
                <a:tc>
                  <a:txBody>
                    <a:bodyPr/>
                    <a:lstStyle/>
                    <a:p>
                      <a:r>
                        <a:rPr lang="en-GB" b="0" i="0" dirty="0">
                          <a:solidFill>
                            <a:schemeClr val="tx1"/>
                          </a:solidFill>
                          <a:latin typeface="OpenDyslexicAlta" pitchFamily="2" charset="77"/>
                          <a:ea typeface="OpenDyslexic" charset="0"/>
                          <a:cs typeface="OpenDyslexic" charset="0"/>
                        </a:rPr>
                        <a:t>system</a:t>
                      </a:r>
                    </a:p>
                  </a:txBody>
                  <a:tcPr/>
                </a:tc>
                <a:extLst>
                  <a:ext uri="{0D108BD9-81ED-4DB2-BD59-A6C34878D82A}">
                    <a16:rowId xmlns:a16="http://schemas.microsoft.com/office/drawing/2014/main" val="3918063391"/>
                  </a:ext>
                </a:extLst>
              </a:tr>
              <a:tr h="328644">
                <a:tc>
                  <a:txBody>
                    <a:bodyPr/>
                    <a:lstStyle/>
                    <a:p>
                      <a:r>
                        <a:rPr lang="en-GB" b="0" i="0" dirty="0">
                          <a:solidFill>
                            <a:schemeClr val="tx1"/>
                          </a:solidFill>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3898942181"/>
                  </a:ext>
                </a:extLst>
              </a:tr>
              <a:tr h="328644">
                <a:tc>
                  <a:txBody>
                    <a:bodyPr/>
                    <a:lstStyle/>
                    <a:p>
                      <a:r>
                        <a:rPr lang="en-GB" b="0" i="0" dirty="0">
                          <a:solidFill>
                            <a:schemeClr val="tx1"/>
                          </a:solidFill>
                          <a:latin typeface="OpenDyslexicAlta" pitchFamily="2" charset="77"/>
                          <a:ea typeface="OpenDyslexic" charset="0"/>
                          <a:cs typeface="OpenDyslexic" charset="0"/>
                        </a:rPr>
                        <a:t>symbol</a:t>
                      </a:r>
                    </a:p>
                  </a:txBody>
                  <a:tcPr/>
                </a:tc>
                <a:extLst>
                  <a:ext uri="{0D108BD9-81ED-4DB2-BD59-A6C34878D82A}">
                    <a16:rowId xmlns:a16="http://schemas.microsoft.com/office/drawing/2014/main" val="3950875640"/>
                  </a:ext>
                </a:extLst>
              </a:tr>
              <a:tr h="328644">
                <a:tc>
                  <a:txBody>
                    <a:bodyPr/>
                    <a:lstStyle/>
                    <a:p>
                      <a:r>
                        <a:rPr lang="en-GB" b="0" i="0" dirty="0">
                          <a:solidFill>
                            <a:schemeClr val="tx1"/>
                          </a:solidFill>
                          <a:latin typeface="OpenDyslexicAlta" pitchFamily="2" charset="77"/>
                          <a:ea typeface="OpenDyslexic" charset="0"/>
                          <a:cs typeface="OpenDyslexic" charset="0"/>
                        </a:rPr>
                        <a:t>mystery</a:t>
                      </a:r>
                    </a:p>
                  </a:txBody>
                  <a:tcPr/>
                </a:tc>
                <a:extLst>
                  <a:ext uri="{0D108BD9-81ED-4DB2-BD59-A6C34878D82A}">
                    <a16:rowId xmlns:a16="http://schemas.microsoft.com/office/drawing/2014/main" val="3767402431"/>
                  </a:ext>
                </a:extLst>
              </a:tr>
              <a:tr h="328644">
                <a:tc>
                  <a:txBody>
                    <a:bodyPr/>
                    <a:lstStyle/>
                    <a:p>
                      <a:r>
                        <a:rPr lang="en-GB" b="0" i="0" dirty="0">
                          <a:solidFill>
                            <a:schemeClr val="tx1"/>
                          </a:solidFill>
                          <a:latin typeface="OpenDyslexicAlta" pitchFamily="2" charset="77"/>
                          <a:ea typeface="OpenDyslexic" charset="0"/>
                          <a:cs typeface="OpenDyslexic" charset="0"/>
                        </a:rPr>
                        <a:t>lyrics</a:t>
                      </a:r>
                    </a:p>
                  </a:txBody>
                  <a:tcPr/>
                </a:tc>
                <a:extLst>
                  <a:ext uri="{0D108BD9-81ED-4DB2-BD59-A6C34878D82A}">
                    <a16:rowId xmlns:a16="http://schemas.microsoft.com/office/drawing/2014/main" val="2809935397"/>
                  </a:ext>
                </a:extLst>
              </a:tr>
              <a:tr h="328644">
                <a:tc>
                  <a:txBody>
                    <a:bodyPr/>
                    <a:lstStyle/>
                    <a:p>
                      <a:r>
                        <a:rPr lang="en-GB" b="0" i="0" dirty="0">
                          <a:solidFill>
                            <a:schemeClr val="tx1"/>
                          </a:solidFill>
                          <a:latin typeface="OpenDyslexicAlta" pitchFamily="2" charset="77"/>
                          <a:ea typeface="OpenDyslexic" charset="0"/>
                          <a:cs typeface="OpenDyslexic" charset="0"/>
                        </a:rPr>
                        <a:t>oxygen</a:t>
                      </a:r>
                    </a:p>
                  </a:txBody>
                  <a:tcPr/>
                </a:tc>
                <a:extLst>
                  <a:ext uri="{0D108BD9-81ED-4DB2-BD59-A6C34878D82A}">
                    <a16:rowId xmlns:a16="http://schemas.microsoft.com/office/drawing/2014/main" val="112119554"/>
                  </a:ext>
                </a:extLst>
              </a:tr>
              <a:tr h="328644">
                <a:tc>
                  <a:txBody>
                    <a:bodyPr/>
                    <a:lstStyle/>
                    <a:p>
                      <a:r>
                        <a:rPr lang="en-GB" b="0" i="0" dirty="0">
                          <a:solidFill>
                            <a:schemeClr val="tx1"/>
                          </a:solidFill>
                          <a:latin typeface="OpenDyslexicAlta" pitchFamily="2" charset="77"/>
                          <a:ea typeface="OpenDyslexic" charset="0"/>
                          <a:cs typeface="OpenDyslexic" charset="0"/>
                        </a:rPr>
                        <a:t>symptom</a:t>
                      </a:r>
                    </a:p>
                  </a:txBody>
                  <a:tcPr/>
                </a:tc>
                <a:extLst>
                  <a:ext uri="{0D108BD9-81ED-4DB2-BD59-A6C34878D82A}">
                    <a16:rowId xmlns:a16="http://schemas.microsoft.com/office/drawing/2014/main" val="2209898552"/>
                  </a:ext>
                </a:extLst>
              </a:tr>
              <a:tr h="328644">
                <a:tc>
                  <a:txBody>
                    <a:bodyPr/>
                    <a:lstStyle/>
                    <a:p>
                      <a:r>
                        <a:rPr lang="en-GB" b="0" i="0" dirty="0">
                          <a:solidFill>
                            <a:schemeClr val="tx1"/>
                          </a:solidFill>
                          <a:latin typeface="OpenDyslexicAlta" pitchFamily="2" charset="77"/>
                          <a:ea typeface="OpenDyslexic" charset="0"/>
                          <a:cs typeface="OpenDyslexic" charset="0"/>
                        </a:rPr>
                        <a:t>typical </a:t>
                      </a:r>
                    </a:p>
                  </a:txBody>
                  <a:tcPr/>
                </a:tc>
                <a:extLst>
                  <a:ext uri="{0D108BD9-81ED-4DB2-BD59-A6C34878D82A}">
                    <a16:rowId xmlns:a16="http://schemas.microsoft.com/office/drawing/2014/main" val="98554686"/>
                  </a:ext>
                </a:extLst>
              </a:tr>
              <a:tr h="328644">
                <a:tc>
                  <a:txBody>
                    <a:bodyPr/>
                    <a:lstStyle/>
                    <a:p>
                      <a:r>
                        <a:rPr lang="en-GB" b="0" i="0" dirty="0">
                          <a:solidFill>
                            <a:schemeClr val="tx1"/>
                          </a:solidFill>
                          <a:latin typeface="OpenDyslexicAlta" pitchFamily="2" charset="77"/>
                          <a:ea typeface="OpenDyslexic" charset="0"/>
                          <a:cs typeface="OpenDyslexic" charset="0"/>
                        </a:rPr>
                        <a:t>crystal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1170243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130720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359859733"/>
                    </a:ext>
                  </a:extLst>
                </a:gridCol>
                <a:gridCol w="1858433">
                  <a:extLst>
                    <a:ext uri="{9D8B030D-6E8A-4147-A177-3AD203B41FA5}">
                      <a16:colId xmlns:a16="http://schemas.microsoft.com/office/drawing/2014/main" val="334818160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rhythm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system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physical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symbol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mystery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lyrics</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oxygen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symptom</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typical </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crystal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6206631"/>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with the short vowel sound /</a:t>
                      </a:r>
                      <a:r>
                        <a:rPr lang="en-GB" sz="1400" baseline="0" dirty="0" err="1">
                          <a:latin typeface="Muli" pitchFamily="2" charset="77"/>
                        </a:rPr>
                        <a:t>i</a:t>
                      </a:r>
                      <a:r>
                        <a:rPr lang="en-GB" sz="1400" baseline="0" dirty="0">
                          <a:latin typeface="Muli" pitchFamily="2" charset="77"/>
                        </a:rPr>
                        <a:t>/ spelt 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40141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rhythm</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system</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physical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symbol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mystery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lyrics</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oxygen</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symptom</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typical </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crystal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0844368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with the short vowel sound /</a:t>
                      </a:r>
                      <a:r>
                        <a:rPr lang="en-GB" sz="1400" baseline="0" dirty="0" err="1">
                          <a:latin typeface="Muli" pitchFamily="2" charset="77"/>
                        </a:rPr>
                        <a:t>i</a:t>
                      </a:r>
                      <a:r>
                        <a:rPr lang="en-GB" sz="1400" baseline="0" dirty="0">
                          <a:latin typeface="Muli" pitchFamily="2" charset="77"/>
                        </a:rPr>
                        <a:t>/ spelt 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3381827" y="1600196"/>
          <a:ext cx="8712201" cy="5029200"/>
        </p:xfrm>
        <a:graphic>
          <a:graphicData uri="http://schemas.openxmlformats.org/drawingml/2006/table">
            <a:tbl>
              <a:tblPr firstRow="1">
                <a:tableStyleId>{5940675A-B579-460E-94D1-54222C63F5DA}</a:tableStyleId>
              </a:tblPr>
              <a:tblGrid>
                <a:gridCol w="8712201">
                  <a:extLst>
                    <a:ext uri="{9D8B030D-6E8A-4147-A177-3AD203B41FA5}">
                      <a16:colId xmlns:a16="http://schemas.microsoft.com/office/drawing/2014/main" val="20000"/>
                    </a:ext>
                  </a:extLst>
                </a:gridCol>
              </a:tblGrid>
              <a:tr h="457200">
                <a:tc>
                  <a:txBody>
                    <a:bodyPr/>
                    <a:lstStyle/>
                    <a:p>
                      <a:pPr algn="ctr"/>
                      <a:r>
                        <a:rPr lang="en-GB" b="0" i="0" dirty="0">
                          <a:latin typeface="Muli" pitchFamily="2" charset="77"/>
                        </a:rPr>
                        <a:t>Use</a:t>
                      </a:r>
                      <a:r>
                        <a:rPr lang="en-GB" b="0" i="0" baseline="0" dirty="0">
                          <a:latin typeface="Muli" pitchFamily="2" charset="77"/>
                        </a:rPr>
                        <a:t> each of your spellings to create a sentence.  Underline the spelling. </a:t>
                      </a:r>
                      <a:endParaRPr lang="en-GB" dirty="0"/>
                    </a:p>
                  </a:txBody>
                  <a:tcPr>
                    <a:solidFill>
                      <a:srgbClr val="FFFD78"/>
                    </a:solidFill>
                  </a:tcPr>
                </a:tc>
                <a:extLst>
                  <a:ext uri="{0D108BD9-81ED-4DB2-BD59-A6C34878D82A}">
                    <a16:rowId xmlns:a16="http://schemas.microsoft.com/office/drawing/2014/main" val="10000"/>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4"/>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5"/>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6"/>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7"/>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8"/>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9"/>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41442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fontScale="92500" lnSpcReduction="10000"/>
          </a:bodyPr>
          <a:lstStyle/>
          <a:p>
            <a:endParaRPr lang="en-GB" dirty="0"/>
          </a:p>
          <a:p>
            <a:pPr>
              <a:lnSpc>
                <a:spcPct val="100000"/>
              </a:lnSpc>
              <a:spcBef>
                <a:spcPts val="0"/>
              </a:spcBef>
              <a:defRPr/>
            </a:pPr>
            <a:endParaRPr lang="en-GB" dirty="0"/>
          </a:p>
          <a:p>
            <a:pPr>
              <a:lnSpc>
                <a:spcPct val="100000"/>
              </a:lnSpc>
              <a:spcBef>
                <a:spcPts val="0"/>
              </a:spcBef>
              <a:defRPr/>
            </a:pPr>
            <a:r>
              <a:rPr lang="en-GB" dirty="0"/>
              <a:t>Spelling Rules:  Words with the long vowel sound /i/ spelt with a y. </a:t>
            </a:r>
          </a:p>
          <a:p>
            <a:pPr algn="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12</a:t>
            </a:r>
          </a:p>
        </p:txBody>
      </p:sp>
    </p:spTree>
    <p:extLst>
      <p:ext uri="{BB962C8B-B14F-4D97-AF65-F5344CB8AC3E}">
        <p14:creationId xmlns:p14="http://schemas.microsoft.com/office/powerpoint/2010/main" val="1196631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12</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pPr>
              <a:lnSpc>
                <a:spcPct val="100000"/>
              </a:lnSpc>
              <a:spcBef>
                <a:spcPts val="0"/>
              </a:spcBef>
              <a:defRPr/>
            </a:pPr>
            <a:r>
              <a:rPr lang="en-GB" dirty="0"/>
              <a:t>Spelling Rules:  Words with the long vowel sound /i/ spelt with a y.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988440472"/>
              </p:ext>
            </p:extLst>
          </p:nvPr>
        </p:nvGraphicFramePr>
        <p:xfrm>
          <a:off x="3429000" y="1311275"/>
          <a:ext cx="8363607" cy="5123354"/>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The long /i/ sound can be spelled using a ‘y’. </a:t>
                      </a:r>
                    </a:p>
                  </a:txBody>
                  <a:tcPr/>
                </a:tc>
                <a:extLst>
                  <a:ext uri="{0D108BD9-81ED-4DB2-BD59-A6C34878D82A}">
                    <a16:rowId xmlns:a16="http://schemas.microsoft.com/office/drawing/2014/main" val="10000"/>
                  </a:ext>
                </a:extLst>
              </a:tr>
              <a:tr h="1778511">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Show children the power point slide with the scrambled and split words. They need to copy it down and match the correct beginning and end to create a word with a long /i/ sound in it.</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the words created and confirm the definition of any unknown ones.</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Children work in small groups to spell the words a letter at a time. The first child picks a word from the spelling list and tells the group, they then write the first letter of that word and pass the board to their left. The next child writes the next letter and so on. If a mistake is made then the word is erased and the you start again on the same word. Once the word is completed and correct the next child chooses a new word and it starts again.</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3014962845"/>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apply</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hyphen</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hygiene</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python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supply</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identify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multiply</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recycle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74171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0258706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941178162"/>
                    </a:ext>
                  </a:extLst>
                </a:gridCol>
                <a:gridCol w="1858433">
                  <a:extLst>
                    <a:ext uri="{9D8B030D-6E8A-4147-A177-3AD203B41FA5}">
                      <a16:colId xmlns:a16="http://schemas.microsoft.com/office/drawing/2014/main" val="235289976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muscle</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prejudice</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available</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determined</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rhyme</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identity</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accommodate</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suggest</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competition</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existence</a:t>
                      </a:r>
                    </a:p>
                  </a:txBody>
                  <a:tcPr/>
                </a:tc>
                <a:tc>
                  <a:txBody>
                    <a:bodyPr/>
                    <a:lstStyle/>
                    <a:p>
                      <a:endParaRPr lang="en-GB" b="0" i="0" dirty="0">
                        <a:latin typeface="Muli" pitchFamily="2" charset="77"/>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9556122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1" i="0" baseline="0" dirty="0">
                          <a:solidFill>
                            <a:srgbClr val="FF3860"/>
                          </a:solidFill>
                          <a:latin typeface="Muli" pitchFamily="2" charset="77"/>
                        </a:rPr>
                        <a:t>Challenge Words</a:t>
                      </a:r>
                    </a:p>
                    <a:p>
                      <a:endParaRPr lang="en-GB" sz="1400" b="0" i="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7759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591708"/>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apply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hyphen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hygiene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python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supply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identify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multiply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recycle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5579735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lnSpc>
                          <a:spcPct val="100000"/>
                        </a:lnSpc>
                        <a:spcBef>
                          <a:spcPts val="0"/>
                        </a:spcBef>
                        <a:defRPr/>
                      </a:pPr>
                      <a:r>
                        <a:rPr lang="en-GB" sz="1400" b="0" i="0" dirty="0">
                          <a:latin typeface="Muli" pitchFamily="2" charset="77"/>
                        </a:rPr>
                        <a:t>Words with the long vowel sound /i/ spelt with a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07474163"/>
              </p:ext>
            </p:extLst>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rh</a:t>
                      </a: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oc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hyp</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hyg</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pyt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sup</a:t>
                      </a: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iden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mul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rec</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7861977"/>
              </p:ext>
            </p:extLst>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iene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tify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yme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ycle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cupy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ly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hen</a:t>
                      </a: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tiply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hon</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2031325"/>
          </a:xfrm>
          <a:prstGeom prst="rect">
            <a:avLst/>
          </a:prstGeom>
          <a:solidFill>
            <a:srgbClr val="FFFD78"/>
          </a:solidFill>
        </p:spPr>
        <p:txBody>
          <a:bodyPr wrap="square" rtlCol="0">
            <a:spAutoFit/>
          </a:bodyPr>
          <a:lstStyle/>
          <a:p>
            <a:pPr algn="ctr"/>
            <a:r>
              <a:rPr lang="en-GB" dirty="0">
                <a:latin typeface="OpenDyslexicAlta" pitchFamily="2" charset="77"/>
              </a:rPr>
              <a:t>Match the beginning sound to its ending.</a:t>
            </a:r>
          </a:p>
          <a:p>
            <a:pPr algn="ctr"/>
            <a:endParaRPr lang="en-GB" dirty="0">
              <a:latin typeface="OpenDyslexicAlta" pitchFamily="2" charset="77"/>
            </a:endParaRPr>
          </a:p>
          <a:p>
            <a:pPr algn="ctr"/>
            <a:r>
              <a:rPr lang="en-GB" dirty="0">
                <a:latin typeface="OpenDyslexicAlta" pitchFamily="2" charset="77"/>
              </a:rPr>
              <a:t>Write down the pairs on your whiteboard.</a:t>
            </a:r>
          </a:p>
        </p:txBody>
      </p:sp>
      <p:sp>
        <p:nvSpPr>
          <p:cNvPr id="9" name="Rectangle: Rounded Corners 8">
            <a:extLst>
              <a:ext uri="{FF2B5EF4-FFF2-40B4-BE49-F238E27FC236}">
                <a16:creationId xmlns:a16="http://schemas.microsoft.com/office/drawing/2014/main" id="{8A86ED88-D6AD-42B1-8262-1D6550D69D67}"/>
              </a:ext>
            </a:extLst>
          </p:cNvPr>
          <p:cNvSpPr/>
          <p:nvPr/>
        </p:nvSpPr>
        <p:spPr>
          <a:xfrm>
            <a:off x="390293" y="1452282"/>
            <a:ext cx="3066585" cy="5251567"/>
          </a:xfrm>
          <a:prstGeom prst="roundRect">
            <a:avLst>
              <a:gd name="adj" fmla="val 2635"/>
            </a:avLst>
          </a:prstGeom>
          <a:solidFill>
            <a:srgbClr val="FFFD78"/>
          </a:solidFill>
          <a:ln>
            <a:solidFill>
              <a:srgbClr val="D4D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10" name="TextBox 9">
            <a:extLst>
              <a:ext uri="{FF2B5EF4-FFF2-40B4-BE49-F238E27FC236}">
                <a16:creationId xmlns:a16="http://schemas.microsoft.com/office/drawing/2014/main" id="{4565656E-667B-49B6-B099-4717B7C92489}"/>
              </a:ext>
            </a:extLst>
          </p:cNvPr>
          <p:cNvSpPr txBox="1"/>
          <p:nvPr/>
        </p:nvSpPr>
        <p:spPr>
          <a:xfrm>
            <a:off x="3628711" y="1188133"/>
            <a:ext cx="2373086" cy="646331"/>
          </a:xfrm>
          <a:prstGeom prst="rect">
            <a:avLst/>
          </a:prstGeom>
          <a:noFill/>
        </p:spPr>
        <p:txBody>
          <a:bodyPr wrap="square" rtlCol="0">
            <a:spAutoFit/>
          </a:bodyPr>
          <a:lstStyle/>
          <a:p>
            <a:pPr algn="ctr"/>
            <a:r>
              <a:rPr lang="en-GB" dirty="0">
                <a:latin typeface="Muli" pitchFamily="2" charset="77"/>
              </a:rPr>
              <a:t>Click to hide </a:t>
            </a:r>
          </a:p>
          <a:p>
            <a:pPr algn="ctr"/>
            <a:r>
              <a:rPr lang="en-GB" dirty="0">
                <a:latin typeface="Muli" pitchFamily="2" charset="77"/>
              </a:rPr>
              <a:t>the word list!</a:t>
            </a:r>
          </a:p>
        </p:txBody>
      </p:sp>
    </p:spTree>
    <p:extLst>
      <p:ext uri="{BB962C8B-B14F-4D97-AF65-F5344CB8AC3E}">
        <p14:creationId xmlns:p14="http://schemas.microsoft.com/office/powerpoint/2010/main" val="146441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apply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hyphen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hygiene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python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supply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identify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multiply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recycle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1186519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a:lnSpc>
                          <a:spcPct val="100000"/>
                        </a:lnSpc>
                        <a:spcBef>
                          <a:spcPts val="0"/>
                        </a:spcBef>
                        <a:defRPr/>
                      </a:pPr>
                      <a:r>
                        <a:rPr lang="en-GB" sz="1400" b="0" i="0" dirty="0">
                          <a:latin typeface="Muli" pitchFamily="2" charset="77"/>
                        </a:rPr>
                        <a:t>Words with the long vowel sound /i/ spelt with a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solidFill>
                            <a:srgbClr val="FF3860"/>
                          </a:solidFill>
                          <a:latin typeface="Muli" pitchFamily="2" charset="77"/>
                        </a:rPr>
                        <a:t>Answers: </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4214447" y="1828796"/>
          <a:ext cx="1201615" cy="4572000"/>
        </p:xfrm>
        <a:graphic>
          <a:graphicData uri="http://schemas.openxmlformats.org/drawingml/2006/table">
            <a:tbl>
              <a:tblPr firstRow="1" bandRow="1">
                <a:tableStyleId>{5940675A-B579-460E-94D1-54222C63F5DA}</a:tableStyleId>
              </a:tblPr>
              <a:tblGrid>
                <a:gridCol w="1201615">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rh</a:t>
                      </a: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oc</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app</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hyp</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hyg</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pyt</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sup</a:t>
                      </a: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iden</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mul</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rec</a:t>
                      </a:r>
                    </a:p>
                  </a:txBody>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nvGraphicFramePr>
        <p:xfrm>
          <a:off x="7819293" y="1920236"/>
          <a:ext cx="1236784" cy="4480560"/>
        </p:xfrm>
        <a:graphic>
          <a:graphicData uri="http://schemas.openxmlformats.org/drawingml/2006/table">
            <a:tbl>
              <a:tblPr firstRow="1" bandRow="1">
                <a:tableStyleId>{5940675A-B579-460E-94D1-54222C63F5DA}</a:tableStyleId>
              </a:tblPr>
              <a:tblGrid>
                <a:gridCol w="1236784">
                  <a:extLst>
                    <a:ext uri="{9D8B030D-6E8A-4147-A177-3AD203B41FA5}">
                      <a16:colId xmlns:a16="http://schemas.microsoft.com/office/drawing/2014/main" val="20000"/>
                    </a:ext>
                  </a:extLst>
                </a:gridCol>
              </a:tblGrid>
              <a:tr h="193427">
                <a:tc>
                  <a:txBody>
                    <a:bodyPr/>
                    <a:lstStyle/>
                    <a:p>
                      <a:r>
                        <a:rPr lang="en-GB" b="0" i="0" dirty="0" err="1">
                          <a:latin typeface="OpenDyslexicAlta" pitchFamily="2" charset="77"/>
                          <a:ea typeface="OpenDyslexic" charset="0"/>
                          <a:cs typeface="OpenDyslexic" charset="0"/>
                        </a:rPr>
                        <a:t>iene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tify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yme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ycle</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cupy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ly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ply</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hen</a:t>
                      </a: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tiply</a:t>
                      </a:r>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hon</a:t>
                      </a:r>
                    </a:p>
                  </a:txBody>
                  <a:tcPr/>
                </a:tc>
                <a:extLst>
                  <a:ext uri="{0D108BD9-81ED-4DB2-BD59-A6C34878D82A}">
                    <a16:rowId xmlns:a16="http://schemas.microsoft.com/office/drawing/2014/main" val="10009"/>
                  </a:ext>
                </a:extLst>
              </a:tr>
            </a:tbl>
          </a:graphicData>
        </a:graphic>
      </p:graphicFrame>
      <p:sp>
        <p:nvSpPr>
          <p:cNvPr id="7" name="TextBox 6"/>
          <p:cNvSpPr txBox="1"/>
          <p:nvPr/>
        </p:nvSpPr>
        <p:spPr>
          <a:xfrm>
            <a:off x="9481457" y="1920236"/>
            <a:ext cx="2373086" cy="2031325"/>
          </a:xfrm>
          <a:prstGeom prst="rect">
            <a:avLst/>
          </a:prstGeom>
          <a:solidFill>
            <a:srgbClr val="FFFD78"/>
          </a:solidFill>
        </p:spPr>
        <p:txBody>
          <a:bodyPr wrap="square" rtlCol="0">
            <a:spAutoFit/>
          </a:bodyPr>
          <a:lstStyle/>
          <a:p>
            <a:pPr algn="ctr"/>
            <a:r>
              <a:rPr lang="en-GB" dirty="0">
                <a:latin typeface="OpenDyslexicAlta" pitchFamily="2" charset="77"/>
              </a:rPr>
              <a:t>Match the beginning sound to its ending.</a:t>
            </a:r>
          </a:p>
          <a:p>
            <a:pPr algn="ctr"/>
            <a:endParaRPr lang="en-GB" dirty="0">
              <a:latin typeface="OpenDyslexicAlta" pitchFamily="2" charset="77"/>
            </a:endParaRPr>
          </a:p>
          <a:p>
            <a:pPr algn="ctr"/>
            <a:r>
              <a:rPr lang="en-GB" dirty="0">
                <a:latin typeface="OpenDyslexicAlta" pitchFamily="2" charset="77"/>
              </a:rPr>
              <a:t>Write down the pairs on your whiteboard.</a:t>
            </a:r>
          </a:p>
        </p:txBody>
      </p:sp>
      <p:sp>
        <p:nvSpPr>
          <p:cNvPr id="10" name="TextBox 9">
            <a:extLst>
              <a:ext uri="{FF2B5EF4-FFF2-40B4-BE49-F238E27FC236}">
                <a16:creationId xmlns:a16="http://schemas.microsoft.com/office/drawing/2014/main" id="{4565656E-667B-49B6-B099-4717B7C92489}"/>
              </a:ext>
            </a:extLst>
          </p:cNvPr>
          <p:cNvSpPr txBox="1"/>
          <p:nvPr/>
        </p:nvSpPr>
        <p:spPr>
          <a:xfrm>
            <a:off x="3628711" y="1188133"/>
            <a:ext cx="2373086" cy="646331"/>
          </a:xfrm>
          <a:prstGeom prst="rect">
            <a:avLst/>
          </a:prstGeom>
          <a:noFill/>
        </p:spPr>
        <p:txBody>
          <a:bodyPr wrap="square" rtlCol="0">
            <a:spAutoFit/>
          </a:bodyPr>
          <a:lstStyle/>
          <a:p>
            <a:pPr algn="ctr"/>
            <a:r>
              <a:rPr lang="en-GB" dirty="0">
                <a:latin typeface="Muli" pitchFamily="2" charset="77"/>
              </a:rPr>
              <a:t>Click to hide </a:t>
            </a:r>
          </a:p>
          <a:p>
            <a:pPr algn="ctr"/>
            <a:r>
              <a:rPr lang="en-GB" dirty="0">
                <a:latin typeface="Muli" pitchFamily="2" charset="77"/>
              </a:rPr>
              <a:t>the word list!</a:t>
            </a:r>
          </a:p>
        </p:txBody>
      </p:sp>
      <p:cxnSp>
        <p:nvCxnSpPr>
          <p:cNvPr id="8" name="Straight Arrow Connector 7">
            <a:extLst>
              <a:ext uri="{FF2B5EF4-FFF2-40B4-BE49-F238E27FC236}">
                <a16:creationId xmlns:a16="http://schemas.microsoft.com/office/drawing/2014/main" id="{5B428FD2-19DF-4F0B-9444-2A3641F0203D}"/>
              </a:ext>
            </a:extLst>
          </p:cNvPr>
          <p:cNvCxnSpPr/>
          <p:nvPr/>
        </p:nvCxnSpPr>
        <p:spPr>
          <a:xfrm>
            <a:off x="5416062" y="2107096"/>
            <a:ext cx="2403231" cy="887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797156-B7E9-4720-9966-4F626916E0FB}"/>
              </a:ext>
            </a:extLst>
          </p:cNvPr>
          <p:cNvCxnSpPr>
            <a:cxnSpLocks/>
          </p:cNvCxnSpPr>
          <p:nvPr/>
        </p:nvCxnSpPr>
        <p:spPr>
          <a:xfrm flipV="1">
            <a:off x="5416062" y="2551043"/>
            <a:ext cx="2344980" cy="2683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83CD0EF-22B8-4772-9B35-34F3AE99457B}"/>
              </a:ext>
            </a:extLst>
          </p:cNvPr>
          <p:cNvCxnSpPr/>
          <p:nvPr/>
        </p:nvCxnSpPr>
        <p:spPr>
          <a:xfrm>
            <a:off x="5416062" y="5669867"/>
            <a:ext cx="2403231" cy="108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6AD23B-B68F-4679-A5D7-A702998B1370}"/>
              </a:ext>
            </a:extLst>
          </p:cNvPr>
          <p:cNvCxnSpPr/>
          <p:nvPr/>
        </p:nvCxnSpPr>
        <p:spPr>
          <a:xfrm flipV="1">
            <a:off x="5416062" y="3483326"/>
            <a:ext cx="2403231" cy="2718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C34454C-6F7D-4F7C-B57B-C08467EF3CA5}"/>
              </a:ext>
            </a:extLst>
          </p:cNvPr>
          <p:cNvCxnSpPr/>
          <p:nvPr/>
        </p:nvCxnSpPr>
        <p:spPr>
          <a:xfrm>
            <a:off x="5416062" y="2551043"/>
            <a:ext cx="2403231" cy="1357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B45DFB8-BECC-452F-8112-52183C164A4E}"/>
              </a:ext>
            </a:extLst>
          </p:cNvPr>
          <p:cNvCxnSpPr>
            <a:cxnSpLocks/>
          </p:cNvCxnSpPr>
          <p:nvPr/>
        </p:nvCxnSpPr>
        <p:spPr>
          <a:xfrm>
            <a:off x="5416062" y="2994991"/>
            <a:ext cx="2403231" cy="1337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6B835C2-2C36-4216-AC6A-DB228CA20171}"/>
              </a:ext>
            </a:extLst>
          </p:cNvPr>
          <p:cNvCxnSpPr/>
          <p:nvPr/>
        </p:nvCxnSpPr>
        <p:spPr>
          <a:xfrm>
            <a:off x="5416062" y="3483326"/>
            <a:ext cx="2403231" cy="1762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1ED9BBF-4E9F-4EC5-9C32-54A2EC7DC4BF}"/>
              </a:ext>
            </a:extLst>
          </p:cNvPr>
          <p:cNvCxnSpPr/>
          <p:nvPr/>
        </p:nvCxnSpPr>
        <p:spPr>
          <a:xfrm flipV="1">
            <a:off x="5416062" y="2126974"/>
            <a:ext cx="2403231" cy="1695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E938708-55B7-4FD6-8666-A719A8E5C01F}"/>
              </a:ext>
            </a:extLst>
          </p:cNvPr>
          <p:cNvCxnSpPr/>
          <p:nvPr/>
        </p:nvCxnSpPr>
        <p:spPr>
          <a:xfrm>
            <a:off x="5416062" y="4392597"/>
            <a:ext cx="2403231" cy="1873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AADFB85-4528-4D6A-840F-161EA47D0E25}"/>
              </a:ext>
            </a:extLst>
          </p:cNvPr>
          <p:cNvCxnSpPr/>
          <p:nvPr/>
        </p:nvCxnSpPr>
        <p:spPr>
          <a:xfrm>
            <a:off x="5416061" y="4842671"/>
            <a:ext cx="24032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486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3089169"/>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550507754"/>
                    </a:ext>
                  </a:extLst>
                </a:gridCol>
                <a:gridCol w="1858433">
                  <a:extLst>
                    <a:ext uri="{9D8B030D-6E8A-4147-A177-3AD203B41FA5}">
                      <a16:colId xmlns:a16="http://schemas.microsoft.com/office/drawing/2014/main" val="54137770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rhyme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occupy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apply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hyphen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hygiene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python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supply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identify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multiply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recycle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8740361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baseline="0" dirty="0">
                          <a:latin typeface="Muli" pitchFamily="2" charset="77"/>
                        </a:rPr>
                        <a:t>Words with the long vowel sound /i/ spelt with a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55281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apply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hyphen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hygiene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python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supply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identify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multiply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recycle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0788885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the long vowel sound /</a:t>
                      </a:r>
                      <a:r>
                        <a:rPr lang="en-GB" sz="1400" baseline="0" dirty="0" err="1"/>
                        <a:t>i</a:t>
                      </a:r>
                      <a:r>
                        <a:rPr lang="en-GB" sz="1400" baseline="0" dirty="0"/>
                        <a:t>/ spelt with a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nvGraphicFramePr>
        <p:xfrm>
          <a:off x="3730668"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pPr algn="ctr"/>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add in the missing letters from each word?</a:t>
                      </a:r>
                      <a:endParaRPr lang="en-GB" b="0" i="0" dirty="0">
                        <a:latin typeface="OpenDyslexicAlta" pitchFamily="2" charset="77"/>
                        <a:ea typeface="OpenDyslexic" charset="0"/>
                        <a:cs typeface="OpenDyslexic" charset="0"/>
                      </a:endParaRPr>
                    </a:p>
                  </a:txBody>
                  <a:tcPr>
                    <a:solidFill>
                      <a:srgbClr val="FFFD78"/>
                    </a:solidFill>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err="1">
                          <a:latin typeface="OpenDyslexicAlta" pitchFamily="2" charset="77"/>
                          <a:ea typeface="OpenDyslexic" charset="0"/>
                          <a:cs typeface="OpenDyslexic" charset="0"/>
                        </a:rPr>
                        <a:t>p____n</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m____ply</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838200">
                <a:tc>
                  <a:txBody>
                    <a:bodyPr/>
                    <a:lstStyle/>
                    <a:p>
                      <a:pPr algn="ctr"/>
                      <a:r>
                        <a:rPr lang="en-GB" sz="3200" b="0" i="0" dirty="0" err="1">
                          <a:latin typeface="OpenDyslexicAlta" pitchFamily="2" charset="77"/>
                          <a:ea typeface="OpenDyslexic" charset="0"/>
                          <a:cs typeface="OpenDyslexic" charset="0"/>
                        </a:rPr>
                        <a:t>id_____y</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o____y</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838200">
                <a:tc>
                  <a:txBody>
                    <a:bodyPr/>
                    <a:lstStyle/>
                    <a:p>
                      <a:pPr algn="ctr"/>
                      <a:r>
                        <a:rPr lang="en-GB" sz="3200" b="0" i="0" dirty="0" err="1">
                          <a:latin typeface="OpenDyslexicAlta" pitchFamily="2" charset="77"/>
                          <a:ea typeface="OpenDyslexic" charset="0"/>
                          <a:cs typeface="OpenDyslexic" charset="0"/>
                        </a:rPr>
                        <a:t>r___e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re____e</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838200">
                <a:tc>
                  <a:txBody>
                    <a:bodyPr/>
                    <a:lstStyle/>
                    <a:p>
                      <a:pPr algn="ctr"/>
                      <a:r>
                        <a:rPr lang="en-GB" sz="3200" b="0" i="0" dirty="0" err="1">
                          <a:latin typeface="OpenDyslexicAlta" pitchFamily="2" charset="77"/>
                          <a:ea typeface="OpenDyslexic" charset="0"/>
                          <a:cs typeface="OpenDyslexic" charset="0"/>
                        </a:rPr>
                        <a:t>h____ne</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h____n</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838200">
                <a:tc>
                  <a:txBody>
                    <a:bodyPr/>
                    <a:lstStyle/>
                    <a:p>
                      <a:pPr algn="ctr"/>
                      <a:r>
                        <a:rPr lang="en-GB" sz="3200" b="0" i="0" dirty="0" err="1">
                          <a:latin typeface="OpenDyslexicAlta" pitchFamily="2" charset="77"/>
                          <a:ea typeface="OpenDyslexic" charset="0"/>
                          <a:cs typeface="OpenDyslexic" charset="0"/>
                        </a:rPr>
                        <a:t>a___y</a:t>
                      </a:r>
                      <a:endParaRPr lang="en-GB" sz="3200" b="0" i="0" dirty="0">
                        <a:latin typeface="OpenDyslexicAlta" pitchFamily="2" charset="77"/>
                        <a:ea typeface="OpenDyslexic" charset="0"/>
                        <a:cs typeface="OpenDyslexic" charset="0"/>
                      </a:endParaRPr>
                    </a:p>
                  </a:txBody>
                  <a:tcPr/>
                </a:tc>
                <a:tc>
                  <a:txBody>
                    <a:bodyPr/>
                    <a:lstStyle/>
                    <a:p>
                      <a:pPr algn="ctr"/>
                      <a:r>
                        <a:rPr lang="en-GB" sz="3200" b="0" i="0" dirty="0" err="1">
                          <a:latin typeface="OpenDyslexicAlta" pitchFamily="2" charset="77"/>
                          <a:ea typeface="OpenDyslexic" charset="0"/>
                          <a:cs typeface="OpenDyslexic" charset="0"/>
                        </a:rPr>
                        <a:t>s____y</a:t>
                      </a:r>
                      <a:endParaRPr lang="en-GB" sz="32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20803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occupy</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apply</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hyphen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hygiene</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python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supply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identify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multiply</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recycle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7224954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the long vowel sound /</a:t>
                      </a:r>
                      <a:r>
                        <a:rPr lang="en-GB" sz="1400" baseline="0" dirty="0" err="1"/>
                        <a:t>i</a:t>
                      </a:r>
                      <a:r>
                        <a:rPr lang="en-GB" sz="1400" baseline="0" dirty="0"/>
                        <a:t>/ spelt with a 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600" baseline="0" dirty="0">
                          <a:solidFill>
                            <a:srgbClr val="FF3860"/>
                          </a:solidFill>
                          <a:latin typeface="Muli" pitchFamily="2" charset="77"/>
                        </a:rPr>
                        <a:t>Answers: </a:t>
                      </a:r>
                      <a:endParaRPr lang="en-GB" sz="16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12</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923665049"/>
              </p:ext>
            </p:extLst>
          </p:nvPr>
        </p:nvGraphicFramePr>
        <p:xfrm>
          <a:off x="3730668" y="1600196"/>
          <a:ext cx="8216404" cy="5029200"/>
        </p:xfrm>
        <a:graphic>
          <a:graphicData uri="http://schemas.openxmlformats.org/drawingml/2006/table">
            <a:tbl>
              <a:tblPr firstRow="1" bandRow="1">
                <a:tableStyleId>{5940675A-B579-460E-94D1-54222C63F5DA}</a:tableStyleId>
              </a:tblPr>
              <a:tblGrid>
                <a:gridCol w="4108202">
                  <a:extLst>
                    <a:ext uri="{9D8B030D-6E8A-4147-A177-3AD203B41FA5}">
                      <a16:colId xmlns:a16="http://schemas.microsoft.com/office/drawing/2014/main" val="20000"/>
                    </a:ext>
                  </a:extLst>
                </a:gridCol>
                <a:gridCol w="4108202">
                  <a:extLst>
                    <a:ext uri="{9D8B030D-6E8A-4147-A177-3AD203B41FA5}">
                      <a16:colId xmlns:a16="http://schemas.microsoft.com/office/drawing/2014/main" val="20001"/>
                    </a:ext>
                  </a:extLst>
                </a:gridCol>
              </a:tblGrid>
              <a:tr h="838200">
                <a:tc gridSpan="2">
                  <a:txBody>
                    <a:bodyPr/>
                    <a:lstStyle/>
                    <a:p>
                      <a:pPr algn="ctr"/>
                      <a:r>
                        <a:rPr lang="en-GB" b="0" i="0" dirty="0">
                          <a:latin typeface="OpenDyslexicAlta" pitchFamily="2" charset="77"/>
                          <a:ea typeface="OpenDyslexic" charset="0"/>
                          <a:cs typeface="OpenDyslexic" charset="0"/>
                        </a:rPr>
                        <a:t>Cover</a:t>
                      </a:r>
                      <a:r>
                        <a:rPr lang="en-GB" b="0" i="0" baseline="0" dirty="0">
                          <a:latin typeface="OpenDyslexicAlta" pitchFamily="2" charset="77"/>
                          <a:ea typeface="OpenDyslexic" charset="0"/>
                          <a:cs typeface="OpenDyslexic" charset="0"/>
                        </a:rPr>
                        <a:t> your spellings up. Can you add in the missing letters from each word?</a:t>
                      </a:r>
                      <a:endParaRPr lang="en-GB" b="0" i="0" dirty="0">
                        <a:latin typeface="OpenDyslexicAlta" pitchFamily="2" charset="77"/>
                        <a:ea typeface="OpenDyslexic" charset="0"/>
                        <a:cs typeface="OpenDyslexic" charset="0"/>
                      </a:endParaRPr>
                    </a:p>
                  </a:txBody>
                  <a:tcPr>
                    <a:solidFill>
                      <a:srgbClr val="FFFD78"/>
                    </a:solidFill>
                  </a:tcPr>
                </a:tc>
                <a:tc hMerge="1">
                  <a:txBody>
                    <a:bodyPr/>
                    <a:lstStyle/>
                    <a:p>
                      <a:endParaRPr lang="en-GB" dirty="0"/>
                    </a:p>
                  </a:txBody>
                  <a:tcPr/>
                </a:tc>
                <a:extLst>
                  <a:ext uri="{0D108BD9-81ED-4DB2-BD59-A6C34878D82A}">
                    <a16:rowId xmlns:a16="http://schemas.microsoft.com/office/drawing/2014/main" val="10000"/>
                  </a:ext>
                </a:extLst>
              </a:tr>
              <a:tr h="838200">
                <a:tc>
                  <a:txBody>
                    <a:bodyPr/>
                    <a:lstStyle/>
                    <a:p>
                      <a:pPr algn="ctr"/>
                      <a:r>
                        <a:rPr lang="en-GB" sz="3200" b="0" i="0" dirty="0">
                          <a:latin typeface="OpenDyslexicAlta" pitchFamily="2" charset="77"/>
                          <a:ea typeface="OpenDyslexic" charset="0"/>
                          <a:cs typeface="OpenDyslexic" charset="0"/>
                        </a:rPr>
                        <a:t>p</a:t>
                      </a:r>
                      <a:r>
                        <a:rPr lang="en-GB" sz="3200" b="0" i="0" u="sng" dirty="0">
                          <a:solidFill>
                            <a:srgbClr val="FF3860"/>
                          </a:solidFill>
                          <a:latin typeface="OpenDyslexicAlta" pitchFamily="2" charset="77"/>
                          <a:ea typeface="OpenDyslexic" charset="0"/>
                          <a:cs typeface="OpenDyslexic" charset="0"/>
                        </a:rPr>
                        <a:t>ytho</a:t>
                      </a:r>
                      <a:r>
                        <a:rPr lang="en-GB" sz="3200" b="0" i="0" dirty="0">
                          <a:latin typeface="OpenDyslexicAlta" pitchFamily="2" charset="77"/>
                          <a:ea typeface="OpenDyslexic" charset="0"/>
                          <a:cs typeface="OpenDyslexic" charset="0"/>
                        </a:rPr>
                        <a:t>n</a:t>
                      </a:r>
                    </a:p>
                  </a:txBody>
                  <a:tcPr/>
                </a:tc>
                <a:tc>
                  <a:txBody>
                    <a:bodyPr/>
                    <a:lstStyle/>
                    <a:p>
                      <a:pPr algn="ctr"/>
                      <a:r>
                        <a:rPr lang="en-GB" sz="3200" b="0" i="0" dirty="0">
                          <a:latin typeface="OpenDyslexicAlta" pitchFamily="2" charset="77"/>
                          <a:ea typeface="OpenDyslexic" charset="0"/>
                          <a:cs typeface="OpenDyslexic" charset="0"/>
                        </a:rPr>
                        <a:t>m</a:t>
                      </a:r>
                      <a:r>
                        <a:rPr lang="en-GB" sz="3200" b="0" i="0" u="sng" dirty="0">
                          <a:solidFill>
                            <a:srgbClr val="FF3860"/>
                          </a:solidFill>
                          <a:latin typeface="OpenDyslexicAlta" pitchFamily="2" charset="77"/>
                          <a:ea typeface="OpenDyslexic" charset="0"/>
                          <a:cs typeface="OpenDyslexic" charset="0"/>
                        </a:rPr>
                        <a:t>ulti</a:t>
                      </a:r>
                      <a:r>
                        <a:rPr lang="en-GB" sz="3200" b="0" i="0" dirty="0">
                          <a:latin typeface="OpenDyslexicAlta" pitchFamily="2" charset="77"/>
                          <a:ea typeface="OpenDyslexic" charset="0"/>
                          <a:cs typeface="OpenDyslexic" charset="0"/>
                        </a:rPr>
                        <a:t>ply</a:t>
                      </a:r>
                    </a:p>
                  </a:txBody>
                  <a:tcPr/>
                </a:tc>
                <a:extLst>
                  <a:ext uri="{0D108BD9-81ED-4DB2-BD59-A6C34878D82A}">
                    <a16:rowId xmlns:a16="http://schemas.microsoft.com/office/drawing/2014/main" val="10001"/>
                  </a:ext>
                </a:extLst>
              </a:tr>
              <a:tr h="838200">
                <a:tc>
                  <a:txBody>
                    <a:bodyPr/>
                    <a:lstStyle/>
                    <a:p>
                      <a:pPr algn="ctr"/>
                      <a:r>
                        <a:rPr lang="en-GB" sz="3200" b="0" i="0" dirty="0">
                          <a:latin typeface="OpenDyslexicAlta" pitchFamily="2" charset="77"/>
                          <a:ea typeface="OpenDyslexic" charset="0"/>
                          <a:cs typeface="OpenDyslexic" charset="0"/>
                        </a:rPr>
                        <a:t>id</a:t>
                      </a:r>
                      <a:r>
                        <a:rPr lang="en-GB" sz="3200" b="0" i="0" u="sng" dirty="0">
                          <a:solidFill>
                            <a:srgbClr val="FF3860"/>
                          </a:solidFill>
                          <a:latin typeface="OpenDyslexicAlta" pitchFamily="2" charset="77"/>
                          <a:ea typeface="OpenDyslexic" charset="0"/>
                          <a:cs typeface="OpenDyslexic" charset="0"/>
                        </a:rPr>
                        <a:t>entif</a:t>
                      </a:r>
                      <a:r>
                        <a:rPr lang="en-GB" sz="3200" b="0" i="0" dirty="0">
                          <a:latin typeface="OpenDyslexicAlta" pitchFamily="2" charset="77"/>
                          <a:ea typeface="OpenDyslexic" charset="0"/>
                          <a:cs typeface="OpenDyslexic" charset="0"/>
                        </a:rPr>
                        <a:t>y</a:t>
                      </a:r>
                    </a:p>
                  </a:txBody>
                  <a:tcPr/>
                </a:tc>
                <a:tc>
                  <a:txBody>
                    <a:bodyPr/>
                    <a:lstStyle/>
                    <a:p>
                      <a:pPr algn="ctr"/>
                      <a:r>
                        <a:rPr lang="en-GB" sz="3200" b="0" i="0" dirty="0">
                          <a:latin typeface="OpenDyslexicAlta" pitchFamily="2" charset="77"/>
                          <a:ea typeface="OpenDyslexic" charset="0"/>
                          <a:cs typeface="OpenDyslexic" charset="0"/>
                        </a:rPr>
                        <a:t>o</a:t>
                      </a:r>
                      <a:r>
                        <a:rPr lang="en-GB" sz="3200" b="0" i="0" u="sng" dirty="0">
                          <a:solidFill>
                            <a:srgbClr val="FF3860"/>
                          </a:solidFill>
                          <a:latin typeface="OpenDyslexicAlta" pitchFamily="2" charset="77"/>
                          <a:ea typeface="OpenDyslexic" charset="0"/>
                          <a:cs typeface="OpenDyslexic" charset="0"/>
                        </a:rPr>
                        <a:t>ccup</a:t>
                      </a:r>
                      <a:r>
                        <a:rPr lang="en-GB" sz="3200" b="0" i="0" dirty="0">
                          <a:latin typeface="OpenDyslexicAlta" pitchFamily="2" charset="77"/>
                          <a:ea typeface="OpenDyslexic" charset="0"/>
                          <a:cs typeface="OpenDyslexic" charset="0"/>
                        </a:rPr>
                        <a:t>y</a:t>
                      </a:r>
                    </a:p>
                  </a:txBody>
                  <a:tcPr/>
                </a:tc>
                <a:extLst>
                  <a:ext uri="{0D108BD9-81ED-4DB2-BD59-A6C34878D82A}">
                    <a16:rowId xmlns:a16="http://schemas.microsoft.com/office/drawing/2014/main" val="10002"/>
                  </a:ext>
                </a:extLst>
              </a:tr>
              <a:tr h="838200">
                <a:tc>
                  <a:txBody>
                    <a:bodyPr/>
                    <a:lstStyle/>
                    <a:p>
                      <a:pPr algn="ctr"/>
                      <a:r>
                        <a:rPr lang="en-GB" sz="3200" b="0" i="0" dirty="0">
                          <a:latin typeface="OpenDyslexicAlta" pitchFamily="2" charset="77"/>
                          <a:ea typeface="OpenDyslexic" charset="0"/>
                          <a:cs typeface="OpenDyslexic" charset="0"/>
                        </a:rPr>
                        <a:t>r</a:t>
                      </a:r>
                      <a:r>
                        <a:rPr lang="en-GB" sz="3200" b="0" i="0" u="sng" dirty="0">
                          <a:solidFill>
                            <a:srgbClr val="FF3860"/>
                          </a:solidFill>
                          <a:latin typeface="OpenDyslexicAlta" pitchFamily="2" charset="77"/>
                          <a:ea typeface="OpenDyslexic" charset="0"/>
                          <a:cs typeface="OpenDyslexic" charset="0"/>
                        </a:rPr>
                        <a:t>hym</a:t>
                      </a:r>
                      <a:r>
                        <a:rPr lang="en-GB" sz="3200" b="0" i="0" dirty="0">
                          <a:latin typeface="OpenDyslexicAlta" pitchFamily="2" charset="77"/>
                          <a:ea typeface="OpenDyslexic" charset="0"/>
                          <a:cs typeface="OpenDyslexic" charset="0"/>
                        </a:rPr>
                        <a:t>e</a:t>
                      </a:r>
                    </a:p>
                  </a:txBody>
                  <a:tcPr/>
                </a:tc>
                <a:tc>
                  <a:txBody>
                    <a:bodyPr/>
                    <a:lstStyle/>
                    <a:p>
                      <a:pPr algn="ctr"/>
                      <a:r>
                        <a:rPr lang="en-GB" sz="3200" b="0" i="0" dirty="0">
                          <a:latin typeface="OpenDyslexicAlta" pitchFamily="2" charset="77"/>
                          <a:ea typeface="OpenDyslexic" charset="0"/>
                          <a:cs typeface="OpenDyslexic" charset="0"/>
                        </a:rPr>
                        <a:t>re</a:t>
                      </a:r>
                      <a:r>
                        <a:rPr lang="en-GB" sz="3200" b="0" i="0" u="sng" dirty="0">
                          <a:solidFill>
                            <a:srgbClr val="FF3860"/>
                          </a:solidFill>
                          <a:latin typeface="OpenDyslexicAlta" pitchFamily="2" charset="77"/>
                          <a:ea typeface="OpenDyslexic" charset="0"/>
                          <a:cs typeface="OpenDyslexic" charset="0"/>
                        </a:rPr>
                        <a:t>cycl</a:t>
                      </a:r>
                      <a:r>
                        <a:rPr lang="en-GB" sz="3200" b="0" i="0" dirty="0">
                          <a:latin typeface="OpenDyslexicAlta" pitchFamily="2" charset="77"/>
                          <a:ea typeface="OpenDyslexic" charset="0"/>
                          <a:cs typeface="OpenDyslexic" charset="0"/>
                        </a:rPr>
                        <a:t>e</a:t>
                      </a:r>
                    </a:p>
                  </a:txBody>
                  <a:tcPr/>
                </a:tc>
                <a:extLst>
                  <a:ext uri="{0D108BD9-81ED-4DB2-BD59-A6C34878D82A}">
                    <a16:rowId xmlns:a16="http://schemas.microsoft.com/office/drawing/2014/main" val="10003"/>
                  </a:ext>
                </a:extLst>
              </a:tr>
              <a:tr h="838200">
                <a:tc>
                  <a:txBody>
                    <a:bodyPr/>
                    <a:lstStyle/>
                    <a:p>
                      <a:pPr algn="ctr"/>
                      <a:r>
                        <a:rPr lang="en-GB" sz="3200" b="0" i="0" dirty="0">
                          <a:latin typeface="OpenDyslexicAlta" pitchFamily="2" charset="77"/>
                          <a:ea typeface="OpenDyslexic" charset="0"/>
                          <a:cs typeface="OpenDyslexic" charset="0"/>
                        </a:rPr>
                        <a:t>h</a:t>
                      </a:r>
                      <a:r>
                        <a:rPr lang="en-GB" sz="3200" b="0" i="0" u="sng" dirty="0">
                          <a:solidFill>
                            <a:srgbClr val="FF3860"/>
                          </a:solidFill>
                          <a:latin typeface="OpenDyslexicAlta" pitchFamily="2" charset="77"/>
                          <a:ea typeface="OpenDyslexic" charset="0"/>
                          <a:cs typeface="OpenDyslexic" charset="0"/>
                        </a:rPr>
                        <a:t>ygie</a:t>
                      </a:r>
                      <a:r>
                        <a:rPr lang="en-GB" sz="3200" b="0" i="0" dirty="0">
                          <a:latin typeface="OpenDyslexicAlta" pitchFamily="2" charset="77"/>
                          <a:ea typeface="OpenDyslexic" charset="0"/>
                          <a:cs typeface="OpenDyslexic" charset="0"/>
                        </a:rPr>
                        <a:t>ne</a:t>
                      </a:r>
                    </a:p>
                  </a:txBody>
                  <a:tcPr/>
                </a:tc>
                <a:tc>
                  <a:txBody>
                    <a:bodyPr/>
                    <a:lstStyle/>
                    <a:p>
                      <a:pPr algn="ctr"/>
                      <a:r>
                        <a:rPr lang="en-GB" sz="3200" b="0" i="0" dirty="0">
                          <a:latin typeface="OpenDyslexicAlta" pitchFamily="2" charset="77"/>
                          <a:ea typeface="OpenDyslexic" charset="0"/>
                          <a:cs typeface="OpenDyslexic" charset="0"/>
                        </a:rPr>
                        <a:t>h</a:t>
                      </a:r>
                      <a:r>
                        <a:rPr lang="en-GB" sz="3200" b="0" i="0" u="sng" dirty="0">
                          <a:solidFill>
                            <a:srgbClr val="FF3860"/>
                          </a:solidFill>
                          <a:latin typeface="OpenDyslexicAlta" pitchFamily="2" charset="77"/>
                          <a:ea typeface="OpenDyslexic" charset="0"/>
                          <a:cs typeface="OpenDyslexic" charset="0"/>
                        </a:rPr>
                        <a:t>yphe</a:t>
                      </a:r>
                      <a:r>
                        <a:rPr lang="en-GB" sz="3200" b="0" i="0" dirty="0">
                          <a:latin typeface="OpenDyslexicAlta" pitchFamily="2" charset="77"/>
                          <a:ea typeface="OpenDyslexic" charset="0"/>
                          <a:cs typeface="OpenDyslexic" charset="0"/>
                        </a:rPr>
                        <a:t>n</a:t>
                      </a:r>
                    </a:p>
                  </a:txBody>
                  <a:tcPr/>
                </a:tc>
                <a:extLst>
                  <a:ext uri="{0D108BD9-81ED-4DB2-BD59-A6C34878D82A}">
                    <a16:rowId xmlns:a16="http://schemas.microsoft.com/office/drawing/2014/main" val="10004"/>
                  </a:ext>
                </a:extLst>
              </a:tr>
              <a:tr h="838200">
                <a:tc>
                  <a:txBody>
                    <a:bodyPr/>
                    <a:lstStyle/>
                    <a:p>
                      <a:pPr algn="ctr"/>
                      <a:r>
                        <a:rPr lang="en-GB" sz="3200" b="0" i="0" dirty="0">
                          <a:latin typeface="OpenDyslexicAlta" pitchFamily="2" charset="77"/>
                          <a:ea typeface="OpenDyslexic" charset="0"/>
                          <a:cs typeface="OpenDyslexic" charset="0"/>
                        </a:rPr>
                        <a:t>a</a:t>
                      </a:r>
                      <a:r>
                        <a:rPr lang="en-GB" sz="3200" b="0" i="0" u="sng" dirty="0">
                          <a:solidFill>
                            <a:srgbClr val="FF3860"/>
                          </a:solidFill>
                          <a:latin typeface="OpenDyslexicAlta" pitchFamily="2" charset="77"/>
                          <a:ea typeface="OpenDyslexic" charset="0"/>
                          <a:cs typeface="OpenDyslexic" charset="0"/>
                        </a:rPr>
                        <a:t>ppl</a:t>
                      </a:r>
                      <a:r>
                        <a:rPr lang="en-GB" sz="3200" b="0" i="0" dirty="0">
                          <a:latin typeface="OpenDyslexicAlta" pitchFamily="2" charset="77"/>
                          <a:ea typeface="OpenDyslexic" charset="0"/>
                          <a:cs typeface="OpenDyslexic" charset="0"/>
                        </a:rPr>
                        <a:t>y</a:t>
                      </a:r>
                    </a:p>
                  </a:txBody>
                  <a:tcPr/>
                </a:tc>
                <a:tc>
                  <a:txBody>
                    <a:bodyPr/>
                    <a:lstStyle/>
                    <a:p>
                      <a:pPr algn="ctr"/>
                      <a:r>
                        <a:rPr lang="en-GB" sz="3200" b="0" i="0" u="none" dirty="0">
                          <a:solidFill>
                            <a:schemeClr val="tx1">
                              <a:lumMod val="95000"/>
                              <a:lumOff val="5000"/>
                            </a:schemeClr>
                          </a:solidFill>
                          <a:latin typeface="OpenDyslexicAlta" pitchFamily="2" charset="77"/>
                          <a:ea typeface="OpenDyslexic" charset="0"/>
                          <a:cs typeface="OpenDyslexic" charset="0"/>
                        </a:rPr>
                        <a:t>s</a:t>
                      </a:r>
                      <a:r>
                        <a:rPr lang="en-GB" sz="3200" b="0" i="0" u="sng" dirty="0">
                          <a:solidFill>
                            <a:srgbClr val="FF3860"/>
                          </a:solidFill>
                          <a:latin typeface="OpenDyslexicAlta" pitchFamily="2" charset="77"/>
                          <a:ea typeface="OpenDyslexic" charset="0"/>
                          <a:cs typeface="OpenDyslexic" charset="0"/>
                        </a:rPr>
                        <a:t>uppl</a:t>
                      </a:r>
                      <a:r>
                        <a:rPr lang="en-GB" sz="3200" b="0" i="0" dirty="0">
                          <a:latin typeface="OpenDyslexicAlta" pitchFamily="2" charset="77"/>
                          <a:ea typeface="OpenDyslexic" charset="0"/>
                          <a:cs typeface="OpenDyslexic" charset="0"/>
                        </a:rPr>
                        <a:t>y</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95945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endParaRPr lang="en-GB" dirty="0"/>
          </a:p>
          <a:p>
            <a:pPr>
              <a:lnSpc>
                <a:spcPct val="100000"/>
              </a:lnSpc>
              <a:spcBef>
                <a:spcPts val="0"/>
              </a:spcBef>
              <a:defRPr/>
            </a:pPr>
            <a:endParaRPr lang="en-GB" dirty="0"/>
          </a:p>
          <a:p>
            <a:pPr algn="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13</a:t>
            </a:r>
          </a:p>
        </p:txBody>
      </p:sp>
      <p:sp>
        <p:nvSpPr>
          <p:cNvPr id="5" name="Rectangle 4">
            <a:extLst>
              <a:ext uri="{FF2B5EF4-FFF2-40B4-BE49-F238E27FC236}">
                <a16:creationId xmlns:a16="http://schemas.microsoft.com/office/drawing/2014/main" id="{2E38F8D9-DCB5-4A5C-937C-F24BF6DAE38E}"/>
              </a:ext>
            </a:extLst>
          </p:cNvPr>
          <p:cNvSpPr/>
          <p:nvPr/>
        </p:nvSpPr>
        <p:spPr>
          <a:xfrm>
            <a:off x="4205898" y="5231607"/>
            <a:ext cx="3780202" cy="369332"/>
          </a:xfrm>
          <a:prstGeom prst="rect">
            <a:avLst/>
          </a:prstGeom>
        </p:spPr>
        <p:txBody>
          <a:bodyPr wrap="none">
            <a:spAutoFit/>
          </a:bodyPr>
          <a:lstStyle/>
          <a:p>
            <a:pPr>
              <a:defRPr/>
            </a:pPr>
            <a:r>
              <a:rPr lang="en-GB" dirty="0">
                <a:latin typeface="Muli" pitchFamily="2" charset="77"/>
              </a:rPr>
              <a:t>Adding the prefix ‘-over’ to verbs. </a:t>
            </a:r>
          </a:p>
        </p:txBody>
      </p:sp>
    </p:spTree>
    <p:extLst>
      <p:ext uri="{BB962C8B-B14F-4D97-AF65-F5344CB8AC3E}">
        <p14:creationId xmlns:p14="http://schemas.microsoft.com/office/powerpoint/2010/main" val="1168629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13</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Adding the prefix ‘-over’ to verbs.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4171905264"/>
              </p:ext>
            </p:extLst>
          </p:nvPr>
        </p:nvGraphicFramePr>
        <p:xfrm>
          <a:off x="3429000" y="1311275"/>
          <a:ext cx="8363607" cy="5032563"/>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Ask if they children can work out what adding the prefix ‘over’ means? </a:t>
                      </a:r>
                      <a:br>
                        <a:rPr lang="en-GB" sz="1700" b="0" i="0" dirty="0">
                          <a:latin typeface="Muli" pitchFamily="2" charset="77"/>
                        </a:rPr>
                      </a:br>
                      <a:br>
                        <a:rPr lang="en-GB" sz="1700" b="0" i="0" dirty="0">
                          <a:latin typeface="Muli" pitchFamily="2" charset="77"/>
                        </a:rPr>
                      </a:br>
                      <a:r>
                        <a:rPr lang="en-GB" sz="1700" b="0" i="0" dirty="0">
                          <a:latin typeface="Muli" pitchFamily="2" charset="77"/>
                        </a:rPr>
                        <a:t>Adding the prefix ‘over’ often mean ‘too much’. </a:t>
                      </a:r>
                    </a:p>
                  </a:txBody>
                  <a:tcPr/>
                </a:tc>
                <a:extLst>
                  <a:ext uri="{0D108BD9-81ED-4DB2-BD59-A6C34878D82A}">
                    <a16:rowId xmlns:a16="http://schemas.microsoft.com/office/drawing/2014/main" val="10000"/>
                  </a:ext>
                </a:extLst>
              </a:tr>
              <a:tr h="1778511">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children to look at the power point slide and ask children to think about what each word means, can they think of a simple definition for each one? E.g. Overcooked – too well cooked. Overbooked – too many bookings etc.</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definitions and discuss any misconceptions. Are there any words which don’t fit the idea of ‘too much’?</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Put all of the spelling list words in to alphabetical order. </a:t>
                      </a:r>
                    </a:p>
                    <a:p>
                      <a:endParaRPr lang="en-GB" sz="1700" b="0" i="0" dirty="0">
                        <a:latin typeface="Muli" pitchFamily="2" charset="77"/>
                      </a:endParaRPr>
                    </a:p>
                    <a:p>
                      <a:r>
                        <a:rPr lang="en-GB" sz="1700" b="0" i="0" dirty="0">
                          <a:latin typeface="Muli" pitchFamily="2" charset="77"/>
                        </a:rPr>
                        <a:t>Check with a partner.</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102734022"/>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overbalance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overthrow</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overturned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overcoat</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overslept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overcook</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overpaid</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overtired</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overlooked</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375584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46690629"/>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overbalance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overthrow</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overturned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overcoat</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overslept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overcook</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overpaid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overtired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overlooked</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3857906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dirty="0">
                          <a:latin typeface="Muli" pitchFamily="2" charset="77"/>
                        </a:rPr>
                        <a:t>Spelling Rules:  Adding the prefix ‘-over’ to verbs.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0" i="0" baseline="0" dirty="0">
                        <a:latin typeface="Muli" pitchFamily="2" charset="77"/>
                      </a:endParaRPr>
                    </a:p>
                    <a:p>
                      <a:r>
                        <a:rPr lang="en-GB" sz="1400" b="0" i="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16" name="Rounded Rectangle 15"/>
          <p:cNvSpPr/>
          <p:nvPr/>
        </p:nvSpPr>
        <p:spPr>
          <a:xfrm>
            <a:off x="7413769" y="2417985"/>
            <a:ext cx="1794328" cy="642257"/>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17" name="Rounded Rectangle 16"/>
          <p:cNvSpPr/>
          <p:nvPr/>
        </p:nvSpPr>
        <p:spPr>
          <a:xfrm>
            <a:off x="7345345" y="3940714"/>
            <a:ext cx="1794328" cy="642257"/>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18" name="Rounded Rectangle 17"/>
          <p:cNvSpPr/>
          <p:nvPr/>
        </p:nvSpPr>
        <p:spPr>
          <a:xfrm>
            <a:off x="10144237" y="2109970"/>
            <a:ext cx="1794328" cy="642257"/>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19" name="Rounded Rectangle 18"/>
          <p:cNvSpPr/>
          <p:nvPr/>
        </p:nvSpPr>
        <p:spPr>
          <a:xfrm>
            <a:off x="4863525" y="3166020"/>
            <a:ext cx="1955461" cy="1069932"/>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20" name="Rounded Rectangle 19"/>
          <p:cNvSpPr/>
          <p:nvPr/>
        </p:nvSpPr>
        <p:spPr>
          <a:xfrm>
            <a:off x="3622123" y="4521627"/>
            <a:ext cx="2628124" cy="801266"/>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21" name="Rounded Rectangle 20"/>
          <p:cNvSpPr/>
          <p:nvPr/>
        </p:nvSpPr>
        <p:spPr>
          <a:xfrm>
            <a:off x="7065728" y="5463443"/>
            <a:ext cx="2085592" cy="1165953"/>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22" name="Rounded Rectangle 21"/>
          <p:cNvSpPr/>
          <p:nvPr/>
        </p:nvSpPr>
        <p:spPr>
          <a:xfrm>
            <a:off x="9563100" y="3474910"/>
            <a:ext cx="2085593" cy="1069932"/>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23" name="Rounded Rectangle 22"/>
          <p:cNvSpPr/>
          <p:nvPr/>
        </p:nvSpPr>
        <p:spPr>
          <a:xfrm>
            <a:off x="3794517" y="5706626"/>
            <a:ext cx="2283336" cy="944879"/>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24" name="Rounded Rectangle 23"/>
          <p:cNvSpPr/>
          <p:nvPr/>
        </p:nvSpPr>
        <p:spPr>
          <a:xfrm>
            <a:off x="9650187" y="4979859"/>
            <a:ext cx="2085592" cy="1290312"/>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25" name="Rounded Rectangle 24"/>
          <p:cNvSpPr/>
          <p:nvPr/>
        </p:nvSpPr>
        <p:spPr>
          <a:xfrm>
            <a:off x="3821660" y="2149048"/>
            <a:ext cx="1955461" cy="801266"/>
          </a:xfrm>
          <a:prstGeom prst="roundRect">
            <a:avLst/>
          </a:prstGeom>
          <a:solidFill>
            <a:srgbClr val="FFFD7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Muli" pitchFamily="2" charset="77"/>
            </a:endParaRPr>
          </a:p>
        </p:txBody>
      </p:sp>
      <p:sp>
        <p:nvSpPr>
          <p:cNvPr id="26" name="Rectangle 25"/>
          <p:cNvSpPr/>
          <p:nvPr/>
        </p:nvSpPr>
        <p:spPr>
          <a:xfrm>
            <a:off x="3878664" y="1394557"/>
            <a:ext cx="6933362" cy="584986"/>
          </a:xfrm>
          <a:prstGeom prst="rect">
            <a:avLst/>
          </a:prstGeom>
          <a:solidFill>
            <a:srgbClr val="FFFD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OpenDyslexicAlta" pitchFamily="2" charset="77"/>
              </a:rPr>
              <a:t>Can you write a simple definition for each word, keeping in mind that often ‘over’ means too much of something.</a:t>
            </a:r>
          </a:p>
        </p:txBody>
      </p:sp>
    </p:spTree>
    <p:extLst>
      <p:ext uri="{BB962C8B-B14F-4D97-AF65-F5344CB8AC3E}">
        <p14:creationId xmlns:p14="http://schemas.microsoft.com/office/powerpoint/2010/main" val="9816628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38524805"/>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278901209"/>
                    </a:ext>
                  </a:extLst>
                </a:gridCol>
                <a:gridCol w="1858433">
                  <a:extLst>
                    <a:ext uri="{9D8B030D-6E8A-4147-A177-3AD203B41FA5}">
                      <a16:colId xmlns:a16="http://schemas.microsoft.com/office/drawing/2014/main" val="3890686448"/>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overbalance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overthrow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overturned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overcoat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overslept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overcook</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overpaid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overreact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overtired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overlooked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3046115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Adding the prefix ‘-over’ to verbs.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29079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overbalance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overthrow</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overturned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overcoat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overslept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overcook</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overpaid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overtired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overlooked </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3868756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Adding the prefix ‘-over’ to verbs.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45421197"/>
              </p:ext>
            </p:extLst>
          </p:nvPr>
        </p:nvGraphicFramePr>
        <p:xfrm>
          <a:off x="4317998" y="1600196"/>
          <a:ext cx="6208488" cy="5029200"/>
        </p:xfrm>
        <a:graphic>
          <a:graphicData uri="http://schemas.openxmlformats.org/drawingml/2006/table">
            <a:tbl>
              <a:tblPr firstRow="1" bandRow="1">
                <a:tableStyleId>{5940675A-B579-460E-94D1-54222C63F5DA}</a:tableStyleId>
              </a:tblPr>
              <a:tblGrid>
                <a:gridCol w="3104244">
                  <a:extLst>
                    <a:ext uri="{9D8B030D-6E8A-4147-A177-3AD203B41FA5}">
                      <a16:colId xmlns:a16="http://schemas.microsoft.com/office/drawing/2014/main" val="20000"/>
                    </a:ext>
                  </a:extLst>
                </a:gridCol>
                <a:gridCol w="3104244">
                  <a:extLst>
                    <a:ext uri="{9D8B030D-6E8A-4147-A177-3AD203B41FA5}">
                      <a16:colId xmlns:a16="http://schemas.microsoft.com/office/drawing/2014/main" val="20001"/>
                    </a:ext>
                  </a:extLst>
                </a:gridCol>
              </a:tblGrid>
              <a:tr h="457200">
                <a:tc gridSpan="2">
                  <a:txBody>
                    <a:bodyPr/>
                    <a:lstStyle/>
                    <a:p>
                      <a:r>
                        <a:rPr lang="en-GB" b="0" i="0" dirty="0">
                          <a:latin typeface="OpenDyslexicAlta" pitchFamily="2" charset="77"/>
                          <a:ea typeface="OpenDyslexic" charset="0"/>
                          <a:cs typeface="OpenDyslexic" charset="0"/>
                        </a:rPr>
                        <a:t>Unscramble</a:t>
                      </a:r>
                      <a:r>
                        <a:rPr lang="en-GB" b="0" i="0" baseline="0" dirty="0">
                          <a:latin typeface="OpenDyslexicAlta" pitchFamily="2" charset="77"/>
                          <a:ea typeface="OpenDyslexic" charset="0"/>
                          <a:cs typeface="OpenDyslexic" charset="0"/>
                        </a:rPr>
                        <a:t> each word to find your spellings.</a:t>
                      </a:r>
                      <a:endParaRPr lang="en-GB" b="0" i="0" dirty="0">
                        <a:latin typeface="OpenDyslexicAlta" pitchFamily="2" charset="77"/>
                        <a:ea typeface="OpenDyslexic" charset="0"/>
                        <a:cs typeface="OpenDyslexic" charset="0"/>
                      </a:endParaRPr>
                    </a:p>
                  </a:txBody>
                  <a:tcPr>
                    <a:solidFill>
                      <a:srgbClr val="FFFD78"/>
                    </a:solidFill>
                  </a:tcPr>
                </a:tc>
                <a:tc hMerge="1">
                  <a:txBody>
                    <a:bodyPr/>
                    <a:lstStyle/>
                    <a:p>
                      <a:endParaRPr lang="en-GB" dirty="0">
                        <a:latin typeface="OpenDyslexic" charset="0"/>
                        <a:ea typeface="OpenDyslexic" charset="0"/>
                        <a:cs typeface="OpenDyslexic" charset="0"/>
                      </a:endParaRP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revokloode</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toaveorc</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denrevruto</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prevodia</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rveocatre</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redorivet</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koovreco</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revoplest</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roothverw</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err="1">
                          <a:latin typeface="OpenDyslexicAlta" pitchFamily="2" charset="77"/>
                          <a:ea typeface="OpenDyslexic" charset="0"/>
                          <a:cs typeface="OpenDyslexic" charset="0"/>
                        </a:rPr>
                        <a:t>onceablaver</a:t>
                      </a:r>
                      <a:endParaRPr lang="en-GB" b="0" i="0" dirty="0">
                        <a:latin typeface="OpenDyslexicAlta" pitchFamily="2" charset="77"/>
                        <a:ea typeface="OpenDyslexic" charset="0"/>
                        <a:cs typeface="OpenDyslexic" charset="0"/>
                      </a:endParaRPr>
                    </a:p>
                  </a:txBody>
                  <a:tcPr/>
                </a:tc>
                <a:tc>
                  <a:txBody>
                    <a:bodyPr/>
                    <a:lstStyle/>
                    <a:p>
                      <a:endParaRPr lang="en-GB" b="0" i="0" dirty="0">
                        <a:solidFill>
                          <a:srgbClr val="FF3860"/>
                        </a:solidFill>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4559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6187696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available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determined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suggest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existence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identity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prejudice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06926466"/>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005254866"/>
              </p:ext>
            </p:extLst>
          </p:nvPr>
        </p:nvGraphicFramePr>
        <p:xfrm>
          <a:off x="3451192" y="1444167"/>
          <a:ext cx="6639867" cy="5341258"/>
        </p:xfrm>
        <a:graphic>
          <a:graphicData uri="http://schemas.openxmlformats.org/drawingml/2006/table">
            <a:tbl>
              <a:tblPr firstRow="1" bandRow="1">
                <a:tableStyleId>{5940675A-B579-460E-94D1-54222C63F5DA}</a:tableStyleId>
              </a:tblPr>
              <a:tblGrid>
                <a:gridCol w="384139">
                  <a:extLst>
                    <a:ext uri="{9D8B030D-6E8A-4147-A177-3AD203B41FA5}">
                      <a16:colId xmlns:a16="http://schemas.microsoft.com/office/drawing/2014/main" val="20000"/>
                    </a:ext>
                  </a:extLst>
                </a:gridCol>
                <a:gridCol w="384139">
                  <a:extLst>
                    <a:ext uri="{9D8B030D-6E8A-4147-A177-3AD203B41FA5}">
                      <a16:colId xmlns:a16="http://schemas.microsoft.com/office/drawing/2014/main" val="20001"/>
                    </a:ext>
                  </a:extLst>
                </a:gridCol>
                <a:gridCol w="384139">
                  <a:extLst>
                    <a:ext uri="{9D8B030D-6E8A-4147-A177-3AD203B41FA5}">
                      <a16:colId xmlns:a16="http://schemas.microsoft.com/office/drawing/2014/main" val="20002"/>
                    </a:ext>
                  </a:extLst>
                </a:gridCol>
                <a:gridCol w="384139">
                  <a:extLst>
                    <a:ext uri="{9D8B030D-6E8A-4147-A177-3AD203B41FA5}">
                      <a16:colId xmlns:a16="http://schemas.microsoft.com/office/drawing/2014/main" val="20003"/>
                    </a:ext>
                  </a:extLst>
                </a:gridCol>
                <a:gridCol w="384139">
                  <a:extLst>
                    <a:ext uri="{9D8B030D-6E8A-4147-A177-3AD203B41FA5}">
                      <a16:colId xmlns:a16="http://schemas.microsoft.com/office/drawing/2014/main" val="20004"/>
                    </a:ext>
                  </a:extLst>
                </a:gridCol>
                <a:gridCol w="370654">
                  <a:extLst>
                    <a:ext uri="{9D8B030D-6E8A-4147-A177-3AD203B41FA5}">
                      <a16:colId xmlns:a16="http://schemas.microsoft.com/office/drawing/2014/main" val="20005"/>
                    </a:ext>
                  </a:extLst>
                </a:gridCol>
                <a:gridCol w="397624">
                  <a:extLst>
                    <a:ext uri="{9D8B030D-6E8A-4147-A177-3AD203B41FA5}">
                      <a16:colId xmlns:a16="http://schemas.microsoft.com/office/drawing/2014/main" val="20006"/>
                    </a:ext>
                  </a:extLst>
                </a:gridCol>
                <a:gridCol w="384139">
                  <a:extLst>
                    <a:ext uri="{9D8B030D-6E8A-4147-A177-3AD203B41FA5}">
                      <a16:colId xmlns:a16="http://schemas.microsoft.com/office/drawing/2014/main" val="20007"/>
                    </a:ext>
                  </a:extLst>
                </a:gridCol>
                <a:gridCol w="384139">
                  <a:extLst>
                    <a:ext uri="{9D8B030D-6E8A-4147-A177-3AD203B41FA5}">
                      <a16:colId xmlns:a16="http://schemas.microsoft.com/office/drawing/2014/main" val="20008"/>
                    </a:ext>
                  </a:extLst>
                </a:gridCol>
                <a:gridCol w="384139">
                  <a:extLst>
                    <a:ext uri="{9D8B030D-6E8A-4147-A177-3AD203B41FA5}">
                      <a16:colId xmlns:a16="http://schemas.microsoft.com/office/drawing/2014/main" val="20009"/>
                    </a:ext>
                  </a:extLst>
                </a:gridCol>
                <a:gridCol w="384139">
                  <a:extLst>
                    <a:ext uri="{9D8B030D-6E8A-4147-A177-3AD203B41FA5}">
                      <a16:colId xmlns:a16="http://schemas.microsoft.com/office/drawing/2014/main" val="20010"/>
                    </a:ext>
                  </a:extLst>
                </a:gridCol>
                <a:gridCol w="384139">
                  <a:extLst>
                    <a:ext uri="{9D8B030D-6E8A-4147-A177-3AD203B41FA5}">
                      <a16:colId xmlns:a16="http://schemas.microsoft.com/office/drawing/2014/main" val="20011"/>
                    </a:ext>
                  </a:extLst>
                </a:gridCol>
                <a:gridCol w="384139">
                  <a:extLst>
                    <a:ext uri="{9D8B030D-6E8A-4147-A177-3AD203B41FA5}">
                      <a16:colId xmlns:a16="http://schemas.microsoft.com/office/drawing/2014/main" val="20012"/>
                    </a:ext>
                  </a:extLst>
                </a:gridCol>
                <a:gridCol w="411515">
                  <a:extLst>
                    <a:ext uri="{9D8B030D-6E8A-4147-A177-3AD203B41FA5}">
                      <a16:colId xmlns:a16="http://schemas.microsoft.com/office/drawing/2014/main" val="20013"/>
                    </a:ext>
                  </a:extLst>
                </a:gridCol>
                <a:gridCol w="411515">
                  <a:extLst>
                    <a:ext uri="{9D8B030D-6E8A-4147-A177-3AD203B41FA5}">
                      <a16:colId xmlns:a16="http://schemas.microsoft.com/office/drawing/2014/main" val="20014"/>
                    </a:ext>
                  </a:extLst>
                </a:gridCol>
                <a:gridCol w="411515">
                  <a:extLst>
                    <a:ext uri="{9D8B030D-6E8A-4147-A177-3AD203B41FA5}">
                      <a16:colId xmlns:a16="http://schemas.microsoft.com/office/drawing/2014/main" val="20015"/>
                    </a:ext>
                  </a:extLst>
                </a:gridCol>
                <a:gridCol w="411515">
                  <a:extLst>
                    <a:ext uri="{9D8B030D-6E8A-4147-A177-3AD203B41FA5}">
                      <a16:colId xmlns:a16="http://schemas.microsoft.com/office/drawing/2014/main" val="20016"/>
                    </a:ext>
                  </a:extLst>
                </a:gridCol>
              </a:tblGrid>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8" name="TextBox 7"/>
          <p:cNvSpPr txBox="1"/>
          <p:nvPr/>
        </p:nvSpPr>
        <p:spPr>
          <a:xfrm>
            <a:off x="9168495" y="1828801"/>
            <a:ext cx="2778577" cy="1200329"/>
          </a:xfrm>
          <a:prstGeom prst="rect">
            <a:avLst/>
          </a:prstGeom>
          <a:solidFill>
            <a:srgbClr val="FFFD78"/>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Insert the missing letters into your spellings to find a new challenge word. </a:t>
            </a:r>
          </a:p>
        </p:txBody>
      </p:sp>
    </p:spTree>
    <p:extLst>
      <p:ext uri="{BB962C8B-B14F-4D97-AF65-F5344CB8AC3E}">
        <p14:creationId xmlns:p14="http://schemas.microsoft.com/office/powerpoint/2010/main" val="376737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overbalance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overthrow</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overturned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overcoat </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overslept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overcook</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overpaid</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overtired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overlooked </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5248780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Adding the prefix ‘-over’ to verbs.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13</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12558390"/>
              </p:ext>
            </p:extLst>
          </p:nvPr>
        </p:nvGraphicFramePr>
        <p:xfrm>
          <a:off x="4317998" y="1600196"/>
          <a:ext cx="6208488" cy="5029200"/>
        </p:xfrm>
        <a:graphic>
          <a:graphicData uri="http://schemas.openxmlformats.org/drawingml/2006/table">
            <a:tbl>
              <a:tblPr firstRow="1" bandRow="1">
                <a:tableStyleId>{5940675A-B579-460E-94D1-54222C63F5DA}</a:tableStyleId>
              </a:tblPr>
              <a:tblGrid>
                <a:gridCol w="3104244">
                  <a:extLst>
                    <a:ext uri="{9D8B030D-6E8A-4147-A177-3AD203B41FA5}">
                      <a16:colId xmlns:a16="http://schemas.microsoft.com/office/drawing/2014/main" val="20000"/>
                    </a:ext>
                  </a:extLst>
                </a:gridCol>
                <a:gridCol w="3104244">
                  <a:extLst>
                    <a:ext uri="{9D8B030D-6E8A-4147-A177-3AD203B41FA5}">
                      <a16:colId xmlns:a16="http://schemas.microsoft.com/office/drawing/2014/main" val="20001"/>
                    </a:ext>
                  </a:extLst>
                </a:gridCol>
              </a:tblGrid>
              <a:tr h="457200">
                <a:tc gridSpan="2">
                  <a:txBody>
                    <a:bodyPr/>
                    <a:lstStyle/>
                    <a:p>
                      <a:r>
                        <a:rPr lang="en-GB" b="0" i="0" dirty="0">
                          <a:latin typeface="OpenDyslexicAlta" pitchFamily="2" charset="77"/>
                          <a:ea typeface="OpenDyslexic" charset="0"/>
                          <a:cs typeface="OpenDyslexic" charset="0"/>
                        </a:rPr>
                        <a:t>Unscramble</a:t>
                      </a:r>
                      <a:r>
                        <a:rPr lang="en-GB" b="0" i="0" baseline="0" dirty="0">
                          <a:latin typeface="OpenDyslexicAlta" pitchFamily="2" charset="77"/>
                          <a:ea typeface="OpenDyslexic" charset="0"/>
                          <a:cs typeface="OpenDyslexic" charset="0"/>
                        </a:rPr>
                        <a:t> each word to find your spellings.</a:t>
                      </a:r>
                      <a:endParaRPr lang="en-GB" b="0" i="0" dirty="0">
                        <a:latin typeface="OpenDyslexicAlta" pitchFamily="2" charset="77"/>
                        <a:ea typeface="OpenDyslexic" charset="0"/>
                        <a:cs typeface="OpenDyslexic" charset="0"/>
                      </a:endParaRPr>
                    </a:p>
                  </a:txBody>
                  <a:tcPr>
                    <a:solidFill>
                      <a:srgbClr val="FFFD78"/>
                    </a:solidFill>
                  </a:tcPr>
                </a:tc>
                <a:tc hMerge="1">
                  <a:txBody>
                    <a:bodyPr/>
                    <a:lstStyle/>
                    <a:p>
                      <a:endParaRPr lang="en-GB" dirty="0">
                        <a:latin typeface="OpenDyslexic" charset="0"/>
                        <a:ea typeface="OpenDyslexic" charset="0"/>
                        <a:cs typeface="OpenDyslexic" charset="0"/>
                      </a:endParaRPr>
                    </a:p>
                  </a:txBody>
                  <a:tcPr>
                    <a:solidFill>
                      <a:srgbClr val="D883FF"/>
                    </a:solidFill>
                  </a:tcPr>
                </a:tc>
                <a:extLst>
                  <a:ext uri="{0D108BD9-81ED-4DB2-BD59-A6C34878D82A}">
                    <a16:rowId xmlns:a16="http://schemas.microsoft.com/office/drawing/2014/main" val="10000"/>
                  </a:ext>
                </a:extLst>
              </a:tr>
              <a:tr h="457200">
                <a:tc>
                  <a:txBody>
                    <a:bodyPr/>
                    <a:lstStyle/>
                    <a:p>
                      <a:r>
                        <a:rPr lang="en-GB" b="0" i="0" dirty="0" err="1">
                          <a:latin typeface="OpenDyslexicAlta" pitchFamily="2" charset="77"/>
                          <a:ea typeface="OpenDyslexic" charset="0"/>
                          <a:cs typeface="OpenDyslexic" charset="0"/>
                        </a:rPr>
                        <a:t>revokloode</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overlooked</a:t>
                      </a:r>
                    </a:p>
                  </a:txBody>
                  <a:tcPr/>
                </a:tc>
                <a:extLst>
                  <a:ext uri="{0D108BD9-81ED-4DB2-BD59-A6C34878D82A}">
                    <a16:rowId xmlns:a16="http://schemas.microsoft.com/office/drawing/2014/main" val="10001"/>
                  </a:ext>
                </a:extLst>
              </a:tr>
              <a:tr h="457200">
                <a:tc>
                  <a:txBody>
                    <a:bodyPr/>
                    <a:lstStyle/>
                    <a:p>
                      <a:r>
                        <a:rPr lang="en-GB" b="0" i="0" dirty="0" err="1">
                          <a:latin typeface="OpenDyslexicAlta" pitchFamily="2" charset="77"/>
                          <a:ea typeface="OpenDyslexic" charset="0"/>
                          <a:cs typeface="OpenDyslexic" charset="0"/>
                        </a:rPr>
                        <a:t>toaveorc</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overcoat</a:t>
                      </a:r>
                    </a:p>
                  </a:txBody>
                  <a:tcPr/>
                </a:tc>
                <a:extLst>
                  <a:ext uri="{0D108BD9-81ED-4DB2-BD59-A6C34878D82A}">
                    <a16:rowId xmlns:a16="http://schemas.microsoft.com/office/drawing/2014/main" val="10002"/>
                  </a:ext>
                </a:extLst>
              </a:tr>
              <a:tr h="457200">
                <a:tc>
                  <a:txBody>
                    <a:bodyPr/>
                    <a:lstStyle/>
                    <a:p>
                      <a:r>
                        <a:rPr lang="en-GB" b="0" i="0" dirty="0" err="1">
                          <a:latin typeface="OpenDyslexicAlta" pitchFamily="2" charset="77"/>
                          <a:ea typeface="OpenDyslexic" charset="0"/>
                          <a:cs typeface="OpenDyslexic" charset="0"/>
                        </a:rPr>
                        <a:t>denrevruto</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overturned</a:t>
                      </a:r>
                    </a:p>
                  </a:txBody>
                  <a:tcPr/>
                </a:tc>
                <a:extLst>
                  <a:ext uri="{0D108BD9-81ED-4DB2-BD59-A6C34878D82A}">
                    <a16:rowId xmlns:a16="http://schemas.microsoft.com/office/drawing/2014/main" val="10003"/>
                  </a:ext>
                </a:extLst>
              </a:tr>
              <a:tr h="457200">
                <a:tc>
                  <a:txBody>
                    <a:bodyPr/>
                    <a:lstStyle/>
                    <a:p>
                      <a:r>
                        <a:rPr lang="en-GB" b="0" i="0" dirty="0" err="1">
                          <a:latin typeface="OpenDyslexicAlta" pitchFamily="2" charset="77"/>
                          <a:ea typeface="OpenDyslexic" charset="0"/>
                          <a:cs typeface="OpenDyslexic" charset="0"/>
                        </a:rPr>
                        <a:t>prevodia</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overpaid</a:t>
                      </a:r>
                    </a:p>
                  </a:txBody>
                  <a:tcPr/>
                </a:tc>
                <a:extLst>
                  <a:ext uri="{0D108BD9-81ED-4DB2-BD59-A6C34878D82A}">
                    <a16:rowId xmlns:a16="http://schemas.microsoft.com/office/drawing/2014/main" val="10004"/>
                  </a:ext>
                </a:extLst>
              </a:tr>
              <a:tr h="457200">
                <a:tc>
                  <a:txBody>
                    <a:bodyPr/>
                    <a:lstStyle/>
                    <a:p>
                      <a:r>
                        <a:rPr lang="en-GB" b="0" i="0" dirty="0" err="1">
                          <a:latin typeface="OpenDyslexicAlta" pitchFamily="2" charset="77"/>
                          <a:ea typeface="OpenDyslexic" charset="0"/>
                          <a:cs typeface="OpenDyslexic" charset="0"/>
                        </a:rPr>
                        <a:t>rveocatre</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10005"/>
                  </a:ext>
                </a:extLst>
              </a:tr>
              <a:tr h="457200">
                <a:tc>
                  <a:txBody>
                    <a:bodyPr/>
                    <a:lstStyle/>
                    <a:p>
                      <a:r>
                        <a:rPr lang="en-GB" b="0" i="0" dirty="0" err="1">
                          <a:latin typeface="OpenDyslexicAlta" pitchFamily="2" charset="77"/>
                          <a:ea typeface="OpenDyslexic" charset="0"/>
                          <a:cs typeface="OpenDyslexic" charset="0"/>
                        </a:rPr>
                        <a:t>redorivet</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overtired</a:t>
                      </a:r>
                    </a:p>
                  </a:txBody>
                  <a:tcPr/>
                </a:tc>
                <a:extLst>
                  <a:ext uri="{0D108BD9-81ED-4DB2-BD59-A6C34878D82A}">
                    <a16:rowId xmlns:a16="http://schemas.microsoft.com/office/drawing/2014/main" val="10006"/>
                  </a:ext>
                </a:extLst>
              </a:tr>
              <a:tr h="457200">
                <a:tc>
                  <a:txBody>
                    <a:bodyPr/>
                    <a:lstStyle/>
                    <a:p>
                      <a:r>
                        <a:rPr lang="en-GB" b="0" i="0" dirty="0" err="1">
                          <a:latin typeface="OpenDyslexicAlta" pitchFamily="2" charset="77"/>
                          <a:ea typeface="OpenDyslexic" charset="0"/>
                          <a:cs typeface="OpenDyslexic" charset="0"/>
                        </a:rPr>
                        <a:t>koovreco</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overcook</a:t>
                      </a:r>
                    </a:p>
                  </a:txBody>
                  <a:tcPr/>
                </a:tc>
                <a:extLst>
                  <a:ext uri="{0D108BD9-81ED-4DB2-BD59-A6C34878D82A}">
                    <a16:rowId xmlns:a16="http://schemas.microsoft.com/office/drawing/2014/main" val="10007"/>
                  </a:ext>
                </a:extLst>
              </a:tr>
              <a:tr h="457200">
                <a:tc>
                  <a:txBody>
                    <a:bodyPr/>
                    <a:lstStyle/>
                    <a:p>
                      <a:r>
                        <a:rPr lang="en-GB" b="0" i="0" dirty="0" err="1">
                          <a:latin typeface="OpenDyslexicAlta" pitchFamily="2" charset="77"/>
                          <a:ea typeface="OpenDyslexic" charset="0"/>
                          <a:cs typeface="OpenDyslexic" charset="0"/>
                        </a:rPr>
                        <a:t>revoplest</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overslept</a:t>
                      </a:r>
                    </a:p>
                  </a:txBody>
                  <a:tcPr/>
                </a:tc>
                <a:extLst>
                  <a:ext uri="{0D108BD9-81ED-4DB2-BD59-A6C34878D82A}">
                    <a16:rowId xmlns:a16="http://schemas.microsoft.com/office/drawing/2014/main" val="10008"/>
                  </a:ext>
                </a:extLst>
              </a:tr>
              <a:tr h="457200">
                <a:tc>
                  <a:txBody>
                    <a:bodyPr/>
                    <a:lstStyle/>
                    <a:p>
                      <a:r>
                        <a:rPr lang="en-GB" b="0" i="0" dirty="0" err="1">
                          <a:latin typeface="OpenDyslexicAlta" pitchFamily="2" charset="77"/>
                          <a:ea typeface="OpenDyslexic" charset="0"/>
                          <a:cs typeface="OpenDyslexic" charset="0"/>
                        </a:rPr>
                        <a:t>roothverw</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overthrow</a:t>
                      </a:r>
                    </a:p>
                  </a:txBody>
                  <a:tcPr/>
                </a:tc>
                <a:extLst>
                  <a:ext uri="{0D108BD9-81ED-4DB2-BD59-A6C34878D82A}">
                    <a16:rowId xmlns:a16="http://schemas.microsoft.com/office/drawing/2014/main" val="10009"/>
                  </a:ext>
                </a:extLst>
              </a:tr>
              <a:tr h="457200">
                <a:tc>
                  <a:txBody>
                    <a:bodyPr/>
                    <a:lstStyle/>
                    <a:p>
                      <a:r>
                        <a:rPr lang="en-GB" b="0" i="0" dirty="0" err="1">
                          <a:latin typeface="OpenDyslexicAlta" pitchFamily="2" charset="77"/>
                          <a:ea typeface="OpenDyslexic" charset="0"/>
                          <a:cs typeface="OpenDyslexic" charset="0"/>
                        </a:rPr>
                        <a:t>onceablaver</a:t>
                      </a:r>
                      <a:endParaRPr lang="en-GB" b="0" i="0" dirty="0">
                        <a:latin typeface="OpenDyslexicAlta" pitchFamily="2" charset="77"/>
                        <a:ea typeface="OpenDyslexic" charset="0"/>
                        <a:cs typeface="OpenDyslexic" charset="0"/>
                      </a:endParaRPr>
                    </a:p>
                  </a:txBody>
                  <a:tcPr/>
                </a:tc>
                <a:tc>
                  <a:txBody>
                    <a:bodyPr/>
                    <a:lstStyle/>
                    <a:p>
                      <a:r>
                        <a:rPr lang="en-GB" b="0" i="0" dirty="0">
                          <a:solidFill>
                            <a:srgbClr val="FF3860"/>
                          </a:solidFill>
                          <a:latin typeface="OpenDyslexicAlta" pitchFamily="2" charset="77"/>
                          <a:ea typeface="OpenDyslexic" charset="0"/>
                          <a:cs typeface="OpenDyslexic" charset="0"/>
                        </a:rPr>
                        <a:t>overbalance</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44681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lnSpc>
                <a:spcPct val="100000"/>
              </a:lnSpc>
              <a:spcBef>
                <a:spcPts val="0"/>
              </a:spcBef>
              <a:defRPr/>
            </a:pPr>
            <a:r>
              <a:rPr lang="en-GB" dirty="0">
                <a:latin typeface="Muli" pitchFamily="2" charset="77"/>
              </a:rPr>
              <a:t>Convert nouns or verbs into adjectives using suffix ‘-</a:t>
            </a:r>
            <a:r>
              <a:rPr lang="en-GB" dirty="0" err="1">
                <a:latin typeface="Muli" pitchFamily="2" charset="77"/>
              </a:rPr>
              <a:t>ful</a:t>
            </a:r>
            <a:r>
              <a:rPr lang="en-GB" dirty="0">
                <a:latin typeface="Muli" pitchFamily="2" charset="77"/>
              </a:rPr>
              <a:t>.’</a:t>
            </a: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14</a:t>
            </a:r>
          </a:p>
        </p:txBody>
      </p:sp>
    </p:spTree>
    <p:extLst>
      <p:ext uri="{BB962C8B-B14F-4D97-AF65-F5344CB8AC3E}">
        <p14:creationId xmlns:p14="http://schemas.microsoft.com/office/powerpoint/2010/main" val="3644529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14</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Convert nouns or verbs into adjectives using suffix ‘-</a:t>
            </a:r>
            <a:r>
              <a:rPr lang="en-GB" dirty="0" err="1"/>
              <a:t>ful</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76800214"/>
              </p:ext>
            </p:extLst>
          </p:nvPr>
        </p:nvGraphicFramePr>
        <p:xfrm>
          <a:off x="3429000" y="1311275"/>
          <a:ext cx="8363607" cy="5112151"/>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180763">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Adding the suffix ‘</a:t>
                      </a:r>
                      <a:r>
                        <a:rPr lang="en-GB" sz="1700" b="0" i="0" dirty="0" err="1">
                          <a:latin typeface="Muli" pitchFamily="2" charset="77"/>
                        </a:rPr>
                        <a:t>ful</a:t>
                      </a:r>
                      <a:r>
                        <a:rPr lang="en-GB" sz="1700" b="0" i="0" dirty="0">
                          <a:latin typeface="Muli" pitchFamily="2" charset="77"/>
                        </a:rPr>
                        <a:t>’ can convert nouns or verbs in to adjectives. What words can children think of that end with </a:t>
                      </a:r>
                      <a:r>
                        <a:rPr lang="en-GB" sz="1700" b="0" i="0" dirty="0" err="1">
                          <a:latin typeface="Muli" pitchFamily="2" charset="77"/>
                        </a:rPr>
                        <a:t>ful</a:t>
                      </a:r>
                      <a:r>
                        <a:rPr lang="en-GB" sz="1700" b="0" i="0" dirty="0">
                          <a:latin typeface="Muli" pitchFamily="2" charset="77"/>
                        </a:rPr>
                        <a:t>? What do they think adding the suffix ‘</a:t>
                      </a:r>
                      <a:r>
                        <a:rPr lang="en-GB" sz="1700" b="0" i="0" dirty="0" err="1">
                          <a:latin typeface="Muli" pitchFamily="2" charset="77"/>
                        </a:rPr>
                        <a:t>ful</a:t>
                      </a:r>
                      <a:r>
                        <a:rPr lang="en-GB" sz="1700" b="0" i="0" dirty="0">
                          <a:latin typeface="Muli" pitchFamily="2" charset="77"/>
                        </a:rPr>
                        <a:t>’ means? (It can be explained as meaning  ‘full of with’, e.g. beautiful – full of beauty, thankful – full of thanks.)</a:t>
                      </a:r>
                    </a:p>
                  </a:txBody>
                  <a:tcPr/>
                </a:tc>
                <a:extLst>
                  <a:ext uri="{0D108BD9-81ED-4DB2-BD59-A6C34878D82A}">
                    <a16:rowId xmlns:a16="http://schemas.microsoft.com/office/drawing/2014/main" val="10000"/>
                  </a:ext>
                </a:extLst>
              </a:tr>
              <a:tr h="1778511">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Use the power point slide and ask children to remove the suffix ‘</a:t>
                      </a:r>
                      <a:r>
                        <a:rPr lang="en-GB" sz="1700" b="0" i="0" baseline="0" dirty="0" err="1">
                          <a:latin typeface="Muli" pitchFamily="2" charset="77"/>
                        </a:rPr>
                        <a:t>ful</a:t>
                      </a:r>
                      <a:r>
                        <a:rPr lang="en-GB" sz="1700" b="0" i="0" baseline="0" dirty="0">
                          <a:latin typeface="Muli" pitchFamily="2" charset="77"/>
                        </a:rPr>
                        <a:t>’ from the spelling list words to find the root word. Some of them can simply have the suffix removed to be complete, while others need to have the ‘i’ removed and replaced with a ‘y’.</a:t>
                      </a:r>
                    </a:p>
                    <a:p>
                      <a:endParaRPr lang="en-GB" sz="1700" b="0" i="0" baseline="0" dirty="0">
                        <a:latin typeface="Muli" pitchFamily="2" charset="77"/>
                      </a:endParaRPr>
                    </a:p>
                    <a:p>
                      <a:r>
                        <a:rPr lang="en-GB" sz="1700" b="0" i="0" baseline="0" dirty="0">
                          <a:latin typeface="Muli" pitchFamily="2" charset="77"/>
                        </a:rPr>
                        <a:t>Can they think of any more words ending with the suffix ‘</a:t>
                      </a:r>
                      <a:r>
                        <a:rPr lang="en-GB" sz="1700" b="0" i="0" baseline="0" dirty="0" err="1">
                          <a:latin typeface="Muli" pitchFamily="2" charset="77"/>
                        </a:rPr>
                        <a:t>ful</a:t>
                      </a:r>
                      <a:r>
                        <a:rPr lang="en-GB" sz="1700" b="0" i="0" baseline="0" dirty="0">
                          <a:latin typeface="Muli" pitchFamily="2" charset="77"/>
                        </a:rPr>
                        <a:t>’?</a:t>
                      </a:r>
                    </a:p>
                  </a:txBody>
                  <a:tcPr/>
                </a:tc>
                <a:extLst>
                  <a:ext uri="{0D108BD9-81ED-4DB2-BD59-A6C34878D82A}">
                    <a16:rowId xmlns:a16="http://schemas.microsoft.com/office/drawing/2014/main" val="10001"/>
                  </a:ext>
                </a:extLst>
              </a:tr>
              <a:tr h="1946800">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Show children the power point slide and use a dice generator or real die to complete the task in pairs or table groups. </a:t>
                      </a:r>
                      <a:br>
                        <a:rPr lang="en-GB" sz="1700" b="0" i="0" dirty="0">
                          <a:latin typeface="Muli" pitchFamily="2" charset="77"/>
                        </a:rPr>
                      </a:br>
                      <a:br>
                        <a:rPr lang="en-GB" sz="1700" b="0" i="0" dirty="0">
                          <a:latin typeface="Muli" pitchFamily="2" charset="77"/>
                        </a:rPr>
                      </a:br>
                      <a:r>
                        <a:rPr lang="en-GB" sz="1700" b="0" i="0" dirty="0">
                          <a:latin typeface="Muli" pitchFamily="2" charset="77"/>
                        </a:rPr>
                        <a:t>Share the results as a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2852004624"/>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merciful</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plentiful</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fearful</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faithful</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boastful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doubtful</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thankful</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pitiful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fanciful</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57749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01837164"/>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merciful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plentiful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fearful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faithful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boastful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doubtful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thankful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pitiful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fanciful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3514517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Convert nouns or verbs into adjectives using suffix ‘-</a:t>
                      </a:r>
                      <a:r>
                        <a:rPr lang="en-GB" sz="1400" b="0" i="0" dirty="0" err="1">
                          <a:latin typeface="Muli" pitchFamily="2" charset="77"/>
                        </a:rPr>
                        <a:t>ful</a:t>
                      </a:r>
                      <a:r>
                        <a:rPr lang="en-GB" sz="1400" dirty="0"/>
                        <a:t>.’</a:t>
                      </a:r>
                      <a:endParaRPr lang="en-GB"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26445739"/>
              </p:ext>
            </p:extLst>
          </p:nvPr>
        </p:nvGraphicFramePr>
        <p:xfrm>
          <a:off x="3515095" y="1351626"/>
          <a:ext cx="8170721" cy="5277770"/>
        </p:xfrm>
        <a:graphic>
          <a:graphicData uri="http://schemas.openxmlformats.org/drawingml/2006/table">
            <a:tbl>
              <a:tblPr firstRow="1" bandRow="1">
                <a:tableStyleId>{5940675A-B579-460E-94D1-54222C63F5DA}</a:tableStyleId>
              </a:tblPr>
              <a:tblGrid>
                <a:gridCol w="2693925">
                  <a:extLst>
                    <a:ext uri="{9D8B030D-6E8A-4147-A177-3AD203B41FA5}">
                      <a16:colId xmlns:a16="http://schemas.microsoft.com/office/drawing/2014/main" val="20000"/>
                    </a:ext>
                  </a:extLst>
                </a:gridCol>
                <a:gridCol w="2667323">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601193">
                  <a:extLst>
                    <a:ext uri="{9D8B030D-6E8A-4147-A177-3AD203B41FA5}">
                      <a16:colId xmlns:a16="http://schemas.microsoft.com/office/drawing/2014/main" val="20003"/>
                    </a:ext>
                  </a:extLst>
                </a:gridCol>
              </a:tblGrid>
              <a:tr h="635859">
                <a:tc gridSpan="4">
                  <a:txBody>
                    <a:bodyPr/>
                    <a:lstStyle/>
                    <a:p>
                      <a:r>
                        <a:rPr lang="en-GB" b="0" i="0" dirty="0">
                          <a:latin typeface="OpenDyslexicAlta" pitchFamily="2" charset="77"/>
                          <a:ea typeface="OpenDyslexic" charset="0"/>
                          <a:cs typeface="OpenDyslexic" charset="0"/>
                        </a:rPr>
                        <a:t>Take the suffix off your spelling list words to find their root word:</a:t>
                      </a:r>
                    </a:p>
                  </a:txBody>
                  <a:tcPr>
                    <a:solidFill>
                      <a:srgbClr val="FFFD78"/>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63769">
                <a:tc rowSpan="10">
                  <a:txBody>
                    <a:bodyPr/>
                    <a:lstStyle/>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r>
                        <a:rPr lang="en-GB" sz="5400" b="0" i="0" baseline="0" dirty="0">
                          <a:latin typeface="OpenDyslexicAlta" pitchFamily="2" charset="77"/>
                          <a:ea typeface="OpenDyslexic" charset="0"/>
                          <a:cs typeface="OpenDyslexic" charset="0"/>
                        </a:rPr>
                        <a:t>-</a:t>
                      </a:r>
                      <a:r>
                        <a:rPr lang="en-GB" sz="5400" b="0" i="0" baseline="0" dirty="0" err="1">
                          <a:latin typeface="OpenDyslexicAlta" pitchFamily="2" charset="77"/>
                          <a:ea typeface="OpenDyslexic" charset="0"/>
                          <a:cs typeface="OpenDyslexic" charset="0"/>
                        </a:rPr>
                        <a:t>ful</a:t>
                      </a:r>
                      <a:r>
                        <a:rPr lang="en-GB" sz="5400" b="0" i="0" baseline="0" dirty="0">
                          <a:latin typeface="OpenDyslexicAlta" pitchFamily="2" charset="77"/>
                          <a:ea typeface="OpenDyslexic" charset="0"/>
                          <a:cs typeface="OpenDyslexic" charset="0"/>
                        </a:rPr>
                        <a:t>  </a:t>
                      </a:r>
                      <a:endParaRPr lang="en-GB" sz="5400" b="0" i="0" dirty="0">
                        <a:latin typeface="OpenDyslexicAlta" pitchFamily="2" charset="77"/>
                        <a:ea typeface="OpenDyslexic" charset="0"/>
                        <a:cs typeface="OpenDyslexic" charset="0"/>
                      </a:endParaRPr>
                    </a:p>
                  </a:txBody>
                  <a:tcPr/>
                </a:tc>
                <a:tc rowSpan="10">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5400" b="0" i="0" dirty="0">
                          <a:latin typeface="OpenDyslexicAlta" pitchFamily="2" charset="77"/>
                          <a:ea typeface="OpenDyslexic" charset="0"/>
                          <a:cs typeface="OpenDyslexic" charset="0"/>
                        </a:rPr>
                      </a:br>
                      <a:endParaRPr lang="en-GB" sz="5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0" i="0" dirty="0">
                          <a:latin typeface="OpenDyslexicAlta" pitchFamily="2" charset="77"/>
                          <a:ea typeface="OpenDyslexic" charset="0"/>
                          <a:cs typeface="OpenDyslexic" charset="0"/>
                        </a:rPr>
                        <a:t>=</a:t>
                      </a:r>
                    </a:p>
                    <a:p>
                      <a:endParaRPr lang="en-GB" sz="5400" b="0" i="0" dirty="0">
                        <a:latin typeface="OpenDyslexicAlta" pitchFamily="2" charset="77"/>
                        <a:ea typeface="OpenDyslexic" charset="0"/>
                        <a:cs typeface="OpenDyslexic" charset="0"/>
                      </a:endParaRPr>
                    </a:p>
                  </a:txBody>
                  <a:tcPr/>
                </a:tc>
                <a:tc rowSpan="10">
                  <a:txBody>
                    <a:bodyPr/>
                    <a:lstStyle/>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63769">
                <a:tc vMerge="1">
                  <a:txBody>
                    <a:bodyPr/>
                    <a:lstStyle/>
                    <a:p>
                      <a:endParaRPr lang="en-GB"/>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endParaRPr lang="en-GB" sz="2000"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3570515" y="4716152"/>
            <a:ext cx="2525485" cy="2062103"/>
          </a:xfrm>
          <a:prstGeom prst="rect">
            <a:avLst/>
          </a:prstGeom>
          <a:solidFill>
            <a:srgbClr val="FFFD78"/>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1600" dirty="0">
                <a:latin typeface="OpenDyslexicAlta" pitchFamily="2" charset="77"/>
                <a:ea typeface="OpenDyslexic" charset="0"/>
                <a:cs typeface="OpenDyslexic" charset="0"/>
              </a:rPr>
              <a:t>Can you think of any more words ending in ‘</a:t>
            </a:r>
            <a:r>
              <a:rPr lang="en-GB" sz="1600" dirty="0" err="1">
                <a:latin typeface="OpenDyslexicAlta" pitchFamily="2" charset="77"/>
                <a:ea typeface="OpenDyslexic" charset="0"/>
                <a:cs typeface="OpenDyslexic" charset="0"/>
              </a:rPr>
              <a:t>ful</a:t>
            </a:r>
            <a:r>
              <a:rPr lang="en-GB" sz="1600" dirty="0">
                <a:latin typeface="OpenDyslexicAlta" pitchFamily="2" charset="77"/>
                <a:ea typeface="OpenDyslexic" charset="0"/>
                <a:cs typeface="OpenDyslexic" charset="0"/>
              </a:rPr>
              <a:t>’?</a:t>
            </a: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245260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merciful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plentiful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fearful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faithful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boastful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doubtful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thankful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pitiful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fanciful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90378247"/>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Convert nouns or verbs into adjectives using suffix ‘-</a:t>
                      </a:r>
                      <a:r>
                        <a:rPr lang="en-GB" sz="1400" b="0" i="0" dirty="0" err="1">
                          <a:latin typeface="Muli" pitchFamily="2" charset="77"/>
                        </a:rPr>
                        <a:t>ful</a:t>
                      </a:r>
                      <a:r>
                        <a:rPr lang="en-GB" sz="1400" dirty="0"/>
                        <a:t>.’</a:t>
                      </a:r>
                      <a:endParaRPr lang="en-GB"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0000"/>
                          </a:solidFill>
                          <a:latin typeface="Muli" pitchFamily="2" charset="77"/>
                        </a:rPr>
                        <a:t>Answers: </a:t>
                      </a:r>
                      <a:endParaRPr lang="en-GB" sz="1400" dirty="0">
                        <a:solidFill>
                          <a:srgbClr val="FF000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85676701"/>
              </p:ext>
            </p:extLst>
          </p:nvPr>
        </p:nvGraphicFramePr>
        <p:xfrm>
          <a:off x="3515095" y="1351626"/>
          <a:ext cx="8170721" cy="5277770"/>
        </p:xfrm>
        <a:graphic>
          <a:graphicData uri="http://schemas.openxmlformats.org/drawingml/2006/table">
            <a:tbl>
              <a:tblPr firstRow="1" bandRow="1">
                <a:tableStyleId>{5940675A-B579-460E-94D1-54222C63F5DA}</a:tableStyleId>
              </a:tblPr>
              <a:tblGrid>
                <a:gridCol w="2693925">
                  <a:extLst>
                    <a:ext uri="{9D8B030D-6E8A-4147-A177-3AD203B41FA5}">
                      <a16:colId xmlns:a16="http://schemas.microsoft.com/office/drawing/2014/main" val="20000"/>
                    </a:ext>
                  </a:extLst>
                </a:gridCol>
                <a:gridCol w="2667323">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2601193">
                  <a:extLst>
                    <a:ext uri="{9D8B030D-6E8A-4147-A177-3AD203B41FA5}">
                      <a16:colId xmlns:a16="http://schemas.microsoft.com/office/drawing/2014/main" val="20003"/>
                    </a:ext>
                  </a:extLst>
                </a:gridCol>
              </a:tblGrid>
              <a:tr h="635859">
                <a:tc gridSpan="4">
                  <a:txBody>
                    <a:bodyPr/>
                    <a:lstStyle/>
                    <a:p>
                      <a:r>
                        <a:rPr lang="en-GB" b="0" i="0" dirty="0">
                          <a:latin typeface="OpenDyslexicAlta" pitchFamily="2" charset="77"/>
                          <a:ea typeface="OpenDyslexic" charset="0"/>
                          <a:cs typeface="OpenDyslexic" charset="0"/>
                        </a:rPr>
                        <a:t>Take the suffix off your spelling list words to find their root word:</a:t>
                      </a:r>
                    </a:p>
                  </a:txBody>
                  <a:tcPr>
                    <a:solidFill>
                      <a:srgbClr val="FFFD78"/>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63769">
                <a:tc rowSpan="10">
                  <a:txBody>
                    <a:bodyPr/>
                    <a:lstStyle/>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endParaRPr lang="en-GB" sz="2000" b="0" i="0" dirty="0">
                        <a:latin typeface="OpenDyslexicAlta" pitchFamily="2" charset="77"/>
                        <a:ea typeface="OpenDyslexic" charset="0"/>
                        <a:cs typeface="OpenDyslexic" charset="0"/>
                      </a:endParaRPr>
                    </a:p>
                    <a:p>
                      <a:pPr algn="ctr"/>
                      <a:r>
                        <a:rPr lang="en-GB" sz="5400" b="0" i="0" baseline="0" dirty="0">
                          <a:latin typeface="OpenDyslexicAlta" pitchFamily="2" charset="77"/>
                          <a:ea typeface="OpenDyslexic" charset="0"/>
                          <a:cs typeface="OpenDyslexic" charset="0"/>
                        </a:rPr>
                        <a:t>-</a:t>
                      </a:r>
                      <a:r>
                        <a:rPr lang="en-GB" sz="5400" b="0" i="0" baseline="0" dirty="0" err="1">
                          <a:latin typeface="OpenDyslexicAlta" pitchFamily="2" charset="77"/>
                          <a:ea typeface="OpenDyslexic" charset="0"/>
                          <a:cs typeface="OpenDyslexic" charset="0"/>
                        </a:rPr>
                        <a:t>ful</a:t>
                      </a:r>
                      <a:r>
                        <a:rPr lang="en-GB" sz="5400" b="0" i="0" baseline="0" dirty="0">
                          <a:latin typeface="OpenDyslexicAlta" pitchFamily="2" charset="77"/>
                          <a:ea typeface="OpenDyslexic" charset="0"/>
                          <a:cs typeface="OpenDyslexic" charset="0"/>
                        </a:rPr>
                        <a:t>  </a:t>
                      </a:r>
                      <a:endParaRPr lang="en-GB" sz="5400" b="0" i="0" dirty="0">
                        <a:latin typeface="OpenDyslexicAlta" pitchFamily="2" charset="77"/>
                        <a:ea typeface="OpenDyslexic" charset="0"/>
                        <a:cs typeface="OpenDyslexic" charset="0"/>
                      </a:endParaRPr>
                    </a:p>
                  </a:txBody>
                  <a:tcPr/>
                </a:tc>
                <a:tc rowSpan="10">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5400" b="0" i="0" dirty="0">
                          <a:latin typeface="OpenDyslexicAlta" pitchFamily="2" charset="77"/>
                          <a:ea typeface="OpenDyslexic" charset="0"/>
                          <a:cs typeface="OpenDyslexic" charset="0"/>
                        </a:rPr>
                      </a:br>
                      <a:endParaRPr lang="en-GB" sz="5400" b="0" i="0" dirty="0">
                        <a:latin typeface="OpenDyslexicAlta" pitchFamily="2" charset="77"/>
                        <a:ea typeface="OpenDyslexic" charset="0"/>
                        <a:cs typeface="OpenDyslexic"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0" i="0" dirty="0">
                          <a:latin typeface="OpenDyslexicAlta" pitchFamily="2" charset="77"/>
                          <a:ea typeface="OpenDyslexic" charset="0"/>
                          <a:cs typeface="OpenDyslexic" charset="0"/>
                        </a:rPr>
                        <a:t>=</a:t>
                      </a:r>
                    </a:p>
                    <a:p>
                      <a:endParaRPr lang="en-GB" sz="5400" b="0" i="0" dirty="0">
                        <a:latin typeface="OpenDyslexicAlta" pitchFamily="2" charset="77"/>
                        <a:ea typeface="OpenDyslexic" charset="0"/>
                        <a:cs typeface="OpenDyslexic" charset="0"/>
                      </a:endParaRPr>
                    </a:p>
                  </a:txBody>
                  <a:tcPr/>
                </a:tc>
                <a:tc rowSpan="10">
                  <a:txBody>
                    <a:bodyPr/>
                    <a:lstStyle/>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p>
                      <a:endParaRPr lang="en-GB" sz="2000" b="0" i="0" dirty="0">
                        <a:latin typeface="OpenDyslexicAlta" pitchFamily="2" charset="77"/>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mercy</a:t>
                      </a:r>
                    </a:p>
                  </a:txBody>
                  <a:tcPr/>
                </a:tc>
                <a:extLst>
                  <a:ext uri="{0D108BD9-81ED-4DB2-BD59-A6C34878D82A}">
                    <a16:rowId xmlns:a16="http://schemas.microsoft.com/office/drawing/2014/main" val="10001"/>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plenty</a:t>
                      </a:r>
                    </a:p>
                  </a:txBody>
                  <a:tcPr/>
                </a:tc>
                <a:extLst>
                  <a:ext uri="{0D108BD9-81ED-4DB2-BD59-A6C34878D82A}">
                    <a16:rowId xmlns:a16="http://schemas.microsoft.com/office/drawing/2014/main" val="10002"/>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beauty</a:t>
                      </a:r>
                    </a:p>
                  </a:txBody>
                  <a:tcPr/>
                </a:tc>
                <a:extLst>
                  <a:ext uri="{0D108BD9-81ED-4DB2-BD59-A6C34878D82A}">
                    <a16:rowId xmlns:a16="http://schemas.microsoft.com/office/drawing/2014/main" val="10003"/>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fear</a:t>
                      </a:r>
                    </a:p>
                  </a:txBody>
                  <a:tcPr/>
                </a:tc>
                <a:extLst>
                  <a:ext uri="{0D108BD9-81ED-4DB2-BD59-A6C34878D82A}">
                    <a16:rowId xmlns:a16="http://schemas.microsoft.com/office/drawing/2014/main" val="10004"/>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faith</a:t>
                      </a:r>
                    </a:p>
                  </a:txBody>
                  <a:tcPr/>
                </a:tc>
                <a:extLst>
                  <a:ext uri="{0D108BD9-81ED-4DB2-BD59-A6C34878D82A}">
                    <a16:rowId xmlns:a16="http://schemas.microsoft.com/office/drawing/2014/main" val="10005"/>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boast</a:t>
                      </a:r>
                    </a:p>
                  </a:txBody>
                  <a:tcPr/>
                </a:tc>
                <a:extLst>
                  <a:ext uri="{0D108BD9-81ED-4DB2-BD59-A6C34878D82A}">
                    <a16:rowId xmlns:a16="http://schemas.microsoft.com/office/drawing/2014/main" val="10006"/>
                  </a:ext>
                </a:extLst>
              </a:tr>
              <a:tr h="463769">
                <a:tc vMerge="1">
                  <a:txBody>
                    <a:bodyPr/>
                    <a:lstStyle/>
                    <a:p>
                      <a:endParaRPr lang="en-GB"/>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a:p>
                  </a:txBody>
                  <a:tcPr/>
                </a:tc>
                <a:tc>
                  <a:txBody>
                    <a:bodyPr/>
                    <a:lstStyle/>
                    <a:p>
                      <a:r>
                        <a:rPr lang="en-GB" sz="2000" b="0" i="0" dirty="0">
                          <a:solidFill>
                            <a:srgbClr val="FF0000"/>
                          </a:solidFill>
                          <a:latin typeface="OpenDyslexicAlta" pitchFamily="2" charset="77"/>
                          <a:ea typeface="OpenDyslexic" charset="0"/>
                          <a:cs typeface="OpenDyslexic" charset="0"/>
                        </a:rPr>
                        <a:t>doubt</a:t>
                      </a:r>
                    </a:p>
                  </a:txBody>
                  <a:tcPr/>
                </a:tc>
                <a:extLst>
                  <a:ext uri="{0D108BD9-81ED-4DB2-BD59-A6C34878D82A}">
                    <a16:rowId xmlns:a16="http://schemas.microsoft.com/office/drawing/2014/main" val="10007"/>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thank</a:t>
                      </a:r>
                    </a:p>
                  </a:txBody>
                  <a:tcPr/>
                </a:tc>
                <a:extLst>
                  <a:ext uri="{0D108BD9-81ED-4DB2-BD59-A6C34878D82A}">
                    <a16:rowId xmlns:a16="http://schemas.microsoft.com/office/drawing/2014/main" val="10008"/>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pity</a:t>
                      </a:r>
                    </a:p>
                  </a:txBody>
                  <a:tcPr/>
                </a:tc>
                <a:extLst>
                  <a:ext uri="{0D108BD9-81ED-4DB2-BD59-A6C34878D82A}">
                    <a16:rowId xmlns:a16="http://schemas.microsoft.com/office/drawing/2014/main" val="10009"/>
                  </a:ext>
                </a:extLst>
              </a:tr>
              <a:tr h="463769">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vMerge="1">
                  <a:txBody>
                    <a:bodyPr/>
                    <a:lstStyle/>
                    <a:p>
                      <a:endParaRPr lang="en-GB" sz="2000" dirty="0">
                        <a:latin typeface="OpenDyslexic" charset="0"/>
                        <a:ea typeface="OpenDyslexic" charset="0"/>
                        <a:cs typeface="OpenDyslexic" charset="0"/>
                      </a:endParaRPr>
                    </a:p>
                  </a:txBody>
                  <a:tcPr/>
                </a:tc>
                <a:tc>
                  <a:txBody>
                    <a:bodyPr/>
                    <a:lstStyle/>
                    <a:p>
                      <a:r>
                        <a:rPr lang="en-GB" sz="2000" b="0" i="0" dirty="0">
                          <a:solidFill>
                            <a:srgbClr val="FF0000"/>
                          </a:solidFill>
                          <a:latin typeface="OpenDyslexicAlta" pitchFamily="2" charset="77"/>
                          <a:ea typeface="OpenDyslexic" charset="0"/>
                          <a:cs typeface="OpenDyslexic" charset="0"/>
                        </a:rPr>
                        <a:t>fancy</a:t>
                      </a:r>
                    </a:p>
                  </a:txBody>
                  <a:tcPr/>
                </a:tc>
                <a:extLst>
                  <a:ext uri="{0D108BD9-81ED-4DB2-BD59-A6C34878D82A}">
                    <a16:rowId xmlns:a16="http://schemas.microsoft.com/office/drawing/2014/main" val="10010"/>
                  </a:ext>
                </a:extLst>
              </a:tr>
            </a:tbl>
          </a:graphicData>
        </a:graphic>
      </p:graphicFrame>
      <p:sp>
        <p:nvSpPr>
          <p:cNvPr id="3" name="TextBox 2"/>
          <p:cNvSpPr txBox="1"/>
          <p:nvPr/>
        </p:nvSpPr>
        <p:spPr>
          <a:xfrm>
            <a:off x="3570515" y="4716152"/>
            <a:ext cx="2525485" cy="2062103"/>
          </a:xfrm>
          <a:prstGeom prst="rect">
            <a:avLst/>
          </a:prstGeom>
          <a:solidFill>
            <a:srgbClr val="FFFD78"/>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1600" dirty="0">
                <a:latin typeface="OpenDyslexicAlta" pitchFamily="2" charset="77"/>
                <a:ea typeface="OpenDyslexic" charset="0"/>
                <a:cs typeface="OpenDyslexic" charset="0"/>
              </a:rPr>
              <a:t>Can you think of any more words ending in ‘</a:t>
            </a:r>
            <a:r>
              <a:rPr lang="en-GB" sz="1600" dirty="0" err="1">
                <a:latin typeface="OpenDyslexicAlta" pitchFamily="2" charset="77"/>
                <a:ea typeface="OpenDyslexic" charset="0"/>
                <a:cs typeface="OpenDyslexic" charset="0"/>
              </a:rPr>
              <a:t>ful</a:t>
            </a:r>
            <a:r>
              <a:rPr lang="en-GB" sz="1600" dirty="0">
                <a:latin typeface="OpenDyslexicAlta" pitchFamily="2" charset="77"/>
                <a:ea typeface="OpenDyslexic" charset="0"/>
                <a:cs typeface="OpenDyslexic" charset="0"/>
              </a:rPr>
              <a:t>’?</a:t>
            </a: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a:p>
            <a:pPr algn="ctr"/>
            <a:endParaRPr lang="en-GB" sz="1600"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982491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53966701"/>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merciful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plentiful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fearful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faithful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boastful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doubtful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thankful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pitiful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fanciful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3746246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Convert nouns or verbs into adjectives using suffix ‘-</a:t>
                      </a:r>
                      <a:r>
                        <a:rPr lang="en-GB" sz="1400" b="0" i="0" dirty="0" err="1">
                          <a:latin typeface="Muli" pitchFamily="2" charset="77"/>
                        </a:rPr>
                        <a:t>ful</a:t>
                      </a:r>
                      <a:r>
                        <a:rPr lang="en-GB" sz="140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baseline="0" dirty="0">
                          <a:latin typeface="Muli" pitchFamily="2" charset="77"/>
                        </a:rPr>
                        <a:t>Name:</a:t>
                      </a: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405497" y="3008165"/>
            <a:ext cx="4426523" cy="2213262"/>
          </a:xfrm>
          <a:prstGeom prst="rect">
            <a:avLst/>
          </a:prstGeom>
        </p:spPr>
      </p:pic>
      <p:sp>
        <p:nvSpPr>
          <p:cNvPr id="7" name="TextBox 6"/>
          <p:cNvSpPr txBox="1"/>
          <p:nvPr/>
        </p:nvSpPr>
        <p:spPr>
          <a:xfrm>
            <a:off x="5035550" y="2094339"/>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a full sentence.</a:t>
            </a:r>
          </a:p>
        </p:txBody>
      </p:sp>
      <p:sp>
        <p:nvSpPr>
          <p:cNvPr id="8" name="TextBox 7"/>
          <p:cNvSpPr txBox="1"/>
          <p:nvPr/>
        </p:nvSpPr>
        <p:spPr>
          <a:xfrm>
            <a:off x="5035550" y="2856072"/>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capital letters.</a:t>
            </a:r>
          </a:p>
        </p:txBody>
      </p:sp>
      <p:sp>
        <p:nvSpPr>
          <p:cNvPr id="9" name="TextBox 8"/>
          <p:cNvSpPr txBox="1"/>
          <p:nvPr/>
        </p:nvSpPr>
        <p:spPr>
          <a:xfrm>
            <a:off x="5035550" y="43020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in different colours.</a:t>
            </a:r>
          </a:p>
        </p:txBody>
      </p:sp>
      <p:sp>
        <p:nvSpPr>
          <p:cNvPr id="10" name="TextBox 9"/>
          <p:cNvSpPr txBox="1"/>
          <p:nvPr/>
        </p:nvSpPr>
        <p:spPr>
          <a:xfrm>
            <a:off x="5035550" y="3597548"/>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your word three times.</a:t>
            </a:r>
          </a:p>
        </p:txBody>
      </p:sp>
      <p:sp>
        <p:nvSpPr>
          <p:cNvPr id="11" name="TextBox 10"/>
          <p:cNvSpPr txBox="1"/>
          <p:nvPr/>
        </p:nvSpPr>
        <p:spPr>
          <a:xfrm>
            <a:off x="5035550" y="503034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Write what your word means.</a:t>
            </a:r>
          </a:p>
        </p:txBody>
      </p:sp>
      <p:sp>
        <p:nvSpPr>
          <p:cNvPr id="12" name="TextBox 11"/>
          <p:cNvSpPr txBox="1"/>
          <p:nvPr/>
        </p:nvSpPr>
        <p:spPr>
          <a:xfrm>
            <a:off x="5035550" y="5758595"/>
            <a:ext cx="6394450" cy="461665"/>
          </a:xfrm>
          <a:prstGeom prst="rect">
            <a:avLst/>
          </a:prstGeom>
          <a:noFill/>
        </p:spPr>
        <p:txBody>
          <a:bodyPr wrap="square" rtlCol="0">
            <a:spAutoFit/>
          </a:bodyPr>
          <a:lstStyle/>
          <a:p>
            <a:r>
              <a:rPr lang="en-GB" sz="2400" dirty="0">
                <a:latin typeface="OpenDyslexicAlta" pitchFamily="2" charset="77"/>
                <a:ea typeface="OpenDyslexic" charset="0"/>
                <a:cs typeface="OpenDyslexic" charset="0"/>
              </a:rPr>
              <a:t>Spell the word out loud.</a:t>
            </a:r>
          </a:p>
        </p:txBody>
      </p:sp>
      <p:sp>
        <p:nvSpPr>
          <p:cNvPr id="13" name="Rectangle 12"/>
          <p:cNvSpPr/>
          <p:nvPr/>
        </p:nvSpPr>
        <p:spPr>
          <a:xfrm>
            <a:off x="3512127" y="1428194"/>
            <a:ext cx="8549986" cy="338554"/>
          </a:xfrm>
          <a:prstGeom prst="rect">
            <a:avLst/>
          </a:prstGeom>
          <a:solidFill>
            <a:srgbClr val="FFFD78"/>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Roll a die or ask someone to pick a number from 1-6 for each spelling.</a:t>
            </a:r>
          </a:p>
        </p:txBody>
      </p:sp>
      <p:sp>
        <p:nvSpPr>
          <p:cNvPr id="14" name="Rectangle 13">
            <a:extLst>
              <a:ext uri="{FF2B5EF4-FFF2-40B4-BE49-F238E27FC236}">
                <a16:creationId xmlns:a16="http://schemas.microsoft.com/office/drawing/2014/main" id="{8DF7CB43-6F1E-4EF7-A552-664DC6D667FF}"/>
              </a:ext>
            </a:extLst>
          </p:cNvPr>
          <p:cNvSpPr/>
          <p:nvPr/>
        </p:nvSpPr>
        <p:spPr>
          <a:xfrm>
            <a:off x="3404551" y="6362757"/>
            <a:ext cx="8549986" cy="338554"/>
          </a:xfrm>
          <a:prstGeom prst="rect">
            <a:avLst/>
          </a:prstGeom>
          <a:solidFill>
            <a:srgbClr val="FFFD78"/>
          </a:solidFill>
          <a:ln>
            <a:solidFill>
              <a:schemeClr val="tx1"/>
            </a:solidFill>
          </a:ln>
        </p:spPr>
        <p:txBody>
          <a:bodyPr wrap="square">
            <a:spAutoFit/>
          </a:bodyPr>
          <a:lstStyle/>
          <a:p>
            <a:pPr algn="ctr"/>
            <a:r>
              <a:rPr lang="en-GB" sz="1600" dirty="0">
                <a:latin typeface="OpenDyslexicAlta" pitchFamily="2" charset="77"/>
                <a:ea typeface="OpenDyslexic" charset="0"/>
                <a:cs typeface="OpenDyslexic" charset="0"/>
              </a:rPr>
              <a:t>To challenge yourself, why not do all of the numbers for each spelling!</a:t>
            </a:r>
          </a:p>
        </p:txBody>
      </p:sp>
    </p:spTree>
    <p:extLst>
      <p:ext uri="{BB962C8B-B14F-4D97-AF65-F5344CB8AC3E}">
        <p14:creationId xmlns:p14="http://schemas.microsoft.com/office/powerpoint/2010/main" val="2934671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23132434"/>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1332643896"/>
                    </a:ext>
                  </a:extLst>
                </a:gridCol>
                <a:gridCol w="1858433">
                  <a:extLst>
                    <a:ext uri="{9D8B030D-6E8A-4147-A177-3AD203B41FA5}">
                      <a16:colId xmlns:a16="http://schemas.microsoft.com/office/drawing/2014/main" val="1746350537"/>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merciful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plentiful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beautiful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fearful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faithful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boastful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doubtful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thankful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pitiful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fanciful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2295870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Convert nouns or verbs into adjectives using suffix ‘-</a:t>
                      </a:r>
                      <a:r>
                        <a:rPr lang="en-GB" sz="1400" baseline="0" dirty="0" err="1"/>
                        <a:t>ful</a:t>
                      </a:r>
                      <a:r>
                        <a:rPr lang="en-GB" sz="14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978143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  </a:t>
                      </a:r>
                      <a:r>
                        <a:rPr lang="en-GB" sz="1400" b="0" i="0" dirty="0">
                          <a:latin typeface="OpenDyslexicAlta" pitchFamily="2" charset="77"/>
                          <a:ea typeface="OpenDyslexic" charset="0"/>
                          <a:cs typeface="OpenDyslexic" charset="0"/>
                        </a:rPr>
                        <a:t>(Cover these)</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merciful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plentiful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fearful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faithful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boastful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doubtful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thankful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pitiful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fanciful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nvGraphicFramePr>
        <p:xfrm>
          <a:off x="508000" y="325966"/>
          <a:ext cx="9055100" cy="944880"/>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Convert nouns or verbs into adjectives using suffix ‘-</a:t>
                      </a:r>
                      <a:r>
                        <a:rPr lang="en-GB" sz="1400" baseline="0" dirty="0" err="1"/>
                        <a:t>ful</a:t>
                      </a:r>
                      <a:r>
                        <a:rPr lang="en-GB" sz="1400"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p>
                    <a:p>
                      <a:r>
                        <a:rPr lang="en-GB" sz="1400" baseline="0" dirty="0"/>
                        <a:t>Name:</a:t>
                      </a:r>
                      <a:endParaRPr lang="en-GB" sz="1400" dirty="0"/>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8612" y="1396998"/>
            <a:ext cx="1076159" cy="1422402"/>
          </a:xfrm>
          <a:prstGeom prst="rect">
            <a:avLst/>
          </a:prstGeom>
        </p:spPr>
      </p:pic>
      <p:sp>
        <p:nvSpPr>
          <p:cNvPr id="7" name="TextBox 6"/>
          <p:cNvSpPr txBox="1"/>
          <p:nvPr/>
        </p:nvSpPr>
        <p:spPr>
          <a:xfrm>
            <a:off x="5018314" y="1600196"/>
            <a:ext cx="7032172" cy="1077218"/>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spelling test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correct Marvin’s answers without looking at your own list?</a:t>
            </a:r>
          </a:p>
        </p:txBody>
      </p:sp>
      <p:sp>
        <p:nvSpPr>
          <p:cNvPr id="3" name="TextBox 2"/>
          <p:cNvSpPr txBox="1"/>
          <p:nvPr/>
        </p:nvSpPr>
        <p:spPr>
          <a:xfrm>
            <a:off x="5906098" y="2794088"/>
            <a:ext cx="4310742" cy="3737946"/>
          </a:xfrm>
          <a:prstGeom prst="rect">
            <a:avLst/>
          </a:prstGeo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8100000" scaled="1"/>
            <a:tileRect/>
          </a:gradFill>
          <a:ln>
            <a:solidFill>
              <a:srgbClr val="FFFD78"/>
            </a:solidFill>
          </a:ln>
        </p:spPr>
        <p:txBody>
          <a:bodyPr wrap="square" rtlCol="0">
            <a:spAutoFit/>
          </a:bodyPr>
          <a:lstStyle/>
          <a:p>
            <a:pPr>
              <a:lnSpc>
                <a:spcPct val="150000"/>
              </a:lnSpc>
            </a:pPr>
            <a:r>
              <a:rPr lang="en-GB" sz="1600" dirty="0" err="1">
                <a:latin typeface="OpenDyslexicAlta" pitchFamily="2" charset="77"/>
                <a:ea typeface="OpenDyslexic" charset="0"/>
                <a:cs typeface="OpenDyslexic" charset="0"/>
              </a:rPr>
              <a:t>mersiful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plenntiful</a:t>
            </a:r>
            <a:r>
              <a:rPr lang="en-GB" sz="1600" dirty="0">
                <a:latin typeface="OpenDyslexicAlta" pitchFamily="2" charset="77"/>
                <a:ea typeface="OpenDyslexic" charset="0"/>
                <a:cs typeface="OpenDyslexic" charset="0"/>
              </a:rPr>
              <a:t> </a:t>
            </a:r>
          </a:p>
          <a:p>
            <a:pPr>
              <a:lnSpc>
                <a:spcPct val="150000"/>
              </a:lnSpc>
            </a:pPr>
            <a:r>
              <a:rPr lang="en-GB" sz="1600" dirty="0" err="1">
                <a:latin typeface="OpenDyslexicAlta" pitchFamily="2" charset="77"/>
                <a:ea typeface="OpenDyslexic" charset="0"/>
                <a:cs typeface="OpenDyslexic" charset="0"/>
              </a:rPr>
              <a:t>byootiful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feerfull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faithfull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bostful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dowtfull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thanksfull</a:t>
            </a:r>
            <a:r>
              <a:rPr lang="en-GB" sz="1600" dirty="0">
                <a:latin typeface="OpenDyslexicAlta" pitchFamily="2" charset="77"/>
                <a:ea typeface="OpenDyslexic" charset="0"/>
                <a:cs typeface="OpenDyslexic" charset="0"/>
              </a:rPr>
              <a:t> </a:t>
            </a:r>
          </a:p>
          <a:p>
            <a:pPr>
              <a:lnSpc>
                <a:spcPct val="150000"/>
              </a:lnSpc>
            </a:pPr>
            <a:r>
              <a:rPr lang="en-GB" sz="1600" dirty="0" err="1">
                <a:latin typeface="OpenDyslexicAlta" pitchFamily="2" charset="77"/>
                <a:ea typeface="OpenDyslexic" charset="0"/>
                <a:cs typeface="OpenDyslexic" charset="0"/>
              </a:rPr>
              <a:t>pityful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fancyfull</a:t>
            </a:r>
            <a:endParaRPr lang="en-GB" sz="1600" dirty="0">
              <a:latin typeface="OpenDyslexicAlta" pitchFamily="2" charset="77"/>
              <a:ea typeface="OpenDyslexic" charset="0"/>
              <a:cs typeface="OpenDyslexic" charset="0"/>
            </a:endParaRPr>
          </a:p>
        </p:txBody>
      </p:sp>
    </p:spTree>
    <p:extLst>
      <p:ext uri="{BB962C8B-B14F-4D97-AF65-F5344CB8AC3E}">
        <p14:creationId xmlns:p14="http://schemas.microsoft.com/office/powerpoint/2010/main" val="1932979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  </a:t>
                      </a:r>
                      <a:r>
                        <a:rPr lang="en-GB" sz="1400" b="0" i="0" dirty="0">
                          <a:latin typeface="OpenDyslexicAlta" pitchFamily="2" charset="77"/>
                          <a:ea typeface="OpenDyslexic" charset="0"/>
                          <a:cs typeface="OpenDyslexic" charset="0"/>
                        </a:rPr>
                        <a:t>(Cover these)</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merciful</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plentiful</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beautiful</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fearful</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faithful</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boastful</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doubtful</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thankful</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pitiful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fanciful</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6973921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Convert nouns or verbs into adjectives using suffix ‘-</a:t>
                      </a:r>
                      <a:r>
                        <a:rPr lang="en-GB" sz="1400" baseline="0" dirty="0" err="1">
                          <a:latin typeface="Muli" pitchFamily="2" charset="77"/>
                        </a:rPr>
                        <a:t>ful</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3860"/>
                          </a:solidFill>
                          <a:latin typeface="Muli" pitchFamily="2" charset="77"/>
                        </a:rPr>
                        <a:t>Answers: </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14</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98612" y="1396998"/>
            <a:ext cx="1076159" cy="1422402"/>
          </a:xfrm>
          <a:prstGeom prst="rect">
            <a:avLst/>
          </a:prstGeom>
        </p:spPr>
      </p:pic>
      <p:sp>
        <p:nvSpPr>
          <p:cNvPr id="7" name="TextBox 6"/>
          <p:cNvSpPr txBox="1"/>
          <p:nvPr/>
        </p:nvSpPr>
        <p:spPr>
          <a:xfrm>
            <a:off x="5018314" y="1600196"/>
            <a:ext cx="7032172" cy="1077218"/>
          </a:xfrm>
          <a:prstGeom prst="rect">
            <a:avLst/>
          </a:prstGeom>
          <a:noFill/>
        </p:spPr>
        <p:txBody>
          <a:bodyPr wrap="square" rtlCol="0">
            <a:spAutoFit/>
          </a:bodyPr>
          <a:lstStyle/>
          <a:p>
            <a:r>
              <a:rPr lang="en-GB" sz="1600" dirty="0">
                <a:latin typeface="OpenDyslexicAlta" pitchFamily="2" charset="77"/>
                <a:ea typeface="OpenDyslexic" charset="0"/>
                <a:cs typeface="OpenDyslexic" charset="0"/>
              </a:rPr>
              <a:t>Marvin has completed his spelling test below.</a:t>
            </a:r>
          </a:p>
          <a:p>
            <a:endParaRPr lang="en-GB" sz="1600" dirty="0">
              <a:latin typeface="OpenDyslexicAlta" pitchFamily="2" charset="77"/>
              <a:ea typeface="OpenDyslexic" charset="0"/>
              <a:cs typeface="OpenDyslexic" charset="0"/>
            </a:endParaRPr>
          </a:p>
          <a:p>
            <a:r>
              <a:rPr lang="en-GB" sz="1600" dirty="0">
                <a:latin typeface="OpenDyslexicAlta" pitchFamily="2" charset="77"/>
                <a:ea typeface="OpenDyslexic" charset="0"/>
                <a:cs typeface="OpenDyslexic" charset="0"/>
              </a:rPr>
              <a:t>Can you correct Marvin’s answers without looking at your own list?</a:t>
            </a:r>
          </a:p>
        </p:txBody>
      </p:sp>
      <p:sp>
        <p:nvSpPr>
          <p:cNvPr id="3" name="TextBox 2"/>
          <p:cNvSpPr txBox="1"/>
          <p:nvPr/>
        </p:nvSpPr>
        <p:spPr>
          <a:xfrm>
            <a:off x="6096000" y="2677414"/>
            <a:ext cx="4310742" cy="3737946"/>
          </a:xfrm>
          <a:prstGeom prst="rect">
            <a:avLst/>
          </a:prstGeom>
          <a:gradFill flip="none" rotWithShape="1">
            <a:gsLst>
              <a:gs pos="0">
                <a:srgbClr val="FFFD78">
                  <a:tint val="66000"/>
                  <a:satMod val="160000"/>
                </a:srgbClr>
              </a:gs>
              <a:gs pos="50000">
                <a:srgbClr val="FFFD78">
                  <a:tint val="44500"/>
                  <a:satMod val="160000"/>
                </a:srgbClr>
              </a:gs>
              <a:gs pos="100000">
                <a:srgbClr val="FFFD78">
                  <a:tint val="23500"/>
                  <a:satMod val="160000"/>
                </a:srgbClr>
              </a:gs>
            </a:gsLst>
            <a:lin ang="8100000" scaled="1"/>
            <a:tileRect/>
          </a:gradFill>
          <a:ln>
            <a:solidFill>
              <a:srgbClr val="FFFD78"/>
            </a:solidFill>
          </a:ln>
        </p:spPr>
        <p:txBody>
          <a:bodyPr wrap="square" rtlCol="0">
            <a:spAutoFit/>
          </a:bodyPr>
          <a:lstStyle/>
          <a:p>
            <a:pPr>
              <a:lnSpc>
                <a:spcPct val="150000"/>
              </a:lnSpc>
            </a:pPr>
            <a:r>
              <a:rPr lang="en-GB" sz="1600" dirty="0" err="1">
                <a:latin typeface="OpenDyslexicAlta" pitchFamily="2" charset="77"/>
                <a:ea typeface="OpenDyslexic" charset="0"/>
                <a:cs typeface="OpenDyslexic" charset="0"/>
              </a:rPr>
              <a:t>mersiful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plenntiful</a:t>
            </a:r>
            <a:r>
              <a:rPr lang="en-GB" sz="1600" dirty="0">
                <a:latin typeface="OpenDyslexicAlta" pitchFamily="2" charset="77"/>
                <a:ea typeface="OpenDyslexic" charset="0"/>
                <a:cs typeface="OpenDyslexic" charset="0"/>
              </a:rPr>
              <a:t> </a:t>
            </a:r>
          </a:p>
          <a:p>
            <a:pPr>
              <a:lnSpc>
                <a:spcPct val="150000"/>
              </a:lnSpc>
            </a:pPr>
            <a:r>
              <a:rPr lang="en-GB" sz="1600" dirty="0" err="1">
                <a:latin typeface="OpenDyslexicAlta" pitchFamily="2" charset="77"/>
                <a:ea typeface="OpenDyslexic" charset="0"/>
                <a:cs typeface="OpenDyslexic" charset="0"/>
              </a:rPr>
              <a:t>byootiful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feerfull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faithfull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bostful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dowtfull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thanksfull</a:t>
            </a:r>
            <a:r>
              <a:rPr lang="en-GB" sz="1600" dirty="0">
                <a:latin typeface="OpenDyslexicAlta" pitchFamily="2" charset="77"/>
                <a:ea typeface="OpenDyslexic" charset="0"/>
                <a:cs typeface="OpenDyslexic" charset="0"/>
              </a:rPr>
              <a:t> </a:t>
            </a:r>
          </a:p>
          <a:p>
            <a:pPr>
              <a:lnSpc>
                <a:spcPct val="150000"/>
              </a:lnSpc>
            </a:pPr>
            <a:r>
              <a:rPr lang="en-GB" sz="1600" dirty="0" err="1">
                <a:latin typeface="OpenDyslexicAlta" pitchFamily="2" charset="77"/>
                <a:ea typeface="OpenDyslexic" charset="0"/>
                <a:cs typeface="OpenDyslexic" charset="0"/>
              </a:rPr>
              <a:t>pityful</a:t>
            </a:r>
            <a:endParaRPr lang="en-GB" sz="1600" dirty="0">
              <a:latin typeface="OpenDyslexicAlta" pitchFamily="2" charset="77"/>
              <a:ea typeface="OpenDyslexic" charset="0"/>
              <a:cs typeface="OpenDyslexic" charset="0"/>
            </a:endParaRPr>
          </a:p>
          <a:p>
            <a:pPr>
              <a:lnSpc>
                <a:spcPct val="150000"/>
              </a:lnSpc>
            </a:pPr>
            <a:r>
              <a:rPr lang="en-GB" sz="1600" dirty="0" err="1">
                <a:latin typeface="OpenDyslexicAlta" pitchFamily="2" charset="77"/>
                <a:ea typeface="OpenDyslexic" charset="0"/>
                <a:cs typeface="OpenDyslexic" charset="0"/>
              </a:rPr>
              <a:t>fancyfull</a:t>
            </a:r>
            <a:endParaRPr lang="en-GB" sz="1600" dirty="0">
              <a:latin typeface="OpenDyslexicAlta" pitchFamily="2" charset="77"/>
              <a:ea typeface="OpenDyslexic" charset="0"/>
              <a:cs typeface="OpenDyslexic" charset="0"/>
            </a:endParaRPr>
          </a:p>
        </p:txBody>
      </p:sp>
      <p:graphicFrame>
        <p:nvGraphicFramePr>
          <p:cNvPr id="2" name="Table 1">
            <a:extLst>
              <a:ext uri="{FF2B5EF4-FFF2-40B4-BE49-F238E27FC236}">
                <a16:creationId xmlns:a16="http://schemas.microsoft.com/office/drawing/2014/main" id="{8823EA0A-2805-9649-9D1E-EA2637242F5F}"/>
              </a:ext>
            </a:extLst>
          </p:cNvPr>
          <p:cNvGraphicFramePr>
            <a:graphicFrameLocks noGrp="1"/>
          </p:cNvGraphicFramePr>
          <p:nvPr>
            <p:extLst>
              <p:ext uri="{D42A27DB-BD31-4B8C-83A1-F6EECF244321}">
                <p14:modId xmlns:p14="http://schemas.microsoft.com/office/powerpoint/2010/main" val="1929716257"/>
              </p:ext>
            </p:extLst>
          </p:nvPr>
        </p:nvGraphicFramePr>
        <p:xfrm>
          <a:off x="8680174" y="2787910"/>
          <a:ext cx="1477618" cy="3627450"/>
        </p:xfrm>
        <a:graphic>
          <a:graphicData uri="http://schemas.openxmlformats.org/drawingml/2006/table">
            <a:tbl>
              <a:tblPr firstRow="1" bandRow="1">
                <a:tableStyleId>{5940675A-B579-460E-94D1-54222C63F5DA}</a:tableStyleId>
              </a:tblPr>
              <a:tblGrid>
                <a:gridCol w="1477618">
                  <a:extLst>
                    <a:ext uri="{9D8B030D-6E8A-4147-A177-3AD203B41FA5}">
                      <a16:colId xmlns:a16="http://schemas.microsoft.com/office/drawing/2014/main" val="1235466014"/>
                    </a:ext>
                  </a:extLst>
                </a:gridCol>
              </a:tblGrid>
              <a:tr h="362745">
                <a:tc>
                  <a:txBody>
                    <a:bodyPr/>
                    <a:lstStyle/>
                    <a:p>
                      <a:r>
                        <a:rPr lang="en-GB" sz="1600" b="0" i="0" dirty="0">
                          <a:solidFill>
                            <a:srgbClr val="FF3860"/>
                          </a:solidFill>
                          <a:latin typeface="OpenDyslexicAlta" pitchFamily="2" charset="77"/>
                          <a:ea typeface="OpenDyslexic" charset="0"/>
                          <a:cs typeface="OpenDyslexic" charset="0"/>
                        </a:rPr>
                        <a:t>merciful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0590847"/>
                  </a:ext>
                </a:extLst>
              </a:tr>
              <a:tr h="362745">
                <a:tc>
                  <a:txBody>
                    <a:bodyPr/>
                    <a:lstStyle/>
                    <a:p>
                      <a:r>
                        <a:rPr lang="en-GB" sz="1600" b="0" i="0" dirty="0">
                          <a:solidFill>
                            <a:srgbClr val="FF3860"/>
                          </a:solidFill>
                          <a:latin typeface="OpenDyslexicAlta" pitchFamily="2" charset="77"/>
                          <a:ea typeface="OpenDyslexic" charset="0"/>
                          <a:cs typeface="OpenDyslexic" charset="0"/>
                        </a:rPr>
                        <a:t>plentiful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48698726"/>
                  </a:ext>
                </a:extLst>
              </a:tr>
              <a:tr h="362745">
                <a:tc>
                  <a:txBody>
                    <a:bodyPr/>
                    <a:lstStyle/>
                    <a:p>
                      <a:r>
                        <a:rPr lang="en-GB" sz="1600" b="0" i="0" dirty="0">
                          <a:solidFill>
                            <a:srgbClr val="FF3860"/>
                          </a:solidFill>
                          <a:latin typeface="OpenDyslexicAlta" pitchFamily="2" charset="77"/>
                          <a:ea typeface="OpenDyslexic" charset="0"/>
                          <a:cs typeface="OpenDyslexic" charset="0"/>
                        </a:rPr>
                        <a:t>beautiful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5202623"/>
                  </a:ext>
                </a:extLst>
              </a:tr>
              <a:tr h="362745">
                <a:tc>
                  <a:txBody>
                    <a:bodyPr/>
                    <a:lstStyle/>
                    <a:p>
                      <a:r>
                        <a:rPr lang="en-GB" sz="1600" b="0" i="0" dirty="0">
                          <a:solidFill>
                            <a:srgbClr val="FF3860"/>
                          </a:solidFill>
                          <a:latin typeface="OpenDyslexicAlta" pitchFamily="2" charset="77"/>
                          <a:ea typeface="OpenDyslexic" charset="0"/>
                          <a:cs typeface="OpenDyslexic" charset="0"/>
                        </a:rPr>
                        <a:t>fearful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4751362"/>
                  </a:ext>
                </a:extLst>
              </a:tr>
              <a:tr h="362745">
                <a:tc>
                  <a:txBody>
                    <a:bodyPr/>
                    <a:lstStyle/>
                    <a:p>
                      <a:r>
                        <a:rPr lang="en-GB" sz="1600" b="0" i="0" dirty="0">
                          <a:solidFill>
                            <a:srgbClr val="FF3860"/>
                          </a:solidFill>
                          <a:latin typeface="OpenDyslexicAlta" pitchFamily="2" charset="77"/>
                          <a:ea typeface="OpenDyslexic" charset="0"/>
                          <a:cs typeface="OpenDyslexic" charset="0"/>
                        </a:rPr>
                        <a:t>faithful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72702759"/>
                  </a:ext>
                </a:extLst>
              </a:tr>
              <a:tr h="362745">
                <a:tc>
                  <a:txBody>
                    <a:bodyPr/>
                    <a:lstStyle/>
                    <a:p>
                      <a:r>
                        <a:rPr lang="en-GB" sz="1600" b="0" i="0" dirty="0">
                          <a:solidFill>
                            <a:srgbClr val="FF3860"/>
                          </a:solidFill>
                          <a:latin typeface="OpenDyslexicAlta" pitchFamily="2" charset="77"/>
                          <a:ea typeface="OpenDyslexic" charset="0"/>
                          <a:cs typeface="OpenDyslexic" charset="0"/>
                        </a:rPr>
                        <a:t>boastful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3976426"/>
                  </a:ext>
                </a:extLst>
              </a:tr>
              <a:tr h="362745">
                <a:tc>
                  <a:txBody>
                    <a:bodyPr/>
                    <a:lstStyle/>
                    <a:p>
                      <a:r>
                        <a:rPr lang="en-GB" sz="1600" b="0" i="0" dirty="0">
                          <a:solidFill>
                            <a:srgbClr val="FF3860"/>
                          </a:solidFill>
                          <a:latin typeface="OpenDyslexicAlta" pitchFamily="2" charset="77"/>
                          <a:ea typeface="OpenDyslexic" charset="0"/>
                          <a:cs typeface="OpenDyslexic" charset="0"/>
                        </a:rPr>
                        <a:t>doubtful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01712967"/>
                  </a:ext>
                </a:extLst>
              </a:tr>
              <a:tr h="362745">
                <a:tc>
                  <a:txBody>
                    <a:bodyPr/>
                    <a:lstStyle/>
                    <a:p>
                      <a:r>
                        <a:rPr lang="en-GB" sz="1600" b="0" i="0" dirty="0">
                          <a:solidFill>
                            <a:srgbClr val="FF3860"/>
                          </a:solidFill>
                          <a:latin typeface="OpenDyslexicAlta" pitchFamily="2" charset="77"/>
                          <a:ea typeface="OpenDyslexic" charset="0"/>
                          <a:cs typeface="OpenDyslexic" charset="0"/>
                        </a:rPr>
                        <a:t>thankful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7889940"/>
                  </a:ext>
                </a:extLst>
              </a:tr>
              <a:tr h="362745">
                <a:tc>
                  <a:txBody>
                    <a:bodyPr/>
                    <a:lstStyle/>
                    <a:p>
                      <a:r>
                        <a:rPr lang="en-GB" sz="1600" b="0" i="0" dirty="0">
                          <a:solidFill>
                            <a:srgbClr val="FF3860"/>
                          </a:solidFill>
                          <a:latin typeface="OpenDyslexicAlta" pitchFamily="2" charset="77"/>
                          <a:ea typeface="OpenDyslexic" charset="0"/>
                          <a:cs typeface="OpenDyslexic" charset="0"/>
                        </a:rPr>
                        <a:t>pitiful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7542173"/>
                  </a:ext>
                </a:extLst>
              </a:tr>
              <a:tr h="362745">
                <a:tc>
                  <a:txBody>
                    <a:bodyPr/>
                    <a:lstStyle/>
                    <a:p>
                      <a:r>
                        <a:rPr lang="en-GB" sz="1600" b="0" i="0" dirty="0">
                          <a:solidFill>
                            <a:srgbClr val="FF3860"/>
                          </a:solidFill>
                          <a:latin typeface="OpenDyslexicAlta" pitchFamily="2" charset="77"/>
                          <a:ea typeface="OpenDyslexic" charset="0"/>
                          <a:cs typeface="OpenDyslexic" charset="0"/>
                        </a:rPr>
                        <a:t>fanciful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30048201"/>
                  </a:ext>
                </a:extLst>
              </a:tr>
            </a:tbl>
          </a:graphicData>
        </a:graphic>
      </p:graphicFrame>
    </p:spTree>
    <p:extLst>
      <p:ext uri="{BB962C8B-B14F-4D97-AF65-F5344CB8AC3E}">
        <p14:creationId xmlns:p14="http://schemas.microsoft.com/office/powerpoint/2010/main" val="34815563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r>
              <a:rPr lang="en-GB" dirty="0">
                <a:latin typeface="Muli" pitchFamily="2" charset="77"/>
              </a:rPr>
              <a:t>Words which can be nouns and verbs.</a:t>
            </a: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15</a:t>
            </a:r>
          </a:p>
        </p:txBody>
      </p:sp>
    </p:spTree>
    <p:extLst>
      <p:ext uri="{BB962C8B-B14F-4D97-AF65-F5344CB8AC3E}">
        <p14:creationId xmlns:p14="http://schemas.microsoft.com/office/powerpoint/2010/main" val="1953003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accommodate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available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competition</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determined</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suggest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existence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identity</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muscle</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prejudice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rhyme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75607292"/>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FF3860"/>
                          </a:solidFill>
                          <a:latin typeface="Muli" pitchFamily="2" charset="77"/>
                        </a:rPr>
                        <a:t>Challenge Words</a:t>
                      </a:r>
                      <a:endParaRPr lang="en-GB" sz="1400" b="1" i="0" baseline="0" dirty="0">
                        <a:solidFill>
                          <a:srgbClr val="FF3860"/>
                        </a:solidFill>
                        <a:latin typeface="Muli" pitchFamily="2" charset="77"/>
                      </a:endParaRPr>
                    </a:p>
                    <a:p>
                      <a:endParaRPr lang="en-GB" sz="1400" baseline="0" dirty="0">
                        <a:latin typeface="Muli" pitchFamily="2" charset="77"/>
                      </a:endParaRPr>
                    </a:p>
                    <a:p>
                      <a:r>
                        <a:rPr lang="en-GB" sz="1400" baseline="0" dirty="0">
                          <a:solidFill>
                            <a:srgbClr val="FF3860"/>
                          </a:solidFill>
                          <a:latin typeface="Muli" pitchFamily="2" charset="77"/>
                        </a:rPr>
                        <a:t>Answers:</a:t>
                      </a:r>
                      <a:endParaRPr lang="en-GB" sz="1400" dirty="0">
                        <a:solidFill>
                          <a:srgbClr val="FF386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6230279"/>
              </p:ext>
            </p:extLst>
          </p:nvPr>
        </p:nvGraphicFramePr>
        <p:xfrm>
          <a:off x="3451192" y="1444167"/>
          <a:ext cx="6639867" cy="5341258"/>
        </p:xfrm>
        <a:graphic>
          <a:graphicData uri="http://schemas.openxmlformats.org/drawingml/2006/table">
            <a:tbl>
              <a:tblPr firstRow="1" bandRow="1">
                <a:tableStyleId>{5940675A-B579-460E-94D1-54222C63F5DA}</a:tableStyleId>
              </a:tblPr>
              <a:tblGrid>
                <a:gridCol w="384139">
                  <a:extLst>
                    <a:ext uri="{9D8B030D-6E8A-4147-A177-3AD203B41FA5}">
                      <a16:colId xmlns:a16="http://schemas.microsoft.com/office/drawing/2014/main" val="20000"/>
                    </a:ext>
                  </a:extLst>
                </a:gridCol>
                <a:gridCol w="384139">
                  <a:extLst>
                    <a:ext uri="{9D8B030D-6E8A-4147-A177-3AD203B41FA5}">
                      <a16:colId xmlns:a16="http://schemas.microsoft.com/office/drawing/2014/main" val="20001"/>
                    </a:ext>
                  </a:extLst>
                </a:gridCol>
                <a:gridCol w="384139">
                  <a:extLst>
                    <a:ext uri="{9D8B030D-6E8A-4147-A177-3AD203B41FA5}">
                      <a16:colId xmlns:a16="http://schemas.microsoft.com/office/drawing/2014/main" val="20002"/>
                    </a:ext>
                  </a:extLst>
                </a:gridCol>
                <a:gridCol w="384139">
                  <a:extLst>
                    <a:ext uri="{9D8B030D-6E8A-4147-A177-3AD203B41FA5}">
                      <a16:colId xmlns:a16="http://schemas.microsoft.com/office/drawing/2014/main" val="20003"/>
                    </a:ext>
                  </a:extLst>
                </a:gridCol>
                <a:gridCol w="384139">
                  <a:extLst>
                    <a:ext uri="{9D8B030D-6E8A-4147-A177-3AD203B41FA5}">
                      <a16:colId xmlns:a16="http://schemas.microsoft.com/office/drawing/2014/main" val="20004"/>
                    </a:ext>
                  </a:extLst>
                </a:gridCol>
                <a:gridCol w="370654">
                  <a:extLst>
                    <a:ext uri="{9D8B030D-6E8A-4147-A177-3AD203B41FA5}">
                      <a16:colId xmlns:a16="http://schemas.microsoft.com/office/drawing/2014/main" val="20005"/>
                    </a:ext>
                  </a:extLst>
                </a:gridCol>
                <a:gridCol w="397624">
                  <a:extLst>
                    <a:ext uri="{9D8B030D-6E8A-4147-A177-3AD203B41FA5}">
                      <a16:colId xmlns:a16="http://schemas.microsoft.com/office/drawing/2014/main" val="20006"/>
                    </a:ext>
                  </a:extLst>
                </a:gridCol>
                <a:gridCol w="384139">
                  <a:extLst>
                    <a:ext uri="{9D8B030D-6E8A-4147-A177-3AD203B41FA5}">
                      <a16:colId xmlns:a16="http://schemas.microsoft.com/office/drawing/2014/main" val="20007"/>
                    </a:ext>
                  </a:extLst>
                </a:gridCol>
                <a:gridCol w="384139">
                  <a:extLst>
                    <a:ext uri="{9D8B030D-6E8A-4147-A177-3AD203B41FA5}">
                      <a16:colId xmlns:a16="http://schemas.microsoft.com/office/drawing/2014/main" val="20008"/>
                    </a:ext>
                  </a:extLst>
                </a:gridCol>
                <a:gridCol w="384139">
                  <a:extLst>
                    <a:ext uri="{9D8B030D-6E8A-4147-A177-3AD203B41FA5}">
                      <a16:colId xmlns:a16="http://schemas.microsoft.com/office/drawing/2014/main" val="20009"/>
                    </a:ext>
                  </a:extLst>
                </a:gridCol>
                <a:gridCol w="384139">
                  <a:extLst>
                    <a:ext uri="{9D8B030D-6E8A-4147-A177-3AD203B41FA5}">
                      <a16:colId xmlns:a16="http://schemas.microsoft.com/office/drawing/2014/main" val="20010"/>
                    </a:ext>
                  </a:extLst>
                </a:gridCol>
                <a:gridCol w="384139">
                  <a:extLst>
                    <a:ext uri="{9D8B030D-6E8A-4147-A177-3AD203B41FA5}">
                      <a16:colId xmlns:a16="http://schemas.microsoft.com/office/drawing/2014/main" val="20011"/>
                    </a:ext>
                  </a:extLst>
                </a:gridCol>
                <a:gridCol w="384139">
                  <a:extLst>
                    <a:ext uri="{9D8B030D-6E8A-4147-A177-3AD203B41FA5}">
                      <a16:colId xmlns:a16="http://schemas.microsoft.com/office/drawing/2014/main" val="20012"/>
                    </a:ext>
                  </a:extLst>
                </a:gridCol>
                <a:gridCol w="411515">
                  <a:extLst>
                    <a:ext uri="{9D8B030D-6E8A-4147-A177-3AD203B41FA5}">
                      <a16:colId xmlns:a16="http://schemas.microsoft.com/office/drawing/2014/main" val="20013"/>
                    </a:ext>
                  </a:extLst>
                </a:gridCol>
                <a:gridCol w="411515">
                  <a:extLst>
                    <a:ext uri="{9D8B030D-6E8A-4147-A177-3AD203B41FA5}">
                      <a16:colId xmlns:a16="http://schemas.microsoft.com/office/drawing/2014/main" val="20014"/>
                    </a:ext>
                  </a:extLst>
                </a:gridCol>
                <a:gridCol w="411515">
                  <a:extLst>
                    <a:ext uri="{9D8B030D-6E8A-4147-A177-3AD203B41FA5}">
                      <a16:colId xmlns:a16="http://schemas.microsoft.com/office/drawing/2014/main" val="20015"/>
                    </a:ext>
                  </a:extLst>
                </a:gridCol>
                <a:gridCol w="411515">
                  <a:extLst>
                    <a:ext uri="{9D8B030D-6E8A-4147-A177-3AD203B41FA5}">
                      <a16:colId xmlns:a16="http://schemas.microsoft.com/office/drawing/2014/main" val="20016"/>
                    </a:ext>
                  </a:extLst>
                </a:gridCol>
              </a:tblGrid>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0866">
                <a:tc>
                  <a:txBody>
                    <a:bodyPr/>
                    <a:lstStyle/>
                    <a:p>
                      <a:pPr algn="ctr"/>
                      <a:r>
                        <a:rPr lang="en-GB" sz="2000" b="0" i="0" dirty="0">
                          <a:solidFill>
                            <a:srgbClr val="FF3860"/>
                          </a:solidFill>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solidFill>
                          <a:srgbClr val="FF3860"/>
                        </a:solidFill>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solidFill>
                            <a:srgbClr val="FF3860"/>
                          </a:solidFill>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solidFill>
                            <a:srgbClr val="FF3860"/>
                          </a:solidFill>
                          <a:latin typeface="OpenDyslexicAlta" pitchFamily="2" charset="77"/>
                          <a:ea typeface="OpenDyslexic" charset="0"/>
                          <a:cs typeface="OpenDyslexic"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solidFill>
                            <a:srgbClr val="FF3860"/>
                          </a:solidFill>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solidFill>
                            <a:srgbClr val="FF3860"/>
                          </a:solidFill>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solidFill>
                            <a:srgbClr val="FF3860"/>
                          </a:solidFill>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10866">
                <a:tc>
                  <a:txBody>
                    <a:bodyPr/>
                    <a:lstStyle/>
                    <a:p>
                      <a:pPr algn="ctr"/>
                      <a:r>
                        <a:rPr lang="en-GB" sz="2000" b="0" i="0" dirty="0">
                          <a:solidFill>
                            <a:srgbClr val="FF3860"/>
                          </a:solidFill>
                          <a:latin typeface="OpenDyslexicAlta" pitchFamily="2" charset="77"/>
                          <a:ea typeface="OpenDyslexic" charset="0"/>
                          <a:cs typeface="OpenDyslexic"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latin typeface="OpenDyslexicAlta" pitchFamily="2" charset="77"/>
                          <a:ea typeface="OpenDyslexic" charset="0"/>
                          <a:cs typeface="OpenDyslexic" charset="0"/>
                        </a:rPr>
                        <a:t>i</a:t>
                      </a: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solidFill>
                            <a:srgbClr val="FF3860"/>
                          </a:solidFill>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0" i="0" dirty="0">
                          <a:solidFill>
                            <a:srgbClr val="FF3860"/>
                          </a:solidFill>
                          <a:latin typeface="OpenDyslexicAlta" pitchFamily="2" charset="77"/>
                          <a:ea typeface="OpenDyslexic" charset="0"/>
                          <a:cs typeface="OpenDyslexic"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solidFill>
                            <a:srgbClr val="FF3860"/>
                          </a:solidFill>
                          <a:latin typeface="OpenDyslexicAlta" pitchFamily="2" charset="77"/>
                          <a:ea typeface="OpenDyslexic" charset="0"/>
                          <a:cs typeface="OpenDyslexic"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D78"/>
                    </a:solidFill>
                  </a:tcPr>
                </a:tc>
                <a:tc>
                  <a:txBody>
                    <a:bodyPr/>
                    <a:lstStyle/>
                    <a:p>
                      <a:pPr algn="ctr"/>
                      <a:r>
                        <a:rPr lang="en-GB" sz="2000" b="0" i="0" dirty="0">
                          <a:latin typeface="OpenDyslexicAlta" pitchFamily="2" charset="77"/>
                          <a:ea typeface="OpenDyslexic" charset="0"/>
                          <a:cs typeface="OpenDyslexic"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err="1">
                          <a:solidFill>
                            <a:srgbClr val="FF3860"/>
                          </a:solidFill>
                          <a:latin typeface="OpenDyslexicAlta" pitchFamily="2" charset="77"/>
                          <a:ea typeface="OpenDyslexic" charset="0"/>
                          <a:cs typeface="OpenDyslexic" charset="0"/>
                        </a:rPr>
                        <a:t>i</a:t>
                      </a:r>
                      <a:endParaRPr lang="en-GB" sz="2000" b="0" i="0" dirty="0">
                        <a:solidFill>
                          <a:srgbClr val="FF3860"/>
                        </a:solidFill>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b="0" i="0" dirty="0">
                          <a:latin typeface="OpenDyslexicAlta" pitchFamily="2" charset="77"/>
                          <a:ea typeface="OpenDyslexic" charset="0"/>
                          <a:cs typeface="OpenDyslexic"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410866">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b="0" i="0" dirty="0">
                        <a:latin typeface="OpenDyslexicAlta" pitchFamily="2" charset="77"/>
                        <a:ea typeface="OpenDyslexic" charset="0"/>
                        <a:cs typeface="OpenDyslexic"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8" name="TextBox 7"/>
          <p:cNvSpPr txBox="1"/>
          <p:nvPr/>
        </p:nvSpPr>
        <p:spPr>
          <a:xfrm>
            <a:off x="9168495" y="1828801"/>
            <a:ext cx="2778577" cy="1200329"/>
          </a:xfrm>
          <a:prstGeom prst="rect">
            <a:avLst/>
          </a:prstGeom>
          <a:solidFill>
            <a:srgbClr val="FFFD78"/>
          </a:solidFill>
          <a:ln>
            <a:solidFill>
              <a:schemeClr val="tx1"/>
            </a:solidFill>
          </a:ln>
        </p:spPr>
        <p:txBody>
          <a:bodyPr wrap="square" rtlCol="0">
            <a:spAutoFit/>
          </a:bodyPr>
          <a:lstStyle/>
          <a:p>
            <a:pPr algn="ctr"/>
            <a:r>
              <a:rPr lang="en-GB" dirty="0">
                <a:latin typeface="OpenDyslexicAlta" pitchFamily="2" charset="77"/>
                <a:ea typeface="OpenDyslexic" charset="0"/>
                <a:cs typeface="OpenDyslexic" charset="0"/>
              </a:rPr>
              <a:t>Insert the missing letters into your spellings to find a new challenge word. </a:t>
            </a:r>
          </a:p>
        </p:txBody>
      </p:sp>
    </p:spTree>
    <p:extLst>
      <p:ext uri="{BB962C8B-B14F-4D97-AF65-F5344CB8AC3E}">
        <p14:creationId xmlns:p14="http://schemas.microsoft.com/office/powerpoint/2010/main" val="25575274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15</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Words which can be nouns and verbs. </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550990187"/>
              </p:ext>
            </p:extLst>
          </p:nvPr>
        </p:nvGraphicFramePr>
        <p:xfrm>
          <a:off x="3429000" y="1554367"/>
          <a:ext cx="8363607" cy="5141635"/>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339471">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Explain to the children that there are words that can be used as both verbs and nouns. Often they are pronounced the same way but sometimes they are pronounced slightly differently (e.g. produce and produce). </a:t>
                      </a:r>
                      <a:br>
                        <a:rPr lang="en-GB" sz="1700" b="0" i="0" dirty="0">
                          <a:latin typeface="Muli" pitchFamily="2" charset="77"/>
                        </a:rPr>
                      </a:br>
                      <a:endParaRPr lang="en-GB" sz="1700" b="0" i="0" dirty="0">
                        <a:latin typeface="Muli" pitchFamily="2" charset="77"/>
                      </a:endParaRPr>
                    </a:p>
                  </a:txBody>
                  <a:tcPr/>
                </a:tc>
                <a:extLst>
                  <a:ext uri="{0D108BD9-81ED-4DB2-BD59-A6C34878D82A}">
                    <a16:rowId xmlns:a16="http://schemas.microsoft.com/office/drawing/2014/main" val="10000"/>
                  </a:ext>
                </a:extLst>
              </a:tr>
              <a:tr h="1839933">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Talk about some of the words in the spelling list and see if the children can work out how they can be both a noun and a verb. Complete a few together by putting them in a sample sentence. e.g.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Spain produces 100 tonnes of grapes each year.</a:t>
                      </a:r>
                      <a:br>
                        <a:rPr lang="en-GB" sz="1700" b="0" i="0" baseline="0" dirty="0">
                          <a:latin typeface="Muli" pitchFamily="2" charset="77"/>
                        </a:rPr>
                      </a:br>
                      <a:r>
                        <a:rPr lang="en-GB" sz="1700" b="0" i="0" baseline="0" dirty="0">
                          <a:latin typeface="Muli" pitchFamily="2" charset="77"/>
                        </a:rPr>
                        <a:t>The produce is of a very high standard.</a:t>
                      </a:r>
                    </a:p>
                  </a:txBody>
                  <a:tcPr/>
                </a:tc>
                <a:extLst>
                  <a:ext uri="{0D108BD9-81ED-4DB2-BD59-A6C34878D82A}">
                    <a16:rowId xmlns:a16="http://schemas.microsoft.com/office/drawing/2014/main" val="10001"/>
                  </a:ext>
                </a:extLst>
              </a:tr>
              <a:tr h="1849795">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the children to continue with the teaching activity and work in pairs to create a sentence for both meaning of each spelling. Tell children to ensure they spell the words correctly!</a:t>
                      </a:r>
                      <a:br>
                        <a:rPr lang="en-GB" sz="1700" b="0" i="0" dirty="0">
                          <a:latin typeface="Muli" pitchFamily="2" charset="77"/>
                        </a:rPr>
                      </a:br>
                      <a:br>
                        <a:rPr lang="en-GB" sz="1700" b="0" i="0" dirty="0">
                          <a:latin typeface="Muli" pitchFamily="2" charset="77"/>
                        </a:rPr>
                      </a:br>
                      <a:r>
                        <a:rPr lang="en-GB" sz="1700" b="0" i="0" dirty="0">
                          <a:latin typeface="Muli" pitchFamily="2" charset="77"/>
                        </a:rPr>
                        <a:t>Share some of the sentences with the class and check that meaning is correct. </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10588566"/>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produce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impact</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transport</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silence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permit</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object</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contest</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subject</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increase</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freeze</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865567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31891611"/>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102721530"/>
                    </a:ext>
                  </a:extLst>
                </a:gridCol>
                <a:gridCol w="1858433">
                  <a:extLst>
                    <a:ext uri="{9D8B030D-6E8A-4147-A177-3AD203B41FA5}">
                      <a16:colId xmlns:a16="http://schemas.microsoft.com/office/drawing/2014/main" val="625529495"/>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produce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impact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transport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silence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permit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object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contest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subject</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increase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freeze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76906553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which can be nouns and verbs.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292982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13696749"/>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produce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impact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transport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silence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permit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object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contest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subject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increase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freeze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5173437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which can be nouns and verbs.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02065371"/>
              </p:ext>
            </p:extLst>
          </p:nvPr>
        </p:nvGraphicFramePr>
        <p:xfrm>
          <a:off x="3766456" y="1396998"/>
          <a:ext cx="7815949" cy="4953366"/>
        </p:xfrm>
        <a:graphic>
          <a:graphicData uri="http://schemas.openxmlformats.org/drawingml/2006/table">
            <a:tbl>
              <a:tblPr firstRow="1" firstCol="1" bandRow="1">
                <a:tableStyleId>{5940675A-B579-460E-94D1-54222C63F5DA}</a:tableStyleId>
              </a:tblPr>
              <a:tblGrid>
                <a:gridCol w="420567">
                  <a:extLst>
                    <a:ext uri="{9D8B030D-6E8A-4147-A177-3AD203B41FA5}">
                      <a16:colId xmlns:a16="http://schemas.microsoft.com/office/drawing/2014/main" val="20000"/>
                    </a:ext>
                  </a:extLst>
                </a:gridCol>
                <a:gridCol w="420567">
                  <a:extLst>
                    <a:ext uri="{9D8B030D-6E8A-4147-A177-3AD203B41FA5}">
                      <a16:colId xmlns:a16="http://schemas.microsoft.com/office/drawing/2014/main" val="20001"/>
                    </a:ext>
                  </a:extLst>
                </a:gridCol>
                <a:gridCol w="413206">
                  <a:extLst>
                    <a:ext uri="{9D8B030D-6E8A-4147-A177-3AD203B41FA5}">
                      <a16:colId xmlns:a16="http://schemas.microsoft.com/office/drawing/2014/main" val="20002"/>
                    </a:ext>
                  </a:extLst>
                </a:gridCol>
                <a:gridCol w="415965">
                  <a:extLst>
                    <a:ext uri="{9D8B030D-6E8A-4147-A177-3AD203B41FA5}">
                      <a16:colId xmlns:a16="http://schemas.microsoft.com/office/drawing/2014/main" val="20003"/>
                    </a:ext>
                  </a:extLst>
                </a:gridCol>
                <a:gridCol w="414126">
                  <a:extLst>
                    <a:ext uri="{9D8B030D-6E8A-4147-A177-3AD203B41FA5}">
                      <a16:colId xmlns:a16="http://schemas.microsoft.com/office/drawing/2014/main" val="20004"/>
                    </a:ext>
                  </a:extLst>
                </a:gridCol>
                <a:gridCol w="420567">
                  <a:extLst>
                    <a:ext uri="{9D8B030D-6E8A-4147-A177-3AD203B41FA5}">
                      <a16:colId xmlns:a16="http://schemas.microsoft.com/office/drawing/2014/main" val="20005"/>
                    </a:ext>
                  </a:extLst>
                </a:gridCol>
                <a:gridCol w="413667">
                  <a:extLst>
                    <a:ext uri="{9D8B030D-6E8A-4147-A177-3AD203B41FA5}">
                      <a16:colId xmlns:a16="http://schemas.microsoft.com/office/drawing/2014/main" val="20006"/>
                    </a:ext>
                  </a:extLst>
                </a:gridCol>
                <a:gridCol w="413667">
                  <a:extLst>
                    <a:ext uri="{9D8B030D-6E8A-4147-A177-3AD203B41FA5}">
                      <a16:colId xmlns:a16="http://schemas.microsoft.com/office/drawing/2014/main" val="20007"/>
                    </a:ext>
                  </a:extLst>
                </a:gridCol>
                <a:gridCol w="413667">
                  <a:extLst>
                    <a:ext uri="{9D8B030D-6E8A-4147-A177-3AD203B41FA5}">
                      <a16:colId xmlns:a16="http://schemas.microsoft.com/office/drawing/2014/main" val="20008"/>
                    </a:ext>
                  </a:extLst>
                </a:gridCol>
                <a:gridCol w="413667">
                  <a:extLst>
                    <a:ext uri="{9D8B030D-6E8A-4147-A177-3AD203B41FA5}">
                      <a16:colId xmlns:a16="http://schemas.microsoft.com/office/drawing/2014/main" val="20009"/>
                    </a:ext>
                  </a:extLst>
                </a:gridCol>
                <a:gridCol w="413667">
                  <a:extLst>
                    <a:ext uri="{9D8B030D-6E8A-4147-A177-3AD203B41FA5}">
                      <a16:colId xmlns:a16="http://schemas.microsoft.com/office/drawing/2014/main" val="20010"/>
                    </a:ext>
                  </a:extLst>
                </a:gridCol>
                <a:gridCol w="421028">
                  <a:extLst>
                    <a:ext uri="{9D8B030D-6E8A-4147-A177-3AD203B41FA5}">
                      <a16:colId xmlns:a16="http://schemas.microsoft.com/office/drawing/2014/main" val="20011"/>
                    </a:ext>
                  </a:extLst>
                </a:gridCol>
                <a:gridCol w="403084">
                  <a:extLst>
                    <a:ext uri="{9D8B030D-6E8A-4147-A177-3AD203B41FA5}">
                      <a16:colId xmlns:a16="http://schemas.microsoft.com/office/drawing/2014/main" val="20012"/>
                    </a:ext>
                  </a:extLst>
                </a:gridCol>
                <a:gridCol w="403084">
                  <a:extLst>
                    <a:ext uri="{9D8B030D-6E8A-4147-A177-3AD203B41FA5}">
                      <a16:colId xmlns:a16="http://schemas.microsoft.com/office/drawing/2014/main" val="20013"/>
                    </a:ext>
                  </a:extLst>
                </a:gridCol>
                <a:gridCol w="403084">
                  <a:extLst>
                    <a:ext uri="{9D8B030D-6E8A-4147-A177-3AD203B41FA5}">
                      <a16:colId xmlns:a16="http://schemas.microsoft.com/office/drawing/2014/main" val="20014"/>
                    </a:ext>
                  </a:extLst>
                </a:gridCol>
                <a:gridCol w="403084">
                  <a:extLst>
                    <a:ext uri="{9D8B030D-6E8A-4147-A177-3AD203B41FA5}">
                      <a16:colId xmlns:a16="http://schemas.microsoft.com/office/drawing/2014/main" val="20015"/>
                    </a:ext>
                  </a:extLst>
                </a:gridCol>
                <a:gridCol w="403084">
                  <a:extLst>
                    <a:ext uri="{9D8B030D-6E8A-4147-A177-3AD203B41FA5}">
                      <a16:colId xmlns:a16="http://schemas.microsoft.com/office/drawing/2014/main" val="20016"/>
                    </a:ext>
                  </a:extLst>
                </a:gridCol>
                <a:gridCol w="403084">
                  <a:extLst>
                    <a:ext uri="{9D8B030D-6E8A-4147-A177-3AD203B41FA5}">
                      <a16:colId xmlns:a16="http://schemas.microsoft.com/office/drawing/2014/main" val="20017"/>
                    </a:ext>
                  </a:extLst>
                </a:gridCol>
                <a:gridCol w="403084">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extLst>
                  <a:ext uri="{0D108BD9-81ED-4DB2-BD59-A6C34878D82A}">
                    <a16:rowId xmlns:a16="http://schemas.microsoft.com/office/drawing/2014/main" val="10003"/>
                  </a:ext>
                </a:extLst>
              </a:tr>
              <a:tr h="450306">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8608748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35276762"/>
              </p:ext>
            </p:extLst>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produce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impact</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transport</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silence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permit</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object</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contest</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subject</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increase</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freeze</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5693996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which can be nouns and verbs.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solidFill>
                            <a:srgbClr val="FF0000"/>
                          </a:solidFill>
                          <a:latin typeface="Muli" pitchFamily="2" charset="77"/>
                        </a:rPr>
                        <a:t>Answers: </a:t>
                      </a:r>
                      <a:endParaRPr lang="en-GB" sz="1400" dirty="0">
                        <a:solidFill>
                          <a:srgbClr val="FF0000"/>
                        </a:solidFill>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15</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56951174"/>
              </p:ext>
            </p:extLst>
          </p:nvPr>
        </p:nvGraphicFramePr>
        <p:xfrm>
          <a:off x="3766456" y="1396998"/>
          <a:ext cx="7815949" cy="4953366"/>
        </p:xfrm>
        <a:graphic>
          <a:graphicData uri="http://schemas.openxmlformats.org/drawingml/2006/table">
            <a:tbl>
              <a:tblPr firstRow="1" firstCol="1" bandRow="1">
                <a:tableStyleId>{5940675A-B579-460E-94D1-54222C63F5DA}</a:tableStyleId>
              </a:tblPr>
              <a:tblGrid>
                <a:gridCol w="420567">
                  <a:extLst>
                    <a:ext uri="{9D8B030D-6E8A-4147-A177-3AD203B41FA5}">
                      <a16:colId xmlns:a16="http://schemas.microsoft.com/office/drawing/2014/main" val="20000"/>
                    </a:ext>
                  </a:extLst>
                </a:gridCol>
                <a:gridCol w="420567">
                  <a:extLst>
                    <a:ext uri="{9D8B030D-6E8A-4147-A177-3AD203B41FA5}">
                      <a16:colId xmlns:a16="http://schemas.microsoft.com/office/drawing/2014/main" val="20001"/>
                    </a:ext>
                  </a:extLst>
                </a:gridCol>
                <a:gridCol w="414984">
                  <a:extLst>
                    <a:ext uri="{9D8B030D-6E8A-4147-A177-3AD203B41FA5}">
                      <a16:colId xmlns:a16="http://schemas.microsoft.com/office/drawing/2014/main" val="20002"/>
                    </a:ext>
                  </a:extLst>
                </a:gridCol>
                <a:gridCol w="414187">
                  <a:extLst>
                    <a:ext uri="{9D8B030D-6E8A-4147-A177-3AD203B41FA5}">
                      <a16:colId xmlns:a16="http://schemas.microsoft.com/office/drawing/2014/main" val="20003"/>
                    </a:ext>
                  </a:extLst>
                </a:gridCol>
                <a:gridCol w="414126">
                  <a:extLst>
                    <a:ext uri="{9D8B030D-6E8A-4147-A177-3AD203B41FA5}">
                      <a16:colId xmlns:a16="http://schemas.microsoft.com/office/drawing/2014/main" val="20004"/>
                    </a:ext>
                  </a:extLst>
                </a:gridCol>
                <a:gridCol w="420567">
                  <a:extLst>
                    <a:ext uri="{9D8B030D-6E8A-4147-A177-3AD203B41FA5}">
                      <a16:colId xmlns:a16="http://schemas.microsoft.com/office/drawing/2014/main" val="20005"/>
                    </a:ext>
                  </a:extLst>
                </a:gridCol>
                <a:gridCol w="413667">
                  <a:extLst>
                    <a:ext uri="{9D8B030D-6E8A-4147-A177-3AD203B41FA5}">
                      <a16:colId xmlns:a16="http://schemas.microsoft.com/office/drawing/2014/main" val="20006"/>
                    </a:ext>
                  </a:extLst>
                </a:gridCol>
                <a:gridCol w="413667">
                  <a:extLst>
                    <a:ext uri="{9D8B030D-6E8A-4147-A177-3AD203B41FA5}">
                      <a16:colId xmlns:a16="http://schemas.microsoft.com/office/drawing/2014/main" val="20007"/>
                    </a:ext>
                  </a:extLst>
                </a:gridCol>
                <a:gridCol w="413667">
                  <a:extLst>
                    <a:ext uri="{9D8B030D-6E8A-4147-A177-3AD203B41FA5}">
                      <a16:colId xmlns:a16="http://schemas.microsoft.com/office/drawing/2014/main" val="20008"/>
                    </a:ext>
                  </a:extLst>
                </a:gridCol>
                <a:gridCol w="413667">
                  <a:extLst>
                    <a:ext uri="{9D8B030D-6E8A-4147-A177-3AD203B41FA5}">
                      <a16:colId xmlns:a16="http://schemas.microsoft.com/office/drawing/2014/main" val="20009"/>
                    </a:ext>
                  </a:extLst>
                </a:gridCol>
                <a:gridCol w="422748">
                  <a:extLst>
                    <a:ext uri="{9D8B030D-6E8A-4147-A177-3AD203B41FA5}">
                      <a16:colId xmlns:a16="http://schemas.microsoft.com/office/drawing/2014/main" val="20010"/>
                    </a:ext>
                  </a:extLst>
                </a:gridCol>
                <a:gridCol w="397565">
                  <a:extLst>
                    <a:ext uri="{9D8B030D-6E8A-4147-A177-3AD203B41FA5}">
                      <a16:colId xmlns:a16="http://schemas.microsoft.com/office/drawing/2014/main" val="20011"/>
                    </a:ext>
                  </a:extLst>
                </a:gridCol>
                <a:gridCol w="424069">
                  <a:extLst>
                    <a:ext uri="{9D8B030D-6E8A-4147-A177-3AD203B41FA5}">
                      <a16:colId xmlns:a16="http://schemas.microsoft.com/office/drawing/2014/main" val="20012"/>
                    </a:ext>
                  </a:extLst>
                </a:gridCol>
                <a:gridCol w="396481">
                  <a:extLst>
                    <a:ext uri="{9D8B030D-6E8A-4147-A177-3AD203B41FA5}">
                      <a16:colId xmlns:a16="http://schemas.microsoft.com/office/drawing/2014/main" val="20013"/>
                    </a:ext>
                  </a:extLst>
                </a:gridCol>
                <a:gridCol w="403084">
                  <a:extLst>
                    <a:ext uri="{9D8B030D-6E8A-4147-A177-3AD203B41FA5}">
                      <a16:colId xmlns:a16="http://schemas.microsoft.com/office/drawing/2014/main" val="20014"/>
                    </a:ext>
                  </a:extLst>
                </a:gridCol>
                <a:gridCol w="403084">
                  <a:extLst>
                    <a:ext uri="{9D8B030D-6E8A-4147-A177-3AD203B41FA5}">
                      <a16:colId xmlns:a16="http://schemas.microsoft.com/office/drawing/2014/main" val="20015"/>
                    </a:ext>
                  </a:extLst>
                </a:gridCol>
                <a:gridCol w="403084">
                  <a:extLst>
                    <a:ext uri="{9D8B030D-6E8A-4147-A177-3AD203B41FA5}">
                      <a16:colId xmlns:a16="http://schemas.microsoft.com/office/drawing/2014/main" val="20016"/>
                    </a:ext>
                  </a:extLst>
                </a:gridCol>
                <a:gridCol w="382093">
                  <a:extLst>
                    <a:ext uri="{9D8B030D-6E8A-4147-A177-3AD203B41FA5}">
                      <a16:colId xmlns:a16="http://schemas.microsoft.com/office/drawing/2014/main" val="20017"/>
                    </a:ext>
                  </a:extLst>
                </a:gridCol>
                <a:gridCol w="424075">
                  <a:extLst>
                    <a:ext uri="{9D8B030D-6E8A-4147-A177-3AD203B41FA5}">
                      <a16:colId xmlns:a16="http://schemas.microsoft.com/office/drawing/2014/main" val="20018"/>
                    </a:ext>
                  </a:extLst>
                </a:gridCol>
              </a:tblGrid>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extLst>
                  <a:ext uri="{0D108BD9-81ED-4DB2-BD59-A6C34878D82A}">
                    <a16:rowId xmlns:a16="http://schemas.microsoft.com/office/drawing/2014/main" val="10000"/>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extLst>
                  <a:ext uri="{0D108BD9-81ED-4DB2-BD59-A6C34878D82A}">
                    <a16:rowId xmlns:a16="http://schemas.microsoft.com/office/drawing/2014/main" val="10001"/>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extLst>
                  <a:ext uri="{0D108BD9-81ED-4DB2-BD59-A6C34878D82A}">
                    <a16:rowId xmlns:a16="http://schemas.microsoft.com/office/drawing/2014/main" val="10002"/>
                  </a:ext>
                </a:extLst>
              </a:tr>
              <a:tr h="450306">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s</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d</a:t>
                      </a:r>
                    </a:p>
                  </a:txBody>
                  <a:tcPr marL="68580" marR="68580" marT="0" marB="0"/>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chemeClr val="bg1"/>
                    </a:solidFill>
                  </a:tcPr>
                </a:tc>
                <a:tc>
                  <a:txBody>
                    <a:bodyPr/>
                    <a:lstStyle/>
                    <a:p>
                      <a:pPr algn="ctr"/>
                      <a:r>
                        <a:rPr lang="en-GB" sz="2400" b="0" i="0" dirty="0">
                          <a:latin typeface="OpenDyslexicAlta" pitchFamily="2" charset="77"/>
                          <a:ea typeface="OpenDyslexic" charset="0"/>
                          <a:cs typeface="OpenDyslexic" charset="0"/>
                        </a:rPr>
                        <a:t>h</a:t>
                      </a:r>
                    </a:p>
                  </a:txBody>
                  <a:tcPr marL="68580" marR="68580" marT="0" marB="0">
                    <a:solidFill>
                      <a:schemeClr val="bg1"/>
                    </a:solidFill>
                  </a:tcPr>
                </a:tc>
                <a:tc>
                  <a:txBody>
                    <a:bodyPr/>
                    <a:lstStyle/>
                    <a:p>
                      <a:pPr algn="ctr"/>
                      <a:r>
                        <a:rPr lang="en-GB" sz="2400" b="0" i="0" dirty="0">
                          <a:latin typeface="OpenDyslexicAlta" pitchFamily="2" charset="77"/>
                          <a:ea typeface="OpenDyslexic" charset="0"/>
                          <a:cs typeface="OpenDyslexic" charset="0"/>
                        </a:rPr>
                        <a:t>j</a:t>
                      </a:r>
                    </a:p>
                  </a:txBody>
                  <a:tcPr marL="68580" marR="68580" marT="0" marB="0">
                    <a:solidFill>
                      <a:schemeClr val="bg1"/>
                    </a:solidFill>
                  </a:tcPr>
                </a:tc>
                <a:tc>
                  <a:txBody>
                    <a:bodyPr/>
                    <a:lstStyle/>
                    <a:p>
                      <a:pPr algn="ctr"/>
                      <a:r>
                        <a:rPr lang="en-GB" sz="2400" b="0" i="0" dirty="0">
                          <a:latin typeface="OpenDyslexicAlta" pitchFamily="2" charset="77"/>
                          <a:ea typeface="OpenDyslexic" charset="0"/>
                          <a:cs typeface="OpenDyslexic" charset="0"/>
                        </a:rPr>
                        <a:t>k</a:t>
                      </a:r>
                    </a:p>
                  </a:txBody>
                  <a:tcPr marL="68580" marR="68580" marT="0" marB="0">
                    <a:solidFill>
                      <a:schemeClr val="bg1"/>
                    </a:solidFill>
                  </a:tcPr>
                </a:tc>
                <a:tc>
                  <a:txBody>
                    <a:bodyPr/>
                    <a:lstStyle/>
                    <a:p>
                      <a:pPr algn="ctr"/>
                      <a:r>
                        <a:rPr lang="en-GB" sz="2400" b="0" i="0" dirty="0">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extLst>
                  <a:ext uri="{0D108BD9-81ED-4DB2-BD59-A6C34878D82A}">
                    <a16:rowId xmlns:a16="http://schemas.microsoft.com/office/drawing/2014/main" val="10003"/>
                  </a:ext>
                </a:extLst>
              </a:tr>
              <a:tr h="450306">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a</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c</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q</a:t>
                      </a:r>
                    </a:p>
                  </a:txBody>
                  <a:tcPr marL="68580" marR="68580" marT="0" marB="0"/>
                </a:tc>
                <a:tc>
                  <a:txBody>
                    <a:bodyPr/>
                    <a:lstStyle/>
                    <a:p>
                      <a:pPr algn="ctr"/>
                      <a:r>
                        <a:rPr lang="en-GB" sz="2400" b="0" i="0" dirty="0">
                          <a:latin typeface="OpenDyslexicAlta" pitchFamily="2" charset="77"/>
                          <a:ea typeface="OpenDyslexic" charset="0"/>
                          <a:cs typeface="OpenDyslexic" charset="0"/>
                        </a:rPr>
                        <a:t>w</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tc>
                <a:tc>
                  <a:txBody>
                    <a:bodyPr/>
                    <a:lstStyle/>
                    <a:p>
                      <a:pPr algn="ctr"/>
                      <a:r>
                        <a:rPr lang="en-GB" sz="2400" b="0" i="0" dirty="0">
                          <a:latin typeface="OpenDyslexicAlta" pitchFamily="2" charset="77"/>
                          <a:ea typeface="OpenDyslexic" charset="0"/>
                          <a:cs typeface="OpenDyslexic" charset="0"/>
                        </a:rPr>
                        <a:t>r</a:t>
                      </a:r>
                    </a:p>
                  </a:txBody>
                  <a:tcPr marL="68580" marR="68580" marT="0" marB="0"/>
                </a:tc>
                <a:tc>
                  <a:txBody>
                    <a:bodyPr/>
                    <a:lstStyle/>
                    <a:p>
                      <a:pPr algn="ctr"/>
                      <a:r>
                        <a:rPr lang="en-GB" sz="2400" b="0" i="0" dirty="0">
                          <a:latin typeface="OpenDyslexicAlta" pitchFamily="2" charset="77"/>
                          <a:ea typeface="OpenDyslexic" charset="0"/>
                          <a:cs typeface="OpenDyslexic" charset="0"/>
                        </a:rPr>
                        <a:t>t</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4"/>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k</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i</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extLst>
                  <a:ext uri="{0D108BD9-81ED-4DB2-BD59-A6C34878D82A}">
                    <a16:rowId xmlns:a16="http://schemas.microsoft.com/office/drawing/2014/main" val="10005"/>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extLst>
                  <a:ext uri="{0D108BD9-81ED-4DB2-BD59-A6C34878D82A}">
                    <a16:rowId xmlns:a16="http://schemas.microsoft.com/office/drawing/2014/main" val="10006"/>
                  </a:ext>
                </a:extLst>
              </a:tr>
              <a:tr h="450306">
                <a:tc>
                  <a:txBody>
                    <a:bodyPr/>
                    <a:lstStyle/>
                    <a:p>
                      <a:pPr algn="ctr"/>
                      <a:r>
                        <a:rPr lang="en-GB" sz="2400" b="0" i="0" dirty="0">
                          <a:latin typeface="OpenDyslexicAlta" pitchFamily="2" charset="77"/>
                          <a:ea typeface="OpenDyslexic" charset="0"/>
                          <a:cs typeface="OpenDyslexic" charset="0"/>
                        </a:rPr>
                        <a:t>a</a:t>
                      </a:r>
                    </a:p>
                  </a:txBody>
                  <a:tcPr marL="68580" marR="68580" marT="0" marB="0"/>
                </a:tc>
                <a:tc>
                  <a:txBody>
                    <a:bodyPr/>
                    <a:lstStyle/>
                    <a:p>
                      <a:pPr algn="ctr"/>
                      <a:r>
                        <a:rPr lang="en-GB" sz="2400" b="0" i="0" dirty="0">
                          <a:latin typeface="OpenDyslexicAlta" pitchFamily="2" charset="77"/>
                          <a:ea typeface="OpenDyslexic" charset="0"/>
                          <a:cs typeface="OpenDyslexic" charset="0"/>
                        </a:rPr>
                        <a:t>p</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solidFill>
                      <a:schemeClr val="bg1"/>
                    </a:solidFill>
                  </a:tcPr>
                </a:tc>
                <a:tc>
                  <a:txBody>
                    <a:bodyPr/>
                    <a:lstStyle/>
                    <a:p>
                      <a:pPr algn="ctr"/>
                      <a:r>
                        <a:rPr lang="en-GB" sz="2400" b="0" i="0" dirty="0">
                          <a:latin typeface="OpenDyslexicAlta" pitchFamily="2" charset="77"/>
                          <a:ea typeface="OpenDyslexic" charset="0"/>
                          <a:cs typeface="OpenDyslexic" charset="0"/>
                        </a:rPr>
                        <a:t>s</a:t>
                      </a:r>
                    </a:p>
                  </a:txBody>
                  <a:tcPr marL="68580" marR="68580" marT="0" marB="0">
                    <a:solidFill>
                      <a:schemeClr val="bg1"/>
                    </a:solidFill>
                  </a:tcPr>
                </a:tc>
                <a:tc>
                  <a:txBody>
                    <a:bodyPr/>
                    <a:lstStyle/>
                    <a:p>
                      <a:pPr algn="ctr"/>
                      <a:r>
                        <a:rPr lang="en-GB" sz="2400" b="0" i="0" dirty="0">
                          <a:latin typeface="OpenDyslexicAlta" pitchFamily="2" charset="77"/>
                          <a:ea typeface="OpenDyslexic" charset="0"/>
                          <a:cs typeface="OpenDyslexic" charset="0"/>
                        </a:rPr>
                        <a:t>d</a:t>
                      </a:r>
                    </a:p>
                  </a:txBody>
                  <a:tcPr marL="68580" marR="68580" marT="0" marB="0">
                    <a:solidFill>
                      <a:schemeClr val="bg1"/>
                    </a:solidFill>
                  </a:tcPr>
                </a:tc>
                <a:tc>
                  <a:txBody>
                    <a:bodyPr/>
                    <a:lstStyle/>
                    <a:p>
                      <a:pPr algn="ctr"/>
                      <a:r>
                        <a:rPr lang="en-GB" sz="2400" b="0" i="0" dirty="0">
                          <a:latin typeface="OpenDyslexicAlta" pitchFamily="2" charset="77"/>
                          <a:ea typeface="OpenDyslexic" charset="0"/>
                          <a:cs typeface="OpenDyslexic" charset="0"/>
                        </a:rPr>
                        <a:t>f</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g</a:t>
                      </a:r>
                    </a:p>
                  </a:txBody>
                  <a:tcPr marL="68580" marR="68580" marT="0" marB="0"/>
                </a:tc>
                <a:tc>
                  <a:txBody>
                    <a:bodyPr/>
                    <a:lstStyle/>
                    <a:p>
                      <a:pPr algn="ctr"/>
                      <a:r>
                        <a:rPr lang="en-GB" sz="2400" b="0" i="0" dirty="0">
                          <a:latin typeface="OpenDyslexicAlta" pitchFamily="2" charset="77"/>
                          <a:ea typeface="OpenDyslexic" charset="0"/>
                          <a:cs typeface="OpenDyslexic" charset="0"/>
                        </a:rPr>
                        <a:t>h</a:t>
                      </a:r>
                    </a:p>
                  </a:txBody>
                  <a:tcPr marL="68580" marR="68580" marT="0" marB="0"/>
                </a:tc>
                <a:tc>
                  <a:txBody>
                    <a:bodyPr/>
                    <a:lstStyle/>
                    <a:p>
                      <a:pPr algn="ctr"/>
                      <a:r>
                        <a:rPr lang="en-GB" sz="2400" b="0" i="0" dirty="0">
                          <a:latin typeface="OpenDyslexicAlta" pitchFamily="2" charset="77"/>
                          <a:ea typeface="OpenDyslexic" charset="0"/>
                          <a:cs typeface="OpenDyslexic" charset="0"/>
                        </a:rPr>
                        <a:t>j</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algn="ctr"/>
                      <a:r>
                        <a:rPr lang="en-GB" sz="2400" b="0" i="0" dirty="0">
                          <a:latin typeface="OpenDyslexicAlta" pitchFamily="2" charset="77"/>
                          <a:ea typeface="OpenDyslexic" charset="0"/>
                          <a:cs typeface="OpenDyslexic" charset="0"/>
                        </a:rPr>
                        <a:t>k</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extLst>
                  <a:ext uri="{0D108BD9-81ED-4DB2-BD59-A6C34878D82A}">
                    <a16:rowId xmlns:a16="http://schemas.microsoft.com/office/drawing/2014/main" val="10007"/>
                  </a:ext>
                </a:extLst>
              </a:tr>
              <a:tr h="450306">
                <a:tc>
                  <a:txBody>
                    <a:bodyPr/>
                    <a:lstStyle/>
                    <a:p>
                      <a:pPr algn="ctr"/>
                      <a:r>
                        <a:rPr lang="en-GB" sz="2400" b="0" i="0" dirty="0">
                          <a:latin typeface="OpenDyslexicAlta" pitchFamily="2" charset="77"/>
                          <a:ea typeface="OpenDyslexic" charset="0"/>
                          <a:cs typeface="OpenDyslexic" charset="0"/>
                        </a:rPr>
                        <a:t>v</a:t>
                      </a:r>
                    </a:p>
                  </a:txBody>
                  <a:tcPr marL="68580" marR="68580" marT="0" marB="0"/>
                </a:tc>
                <a:tc>
                  <a:txBody>
                    <a:bodyPr/>
                    <a:lstStyle/>
                    <a:p>
                      <a:pPr algn="ctr"/>
                      <a:r>
                        <a:rPr lang="en-GB" sz="2400" b="0" i="0" dirty="0">
                          <a:latin typeface="OpenDyslexicAlta" pitchFamily="2" charset="77"/>
                          <a:ea typeface="OpenDyslexic" charset="0"/>
                          <a:cs typeface="OpenDyslexic" charset="0"/>
                        </a:rPr>
                        <a:t>o</a:t>
                      </a:r>
                    </a:p>
                  </a:txBody>
                  <a:tcPr marL="68580" marR="68580" marT="0" marB="0">
                    <a:solidFill>
                      <a:srgbClr val="FF3860"/>
                    </a:solidFill>
                  </a:tcPr>
                </a:tc>
                <a:tc>
                  <a:txBody>
                    <a:bodyPr/>
                    <a:lstStyle/>
                    <a:p>
                      <a:pPr algn="ctr"/>
                      <a:r>
                        <a:rPr lang="en-GB" sz="2400" b="0" i="0" dirty="0">
                          <a:latin typeface="OpenDyslexicAlta" pitchFamily="2" charset="77"/>
                          <a:ea typeface="OpenDyslexic" charset="0"/>
                          <a:cs typeface="OpenDyslexic" charset="0"/>
                        </a:rPr>
                        <a:t>b</a:t>
                      </a:r>
                    </a:p>
                  </a:txBody>
                  <a:tcPr marL="68580" marR="68580" marT="0" marB="0"/>
                </a:tc>
                <a:tc>
                  <a:txBody>
                    <a:bodyPr/>
                    <a:lstStyle/>
                    <a:p>
                      <a:pPr algn="ctr"/>
                      <a:r>
                        <a:rPr lang="en-GB" sz="2400" b="0" i="0" dirty="0">
                          <a:latin typeface="OpenDyslexicAlta" pitchFamily="2" charset="77"/>
                          <a:ea typeface="OpenDyslexic" charset="0"/>
                          <a:cs typeface="OpenDyslexic" charset="0"/>
                        </a:rPr>
                        <a:t>n</a:t>
                      </a:r>
                    </a:p>
                  </a:txBody>
                  <a:tcPr marL="68580" marR="68580" marT="0" marB="0"/>
                </a:tc>
                <a:tc>
                  <a:txBody>
                    <a:bodyPr/>
                    <a:lstStyle/>
                    <a:p>
                      <a:pPr algn="ctr"/>
                      <a:r>
                        <a:rPr lang="en-GB" sz="2400" b="0" i="0" dirty="0">
                          <a:latin typeface="OpenDyslexicAlta" pitchFamily="2" charset="77"/>
                          <a:ea typeface="OpenDyslexic" charset="0"/>
                          <a:cs typeface="OpenDyslexic" charset="0"/>
                        </a:rPr>
                        <a:t>m</a:t>
                      </a:r>
                    </a:p>
                  </a:txBody>
                  <a:tcPr marL="68580" marR="68580" marT="0" marB="0"/>
                </a:tc>
                <a:tc>
                  <a:txBody>
                    <a:bodyPr/>
                    <a:lstStyle/>
                    <a:p>
                      <a:pPr algn="ctr"/>
                      <a:r>
                        <a:rPr lang="en-GB" sz="2400" b="0" i="0" dirty="0">
                          <a:latin typeface="OpenDyslexicAlta" pitchFamily="2" charset="77"/>
                          <a:ea typeface="OpenDyslexic" charset="0"/>
                          <a:cs typeface="OpenDyslexic" charset="0"/>
                        </a:rPr>
                        <a:t>e</a:t>
                      </a:r>
                    </a:p>
                  </a:txBody>
                  <a:tcPr marL="68580" marR="68580" marT="0" marB="0">
                    <a:solidFill>
                      <a:srgbClr val="FF3860"/>
                    </a:solidFill>
                  </a:tcPr>
                </a:tc>
                <a:tc>
                  <a:txBody>
                    <a:bodyPr/>
                    <a:lstStyle/>
                    <a:p>
                      <a:pPr algn="ctr"/>
                      <a:r>
                        <a:rPr lang="en-GB" sz="2400" b="0" i="0" dirty="0" err="1">
                          <a:latin typeface="OpenDyslexicAlta" pitchFamily="2" charset="77"/>
                          <a:ea typeface="OpenDyslexic" charset="0"/>
                          <a:cs typeface="OpenDyslexic" charset="0"/>
                        </a:rPr>
                        <a:t>i</a:t>
                      </a:r>
                      <a:endParaRPr lang="en-GB" sz="2400" b="0" i="0" dirty="0">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m</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extLst>
                  <a:ext uri="{0D108BD9-81ED-4DB2-BD59-A6C34878D82A}">
                    <a16:rowId xmlns:a16="http://schemas.microsoft.com/office/drawing/2014/main" val="10008"/>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o</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p</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a</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d</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g</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h</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j</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z</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x</a:t>
                      </a:r>
                    </a:p>
                  </a:txBody>
                  <a:tcPr marL="68580" marR="68580" marT="0" marB="0">
                    <a:solidFill>
                      <a:schemeClr val="bg1"/>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tc>
                <a:extLst>
                  <a:ext uri="{0D108BD9-81ED-4DB2-BD59-A6C34878D82A}">
                    <a16:rowId xmlns:a16="http://schemas.microsoft.com/office/drawing/2014/main" val="10009"/>
                  </a:ext>
                </a:extLst>
              </a:tr>
              <a:tr h="450306">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v</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t</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b</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f</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s</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l</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n</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c</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solidFill>
                      <a:srgbClr val="FF3860"/>
                    </a:solidFill>
                  </a:tcPr>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q</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w</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e</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r</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y</a:t>
                      </a:r>
                    </a:p>
                  </a:txBody>
                  <a:tcPr marL="68580" marR="68580" marT="0" marB="0"/>
                </a:tc>
                <a:tc>
                  <a:txBody>
                    <a:bodyPr/>
                    <a:lstStyle/>
                    <a:p>
                      <a:pPr marL="0" marR="0" algn="ctr">
                        <a:lnSpc>
                          <a:spcPct val="120000"/>
                        </a:lnSpc>
                        <a:spcBef>
                          <a:spcPts val="0"/>
                        </a:spcBef>
                        <a:spcAft>
                          <a:spcPts val="1000"/>
                        </a:spcAft>
                      </a:pPr>
                      <a:r>
                        <a:rPr lang="en-GB" sz="2400" b="0" i="0" dirty="0">
                          <a:effectLst/>
                          <a:latin typeface="OpenDyslexicAlta" pitchFamily="2" charset="77"/>
                          <a:ea typeface="OpenDyslexic" charset="0"/>
                          <a:cs typeface="OpenDyslexic" charset="0"/>
                        </a:rPr>
                        <a:t>u</a:t>
                      </a:r>
                    </a:p>
                  </a:txBody>
                  <a:tcPr marL="68580" marR="68580" marT="0" marB="0"/>
                </a:tc>
                <a:tc>
                  <a:txBody>
                    <a:bodyPr/>
                    <a:lstStyle/>
                    <a:p>
                      <a:pPr marL="0" marR="0" algn="ctr">
                        <a:lnSpc>
                          <a:spcPct val="120000"/>
                        </a:lnSpc>
                        <a:spcBef>
                          <a:spcPts val="0"/>
                        </a:spcBef>
                        <a:spcAft>
                          <a:spcPts val="1000"/>
                        </a:spcAft>
                      </a:pPr>
                      <a:r>
                        <a:rPr lang="en-GB" sz="2400" b="0" i="0" dirty="0" err="1">
                          <a:effectLst/>
                          <a:latin typeface="OpenDyslexicAlta" pitchFamily="2" charset="77"/>
                          <a:ea typeface="OpenDyslexic" charset="0"/>
                          <a:cs typeface="OpenDyslexic" charset="0"/>
                        </a:rPr>
                        <a:t>i</a:t>
                      </a:r>
                      <a:endParaRPr lang="en-GB" sz="2400" b="0" i="0" dirty="0">
                        <a:effectLst/>
                        <a:latin typeface="OpenDyslexicAlta" pitchFamily="2" charset="77"/>
                        <a:ea typeface="OpenDyslexic" charset="0"/>
                        <a:cs typeface="OpenDyslexic" charset="0"/>
                      </a:endParaRPr>
                    </a:p>
                  </a:txBody>
                  <a:tcPr marL="68580" marR="68580" marT="0" marB="0"/>
                </a:tc>
                <a:extLst>
                  <a:ext uri="{0D108BD9-81ED-4DB2-BD59-A6C34878D82A}">
                    <a16:rowId xmlns:a16="http://schemas.microsoft.com/office/drawing/2014/main" val="10010"/>
                  </a:ext>
                </a:extLst>
              </a:tr>
            </a:tbl>
          </a:graphicData>
        </a:graphic>
      </p:graphicFrame>
      <p:sp>
        <p:nvSpPr>
          <p:cNvPr id="7" name="TextBox 6"/>
          <p:cNvSpPr txBox="1"/>
          <p:nvPr/>
        </p:nvSpPr>
        <p:spPr>
          <a:xfrm>
            <a:off x="4406200" y="6407982"/>
            <a:ext cx="7916708" cy="369332"/>
          </a:xfrm>
          <a:prstGeom prst="rect">
            <a:avLst/>
          </a:prstGeom>
          <a:noFill/>
        </p:spPr>
        <p:txBody>
          <a:bodyPr wrap="square" rtlCol="0">
            <a:spAutoFit/>
          </a:bodyPr>
          <a:lstStyle/>
          <a:p>
            <a:r>
              <a:rPr lang="en-GB" dirty="0">
                <a:latin typeface="OpenDyslexicAlta" pitchFamily="2" charset="77"/>
                <a:ea typeface="OpenDyslexic" charset="0"/>
                <a:cs typeface="OpenDyslexic" charset="0"/>
              </a:rPr>
              <a:t>Can you find your spellings hidden in this word search?</a:t>
            </a:r>
          </a:p>
        </p:txBody>
      </p:sp>
    </p:spTree>
    <p:extLst>
      <p:ext uri="{BB962C8B-B14F-4D97-AF65-F5344CB8AC3E}">
        <p14:creationId xmlns:p14="http://schemas.microsoft.com/office/powerpoint/2010/main" val="29724205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endParaRPr lang="en-GB" dirty="0"/>
          </a:p>
          <a:p>
            <a:pPr>
              <a:lnSpc>
                <a:spcPct val="100000"/>
              </a:lnSpc>
              <a:spcBef>
                <a:spcPts val="0"/>
              </a:spcBef>
              <a:defRPr/>
            </a:pPr>
            <a:endParaRPr lang="en-GB" dirty="0"/>
          </a:p>
          <a:p>
            <a:r>
              <a:rPr lang="en-GB" dirty="0">
                <a:latin typeface="Muli" pitchFamily="2" charset="77"/>
              </a:rPr>
              <a:t>Words with an /o/ sound spelt ‘</a:t>
            </a:r>
            <a:r>
              <a:rPr lang="en-GB" dirty="0" err="1">
                <a:latin typeface="Muli" pitchFamily="2" charset="77"/>
              </a:rPr>
              <a:t>ou</a:t>
            </a:r>
            <a:r>
              <a:rPr lang="en-GB" dirty="0">
                <a:latin typeface="Muli" pitchFamily="2" charset="77"/>
              </a:rPr>
              <a:t>’ or ‘ow’</a:t>
            </a:r>
            <a:r>
              <a:rPr lang="en-GB" b="1" dirty="0">
                <a:solidFill>
                  <a:srgbClr val="FF0000"/>
                </a:solidFill>
              </a:rPr>
              <a:t> </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16</a:t>
            </a:r>
          </a:p>
        </p:txBody>
      </p:sp>
    </p:spTree>
    <p:extLst>
      <p:ext uri="{BB962C8B-B14F-4D97-AF65-F5344CB8AC3E}">
        <p14:creationId xmlns:p14="http://schemas.microsoft.com/office/powerpoint/2010/main" val="4726245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16</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Spelling Rules:  Words with an /oh/ sound spelled   ‘</a:t>
            </a:r>
            <a:r>
              <a:rPr lang="en-GB" dirty="0" err="1"/>
              <a:t>ou</a:t>
            </a:r>
            <a:r>
              <a:rPr lang="en-GB" dirty="0"/>
              <a:t>’ or ‘ow’</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4081099361"/>
              </p:ext>
            </p:extLst>
          </p:nvPr>
        </p:nvGraphicFramePr>
        <p:xfrm>
          <a:off x="3429000" y="1311275"/>
          <a:ext cx="8363607" cy="5351099"/>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56499">
                <a:tc>
                  <a:txBody>
                    <a:bodyPr/>
                    <a:lstStyle/>
                    <a:p>
                      <a:r>
                        <a:rPr lang="en-GB" sz="1700" b="0" i="0" noProof="0">
                          <a:latin typeface="Muli" pitchFamily="2" charset="77"/>
                        </a:rPr>
                        <a:t>Introduction</a:t>
                      </a:r>
                    </a:p>
                  </a:txBody>
                  <a:tcPr/>
                </a:tc>
                <a:tc>
                  <a:txBody>
                    <a:bodyPr/>
                    <a:lstStyle/>
                    <a:p>
                      <a:r>
                        <a:rPr lang="en-GB" sz="1700" b="0" i="0" noProof="0">
                          <a:latin typeface="Muli" pitchFamily="2" charset="77"/>
                        </a:rPr>
                        <a:t>Words that contain an ‘oh’ sound can be spelled using ‘ou’ or ‘ow’.  Remind children that there are other words spelled using ‘ou’ and ‘ow’ but they are not</a:t>
                      </a:r>
                      <a:r>
                        <a:rPr lang="en-GB" sz="1700" b="0" i="0" baseline="0" noProof="0">
                          <a:latin typeface="Muli" pitchFamily="2" charset="77"/>
                        </a:rPr>
                        <a:t> pronounced the same way.</a:t>
                      </a:r>
                      <a:br>
                        <a:rPr lang="en-GB" sz="1700" b="0" i="0" noProof="0">
                          <a:latin typeface="Muli" pitchFamily="2" charset="77"/>
                        </a:rPr>
                      </a:br>
                      <a:br>
                        <a:rPr lang="en-GB" sz="1700" b="0" i="0" noProof="0">
                          <a:latin typeface="Muli" pitchFamily="2" charset="77"/>
                        </a:rPr>
                      </a:br>
                      <a:endParaRPr lang="en-GB" sz="1700" b="0" i="0" noProof="0">
                        <a:latin typeface="Muli" pitchFamily="2" charset="77"/>
                      </a:endParaRPr>
                    </a:p>
                  </a:txBody>
                  <a:tcPr/>
                </a:tc>
                <a:extLst>
                  <a:ext uri="{0D108BD9-81ED-4DB2-BD59-A6C34878D82A}">
                    <a16:rowId xmlns:a16="http://schemas.microsoft.com/office/drawing/2014/main" val="10000"/>
                  </a:ext>
                </a:extLst>
              </a:tr>
              <a:tr h="1892588">
                <a:tc>
                  <a:txBody>
                    <a:bodyPr/>
                    <a:lstStyle/>
                    <a:p>
                      <a:r>
                        <a:rPr lang="en-GB" sz="1700" b="0" i="0" noProof="0">
                          <a:latin typeface="Muli" pitchFamily="2" charset="77"/>
                        </a:rPr>
                        <a:t>Main Teaching Activity </a:t>
                      </a:r>
                    </a:p>
                  </a:txBody>
                  <a:tcPr/>
                </a:tc>
                <a:tc>
                  <a:txBody>
                    <a:bodyPr/>
                    <a:lstStyle/>
                    <a:p>
                      <a:r>
                        <a:rPr lang="en-GB" sz="1700" b="0" i="0" baseline="0" noProof="0">
                          <a:latin typeface="Muli" pitchFamily="2" charset="77"/>
                        </a:rPr>
                        <a:t>Get the children to split the words according to their spelling. Can they add any more words to each of the spelling methods?</a:t>
                      </a:r>
                    </a:p>
                    <a:p>
                      <a:endParaRPr lang="en-GB" sz="1700" b="0" i="0" baseline="0" noProof="0">
                        <a:latin typeface="Muli" pitchFamily="2" charset="77"/>
                      </a:endParaRPr>
                    </a:p>
                    <a:p>
                      <a:r>
                        <a:rPr lang="en-GB" sz="1700" b="0" i="0" baseline="0" noProof="0">
                          <a:latin typeface="Muli" pitchFamily="2" charset="77"/>
                        </a:rPr>
                        <a:t>Share their lists and new words and discuss any misconceptions.</a:t>
                      </a:r>
                    </a:p>
                  </a:txBody>
                  <a:tcPr/>
                </a:tc>
                <a:extLst>
                  <a:ext uri="{0D108BD9-81ED-4DB2-BD59-A6C34878D82A}">
                    <a16:rowId xmlns:a16="http://schemas.microsoft.com/office/drawing/2014/main" val="10001"/>
                  </a:ext>
                </a:extLst>
              </a:tr>
              <a:tr h="2071671">
                <a:tc>
                  <a:txBody>
                    <a:bodyPr/>
                    <a:lstStyle/>
                    <a:p>
                      <a:r>
                        <a:rPr lang="en-GB" sz="1700" b="0" i="0" noProof="0">
                          <a:latin typeface="Muli" pitchFamily="2" charset="77"/>
                        </a:rPr>
                        <a:t>Independent Activity</a:t>
                      </a:r>
                    </a:p>
                  </a:txBody>
                  <a:tcPr/>
                </a:tc>
                <a:tc>
                  <a:txBody>
                    <a:bodyPr/>
                    <a:lstStyle/>
                    <a:p>
                      <a:r>
                        <a:rPr lang="en-GB" sz="1700" b="0" i="0" noProof="0" dirty="0">
                          <a:latin typeface="Muli" pitchFamily="2" charset="77"/>
                        </a:rPr>
                        <a:t>Challenge</a:t>
                      </a:r>
                      <a:r>
                        <a:rPr lang="en-GB" sz="1700" b="0" i="0" baseline="0" noProof="0" dirty="0">
                          <a:latin typeface="Muli" pitchFamily="2" charset="77"/>
                        </a:rPr>
                        <a:t> the children to include 2+ words from the spelling list in to a sentence that makes sense.  E.g. “The jelly was created using a shallow mould”, “The man was known for having huge shoulders”, “The leaves were thrown and blown around the park by the wind.”</a:t>
                      </a:r>
                      <a:endParaRPr lang="en-GB" sz="1700" b="0" i="0" noProof="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smoulder</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mould</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thrown</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known</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blown</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window</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shallow</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soul</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poultry</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153573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339162" y="626211"/>
            <a:ext cx="9282374" cy="1325563"/>
          </a:xfrm>
        </p:spPr>
        <p:txBody>
          <a:bodyPr>
            <a:normAutofit fontScale="90000"/>
          </a:bodyPr>
          <a:lstStyle/>
          <a:p>
            <a:pPr algn="l"/>
            <a:r>
              <a:rPr lang="en-GB" sz="2400" dirty="0"/>
              <a:t>Sort this week’s spellings in to the correct boxes and then try to add as many more to each box as you can, remember to ensure they have the same sound, not just the same spelling.</a:t>
            </a:r>
          </a:p>
        </p:txBody>
      </p:sp>
      <p:pic>
        <p:nvPicPr>
          <p:cNvPr id="11" name="Picture 2" descr="Box Cardboard Cardboard Box Packing Recycl">
            <a:extLst>
              <a:ext uri="{FF2B5EF4-FFF2-40B4-BE49-F238E27FC236}">
                <a16:creationId xmlns:a16="http://schemas.microsoft.com/office/drawing/2014/main" id="{0F7EE0D8-A828-4ABA-97CA-52C8434580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7317" y="3475907"/>
            <a:ext cx="3868162" cy="20744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A3D69C-C234-4298-889B-BFF0EA6E6EF8}"/>
              </a:ext>
            </a:extLst>
          </p:cNvPr>
          <p:cNvSpPr txBox="1"/>
          <p:nvPr/>
        </p:nvSpPr>
        <p:spPr>
          <a:xfrm>
            <a:off x="1941677" y="4890804"/>
            <a:ext cx="1983105" cy="369332"/>
          </a:xfrm>
          <a:prstGeom prst="rect">
            <a:avLst/>
          </a:prstGeom>
          <a:noFill/>
        </p:spPr>
        <p:txBody>
          <a:bodyPr wrap="square" rtlCol="0">
            <a:spAutoFit/>
          </a:bodyPr>
          <a:lstStyle/>
          <a:p>
            <a:pPr algn="ctr"/>
            <a:r>
              <a:rPr lang="en-GB" dirty="0">
                <a:latin typeface="OpenDyslexicAlta" pitchFamily="2" charset="77"/>
              </a:rPr>
              <a:t>‘</a:t>
            </a:r>
            <a:r>
              <a:rPr lang="en-GB" dirty="0" err="1">
                <a:latin typeface="OpenDyslexicAlta" pitchFamily="2" charset="77"/>
              </a:rPr>
              <a:t>ou</a:t>
            </a:r>
            <a:r>
              <a:rPr lang="en-GB" dirty="0">
                <a:latin typeface="OpenDyslexicAlta" pitchFamily="2" charset="77"/>
              </a:rPr>
              <a:t>’</a:t>
            </a:r>
          </a:p>
        </p:txBody>
      </p:sp>
      <p:pic>
        <p:nvPicPr>
          <p:cNvPr id="13" name="Picture 2" descr="Box Cardboard Cardboard Box Packing Recycl">
            <a:extLst>
              <a:ext uri="{FF2B5EF4-FFF2-40B4-BE49-F238E27FC236}">
                <a16:creationId xmlns:a16="http://schemas.microsoft.com/office/drawing/2014/main" id="{BC476FAD-1760-4880-AF7D-E4F4A6B48C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38176" y="3475907"/>
            <a:ext cx="3825671" cy="20516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AD34F6-79D3-4B5E-B4D9-5D4E4622C059}"/>
              </a:ext>
            </a:extLst>
          </p:cNvPr>
          <p:cNvSpPr txBox="1"/>
          <p:nvPr/>
        </p:nvSpPr>
        <p:spPr>
          <a:xfrm>
            <a:off x="6724219" y="4918211"/>
            <a:ext cx="1983105" cy="369332"/>
          </a:xfrm>
          <a:prstGeom prst="rect">
            <a:avLst/>
          </a:prstGeom>
          <a:noFill/>
        </p:spPr>
        <p:txBody>
          <a:bodyPr wrap="square" rtlCol="0">
            <a:spAutoFit/>
          </a:bodyPr>
          <a:lstStyle/>
          <a:p>
            <a:pPr algn="ctr"/>
            <a:r>
              <a:rPr lang="en-GB" dirty="0">
                <a:latin typeface="OpenDyslexicAlta" pitchFamily="2" charset="77"/>
              </a:rPr>
              <a:t>‘ow’</a:t>
            </a:r>
          </a:p>
        </p:txBody>
      </p:sp>
    </p:spTree>
    <p:extLst>
      <p:ext uri="{BB962C8B-B14F-4D97-AF65-F5344CB8AC3E}">
        <p14:creationId xmlns:p14="http://schemas.microsoft.com/office/powerpoint/2010/main" val="35809585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339162" y="626211"/>
            <a:ext cx="9282374" cy="1325563"/>
          </a:xfrm>
        </p:spPr>
        <p:txBody>
          <a:bodyPr>
            <a:normAutofit fontScale="90000"/>
          </a:bodyPr>
          <a:lstStyle/>
          <a:p>
            <a:pPr algn="l"/>
            <a:r>
              <a:rPr lang="en-GB" sz="2400" dirty="0"/>
              <a:t>Sort this week’s spellings in to the correct boxes and then try to add as many more to each box as you can, remember to ensure they have the same sound, not just the same spelling.</a:t>
            </a:r>
          </a:p>
        </p:txBody>
      </p:sp>
      <p:pic>
        <p:nvPicPr>
          <p:cNvPr id="11" name="Picture 2" descr="Box Cardboard Cardboard Box Packing Recycl">
            <a:extLst>
              <a:ext uri="{FF2B5EF4-FFF2-40B4-BE49-F238E27FC236}">
                <a16:creationId xmlns:a16="http://schemas.microsoft.com/office/drawing/2014/main" id="{0F7EE0D8-A828-4ABA-97CA-52C8434580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7317" y="3475907"/>
            <a:ext cx="3868162" cy="20744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A3D69C-C234-4298-889B-BFF0EA6E6EF8}"/>
              </a:ext>
            </a:extLst>
          </p:cNvPr>
          <p:cNvSpPr txBox="1"/>
          <p:nvPr/>
        </p:nvSpPr>
        <p:spPr>
          <a:xfrm>
            <a:off x="1941677" y="4890804"/>
            <a:ext cx="1983105" cy="369332"/>
          </a:xfrm>
          <a:prstGeom prst="rect">
            <a:avLst/>
          </a:prstGeom>
          <a:noFill/>
        </p:spPr>
        <p:txBody>
          <a:bodyPr wrap="square" rtlCol="0">
            <a:spAutoFit/>
          </a:bodyPr>
          <a:lstStyle/>
          <a:p>
            <a:pPr algn="ctr"/>
            <a:r>
              <a:rPr lang="en-GB" dirty="0">
                <a:latin typeface="OpenDyslexicAlta" pitchFamily="2" charset="77"/>
              </a:rPr>
              <a:t>‘</a:t>
            </a:r>
            <a:r>
              <a:rPr lang="en-GB" dirty="0" err="1">
                <a:latin typeface="OpenDyslexicAlta" pitchFamily="2" charset="77"/>
              </a:rPr>
              <a:t>ou</a:t>
            </a:r>
            <a:r>
              <a:rPr lang="en-GB" dirty="0">
                <a:latin typeface="OpenDyslexicAlta" pitchFamily="2" charset="77"/>
              </a:rPr>
              <a:t>’</a:t>
            </a:r>
          </a:p>
        </p:txBody>
      </p:sp>
      <p:pic>
        <p:nvPicPr>
          <p:cNvPr id="13" name="Picture 2" descr="Box Cardboard Cardboard Box Packing Recycl">
            <a:extLst>
              <a:ext uri="{FF2B5EF4-FFF2-40B4-BE49-F238E27FC236}">
                <a16:creationId xmlns:a16="http://schemas.microsoft.com/office/drawing/2014/main" id="{BC476FAD-1760-4880-AF7D-E4F4A6B48C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38176" y="3475907"/>
            <a:ext cx="3825671" cy="20516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AD34F6-79D3-4B5E-B4D9-5D4E4622C059}"/>
              </a:ext>
            </a:extLst>
          </p:cNvPr>
          <p:cNvSpPr txBox="1"/>
          <p:nvPr/>
        </p:nvSpPr>
        <p:spPr>
          <a:xfrm>
            <a:off x="6724219" y="4918211"/>
            <a:ext cx="1983105" cy="369332"/>
          </a:xfrm>
          <a:prstGeom prst="rect">
            <a:avLst/>
          </a:prstGeom>
          <a:noFill/>
        </p:spPr>
        <p:txBody>
          <a:bodyPr wrap="square" rtlCol="0">
            <a:spAutoFit/>
          </a:bodyPr>
          <a:lstStyle/>
          <a:p>
            <a:pPr algn="ctr"/>
            <a:r>
              <a:rPr lang="en-GB" dirty="0">
                <a:latin typeface="OpenDyslexicAlta" pitchFamily="2" charset="77"/>
              </a:rPr>
              <a:t>‘ow’</a:t>
            </a:r>
          </a:p>
        </p:txBody>
      </p:sp>
      <p:sp>
        <p:nvSpPr>
          <p:cNvPr id="3" name="Rectangle 2">
            <a:extLst>
              <a:ext uri="{FF2B5EF4-FFF2-40B4-BE49-F238E27FC236}">
                <a16:creationId xmlns:a16="http://schemas.microsoft.com/office/drawing/2014/main" id="{F623DBBE-5BF0-44CD-8110-8973430F7B93}"/>
              </a:ext>
            </a:extLst>
          </p:cNvPr>
          <p:cNvSpPr/>
          <p:nvPr/>
        </p:nvSpPr>
        <p:spPr>
          <a:xfrm>
            <a:off x="2361887" y="2593370"/>
            <a:ext cx="1236236" cy="369332"/>
          </a:xfrm>
          <a:prstGeom prst="rect">
            <a:avLst/>
          </a:prstGeom>
        </p:spPr>
        <p:txBody>
          <a:bodyPr wrap="none">
            <a:spAutoFit/>
          </a:bodyPr>
          <a:lstStyle/>
          <a:p>
            <a:r>
              <a:rPr lang="en-GB" dirty="0">
                <a:latin typeface="OpenDyslexicAlta" pitchFamily="2" charset="77"/>
                <a:ea typeface="OpenDyslexic" charset="0"/>
                <a:cs typeface="OpenDyslexic" charset="0"/>
              </a:rPr>
              <a:t>shoulder</a:t>
            </a:r>
          </a:p>
        </p:txBody>
      </p:sp>
      <p:sp>
        <p:nvSpPr>
          <p:cNvPr id="4" name="Rectangle 3">
            <a:extLst>
              <a:ext uri="{FF2B5EF4-FFF2-40B4-BE49-F238E27FC236}">
                <a16:creationId xmlns:a16="http://schemas.microsoft.com/office/drawing/2014/main" id="{C2AC17E2-34AB-4852-9119-2E34CD325A92}"/>
              </a:ext>
            </a:extLst>
          </p:cNvPr>
          <p:cNvSpPr/>
          <p:nvPr/>
        </p:nvSpPr>
        <p:spPr>
          <a:xfrm>
            <a:off x="1283484" y="2920964"/>
            <a:ext cx="1316386" cy="369332"/>
          </a:xfrm>
          <a:prstGeom prst="rect">
            <a:avLst/>
          </a:prstGeom>
        </p:spPr>
        <p:txBody>
          <a:bodyPr wrap="none">
            <a:spAutoFit/>
          </a:bodyPr>
          <a:lstStyle/>
          <a:p>
            <a:r>
              <a:rPr lang="en-GB" dirty="0">
                <a:latin typeface="OpenDyslexicAlta" pitchFamily="2" charset="77"/>
                <a:ea typeface="OpenDyslexic" charset="0"/>
                <a:cs typeface="OpenDyslexic" charset="0"/>
              </a:rPr>
              <a:t>smoulder</a:t>
            </a:r>
          </a:p>
        </p:txBody>
      </p:sp>
      <p:sp>
        <p:nvSpPr>
          <p:cNvPr id="5" name="Rectangle 4">
            <a:extLst>
              <a:ext uri="{FF2B5EF4-FFF2-40B4-BE49-F238E27FC236}">
                <a16:creationId xmlns:a16="http://schemas.microsoft.com/office/drawing/2014/main" id="{22500EE0-DEDD-4CED-9CEF-4849DBFFA545}"/>
              </a:ext>
            </a:extLst>
          </p:cNvPr>
          <p:cNvSpPr/>
          <p:nvPr/>
        </p:nvSpPr>
        <p:spPr>
          <a:xfrm>
            <a:off x="3924782" y="2657454"/>
            <a:ext cx="926857" cy="369332"/>
          </a:xfrm>
          <a:prstGeom prst="rect">
            <a:avLst/>
          </a:prstGeom>
        </p:spPr>
        <p:txBody>
          <a:bodyPr wrap="none">
            <a:spAutoFit/>
          </a:bodyPr>
          <a:lstStyle/>
          <a:p>
            <a:r>
              <a:rPr lang="en-GB" dirty="0">
                <a:latin typeface="OpenDyslexicAlta" pitchFamily="2" charset="77"/>
                <a:ea typeface="OpenDyslexic" charset="0"/>
                <a:cs typeface="OpenDyslexic" charset="0"/>
              </a:rPr>
              <a:t>mould</a:t>
            </a:r>
          </a:p>
        </p:txBody>
      </p:sp>
      <p:sp>
        <p:nvSpPr>
          <p:cNvPr id="6" name="Rectangle 5">
            <a:extLst>
              <a:ext uri="{FF2B5EF4-FFF2-40B4-BE49-F238E27FC236}">
                <a16:creationId xmlns:a16="http://schemas.microsoft.com/office/drawing/2014/main" id="{0282A527-9C99-421D-82E6-B2F90B6A8578}"/>
              </a:ext>
            </a:extLst>
          </p:cNvPr>
          <p:cNvSpPr/>
          <p:nvPr/>
        </p:nvSpPr>
        <p:spPr>
          <a:xfrm>
            <a:off x="6621614" y="3012761"/>
            <a:ext cx="1051891" cy="369332"/>
          </a:xfrm>
          <a:prstGeom prst="rect">
            <a:avLst/>
          </a:prstGeom>
        </p:spPr>
        <p:txBody>
          <a:bodyPr wrap="none">
            <a:spAutoFit/>
          </a:bodyPr>
          <a:lstStyle/>
          <a:p>
            <a:r>
              <a:rPr lang="en-GB" dirty="0">
                <a:latin typeface="OpenDyslexicAlta" pitchFamily="2" charset="77"/>
                <a:ea typeface="OpenDyslexic" charset="0"/>
                <a:cs typeface="OpenDyslexic" charset="0"/>
              </a:rPr>
              <a:t>thrown</a:t>
            </a:r>
          </a:p>
        </p:txBody>
      </p:sp>
      <p:sp>
        <p:nvSpPr>
          <p:cNvPr id="8" name="Rectangle 7">
            <a:extLst>
              <a:ext uri="{FF2B5EF4-FFF2-40B4-BE49-F238E27FC236}">
                <a16:creationId xmlns:a16="http://schemas.microsoft.com/office/drawing/2014/main" id="{3B3271E7-449A-4975-8968-7FAA77552285}"/>
              </a:ext>
            </a:extLst>
          </p:cNvPr>
          <p:cNvSpPr/>
          <p:nvPr/>
        </p:nvSpPr>
        <p:spPr>
          <a:xfrm>
            <a:off x="7560331" y="2733849"/>
            <a:ext cx="981359" cy="369332"/>
          </a:xfrm>
          <a:prstGeom prst="rect">
            <a:avLst/>
          </a:prstGeom>
        </p:spPr>
        <p:txBody>
          <a:bodyPr wrap="none">
            <a:spAutoFit/>
          </a:bodyPr>
          <a:lstStyle/>
          <a:p>
            <a:r>
              <a:rPr lang="en-GB" dirty="0">
                <a:latin typeface="OpenDyslexicAlta" pitchFamily="2" charset="77"/>
                <a:ea typeface="OpenDyslexic" charset="0"/>
                <a:cs typeface="OpenDyslexic" charset="0"/>
              </a:rPr>
              <a:t>known</a:t>
            </a:r>
          </a:p>
        </p:txBody>
      </p:sp>
      <p:sp>
        <p:nvSpPr>
          <p:cNvPr id="9" name="Rectangle 8">
            <a:extLst>
              <a:ext uri="{FF2B5EF4-FFF2-40B4-BE49-F238E27FC236}">
                <a16:creationId xmlns:a16="http://schemas.microsoft.com/office/drawing/2014/main" id="{35716383-8F66-4491-A046-5F6D8177A0C6}"/>
              </a:ext>
            </a:extLst>
          </p:cNvPr>
          <p:cNvSpPr/>
          <p:nvPr/>
        </p:nvSpPr>
        <p:spPr>
          <a:xfrm>
            <a:off x="8541690" y="2752588"/>
            <a:ext cx="910827" cy="369332"/>
          </a:xfrm>
          <a:prstGeom prst="rect">
            <a:avLst/>
          </a:prstGeom>
        </p:spPr>
        <p:txBody>
          <a:bodyPr wrap="none">
            <a:spAutoFit/>
          </a:bodyPr>
          <a:lstStyle/>
          <a:p>
            <a:r>
              <a:rPr lang="en-GB" dirty="0">
                <a:latin typeface="OpenDyslexicAlta" pitchFamily="2" charset="77"/>
                <a:ea typeface="OpenDyslexic" charset="0"/>
                <a:cs typeface="OpenDyslexic" charset="0"/>
              </a:rPr>
              <a:t>blown</a:t>
            </a:r>
          </a:p>
        </p:txBody>
      </p:sp>
      <p:sp>
        <p:nvSpPr>
          <p:cNvPr id="10" name="Rectangle 9">
            <a:extLst>
              <a:ext uri="{FF2B5EF4-FFF2-40B4-BE49-F238E27FC236}">
                <a16:creationId xmlns:a16="http://schemas.microsoft.com/office/drawing/2014/main" id="{1E7D2D06-688E-44DF-B821-8C0B3919FBA0}"/>
              </a:ext>
            </a:extLst>
          </p:cNvPr>
          <p:cNvSpPr/>
          <p:nvPr/>
        </p:nvSpPr>
        <p:spPr>
          <a:xfrm>
            <a:off x="9283819" y="3011085"/>
            <a:ext cx="1098378" cy="369332"/>
          </a:xfrm>
          <a:prstGeom prst="rect">
            <a:avLst/>
          </a:prstGeom>
        </p:spPr>
        <p:txBody>
          <a:bodyPr wrap="none">
            <a:spAutoFit/>
          </a:bodyPr>
          <a:lstStyle/>
          <a:p>
            <a:r>
              <a:rPr lang="en-GB" dirty="0">
                <a:latin typeface="OpenDyslexicAlta" pitchFamily="2" charset="77"/>
                <a:ea typeface="OpenDyslexic" charset="0"/>
                <a:cs typeface="OpenDyslexic" charset="0"/>
              </a:rPr>
              <a:t>window</a:t>
            </a:r>
          </a:p>
        </p:txBody>
      </p:sp>
      <p:sp>
        <p:nvSpPr>
          <p:cNvPr id="15" name="Rectangle 14">
            <a:extLst>
              <a:ext uri="{FF2B5EF4-FFF2-40B4-BE49-F238E27FC236}">
                <a16:creationId xmlns:a16="http://schemas.microsoft.com/office/drawing/2014/main" id="{51725F78-6B72-41C0-BDEA-9E65394AB36F}"/>
              </a:ext>
            </a:extLst>
          </p:cNvPr>
          <p:cNvSpPr/>
          <p:nvPr/>
        </p:nvSpPr>
        <p:spPr>
          <a:xfrm>
            <a:off x="6859951" y="2316772"/>
            <a:ext cx="1109599" cy="369332"/>
          </a:xfrm>
          <a:prstGeom prst="rect">
            <a:avLst/>
          </a:prstGeom>
        </p:spPr>
        <p:txBody>
          <a:bodyPr wrap="none">
            <a:spAutoFit/>
          </a:bodyPr>
          <a:lstStyle/>
          <a:p>
            <a:r>
              <a:rPr lang="en-GB" dirty="0">
                <a:latin typeface="OpenDyslexicAlta" pitchFamily="2" charset="77"/>
                <a:ea typeface="OpenDyslexic" charset="0"/>
                <a:cs typeface="OpenDyslexic" charset="0"/>
              </a:rPr>
              <a:t>shallow</a:t>
            </a:r>
          </a:p>
        </p:txBody>
      </p:sp>
      <p:sp>
        <p:nvSpPr>
          <p:cNvPr id="16" name="Rectangle 15">
            <a:extLst>
              <a:ext uri="{FF2B5EF4-FFF2-40B4-BE49-F238E27FC236}">
                <a16:creationId xmlns:a16="http://schemas.microsoft.com/office/drawing/2014/main" id="{DE506482-38EB-4D92-897F-6D9099B62296}"/>
              </a:ext>
            </a:extLst>
          </p:cNvPr>
          <p:cNvSpPr/>
          <p:nvPr/>
        </p:nvSpPr>
        <p:spPr>
          <a:xfrm>
            <a:off x="4608697" y="2960472"/>
            <a:ext cx="683200" cy="369332"/>
          </a:xfrm>
          <a:prstGeom prst="rect">
            <a:avLst/>
          </a:prstGeom>
        </p:spPr>
        <p:txBody>
          <a:bodyPr wrap="none">
            <a:spAutoFit/>
          </a:bodyPr>
          <a:lstStyle/>
          <a:p>
            <a:r>
              <a:rPr lang="en-GB" dirty="0">
                <a:latin typeface="OpenDyslexicAlta" pitchFamily="2" charset="77"/>
                <a:ea typeface="OpenDyslexic" charset="0"/>
                <a:cs typeface="OpenDyslexic" charset="0"/>
              </a:rPr>
              <a:t>soul</a:t>
            </a:r>
          </a:p>
        </p:txBody>
      </p:sp>
      <p:sp>
        <p:nvSpPr>
          <p:cNvPr id="17" name="Rectangle 16">
            <a:extLst>
              <a:ext uri="{FF2B5EF4-FFF2-40B4-BE49-F238E27FC236}">
                <a16:creationId xmlns:a16="http://schemas.microsoft.com/office/drawing/2014/main" id="{59742A9A-9B7D-43C9-9CCF-E1213350C308}"/>
              </a:ext>
            </a:extLst>
          </p:cNvPr>
          <p:cNvSpPr/>
          <p:nvPr/>
        </p:nvSpPr>
        <p:spPr>
          <a:xfrm>
            <a:off x="3105185" y="2262601"/>
            <a:ext cx="1087157" cy="369332"/>
          </a:xfrm>
          <a:prstGeom prst="rect">
            <a:avLst/>
          </a:prstGeom>
        </p:spPr>
        <p:txBody>
          <a:bodyPr wrap="none">
            <a:spAutoFit/>
          </a:bodyPr>
          <a:lstStyle/>
          <a:p>
            <a:r>
              <a:rPr lang="en-GB" dirty="0">
                <a:latin typeface="OpenDyslexicAlta" pitchFamily="2" charset="77"/>
                <a:ea typeface="OpenDyslexic" charset="0"/>
                <a:cs typeface="OpenDyslexic" charset="0"/>
              </a:rPr>
              <a:t>poultry</a:t>
            </a:r>
          </a:p>
        </p:txBody>
      </p:sp>
      <p:cxnSp>
        <p:nvCxnSpPr>
          <p:cNvPr id="19" name="Straight Arrow Connector 18">
            <a:extLst>
              <a:ext uri="{FF2B5EF4-FFF2-40B4-BE49-F238E27FC236}">
                <a16:creationId xmlns:a16="http://schemas.microsoft.com/office/drawing/2014/main" id="{80D005F4-686C-47F8-9BE8-C4EFB2079F43}"/>
              </a:ext>
            </a:extLst>
          </p:cNvPr>
          <p:cNvCxnSpPr>
            <a:cxnSpLocks/>
            <a:stCxn id="4" idx="2"/>
          </p:cNvCxnSpPr>
          <p:nvPr/>
        </p:nvCxnSpPr>
        <p:spPr>
          <a:xfrm>
            <a:off x="1941677" y="3290296"/>
            <a:ext cx="784390" cy="790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69A479C-AE90-42D3-A124-64661A07349B}"/>
              </a:ext>
            </a:extLst>
          </p:cNvPr>
          <p:cNvCxnSpPr>
            <a:cxnSpLocks/>
            <a:stCxn id="17" idx="2"/>
          </p:cNvCxnSpPr>
          <p:nvPr/>
        </p:nvCxnSpPr>
        <p:spPr>
          <a:xfrm flipH="1">
            <a:off x="3428574" y="2631933"/>
            <a:ext cx="220190" cy="14364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1BA8D90-75D4-4AAA-BE76-D1C410FD123E}"/>
              </a:ext>
            </a:extLst>
          </p:cNvPr>
          <p:cNvCxnSpPr>
            <a:cxnSpLocks/>
            <a:stCxn id="3" idx="2"/>
          </p:cNvCxnSpPr>
          <p:nvPr/>
        </p:nvCxnSpPr>
        <p:spPr>
          <a:xfrm>
            <a:off x="2980005" y="2962702"/>
            <a:ext cx="113127" cy="10160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C64913B-4BE1-426F-9858-A50DB85A25A3}"/>
              </a:ext>
            </a:extLst>
          </p:cNvPr>
          <p:cNvCxnSpPr>
            <a:cxnSpLocks/>
          </p:cNvCxnSpPr>
          <p:nvPr/>
        </p:nvCxnSpPr>
        <p:spPr>
          <a:xfrm flipH="1">
            <a:off x="3665272" y="2960472"/>
            <a:ext cx="623851" cy="1074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C6A0DC1-F98F-4F13-B47E-E35F71FC75FC}"/>
              </a:ext>
            </a:extLst>
          </p:cNvPr>
          <p:cNvCxnSpPr>
            <a:cxnSpLocks/>
          </p:cNvCxnSpPr>
          <p:nvPr/>
        </p:nvCxnSpPr>
        <p:spPr>
          <a:xfrm flipH="1">
            <a:off x="3924782" y="3366671"/>
            <a:ext cx="777396" cy="6121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00A4825-46BD-499E-B3E8-580356A759A3}"/>
              </a:ext>
            </a:extLst>
          </p:cNvPr>
          <p:cNvCxnSpPr>
            <a:cxnSpLocks/>
            <a:stCxn id="6" idx="2"/>
          </p:cNvCxnSpPr>
          <p:nvPr/>
        </p:nvCxnSpPr>
        <p:spPr>
          <a:xfrm>
            <a:off x="7147560" y="3382093"/>
            <a:ext cx="451725" cy="652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624C60B-1E87-4C53-B86E-382976C5AC43}"/>
              </a:ext>
            </a:extLst>
          </p:cNvPr>
          <p:cNvCxnSpPr>
            <a:cxnSpLocks/>
            <a:stCxn id="15" idx="2"/>
          </p:cNvCxnSpPr>
          <p:nvPr/>
        </p:nvCxnSpPr>
        <p:spPr>
          <a:xfrm>
            <a:off x="7414751" y="2686104"/>
            <a:ext cx="413563" cy="12926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69FC16B-375F-46FA-9DD6-898AF0254020}"/>
              </a:ext>
            </a:extLst>
          </p:cNvPr>
          <p:cNvCxnSpPr>
            <a:cxnSpLocks/>
            <a:stCxn id="8" idx="2"/>
          </p:cNvCxnSpPr>
          <p:nvPr/>
        </p:nvCxnSpPr>
        <p:spPr>
          <a:xfrm flipH="1">
            <a:off x="8030192" y="3103181"/>
            <a:ext cx="20819" cy="883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1F09549-97B3-42B3-B6E9-F2FE8EF40128}"/>
              </a:ext>
            </a:extLst>
          </p:cNvPr>
          <p:cNvCxnSpPr/>
          <p:nvPr/>
        </p:nvCxnSpPr>
        <p:spPr>
          <a:xfrm flipH="1">
            <a:off x="8170625" y="3103181"/>
            <a:ext cx="651845" cy="9771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4153D5B-DCB7-4C4D-A0D4-DB35F6E1EC00}"/>
              </a:ext>
            </a:extLst>
          </p:cNvPr>
          <p:cNvCxnSpPr/>
          <p:nvPr/>
        </p:nvCxnSpPr>
        <p:spPr>
          <a:xfrm flipH="1">
            <a:off x="8341492" y="3329804"/>
            <a:ext cx="1280044" cy="704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E34C42A-3EF6-4593-B0F4-F8D43D247E92}"/>
              </a:ext>
            </a:extLst>
          </p:cNvPr>
          <p:cNvSpPr txBox="1"/>
          <p:nvPr/>
        </p:nvSpPr>
        <p:spPr>
          <a:xfrm>
            <a:off x="609600" y="251791"/>
            <a:ext cx="1431235" cy="374420"/>
          </a:xfrm>
          <a:prstGeom prst="rect">
            <a:avLst/>
          </a:prstGeom>
          <a:noFill/>
        </p:spPr>
        <p:txBody>
          <a:bodyPr wrap="square" rtlCol="0">
            <a:spAutoFit/>
          </a:bodyPr>
          <a:lstStyle/>
          <a:p>
            <a:r>
              <a:rPr lang="en-GB" dirty="0">
                <a:solidFill>
                  <a:srgbClr val="FF0000"/>
                </a:solidFill>
              </a:rPr>
              <a:t>Answers: </a:t>
            </a:r>
          </a:p>
        </p:txBody>
      </p:sp>
    </p:spTree>
    <p:extLst>
      <p:ext uri="{BB962C8B-B14F-4D97-AF65-F5344CB8AC3E}">
        <p14:creationId xmlns:p14="http://schemas.microsoft.com/office/powerpoint/2010/main" val="14318156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smoulder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mould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thrown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known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blown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window</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shallow</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soul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poultry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7556858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Words with an /oh/ sound spelled   ‘</a:t>
                      </a:r>
                      <a:r>
                        <a:rPr lang="en-GB" sz="1400" dirty="0" err="1">
                          <a:latin typeface="Muli" pitchFamily="2" charset="77"/>
                        </a:rPr>
                        <a:t>ou</a:t>
                      </a:r>
                      <a:r>
                        <a:rPr lang="en-GB" sz="1400" dirty="0">
                          <a:latin typeface="Muli" pitchFamily="2" charset="77"/>
                        </a:rPr>
                        <a:t>’ or ‘ow.’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a:t>
                      </a:r>
                      <a:r>
                        <a:rPr lang="en-GB" sz="1400" dirty="0">
                          <a:latin typeface="Muli" pitchFamily="2" charset="77"/>
                        </a:rPr>
                        <a:t>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
        <p:nvSpPr>
          <p:cNvPr id="27" name="Rounded Rectangle 26"/>
          <p:cNvSpPr/>
          <p:nvPr/>
        </p:nvSpPr>
        <p:spPr>
          <a:xfrm>
            <a:off x="3477295" y="2098461"/>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8" name="Rounded Rectangle 27"/>
          <p:cNvSpPr/>
          <p:nvPr/>
        </p:nvSpPr>
        <p:spPr>
          <a:xfrm>
            <a:off x="5149399" y="2093790"/>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29" name="Rounded Rectangle 28"/>
          <p:cNvSpPr/>
          <p:nvPr/>
        </p:nvSpPr>
        <p:spPr>
          <a:xfrm>
            <a:off x="3477295" y="3037819"/>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0" name="Rounded Rectangle 29"/>
          <p:cNvSpPr/>
          <p:nvPr/>
        </p:nvSpPr>
        <p:spPr>
          <a:xfrm>
            <a:off x="5149400" y="30347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1" name="Rounded Rectangle 30"/>
          <p:cNvSpPr/>
          <p:nvPr/>
        </p:nvSpPr>
        <p:spPr>
          <a:xfrm>
            <a:off x="3477296" y="3977177"/>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2" name="Rounded Rectangle 31"/>
          <p:cNvSpPr/>
          <p:nvPr/>
        </p:nvSpPr>
        <p:spPr>
          <a:xfrm>
            <a:off x="5149402" y="3955405"/>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3" name="Rounded Rectangle 32"/>
          <p:cNvSpPr/>
          <p:nvPr/>
        </p:nvSpPr>
        <p:spPr>
          <a:xfrm>
            <a:off x="3477296" y="4916535"/>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4" name="Rounded Rectangle 33"/>
          <p:cNvSpPr/>
          <p:nvPr/>
        </p:nvSpPr>
        <p:spPr>
          <a:xfrm>
            <a:off x="5149399" y="4906444"/>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5" name="Rounded Rectangle 34"/>
          <p:cNvSpPr/>
          <p:nvPr/>
        </p:nvSpPr>
        <p:spPr>
          <a:xfrm>
            <a:off x="3477296" y="5830136"/>
            <a:ext cx="1378039"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sp>
        <p:nvSpPr>
          <p:cNvPr id="36" name="Rounded Rectangle 35"/>
          <p:cNvSpPr/>
          <p:nvPr/>
        </p:nvSpPr>
        <p:spPr>
          <a:xfrm>
            <a:off x="5149403" y="5830136"/>
            <a:ext cx="6673403" cy="821032"/>
          </a:xfrm>
          <a:prstGeom prst="roundRect">
            <a:avLst/>
          </a:prstGeom>
          <a:solidFill>
            <a:srgbClr val="FFFD7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uli" pitchFamily="2" charset="77"/>
            </a:endParaRPr>
          </a:p>
        </p:txBody>
      </p:sp>
      <p:cxnSp>
        <p:nvCxnSpPr>
          <p:cNvPr id="37" name="Straight Connector 36"/>
          <p:cNvCxnSpPr>
            <a:stCxn id="42" idx="3"/>
            <a:endCxn id="43" idx="1"/>
          </p:cNvCxnSpPr>
          <p:nvPr/>
        </p:nvCxnSpPr>
        <p:spPr>
          <a:xfrm>
            <a:off x="4855335" y="6240652"/>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66912" y="1862799"/>
            <a:ext cx="1261243"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words</a:t>
            </a:r>
          </a:p>
        </p:txBody>
      </p:sp>
      <p:sp>
        <p:nvSpPr>
          <p:cNvPr id="39" name="TextBox 38"/>
          <p:cNvSpPr txBox="1"/>
          <p:nvPr/>
        </p:nvSpPr>
        <p:spPr>
          <a:xfrm>
            <a:off x="7474389" y="1862799"/>
            <a:ext cx="1548757" cy="307777"/>
          </a:xfrm>
          <a:prstGeom prst="rect">
            <a:avLst/>
          </a:prstGeom>
          <a:noFill/>
        </p:spPr>
        <p:txBody>
          <a:bodyPr wrap="none" rtlCol="0">
            <a:spAutoFit/>
          </a:bodyPr>
          <a:lstStyle/>
          <a:p>
            <a:r>
              <a:rPr lang="en-GB" sz="1400" dirty="0">
                <a:latin typeface="OpenDyslexicAlta" pitchFamily="2" charset="77"/>
                <a:ea typeface="OpenDyslexic" charset="0"/>
                <a:cs typeface="OpenDyslexic" charset="0"/>
              </a:rPr>
              <a:t>Your sentence</a:t>
            </a:r>
          </a:p>
        </p:txBody>
      </p:sp>
      <p:cxnSp>
        <p:nvCxnSpPr>
          <p:cNvPr id="41" name="Straight Connector 40"/>
          <p:cNvCxnSpPr/>
          <p:nvPr/>
        </p:nvCxnSpPr>
        <p:spPr>
          <a:xfrm>
            <a:off x="4855331" y="5337137"/>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55331" y="4346538"/>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834322" y="2512642"/>
            <a:ext cx="2940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55331" y="3445221"/>
            <a:ext cx="294068"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566912" y="1386604"/>
            <a:ext cx="8255894" cy="523220"/>
          </a:xfrm>
          <a:prstGeom prst="rect">
            <a:avLst/>
          </a:prstGeom>
          <a:noFill/>
        </p:spPr>
        <p:txBody>
          <a:bodyPr wrap="square" rtlCol="0">
            <a:spAutoFit/>
          </a:bodyPr>
          <a:lstStyle/>
          <a:p>
            <a:r>
              <a:rPr lang="en-US" sz="1400" dirty="0">
                <a:latin typeface="OpenDyslexicAlta" pitchFamily="2" charset="77"/>
              </a:rPr>
              <a:t>Use as many words from the list in a single sentence, the sentence must make sense!</a:t>
            </a:r>
            <a:endParaRPr lang="en-GB" sz="1400" dirty="0">
              <a:latin typeface="OpenDyslexicAlta" pitchFamily="2" charset="77"/>
            </a:endParaRPr>
          </a:p>
        </p:txBody>
      </p:sp>
    </p:spTree>
    <p:extLst>
      <p:ext uri="{BB962C8B-B14F-4D97-AF65-F5344CB8AC3E}">
        <p14:creationId xmlns:p14="http://schemas.microsoft.com/office/powerpoint/2010/main" val="17315734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90996276"/>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3509295681"/>
                    </a:ext>
                  </a:extLst>
                </a:gridCol>
                <a:gridCol w="1858433">
                  <a:extLst>
                    <a:ext uri="{9D8B030D-6E8A-4147-A177-3AD203B41FA5}">
                      <a16:colId xmlns:a16="http://schemas.microsoft.com/office/drawing/2014/main" val="81572423"/>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shoulder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smoulder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mould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thrown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known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blown</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window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shallow</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soul</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poultry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761559633"/>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Words with an /oh/ sound spelled   ‘</a:t>
                      </a:r>
                      <a:r>
                        <a:rPr lang="en-GB" sz="1400" dirty="0" err="1">
                          <a:latin typeface="Muli" pitchFamily="2" charset="77"/>
                        </a:rPr>
                        <a:t>ou</a:t>
                      </a:r>
                      <a:r>
                        <a:rPr lang="en-GB" sz="1400" dirty="0">
                          <a:latin typeface="Muli" pitchFamily="2" charset="77"/>
                        </a:rPr>
                        <a:t>’ or ‘ow.’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4341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lstStyle/>
          <a:p>
            <a:r>
              <a:rPr lang="en-GB" b="1" dirty="0">
                <a:solidFill>
                  <a:srgbClr val="FF3860"/>
                </a:solidFill>
              </a:rPr>
              <a:t>Challenge Words</a:t>
            </a:r>
          </a:p>
          <a:p>
            <a:pPr>
              <a:lnSpc>
                <a:spcPct val="150000"/>
              </a:lnSpc>
            </a:pPr>
            <a:endParaRPr lang="en-GB" dirty="0"/>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2</a:t>
            </a:r>
          </a:p>
        </p:txBody>
      </p:sp>
    </p:spTree>
    <p:extLst>
      <p:ext uri="{BB962C8B-B14F-4D97-AF65-F5344CB8AC3E}">
        <p14:creationId xmlns:p14="http://schemas.microsoft.com/office/powerpoint/2010/main" val="26873060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shoulder</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smoulder</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mould</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thrown</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known</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blown</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window</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shallow</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soul</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poultry</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120131090"/>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r>
                        <a:rPr lang="en-GB" sz="1400" b="0" i="0" dirty="0">
                          <a:latin typeface="Muli" pitchFamily="2" charset="77"/>
                        </a:rPr>
                        <a:t>Spelling Rules:  Words with an /oh/ sound spelled   ‘</a:t>
                      </a:r>
                      <a:r>
                        <a:rPr lang="en-GB" sz="1400" dirty="0" err="1">
                          <a:latin typeface="Muli" pitchFamily="2" charset="77"/>
                        </a:rPr>
                        <a:t>ou</a:t>
                      </a:r>
                      <a:r>
                        <a:rPr lang="en-GB" sz="1400" dirty="0">
                          <a:latin typeface="Muli" pitchFamily="2" charset="77"/>
                        </a:rPr>
                        <a:t>’ or ‘ow.’</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16</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3566884" y="2423156"/>
          <a:ext cx="8233230" cy="4206240"/>
        </p:xfrm>
        <a:graphic>
          <a:graphicData uri="http://schemas.openxmlformats.org/drawingml/2006/table">
            <a:tbl>
              <a:tblPr firstRow="1" bandRow="1">
                <a:tableStyleId>{5940675A-B579-460E-94D1-54222C63F5DA}</a:tableStyleId>
              </a:tblPr>
              <a:tblGrid>
                <a:gridCol w="1646646">
                  <a:extLst>
                    <a:ext uri="{9D8B030D-6E8A-4147-A177-3AD203B41FA5}">
                      <a16:colId xmlns:a16="http://schemas.microsoft.com/office/drawing/2014/main" val="20000"/>
                    </a:ext>
                  </a:extLst>
                </a:gridCol>
                <a:gridCol w="1646646">
                  <a:extLst>
                    <a:ext uri="{9D8B030D-6E8A-4147-A177-3AD203B41FA5}">
                      <a16:colId xmlns:a16="http://schemas.microsoft.com/office/drawing/2014/main" val="20001"/>
                    </a:ext>
                  </a:extLst>
                </a:gridCol>
                <a:gridCol w="1646646">
                  <a:extLst>
                    <a:ext uri="{9D8B030D-6E8A-4147-A177-3AD203B41FA5}">
                      <a16:colId xmlns:a16="http://schemas.microsoft.com/office/drawing/2014/main" val="20002"/>
                    </a:ext>
                  </a:extLst>
                </a:gridCol>
                <a:gridCol w="1646646">
                  <a:extLst>
                    <a:ext uri="{9D8B030D-6E8A-4147-A177-3AD203B41FA5}">
                      <a16:colId xmlns:a16="http://schemas.microsoft.com/office/drawing/2014/main" val="20003"/>
                    </a:ext>
                  </a:extLst>
                </a:gridCol>
                <a:gridCol w="1646646">
                  <a:extLst>
                    <a:ext uri="{9D8B030D-6E8A-4147-A177-3AD203B41FA5}">
                      <a16:colId xmlns:a16="http://schemas.microsoft.com/office/drawing/2014/main" val="20004"/>
                    </a:ext>
                  </a:extLst>
                </a:gridCol>
              </a:tblGrid>
              <a:tr h="365760">
                <a:tc>
                  <a:txBody>
                    <a:bodyPr/>
                    <a:lstStyle/>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0"/>
                  </a:ext>
                </a:extLst>
              </a:tr>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0" i="0" dirty="0">
                        <a:latin typeface="OpenDyslexicAlta" pitchFamily="2" charset="77"/>
                        <a:ea typeface="OpenDyslexic" charset="0"/>
                        <a:cs typeface="OpenDyslexic" charset="0"/>
                      </a:endParaRPr>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tc>
                  <a:txBody>
                    <a:bodyPr/>
                    <a:lstStyle/>
                    <a:p>
                      <a:pPr algn="ctr"/>
                      <a:r>
                        <a:rPr lang="en-GB" b="0" i="0" dirty="0">
                          <a:latin typeface="OpenDyslexicAlta" pitchFamily="2" charset="77"/>
                          <a:ea typeface="OpenDyslexic" charset="0"/>
                          <a:cs typeface="OpenDyslexic" charset="0"/>
                        </a:rPr>
                        <a:t>window</a:t>
                      </a:r>
                    </a:p>
                  </a:txBody>
                  <a:tcPr/>
                </a:tc>
                <a:extLst>
                  <a:ext uri="{0D108BD9-81ED-4DB2-BD59-A6C34878D82A}">
                    <a16:rowId xmlns:a16="http://schemas.microsoft.com/office/drawing/2014/main" val="10001"/>
                  </a:ext>
                </a:extLst>
              </a:tr>
              <a:tr h="365760">
                <a:tc>
                  <a:txBody>
                    <a:bodyPr/>
                    <a:lstStyle/>
                    <a:p>
                      <a:endParaRPr lang="en-GB" b="0" i="0" dirty="0">
                        <a:latin typeface="Muli" pitchFamily="2" charset="77"/>
                      </a:endParaRPr>
                    </a:p>
                    <a:p>
                      <a:endParaRPr lang="en-GB" dirty="0"/>
                    </a:p>
                    <a:p>
                      <a:endParaRPr lang="en-GB" dirty="0"/>
                    </a:p>
                    <a:p>
                      <a:endParaRPr lang="en-GB" dirty="0"/>
                    </a:p>
                    <a:p>
                      <a:endParaRPr lang="en-GB" dirty="0"/>
                    </a:p>
                    <a:p>
                      <a:endParaRPr lang="en-GB" dirty="0"/>
                    </a:p>
                  </a:txBody>
                  <a:tcPr/>
                </a:tc>
                <a:tc>
                  <a:txBody>
                    <a:bodyPr/>
                    <a:lstStyle/>
                    <a:p>
                      <a:pPr algn="ctr"/>
                      <a:r>
                        <a:rPr lang="en-GB" b="0" i="0" dirty="0">
                          <a:latin typeface="Muli" pitchFamily="2" charset="77"/>
                        </a:rPr>
                        <a:t> </a:t>
                      </a:r>
                    </a:p>
                    <a:p>
                      <a:pPr algn="ctr"/>
                      <a:r>
                        <a:rPr lang="en-GB" b="0" i="0" dirty="0">
                          <a:latin typeface="OpenDyslexicAlta" pitchFamily="2" charset="77"/>
                          <a:ea typeface="OpenDyslexic" charset="0"/>
                          <a:cs typeface="OpenDyslexic" charset="0"/>
                        </a:rPr>
                        <a:t>To burn slowly with smoke but no flame.</a:t>
                      </a:r>
                      <a:endParaRPr lang="en-GB" dirty="0"/>
                    </a:p>
                  </a:txBody>
                  <a:tcPr/>
                </a:tc>
                <a:tc>
                  <a:txBody>
                    <a:bodyPr/>
                    <a:lstStyle/>
                    <a:p>
                      <a:pPr algn="ct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365760">
                <a:tc>
                  <a:txBody>
                    <a:bodyPr/>
                    <a:lstStyle/>
                    <a:p>
                      <a:endParaRPr lang="en-GB" b="0" i="0" dirty="0">
                        <a:latin typeface="Muli" pitchFamily="2" charset="77"/>
                      </a:endParaRPr>
                    </a:p>
                  </a:txBody>
                  <a:tcPr/>
                </a:tc>
                <a:tc>
                  <a:txBody>
                    <a:bodyPr/>
                    <a:lstStyle/>
                    <a:p>
                      <a:pPr algn="ctr"/>
                      <a:r>
                        <a:rPr lang="en-GB" b="0" i="0" dirty="0">
                          <a:latin typeface="OpenDyslexicAlta" pitchFamily="2" charset="77"/>
                          <a:ea typeface="OpenDyslexic" charset="0"/>
                          <a:cs typeface="OpenDyslexic" charset="0"/>
                        </a:rPr>
                        <a:t>smoulder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b="0" i="0" dirty="0">
                        <a:latin typeface="OpenDyslexicAlta" pitchFamily="2" charset="77"/>
                        <a:ea typeface="OpenDyslexic" charset="0"/>
                        <a:cs typeface="OpenDyslexic" charset="0"/>
                      </a:endParaRPr>
                    </a:p>
                  </a:txBody>
                  <a:tcPr/>
                </a:tc>
                <a:tc>
                  <a:txBody>
                    <a:bodyPr/>
                    <a:lstStyle/>
                    <a:p>
                      <a:endParaRPr lang="en-GB" b="0" i="0" dirty="0">
                        <a:latin typeface="Muli" pitchFamily="2" charset="77"/>
                      </a:endParaRPr>
                    </a:p>
                  </a:txBody>
                  <a:tcPr/>
                </a:tc>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3566884" y="1600196"/>
            <a:ext cx="8157030" cy="646331"/>
          </a:xfrm>
          <a:prstGeom prst="rect">
            <a:avLst/>
          </a:prstGeom>
          <a:solidFill>
            <a:srgbClr val="FFFD78"/>
          </a:solidFill>
        </p:spPr>
        <p:txBody>
          <a:bodyPr wrap="square" rtlCol="0">
            <a:spAutoFit/>
          </a:bodyPr>
          <a:lstStyle/>
          <a:p>
            <a:r>
              <a:rPr lang="en-GB" dirty="0">
                <a:latin typeface="OpenDyslexicAlta" pitchFamily="2" charset="77"/>
                <a:ea typeface="OpenDyslexic" charset="0"/>
                <a:cs typeface="OpenDyslexic" charset="0"/>
              </a:rPr>
              <a:t>For each spelling either draw an image to represent it, create a definition or use it into a sentence.  </a:t>
            </a:r>
          </a:p>
        </p:txBody>
      </p:sp>
      <p:pic>
        <p:nvPicPr>
          <p:cNvPr id="8" name="Picture 7"/>
          <p:cNvPicPr>
            <a:picLocks noChangeAspect="1"/>
          </p:cNvPicPr>
          <p:nvPr/>
        </p:nvPicPr>
        <p:blipFill>
          <a:blip r:embed="rId2"/>
          <a:stretch>
            <a:fillRect/>
          </a:stretch>
        </p:blipFill>
        <p:spPr>
          <a:xfrm>
            <a:off x="10375206" y="2682058"/>
            <a:ext cx="1181254" cy="1181254"/>
          </a:xfrm>
          <a:prstGeom prst="rect">
            <a:avLst/>
          </a:prstGeom>
        </p:spPr>
      </p:pic>
    </p:spTree>
    <p:extLst>
      <p:ext uri="{BB962C8B-B14F-4D97-AF65-F5344CB8AC3E}">
        <p14:creationId xmlns:p14="http://schemas.microsoft.com/office/powerpoint/2010/main" val="19272851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Words with a ‘soft c’ spelt /</a:t>
            </a:r>
            <a:r>
              <a:rPr lang="en-GB" dirty="0" err="1">
                <a:latin typeface="Muli" pitchFamily="2" charset="77"/>
              </a:rPr>
              <a:t>ce</a:t>
            </a:r>
            <a:r>
              <a:rPr lang="en-GB" dirty="0">
                <a:latin typeface="Muli" pitchFamily="2" charset="77"/>
              </a:rPr>
              <a:t>/</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17</a:t>
            </a:r>
          </a:p>
        </p:txBody>
      </p:sp>
    </p:spTree>
    <p:extLst>
      <p:ext uri="{BB962C8B-B14F-4D97-AF65-F5344CB8AC3E}">
        <p14:creationId xmlns:p14="http://schemas.microsoft.com/office/powerpoint/2010/main" val="6923113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17</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pPr>
              <a:lnSpc>
                <a:spcPct val="100000"/>
              </a:lnSpc>
              <a:spcBef>
                <a:spcPts val="0"/>
              </a:spcBef>
              <a:defRPr/>
            </a:pPr>
            <a:r>
              <a:rPr lang="en-GB" dirty="0"/>
              <a:t>Spelling Rules:  Words with a ‘soft c’ spelt /</a:t>
            </a:r>
            <a:r>
              <a:rPr lang="en-GB" dirty="0" err="1"/>
              <a:t>ce</a:t>
            </a:r>
            <a:r>
              <a:rPr lang="en-GB" dirty="0"/>
              <a:t>/.</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3562052442"/>
              </p:ext>
            </p:extLst>
          </p:nvPr>
        </p:nvGraphicFramePr>
        <p:xfrm>
          <a:off x="3429000" y="1502831"/>
          <a:ext cx="8363607" cy="502920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210396">
                <a:tc>
                  <a:txBody>
                    <a:bodyPr/>
                    <a:lstStyle/>
                    <a:p>
                      <a:r>
                        <a:rPr lang="en-GB" sz="1700" b="0" i="0" dirty="0">
                          <a:latin typeface="Muli" pitchFamily="2" charset="77"/>
                        </a:rPr>
                        <a:t>Introduction</a:t>
                      </a:r>
                    </a:p>
                  </a:txBody>
                  <a:tcPr/>
                </a:tc>
                <a:tc>
                  <a:txBody>
                    <a:bodyPr/>
                    <a:lstStyle/>
                    <a:p>
                      <a:r>
                        <a:rPr lang="en-GB" sz="1700" b="0" i="0" dirty="0">
                          <a:latin typeface="Muli" pitchFamily="2" charset="77"/>
                        </a:rPr>
                        <a:t>Today we will look at words that have a ‘soft c’  /s/ sound that is spelled ‘</a:t>
                      </a:r>
                      <a:r>
                        <a:rPr lang="en-GB" sz="1700" b="0" i="0" dirty="0" err="1">
                          <a:latin typeface="Muli" pitchFamily="2" charset="77"/>
                        </a:rPr>
                        <a:t>ce</a:t>
                      </a:r>
                      <a:r>
                        <a:rPr lang="en-GB" sz="1700" b="0" i="0" dirty="0">
                          <a:latin typeface="Muli" pitchFamily="2" charset="77"/>
                        </a:rPr>
                        <a:t>’. Can children think of any words with a /s/ sound that uses ‘</a:t>
                      </a:r>
                      <a:r>
                        <a:rPr lang="en-GB" sz="1700" b="0" i="0" dirty="0" err="1">
                          <a:latin typeface="Muli" pitchFamily="2" charset="77"/>
                        </a:rPr>
                        <a:t>ce</a:t>
                      </a:r>
                      <a:r>
                        <a:rPr lang="en-GB" sz="1700" b="0" i="0" dirty="0">
                          <a:latin typeface="Muli" pitchFamily="2" charset="77"/>
                        </a:rPr>
                        <a:t>’? The sound can be found at the beginning, in the middle or at the end of the word.</a:t>
                      </a:r>
                    </a:p>
                  </a:txBody>
                  <a:tcPr/>
                </a:tc>
                <a:extLst>
                  <a:ext uri="{0D108BD9-81ED-4DB2-BD59-A6C34878D82A}">
                    <a16:rowId xmlns:a16="http://schemas.microsoft.com/office/drawing/2014/main" val="10000"/>
                  </a:ext>
                </a:extLst>
              </a:tr>
              <a:tr h="1823146">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Get the children to look at the images and see if they can guess the ’</a:t>
                      </a:r>
                      <a:r>
                        <a:rPr lang="en-GB" sz="1700" b="0" i="0" baseline="0" dirty="0" err="1">
                          <a:latin typeface="Muli" pitchFamily="2" charset="77"/>
                        </a:rPr>
                        <a:t>ce</a:t>
                      </a:r>
                      <a:r>
                        <a:rPr lang="en-GB" sz="1700" b="0" i="0" baseline="0" dirty="0">
                          <a:latin typeface="Muli" pitchFamily="2" charset="77"/>
                        </a:rPr>
                        <a:t>’ word based on each one.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You can click the mouse to add the clue for each image.</a:t>
                      </a:r>
                    </a:p>
                  </a:txBody>
                  <a:tcPr/>
                </a:tc>
                <a:extLst>
                  <a:ext uri="{0D108BD9-81ED-4DB2-BD59-A6C34878D82A}">
                    <a16:rowId xmlns:a16="http://schemas.microsoft.com/office/drawing/2014/main" val="10001"/>
                  </a:ext>
                </a:extLst>
              </a:tr>
              <a:tr h="1995658">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Using the spelling list words get children to work in pairs to try and find two new words that they can make from each word. For example:</a:t>
                      </a:r>
                      <a:br>
                        <a:rPr lang="en-GB" sz="1700" b="0" i="0" dirty="0">
                          <a:latin typeface="Muli" pitchFamily="2" charset="77"/>
                        </a:rPr>
                      </a:br>
                      <a:br>
                        <a:rPr lang="en-GB" sz="1700" b="0" i="0" dirty="0">
                          <a:latin typeface="Muli" pitchFamily="2" charset="77"/>
                        </a:rPr>
                      </a:br>
                      <a:r>
                        <a:rPr lang="en-GB" sz="1700" b="0" i="0" dirty="0">
                          <a:latin typeface="Muli" pitchFamily="2" charset="77"/>
                        </a:rPr>
                        <a:t>sacrifice – fries – ice</a:t>
                      </a:r>
                      <a:br>
                        <a:rPr lang="en-GB" sz="1700" b="0" i="0" dirty="0">
                          <a:latin typeface="Muli" pitchFamily="2" charset="77"/>
                        </a:rPr>
                      </a:br>
                      <a:r>
                        <a:rPr lang="en-GB" sz="1700" b="0" i="0" dirty="0">
                          <a:latin typeface="Muli" pitchFamily="2" charset="77"/>
                        </a:rPr>
                        <a:t>celebrate – brace – rat </a:t>
                      </a:r>
                    </a:p>
                    <a:p>
                      <a:endParaRPr lang="en-GB" sz="1700" b="0" i="0" dirty="0">
                        <a:latin typeface="Muli" pitchFamily="2" charset="77"/>
                      </a:endParaRP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4098673335"/>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prejudice</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hindrance</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sacrifice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certificate</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celebrate</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deceased</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December</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2571823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69487" y="86345"/>
            <a:ext cx="8780813" cy="1325563"/>
          </a:xfrm>
        </p:spPr>
        <p:txBody>
          <a:bodyPr>
            <a:normAutofit/>
          </a:bodyPr>
          <a:lstStyle/>
          <a:p>
            <a:r>
              <a:rPr lang="en-GB" sz="3200" dirty="0">
                <a:latin typeface="OpenDyslexicAlta" pitchFamily="2" charset="77"/>
              </a:rPr>
              <a:t>What are these?</a:t>
            </a:r>
          </a:p>
        </p:txBody>
      </p:sp>
      <p:pic>
        <p:nvPicPr>
          <p:cNvPr id="2050" name="Picture 2" descr="Bouncing Jump Child Girl Bouncing Bouncing">
            <a:extLst>
              <a:ext uri="{FF2B5EF4-FFF2-40B4-BE49-F238E27FC236}">
                <a16:creationId xmlns:a16="http://schemas.microsoft.com/office/drawing/2014/main" id="{2A1FDECE-1C7E-4E7E-BB63-1DD5DD17AB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7001" y="844185"/>
            <a:ext cx="4256977" cy="21284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incess Cute Cartoon Fairy Pink Purple Cr">
            <a:extLst>
              <a:ext uri="{FF2B5EF4-FFF2-40B4-BE49-F238E27FC236}">
                <a16:creationId xmlns:a16="http://schemas.microsoft.com/office/drawing/2014/main" id="{D846D158-8A25-4EDB-84EC-7179C791B1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99020" y="1553271"/>
            <a:ext cx="1441361" cy="1849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stal Parcel Post Package Delivery Shippi">
            <a:extLst>
              <a:ext uri="{FF2B5EF4-FFF2-40B4-BE49-F238E27FC236}">
                <a16:creationId xmlns:a16="http://schemas.microsoft.com/office/drawing/2014/main" id="{795ED716-21FE-4144-9FA0-AC6919C8C2B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2744" y="4783867"/>
            <a:ext cx="1404845" cy="16136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lery Vegetable Stalks Food Green Snack E">
            <a:extLst>
              <a:ext uri="{FF2B5EF4-FFF2-40B4-BE49-F238E27FC236}">
                <a16:creationId xmlns:a16="http://schemas.microsoft.com/office/drawing/2014/main" id="{16FEF436-3C6C-4CAA-ABAE-21ED5FB4169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0370" y="4036741"/>
            <a:ext cx="1787924" cy="24913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mbstones Cross Graveyard Cemetery Cross">
            <a:extLst>
              <a:ext uri="{FF2B5EF4-FFF2-40B4-BE49-F238E27FC236}">
                <a16:creationId xmlns:a16="http://schemas.microsoft.com/office/drawing/2014/main" id="{0FB32995-5E4F-4BA8-B482-32DD90BB45F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99020" y="5151865"/>
            <a:ext cx="2183890" cy="14910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thropod Centipede Myriapoda Centipede Ce">
            <a:extLst>
              <a:ext uri="{FF2B5EF4-FFF2-40B4-BE49-F238E27FC236}">
                <a16:creationId xmlns:a16="http://schemas.microsoft.com/office/drawing/2014/main" id="{85A786FC-6EA2-4F48-B9F9-5BF59E500A5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83899" y="2247713"/>
            <a:ext cx="2059501" cy="12010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orn Flakes Cereals Breakfast Food Flakes">
            <a:extLst>
              <a:ext uri="{FF2B5EF4-FFF2-40B4-BE49-F238E27FC236}">
                <a16:creationId xmlns:a16="http://schemas.microsoft.com/office/drawing/2014/main" id="{EA574C53-9D8A-47AE-A49F-6EC70A21F23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96329" y="4568099"/>
            <a:ext cx="1685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eauty Brunette Face Girl Woman Pretty Fac">
            <a:extLst>
              <a:ext uri="{FF2B5EF4-FFF2-40B4-BE49-F238E27FC236}">
                <a16:creationId xmlns:a16="http://schemas.microsoft.com/office/drawing/2014/main" id="{B3F4D278-8DEC-4E55-80FD-AD53F745E2E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55665" y="2401219"/>
            <a:ext cx="1508550" cy="1491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E28C05-2CCF-481F-83B8-96175AC07822}"/>
              </a:ext>
            </a:extLst>
          </p:cNvPr>
          <p:cNvSpPr txBox="1"/>
          <p:nvPr/>
        </p:nvSpPr>
        <p:spPr>
          <a:xfrm>
            <a:off x="6371647" y="1677598"/>
            <a:ext cx="2999563" cy="461665"/>
          </a:xfrm>
          <a:prstGeom prst="rect">
            <a:avLst/>
          </a:prstGeom>
          <a:noFill/>
        </p:spPr>
        <p:txBody>
          <a:bodyPr wrap="square" rtlCol="0">
            <a:spAutoFit/>
          </a:bodyPr>
          <a:lstStyle/>
          <a:p>
            <a:r>
              <a:rPr lang="en-GB" sz="2400" dirty="0">
                <a:latin typeface="OpenDyslexicAlta" pitchFamily="2" charset="77"/>
              </a:rPr>
              <a:t>_ _ n t _ _ _ d _</a:t>
            </a:r>
          </a:p>
        </p:txBody>
      </p:sp>
      <p:sp>
        <p:nvSpPr>
          <p:cNvPr id="13" name="TextBox 12">
            <a:extLst>
              <a:ext uri="{FF2B5EF4-FFF2-40B4-BE49-F238E27FC236}">
                <a16:creationId xmlns:a16="http://schemas.microsoft.com/office/drawing/2014/main" id="{203B869E-2F59-4637-B2F8-32A8CB62AEF6}"/>
              </a:ext>
            </a:extLst>
          </p:cNvPr>
          <p:cNvSpPr txBox="1"/>
          <p:nvPr/>
        </p:nvSpPr>
        <p:spPr>
          <a:xfrm>
            <a:off x="2243659" y="1323372"/>
            <a:ext cx="2564780" cy="461665"/>
          </a:xfrm>
          <a:prstGeom prst="rect">
            <a:avLst/>
          </a:prstGeom>
          <a:noFill/>
        </p:spPr>
        <p:txBody>
          <a:bodyPr wrap="square" rtlCol="0">
            <a:spAutoFit/>
          </a:bodyPr>
          <a:lstStyle/>
          <a:p>
            <a:r>
              <a:rPr lang="en-GB" sz="2400" dirty="0">
                <a:latin typeface="OpenDyslexicAlta" pitchFamily="2" charset="77"/>
              </a:rPr>
              <a:t>b _ _ n _ _</a:t>
            </a:r>
          </a:p>
        </p:txBody>
      </p:sp>
      <p:sp>
        <p:nvSpPr>
          <p:cNvPr id="14" name="TextBox 13">
            <a:extLst>
              <a:ext uri="{FF2B5EF4-FFF2-40B4-BE49-F238E27FC236}">
                <a16:creationId xmlns:a16="http://schemas.microsoft.com/office/drawing/2014/main" id="{3FA6C16D-E293-4A1A-95DC-763773E3D65C}"/>
              </a:ext>
            </a:extLst>
          </p:cNvPr>
          <p:cNvSpPr txBox="1"/>
          <p:nvPr/>
        </p:nvSpPr>
        <p:spPr>
          <a:xfrm>
            <a:off x="9527459" y="3429000"/>
            <a:ext cx="2564780" cy="461665"/>
          </a:xfrm>
          <a:prstGeom prst="rect">
            <a:avLst/>
          </a:prstGeom>
          <a:noFill/>
        </p:spPr>
        <p:txBody>
          <a:bodyPr wrap="square" rtlCol="0">
            <a:spAutoFit/>
          </a:bodyPr>
          <a:lstStyle/>
          <a:p>
            <a:r>
              <a:rPr lang="en-GB" sz="2400" dirty="0">
                <a:latin typeface="OpenDyslexicAlta" pitchFamily="2" charset="77"/>
              </a:rPr>
              <a:t>p _ </a:t>
            </a:r>
            <a:r>
              <a:rPr lang="en-GB" sz="2400" dirty="0" err="1">
                <a:latin typeface="OpenDyslexicAlta" pitchFamily="2" charset="77"/>
              </a:rPr>
              <a:t>i</a:t>
            </a:r>
            <a:r>
              <a:rPr lang="en-GB" sz="2400" dirty="0">
                <a:latin typeface="OpenDyslexicAlta" pitchFamily="2" charset="77"/>
              </a:rPr>
              <a:t> n _ _ s _</a:t>
            </a:r>
          </a:p>
        </p:txBody>
      </p:sp>
      <p:sp>
        <p:nvSpPr>
          <p:cNvPr id="15" name="TextBox 14">
            <a:extLst>
              <a:ext uri="{FF2B5EF4-FFF2-40B4-BE49-F238E27FC236}">
                <a16:creationId xmlns:a16="http://schemas.microsoft.com/office/drawing/2014/main" id="{F9AFFCC9-591F-4C4F-8A92-A5461FCF4485}"/>
              </a:ext>
            </a:extLst>
          </p:cNvPr>
          <p:cNvSpPr txBox="1"/>
          <p:nvPr/>
        </p:nvSpPr>
        <p:spPr>
          <a:xfrm>
            <a:off x="9238686" y="4718738"/>
            <a:ext cx="2777909" cy="461665"/>
          </a:xfrm>
          <a:prstGeom prst="rect">
            <a:avLst/>
          </a:prstGeom>
          <a:noFill/>
        </p:spPr>
        <p:txBody>
          <a:bodyPr wrap="square" rtlCol="0">
            <a:spAutoFit/>
          </a:bodyPr>
          <a:lstStyle/>
          <a:p>
            <a:r>
              <a:rPr lang="en-GB" sz="2400" dirty="0">
                <a:latin typeface="OpenDyslexicAlta" pitchFamily="2" charset="77"/>
              </a:rPr>
              <a:t>_ _ m _ t _ _ _</a:t>
            </a:r>
          </a:p>
        </p:txBody>
      </p:sp>
      <p:sp>
        <p:nvSpPr>
          <p:cNvPr id="16" name="TextBox 15">
            <a:extLst>
              <a:ext uri="{FF2B5EF4-FFF2-40B4-BE49-F238E27FC236}">
                <a16:creationId xmlns:a16="http://schemas.microsoft.com/office/drawing/2014/main" id="{407202A8-6D59-4E3F-9060-9F3F8437B5CE}"/>
              </a:ext>
            </a:extLst>
          </p:cNvPr>
          <p:cNvSpPr txBox="1"/>
          <p:nvPr/>
        </p:nvSpPr>
        <p:spPr>
          <a:xfrm>
            <a:off x="6712347" y="4285213"/>
            <a:ext cx="2564780" cy="461665"/>
          </a:xfrm>
          <a:prstGeom prst="rect">
            <a:avLst/>
          </a:prstGeom>
          <a:noFill/>
        </p:spPr>
        <p:txBody>
          <a:bodyPr wrap="square" rtlCol="0">
            <a:spAutoFit/>
          </a:bodyPr>
          <a:lstStyle/>
          <a:p>
            <a:r>
              <a:rPr lang="en-GB" sz="2400" dirty="0">
                <a:latin typeface="OpenDyslexicAlta" pitchFamily="2" charset="77"/>
              </a:rPr>
              <a:t>p _ _ _ _ _</a:t>
            </a:r>
          </a:p>
        </p:txBody>
      </p:sp>
      <p:sp>
        <p:nvSpPr>
          <p:cNvPr id="17" name="TextBox 16">
            <a:extLst>
              <a:ext uri="{FF2B5EF4-FFF2-40B4-BE49-F238E27FC236}">
                <a16:creationId xmlns:a16="http://schemas.microsoft.com/office/drawing/2014/main" id="{4B636863-32E4-4E63-8F91-5422076B7111}"/>
              </a:ext>
            </a:extLst>
          </p:cNvPr>
          <p:cNvSpPr txBox="1"/>
          <p:nvPr/>
        </p:nvSpPr>
        <p:spPr>
          <a:xfrm>
            <a:off x="3806867" y="6217642"/>
            <a:ext cx="2564780" cy="461665"/>
          </a:xfrm>
          <a:prstGeom prst="rect">
            <a:avLst/>
          </a:prstGeom>
          <a:noFill/>
        </p:spPr>
        <p:txBody>
          <a:bodyPr wrap="square" rtlCol="0">
            <a:spAutoFit/>
          </a:bodyPr>
          <a:lstStyle/>
          <a:p>
            <a:r>
              <a:rPr lang="en-GB" sz="2400" dirty="0">
                <a:latin typeface="OpenDyslexicAlta" pitchFamily="2" charset="77"/>
              </a:rPr>
              <a:t>_ _ r e _ _</a:t>
            </a:r>
          </a:p>
        </p:txBody>
      </p:sp>
      <p:sp>
        <p:nvSpPr>
          <p:cNvPr id="18" name="TextBox 17">
            <a:extLst>
              <a:ext uri="{FF2B5EF4-FFF2-40B4-BE49-F238E27FC236}">
                <a16:creationId xmlns:a16="http://schemas.microsoft.com/office/drawing/2014/main" id="{CA7E190D-3F66-431F-808E-15E4BC1FA2B7}"/>
              </a:ext>
            </a:extLst>
          </p:cNvPr>
          <p:cNvSpPr txBox="1"/>
          <p:nvPr/>
        </p:nvSpPr>
        <p:spPr>
          <a:xfrm>
            <a:off x="350093" y="3902539"/>
            <a:ext cx="2564780" cy="461665"/>
          </a:xfrm>
          <a:prstGeom prst="rect">
            <a:avLst/>
          </a:prstGeom>
          <a:noFill/>
        </p:spPr>
        <p:txBody>
          <a:bodyPr wrap="square" rtlCol="0">
            <a:spAutoFit/>
          </a:bodyPr>
          <a:lstStyle/>
          <a:p>
            <a:r>
              <a:rPr lang="en-GB" sz="2400" dirty="0">
                <a:latin typeface="OpenDyslexicAlta" pitchFamily="2" charset="77"/>
              </a:rPr>
              <a:t> _ _ l _ _ y</a:t>
            </a:r>
          </a:p>
        </p:txBody>
      </p:sp>
      <p:sp>
        <p:nvSpPr>
          <p:cNvPr id="19" name="TextBox 18">
            <a:extLst>
              <a:ext uri="{FF2B5EF4-FFF2-40B4-BE49-F238E27FC236}">
                <a16:creationId xmlns:a16="http://schemas.microsoft.com/office/drawing/2014/main" id="{2A562D4B-82D7-4773-8578-6133D6C58918}"/>
              </a:ext>
            </a:extLst>
          </p:cNvPr>
          <p:cNvSpPr txBox="1"/>
          <p:nvPr/>
        </p:nvSpPr>
        <p:spPr>
          <a:xfrm>
            <a:off x="2907777" y="3823795"/>
            <a:ext cx="2564780" cy="461665"/>
          </a:xfrm>
          <a:prstGeom prst="rect">
            <a:avLst/>
          </a:prstGeom>
          <a:noFill/>
        </p:spPr>
        <p:txBody>
          <a:bodyPr wrap="square" rtlCol="0">
            <a:spAutoFit/>
          </a:bodyPr>
          <a:lstStyle/>
          <a:p>
            <a:r>
              <a:rPr lang="en-GB" sz="2400" dirty="0">
                <a:latin typeface="OpenDyslexicAlta" pitchFamily="2" charset="77"/>
              </a:rPr>
              <a:t>f _ _ _</a:t>
            </a:r>
          </a:p>
        </p:txBody>
      </p:sp>
    </p:spTree>
    <p:extLst>
      <p:ext uri="{BB962C8B-B14F-4D97-AF65-F5344CB8AC3E}">
        <p14:creationId xmlns:p14="http://schemas.microsoft.com/office/powerpoint/2010/main" val="4991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8" grpId="0"/>
      <p:bldP spid="1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31F6A-4EC1-41A4-8AE9-91F07106FF7D}"/>
              </a:ext>
            </a:extLst>
          </p:cNvPr>
          <p:cNvSpPr>
            <a:spLocks noGrp="1"/>
          </p:cNvSpPr>
          <p:nvPr>
            <p:ph type="title"/>
          </p:nvPr>
        </p:nvSpPr>
        <p:spPr>
          <a:xfrm>
            <a:off x="269487" y="86345"/>
            <a:ext cx="8780813" cy="1325563"/>
          </a:xfrm>
        </p:spPr>
        <p:txBody>
          <a:bodyPr>
            <a:normAutofit/>
          </a:bodyPr>
          <a:lstStyle/>
          <a:p>
            <a:r>
              <a:rPr lang="en-GB" sz="3200" dirty="0">
                <a:latin typeface="OpenDyslexicAlta" pitchFamily="2" charset="77"/>
              </a:rPr>
              <a:t>What are these?</a:t>
            </a:r>
          </a:p>
        </p:txBody>
      </p:sp>
      <p:pic>
        <p:nvPicPr>
          <p:cNvPr id="2050" name="Picture 2" descr="Bouncing Jump Child Girl Bouncing Bouncing">
            <a:extLst>
              <a:ext uri="{FF2B5EF4-FFF2-40B4-BE49-F238E27FC236}">
                <a16:creationId xmlns:a16="http://schemas.microsoft.com/office/drawing/2014/main" id="{2A1FDECE-1C7E-4E7E-BB63-1DD5DD17AB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7001" y="844185"/>
            <a:ext cx="4256977" cy="21284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incess Cute Cartoon Fairy Pink Purple Cr">
            <a:extLst>
              <a:ext uri="{FF2B5EF4-FFF2-40B4-BE49-F238E27FC236}">
                <a16:creationId xmlns:a16="http://schemas.microsoft.com/office/drawing/2014/main" id="{D846D158-8A25-4EDB-84EC-7179C791B1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99020" y="1553271"/>
            <a:ext cx="1441361" cy="1849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stal Parcel Post Package Delivery Shippi">
            <a:extLst>
              <a:ext uri="{FF2B5EF4-FFF2-40B4-BE49-F238E27FC236}">
                <a16:creationId xmlns:a16="http://schemas.microsoft.com/office/drawing/2014/main" id="{795ED716-21FE-4144-9FA0-AC6919C8C2B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02744" y="4783867"/>
            <a:ext cx="1404845" cy="16136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elery Vegetable Stalks Food Green Snack E">
            <a:extLst>
              <a:ext uri="{FF2B5EF4-FFF2-40B4-BE49-F238E27FC236}">
                <a16:creationId xmlns:a16="http://schemas.microsoft.com/office/drawing/2014/main" id="{16FEF436-3C6C-4CAA-ABAE-21ED5FB4169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0370" y="4036741"/>
            <a:ext cx="1787924" cy="24913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mbstones Cross Graveyard Cemetery Cross">
            <a:extLst>
              <a:ext uri="{FF2B5EF4-FFF2-40B4-BE49-F238E27FC236}">
                <a16:creationId xmlns:a16="http://schemas.microsoft.com/office/drawing/2014/main" id="{0FB32995-5E4F-4BA8-B482-32DD90BB45F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99020" y="5151865"/>
            <a:ext cx="2183890" cy="14910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thropod Centipede Myriapoda Centipede Ce">
            <a:extLst>
              <a:ext uri="{FF2B5EF4-FFF2-40B4-BE49-F238E27FC236}">
                <a16:creationId xmlns:a16="http://schemas.microsoft.com/office/drawing/2014/main" id="{85A786FC-6EA2-4F48-B9F9-5BF59E500A5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83899" y="2247713"/>
            <a:ext cx="2059501" cy="12010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orn Flakes Cereals Breakfast Food Flakes">
            <a:extLst>
              <a:ext uri="{FF2B5EF4-FFF2-40B4-BE49-F238E27FC236}">
                <a16:creationId xmlns:a16="http://schemas.microsoft.com/office/drawing/2014/main" id="{EA574C53-9D8A-47AE-A49F-6EC70A21F23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96329" y="4568099"/>
            <a:ext cx="1685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eauty Brunette Face Girl Woman Pretty Fac">
            <a:extLst>
              <a:ext uri="{FF2B5EF4-FFF2-40B4-BE49-F238E27FC236}">
                <a16:creationId xmlns:a16="http://schemas.microsoft.com/office/drawing/2014/main" id="{B3F4D278-8DEC-4E55-80FD-AD53F745E2E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55665" y="2401219"/>
            <a:ext cx="1508550" cy="1491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E28C05-2CCF-481F-83B8-96175AC07822}"/>
              </a:ext>
            </a:extLst>
          </p:cNvPr>
          <p:cNvSpPr txBox="1"/>
          <p:nvPr/>
        </p:nvSpPr>
        <p:spPr>
          <a:xfrm>
            <a:off x="6500636" y="1677598"/>
            <a:ext cx="2870574" cy="461665"/>
          </a:xfrm>
          <a:prstGeom prst="rect">
            <a:avLst/>
          </a:prstGeom>
          <a:noFill/>
        </p:spPr>
        <p:txBody>
          <a:bodyPr wrap="square" rtlCol="0">
            <a:spAutoFit/>
          </a:bodyPr>
          <a:lstStyle/>
          <a:p>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latin typeface="OpenDyslexicAlta" pitchFamily="2" charset="77"/>
              </a:rPr>
              <a:t> n t </a:t>
            </a:r>
            <a:r>
              <a:rPr lang="en-GB" sz="2400" u="sng" dirty="0" err="1">
                <a:solidFill>
                  <a:srgbClr val="FF3860"/>
                </a:solidFill>
                <a:latin typeface="OpenDyslexicAlta" pitchFamily="2" charset="77"/>
              </a:rPr>
              <a:t>i</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p</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dirty="0">
                <a:latin typeface="OpenDyslexicAlta" pitchFamily="2" charset="77"/>
              </a:rPr>
              <a:t>d </a:t>
            </a:r>
            <a:r>
              <a:rPr lang="en-GB" sz="2400" u="sng" dirty="0">
                <a:solidFill>
                  <a:srgbClr val="FF3860"/>
                </a:solidFill>
                <a:latin typeface="OpenDyslexicAlta" pitchFamily="2" charset="77"/>
              </a:rPr>
              <a:t>e</a:t>
            </a:r>
          </a:p>
        </p:txBody>
      </p:sp>
      <p:sp>
        <p:nvSpPr>
          <p:cNvPr id="13" name="TextBox 12">
            <a:extLst>
              <a:ext uri="{FF2B5EF4-FFF2-40B4-BE49-F238E27FC236}">
                <a16:creationId xmlns:a16="http://schemas.microsoft.com/office/drawing/2014/main" id="{203B869E-2F59-4637-B2F8-32A8CB62AEF6}"/>
              </a:ext>
            </a:extLst>
          </p:cNvPr>
          <p:cNvSpPr txBox="1"/>
          <p:nvPr/>
        </p:nvSpPr>
        <p:spPr>
          <a:xfrm>
            <a:off x="2243659" y="1323372"/>
            <a:ext cx="2564780" cy="461665"/>
          </a:xfrm>
          <a:prstGeom prst="rect">
            <a:avLst/>
          </a:prstGeom>
          <a:noFill/>
        </p:spPr>
        <p:txBody>
          <a:bodyPr wrap="square" rtlCol="0">
            <a:spAutoFit/>
          </a:bodyPr>
          <a:lstStyle/>
          <a:p>
            <a:r>
              <a:rPr lang="en-GB" sz="2400" dirty="0">
                <a:latin typeface="OpenDyslexicAlta" pitchFamily="2" charset="77"/>
              </a:rPr>
              <a:t>b </a:t>
            </a:r>
            <a:r>
              <a:rPr lang="en-GB" sz="2400" u="sng" dirty="0">
                <a:solidFill>
                  <a:srgbClr val="FF3860"/>
                </a:solidFill>
                <a:latin typeface="OpenDyslexicAlta" pitchFamily="2" charset="77"/>
              </a:rPr>
              <a:t>o</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u</a:t>
            </a:r>
            <a:r>
              <a:rPr lang="en-GB" sz="2400" dirty="0">
                <a:latin typeface="OpenDyslexicAlta" pitchFamily="2" charset="77"/>
              </a:rPr>
              <a:t> n </a:t>
            </a:r>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p>
        </p:txBody>
      </p:sp>
      <p:sp>
        <p:nvSpPr>
          <p:cNvPr id="14" name="TextBox 13">
            <a:extLst>
              <a:ext uri="{FF2B5EF4-FFF2-40B4-BE49-F238E27FC236}">
                <a16:creationId xmlns:a16="http://schemas.microsoft.com/office/drawing/2014/main" id="{3FA6C16D-E293-4A1A-95DC-763773E3D65C}"/>
              </a:ext>
            </a:extLst>
          </p:cNvPr>
          <p:cNvSpPr txBox="1"/>
          <p:nvPr/>
        </p:nvSpPr>
        <p:spPr>
          <a:xfrm>
            <a:off x="9608575" y="3429000"/>
            <a:ext cx="2564780" cy="461665"/>
          </a:xfrm>
          <a:prstGeom prst="rect">
            <a:avLst/>
          </a:prstGeom>
          <a:noFill/>
        </p:spPr>
        <p:txBody>
          <a:bodyPr wrap="square" rtlCol="0">
            <a:spAutoFit/>
          </a:bodyPr>
          <a:lstStyle/>
          <a:p>
            <a:r>
              <a:rPr lang="en-GB" sz="2400" dirty="0">
                <a:latin typeface="OpenDyslexicAlta" pitchFamily="2" charset="77"/>
              </a:rPr>
              <a:t>p </a:t>
            </a:r>
            <a:r>
              <a:rPr lang="en-GB" sz="2400" u="sng" dirty="0">
                <a:solidFill>
                  <a:srgbClr val="FF3860"/>
                </a:solidFill>
                <a:latin typeface="OpenDyslexicAlta" pitchFamily="2" charset="77"/>
              </a:rPr>
              <a:t>r</a:t>
            </a:r>
            <a:r>
              <a:rPr lang="en-GB" sz="2400" dirty="0">
                <a:latin typeface="OpenDyslexicAlta" pitchFamily="2" charset="77"/>
              </a:rPr>
              <a:t> </a:t>
            </a:r>
            <a:r>
              <a:rPr lang="en-GB" sz="2400" dirty="0" err="1">
                <a:latin typeface="OpenDyslexicAlta" pitchFamily="2" charset="77"/>
              </a:rPr>
              <a:t>i</a:t>
            </a:r>
            <a:r>
              <a:rPr lang="en-GB" sz="2400" dirty="0">
                <a:latin typeface="OpenDyslexicAlta" pitchFamily="2" charset="77"/>
              </a:rPr>
              <a:t> </a:t>
            </a:r>
            <a:r>
              <a:rPr lang="en-GB" sz="2400" u="sng" dirty="0">
                <a:latin typeface="OpenDyslexicAlta" pitchFamily="2" charset="77"/>
              </a:rPr>
              <a:t>n</a:t>
            </a:r>
            <a:r>
              <a:rPr lang="en-GB" sz="2400" dirty="0">
                <a:latin typeface="OpenDyslexicAlta" pitchFamily="2" charset="77"/>
              </a:rPr>
              <a:t> </a:t>
            </a:r>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dirty="0">
                <a:latin typeface="OpenDyslexicAlta" pitchFamily="2" charset="77"/>
              </a:rPr>
              <a:t>s </a:t>
            </a:r>
            <a:r>
              <a:rPr lang="en-GB" sz="2400" dirty="0" err="1">
                <a:solidFill>
                  <a:srgbClr val="FF3860"/>
                </a:solidFill>
                <a:latin typeface="OpenDyslexicAlta" pitchFamily="2" charset="77"/>
              </a:rPr>
              <a:t>s</a:t>
            </a:r>
            <a:endParaRPr lang="en-GB" sz="2400" dirty="0">
              <a:solidFill>
                <a:srgbClr val="FF3860"/>
              </a:solidFill>
              <a:latin typeface="OpenDyslexicAlta" pitchFamily="2" charset="77"/>
            </a:endParaRPr>
          </a:p>
        </p:txBody>
      </p:sp>
      <p:sp>
        <p:nvSpPr>
          <p:cNvPr id="15" name="TextBox 14">
            <a:extLst>
              <a:ext uri="{FF2B5EF4-FFF2-40B4-BE49-F238E27FC236}">
                <a16:creationId xmlns:a16="http://schemas.microsoft.com/office/drawing/2014/main" id="{F9AFFCC9-591F-4C4F-8A92-A5461FCF4485}"/>
              </a:ext>
            </a:extLst>
          </p:cNvPr>
          <p:cNvSpPr txBox="1"/>
          <p:nvPr/>
        </p:nvSpPr>
        <p:spPr>
          <a:xfrm>
            <a:off x="9238686" y="4746878"/>
            <a:ext cx="2777909" cy="461665"/>
          </a:xfrm>
          <a:prstGeom prst="rect">
            <a:avLst/>
          </a:prstGeom>
          <a:noFill/>
        </p:spPr>
        <p:txBody>
          <a:bodyPr wrap="square" rtlCol="0">
            <a:spAutoFit/>
          </a:bodyPr>
          <a:lstStyle/>
          <a:p>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latin typeface="OpenDyslexicAlta" pitchFamily="2" charset="77"/>
              </a:rPr>
              <a:t> m </a:t>
            </a:r>
            <a:r>
              <a:rPr lang="en-GB" sz="2400" u="sng" dirty="0">
                <a:solidFill>
                  <a:srgbClr val="FF3860"/>
                </a:solidFill>
                <a:latin typeface="OpenDyslexicAlta" pitchFamily="2" charset="77"/>
              </a:rPr>
              <a:t>e</a:t>
            </a:r>
            <a:r>
              <a:rPr lang="en-GB" sz="2400" dirty="0">
                <a:latin typeface="OpenDyslexicAlta" pitchFamily="2" charset="77"/>
              </a:rPr>
              <a:t> t </a:t>
            </a:r>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r</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y</a:t>
            </a:r>
            <a:r>
              <a:rPr lang="en-GB" sz="2400" dirty="0">
                <a:solidFill>
                  <a:srgbClr val="FF3860"/>
                </a:solidFill>
                <a:latin typeface="OpenDyslexicAlta" pitchFamily="2" charset="77"/>
              </a:rPr>
              <a:t> </a:t>
            </a:r>
            <a:endParaRPr lang="en-GB" sz="2400" u="sng" dirty="0">
              <a:solidFill>
                <a:srgbClr val="FF3860"/>
              </a:solidFill>
              <a:latin typeface="OpenDyslexicAlta" pitchFamily="2" charset="77"/>
            </a:endParaRPr>
          </a:p>
        </p:txBody>
      </p:sp>
      <p:sp>
        <p:nvSpPr>
          <p:cNvPr id="16" name="TextBox 15">
            <a:extLst>
              <a:ext uri="{FF2B5EF4-FFF2-40B4-BE49-F238E27FC236}">
                <a16:creationId xmlns:a16="http://schemas.microsoft.com/office/drawing/2014/main" id="{407202A8-6D59-4E3F-9060-9F3F8437B5CE}"/>
              </a:ext>
            </a:extLst>
          </p:cNvPr>
          <p:cNvSpPr txBox="1"/>
          <p:nvPr/>
        </p:nvSpPr>
        <p:spPr>
          <a:xfrm>
            <a:off x="6712347" y="4285213"/>
            <a:ext cx="2564780" cy="461665"/>
          </a:xfrm>
          <a:prstGeom prst="rect">
            <a:avLst/>
          </a:prstGeom>
          <a:noFill/>
        </p:spPr>
        <p:txBody>
          <a:bodyPr wrap="square" rtlCol="0">
            <a:spAutoFit/>
          </a:bodyPr>
          <a:lstStyle/>
          <a:p>
            <a:r>
              <a:rPr lang="en-GB" sz="2400" dirty="0">
                <a:latin typeface="OpenDyslexicAlta" pitchFamily="2" charset="77"/>
              </a:rPr>
              <a:t>p </a:t>
            </a:r>
            <a:r>
              <a:rPr lang="en-GB" sz="2400" u="sng" dirty="0">
                <a:solidFill>
                  <a:srgbClr val="FF3860"/>
                </a:solidFill>
                <a:latin typeface="OpenDyslexicAlta" pitchFamily="2" charset="77"/>
              </a:rPr>
              <a:t>a</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r</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l</a:t>
            </a:r>
          </a:p>
        </p:txBody>
      </p:sp>
      <p:sp>
        <p:nvSpPr>
          <p:cNvPr id="17" name="TextBox 16">
            <a:extLst>
              <a:ext uri="{FF2B5EF4-FFF2-40B4-BE49-F238E27FC236}">
                <a16:creationId xmlns:a16="http://schemas.microsoft.com/office/drawing/2014/main" id="{4B636863-32E4-4E63-8F91-5422076B7111}"/>
              </a:ext>
            </a:extLst>
          </p:cNvPr>
          <p:cNvSpPr txBox="1"/>
          <p:nvPr/>
        </p:nvSpPr>
        <p:spPr>
          <a:xfrm>
            <a:off x="3806867" y="6217642"/>
            <a:ext cx="2564780" cy="461665"/>
          </a:xfrm>
          <a:prstGeom prst="rect">
            <a:avLst/>
          </a:prstGeom>
          <a:noFill/>
        </p:spPr>
        <p:txBody>
          <a:bodyPr wrap="square" rtlCol="0">
            <a:spAutoFit/>
          </a:bodyPr>
          <a:lstStyle/>
          <a:p>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latin typeface="OpenDyslexicAlta" pitchFamily="2" charset="77"/>
              </a:rPr>
              <a:t> r e </a:t>
            </a:r>
            <a:r>
              <a:rPr lang="en-GB" sz="2400" u="sng" dirty="0">
                <a:solidFill>
                  <a:srgbClr val="FF3860"/>
                </a:solidFill>
                <a:latin typeface="OpenDyslexicAlta" pitchFamily="2" charset="77"/>
              </a:rPr>
              <a:t>a</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l</a:t>
            </a:r>
          </a:p>
        </p:txBody>
      </p:sp>
      <p:sp>
        <p:nvSpPr>
          <p:cNvPr id="18" name="TextBox 17">
            <a:extLst>
              <a:ext uri="{FF2B5EF4-FFF2-40B4-BE49-F238E27FC236}">
                <a16:creationId xmlns:a16="http://schemas.microsoft.com/office/drawing/2014/main" id="{CA7E190D-3F66-431F-808E-15E4BC1FA2B7}"/>
              </a:ext>
            </a:extLst>
          </p:cNvPr>
          <p:cNvSpPr txBox="1"/>
          <p:nvPr/>
        </p:nvSpPr>
        <p:spPr>
          <a:xfrm>
            <a:off x="350093" y="3902539"/>
            <a:ext cx="2564780" cy="461665"/>
          </a:xfrm>
          <a:prstGeom prst="rect">
            <a:avLst/>
          </a:prstGeom>
          <a:noFill/>
        </p:spPr>
        <p:txBody>
          <a:bodyPr wrap="square" rtlCol="0">
            <a:spAutoFit/>
          </a:bodyPr>
          <a:lstStyle/>
          <a:p>
            <a:r>
              <a:rPr lang="en-GB" sz="2400" dirty="0">
                <a:latin typeface="OpenDyslexicAlta" pitchFamily="2" charset="77"/>
              </a:rPr>
              <a:t> </a:t>
            </a:r>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r>
              <a:rPr lang="en-GB" sz="2400" dirty="0">
                <a:latin typeface="OpenDyslexicAlta" pitchFamily="2" charset="77"/>
              </a:rPr>
              <a:t> l </a:t>
            </a:r>
            <a:r>
              <a:rPr lang="en-GB" sz="2400" u="sng" dirty="0">
                <a:solidFill>
                  <a:srgbClr val="FF3860"/>
                </a:solidFill>
                <a:latin typeface="OpenDyslexicAlta" pitchFamily="2" charset="77"/>
              </a:rPr>
              <a:t>e</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r</a:t>
            </a:r>
            <a:r>
              <a:rPr lang="en-GB" sz="2400" dirty="0">
                <a:latin typeface="OpenDyslexicAlta" pitchFamily="2" charset="77"/>
              </a:rPr>
              <a:t> y</a:t>
            </a:r>
          </a:p>
        </p:txBody>
      </p:sp>
      <p:sp>
        <p:nvSpPr>
          <p:cNvPr id="19" name="TextBox 18">
            <a:extLst>
              <a:ext uri="{FF2B5EF4-FFF2-40B4-BE49-F238E27FC236}">
                <a16:creationId xmlns:a16="http://schemas.microsoft.com/office/drawing/2014/main" id="{2A562D4B-82D7-4773-8578-6133D6C58918}"/>
              </a:ext>
            </a:extLst>
          </p:cNvPr>
          <p:cNvSpPr txBox="1"/>
          <p:nvPr/>
        </p:nvSpPr>
        <p:spPr>
          <a:xfrm>
            <a:off x="2907777" y="3823795"/>
            <a:ext cx="2564780" cy="461665"/>
          </a:xfrm>
          <a:prstGeom prst="rect">
            <a:avLst/>
          </a:prstGeom>
          <a:noFill/>
        </p:spPr>
        <p:txBody>
          <a:bodyPr wrap="square" rtlCol="0">
            <a:spAutoFit/>
          </a:bodyPr>
          <a:lstStyle/>
          <a:p>
            <a:r>
              <a:rPr lang="en-GB" sz="2400" dirty="0">
                <a:latin typeface="OpenDyslexicAlta" pitchFamily="2" charset="77"/>
              </a:rPr>
              <a:t>f </a:t>
            </a:r>
            <a:r>
              <a:rPr lang="en-GB" sz="2400" u="sng" dirty="0">
                <a:solidFill>
                  <a:srgbClr val="FF3860"/>
                </a:solidFill>
                <a:latin typeface="OpenDyslexicAlta" pitchFamily="2" charset="77"/>
              </a:rPr>
              <a:t>a</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c</a:t>
            </a:r>
            <a:r>
              <a:rPr lang="en-GB" sz="2400" dirty="0">
                <a:solidFill>
                  <a:srgbClr val="FF3860"/>
                </a:solidFill>
                <a:latin typeface="OpenDyslexicAlta" pitchFamily="2" charset="77"/>
              </a:rPr>
              <a:t> </a:t>
            </a:r>
            <a:r>
              <a:rPr lang="en-GB" sz="2400" u="sng" dirty="0">
                <a:solidFill>
                  <a:srgbClr val="FF3860"/>
                </a:solidFill>
                <a:latin typeface="OpenDyslexicAlta" pitchFamily="2" charset="77"/>
              </a:rPr>
              <a:t>e</a:t>
            </a:r>
          </a:p>
        </p:txBody>
      </p:sp>
      <p:sp>
        <p:nvSpPr>
          <p:cNvPr id="3" name="TextBox 2">
            <a:extLst>
              <a:ext uri="{FF2B5EF4-FFF2-40B4-BE49-F238E27FC236}">
                <a16:creationId xmlns:a16="http://schemas.microsoft.com/office/drawing/2014/main" id="{E918B1C4-31BD-4FA9-8A4A-FCF4B5A08D61}"/>
              </a:ext>
            </a:extLst>
          </p:cNvPr>
          <p:cNvSpPr txBox="1"/>
          <p:nvPr/>
        </p:nvSpPr>
        <p:spPr>
          <a:xfrm>
            <a:off x="427001" y="165089"/>
            <a:ext cx="1401799" cy="369332"/>
          </a:xfrm>
          <a:prstGeom prst="rect">
            <a:avLst/>
          </a:prstGeom>
          <a:noFill/>
        </p:spPr>
        <p:txBody>
          <a:bodyPr wrap="square" rtlCol="0">
            <a:spAutoFit/>
          </a:bodyPr>
          <a:lstStyle/>
          <a:p>
            <a:r>
              <a:rPr lang="en-GB" dirty="0">
                <a:solidFill>
                  <a:srgbClr val="FF0000"/>
                </a:solidFill>
                <a:latin typeface="OpenDyslexicAlta" pitchFamily="2" charset="77"/>
              </a:rPr>
              <a:t>Answers: </a:t>
            </a:r>
          </a:p>
        </p:txBody>
      </p:sp>
    </p:spTree>
    <p:extLst>
      <p:ext uri="{BB962C8B-B14F-4D97-AF65-F5344CB8AC3E}">
        <p14:creationId xmlns:p14="http://schemas.microsoft.com/office/powerpoint/2010/main" val="4183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8" grpId="0"/>
      <p:bldP spid="1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12674418"/>
              </p:ext>
            </p:extLst>
          </p:nvPr>
        </p:nvGraphicFramePr>
        <p:xfrm>
          <a:off x="508000" y="1600196"/>
          <a:ext cx="11150598" cy="5029200"/>
        </p:xfrm>
        <a:graphic>
          <a:graphicData uri="http://schemas.openxmlformats.org/drawingml/2006/table">
            <a:tbl>
              <a:tblPr firstRow="1" bandRow="1">
                <a:tableStyleId>{5940675A-B579-460E-94D1-54222C63F5DA}</a:tableStyleId>
              </a:tblPr>
              <a:tblGrid>
                <a:gridCol w="1858433">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58433">
                  <a:extLst>
                    <a:ext uri="{9D8B030D-6E8A-4147-A177-3AD203B41FA5}">
                      <a16:colId xmlns:a16="http://schemas.microsoft.com/office/drawing/2014/main" val="20002"/>
                    </a:ext>
                  </a:extLst>
                </a:gridCol>
                <a:gridCol w="1858433">
                  <a:extLst>
                    <a:ext uri="{9D8B030D-6E8A-4147-A177-3AD203B41FA5}">
                      <a16:colId xmlns:a16="http://schemas.microsoft.com/office/drawing/2014/main" val="20003"/>
                    </a:ext>
                  </a:extLst>
                </a:gridCol>
                <a:gridCol w="1858433">
                  <a:extLst>
                    <a:ext uri="{9D8B030D-6E8A-4147-A177-3AD203B41FA5}">
                      <a16:colId xmlns:a16="http://schemas.microsoft.com/office/drawing/2014/main" val="2722345844"/>
                    </a:ext>
                  </a:extLst>
                </a:gridCol>
                <a:gridCol w="1858433">
                  <a:extLst>
                    <a:ext uri="{9D8B030D-6E8A-4147-A177-3AD203B41FA5}">
                      <a16:colId xmlns:a16="http://schemas.microsoft.com/office/drawing/2014/main" val="281912182"/>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1</a:t>
                      </a:r>
                      <a:r>
                        <a:rPr lang="en-GB" b="0" i="0" baseline="30000" dirty="0">
                          <a:latin typeface="OpenDyslexicAlta" pitchFamily="2" charset="77"/>
                          <a:ea typeface="OpenDyslexic" charset="0"/>
                          <a:cs typeface="OpenDyslexic" charset="0"/>
                        </a:rPr>
                        <a:t>st</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2</a:t>
                      </a:r>
                      <a:r>
                        <a:rPr lang="en-GB" b="0" i="0" baseline="30000" dirty="0">
                          <a:latin typeface="OpenDyslexicAlta" pitchFamily="2" charset="77"/>
                          <a:ea typeface="OpenDyslexic" charset="0"/>
                          <a:cs typeface="OpenDyslexic" charset="0"/>
                        </a:rPr>
                        <a:t>nd</a:t>
                      </a:r>
                      <a:r>
                        <a:rPr lang="en-GB" b="0" i="0" baseline="0" dirty="0">
                          <a:latin typeface="OpenDyslexicAlta" pitchFamily="2" charset="77"/>
                          <a:ea typeface="OpenDyslexic" charset="0"/>
                          <a:cs typeface="OpenDyslexic" charset="0"/>
                        </a:rPr>
                        <a:t> Attempt</a:t>
                      </a:r>
                      <a:endParaRPr lang="en-GB" b="0" i="0" dirty="0">
                        <a:latin typeface="OpenDyslexicAlta" pitchFamily="2" charset="77"/>
                        <a:ea typeface="OpenDyslexic" charset="0"/>
                        <a:cs typeface="OpenDyslexic" charset="0"/>
                      </a:endParaRPr>
                    </a:p>
                  </a:txBody>
                  <a:tcPr>
                    <a:solidFill>
                      <a:srgbClr val="FFFD78"/>
                    </a:solidFill>
                  </a:tcPr>
                </a:tc>
                <a:tc>
                  <a:txBody>
                    <a:bodyPr/>
                    <a:lstStyle/>
                    <a:p>
                      <a:pPr algn="ctr"/>
                      <a:r>
                        <a:rPr lang="en-GB" b="0" i="0" dirty="0">
                          <a:latin typeface="OpenDyslexicAlta" pitchFamily="2" charset="77"/>
                          <a:ea typeface="OpenDyslexic" charset="0"/>
                          <a:cs typeface="OpenDyslexic" charset="0"/>
                        </a:rPr>
                        <a:t>3</a:t>
                      </a:r>
                      <a:r>
                        <a:rPr lang="en-GB" b="0" i="0" baseline="30000" dirty="0">
                          <a:latin typeface="OpenDyslexicAlta" pitchFamily="2" charset="77"/>
                          <a:ea typeface="OpenDyslexic" charset="0"/>
                          <a:cs typeface="OpenDyslexic" charset="0"/>
                        </a:rPr>
                        <a:t>rd</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4</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tc>
                  <a:txBody>
                    <a:bodyPr/>
                    <a:lstStyle/>
                    <a:p>
                      <a:pPr algn="ctr"/>
                      <a:r>
                        <a:rPr lang="en-GB" b="0" i="0" dirty="0">
                          <a:latin typeface="OpenDyslexicAlta" pitchFamily="2" charset="77"/>
                          <a:ea typeface="OpenDyslexic" charset="0"/>
                          <a:cs typeface="OpenDyslexic" charset="0"/>
                        </a:rPr>
                        <a:t>5</a:t>
                      </a:r>
                      <a:r>
                        <a:rPr lang="en-GB" b="0" i="0" baseline="30000" dirty="0">
                          <a:latin typeface="OpenDyslexicAlta" pitchFamily="2" charset="77"/>
                          <a:ea typeface="OpenDyslexic" charset="0"/>
                          <a:cs typeface="OpenDyslexic" charset="0"/>
                        </a:rPr>
                        <a:t>th</a:t>
                      </a:r>
                      <a:r>
                        <a:rPr lang="en-GB" b="0" i="0" dirty="0">
                          <a:latin typeface="OpenDyslexicAlta" pitchFamily="2" charset="77"/>
                          <a:ea typeface="OpenDyslexic" charset="0"/>
                          <a:cs typeface="OpenDyslexic" charset="0"/>
                        </a:rPr>
                        <a:t> Attempt</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prejudice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nuisance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hindrance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sacrifice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cemetery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certificate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celebrate</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necessary</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deceased</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December</a:t>
                      </a: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tc>
                  <a:txBody>
                    <a:bodyPr/>
                    <a:lstStyle/>
                    <a:p>
                      <a:endParaRPr lang="en-GB" b="0" i="0" dirty="0">
                        <a:latin typeface="OpenDyslexicAlta" pitchFamily="2" charset="77"/>
                        <a:ea typeface="OpenDyslexic" charset="0"/>
                        <a:cs typeface="OpenDyslexic" charset="0"/>
                      </a:endParaRP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64326165"/>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a ‘soft c’ spelt /</a:t>
                      </a:r>
                      <a:r>
                        <a:rPr lang="en-GB" sz="1400" baseline="0" dirty="0" err="1">
                          <a:latin typeface="Muli" pitchFamily="2" charset="77"/>
                        </a:rPr>
                        <a:t>ce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70822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08000" y="160019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20000"/>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10000"/>
                  </a:ext>
                </a:extLst>
              </a:tr>
              <a:tr h="457200">
                <a:tc>
                  <a:txBody>
                    <a:bodyPr/>
                    <a:lstStyle/>
                    <a:p>
                      <a:r>
                        <a:rPr lang="en-GB" b="0" i="0" dirty="0">
                          <a:latin typeface="OpenDyslexicAlta" pitchFamily="2" charset="77"/>
                          <a:ea typeface="OpenDyslexic" charset="0"/>
                          <a:cs typeface="OpenDyslexic" charset="0"/>
                        </a:rPr>
                        <a:t>prejudice</a:t>
                      </a:r>
                    </a:p>
                  </a:txBody>
                  <a:tcPr/>
                </a:tc>
                <a:extLst>
                  <a:ext uri="{0D108BD9-81ED-4DB2-BD59-A6C34878D82A}">
                    <a16:rowId xmlns:a16="http://schemas.microsoft.com/office/drawing/2014/main" val="10001"/>
                  </a:ext>
                </a:extLst>
              </a:tr>
              <a:tr h="457200">
                <a:tc>
                  <a:txBody>
                    <a:bodyPr/>
                    <a:lstStyle/>
                    <a:p>
                      <a:r>
                        <a:rPr lang="en-GB" b="0" i="0" dirty="0">
                          <a:latin typeface="OpenDyslexicAlta" pitchFamily="2" charset="77"/>
                          <a:ea typeface="OpenDyslexic" charset="0"/>
                          <a:cs typeface="OpenDyslexic" charset="0"/>
                        </a:rPr>
                        <a:t>nuisance</a:t>
                      </a:r>
                    </a:p>
                  </a:txBody>
                  <a:tcPr/>
                </a:tc>
                <a:extLst>
                  <a:ext uri="{0D108BD9-81ED-4DB2-BD59-A6C34878D82A}">
                    <a16:rowId xmlns:a16="http://schemas.microsoft.com/office/drawing/2014/main" val="10002"/>
                  </a:ext>
                </a:extLst>
              </a:tr>
              <a:tr h="457200">
                <a:tc>
                  <a:txBody>
                    <a:bodyPr/>
                    <a:lstStyle/>
                    <a:p>
                      <a:r>
                        <a:rPr lang="en-GB" b="0" i="0" dirty="0">
                          <a:latin typeface="OpenDyslexicAlta" pitchFamily="2" charset="77"/>
                          <a:ea typeface="OpenDyslexic" charset="0"/>
                          <a:cs typeface="OpenDyslexic" charset="0"/>
                        </a:rPr>
                        <a:t>hindrance</a:t>
                      </a:r>
                    </a:p>
                  </a:txBody>
                  <a:tcPr/>
                </a:tc>
                <a:extLst>
                  <a:ext uri="{0D108BD9-81ED-4DB2-BD59-A6C34878D82A}">
                    <a16:rowId xmlns:a16="http://schemas.microsoft.com/office/drawing/2014/main" val="10003"/>
                  </a:ext>
                </a:extLst>
              </a:tr>
              <a:tr h="457200">
                <a:tc>
                  <a:txBody>
                    <a:bodyPr/>
                    <a:lstStyle/>
                    <a:p>
                      <a:r>
                        <a:rPr lang="en-GB" b="0" i="0" dirty="0">
                          <a:latin typeface="OpenDyslexicAlta" pitchFamily="2" charset="77"/>
                          <a:ea typeface="OpenDyslexic" charset="0"/>
                          <a:cs typeface="OpenDyslexic" charset="0"/>
                        </a:rPr>
                        <a:t>sacrifice</a:t>
                      </a:r>
                    </a:p>
                  </a:txBody>
                  <a:tcPr/>
                </a:tc>
                <a:extLst>
                  <a:ext uri="{0D108BD9-81ED-4DB2-BD59-A6C34878D82A}">
                    <a16:rowId xmlns:a16="http://schemas.microsoft.com/office/drawing/2014/main" val="10004"/>
                  </a:ext>
                </a:extLst>
              </a:tr>
              <a:tr h="457200">
                <a:tc>
                  <a:txBody>
                    <a:bodyPr/>
                    <a:lstStyle/>
                    <a:p>
                      <a:r>
                        <a:rPr lang="en-GB" b="0" i="0" dirty="0">
                          <a:latin typeface="OpenDyslexicAlta" pitchFamily="2" charset="77"/>
                          <a:ea typeface="OpenDyslexic" charset="0"/>
                          <a:cs typeface="OpenDyslexic" charset="0"/>
                        </a:rPr>
                        <a:t>cemetery</a:t>
                      </a:r>
                    </a:p>
                  </a:txBody>
                  <a:tcPr/>
                </a:tc>
                <a:extLst>
                  <a:ext uri="{0D108BD9-81ED-4DB2-BD59-A6C34878D82A}">
                    <a16:rowId xmlns:a16="http://schemas.microsoft.com/office/drawing/2014/main" val="10005"/>
                  </a:ext>
                </a:extLst>
              </a:tr>
              <a:tr h="457200">
                <a:tc>
                  <a:txBody>
                    <a:bodyPr/>
                    <a:lstStyle/>
                    <a:p>
                      <a:r>
                        <a:rPr lang="en-GB" b="0" i="0" dirty="0">
                          <a:latin typeface="OpenDyslexicAlta" pitchFamily="2" charset="77"/>
                          <a:ea typeface="OpenDyslexic" charset="0"/>
                          <a:cs typeface="OpenDyslexic" charset="0"/>
                        </a:rPr>
                        <a:t>certificate</a:t>
                      </a:r>
                    </a:p>
                  </a:txBody>
                  <a:tcPr/>
                </a:tc>
                <a:extLst>
                  <a:ext uri="{0D108BD9-81ED-4DB2-BD59-A6C34878D82A}">
                    <a16:rowId xmlns:a16="http://schemas.microsoft.com/office/drawing/2014/main" val="10006"/>
                  </a:ext>
                </a:extLst>
              </a:tr>
              <a:tr h="457200">
                <a:tc>
                  <a:txBody>
                    <a:bodyPr/>
                    <a:lstStyle/>
                    <a:p>
                      <a:r>
                        <a:rPr lang="en-GB" b="0" i="0" dirty="0">
                          <a:latin typeface="OpenDyslexicAlta" pitchFamily="2" charset="77"/>
                          <a:ea typeface="OpenDyslexic" charset="0"/>
                          <a:cs typeface="OpenDyslexic" charset="0"/>
                        </a:rPr>
                        <a:t>celebrate</a:t>
                      </a:r>
                    </a:p>
                  </a:txBody>
                  <a:tcPr/>
                </a:tc>
                <a:extLst>
                  <a:ext uri="{0D108BD9-81ED-4DB2-BD59-A6C34878D82A}">
                    <a16:rowId xmlns:a16="http://schemas.microsoft.com/office/drawing/2014/main" val="10007"/>
                  </a:ext>
                </a:extLst>
              </a:tr>
              <a:tr h="457200">
                <a:tc>
                  <a:txBody>
                    <a:bodyPr/>
                    <a:lstStyle/>
                    <a:p>
                      <a:r>
                        <a:rPr lang="en-GB" b="0" i="0" dirty="0">
                          <a:latin typeface="OpenDyslexicAlta" pitchFamily="2" charset="77"/>
                          <a:ea typeface="OpenDyslexic" charset="0"/>
                          <a:cs typeface="OpenDyslexic" charset="0"/>
                        </a:rPr>
                        <a:t>necessary</a:t>
                      </a:r>
                    </a:p>
                  </a:txBody>
                  <a:tcPr/>
                </a:tc>
                <a:extLst>
                  <a:ext uri="{0D108BD9-81ED-4DB2-BD59-A6C34878D82A}">
                    <a16:rowId xmlns:a16="http://schemas.microsoft.com/office/drawing/2014/main" val="10008"/>
                  </a:ext>
                </a:extLst>
              </a:tr>
              <a:tr h="457200">
                <a:tc>
                  <a:txBody>
                    <a:bodyPr/>
                    <a:lstStyle/>
                    <a:p>
                      <a:r>
                        <a:rPr lang="en-GB" b="0" i="0" dirty="0">
                          <a:latin typeface="OpenDyslexicAlta" pitchFamily="2" charset="77"/>
                          <a:ea typeface="OpenDyslexic" charset="0"/>
                          <a:cs typeface="OpenDyslexic" charset="0"/>
                        </a:rPr>
                        <a:t>deceased</a:t>
                      </a:r>
                    </a:p>
                  </a:txBody>
                  <a:tcPr/>
                </a:tc>
                <a:extLst>
                  <a:ext uri="{0D108BD9-81ED-4DB2-BD59-A6C34878D82A}">
                    <a16:rowId xmlns:a16="http://schemas.microsoft.com/office/drawing/2014/main" val="10009"/>
                  </a:ext>
                </a:extLst>
              </a:tr>
              <a:tr h="457200">
                <a:tc>
                  <a:txBody>
                    <a:bodyPr/>
                    <a:lstStyle/>
                    <a:p>
                      <a:r>
                        <a:rPr lang="en-GB" b="0" i="0" dirty="0">
                          <a:latin typeface="OpenDyslexicAlta" pitchFamily="2" charset="77"/>
                          <a:ea typeface="OpenDyslexic" charset="0"/>
                          <a:cs typeface="OpenDyslexic" charset="0"/>
                        </a:rPr>
                        <a:t>December</a:t>
                      </a:r>
                    </a:p>
                  </a:txBody>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51655668"/>
              </p:ext>
            </p:extLst>
          </p:nvPr>
        </p:nvGraphicFramePr>
        <p:xfrm>
          <a:off x="508000" y="325966"/>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a16="http://schemas.microsoft.com/office/drawing/2014/main" val="20000"/>
                    </a:ext>
                  </a:extLst>
                </a:gridCol>
                <a:gridCol w="7890066">
                  <a:extLst>
                    <a:ext uri="{9D8B030D-6E8A-4147-A177-3AD203B41FA5}">
                      <a16:colId xmlns:a16="http://schemas.microsoft.com/office/drawing/2014/main" val="20001"/>
                    </a:ext>
                  </a:extLst>
                </a:gridCol>
              </a:tblGrid>
              <a:tr h="433917">
                <a:tc>
                  <a:txBody>
                    <a:bodyPr/>
                    <a:lstStyle/>
                    <a:p>
                      <a:r>
                        <a:rPr lang="en-GB" sz="1400" b="0" i="0" dirty="0">
                          <a:latin typeface="Muli" pitchFamily="2" charset="77"/>
                        </a:rPr>
                        <a:t>Stage: 6</a:t>
                      </a: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dirty="0">
                          <a:latin typeface="Muli" pitchFamily="2" charset="77"/>
                        </a:rPr>
                        <a:t>Spelling</a:t>
                      </a:r>
                      <a:r>
                        <a:rPr lang="en-GB" sz="1400" b="0" i="0" baseline="0" dirty="0">
                          <a:latin typeface="Muli" pitchFamily="2" charset="77"/>
                        </a:rPr>
                        <a:t> Rules:  Words with a ‘soft c’ spelt /</a:t>
                      </a:r>
                      <a:r>
                        <a:rPr lang="en-GB" sz="1400" baseline="0" dirty="0" err="1">
                          <a:latin typeface="Muli" pitchFamily="2" charset="77"/>
                        </a:rPr>
                        <a:t>ce</a:t>
                      </a:r>
                      <a:r>
                        <a:rPr lang="en-GB" sz="1400" baseline="0" dirty="0">
                          <a:latin typeface="Muli" pitchFamily="2" charset="77"/>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baseline="0" dirty="0">
                        <a:latin typeface="Muli" pitchFamily="2" charset="77"/>
                      </a:endParaRPr>
                    </a:p>
                    <a:p>
                      <a:r>
                        <a:rPr lang="en-GB" sz="1400" baseline="0" dirty="0">
                          <a:latin typeface="Muli" pitchFamily="2" charset="77"/>
                        </a:rPr>
                        <a:t>Name:</a:t>
                      </a:r>
                      <a:endParaRPr lang="en-GB" sz="1400" dirty="0">
                        <a:latin typeface="Muli" pitchFamily="2" charset="77"/>
                      </a:endParaRPr>
                    </a:p>
                  </a:txBody>
                  <a:tcPr/>
                </a:tc>
                <a:extLst>
                  <a:ext uri="{0D108BD9-81ED-4DB2-BD59-A6C34878D82A}">
                    <a16:rowId xmlns:a16="http://schemas.microsoft.com/office/drawing/2014/main" val="10000"/>
                  </a:ext>
                </a:extLst>
              </a:tr>
              <a:tr h="433917">
                <a:tc>
                  <a:txBody>
                    <a:bodyPr/>
                    <a:lstStyle/>
                    <a:p>
                      <a:r>
                        <a:rPr lang="en-GB" sz="1400" b="0" i="0" dirty="0">
                          <a:latin typeface="Muli" pitchFamily="2" charset="77"/>
                        </a:rPr>
                        <a:t>List: 17</a:t>
                      </a:r>
                    </a:p>
                  </a:txBody>
                  <a:tcPr/>
                </a:tc>
                <a:tc vMerge="1">
                  <a:txBody>
                    <a:bodyPr/>
                    <a:lstStyle/>
                    <a:p>
                      <a:endParaRPr lang="en-GB"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0202634"/>
              </p:ext>
            </p:extLst>
          </p:nvPr>
        </p:nvGraphicFramePr>
        <p:xfrm>
          <a:off x="3381828" y="1600196"/>
          <a:ext cx="8548404" cy="5212080"/>
        </p:xfrm>
        <a:graphic>
          <a:graphicData uri="http://schemas.openxmlformats.org/drawingml/2006/table">
            <a:tbl>
              <a:tblPr firstRow="1">
                <a:tableStyleId>{5940675A-B579-460E-94D1-54222C63F5DA}</a:tableStyleId>
              </a:tblPr>
              <a:tblGrid>
                <a:gridCol w="8548404">
                  <a:extLst>
                    <a:ext uri="{9D8B030D-6E8A-4147-A177-3AD203B41FA5}">
                      <a16:colId xmlns:a16="http://schemas.microsoft.com/office/drawing/2014/main" val="20000"/>
                    </a:ext>
                  </a:extLst>
                </a:gridCol>
              </a:tblGrid>
              <a:tr h="457200">
                <a:tc>
                  <a:txBody>
                    <a:bodyPr/>
                    <a:lstStyle/>
                    <a:p>
                      <a:pPr algn="ctr"/>
                      <a:r>
                        <a:rPr lang="en-GB" b="0" i="0" dirty="0">
                          <a:latin typeface="OpenDyslexicAlta" pitchFamily="2" charset="77"/>
                        </a:rPr>
                        <a:t>Use</a:t>
                      </a:r>
                      <a:r>
                        <a:rPr lang="en-GB" b="0" i="0" baseline="0" dirty="0">
                          <a:latin typeface="OpenDyslexicAlta" pitchFamily="2" charset="77"/>
                        </a:rPr>
                        <a:t> each of your spellings to create a sentence.  Underline the spelling. </a:t>
                      </a:r>
                      <a:endParaRPr lang="en-GB" dirty="0">
                        <a:latin typeface="OpenDyslexicAlta" pitchFamily="2" charset="77"/>
                      </a:endParaRPr>
                    </a:p>
                  </a:txBody>
                  <a:tcPr>
                    <a:solidFill>
                      <a:srgbClr val="FFFD78"/>
                    </a:solidFill>
                  </a:tcPr>
                </a:tc>
                <a:extLst>
                  <a:ext uri="{0D108BD9-81ED-4DB2-BD59-A6C34878D82A}">
                    <a16:rowId xmlns:a16="http://schemas.microsoft.com/office/drawing/2014/main" val="10000"/>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1"/>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2"/>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3"/>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4"/>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5"/>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6"/>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7"/>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8"/>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09"/>
                  </a:ext>
                </a:extLst>
              </a:tr>
              <a:tr h="457200">
                <a:tc>
                  <a:txBody>
                    <a:bodyPr/>
                    <a:lstStyle/>
                    <a:p>
                      <a:endParaRPr lang="en-GB" b="0" i="0" dirty="0">
                        <a:latin typeface="Muli" pitchFamily="2" charset="77"/>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19908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EC3230C-370C-4B41-B9ED-BCB463F0FE0D}"/>
              </a:ext>
            </a:extLst>
          </p:cNvPr>
          <p:cNvSpPr>
            <a:spLocks noGrp="1"/>
          </p:cNvSpPr>
          <p:nvPr>
            <p:ph type="subTitle" idx="1"/>
          </p:nvPr>
        </p:nvSpPr>
        <p:spPr/>
        <p:txBody>
          <a:bodyPr anchor="ctr">
            <a:normAutofit/>
          </a:bodyPr>
          <a:lstStyle/>
          <a:p>
            <a:pPr>
              <a:defRPr/>
            </a:pPr>
            <a:r>
              <a:rPr lang="en-GB" dirty="0">
                <a:latin typeface="Muli" pitchFamily="2" charset="77"/>
              </a:rPr>
              <a:t>Prefix dis-, un-, over-, </a:t>
            </a:r>
            <a:r>
              <a:rPr lang="en-GB" dirty="0" err="1">
                <a:latin typeface="Muli" pitchFamily="2" charset="77"/>
              </a:rPr>
              <a:t>im</a:t>
            </a:r>
            <a:r>
              <a:rPr lang="en-GB" dirty="0">
                <a:latin typeface="Muli" pitchFamily="2" charset="77"/>
              </a:rPr>
              <a:t>-</a:t>
            </a:r>
          </a:p>
          <a:p>
            <a:pPr>
              <a:defRPr/>
            </a:pPr>
            <a:r>
              <a:rPr lang="en-GB" dirty="0">
                <a:latin typeface="Muli" pitchFamily="2" charset="77"/>
              </a:rPr>
              <a:t>Each have a particular meaning: dis – reverse; un – not; </a:t>
            </a:r>
            <a:br>
              <a:rPr lang="en-GB" dirty="0">
                <a:latin typeface="Muli" pitchFamily="2" charset="77"/>
              </a:rPr>
            </a:br>
            <a:r>
              <a:rPr lang="en-GB" dirty="0">
                <a:latin typeface="Muli" pitchFamily="2" charset="77"/>
              </a:rPr>
              <a:t>over – above or more; </a:t>
            </a:r>
            <a:r>
              <a:rPr lang="en-GB" dirty="0" err="1">
                <a:latin typeface="Muli" pitchFamily="2" charset="77"/>
              </a:rPr>
              <a:t>im</a:t>
            </a:r>
            <a:r>
              <a:rPr lang="en-GB" dirty="0">
                <a:latin typeface="Muli" pitchFamily="2" charset="77"/>
              </a:rPr>
              <a:t> </a:t>
            </a:r>
            <a:r>
              <a:rPr lang="mr-IN" dirty="0">
                <a:latin typeface="Muli" pitchFamily="2" charset="77"/>
              </a:rPr>
              <a:t>–</a:t>
            </a:r>
            <a:r>
              <a:rPr lang="en-GB" dirty="0">
                <a:latin typeface="Muli" pitchFamily="2" charset="77"/>
              </a:rPr>
              <a:t> opposite</a:t>
            </a:r>
          </a:p>
        </p:txBody>
      </p:sp>
      <p:sp>
        <p:nvSpPr>
          <p:cNvPr id="3" name="Text Placeholder 2">
            <a:extLst>
              <a:ext uri="{FF2B5EF4-FFF2-40B4-BE49-F238E27FC236}">
                <a16:creationId xmlns:a16="http://schemas.microsoft.com/office/drawing/2014/main" id="{538DAE2D-5C07-104D-8EF6-27195B5740D4}"/>
              </a:ext>
            </a:extLst>
          </p:cNvPr>
          <p:cNvSpPr>
            <a:spLocks noGrp="1"/>
          </p:cNvSpPr>
          <p:nvPr>
            <p:ph type="body" sz="quarter" idx="13"/>
          </p:nvPr>
        </p:nvSpPr>
        <p:spPr/>
        <p:txBody>
          <a:bodyPr/>
          <a:lstStyle/>
          <a:p>
            <a:r>
              <a:rPr lang="en-GB" dirty="0"/>
              <a:t>6</a:t>
            </a:r>
          </a:p>
        </p:txBody>
      </p:sp>
      <p:sp>
        <p:nvSpPr>
          <p:cNvPr id="4" name="Text Placeholder 3">
            <a:extLst>
              <a:ext uri="{FF2B5EF4-FFF2-40B4-BE49-F238E27FC236}">
                <a16:creationId xmlns:a16="http://schemas.microsoft.com/office/drawing/2014/main" id="{37D95D58-D54B-3346-AC15-07D342AE762F}"/>
              </a:ext>
            </a:extLst>
          </p:cNvPr>
          <p:cNvSpPr>
            <a:spLocks noGrp="1"/>
          </p:cNvSpPr>
          <p:nvPr>
            <p:ph type="body" sz="quarter" idx="14"/>
          </p:nvPr>
        </p:nvSpPr>
        <p:spPr/>
        <p:txBody>
          <a:bodyPr/>
          <a:lstStyle/>
          <a:p>
            <a:r>
              <a:rPr lang="en-GB" dirty="0"/>
              <a:t>18</a:t>
            </a:r>
          </a:p>
        </p:txBody>
      </p:sp>
    </p:spTree>
    <p:extLst>
      <p:ext uri="{BB962C8B-B14F-4D97-AF65-F5344CB8AC3E}">
        <p14:creationId xmlns:p14="http://schemas.microsoft.com/office/powerpoint/2010/main" val="20588119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DBE228-6D41-A748-9592-1AE43A5B939D}"/>
              </a:ext>
            </a:extLst>
          </p:cNvPr>
          <p:cNvSpPr>
            <a:spLocks noGrp="1"/>
          </p:cNvSpPr>
          <p:nvPr>
            <p:ph type="body" sz="quarter" idx="13"/>
          </p:nvPr>
        </p:nvSpPr>
        <p:spPr/>
        <p:txBody>
          <a:bodyPr/>
          <a:lstStyle/>
          <a:p>
            <a:r>
              <a:rPr lang="en-GB" dirty="0"/>
              <a:t>6</a:t>
            </a:r>
          </a:p>
        </p:txBody>
      </p:sp>
      <p:sp>
        <p:nvSpPr>
          <p:cNvPr id="3" name="Text Placeholder 2">
            <a:extLst>
              <a:ext uri="{FF2B5EF4-FFF2-40B4-BE49-F238E27FC236}">
                <a16:creationId xmlns:a16="http://schemas.microsoft.com/office/drawing/2014/main" id="{65C2B884-3FE8-CF4F-BAE3-4C745B9084D3}"/>
              </a:ext>
            </a:extLst>
          </p:cNvPr>
          <p:cNvSpPr>
            <a:spLocks noGrp="1"/>
          </p:cNvSpPr>
          <p:nvPr>
            <p:ph type="body" sz="quarter" idx="14"/>
          </p:nvPr>
        </p:nvSpPr>
        <p:spPr/>
        <p:txBody>
          <a:bodyPr>
            <a:normAutofit fontScale="92500"/>
          </a:bodyPr>
          <a:lstStyle/>
          <a:p>
            <a:r>
              <a:rPr lang="en-GB" dirty="0"/>
              <a:t> 18</a:t>
            </a:r>
          </a:p>
        </p:txBody>
      </p:sp>
      <p:sp>
        <p:nvSpPr>
          <p:cNvPr id="4" name="Text Placeholder 3">
            <a:extLst>
              <a:ext uri="{FF2B5EF4-FFF2-40B4-BE49-F238E27FC236}">
                <a16:creationId xmlns:a16="http://schemas.microsoft.com/office/drawing/2014/main" id="{47B32AF4-9343-2540-89B6-82250EA03E00}"/>
              </a:ext>
            </a:extLst>
          </p:cNvPr>
          <p:cNvSpPr>
            <a:spLocks noGrp="1"/>
          </p:cNvSpPr>
          <p:nvPr>
            <p:ph type="body" sz="quarter" idx="15"/>
          </p:nvPr>
        </p:nvSpPr>
        <p:spPr>
          <a:xfrm>
            <a:off x="1662545" y="325967"/>
            <a:ext cx="7900555" cy="867834"/>
          </a:xfrm>
        </p:spPr>
        <p:txBody>
          <a:bodyPr/>
          <a:lstStyle/>
          <a:p>
            <a:r>
              <a:rPr lang="en-GB" dirty="0"/>
              <a:t>Prefix dis, un, over, </a:t>
            </a:r>
            <a:r>
              <a:rPr lang="en-GB" dirty="0" err="1"/>
              <a:t>im</a:t>
            </a:r>
            <a:r>
              <a:rPr lang="en-GB" dirty="0"/>
              <a:t>.   Each have a particular meaning: dis – reverse; un – not; over – above/more; </a:t>
            </a:r>
            <a:r>
              <a:rPr lang="en-GB" dirty="0" err="1"/>
              <a:t>im</a:t>
            </a:r>
            <a:r>
              <a:rPr lang="en-GB" dirty="0"/>
              <a:t> </a:t>
            </a:r>
            <a:r>
              <a:rPr lang="mr-IN" dirty="0"/>
              <a:t>–</a:t>
            </a:r>
            <a:r>
              <a:rPr lang="en-GB" dirty="0"/>
              <a:t> opposite</a:t>
            </a:r>
          </a:p>
          <a:p>
            <a:endParaRPr lang="en-GB" dirty="0"/>
          </a:p>
        </p:txBody>
      </p:sp>
      <p:graphicFrame>
        <p:nvGraphicFramePr>
          <p:cNvPr id="7" name="Table Placeholder 6">
            <a:extLst>
              <a:ext uri="{FF2B5EF4-FFF2-40B4-BE49-F238E27FC236}">
                <a16:creationId xmlns:a16="http://schemas.microsoft.com/office/drawing/2014/main" id="{D4514438-BDEC-AA4B-BC27-4CCE78A121F0}"/>
              </a:ext>
            </a:extLst>
          </p:cNvPr>
          <p:cNvGraphicFramePr>
            <a:graphicFrameLocks noGrp="1"/>
          </p:cNvGraphicFramePr>
          <p:nvPr>
            <p:ph sz="quarter" idx="18"/>
            <p:extLst>
              <p:ext uri="{D42A27DB-BD31-4B8C-83A1-F6EECF244321}">
                <p14:modId xmlns:p14="http://schemas.microsoft.com/office/powerpoint/2010/main" val="1396539820"/>
              </p:ext>
            </p:extLst>
          </p:nvPr>
        </p:nvGraphicFramePr>
        <p:xfrm>
          <a:off x="3429000" y="1554366"/>
          <a:ext cx="8363607" cy="5029200"/>
        </p:xfrm>
        <a:graphic>
          <a:graphicData uri="http://schemas.openxmlformats.org/drawingml/2006/table">
            <a:tbl>
              <a:tblPr firstRow="1" bandRow="1">
                <a:tableStyleId>{5940675A-B579-460E-94D1-54222C63F5DA}</a:tableStyleId>
              </a:tblPr>
              <a:tblGrid>
                <a:gridCol w="1573679">
                  <a:extLst>
                    <a:ext uri="{9D8B030D-6E8A-4147-A177-3AD203B41FA5}">
                      <a16:colId xmlns:a16="http://schemas.microsoft.com/office/drawing/2014/main" val="20000"/>
                    </a:ext>
                  </a:extLst>
                </a:gridCol>
                <a:gridCol w="6789928">
                  <a:extLst>
                    <a:ext uri="{9D8B030D-6E8A-4147-A177-3AD203B41FA5}">
                      <a16:colId xmlns:a16="http://schemas.microsoft.com/office/drawing/2014/main" val="20001"/>
                    </a:ext>
                  </a:extLst>
                </a:gridCol>
              </a:tblGrid>
              <a:tr h="1357352">
                <a:tc>
                  <a:txBody>
                    <a:bodyPr/>
                    <a:lstStyle/>
                    <a:p>
                      <a:r>
                        <a:rPr lang="en-GB" sz="1700" b="0" i="0" dirty="0">
                          <a:latin typeface="Muli" pitchFamily="2" charset="77"/>
                        </a:rPr>
                        <a:t>Introduction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dirty="0">
                          <a:latin typeface="Muli" pitchFamily="2" charset="77"/>
                        </a:rPr>
                        <a:t>Prefix dis, un, over, </a:t>
                      </a:r>
                      <a:r>
                        <a:rPr lang="en-GB" sz="1600" b="0" i="0" dirty="0" err="1">
                          <a:latin typeface="Muli" pitchFamily="2" charset="77"/>
                        </a:rPr>
                        <a:t>im</a:t>
                      </a:r>
                      <a:r>
                        <a:rPr lang="en-GB" sz="1600" b="0" i="0" dirty="0">
                          <a:latin typeface="Muli" pitchFamily="2" charset="77"/>
                        </a:rPr>
                        <a:t>.   Each have a particular meaning: </a:t>
                      </a:r>
                      <a:br>
                        <a:rPr lang="en-GB" sz="1600" b="0" i="0" dirty="0">
                          <a:latin typeface="Muli" pitchFamily="2" charset="77"/>
                        </a:rPr>
                      </a:br>
                      <a:r>
                        <a:rPr lang="en-GB" sz="1600" b="0" i="0" dirty="0">
                          <a:latin typeface="Muli" pitchFamily="2" charset="77"/>
                        </a:rPr>
                        <a:t>dis – reverse; </a:t>
                      </a:r>
                      <a:br>
                        <a:rPr lang="en-GB" sz="1600" b="0" i="0" dirty="0">
                          <a:latin typeface="Muli" pitchFamily="2" charset="77"/>
                        </a:rPr>
                      </a:br>
                      <a:r>
                        <a:rPr lang="en-GB" sz="1600" b="0" i="0" dirty="0">
                          <a:latin typeface="Muli" pitchFamily="2" charset="77"/>
                        </a:rPr>
                        <a:t>un – not; </a:t>
                      </a:r>
                      <a:br>
                        <a:rPr lang="en-GB" sz="1600" b="0" i="0" dirty="0">
                          <a:latin typeface="Muli" pitchFamily="2" charset="77"/>
                        </a:rPr>
                      </a:br>
                      <a:r>
                        <a:rPr lang="en-GB" sz="1600" b="0" i="0" dirty="0">
                          <a:latin typeface="Muli" pitchFamily="2" charset="77"/>
                        </a:rPr>
                        <a:t>over – above/more; </a:t>
                      </a:r>
                      <a:br>
                        <a:rPr lang="en-GB" sz="1600" b="0" i="0" dirty="0">
                          <a:latin typeface="Muli" pitchFamily="2" charset="77"/>
                        </a:rPr>
                      </a:br>
                      <a:r>
                        <a:rPr lang="en-GB" sz="1600" b="0" i="0" dirty="0" err="1">
                          <a:latin typeface="Muli" pitchFamily="2" charset="77"/>
                        </a:rPr>
                        <a:t>im</a:t>
                      </a:r>
                      <a:r>
                        <a:rPr lang="en-GB" sz="1600" b="0" i="0" dirty="0">
                          <a:latin typeface="Muli" pitchFamily="2" charset="77"/>
                        </a:rPr>
                        <a:t> </a:t>
                      </a:r>
                      <a:r>
                        <a:rPr lang="mr-IN" sz="1600" b="0" i="0" dirty="0">
                          <a:latin typeface="Muli" pitchFamily="2" charset="77"/>
                        </a:rPr>
                        <a:t>–</a:t>
                      </a:r>
                      <a:r>
                        <a:rPr lang="en-GB" sz="1600" b="0" i="0" dirty="0">
                          <a:latin typeface="Muli" pitchFamily="2" charset="77"/>
                        </a:rPr>
                        <a:t> opposite</a:t>
                      </a:r>
                    </a:p>
                  </a:txBody>
                  <a:tcPr/>
                </a:tc>
                <a:extLst>
                  <a:ext uri="{0D108BD9-81ED-4DB2-BD59-A6C34878D82A}">
                    <a16:rowId xmlns:a16="http://schemas.microsoft.com/office/drawing/2014/main" val="10000"/>
                  </a:ext>
                </a:extLst>
              </a:tr>
              <a:tr h="1752987">
                <a:tc>
                  <a:txBody>
                    <a:bodyPr/>
                    <a:lstStyle/>
                    <a:p>
                      <a:r>
                        <a:rPr lang="en-GB" sz="1700" b="0" i="0" dirty="0">
                          <a:latin typeface="Muli" pitchFamily="2" charset="77"/>
                        </a:rPr>
                        <a:t>Main Teaching Activity </a:t>
                      </a:r>
                    </a:p>
                  </a:txBody>
                  <a:tcPr/>
                </a:tc>
                <a:tc>
                  <a:txBody>
                    <a:bodyPr/>
                    <a:lstStyle/>
                    <a:p>
                      <a:r>
                        <a:rPr lang="en-GB" sz="1700" b="0" i="0" baseline="0" dirty="0">
                          <a:latin typeface="Muli" pitchFamily="2" charset="77"/>
                        </a:rPr>
                        <a:t>Ask the children to copy down the spelling list words and then write beside each one what it means, based on the spelling rules. </a:t>
                      </a:r>
                      <a:br>
                        <a:rPr lang="en-GB" sz="1700" b="0" i="0" baseline="0" dirty="0">
                          <a:latin typeface="Muli" pitchFamily="2" charset="77"/>
                        </a:rPr>
                      </a:br>
                      <a:br>
                        <a:rPr lang="en-GB" sz="1700" b="0" i="0" baseline="0" dirty="0">
                          <a:latin typeface="Muli" pitchFamily="2" charset="77"/>
                        </a:rPr>
                      </a:br>
                      <a:r>
                        <a:rPr lang="en-GB" sz="1700" b="0" i="0" baseline="0" dirty="0">
                          <a:latin typeface="Muli" pitchFamily="2" charset="77"/>
                        </a:rPr>
                        <a:t>Share meanings and discuss any misunderstandings. </a:t>
                      </a:r>
                    </a:p>
                  </a:txBody>
                  <a:tcPr/>
                </a:tc>
                <a:extLst>
                  <a:ext uri="{0D108BD9-81ED-4DB2-BD59-A6C34878D82A}">
                    <a16:rowId xmlns:a16="http://schemas.microsoft.com/office/drawing/2014/main" val="10001"/>
                  </a:ext>
                </a:extLst>
              </a:tr>
              <a:tr h="1918861">
                <a:tc>
                  <a:txBody>
                    <a:bodyPr/>
                    <a:lstStyle/>
                    <a:p>
                      <a:r>
                        <a:rPr lang="en-GB" sz="1700" b="0" i="0" dirty="0">
                          <a:latin typeface="Muli" pitchFamily="2" charset="77"/>
                        </a:rPr>
                        <a:t>Independent Activity</a:t>
                      </a:r>
                    </a:p>
                  </a:txBody>
                  <a:tcPr/>
                </a:tc>
                <a:tc>
                  <a:txBody>
                    <a:bodyPr/>
                    <a:lstStyle/>
                    <a:p>
                      <a:r>
                        <a:rPr lang="en-GB" sz="1700" b="0" i="0" dirty="0">
                          <a:latin typeface="Muli" pitchFamily="2" charset="77"/>
                        </a:rPr>
                        <a:t>Ask the children to sort the spellings in to the correct box and then try to add 3 more words to each box with the same prefix. They can do this on a whiteboard.</a:t>
                      </a:r>
                    </a:p>
                    <a:p>
                      <a:endParaRPr lang="en-GB" sz="1700" b="0" i="0" dirty="0">
                        <a:latin typeface="Muli" pitchFamily="2" charset="77"/>
                      </a:endParaRPr>
                    </a:p>
                    <a:p>
                      <a:r>
                        <a:rPr lang="en-GB" sz="1700" b="0" i="0" dirty="0">
                          <a:latin typeface="Muli" pitchFamily="2" charset="77"/>
                        </a:rPr>
                        <a:t>Share words and meanings with a partner and the class.</a:t>
                      </a:r>
                    </a:p>
                  </a:txBody>
                  <a:tcPr/>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D79174B1-3AFA-4074-87A3-640D8F68B2F2}"/>
              </a:ext>
            </a:extLst>
          </p:cNvPr>
          <p:cNvGraphicFramePr>
            <a:graphicFrameLocks noGrp="1"/>
          </p:cNvGraphicFramePr>
          <p:nvPr>
            <p:extLst>
              <p:ext uri="{D42A27DB-BD31-4B8C-83A1-F6EECF244321}">
                <p14:modId xmlns:p14="http://schemas.microsoft.com/office/powerpoint/2010/main" val="1424980309"/>
              </p:ext>
            </p:extLst>
          </p:nvPr>
        </p:nvGraphicFramePr>
        <p:xfrm>
          <a:off x="499754" y="1554366"/>
          <a:ext cx="2787650" cy="5029200"/>
        </p:xfrm>
        <a:graphic>
          <a:graphicData uri="http://schemas.openxmlformats.org/drawingml/2006/table">
            <a:tbl>
              <a:tblPr firstRow="1" bandRow="1">
                <a:tableStyleId>{5940675A-B579-460E-94D1-54222C63F5DA}</a:tableStyleId>
              </a:tblPr>
              <a:tblGrid>
                <a:gridCol w="2787650">
                  <a:extLst>
                    <a:ext uri="{9D8B030D-6E8A-4147-A177-3AD203B41FA5}">
                      <a16:colId xmlns:a16="http://schemas.microsoft.com/office/drawing/2014/main" val="1990358411"/>
                    </a:ext>
                  </a:extLst>
                </a:gridCol>
              </a:tblGrid>
              <a:tr h="457200">
                <a:tc>
                  <a:txBody>
                    <a:bodyPr/>
                    <a:lstStyle/>
                    <a:p>
                      <a:r>
                        <a:rPr lang="en-GB" b="0" i="0" dirty="0">
                          <a:latin typeface="OpenDyslexicAlta" pitchFamily="2" charset="77"/>
                          <a:ea typeface="OpenDyslexic" charset="0"/>
                          <a:cs typeface="OpenDyslexic" charset="0"/>
                        </a:rPr>
                        <a:t>Spellings</a:t>
                      </a:r>
                    </a:p>
                  </a:txBody>
                  <a:tcPr>
                    <a:solidFill>
                      <a:srgbClr val="FFFD78"/>
                    </a:solidFill>
                  </a:tcPr>
                </a:tc>
                <a:extLst>
                  <a:ext uri="{0D108BD9-81ED-4DB2-BD59-A6C34878D82A}">
                    <a16:rowId xmlns:a16="http://schemas.microsoft.com/office/drawing/2014/main" val="903598268"/>
                  </a:ext>
                </a:extLst>
              </a:tr>
              <a:tr h="457200">
                <a:tc>
                  <a:txBody>
                    <a:bodyPr/>
                    <a:lstStyle/>
                    <a:p>
                      <a:r>
                        <a:rPr lang="en-GB" b="0" i="0" dirty="0">
                          <a:latin typeface="OpenDyslexicAlta" pitchFamily="2" charset="77"/>
                          <a:ea typeface="OpenDyslexic" charset="0"/>
                          <a:cs typeface="OpenDyslexic" charset="0"/>
                        </a:rPr>
                        <a:t>disappointed</a:t>
                      </a:r>
                    </a:p>
                  </a:txBody>
                  <a:tcPr/>
                </a:tc>
                <a:extLst>
                  <a:ext uri="{0D108BD9-81ED-4DB2-BD59-A6C34878D82A}">
                    <a16:rowId xmlns:a16="http://schemas.microsoft.com/office/drawing/2014/main" val="2347286984"/>
                  </a:ext>
                </a:extLst>
              </a:tr>
              <a:tr h="457200">
                <a:tc>
                  <a:txBody>
                    <a:bodyPr/>
                    <a:lstStyle/>
                    <a:p>
                      <a:r>
                        <a:rPr lang="en-GB" b="0" i="0" dirty="0">
                          <a:latin typeface="OpenDyslexicAlta" pitchFamily="2" charset="77"/>
                          <a:ea typeface="OpenDyslexic" charset="0"/>
                          <a:cs typeface="OpenDyslexic" charset="0"/>
                        </a:rPr>
                        <a:t>dissatisfied</a:t>
                      </a:r>
                    </a:p>
                  </a:txBody>
                  <a:tcPr/>
                </a:tc>
                <a:extLst>
                  <a:ext uri="{0D108BD9-81ED-4DB2-BD59-A6C34878D82A}">
                    <a16:rowId xmlns:a16="http://schemas.microsoft.com/office/drawing/2014/main" val="3918063391"/>
                  </a:ext>
                </a:extLst>
              </a:tr>
              <a:tr h="457200">
                <a:tc>
                  <a:txBody>
                    <a:bodyPr/>
                    <a:lstStyle/>
                    <a:p>
                      <a:r>
                        <a:rPr lang="en-GB" b="0" i="0" dirty="0">
                          <a:latin typeface="OpenDyslexicAlta" pitchFamily="2" charset="77"/>
                          <a:ea typeface="OpenDyslexic" charset="0"/>
                          <a:cs typeface="OpenDyslexic" charset="0"/>
                        </a:rPr>
                        <a:t>dissimilar</a:t>
                      </a:r>
                    </a:p>
                  </a:txBody>
                  <a:tcPr/>
                </a:tc>
                <a:extLst>
                  <a:ext uri="{0D108BD9-81ED-4DB2-BD59-A6C34878D82A}">
                    <a16:rowId xmlns:a16="http://schemas.microsoft.com/office/drawing/2014/main" val="3898942181"/>
                  </a:ext>
                </a:extLst>
              </a:tr>
              <a:tr h="457200">
                <a:tc>
                  <a:txBody>
                    <a:bodyPr/>
                    <a:lstStyle/>
                    <a:p>
                      <a:r>
                        <a:rPr lang="en-GB" b="0" i="0" dirty="0">
                          <a:latin typeface="OpenDyslexicAlta" pitchFamily="2" charset="77"/>
                          <a:ea typeface="OpenDyslexic" charset="0"/>
                          <a:cs typeface="OpenDyslexic" charset="0"/>
                        </a:rPr>
                        <a:t>unsure</a:t>
                      </a:r>
                    </a:p>
                  </a:txBody>
                  <a:tcPr/>
                </a:tc>
                <a:extLst>
                  <a:ext uri="{0D108BD9-81ED-4DB2-BD59-A6C34878D82A}">
                    <a16:rowId xmlns:a16="http://schemas.microsoft.com/office/drawing/2014/main" val="3950875640"/>
                  </a:ext>
                </a:extLst>
              </a:tr>
              <a:tr h="457200">
                <a:tc>
                  <a:txBody>
                    <a:bodyPr/>
                    <a:lstStyle/>
                    <a:p>
                      <a:r>
                        <a:rPr lang="en-GB" b="0" i="0" dirty="0">
                          <a:latin typeface="OpenDyslexicAlta" pitchFamily="2" charset="77"/>
                          <a:ea typeface="OpenDyslexic" charset="0"/>
                          <a:cs typeface="OpenDyslexic" charset="0"/>
                        </a:rPr>
                        <a:t>unnecessary</a:t>
                      </a:r>
                    </a:p>
                  </a:txBody>
                  <a:tcPr/>
                </a:tc>
                <a:extLst>
                  <a:ext uri="{0D108BD9-81ED-4DB2-BD59-A6C34878D82A}">
                    <a16:rowId xmlns:a16="http://schemas.microsoft.com/office/drawing/2014/main" val="3767402431"/>
                  </a:ext>
                </a:extLst>
              </a:tr>
              <a:tr h="457200">
                <a:tc>
                  <a:txBody>
                    <a:bodyPr/>
                    <a:lstStyle/>
                    <a:p>
                      <a:r>
                        <a:rPr lang="en-GB" b="0" i="0" dirty="0">
                          <a:latin typeface="OpenDyslexicAlta" pitchFamily="2" charset="77"/>
                          <a:ea typeface="OpenDyslexic" charset="0"/>
                          <a:cs typeface="OpenDyslexic" charset="0"/>
                        </a:rPr>
                        <a:t>unnatural</a:t>
                      </a:r>
                    </a:p>
                  </a:txBody>
                  <a:tcPr/>
                </a:tc>
                <a:extLst>
                  <a:ext uri="{0D108BD9-81ED-4DB2-BD59-A6C34878D82A}">
                    <a16:rowId xmlns:a16="http://schemas.microsoft.com/office/drawing/2014/main" val="2809935397"/>
                  </a:ext>
                </a:extLst>
              </a:tr>
              <a:tr h="457200">
                <a:tc>
                  <a:txBody>
                    <a:bodyPr/>
                    <a:lstStyle/>
                    <a:p>
                      <a:r>
                        <a:rPr lang="en-GB" b="0" i="0" dirty="0">
                          <a:latin typeface="OpenDyslexicAlta" pitchFamily="2" charset="77"/>
                          <a:ea typeface="OpenDyslexic" charset="0"/>
                          <a:cs typeface="OpenDyslexic" charset="0"/>
                        </a:rPr>
                        <a:t>overseas</a:t>
                      </a:r>
                    </a:p>
                  </a:txBody>
                  <a:tcPr/>
                </a:tc>
                <a:extLst>
                  <a:ext uri="{0D108BD9-81ED-4DB2-BD59-A6C34878D82A}">
                    <a16:rowId xmlns:a16="http://schemas.microsoft.com/office/drawing/2014/main" val="112119554"/>
                  </a:ext>
                </a:extLst>
              </a:tr>
              <a:tr h="457200">
                <a:tc>
                  <a:txBody>
                    <a:bodyPr/>
                    <a:lstStyle/>
                    <a:p>
                      <a:r>
                        <a:rPr lang="en-GB" b="0" i="0" dirty="0">
                          <a:latin typeface="OpenDyslexicAlta" pitchFamily="2" charset="77"/>
                          <a:ea typeface="OpenDyslexic" charset="0"/>
                          <a:cs typeface="OpenDyslexic" charset="0"/>
                        </a:rPr>
                        <a:t>overrule</a:t>
                      </a:r>
                    </a:p>
                  </a:txBody>
                  <a:tcPr/>
                </a:tc>
                <a:extLst>
                  <a:ext uri="{0D108BD9-81ED-4DB2-BD59-A6C34878D82A}">
                    <a16:rowId xmlns:a16="http://schemas.microsoft.com/office/drawing/2014/main" val="2209898552"/>
                  </a:ext>
                </a:extLst>
              </a:tr>
              <a:tr h="457200">
                <a:tc>
                  <a:txBody>
                    <a:bodyPr/>
                    <a:lstStyle/>
                    <a:p>
                      <a:r>
                        <a:rPr lang="en-GB" b="0" i="0" dirty="0">
                          <a:latin typeface="OpenDyslexicAlta" pitchFamily="2" charset="77"/>
                          <a:ea typeface="OpenDyslexic" charset="0"/>
                          <a:cs typeface="OpenDyslexic" charset="0"/>
                        </a:rPr>
                        <a:t>overreact</a:t>
                      </a:r>
                    </a:p>
                  </a:txBody>
                  <a:tcPr/>
                </a:tc>
                <a:extLst>
                  <a:ext uri="{0D108BD9-81ED-4DB2-BD59-A6C34878D82A}">
                    <a16:rowId xmlns:a16="http://schemas.microsoft.com/office/drawing/2014/main" val="98554686"/>
                  </a:ext>
                </a:extLst>
              </a:tr>
              <a:tr h="457200">
                <a:tc>
                  <a:txBody>
                    <a:bodyPr/>
                    <a:lstStyle/>
                    <a:p>
                      <a:r>
                        <a:rPr lang="en-GB" b="0" i="0" dirty="0">
                          <a:latin typeface="OpenDyslexicAlta" pitchFamily="2" charset="77"/>
                          <a:ea typeface="OpenDyslexic" charset="0"/>
                          <a:cs typeface="OpenDyslexic" charset="0"/>
                        </a:rPr>
                        <a:t>impatient</a:t>
                      </a:r>
                    </a:p>
                  </a:txBody>
                  <a:tcPr/>
                </a:tc>
                <a:extLst>
                  <a:ext uri="{0D108BD9-81ED-4DB2-BD59-A6C34878D82A}">
                    <a16:rowId xmlns:a16="http://schemas.microsoft.com/office/drawing/2014/main" val="615534220"/>
                  </a:ext>
                </a:extLst>
              </a:tr>
            </a:tbl>
          </a:graphicData>
        </a:graphic>
      </p:graphicFrame>
    </p:spTree>
    <p:extLst>
      <p:ext uri="{BB962C8B-B14F-4D97-AF65-F5344CB8AC3E}">
        <p14:creationId xmlns:p14="http://schemas.microsoft.com/office/powerpoint/2010/main" val="31900164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CD98-A614-4EFB-8598-48B5B1B6826B}"/>
              </a:ext>
            </a:extLst>
          </p:cNvPr>
          <p:cNvSpPr>
            <a:spLocks noGrp="1"/>
          </p:cNvSpPr>
          <p:nvPr>
            <p:ph type="title"/>
          </p:nvPr>
        </p:nvSpPr>
        <p:spPr>
          <a:xfrm>
            <a:off x="339162" y="626211"/>
            <a:ext cx="9282374" cy="1325563"/>
          </a:xfrm>
        </p:spPr>
        <p:txBody>
          <a:bodyPr>
            <a:normAutofit/>
          </a:bodyPr>
          <a:lstStyle/>
          <a:p>
            <a:r>
              <a:rPr lang="en-GB" sz="2400" dirty="0"/>
              <a:t>Sort this week’s spellings in to the correct boxes and then try to add three more words to each box, using the same prefix.</a:t>
            </a:r>
          </a:p>
        </p:txBody>
      </p:sp>
      <p:pic>
        <p:nvPicPr>
          <p:cNvPr id="1026" name="Picture 2" descr="Box Cardboard Cardboard Box Packing Recycl">
            <a:extLst>
              <a:ext uri="{FF2B5EF4-FFF2-40B4-BE49-F238E27FC236}">
                <a16:creationId xmlns:a16="http://schemas.microsoft.com/office/drawing/2014/main" id="{DCF495B5-AB20-43D5-A144-26D25332E2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6183" y="4451281"/>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BE7785-3E35-4915-86B3-B7ED19F2C03F}"/>
              </a:ext>
            </a:extLst>
          </p:cNvPr>
          <p:cNvSpPr txBox="1"/>
          <p:nvPr/>
        </p:nvSpPr>
        <p:spPr>
          <a:xfrm>
            <a:off x="526183" y="5398927"/>
            <a:ext cx="1983105" cy="369332"/>
          </a:xfrm>
          <a:prstGeom prst="rect">
            <a:avLst/>
          </a:prstGeom>
          <a:noFill/>
        </p:spPr>
        <p:txBody>
          <a:bodyPr wrap="square" rtlCol="0">
            <a:spAutoFit/>
          </a:bodyPr>
          <a:lstStyle/>
          <a:p>
            <a:pPr algn="ctr"/>
            <a:r>
              <a:rPr lang="en-GB" dirty="0">
                <a:latin typeface="Muli" pitchFamily="2" charset="77"/>
              </a:rPr>
              <a:t>‘dis’</a:t>
            </a:r>
          </a:p>
        </p:txBody>
      </p:sp>
      <p:pic>
        <p:nvPicPr>
          <p:cNvPr id="8" name="Picture 2" descr="Box Cardboard Cardboard Box Packing Recycl">
            <a:extLst>
              <a:ext uri="{FF2B5EF4-FFF2-40B4-BE49-F238E27FC236}">
                <a16:creationId xmlns:a16="http://schemas.microsoft.com/office/drawing/2014/main" id="{4B9147E3-CBED-4EE9-A852-BD257F2E8D0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7045" y="4427141"/>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A442B82-B1AB-46C9-9103-ED461B0B4962}"/>
              </a:ext>
            </a:extLst>
          </p:cNvPr>
          <p:cNvSpPr txBox="1"/>
          <p:nvPr/>
        </p:nvSpPr>
        <p:spPr>
          <a:xfrm>
            <a:off x="3297045" y="5374787"/>
            <a:ext cx="1983105" cy="369332"/>
          </a:xfrm>
          <a:prstGeom prst="rect">
            <a:avLst/>
          </a:prstGeom>
          <a:noFill/>
        </p:spPr>
        <p:txBody>
          <a:bodyPr wrap="square" rtlCol="0">
            <a:spAutoFit/>
          </a:bodyPr>
          <a:lstStyle/>
          <a:p>
            <a:pPr algn="ctr"/>
            <a:r>
              <a:rPr lang="en-GB" dirty="0">
                <a:latin typeface="Muli" pitchFamily="2" charset="77"/>
              </a:rPr>
              <a:t>‘un’</a:t>
            </a:r>
          </a:p>
        </p:txBody>
      </p:sp>
      <p:pic>
        <p:nvPicPr>
          <p:cNvPr id="11" name="Picture 2" descr="Box Cardboard Cardboard Box Packing Recycl">
            <a:extLst>
              <a:ext uri="{FF2B5EF4-FFF2-40B4-BE49-F238E27FC236}">
                <a16:creationId xmlns:a16="http://schemas.microsoft.com/office/drawing/2014/main" id="{0F7EE0D8-A828-4ABA-97CA-52C8434580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7907" y="4395216"/>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9A3D69C-C234-4298-889B-BFF0EA6E6EF8}"/>
              </a:ext>
            </a:extLst>
          </p:cNvPr>
          <p:cNvSpPr txBox="1"/>
          <p:nvPr/>
        </p:nvSpPr>
        <p:spPr>
          <a:xfrm>
            <a:off x="6067907" y="5342862"/>
            <a:ext cx="1983105" cy="369332"/>
          </a:xfrm>
          <a:prstGeom prst="rect">
            <a:avLst/>
          </a:prstGeom>
          <a:noFill/>
        </p:spPr>
        <p:txBody>
          <a:bodyPr wrap="square" rtlCol="0">
            <a:spAutoFit/>
          </a:bodyPr>
          <a:lstStyle/>
          <a:p>
            <a:pPr algn="ctr"/>
            <a:r>
              <a:rPr lang="en-GB" dirty="0">
                <a:latin typeface="Muli" pitchFamily="2" charset="77"/>
              </a:rPr>
              <a:t>‘over’</a:t>
            </a:r>
          </a:p>
        </p:txBody>
      </p:sp>
      <p:pic>
        <p:nvPicPr>
          <p:cNvPr id="13" name="Picture 2" descr="Box Cardboard Cardboard Box Packing Recycl">
            <a:extLst>
              <a:ext uri="{FF2B5EF4-FFF2-40B4-BE49-F238E27FC236}">
                <a16:creationId xmlns:a16="http://schemas.microsoft.com/office/drawing/2014/main" id="{BC476FAD-1760-4880-AF7D-E4F4A6B48C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38769" y="4339897"/>
            <a:ext cx="2618462" cy="14042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AD34F6-79D3-4B5E-B4D9-5D4E4622C059}"/>
              </a:ext>
            </a:extLst>
          </p:cNvPr>
          <p:cNvSpPr txBox="1"/>
          <p:nvPr/>
        </p:nvSpPr>
        <p:spPr>
          <a:xfrm>
            <a:off x="8838769" y="5287543"/>
            <a:ext cx="1983105" cy="369332"/>
          </a:xfrm>
          <a:prstGeom prst="rect">
            <a:avLst/>
          </a:prstGeom>
          <a:noFill/>
        </p:spPr>
        <p:txBody>
          <a:bodyPr wrap="square" rtlCol="0">
            <a:spAutoFit/>
          </a:bodyPr>
          <a:lstStyle/>
          <a:p>
            <a:pPr algn="ctr"/>
            <a:r>
              <a:rPr lang="en-GB" dirty="0">
                <a:latin typeface="Muli" pitchFamily="2" charset="77"/>
              </a:rPr>
              <a:t>‘</a:t>
            </a:r>
            <a:r>
              <a:rPr lang="en-GB" dirty="0" err="1">
                <a:latin typeface="Muli" pitchFamily="2" charset="77"/>
              </a:rPr>
              <a:t>im</a:t>
            </a:r>
            <a:r>
              <a:rPr lang="en-GB" dirty="0">
                <a:latin typeface="Muli" pitchFamily="2" charset="77"/>
              </a:rPr>
              <a:t>’</a:t>
            </a:r>
          </a:p>
        </p:txBody>
      </p:sp>
    </p:spTree>
    <p:extLst>
      <p:ext uri="{BB962C8B-B14F-4D97-AF65-F5344CB8AC3E}">
        <p14:creationId xmlns:p14="http://schemas.microsoft.com/office/powerpoint/2010/main" val="2243117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lling Shed" id="{C4F81C86-5779-0E48-81E5-305447788964}" vid="{2F96E78E-4C51-8449-B2C6-B9B70AAE1C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16791</TotalTime>
  <Words>15484</Words>
  <Application>Microsoft Macintosh PowerPoint</Application>
  <PresentationFormat>Widescreen</PresentationFormat>
  <Paragraphs>6265</Paragraphs>
  <Slides>217</Slides>
  <Notes>90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217</vt:i4>
      </vt:variant>
    </vt:vector>
  </HeadingPairs>
  <TitlesOfParts>
    <vt:vector size="223" baseType="lpstr">
      <vt:lpstr>Muli</vt:lpstr>
      <vt:lpstr>Calibri</vt:lpstr>
      <vt:lpstr>Arial</vt:lpstr>
      <vt:lpstr>Cookies</vt:lpstr>
      <vt:lpstr>OpenDyslexicAlta</vt:lpstr>
      <vt:lpstr>Office Theme</vt:lpstr>
      <vt:lpstr>PowerPoint Presentation</vt:lpstr>
      <vt:lpstr>PowerPoint Presentation</vt:lpstr>
      <vt:lpstr>Spelling lists – Stage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work out the missing word?</vt:lpstr>
      <vt:lpstr>Can you work out the missing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Sort this week’s spellings in to the correct boxes and then try to add as many more to each box as you can, remember to ensure they have the same sound, not just the same spelling.</vt:lpstr>
      <vt:lpstr>Sort this week’s spellings in to the correct boxes and then try to add as many more to each box as you can, remember to ensure they have the same sound, not just the same spelling.</vt:lpstr>
      <vt:lpstr>PowerPoint Presentation</vt:lpstr>
      <vt:lpstr>PowerPoint Presentation</vt:lpstr>
      <vt:lpstr>PowerPoint Presentation</vt:lpstr>
      <vt:lpstr>PowerPoint Presentation</vt:lpstr>
      <vt:lpstr>PowerPoint Presentation</vt:lpstr>
      <vt:lpstr>What are these?</vt:lpstr>
      <vt:lpstr>What are these?</vt:lpstr>
      <vt:lpstr>PowerPoint Presentation</vt:lpstr>
      <vt:lpstr>PowerPoint Presentation</vt:lpstr>
      <vt:lpstr>PowerPoint Presentation</vt:lpstr>
      <vt:lpstr>PowerPoint Presentation</vt:lpstr>
      <vt:lpstr>Sort this week’s spellings in to the correct boxes and then try to add three more words to each box, using the same prefix.</vt:lpstr>
      <vt:lpstr>Sort this week’s spellings in to the correct boxes and then try to add three more words to each box, using the same prefix.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these?</vt:lpstr>
      <vt:lpstr>What are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any suitable spelling list words to describe this image:</vt:lpstr>
      <vt:lpstr>Add any suitable spelling list words to describe this image:</vt:lpstr>
      <vt:lpstr>Add any suitable spelling list words to describe this image:</vt:lpstr>
      <vt:lpstr>Add any suitable spelling list words to describe this image:</vt:lpstr>
      <vt:lpstr>PowerPoint Presentation</vt:lpstr>
      <vt:lpstr>PowerPoint Presentation</vt:lpstr>
      <vt:lpstr>PowerPoint Presentation</vt:lpstr>
      <vt:lpstr>PowerPoint Presentation</vt:lpstr>
      <vt:lpstr>PowerPoint Presentation</vt:lpstr>
      <vt:lpstr>PowerPoint Presentation</vt:lpstr>
      <vt:lpstr>Which word from your spelling list, best matches how each character may be feeling?</vt:lpstr>
      <vt:lpstr>Which word from your spelling list, best matches how each character may be feeling?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Martin Saunders</cp:lastModifiedBy>
  <cp:revision>415</cp:revision>
  <cp:lastPrinted>2020-02-11T14:55:38Z</cp:lastPrinted>
  <dcterms:created xsi:type="dcterms:W3CDTF">2018-08-06T08:16:18Z</dcterms:created>
  <dcterms:modified xsi:type="dcterms:W3CDTF">2020-02-14T22:56:42Z</dcterms:modified>
</cp:coreProperties>
</file>