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41"/>
  </p:notesMasterIdLst>
  <p:handoutMasterIdLst>
    <p:handoutMasterId r:id="rId242"/>
  </p:handoutMasterIdLst>
  <p:sldIdLst>
    <p:sldId id="536" r:id="rId2"/>
    <p:sldId id="535" r:id="rId3"/>
    <p:sldId id="537" r:id="rId4"/>
    <p:sldId id="268" r:id="rId5"/>
    <p:sldId id="298" r:id="rId6"/>
    <p:sldId id="408" r:id="rId7"/>
    <p:sldId id="257" r:id="rId8"/>
    <p:sldId id="258" r:id="rId9"/>
    <p:sldId id="561" r:id="rId10"/>
    <p:sldId id="299" r:id="rId11"/>
    <p:sldId id="300" r:id="rId12"/>
    <p:sldId id="409" r:id="rId13"/>
    <p:sldId id="260" r:id="rId14"/>
    <p:sldId id="261" r:id="rId15"/>
    <p:sldId id="562" r:id="rId16"/>
    <p:sldId id="301" r:id="rId17"/>
    <p:sldId id="302" r:id="rId18"/>
    <p:sldId id="262" r:id="rId19"/>
    <p:sldId id="263" r:id="rId20"/>
    <p:sldId id="563" r:id="rId21"/>
    <p:sldId id="303" r:id="rId22"/>
    <p:sldId id="304" r:id="rId23"/>
    <p:sldId id="411" r:id="rId24"/>
    <p:sldId id="564" r:id="rId25"/>
    <p:sldId id="264" r:id="rId26"/>
    <p:sldId id="265" r:id="rId27"/>
    <p:sldId id="565" r:id="rId28"/>
    <p:sldId id="305" r:id="rId29"/>
    <p:sldId id="306" r:id="rId30"/>
    <p:sldId id="412" r:id="rId31"/>
    <p:sldId id="566" r:id="rId32"/>
    <p:sldId id="479" r:id="rId33"/>
    <p:sldId id="567" r:id="rId34"/>
    <p:sldId id="266" r:id="rId35"/>
    <p:sldId id="267" r:id="rId36"/>
    <p:sldId id="568" r:id="rId37"/>
    <p:sldId id="309" r:id="rId38"/>
    <p:sldId id="310" r:id="rId39"/>
    <p:sldId id="482" r:id="rId40"/>
    <p:sldId id="269" r:id="rId41"/>
    <p:sldId id="569" r:id="rId42"/>
    <p:sldId id="311" r:id="rId43"/>
    <p:sldId id="312" r:id="rId44"/>
    <p:sldId id="486" r:id="rId45"/>
    <p:sldId id="570" r:id="rId46"/>
    <p:sldId id="270" r:id="rId47"/>
    <p:sldId id="271" r:id="rId48"/>
    <p:sldId id="307" r:id="rId49"/>
    <p:sldId id="308" r:id="rId50"/>
    <p:sldId id="272" r:id="rId51"/>
    <p:sldId id="483" r:id="rId52"/>
    <p:sldId id="571" r:id="rId53"/>
    <p:sldId id="313" r:id="rId54"/>
    <p:sldId id="314" r:id="rId55"/>
    <p:sldId id="487" r:id="rId56"/>
    <p:sldId id="572" r:id="rId57"/>
    <p:sldId id="274" r:id="rId58"/>
    <p:sldId id="484" r:id="rId59"/>
    <p:sldId id="573" r:id="rId60"/>
    <p:sldId id="315" r:id="rId61"/>
    <p:sldId id="316" r:id="rId62"/>
    <p:sldId id="489" r:id="rId63"/>
    <p:sldId id="434" r:id="rId64"/>
    <p:sldId id="276" r:id="rId65"/>
    <p:sldId id="277" r:id="rId66"/>
    <p:sldId id="574" r:id="rId67"/>
    <p:sldId id="317" r:id="rId68"/>
    <p:sldId id="318" r:id="rId69"/>
    <p:sldId id="439" r:id="rId70"/>
    <p:sldId id="278" r:id="rId71"/>
    <p:sldId id="485" r:id="rId72"/>
    <p:sldId id="575" r:id="rId73"/>
    <p:sldId id="319" r:id="rId74"/>
    <p:sldId id="320" r:id="rId75"/>
    <p:sldId id="280" r:id="rId76"/>
    <p:sldId id="281" r:id="rId77"/>
    <p:sldId id="576" r:id="rId78"/>
    <p:sldId id="321" r:id="rId79"/>
    <p:sldId id="322" r:id="rId80"/>
    <p:sldId id="577" r:id="rId81"/>
    <p:sldId id="493" r:id="rId82"/>
    <p:sldId id="282" r:id="rId83"/>
    <p:sldId id="283" r:id="rId84"/>
    <p:sldId id="578" r:id="rId85"/>
    <p:sldId id="323" r:id="rId86"/>
    <p:sldId id="324" r:id="rId87"/>
    <p:sldId id="494" r:id="rId88"/>
    <p:sldId id="284" r:id="rId89"/>
    <p:sldId id="285" r:id="rId90"/>
    <p:sldId id="325" r:id="rId91"/>
    <p:sldId id="326" r:id="rId92"/>
    <p:sldId id="495" r:id="rId93"/>
    <p:sldId id="579" r:id="rId94"/>
    <p:sldId id="286" r:id="rId95"/>
    <p:sldId id="490" r:id="rId96"/>
    <p:sldId id="580" r:id="rId97"/>
    <p:sldId id="327" r:id="rId98"/>
    <p:sldId id="328" r:id="rId99"/>
    <p:sldId id="538" r:id="rId100"/>
    <p:sldId id="581" r:id="rId101"/>
    <p:sldId id="288" r:id="rId102"/>
    <p:sldId id="491" r:id="rId103"/>
    <p:sldId id="582" r:id="rId104"/>
    <p:sldId id="329" r:id="rId105"/>
    <p:sldId id="330" r:id="rId106"/>
    <p:sldId id="497" r:id="rId107"/>
    <p:sldId id="583" r:id="rId108"/>
    <p:sldId id="290" r:id="rId109"/>
    <p:sldId id="291" r:id="rId110"/>
    <p:sldId id="584" r:id="rId111"/>
    <p:sldId id="331" r:id="rId112"/>
    <p:sldId id="332" r:id="rId113"/>
    <p:sldId id="292" r:id="rId114"/>
    <p:sldId id="293" r:id="rId115"/>
    <p:sldId id="585" r:id="rId116"/>
    <p:sldId id="333" r:id="rId117"/>
    <p:sldId id="334" r:id="rId118"/>
    <p:sldId id="465" r:id="rId119"/>
    <p:sldId id="586" r:id="rId120"/>
    <p:sldId id="506" r:id="rId121"/>
    <p:sldId id="294" r:id="rId122"/>
    <p:sldId id="295" r:id="rId123"/>
    <p:sldId id="335" r:id="rId124"/>
    <p:sldId id="336" r:id="rId125"/>
    <p:sldId id="296" r:id="rId126"/>
    <p:sldId id="297" r:id="rId127"/>
    <p:sldId id="587" r:id="rId128"/>
    <p:sldId id="337" r:id="rId129"/>
    <p:sldId id="338" r:id="rId130"/>
    <p:sldId id="507" r:id="rId131"/>
    <p:sldId id="508" r:id="rId132"/>
    <p:sldId id="498" r:id="rId133"/>
    <p:sldId id="499" r:id="rId134"/>
    <p:sldId id="588" r:id="rId135"/>
    <p:sldId id="339" r:id="rId136"/>
    <p:sldId id="340" r:id="rId137"/>
    <p:sldId id="369" r:id="rId138"/>
    <p:sldId id="589" r:id="rId139"/>
    <p:sldId id="500" r:id="rId140"/>
    <p:sldId id="501" r:id="rId141"/>
    <p:sldId id="590" r:id="rId142"/>
    <p:sldId id="341" r:id="rId143"/>
    <p:sldId id="342" r:id="rId144"/>
    <p:sldId id="509" r:id="rId145"/>
    <p:sldId id="591" r:id="rId146"/>
    <p:sldId id="502" r:id="rId147"/>
    <p:sldId id="503" r:id="rId148"/>
    <p:sldId id="592" r:id="rId149"/>
    <p:sldId id="343" r:id="rId150"/>
    <p:sldId id="344" r:id="rId151"/>
    <p:sldId id="504" r:id="rId152"/>
    <p:sldId id="505" r:id="rId153"/>
    <p:sldId id="593" r:id="rId154"/>
    <p:sldId id="345" r:id="rId155"/>
    <p:sldId id="346" r:id="rId156"/>
    <p:sldId id="522" r:id="rId157"/>
    <p:sldId id="594" r:id="rId158"/>
    <p:sldId id="523" r:id="rId159"/>
    <p:sldId id="595" r:id="rId160"/>
    <p:sldId id="524" r:id="rId161"/>
    <p:sldId id="596" r:id="rId162"/>
    <p:sldId id="525" r:id="rId163"/>
    <p:sldId id="597" r:id="rId164"/>
    <p:sldId id="526" r:id="rId165"/>
    <p:sldId id="598" r:id="rId166"/>
    <p:sldId id="527" r:id="rId167"/>
    <p:sldId id="510" r:id="rId168"/>
    <p:sldId id="511" r:id="rId169"/>
    <p:sldId id="599" r:id="rId170"/>
    <p:sldId id="347" r:id="rId171"/>
    <p:sldId id="348" r:id="rId172"/>
    <p:sldId id="528" r:id="rId173"/>
    <p:sldId id="512" r:id="rId174"/>
    <p:sldId id="513" r:id="rId175"/>
    <p:sldId id="600" r:id="rId176"/>
    <p:sldId id="349" r:id="rId177"/>
    <p:sldId id="350" r:id="rId178"/>
    <p:sldId id="529" r:id="rId179"/>
    <p:sldId id="601" r:id="rId180"/>
    <p:sldId id="530" r:id="rId181"/>
    <p:sldId id="602" r:id="rId182"/>
    <p:sldId id="531" r:id="rId183"/>
    <p:sldId id="603" r:id="rId184"/>
    <p:sldId id="532" r:id="rId185"/>
    <p:sldId id="604" r:id="rId186"/>
    <p:sldId id="533" r:id="rId187"/>
    <p:sldId id="605" r:id="rId188"/>
    <p:sldId id="449" r:id="rId189"/>
    <p:sldId id="606" r:id="rId190"/>
    <p:sldId id="514" r:id="rId191"/>
    <p:sldId id="515" r:id="rId192"/>
    <p:sldId id="607" r:id="rId193"/>
    <p:sldId id="351" r:id="rId194"/>
    <p:sldId id="352" r:id="rId195"/>
    <p:sldId id="534" r:id="rId196"/>
    <p:sldId id="516" r:id="rId197"/>
    <p:sldId id="517" r:id="rId198"/>
    <p:sldId id="608" r:id="rId199"/>
    <p:sldId id="353" r:id="rId200"/>
    <p:sldId id="354" r:id="rId201"/>
    <p:sldId id="518" r:id="rId202"/>
    <p:sldId id="519" r:id="rId203"/>
    <p:sldId id="609" r:id="rId204"/>
    <p:sldId id="355" r:id="rId205"/>
    <p:sldId id="356" r:id="rId206"/>
    <p:sldId id="520" r:id="rId207"/>
    <p:sldId id="521" r:id="rId208"/>
    <p:sldId id="610" r:id="rId209"/>
    <p:sldId id="460" r:id="rId210"/>
    <p:sldId id="461" r:id="rId211"/>
    <p:sldId id="615" r:id="rId212"/>
    <p:sldId id="616" r:id="rId213"/>
    <p:sldId id="540" r:id="rId214"/>
    <p:sldId id="539" r:id="rId215"/>
    <p:sldId id="618" r:id="rId216"/>
    <p:sldId id="619" r:id="rId217"/>
    <p:sldId id="551" r:id="rId218"/>
    <p:sldId id="552" r:id="rId219"/>
    <p:sldId id="541" r:id="rId220"/>
    <p:sldId id="542" r:id="rId221"/>
    <p:sldId id="612" r:id="rId222"/>
    <p:sldId id="553" r:id="rId223"/>
    <p:sldId id="554" r:id="rId224"/>
    <p:sldId id="543" r:id="rId225"/>
    <p:sldId id="544" r:id="rId226"/>
    <p:sldId id="613" r:id="rId227"/>
    <p:sldId id="555" r:id="rId228"/>
    <p:sldId id="556" r:id="rId229"/>
    <p:sldId id="545" r:id="rId230"/>
    <p:sldId id="546" r:id="rId231"/>
    <p:sldId id="557" r:id="rId232"/>
    <p:sldId id="558" r:id="rId233"/>
    <p:sldId id="547" r:id="rId234"/>
    <p:sldId id="548" r:id="rId235"/>
    <p:sldId id="559" r:id="rId236"/>
    <p:sldId id="560" r:id="rId237"/>
    <p:sldId id="549" r:id="rId238"/>
    <p:sldId id="550" r:id="rId239"/>
    <p:sldId id="614" r:id="rId240"/>
  </p:sldIdLst>
  <p:sldSz cx="12192000" cy="6858000"/>
  <p:notesSz cx="6858000" cy="9144000"/>
  <p:embeddedFontLst>
    <p:embeddedFont>
      <p:font typeface="Calibri" panose="020F0502020204030204" pitchFamily="34" charset="0"/>
      <p:regular r:id="rId243"/>
      <p:bold r:id="rId244"/>
      <p:italic r:id="rId245"/>
      <p:boldItalic r:id="rId246"/>
    </p:embeddedFont>
    <p:embeddedFont>
      <p:font typeface="Cookies" pitchFamily="2" charset="0"/>
      <p:regular r:id="rId247"/>
    </p:embeddedFont>
    <p:embeddedFont>
      <p:font typeface="Muli" pitchFamily="2" charset="77"/>
      <p:regular r:id="rId248"/>
      <p:bold r:id="rId249"/>
    </p:embeddedFont>
    <p:embeddedFont>
      <p:font typeface="OpenDyslexic" pitchFamily="2" charset="77"/>
      <p:regular r:id="rId250"/>
      <p:bold r:id="rId251"/>
      <p:italic r:id="rId252"/>
      <p:boldItalic r:id="rId253"/>
    </p:embeddedFont>
    <p:embeddedFont>
      <p:font typeface="OpenDyslexicAlta" pitchFamily="2" charset="77"/>
      <p:regular r:id="rId254"/>
      <p:bold r:id="rId255"/>
      <p:italic r:id="rId256"/>
      <p:boldItalic r:id="rId2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860"/>
    <a:srgbClr val="D883FF"/>
    <a:srgbClr val="8FAADC"/>
    <a:srgbClr val="68C7D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44" autoAdjust="0"/>
    <p:restoredTop sz="86259" autoAdjust="0"/>
  </p:normalViewPr>
  <p:slideViewPr>
    <p:cSldViewPr snapToGrid="0" snapToObjects="1">
      <p:cViewPr varScale="1">
        <p:scale>
          <a:sx n="110" d="100"/>
          <a:sy n="110" d="100"/>
        </p:scale>
        <p:origin x="768" y="168"/>
      </p:cViewPr>
      <p:guideLst/>
    </p:cSldViewPr>
  </p:slideViewPr>
  <p:notesTextViewPr>
    <p:cViewPr>
      <p:scale>
        <a:sx n="1" d="1"/>
        <a:sy n="1" d="1"/>
      </p:scale>
      <p:origin x="0" y="0"/>
    </p:cViewPr>
  </p:notesTextViewPr>
  <p:notesViewPr>
    <p:cSldViewPr snapToGrid="0" snapToObjects="1">
      <p:cViewPr varScale="1">
        <p:scale>
          <a:sx n="90" d="100"/>
          <a:sy n="90" d="100"/>
        </p:scale>
        <p:origin x="3840" y="19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font" Target="fonts/font5.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font" Target="fonts/font6.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viewProps" Target="viewProps.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font" Target="fonts/font7.fntdata"/><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theme" Target="theme/theme1.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font" Target="fonts/font8.fntdata"/><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tableStyles" Target="tableStyles.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font" Target="fonts/font9.fntdata"/><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font" Target="fonts/font10.fntdata"/><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handoutMaster" Target="handoutMasters/handoutMaster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font" Target="fonts/font11.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font" Target="fonts/font1.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font" Target="fonts/font12.fntdata"/><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font" Target="fonts/font2.fntdata"/><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font" Target="fonts/font13.fntdata"/><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font" Target="fonts/font3.fntdata"/><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font" Target="fonts/font14.fntdata"/><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font" Target="fonts/font4.fntdata"/><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font" Target="fonts/font15.fntdata"/><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86F298-EB3E-D446-A729-C248AB8A5D7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Muli" pitchFamily="2" charset="77"/>
            </a:endParaRPr>
          </a:p>
        </p:txBody>
      </p:sp>
      <p:sp>
        <p:nvSpPr>
          <p:cNvPr id="3" name="Date Placeholder 2">
            <a:extLst>
              <a:ext uri="{FF2B5EF4-FFF2-40B4-BE49-F238E27FC236}">
                <a16:creationId xmlns:a16="http://schemas.microsoft.com/office/drawing/2014/main" id="{F37BEABC-4AC1-4C4F-BDDB-0B8FF7D20C2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3670555-72D4-BF40-B685-8412B7FA50E9}" type="datetimeFigureOut">
              <a:rPr lang="en-GB" smtClean="0">
                <a:latin typeface="Muli" pitchFamily="2" charset="77"/>
              </a:rPr>
              <a:t>29/04/2020</a:t>
            </a:fld>
            <a:endParaRPr lang="en-GB" dirty="0">
              <a:latin typeface="Muli" pitchFamily="2" charset="77"/>
            </a:endParaRPr>
          </a:p>
        </p:txBody>
      </p:sp>
      <p:sp>
        <p:nvSpPr>
          <p:cNvPr id="4" name="Footer Placeholder 3">
            <a:extLst>
              <a:ext uri="{FF2B5EF4-FFF2-40B4-BE49-F238E27FC236}">
                <a16:creationId xmlns:a16="http://schemas.microsoft.com/office/drawing/2014/main" id="{67DF2A76-21C6-4F49-AC41-288B2976B3A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Muli" pitchFamily="2" charset="77"/>
            </a:endParaRPr>
          </a:p>
        </p:txBody>
      </p:sp>
      <p:sp>
        <p:nvSpPr>
          <p:cNvPr id="5" name="Slide Number Placeholder 4">
            <a:extLst>
              <a:ext uri="{FF2B5EF4-FFF2-40B4-BE49-F238E27FC236}">
                <a16:creationId xmlns:a16="http://schemas.microsoft.com/office/drawing/2014/main" id="{B0984667-866C-EF45-A262-122686295C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BC7A863-B317-0C4D-8D45-833380E63946}" type="slidenum">
              <a:rPr lang="en-GB" smtClean="0">
                <a:latin typeface="Muli" pitchFamily="2" charset="77"/>
              </a:rPr>
              <a:t>‹#›</a:t>
            </a:fld>
            <a:endParaRPr lang="en-GB" dirty="0">
              <a:latin typeface="Muli" pitchFamily="2" charset="77"/>
            </a:endParaRPr>
          </a:p>
        </p:txBody>
      </p:sp>
    </p:spTree>
    <p:extLst>
      <p:ext uri="{BB962C8B-B14F-4D97-AF65-F5344CB8AC3E}">
        <p14:creationId xmlns:p14="http://schemas.microsoft.com/office/powerpoint/2010/main" val="42033593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uli" pitchFamily="2" charset="77"/>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uli" pitchFamily="2" charset="77"/>
              </a:defRPr>
            </a:lvl1pPr>
          </a:lstStyle>
          <a:p>
            <a:fld id="{9C363ADC-09E6-FD4B-932E-4485A3F0108B}" type="datetimeFigureOut">
              <a:rPr lang="en-GB" smtClean="0"/>
              <a:pPr/>
              <a:t>29/04/2020</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uli" pitchFamily="2" charset="77"/>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uli" pitchFamily="2" charset="77"/>
              </a:defRPr>
            </a:lvl1pPr>
          </a:lstStyle>
          <a:p>
            <a:fld id="{5C7C66A0-413B-D942-BD25-075929779430}" type="slidenum">
              <a:rPr lang="en-GB" smtClean="0"/>
              <a:pPr/>
              <a:t>‹#›</a:t>
            </a:fld>
            <a:endParaRPr lang="en-GB" dirty="0"/>
          </a:p>
        </p:txBody>
      </p:sp>
    </p:spTree>
    <p:extLst>
      <p:ext uri="{BB962C8B-B14F-4D97-AF65-F5344CB8AC3E}">
        <p14:creationId xmlns:p14="http://schemas.microsoft.com/office/powerpoint/2010/main" val="785309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uli" pitchFamily="2" charset="77"/>
        <a:ea typeface="+mn-ea"/>
        <a:cs typeface="+mn-cs"/>
      </a:defRPr>
    </a:lvl1pPr>
    <a:lvl2pPr marL="457200" algn="l" defTabSz="914400" rtl="0" eaLnBrk="1" latinLnBrk="0" hangingPunct="1">
      <a:defRPr sz="1200" b="0" i="0" kern="1200">
        <a:solidFill>
          <a:schemeClr val="tx1"/>
        </a:solidFill>
        <a:latin typeface="Muli" pitchFamily="2" charset="77"/>
        <a:ea typeface="+mn-ea"/>
        <a:cs typeface="+mn-cs"/>
      </a:defRPr>
    </a:lvl2pPr>
    <a:lvl3pPr marL="914400" algn="l" defTabSz="914400" rtl="0" eaLnBrk="1" latinLnBrk="0" hangingPunct="1">
      <a:defRPr sz="1200" b="0" i="0" kern="1200">
        <a:solidFill>
          <a:schemeClr val="tx1"/>
        </a:solidFill>
        <a:latin typeface="Muli" pitchFamily="2" charset="77"/>
        <a:ea typeface="+mn-ea"/>
        <a:cs typeface="+mn-cs"/>
      </a:defRPr>
    </a:lvl3pPr>
    <a:lvl4pPr marL="1371600" algn="l" defTabSz="914400" rtl="0" eaLnBrk="1" latinLnBrk="0" hangingPunct="1">
      <a:defRPr sz="1200" b="0" i="0" kern="1200">
        <a:solidFill>
          <a:schemeClr val="tx1"/>
        </a:solidFill>
        <a:latin typeface="Muli" pitchFamily="2" charset="77"/>
        <a:ea typeface="+mn-ea"/>
        <a:cs typeface="+mn-cs"/>
      </a:defRPr>
    </a:lvl4pPr>
    <a:lvl5pPr marL="1828800" algn="l" defTabSz="914400" rtl="0" eaLnBrk="1" latinLnBrk="0" hangingPunct="1">
      <a:defRPr sz="1200" b="0" i="0" kern="1200">
        <a:solidFill>
          <a:schemeClr val="tx1"/>
        </a:solidFill>
        <a:latin typeface="Muli"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F49B26B-16D5-6F4D-96FE-A3FD21D929F8}" type="slidenum">
              <a:rPr lang="en-GB" smtClean="0"/>
              <a:t>1</a:t>
            </a:fld>
            <a:endParaRPr lang="en-GB"/>
          </a:p>
        </p:txBody>
      </p:sp>
    </p:spTree>
    <p:extLst>
      <p:ext uri="{BB962C8B-B14F-4D97-AF65-F5344CB8AC3E}">
        <p14:creationId xmlns:p14="http://schemas.microsoft.com/office/powerpoint/2010/main" val="850880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148DB2-FFD0-A74B-B25B-3E6A51131D4B}" type="slidenum">
              <a:rPr lang="en-GB" smtClean="0"/>
              <a:t>15</a:t>
            </a:fld>
            <a:endParaRPr lang="en-GB"/>
          </a:p>
        </p:txBody>
      </p:sp>
    </p:spTree>
    <p:extLst>
      <p:ext uri="{BB962C8B-B14F-4D97-AF65-F5344CB8AC3E}">
        <p14:creationId xmlns:p14="http://schemas.microsoft.com/office/powerpoint/2010/main" val="257290975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223</a:t>
            </a:fld>
            <a:endParaRPr lang="en-GB"/>
          </a:p>
        </p:txBody>
      </p:sp>
    </p:spTree>
    <p:extLst>
      <p:ext uri="{BB962C8B-B14F-4D97-AF65-F5344CB8AC3E}">
        <p14:creationId xmlns:p14="http://schemas.microsoft.com/office/powerpoint/2010/main" val="178666268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227</a:t>
            </a:fld>
            <a:endParaRPr lang="en-GB"/>
          </a:p>
        </p:txBody>
      </p:sp>
    </p:spTree>
    <p:extLst>
      <p:ext uri="{BB962C8B-B14F-4D97-AF65-F5344CB8AC3E}">
        <p14:creationId xmlns:p14="http://schemas.microsoft.com/office/powerpoint/2010/main" val="352256249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228</a:t>
            </a:fld>
            <a:endParaRPr lang="en-GB"/>
          </a:p>
        </p:txBody>
      </p:sp>
    </p:spTree>
    <p:extLst>
      <p:ext uri="{BB962C8B-B14F-4D97-AF65-F5344CB8AC3E}">
        <p14:creationId xmlns:p14="http://schemas.microsoft.com/office/powerpoint/2010/main" val="324740383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231</a:t>
            </a:fld>
            <a:endParaRPr lang="en-GB"/>
          </a:p>
        </p:txBody>
      </p:sp>
    </p:spTree>
    <p:extLst>
      <p:ext uri="{BB962C8B-B14F-4D97-AF65-F5344CB8AC3E}">
        <p14:creationId xmlns:p14="http://schemas.microsoft.com/office/powerpoint/2010/main" val="91930059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232</a:t>
            </a:fld>
            <a:endParaRPr lang="en-GB"/>
          </a:p>
        </p:txBody>
      </p:sp>
    </p:spTree>
    <p:extLst>
      <p:ext uri="{BB962C8B-B14F-4D97-AF65-F5344CB8AC3E}">
        <p14:creationId xmlns:p14="http://schemas.microsoft.com/office/powerpoint/2010/main" val="116552136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235</a:t>
            </a:fld>
            <a:endParaRPr lang="en-GB"/>
          </a:p>
        </p:txBody>
      </p:sp>
    </p:spTree>
    <p:extLst>
      <p:ext uri="{BB962C8B-B14F-4D97-AF65-F5344CB8AC3E}">
        <p14:creationId xmlns:p14="http://schemas.microsoft.com/office/powerpoint/2010/main" val="213925519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236</a:t>
            </a:fld>
            <a:endParaRPr lang="en-GB"/>
          </a:p>
        </p:txBody>
      </p:sp>
    </p:spTree>
    <p:extLst>
      <p:ext uri="{BB962C8B-B14F-4D97-AF65-F5344CB8AC3E}">
        <p14:creationId xmlns:p14="http://schemas.microsoft.com/office/powerpoint/2010/main" val="2938737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16</a:t>
            </a:fld>
            <a:endParaRPr lang="en-GB"/>
          </a:p>
        </p:txBody>
      </p:sp>
    </p:spTree>
    <p:extLst>
      <p:ext uri="{BB962C8B-B14F-4D97-AF65-F5344CB8AC3E}">
        <p14:creationId xmlns:p14="http://schemas.microsoft.com/office/powerpoint/2010/main" val="2724380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17</a:t>
            </a:fld>
            <a:endParaRPr lang="en-GB"/>
          </a:p>
        </p:txBody>
      </p:sp>
    </p:spTree>
    <p:extLst>
      <p:ext uri="{BB962C8B-B14F-4D97-AF65-F5344CB8AC3E}">
        <p14:creationId xmlns:p14="http://schemas.microsoft.com/office/powerpoint/2010/main" val="2698885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7C66A0-413B-D942-BD25-075929779430}" type="slidenum">
              <a:rPr lang="en-GB" smtClean="0"/>
              <a:pPr/>
              <a:t>20</a:t>
            </a:fld>
            <a:endParaRPr lang="en-GB" dirty="0"/>
          </a:p>
        </p:txBody>
      </p:sp>
    </p:spTree>
    <p:extLst>
      <p:ext uri="{BB962C8B-B14F-4D97-AF65-F5344CB8AC3E}">
        <p14:creationId xmlns:p14="http://schemas.microsoft.com/office/powerpoint/2010/main" val="526286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21</a:t>
            </a:fld>
            <a:endParaRPr lang="en-GB"/>
          </a:p>
        </p:txBody>
      </p:sp>
    </p:spTree>
    <p:extLst>
      <p:ext uri="{BB962C8B-B14F-4D97-AF65-F5344CB8AC3E}">
        <p14:creationId xmlns:p14="http://schemas.microsoft.com/office/powerpoint/2010/main" val="1460233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22</a:t>
            </a:fld>
            <a:endParaRPr lang="en-GB"/>
          </a:p>
        </p:txBody>
      </p:sp>
    </p:spTree>
    <p:extLst>
      <p:ext uri="{BB962C8B-B14F-4D97-AF65-F5344CB8AC3E}">
        <p14:creationId xmlns:p14="http://schemas.microsoft.com/office/powerpoint/2010/main" val="1005584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28</a:t>
            </a:fld>
            <a:endParaRPr lang="en-GB"/>
          </a:p>
        </p:txBody>
      </p:sp>
    </p:spTree>
    <p:extLst>
      <p:ext uri="{BB962C8B-B14F-4D97-AF65-F5344CB8AC3E}">
        <p14:creationId xmlns:p14="http://schemas.microsoft.com/office/powerpoint/2010/main" val="2086103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29</a:t>
            </a:fld>
            <a:endParaRPr lang="en-GB"/>
          </a:p>
        </p:txBody>
      </p:sp>
    </p:spTree>
    <p:extLst>
      <p:ext uri="{BB962C8B-B14F-4D97-AF65-F5344CB8AC3E}">
        <p14:creationId xmlns:p14="http://schemas.microsoft.com/office/powerpoint/2010/main" val="1404775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30</a:t>
            </a:fld>
            <a:endParaRPr lang="en-GB"/>
          </a:p>
        </p:txBody>
      </p:sp>
    </p:spTree>
    <p:extLst>
      <p:ext uri="{BB962C8B-B14F-4D97-AF65-F5344CB8AC3E}">
        <p14:creationId xmlns:p14="http://schemas.microsoft.com/office/powerpoint/2010/main" val="773637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31</a:t>
            </a:fld>
            <a:endParaRPr lang="en-GB"/>
          </a:p>
        </p:txBody>
      </p:sp>
    </p:spTree>
    <p:extLst>
      <p:ext uri="{BB962C8B-B14F-4D97-AF65-F5344CB8AC3E}">
        <p14:creationId xmlns:p14="http://schemas.microsoft.com/office/powerpoint/2010/main" val="3288686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F49B26B-16D5-6F4D-96FE-A3FD21D929F8}" type="slidenum">
              <a:rPr lang="en-GB" smtClean="0"/>
              <a:t>3</a:t>
            </a:fld>
            <a:endParaRPr lang="en-GB"/>
          </a:p>
        </p:txBody>
      </p:sp>
    </p:spTree>
    <p:extLst>
      <p:ext uri="{BB962C8B-B14F-4D97-AF65-F5344CB8AC3E}">
        <p14:creationId xmlns:p14="http://schemas.microsoft.com/office/powerpoint/2010/main" val="213662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32</a:t>
            </a:fld>
            <a:endParaRPr lang="en-GB"/>
          </a:p>
        </p:txBody>
      </p:sp>
    </p:spTree>
    <p:extLst>
      <p:ext uri="{BB962C8B-B14F-4D97-AF65-F5344CB8AC3E}">
        <p14:creationId xmlns:p14="http://schemas.microsoft.com/office/powerpoint/2010/main" val="549049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33</a:t>
            </a:fld>
            <a:endParaRPr lang="en-GB"/>
          </a:p>
        </p:txBody>
      </p:sp>
    </p:spTree>
    <p:extLst>
      <p:ext uri="{BB962C8B-B14F-4D97-AF65-F5344CB8AC3E}">
        <p14:creationId xmlns:p14="http://schemas.microsoft.com/office/powerpoint/2010/main" val="641847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37</a:t>
            </a:fld>
            <a:endParaRPr lang="en-GB"/>
          </a:p>
        </p:txBody>
      </p:sp>
    </p:spTree>
    <p:extLst>
      <p:ext uri="{BB962C8B-B14F-4D97-AF65-F5344CB8AC3E}">
        <p14:creationId xmlns:p14="http://schemas.microsoft.com/office/powerpoint/2010/main" val="1316964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38</a:t>
            </a:fld>
            <a:endParaRPr lang="en-GB"/>
          </a:p>
        </p:txBody>
      </p:sp>
    </p:spTree>
    <p:extLst>
      <p:ext uri="{BB962C8B-B14F-4D97-AF65-F5344CB8AC3E}">
        <p14:creationId xmlns:p14="http://schemas.microsoft.com/office/powerpoint/2010/main" val="32353363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42</a:t>
            </a:fld>
            <a:endParaRPr lang="en-GB"/>
          </a:p>
        </p:txBody>
      </p:sp>
    </p:spTree>
    <p:extLst>
      <p:ext uri="{BB962C8B-B14F-4D97-AF65-F5344CB8AC3E}">
        <p14:creationId xmlns:p14="http://schemas.microsoft.com/office/powerpoint/2010/main" val="1122031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43</a:t>
            </a:fld>
            <a:endParaRPr lang="en-GB"/>
          </a:p>
        </p:txBody>
      </p:sp>
    </p:spTree>
    <p:extLst>
      <p:ext uri="{BB962C8B-B14F-4D97-AF65-F5344CB8AC3E}">
        <p14:creationId xmlns:p14="http://schemas.microsoft.com/office/powerpoint/2010/main" val="3723576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48</a:t>
            </a:fld>
            <a:endParaRPr lang="en-GB"/>
          </a:p>
        </p:txBody>
      </p:sp>
    </p:spTree>
    <p:extLst>
      <p:ext uri="{BB962C8B-B14F-4D97-AF65-F5344CB8AC3E}">
        <p14:creationId xmlns:p14="http://schemas.microsoft.com/office/powerpoint/2010/main" val="23782330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49</a:t>
            </a:fld>
            <a:endParaRPr lang="en-GB"/>
          </a:p>
        </p:txBody>
      </p:sp>
    </p:spTree>
    <p:extLst>
      <p:ext uri="{BB962C8B-B14F-4D97-AF65-F5344CB8AC3E}">
        <p14:creationId xmlns:p14="http://schemas.microsoft.com/office/powerpoint/2010/main" val="9957580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53</a:t>
            </a:fld>
            <a:endParaRPr lang="en-GB"/>
          </a:p>
        </p:txBody>
      </p:sp>
    </p:spTree>
    <p:extLst>
      <p:ext uri="{BB962C8B-B14F-4D97-AF65-F5344CB8AC3E}">
        <p14:creationId xmlns:p14="http://schemas.microsoft.com/office/powerpoint/2010/main" val="13194953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54</a:t>
            </a:fld>
            <a:endParaRPr lang="en-GB"/>
          </a:p>
        </p:txBody>
      </p:sp>
    </p:spTree>
    <p:extLst>
      <p:ext uri="{BB962C8B-B14F-4D97-AF65-F5344CB8AC3E}">
        <p14:creationId xmlns:p14="http://schemas.microsoft.com/office/powerpoint/2010/main" val="2511692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4</a:t>
            </a:fld>
            <a:endParaRPr lang="en-GB"/>
          </a:p>
        </p:txBody>
      </p:sp>
    </p:spTree>
    <p:extLst>
      <p:ext uri="{BB962C8B-B14F-4D97-AF65-F5344CB8AC3E}">
        <p14:creationId xmlns:p14="http://schemas.microsoft.com/office/powerpoint/2010/main" val="15026180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55</a:t>
            </a:fld>
            <a:endParaRPr lang="en-GB"/>
          </a:p>
        </p:txBody>
      </p:sp>
    </p:spTree>
    <p:extLst>
      <p:ext uri="{BB962C8B-B14F-4D97-AF65-F5344CB8AC3E}">
        <p14:creationId xmlns:p14="http://schemas.microsoft.com/office/powerpoint/2010/main" val="12324472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56</a:t>
            </a:fld>
            <a:endParaRPr lang="en-GB"/>
          </a:p>
        </p:txBody>
      </p:sp>
    </p:spTree>
    <p:extLst>
      <p:ext uri="{BB962C8B-B14F-4D97-AF65-F5344CB8AC3E}">
        <p14:creationId xmlns:p14="http://schemas.microsoft.com/office/powerpoint/2010/main" val="2183211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60</a:t>
            </a:fld>
            <a:endParaRPr lang="en-GB"/>
          </a:p>
        </p:txBody>
      </p:sp>
    </p:spTree>
    <p:extLst>
      <p:ext uri="{BB962C8B-B14F-4D97-AF65-F5344CB8AC3E}">
        <p14:creationId xmlns:p14="http://schemas.microsoft.com/office/powerpoint/2010/main" val="40170635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61</a:t>
            </a:fld>
            <a:endParaRPr lang="en-GB"/>
          </a:p>
        </p:txBody>
      </p:sp>
    </p:spTree>
    <p:extLst>
      <p:ext uri="{BB962C8B-B14F-4D97-AF65-F5344CB8AC3E}">
        <p14:creationId xmlns:p14="http://schemas.microsoft.com/office/powerpoint/2010/main" val="31946457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62</a:t>
            </a:fld>
            <a:endParaRPr lang="en-GB"/>
          </a:p>
        </p:txBody>
      </p:sp>
    </p:spTree>
    <p:extLst>
      <p:ext uri="{BB962C8B-B14F-4D97-AF65-F5344CB8AC3E}">
        <p14:creationId xmlns:p14="http://schemas.microsoft.com/office/powerpoint/2010/main" val="2631628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67</a:t>
            </a:fld>
            <a:endParaRPr lang="en-GB"/>
          </a:p>
        </p:txBody>
      </p:sp>
    </p:spTree>
    <p:extLst>
      <p:ext uri="{BB962C8B-B14F-4D97-AF65-F5344CB8AC3E}">
        <p14:creationId xmlns:p14="http://schemas.microsoft.com/office/powerpoint/2010/main" val="17663973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68</a:t>
            </a:fld>
            <a:endParaRPr lang="en-GB"/>
          </a:p>
        </p:txBody>
      </p:sp>
    </p:spTree>
    <p:extLst>
      <p:ext uri="{BB962C8B-B14F-4D97-AF65-F5344CB8AC3E}">
        <p14:creationId xmlns:p14="http://schemas.microsoft.com/office/powerpoint/2010/main" val="33785406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7C66A0-413B-D942-BD25-075929779430}" type="slidenum">
              <a:rPr lang="en-GB" smtClean="0"/>
              <a:pPr/>
              <a:t>72</a:t>
            </a:fld>
            <a:endParaRPr lang="en-GB" dirty="0"/>
          </a:p>
        </p:txBody>
      </p:sp>
    </p:spTree>
    <p:extLst>
      <p:ext uri="{BB962C8B-B14F-4D97-AF65-F5344CB8AC3E}">
        <p14:creationId xmlns:p14="http://schemas.microsoft.com/office/powerpoint/2010/main" val="8346160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73</a:t>
            </a:fld>
            <a:endParaRPr lang="en-GB"/>
          </a:p>
        </p:txBody>
      </p:sp>
    </p:spTree>
    <p:extLst>
      <p:ext uri="{BB962C8B-B14F-4D97-AF65-F5344CB8AC3E}">
        <p14:creationId xmlns:p14="http://schemas.microsoft.com/office/powerpoint/2010/main" val="30476957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74</a:t>
            </a:fld>
            <a:endParaRPr lang="en-GB"/>
          </a:p>
        </p:txBody>
      </p:sp>
    </p:spTree>
    <p:extLst>
      <p:ext uri="{BB962C8B-B14F-4D97-AF65-F5344CB8AC3E}">
        <p14:creationId xmlns:p14="http://schemas.microsoft.com/office/powerpoint/2010/main" val="2028630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5</a:t>
            </a:fld>
            <a:endParaRPr lang="en-GB"/>
          </a:p>
        </p:txBody>
      </p:sp>
    </p:spTree>
    <p:extLst>
      <p:ext uri="{BB962C8B-B14F-4D97-AF65-F5344CB8AC3E}">
        <p14:creationId xmlns:p14="http://schemas.microsoft.com/office/powerpoint/2010/main" val="4847310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78</a:t>
            </a:fld>
            <a:endParaRPr lang="en-GB"/>
          </a:p>
        </p:txBody>
      </p:sp>
    </p:spTree>
    <p:extLst>
      <p:ext uri="{BB962C8B-B14F-4D97-AF65-F5344CB8AC3E}">
        <p14:creationId xmlns:p14="http://schemas.microsoft.com/office/powerpoint/2010/main" val="15139289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79</a:t>
            </a:fld>
            <a:endParaRPr lang="en-GB"/>
          </a:p>
        </p:txBody>
      </p:sp>
    </p:spTree>
    <p:extLst>
      <p:ext uri="{BB962C8B-B14F-4D97-AF65-F5344CB8AC3E}">
        <p14:creationId xmlns:p14="http://schemas.microsoft.com/office/powerpoint/2010/main" val="33564211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80</a:t>
            </a:fld>
            <a:endParaRPr lang="en-GB"/>
          </a:p>
        </p:txBody>
      </p:sp>
    </p:spTree>
    <p:extLst>
      <p:ext uri="{BB962C8B-B14F-4D97-AF65-F5344CB8AC3E}">
        <p14:creationId xmlns:p14="http://schemas.microsoft.com/office/powerpoint/2010/main" val="13949157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81</a:t>
            </a:fld>
            <a:endParaRPr lang="en-GB"/>
          </a:p>
        </p:txBody>
      </p:sp>
    </p:spTree>
    <p:extLst>
      <p:ext uri="{BB962C8B-B14F-4D97-AF65-F5344CB8AC3E}">
        <p14:creationId xmlns:p14="http://schemas.microsoft.com/office/powerpoint/2010/main" val="23874452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85</a:t>
            </a:fld>
            <a:endParaRPr lang="en-GB"/>
          </a:p>
        </p:txBody>
      </p:sp>
    </p:spTree>
    <p:extLst>
      <p:ext uri="{BB962C8B-B14F-4D97-AF65-F5344CB8AC3E}">
        <p14:creationId xmlns:p14="http://schemas.microsoft.com/office/powerpoint/2010/main" val="38245661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86</a:t>
            </a:fld>
            <a:endParaRPr lang="en-GB"/>
          </a:p>
        </p:txBody>
      </p:sp>
    </p:spTree>
    <p:extLst>
      <p:ext uri="{BB962C8B-B14F-4D97-AF65-F5344CB8AC3E}">
        <p14:creationId xmlns:p14="http://schemas.microsoft.com/office/powerpoint/2010/main" val="8964954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note:</a:t>
            </a:r>
            <a:r>
              <a:rPr lang="en-GB" baseline="0" dirty="0"/>
              <a:t>  This is a near homophone because accept and except are no pronounced in exactly the same way. </a:t>
            </a:r>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87</a:t>
            </a:fld>
            <a:endParaRPr lang="en-GB"/>
          </a:p>
        </p:txBody>
      </p:sp>
    </p:spTree>
    <p:extLst>
      <p:ext uri="{BB962C8B-B14F-4D97-AF65-F5344CB8AC3E}">
        <p14:creationId xmlns:p14="http://schemas.microsoft.com/office/powerpoint/2010/main" val="33676471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90</a:t>
            </a:fld>
            <a:endParaRPr lang="en-GB"/>
          </a:p>
        </p:txBody>
      </p:sp>
    </p:spTree>
    <p:extLst>
      <p:ext uri="{BB962C8B-B14F-4D97-AF65-F5344CB8AC3E}">
        <p14:creationId xmlns:p14="http://schemas.microsoft.com/office/powerpoint/2010/main" val="32683500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91</a:t>
            </a:fld>
            <a:endParaRPr lang="en-GB"/>
          </a:p>
        </p:txBody>
      </p:sp>
    </p:spTree>
    <p:extLst>
      <p:ext uri="{BB962C8B-B14F-4D97-AF65-F5344CB8AC3E}">
        <p14:creationId xmlns:p14="http://schemas.microsoft.com/office/powerpoint/2010/main" val="17443897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92</a:t>
            </a:fld>
            <a:endParaRPr lang="en-GB"/>
          </a:p>
        </p:txBody>
      </p:sp>
    </p:spTree>
    <p:extLst>
      <p:ext uri="{BB962C8B-B14F-4D97-AF65-F5344CB8AC3E}">
        <p14:creationId xmlns:p14="http://schemas.microsoft.com/office/powerpoint/2010/main" val="2984267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6</a:t>
            </a:fld>
            <a:endParaRPr lang="en-GB"/>
          </a:p>
        </p:txBody>
      </p:sp>
    </p:spTree>
    <p:extLst>
      <p:ext uri="{BB962C8B-B14F-4D97-AF65-F5344CB8AC3E}">
        <p14:creationId xmlns:p14="http://schemas.microsoft.com/office/powerpoint/2010/main" val="21255429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93</a:t>
            </a:fld>
            <a:endParaRPr lang="en-GB"/>
          </a:p>
        </p:txBody>
      </p:sp>
    </p:spTree>
    <p:extLst>
      <p:ext uri="{BB962C8B-B14F-4D97-AF65-F5344CB8AC3E}">
        <p14:creationId xmlns:p14="http://schemas.microsoft.com/office/powerpoint/2010/main" val="18886694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7C66A0-413B-D942-BD25-075929779430}" type="slidenum">
              <a:rPr lang="en-GB" smtClean="0"/>
              <a:pPr/>
              <a:t>96</a:t>
            </a:fld>
            <a:endParaRPr lang="en-GB" dirty="0"/>
          </a:p>
        </p:txBody>
      </p:sp>
    </p:spTree>
    <p:extLst>
      <p:ext uri="{BB962C8B-B14F-4D97-AF65-F5344CB8AC3E}">
        <p14:creationId xmlns:p14="http://schemas.microsoft.com/office/powerpoint/2010/main" val="41244283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97</a:t>
            </a:fld>
            <a:endParaRPr lang="en-GB"/>
          </a:p>
        </p:txBody>
      </p:sp>
    </p:spTree>
    <p:extLst>
      <p:ext uri="{BB962C8B-B14F-4D97-AF65-F5344CB8AC3E}">
        <p14:creationId xmlns:p14="http://schemas.microsoft.com/office/powerpoint/2010/main" val="42765235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98</a:t>
            </a:fld>
            <a:endParaRPr lang="en-GB"/>
          </a:p>
        </p:txBody>
      </p:sp>
    </p:spTree>
    <p:extLst>
      <p:ext uri="{BB962C8B-B14F-4D97-AF65-F5344CB8AC3E}">
        <p14:creationId xmlns:p14="http://schemas.microsoft.com/office/powerpoint/2010/main" val="4965485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99</a:t>
            </a:fld>
            <a:endParaRPr lang="en-GB"/>
          </a:p>
        </p:txBody>
      </p:sp>
    </p:spTree>
    <p:extLst>
      <p:ext uri="{BB962C8B-B14F-4D97-AF65-F5344CB8AC3E}">
        <p14:creationId xmlns:p14="http://schemas.microsoft.com/office/powerpoint/2010/main" val="26917541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100</a:t>
            </a:fld>
            <a:endParaRPr lang="en-GB"/>
          </a:p>
        </p:txBody>
      </p:sp>
    </p:spTree>
    <p:extLst>
      <p:ext uri="{BB962C8B-B14F-4D97-AF65-F5344CB8AC3E}">
        <p14:creationId xmlns:p14="http://schemas.microsoft.com/office/powerpoint/2010/main" val="29753358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104</a:t>
            </a:fld>
            <a:endParaRPr lang="en-GB"/>
          </a:p>
        </p:txBody>
      </p:sp>
    </p:spTree>
    <p:extLst>
      <p:ext uri="{BB962C8B-B14F-4D97-AF65-F5344CB8AC3E}">
        <p14:creationId xmlns:p14="http://schemas.microsoft.com/office/powerpoint/2010/main" val="35850139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105</a:t>
            </a:fld>
            <a:endParaRPr lang="en-GB"/>
          </a:p>
        </p:txBody>
      </p:sp>
    </p:spTree>
    <p:extLst>
      <p:ext uri="{BB962C8B-B14F-4D97-AF65-F5344CB8AC3E}">
        <p14:creationId xmlns:p14="http://schemas.microsoft.com/office/powerpoint/2010/main" val="11305944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106</a:t>
            </a:fld>
            <a:endParaRPr lang="en-GB"/>
          </a:p>
        </p:txBody>
      </p:sp>
    </p:spTree>
    <p:extLst>
      <p:ext uri="{BB962C8B-B14F-4D97-AF65-F5344CB8AC3E}">
        <p14:creationId xmlns:p14="http://schemas.microsoft.com/office/powerpoint/2010/main" val="41034054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107</a:t>
            </a:fld>
            <a:endParaRPr lang="en-GB"/>
          </a:p>
        </p:txBody>
      </p:sp>
    </p:spTree>
    <p:extLst>
      <p:ext uri="{BB962C8B-B14F-4D97-AF65-F5344CB8AC3E}">
        <p14:creationId xmlns:p14="http://schemas.microsoft.com/office/powerpoint/2010/main" val="399240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10</a:t>
            </a:fld>
            <a:endParaRPr lang="en-GB"/>
          </a:p>
        </p:txBody>
      </p:sp>
    </p:spTree>
    <p:extLst>
      <p:ext uri="{BB962C8B-B14F-4D97-AF65-F5344CB8AC3E}">
        <p14:creationId xmlns:p14="http://schemas.microsoft.com/office/powerpoint/2010/main" val="16163204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111</a:t>
            </a:fld>
            <a:endParaRPr lang="en-GB"/>
          </a:p>
        </p:txBody>
      </p:sp>
    </p:spTree>
    <p:extLst>
      <p:ext uri="{BB962C8B-B14F-4D97-AF65-F5344CB8AC3E}">
        <p14:creationId xmlns:p14="http://schemas.microsoft.com/office/powerpoint/2010/main" val="2470501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112</a:t>
            </a:fld>
            <a:endParaRPr lang="en-GB"/>
          </a:p>
        </p:txBody>
      </p:sp>
    </p:spTree>
    <p:extLst>
      <p:ext uri="{BB962C8B-B14F-4D97-AF65-F5344CB8AC3E}">
        <p14:creationId xmlns:p14="http://schemas.microsoft.com/office/powerpoint/2010/main" val="4017598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116</a:t>
            </a:fld>
            <a:endParaRPr lang="en-GB"/>
          </a:p>
        </p:txBody>
      </p:sp>
    </p:spTree>
    <p:extLst>
      <p:ext uri="{BB962C8B-B14F-4D97-AF65-F5344CB8AC3E}">
        <p14:creationId xmlns:p14="http://schemas.microsoft.com/office/powerpoint/2010/main" val="31990565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117</a:t>
            </a:fld>
            <a:endParaRPr lang="en-GB"/>
          </a:p>
        </p:txBody>
      </p:sp>
    </p:spTree>
    <p:extLst>
      <p:ext uri="{BB962C8B-B14F-4D97-AF65-F5344CB8AC3E}">
        <p14:creationId xmlns:p14="http://schemas.microsoft.com/office/powerpoint/2010/main" val="22696408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123</a:t>
            </a:fld>
            <a:endParaRPr lang="en-GB"/>
          </a:p>
        </p:txBody>
      </p:sp>
    </p:spTree>
    <p:extLst>
      <p:ext uri="{BB962C8B-B14F-4D97-AF65-F5344CB8AC3E}">
        <p14:creationId xmlns:p14="http://schemas.microsoft.com/office/powerpoint/2010/main" val="36319085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124</a:t>
            </a:fld>
            <a:endParaRPr lang="en-GB"/>
          </a:p>
        </p:txBody>
      </p:sp>
    </p:spTree>
    <p:extLst>
      <p:ext uri="{BB962C8B-B14F-4D97-AF65-F5344CB8AC3E}">
        <p14:creationId xmlns:p14="http://schemas.microsoft.com/office/powerpoint/2010/main" val="33775153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7C66A0-413B-D942-BD25-075929779430}" type="slidenum">
              <a:rPr lang="en-GB" smtClean="0"/>
              <a:pPr/>
              <a:t>127</a:t>
            </a:fld>
            <a:endParaRPr lang="en-GB" dirty="0"/>
          </a:p>
        </p:txBody>
      </p:sp>
    </p:spTree>
    <p:extLst>
      <p:ext uri="{BB962C8B-B14F-4D97-AF65-F5344CB8AC3E}">
        <p14:creationId xmlns:p14="http://schemas.microsoft.com/office/powerpoint/2010/main" val="23581712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128</a:t>
            </a:fld>
            <a:endParaRPr lang="en-GB"/>
          </a:p>
        </p:txBody>
      </p:sp>
    </p:spTree>
    <p:extLst>
      <p:ext uri="{BB962C8B-B14F-4D97-AF65-F5344CB8AC3E}">
        <p14:creationId xmlns:p14="http://schemas.microsoft.com/office/powerpoint/2010/main" val="10011952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129</a:t>
            </a:fld>
            <a:endParaRPr lang="en-GB"/>
          </a:p>
        </p:txBody>
      </p:sp>
    </p:spTree>
    <p:extLst>
      <p:ext uri="{BB962C8B-B14F-4D97-AF65-F5344CB8AC3E}">
        <p14:creationId xmlns:p14="http://schemas.microsoft.com/office/powerpoint/2010/main" val="14206087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130</a:t>
            </a:fld>
            <a:endParaRPr lang="en-GB"/>
          </a:p>
        </p:txBody>
      </p:sp>
    </p:spTree>
    <p:extLst>
      <p:ext uri="{BB962C8B-B14F-4D97-AF65-F5344CB8AC3E}">
        <p14:creationId xmlns:p14="http://schemas.microsoft.com/office/powerpoint/2010/main" val="566660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11</a:t>
            </a:fld>
            <a:endParaRPr lang="en-GB"/>
          </a:p>
        </p:txBody>
      </p:sp>
    </p:spTree>
    <p:extLst>
      <p:ext uri="{BB962C8B-B14F-4D97-AF65-F5344CB8AC3E}">
        <p14:creationId xmlns:p14="http://schemas.microsoft.com/office/powerpoint/2010/main" val="15136057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131</a:t>
            </a:fld>
            <a:endParaRPr lang="en-GB"/>
          </a:p>
        </p:txBody>
      </p:sp>
    </p:spTree>
    <p:extLst>
      <p:ext uri="{BB962C8B-B14F-4D97-AF65-F5344CB8AC3E}">
        <p14:creationId xmlns:p14="http://schemas.microsoft.com/office/powerpoint/2010/main" val="39964518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135</a:t>
            </a:fld>
            <a:endParaRPr lang="en-GB"/>
          </a:p>
        </p:txBody>
      </p:sp>
    </p:spTree>
    <p:extLst>
      <p:ext uri="{BB962C8B-B14F-4D97-AF65-F5344CB8AC3E}">
        <p14:creationId xmlns:p14="http://schemas.microsoft.com/office/powerpoint/2010/main" val="6492523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136</a:t>
            </a:fld>
            <a:endParaRPr lang="en-GB"/>
          </a:p>
        </p:txBody>
      </p:sp>
    </p:spTree>
    <p:extLst>
      <p:ext uri="{BB962C8B-B14F-4D97-AF65-F5344CB8AC3E}">
        <p14:creationId xmlns:p14="http://schemas.microsoft.com/office/powerpoint/2010/main" val="4986194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142</a:t>
            </a:fld>
            <a:endParaRPr lang="en-GB"/>
          </a:p>
        </p:txBody>
      </p:sp>
    </p:spTree>
    <p:extLst>
      <p:ext uri="{BB962C8B-B14F-4D97-AF65-F5344CB8AC3E}">
        <p14:creationId xmlns:p14="http://schemas.microsoft.com/office/powerpoint/2010/main" val="9371052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143</a:t>
            </a:fld>
            <a:endParaRPr lang="en-GB"/>
          </a:p>
        </p:txBody>
      </p:sp>
    </p:spTree>
    <p:extLst>
      <p:ext uri="{BB962C8B-B14F-4D97-AF65-F5344CB8AC3E}">
        <p14:creationId xmlns:p14="http://schemas.microsoft.com/office/powerpoint/2010/main" val="28244365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144</a:t>
            </a:fld>
            <a:endParaRPr lang="en-GB"/>
          </a:p>
        </p:txBody>
      </p:sp>
    </p:spTree>
    <p:extLst>
      <p:ext uri="{BB962C8B-B14F-4D97-AF65-F5344CB8AC3E}">
        <p14:creationId xmlns:p14="http://schemas.microsoft.com/office/powerpoint/2010/main" val="198047634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145</a:t>
            </a:fld>
            <a:endParaRPr lang="en-GB"/>
          </a:p>
        </p:txBody>
      </p:sp>
    </p:spTree>
    <p:extLst>
      <p:ext uri="{BB962C8B-B14F-4D97-AF65-F5344CB8AC3E}">
        <p14:creationId xmlns:p14="http://schemas.microsoft.com/office/powerpoint/2010/main" val="20038947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7C66A0-413B-D942-BD25-075929779430}" type="slidenum">
              <a:rPr lang="en-GB" smtClean="0"/>
              <a:pPr/>
              <a:t>148</a:t>
            </a:fld>
            <a:endParaRPr lang="en-GB" dirty="0"/>
          </a:p>
        </p:txBody>
      </p:sp>
    </p:spTree>
    <p:extLst>
      <p:ext uri="{BB962C8B-B14F-4D97-AF65-F5344CB8AC3E}">
        <p14:creationId xmlns:p14="http://schemas.microsoft.com/office/powerpoint/2010/main" val="39095504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149</a:t>
            </a:fld>
            <a:endParaRPr lang="en-GB"/>
          </a:p>
        </p:txBody>
      </p:sp>
    </p:spTree>
    <p:extLst>
      <p:ext uri="{BB962C8B-B14F-4D97-AF65-F5344CB8AC3E}">
        <p14:creationId xmlns:p14="http://schemas.microsoft.com/office/powerpoint/2010/main" val="2374399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150</a:t>
            </a:fld>
            <a:endParaRPr lang="en-GB"/>
          </a:p>
        </p:txBody>
      </p:sp>
    </p:spTree>
    <p:extLst>
      <p:ext uri="{BB962C8B-B14F-4D97-AF65-F5344CB8AC3E}">
        <p14:creationId xmlns:p14="http://schemas.microsoft.com/office/powerpoint/2010/main" val="483339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12</a:t>
            </a:fld>
            <a:endParaRPr lang="en-GB"/>
          </a:p>
        </p:txBody>
      </p:sp>
    </p:spTree>
    <p:extLst>
      <p:ext uri="{BB962C8B-B14F-4D97-AF65-F5344CB8AC3E}">
        <p14:creationId xmlns:p14="http://schemas.microsoft.com/office/powerpoint/2010/main" val="23032408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154</a:t>
            </a:fld>
            <a:endParaRPr lang="en-GB"/>
          </a:p>
        </p:txBody>
      </p:sp>
    </p:spTree>
    <p:extLst>
      <p:ext uri="{BB962C8B-B14F-4D97-AF65-F5344CB8AC3E}">
        <p14:creationId xmlns:p14="http://schemas.microsoft.com/office/powerpoint/2010/main" val="187477366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155</a:t>
            </a:fld>
            <a:endParaRPr lang="en-GB"/>
          </a:p>
        </p:txBody>
      </p:sp>
    </p:spTree>
    <p:extLst>
      <p:ext uri="{BB962C8B-B14F-4D97-AF65-F5344CB8AC3E}">
        <p14:creationId xmlns:p14="http://schemas.microsoft.com/office/powerpoint/2010/main" val="54305042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166</a:t>
            </a:fld>
            <a:endParaRPr lang="en-GB"/>
          </a:p>
        </p:txBody>
      </p:sp>
    </p:spTree>
    <p:extLst>
      <p:ext uri="{BB962C8B-B14F-4D97-AF65-F5344CB8AC3E}">
        <p14:creationId xmlns:p14="http://schemas.microsoft.com/office/powerpoint/2010/main" val="42649941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170</a:t>
            </a:fld>
            <a:endParaRPr lang="en-GB"/>
          </a:p>
        </p:txBody>
      </p:sp>
    </p:spTree>
    <p:extLst>
      <p:ext uri="{BB962C8B-B14F-4D97-AF65-F5344CB8AC3E}">
        <p14:creationId xmlns:p14="http://schemas.microsoft.com/office/powerpoint/2010/main" val="58113169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171</a:t>
            </a:fld>
            <a:endParaRPr lang="en-GB"/>
          </a:p>
        </p:txBody>
      </p:sp>
    </p:spTree>
    <p:extLst>
      <p:ext uri="{BB962C8B-B14F-4D97-AF65-F5344CB8AC3E}">
        <p14:creationId xmlns:p14="http://schemas.microsoft.com/office/powerpoint/2010/main" val="25840230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172</a:t>
            </a:fld>
            <a:endParaRPr lang="en-GB"/>
          </a:p>
        </p:txBody>
      </p:sp>
    </p:spTree>
    <p:extLst>
      <p:ext uri="{BB962C8B-B14F-4D97-AF65-F5344CB8AC3E}">
        <p14:creationId xmlns:p14="http://schemas.microsoft.com/office/powerpoint/2010/main" val="35175759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176</a:t>
            </a:fld>
            <a:endParaRPr lang="en-GB"/>
          </a:p>
        </p:txBody>
      </p:sp>
    </p:spTree>
    <p:extLst>
      <p:ext uri="{BB962C8B-B14F-4D97-AF65-F5344CB8AC3E}">
        <p14:creationId xmlns:p14="http://schemas.microsoft.com/office/powerpoint/2010/main" val="189143173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177</a:t>
            </a:fld>
            <a:endParaRPr lang="en-GB"/>
          </a:p>
        </p:txBody>
      </p:sp>
    </p:spTree>
    <p:extLst>
      <p:ext uri="{BB962C8B-B14F-4D97-AF65-F5344CB8AC3E}">
        <p14:creationId xmlns:p14="http://schemas.microsoft.com/office/powerpoint/2010/main" val="73342237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193</a:t>
            </a:fld>
            <a:endParaRPr lang="en-GB"/>
          </a:p>
        </p:txBody>
      </p:sp>
    </p:spTree>
    <p:extLst>
      <p:ext uri="{BB962C8B-B14F-4D97-AF65-F5344CB8AC3E}">
        <p14:creationId xmlns:p14="http://schemas.microsoft.com/office/powerpoint/2010/main" val="352686065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194</a:t>
            </a:fld>
            <a:endParaRPr lang="en-GB"/>
          </a:p>
        </p:txBody>
      </p:sp>
    </p:spTree>
    <p:extLst>
      <p:ext uri="{BB962C8B-B14F-4D97-AF65-F5344CB8AC3E}">
        <p14:creationId xmlns:p14="http://schemas.microsoft.com/office/powerpoint/2010/main" val="1741513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148DB2-FFD0-A74B-B25B-3E6A51131D4B}" type="slidenum">
              <a:rPr lang="en-GB" smtClean="0"/>
              <a:t>14</a:t>
            </a:fld>
            <a:endParaRPr lang="en-GB"/>
          </a:p>
        </p:txBody>
      </p:sp>
    </p:spTree>
    <p:extLst>
      <p:ext uri="{BB962C8B-B14F-4D97-AF65-F5344CB8AC3E}">
        <p14:creationId xmlns:p14="http://schemas.microsoft.com/office/powerpoint/2010/main" val="59250551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195</a:t>
            </a:fld>
            <a:endParaRPr lang="en-GB"/>
          </a:p>
        </p:txBody>
      </p:sp>
    </p:spTree>
    <p:extLst>
      <p:ext uri="{BB962C8B-B14F-4D97-AF65-F5344CB8AC3E}">
        <p14:creationId xmlns:p14="http://schemas.microsoft.com/office/powerpoint/2010/main" val="354337306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199</a:t>
            </a:fld>
            <a:endParaRPr lang="en-GB"/>
          </a:p>
        </p:txBody>
      </p:sp>
    </p:spTree>
    <p:extLst>
      <p:ext uri="{BB962C8B-B14F-4D97-AF65-F5344CB8AC3E}">
        <p14:creationId xmlns:p14="http://schemas.microsoft.com/office/powerpoint/2010/main" val="316373986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200</a:t>
            </a:fld>
            <a:endParaRPr lang="en-GB"/>
          </a:p>
        </p:txBody>
      </p:sp>
    </p:spTree>
    <p:extLst>
      <p:ext uri="{BB962C8B-B14F-4D97-AF65-F5344CB8AC3E}">
        <p14:creationId xmlns:p14="http://schemas.microsoft.com/office/powerpoint/2010/main" val="308423277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204</a:t>
            </a:fld>
            <a:endParaRPr lang="en-GB"/>
          </a:p>
        </p:txBody>
      </p:sp>
    </p:spTree>
    <p:extLst>
      <p:ext uri="{BB962C8B-B14F-4D97-AF65-F5344CB8AC3E}">
        <p14:creationId xmlns:p14="http://schemas.microsoft.com/office/powerpoint/2010/main" val="343447285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205</a:t>
            </a:fld>
            <a:endParaRPr lang="en-GB"/>
          </a:p>
        </p:txBody>
      </p:sp>
    </p:spTree>
    <p:extLst>
      <p:ext uri="{BB962C8B-B14F-4D97-AF65-F5344CB8AC3E}">
        <p14:creationId xmlns:p14="http://schemas.microsoft.com/office/powerpoint/2010/main" val="90158846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209</a:t>
            </a:fld>
            <a:endParaRPr lang="en-GB"/>
          </a:p>
        </p:txBody>
      </p:sp>
    </p:spTree>
    <p:extLst>
      <p:ext uri="{BB962C8B-B14F-4D97-AF65-F5344CB8AC3E}">
        <p14:creationId xmlns:p14="http://schemas.microsoft.com/office/powerpoint/2010/main" val="220275846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210</a:t>
            </a:fld>
            <a:endParaRPr lang="en-GB"/>
          </a:p>
        </p:txBody>
      </p:sp>
    </p:spTree>
    <p:extLst>
      <p:ext uri="{BB962C8B-B14F-4D97-AF65-F5344CB8AC3E}">
        <p14:creationId xmlns:p14="http://schemas.microsoft.com/office/powerpoint/2010/main" val="173017783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217</a:t>
            </a:fld>
            <a:endParaRPr lang="en-GB"/>
          </a:p>
        </p:txBody>
      </p:sp>
    </p:spTree>
    <p:extLst>
      <p:ext uri="{BB962C8B-B14F-4D97-AF65-F5344CB8AC3E}">
        <p14:creationId xmlns:p14="http://schemas.microsoft.com/office/powerpoint/2010/main" val="253592137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218</a:t>
            </a:fld>
            <a:endParaRPr lang="en-GB"/>
          </a:p>
        </p:txBody>
      </p:sp>
    </p:spTree>
    <p:extLst>
      <p:ext uri="{BB962C8B-B14F-4D97-AF65-F5344CB8AC3E}">
        <p14:creationId xmlns:p14="http://schemas.microsoft.com/office/powerpoint/2010/main" val="355850039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222</a:t>
            </a:fld>
            <a:endParaRPr lang="en-GB"/>
          </a:p>
        </p:txBody>
      </p:sp>
    </p:spTree>
    <p:extLst>
      <p:ext uri="{BB962C8B-B14F-4D97-AF65-F5344CB8AC3E}">
        <p14:creationId xmlns:p14="http://schemas.microsoft.com/office/powerpoint/2010/main" val="42818941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F5FFFCE-C207-2846-8718-D75C344C8C89}"/>
              </a:ext>
            </a:extLst>
          </p:cNvPr>
          <p:cNvSpPr/>
          <p:nvPr userDrawn="1"/>
        </p:nvSpPr>
        <p:spPr>
          <a:xfrm>
            <a:off x="1523999" y="4809505"/>
            <a:ext cx="9144000" cy="1428689"/>
          </a:xfrm>
          <a:prstGeom prst="rect">
            <a:avLst/>
          </a:prstGeom>
          <a:solidFill>
            <a:srgbClr val="FFFFFF">
              <a:alpha val="90196"/>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b="0" i="0" dirty="0">
              <a:latin typeface="Muli" pitchFamily="2" charset="77"/>
            </a:endParaRPr>
          </a:p>
        </p:txBody>
      </p:sp>
      <p:sp>
        <p:nvSpPr>
          <p:cNvPr id="18" name="Rectangle 17">
            <a:extLst>
              <a:ext uri="{FF2B5EF4-FFF2-40B4-BE49-F238E27FC236}">
                <a16:creationId xmlns:a16="http://schemas.microsoft.com/office/drawing/2014/main" id="{32C481A8-D80A-304F-BD4D-4ACD9B3D8E7E}"/>
              </a:ext>
            </a:extLst>
          </p:cNvPr>
          <p:cNvSpPr/>
          <p:nvPr userDrawn="1"/>
        </p:nvSpPr>
        <p:spPr>
          <a:xfrm>
            <a:off x="3465322" y="2902739"/>
            <a:ext cx="5261355" cy="795646"/>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b="0" i="0" dirty="0">
              <a:latin typeface="Muli" pitchFamily="2" charset="77"/>
            </a:endParaRPr>
          </a:p>
        </p:txBody>
      </p:sp>
      <p:sp>
        <p:nvSpPr>
          <p:cNvPr id="3" name="Subtitle 2"/>
          <p:cNvSpPr>
            <a:spLocks noGrp="1"/>
          </p:cNvSpPr>
          <p:nvPr>
            <p:ph type="subTitle" idx="1"/>
          </p:nvPr>
        </p:nvSpPr>
        <p:spPr>
          <a:xfrm>
            <a:off x="1523999" y="4809506"/>
            <a:ext cx="9144000" cy="1428689"/>
          </a:xfrm>
        </p:spPr>
        <p:txBody>
          <a:bodyPr anchor="ctr"/>
          <a:lstStyle>
            <a:lvl1pPr marL="0" indent="0" algn="ctr">
              <a:lnSpc>
                <a:spcPct val="15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Muli" pitchFamily="2" charset="77"/>
              </a:defRPr>
            </a:lvl1pPr>
          </a:lstStyle>
          <a:p>
            <a:fld id="{5847DFD5-B20C-0843-B9F3-D331800CC2B1}" type="datetimeFigureOut">
              <a:rPr lang="en-GB" smtClean="0"/>
              <a:pPr/>
              <a:t>29/04/2020</a:t>
            </a:fld>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b="0" i="0">
                <a:latin typeface="Muli" pitchFamily="2" charset="77"/>
              </a:defRPr>
            </a:lvl1pPr>
          </a:lstStyle>
          <a:p>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b="0" i="0">
                <a:latin typeface="Muli" pitchFamily="2" charset="77"/>
              </a:defRPr>
            </a:lvl1pPr>
          </a:lstStyle>
          <a:p>
            <a:fld id="{29D7F810-DEEF-074C-B140-2A2C318EAFDC}" type="slidenum">
              <a:rPr lang="en-GB" smtClean="0"/>
              <a:pPr/>
              <a:t>‹#›</a:t>
            </a:fld>
            <a:endParaRPr lang="en-GB" dirty="0"/>
          </a:p>
        </p:txBody>
      </p:sp>
      <p:pic>
        <p:nvPicPr>
          <p:cNvPr id="9" name="Picture 8">
            <a:extLst>
              <a:ext uri="{FF2B5EF4-FFF2-40B4-BE49-F238E27FC236}">
                <a16:creationId xmlns:a16="http://schemas.microsoft.com/office/drawing/2014/main" id="{C8310848-5352-7949-AABA-914363C424E6}"/>
              </a:ext>
            </a:extLst>
          </p:cNvPr>
          <p:cNvPicPr>
            <a:picLocks noChangeAspect="1"/>
          </p:cNvPicPr>
          <p:nvPr userDrawn="1"/>
        </p:nvPicPr>
        <p:blipFill>
          <a:blip r:embed="rId2"/>
          <a:stretch>
            <a:fillRect/>
          </a:stretch>
        </p:blipFill>
        <p:spPr>
          <a:xfrm>
            <a:off x="2990849" y="1261687"/>
            <a:ext cx="6210300" cy="1079500"/>
          </a:xfrm>
          <a:prstGeom prst="rect">
            <a:avLst/>
          </a:prstGeom>
        </p:spPr>
      </p:pic>
      <p:sp>
        <p:nvSpPr>
          <p:cNvPr id="14" name="Text Placeholder 13">
            <a:extLst>
              <a:ext uri="{FF2B5EF4-FFF2-40B4-BE49-F238E27FC236}">
                <a16:creationId xmlns:a16="http://schemas.microsoft.com/office/drawing/2014/main" id="{B2F3C88D-BF6E-6D4C-9A25-CACB03AA208B}"/>
              </a:ext>
            </a:extLst>
          </p:cNvPr>
          <p:cNvSpPr>
            <a:spLocks noGrp="1"/>
          </p:cNvSpPr>
          <p:nvPr>
            <p:ph type="body" sz="quarter" idx="13" hasCustomPrompt="1"/>
          </p:nvPr>
        </p:nvSpPr>
        <p:spPr>
          <a:xfrm>
            <a:off x="4971061" y="3115896"/>
            <a:ext cx="641969" cy="369332"/>
          </a:xfrm>
        </p:spPr>
        <p:txBody>
          <a:bodyPr>
            <a:normAutofit/>
          </a:bodyPr>
          <a:lstStyle>
            <a:lvl1pPr marL="0" indent="0">
              <a:buNone/>
              <a:defRPr sz="1800" b="0" i="0">
                <a:latin typeface="Muli" pitchFamily="2" charset="77"/>
              </a:defRPr>
            </a:lvl1pPr>
          </a:lstStyle>
          <a:p>
            <a:pPr lvl="0"/>
            <a:r>
              <a:rPr lang="en-US" dirty="0"/>
              <a:t>#</a:t>
            </a:r>
            <a:endParaRPr lang="en-GB" dirty="0"/>
          </a:p>
        </p:txBody>
      </p:sp>
      <p:sp>
        <p:nvSpPr>
          <p:cNvPr id="15" name="TextBox 14">
            <a:extLst>
              <a:ext uri="{FF2B5EF4-FFF2-40B4-BE49-F238E27FC236}">
                <a16:creationId xmlns:a16="http://schemas.microsoft.com/office/drawing/2014/main" id="{A1D45BA0-7B16-364F-96FA-7CCD74809633}"/>
              </a:ext>
            </a:extLst>
          </p:cNvPr>
          <p:cNvSpPr txBox="1"/>
          <p:nvPr userDrawn="1"/>
        </p:nvSpPr>
        <p:spPr>
          <a:xfrm>
            <a:off x="4038600" y="3115896"/>
            <a:ext cx="932462" cy="369332"/>
          </a:xfrm>
          <a:prstGeom prst="rect">
            <a:avLst/>
          </a:prstGeom>
          <a:noFill/>
        </p:spPr>
        <p:txBody>
          <a:bodyPr wrap="square" rtlCol="0">
            <a:spAutoFit/>
          </a:bodyPr>
          <a:lstStyle/>
          <a:p>
            <a:r>
              <a:rPr lang="en-GB" b="0" i="0" dirty="0">
                <a:latin typeface="Muli" pitchFamily="2" charset="77"/>
              </a:rPr>
              <a:t>Stage:</a:t>
            </a:r>
          </a:p>
        </p:txBody>
      </p:sp>
      <p:sp>
        <p:nvSpPr>
          <p:cNvPr id="16" name="Text Placeholder 13">
            <a:extLst>
              <a:ext uri="{FF2B5EF4-FFF2-40B4-BE49-F238E27FC236}">
                <a16:creationId xmlns:a16="http://schemas.microsoft.com/office/drawing/2014/main" id="{204E8ED3-ED92-2F44-AA0C-C3500973984C}"/>
              </a:ext>
            </a:extLst>
          </p:cNvPr>
          <p:cNvSpPr>
            <a:spLocks noGrp="1"/>
          </p:cNvSpPr>
          <p:nvPr>
            <p:ph type="body" sz="quarter" idx="14" hasCustomPrompt="1"/>
          </p:nvPr>
        </p:nvSpPr>
        <p:spPr>
          <a:xfrm>
            <a:off x="7047550" y="3115896"/>
            <a:ext cx="641969" cy="369332"/>
          </a:xfrm>
        </p:spPr>
        <p:txBody>
          <a:bodyPr>
            <a:normAutofit/>
          </a:bodyPr>
          <a:lstStyle>
            <a:lvl1pPr marL="0" indent="0">
              <a:buNone/>
              <a:defRPr sz="1800" b="0" i="0">
                <a:latin typeface="Muli" pitchFamily="2" charset="77"/>
              </a:defRPr>
            </a:lvl1pPr>
          </a:lstStyle>
          <a:p>
            <a:pPr lvl="0"/>
            <a:r>
              <a:rPr lang="en-US" dirty="0"/>
              <a:t>#</a:t>
            </a:r>
            <a:endParaRPr lang="en-GB" dirty="0"/>
          </a:p>
        </p:txBody>
      </p:sp>
      <p:sp>
        <p:nvSpPr>
          <p:cNvPr id="17" name="TextBox 16">
            <a:extLst>
              <a:ext uri="{FF2B5EF4-FFF2-40B4-BE49-F238E27FC236}">
                <a16:creationId xmlns:a16="http://schemas.microsoft.com/office/drawing/2014/main" id="{543EE4B3-C0E4-AE42-921D-72A75F2D0332}"/>
              </a:ext>
            </a:extLst>
          </p:cNvPr>
          <p:cNvSpPr txBox="1"/>
          <p:nvPr userDrawn="1"/>
        </p:nvSpPr>
        <p:spPr>
          <a:xfrm>
            <a:off x="6285633" y="3115896"/>
            <a:ext cx="761917" cy="369332"/>
          </a:xfrm>
          <a:prstGeom prst="rect">
            <a:avLst/>
          </a:prstGeom>
          <a:noFill/>
        </p:spPr>
        <p:txBody>
          <a:bodyPr wrap="square" rtlCol="0">
            <a:spAutoFit/>
          </a:bodyPr>
          <a:lstStyle/>
          <a:p>
            <a:r>
              <a:rPr lang="en-GB" b="0" i="0" dirty="0">
                <a:latin typeface="Muli" pitchFamily="2" charset="77"/>
              </a:rPr>
              <a:t>List:</a:t>
            </a:r>
          </a:p>
        </p:txBody>
      </p:sp>
    </p:spTree>
    <p:extLst>
      <p:ext uri="{BB962C8B-B14F-4D97-AF65-F5344CB8AC3E}">
        <p14:creationId xmlns:p14="http://schemas.microsoft.com/office/powerpoint/2010/main" val="1961826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lvl1pPr>
              <a:defRPr b="0" i="0">
                <a:latin typeface="Muli" pitchFamily="2" charset="77"/>
              </a:defRPr>
            </a:lvl1pPr>
          </a:lstStyle>
          <a:p>
            <a:fld id="{5847DFD5-B20C-0843-B9F3-D331800CC2B1}" type="datetimeFigureOut">
              <a:rPr lang="en-GB" smtClean="0"/>
              <a:pPr/>
              <a:t>29/04/2020</a:t>
            </a:fld>
            <a:endParaRPr lang="en-GB"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lvl1pPr>
              <a:defRPr b="0" i="0">
                <a:latin typeface="Muli" pitchFamily="2" charset="77"/>
              </a:defRPr>
            </a:lvl1pPr>
          </a:lstStyle>
          <a:p>
            <a:endParaRPr lang="en-GB"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lvl1pPr>
              <a:defRPr b="0" i="0">
                <a:latin typeface="Muli" pitchFamily="2" charset="77"/>
              </a:defRPr>
            </a:lvl1pPr>
          </a:lstStyle>
          <a:p>
            <a:fld id="{29D7F810-DEEF-074C-B140-2A2C318EAFDC}" type="slidenum">
              <a:rPr lang="en-GB" smtClean="0"/>
              <a:pPr/>
              <a:t>‹#›</a:t>
            </a:fld>
            <a:endParaRPr lang="en-GB" dirty="0"/>
          </a:p>
        </p:txBody>
      </p:sp>
    </p:spTree>
    <p:extLst>
      <p:ext uri="{BB962C8B-B14F-4D97-AF65-F5344CB8AC3E}">
        <p14:creationId xmlns:p14="http://schemas.microsoft.com/office/powerpoint/2010/main" val="689809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b="0" i="0">
                <a:latin typeface="Muli" pitchFamily="2" charset="77"/>
              </a:defRPr>
            </a:lvl1pPr>
          </a:lstStyle>
          <a:p>
            <a:fld id="{5847DFD5-B20C-0843-B9F3-D331800CC2B1}" type="datetimeFigureOut">
              <a:rPr lang="en-GB" smtClean="0"/>
              <a:pPr/>
              <a:t>29/04/2020</a:t>
            </a:fld>
            <a:endParaRPr lang="en-GB"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b="0" i="0">
                <a:latin typeface="Muli" pitchFamily="2" charset="77"/>
              </a:defRPr>
            </a:lvl1pPr>
          </a:lstStyle>
          <a:p>
            <a:endParaRPr lang="en-GB"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b="0" i="0">
                <a:latin typeface="Muli" pitchFamily="2" charset="77"/>
              </a:defRPr>
            </a:lvl1pPr>
          </a:lstStyle>
          <a:p>
            <a:fld id="{29D7F810-DEEF-074C-B140-2A2C318EAFDC}" type="slidenum">
              <a:rPr lang="en-GB" smtClean="0"/>
              <a:pPr/>
              <a:t>‹#›</a:t>
            </a:fld>
            <a:endParaRPr lang="en-GB" dirty="0"/>
          </a:p>
        </p:txBody>
      </p:sp>
    </p:spTree>
    <p:extLst>
      <p:ext uri="{BB962C8B-B14F-4D97-AF65-F5344CB8AC3E}">
        <p14:creationId xmlns:p14="http://schemas.microsoft.com/office/powerpoint/2010/main" val="1514044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b="0" i="0">
                <a:latin typeface="Muli" pitchFamily="2" charset="77"/>
              </a:defRPr>
            </a:lvl1pPr>
          </a:lstStyle>
          <a:p>
            <a:fld id="{5847DFD5-B20C-0843-B9F3-D331800CC2B1}" type="datetimeFigureOut">
              <a:rPr lang="en-GB" smtClean="0"/>
              <a:pPr/>
              <a:t>29/04/2020</a:t>
            </a:fld>
            <a:endParaRPr lang="en-GB"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b="0" i="0">
                <a:latin typeface="Muli" pitchFamily="2" charset="77"/>
              </a:defRPr>
            </a:lvl1pPr>
          </a:lstStyle>
          <a:p>
            <a:endParaRPr lang="en-GB"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b="0" i="0">
                <a:latin typeface="Muli" pitchFamily="2" charset="77"/>
              </a:defRPr>
            </a:lvl1pPr>
          </a:lstStyle>
          <a:p>
            <a:fld id="{29D7F810-DEEF-074C-B140-2A2C318EAFDC}" type="slidenum">
              <a:rPr lang="en-GB" smtClean="0"/>
              <a:pPr/>
              <a:t>‹#›</a:t>
            </a:fld>
            <a:endParaRPr lang="en-GB" dirty="0"/>
          </a:p>
        </p:txBody>
      </p:sp>
    </p:spTree>
    <p:extLst>
      <p:ext uri="{BB962C8B-B14F-4D97-AF65-F5344CB8AC3E}">
        <p14:creationId xmlns:p14="http://schemas.microsoft.com/office/powerpoint/2010/main" val="1007757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Muli" pitchFamily="2" charset="77"/>
              </a:defRPr>
            </a:lvl1pPr>
          </a:lstStyle>
          <a:p>
            <a:fld id="{5847DFD5-B20C-0843-B9F3-D331800CC2B1}" type="datetimeFigureOut">
              <a:rPr lang="en-GB" smtClean="0"/>
              <a:pPr/>
              <a:t>29/04/2020</a:t>
            </a:fld>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b="0" i="0">
                <a:latin typeface="Muli" pitchFamily="2" charset="77"/>
              </a:defRPr>
            </a:lvl1pPr>
          </a:lstStyle>
          <a:p>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b="0" i="0">
                <a:latin typeface="Muli" pitchFamily="2" charset="77"/>
              </a:defRPr>
            </a:lvl1pPr>
          </a:lstStyle>
          <a:p>
            <a:fld id="{29D7F810-DEEF-074C-B140-2A2C318EAFDC}" type="slidenum">
              <a:rPr lang="en-GB" smtClean="0"/>
              <a:pPr/>
              <a:t>‹#›</a:t>
            </a:fld>
            <a:endParaRPr lang="en-GB" dirty="0"/>
          </a:p>
        </p:txBody>
      </p:sp>
    </p:spTree>
    <p:extLst>
      <p:ext uri="{BB962C8B-B14F-4D97-AF65-F5344CB8AC3E}">
        <p14:creationId xmlns:p14="http://schemas.microsoft.com/office/powerpoint/2010/main" val="184442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Muli" pitchFamily="2" charset="77"/>
              </a:defRPr>
            </a:lvl1pPr>
          </a:lstStyle>
          <a:p>
            <a:fld id="{5847DFD5-B20C-0843-B9F3-D331800CC2B1}" type="datetimeFigureOut">
              <a:rPr lang="en-GB" smtClean="0"/>
              <a:pPr/>
              <a:t>29/04/2020</a:t>
            </a:fld>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b="0" i="0">
                <a:latin typeface="Muli" pitchFamily="2" charset="77"/>
              </a:defRPr>
            </a:lvl1pPr>
          </a:lstStyle>
          <a:p>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b="0" i="0">
                <a:latin typeface="Muli" pitchFamily="2" charset="77"/>
              </a:defRPr>
            </a:lvl1pPr>
          </a:lstStyle>
          <a:p>
            <a:fld id="{29D7F810-DEEF-074C-B140-2A2C318EAFDC}" type="slidenum">
              <a:rPr lang="en-GB" smtClean="0"/>
              <a:pPr/>
              <a:t>‹#›</a:t>
            </a:fld>
            <a:endParaRPr lang="en-GB" dirty="0"/>
          </a:p>
        </p:txBody>
      </p:sp>
    </p:spTree>
    <p:extLst>
      <p:ext uri="{BB962C8B-B14F-4D97-AF65-F5344CB8AC3E}">
        <p14:creationId xmlns:p14="http://schemas.microsoft.com/office/powerpoint/2010/main" val="1107926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22C0101-D23A-5C4E-A28F-EEE925C2BAFE}"/>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b="0" i="0" dirty="0">
              <a:latin typeface="Muli" pitchFamily="2" charset="77"/>
            </a:endParaRPr>
          </a:p>
        </p:txBody>
      </p:sp>
      <p:graphicFrame>
        <p:nvGraphicFramePr>
          <p:cNvPr id="7" name="Table 6">
            <a:extLst>
              <a:ext uri="{FF2B5EF4-FFF2-40B4-BE49-F238E27FC236}">
                <a16:creationId xmlns:a16="http://schemas.microsoft.com/office/drawing/2014/main" id="{5BA0AB86-75A7-554E-9835-D9E30F3233C2}"/>
              </a:ext>
            </a:extLst>
          </p:cNvPr>
          <p:cNvGraphicFramePr>
            <a:graphicFrameLocks noGrp="1"/>
          </p:cNvGraphicFramePr>
          <p:nvPr userDrawn="1">
            <p:extLst>
              <p:ext uri="{D42A27DB-BD31-4B8C-83A1-F6EECF244321}">
                <p14:modId xmlns:p14="http://schemas.microsoft.com/office/powerpoint/2010/main" val="2968736134"/>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b="0" i="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9" name="Text Placeholder 8">
            <a:extLst>
              <a:ext uri="{FF2B5EF4-FFF2-40B4-BE49-F238E27FC236}">
                <a16:creationId xmlns:a16="http://schemas.microsoft.com/office/drawing/2014/main" id="{7CCCC1F5-259E-4B4B-BD71-985F50066023}"/>
              </a:ext>
            </a:extLst>
          </p:cNvPr>
          <p:cNvSpPr>
            <a:spLocks noGrp="1"/>
          </p:cNvSpPr>
          <p:nvPr>
            <p:ph type="body" sz="quarter" idx="13" hasCustomPrompt="1"/>
          </p:nvPr>
        </p:nvSpPr>
        <p:spPr>
          <a:xfrm>
            <a:off x="1116013" y="349716"/>
            <a:ext cx="427037" cy="362803"/>
          </a:xfrm>
        </p:spPr>
        <p:txBody>
          <a:bodyPr>
            <a:normAutofit/>
          </a:bodyPr>
          <a:lstStyle>
            <a:lvl1pPr marL="0" indent="0">
              <a:buNone/>
              <a:defRPr sz="1400" b="0" i="0">
                <a:latin typeface="Muli" pitchFamily="2" charset="77"/>
              </a:defRPr>
            </a:lvl1pPr>
          </a:lstStyle>
          <a:p>
            <a:pPr lvl="0"/>
            <a:r>
              <a:rPr lang="en-GB" dirty="0"/>
              <a:t>1</a:t>
            </a:r>
          </a:p>
        </p:txBody>
      </p:sp>
      <p:sp>
        <p:nvSpPr>
          <p:cNvPr id="10" name="Text Placeholder 8">
            <a:extLst>
              <a:ext uri="{FF2B5EF4-FFF2-40B4-BE49-F238E27FC236}">
                <a16:creationId xmlns:a16="http://schemas.microsoft.com/office/drawing/2014/main" id="{D89521DD-EB1B-DB4F-AF92-E0AA49E4BF8E}"/>
              </a:ext>
            </a:extLst>
          </p:cNvPr>
          <p:cNvSpPr>
            <a:spLocks noGrp="1"/>
          </p:cNvSpPr>
          <p:nvPr>
            <p:ph type="body" sz="quarter" idx="14" hasCustomPrompt="1"/>
          </p:nvPr>
        </p:nvSpPr>
        <p:spPr>
          <a:xfrm>
            <a:off x="1116012" y="788047"/>
            <a:ext cx="427037" cy="362803"/>
          </a:xfrm>
        </p:spPr>
        <p:txBody>
          <a:bodyPr>
            <a:normAutofit/>
          </a:bodyPr>
          <a:lstStyle>
            <a:lvl1pPr marL="0" indent="0">
              <a:buNone/>
              <a:defRPr sz="1400" b="0" i="0">
                <a:latin typeface="Muli" pitchFamily="2" charset="77"/>
              </a:defRPr>
            </a:lvl1pPr>
          </a:lstStyle>
          <a:p>
            <a:pPr lvl="0"/>
            <a:r>
              <a:rPr lang="en-GB" dirty="0"/>
              <a:t>1</a:t>
            </a:r>
          </a:p>
        </p:txBody>
      </p:sp>
      <p:sp>
        <p:nvSpPr>
          <p:cNvPr id="11" name="Text Placeholder 8">
            <a:extLst>
              <a:ext uri="{FF2B5EF4-FFF2-40B4-BE49-F238E27FC236}">
                <a16:creationId xmlns:a16="http://schemas.microsoft.com/office/drawing/2014/main" id="{2B829687-5986-4D4A-9EAC-01CD129F7C40}"/>
              </a:ext>
            </a:extLst>
          </p:cNvPr>
          <p:cNvSpPr>
            <a:spLocks noGrp="1"/>
          </p:cNvSpPr>
          <p:nvPr>
            <p:ph type="body" sz="quarter" idx="15"/>
          </p:nvPr>
        </p:nvSpPr>
        <p:spPr>
          <a:xfrm>
            <a:off x="1662545" y="325967"/>
            <a:ext cx="7900555" cy="867834"/>
          </a:xfrm>
        </p:spPr>
        <p:txBody>
          <a:bodyPr>
            <a:normAutofit/>
          </a:bodyPr>
          <a:lstStyle>
            <a:lvl1pPr marL="0" indent="0">
              <a:buNone/>
              <a:defRPr sz="1400" b="0" i="0">
                <a:latin typeface="Muli" pitchFamily="2" charset="77"/>
              </a:defRPr>
            </a:lvl1pPr>
          </a:lstStyle>
          <a:p>
            <a:pPr lvl="0"/>
            <a:endParaRPr lang="en-GB" dirty="0"/>
          </a:p>
        </p:txBody>
      </p:sp>
      <p:graphicFrame>
        <p:nvGraphicFramePr>
          <p:cNvPr id="12" name="Table 11">
            <a:extLst>
              <a:ext uri="{FF2B5EF4-FFF2-40B4-BE49-F238E27FC236}">
                <a16:creationId xmlns:a16="http://schemas.microsoft.com/office/drawing/2014/main" id="{9C5803DD-6F71-4F43-8676-686F6A0B910E}"/>
              </a:ext>
            </a:extLst>
          </p:cNvPr>
          <p:cNvGraphicFramePr>
            <a:graphicFrameLocks noGrp="1"/>
          </p:cNvGraphicFramePr>
          <p:nvPr userDrawn="1">
            <p:extLst>
              <p:ext uri="{D42A27DB-BD31-4B8C-83A1-F6EECF244321}">
                <p14:modId xmlns:p14="http://schemas.microsoft.com/office/powerpoint/2010/main" val="1287969327"/>
              </p:ext>
            </p:extLst>
          </p:nvPr>
        </p:nvGraphicFramePr>
        <p:xfrm>
          <a:off x="508000" y="1550668"/>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4129481148"/>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3322346361"/>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3158844199"/>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83103548"/>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85982183"/>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204163868"/>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3582151694"/>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2428086707"/>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3496181646"/>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3887969453"/>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773784806"/>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3659827967"/>
                  </a:ext>
                </a:extLst>
              </a:tr>
            </a:tbl>
          </a:graphicData>
        </a:graphic>
      </p:graphicFrame>
      <p:sp>
        <p:nvSpPr>
          <p:cNvPr id="16" name="Text Placeholder 15">
            <a:extLst>
              <a:ext uri="{FF2B5EF4-FFF2-40B4-BE49-F238E27FC236}">
                <a16:creationId xmlns:a16="http://schemas.microsoft.com/office/drawing/2014/main" id="{4A42A733-05A7-7244-8430-E2765D4C50FD}"/>
              </a:ext>
            </a:extLst>
          </p:cNvPr>
          <p:cNvSpPr>
            <a:spLocks noGrp="1"/>
          </p:cNvSpPr>
          <p:nvPr>
            <p:ph type="body" sz="quarter" idx="16"/>
          </p:nvPr>
        </p:nvSpPr>
        <p:spPr>
          <a:xfrm>
            <a:off x="508000" y="1995168"/>
            <a:ext cx="2787650" cy="4584700"/>
          </a:xfrm>
        </p:spPr>
        <p:txBody>
          <a:bodyPr>
            <a:normAutofit/>
          </a:bodyPr>
          <a:lstStyle>
            <a:lvl1pPr marL="0" indent="0">
              <a:buNone/>
              <a:defRPr sz="2400"/>
            </a:lvl1pPr>
          </a:lstStyle>
          <a:p>
            <a:pPr lvl="0"/>
            <a:endParaRPr lang="en-GB" dirty="0"/>
          </a:p>
          <a:p>
            <a:pPr lvl="0"/>
            <a:endParaRPr lang="en-GB" dirty="0"/>
          </a:p>
        </p:txBody>
      </p:sp>
      <p:sp>
        <p:nvSpPr>
          <p:cNvPr id="21" name="Content Placeholder 20">
            <a:extLst>
              <a:ext uri="{FF2B5EF4-FFF2-40B4-BE49-F238E27FC236}">
                <a16:creationId xmlns:a16="http://schemas.microsoft.com/office/drawing/2014/main" id="{DDF07794-DDE5-1748-AA98-177CF77DDF88}"/>
              </a:ext>
            </a:extLst>
          </p:cNvPr>
          <p:cNvSpPr>
            <a:spLocks noGrp="1"/>
          </p:cNvSpPr>
          <p:nvPr>
            <p:ph sz="quarter" idx="18"/>
          </p:nvPr>
        </p:nvSpPr>
        <p:spPr>
          <a:xfrm>
            <a:off x="3425190" y="1354611"/>
            <a:ext cx="8382000" cy="5268914"/>
          </a:xfrm>
        </p:spPr>
        <p:txBody>
          <a:bodyPr>
            <a:normAutofit/>
          </a:bodyPr>
          <a:lstStyle>
            <a:lvl1pPr>
              <a:defRPr lang="en-GB" sz="1800" b="0" i="0" kern="1200" dirty="0">
                <a:solidFill>
                  <a:prstClr val="black"/>
                </a:solidFill>
                <a:latin typeface="OpenDyslexicAlta" pitchFamily="2" charset="77"/>
                <a:ea typeface="OpenDyslexicAlta" pitchFamily="2" charset="77"/>
                <a:cs typeface="OpenDyslexicAlta" pitchFamily="2" charset="77"/>
              </a:defRPr>
            </a:lvl1pPr>
            <a:lvl2pPr>
              <a:defRPr/>
            </a:lvl2pPr>
            <a:lvl3pPr>
              <a:defRPr/>
            </a:lvl3pPr>
            <a:lvl4pPr>
              <a:defRPr/>
            </a:lvl4pPr>
            <a:lvl5pPr>
              <a:defRPr/>
            </a:lvl5pPr>
          </a:lstStyle>
          <a:p>
            <a:pPr marL="0" lvl="0" indent="0" algn="l" defTabSz="914400" rtl="0" eaLnBrk="1" latinLnBrk="0" hangingPunct="1">
              <a:lnSpc>
                <a:spcPct val="100000"/>
              </a:lnSpc>
              <a:spcBef>
                <a:spcPts val="0"/>
              </a:spcBef>
              <a:buFont typeface="Arial"/>
              <a:buNone/>
            </a:pPr>
            <a:r>
              <a:rPr lang="en-US" dirty="0"/>
              <a:t>Edit Master text styles</a:t>
            </a:r>
          </a:p>
          <a:p>
            <a:pPr marL="0" lvl="0" indent="0" algn="l" defTabSz="914400" rtl="0" eaLnBrk="1" latinLnBrk="0" hangingPunct="1">
              <a:lnSpc>
                <a:spcPct val="100000"/>
              </a:lnSpc>
              <a:spcBef>
                <a:spcPts val="0"/>
              </a:spcBef>
              <a:buFont typeface="Arial"/>
              <a:buNone/>
            </a:pPr>
            <a:r>
              <a:rPr lang="en-US" dirty="0"/>
              <a:t>Second level</a:t>
            </a:r>
          </a:p>
          <a:p>
            <a:pPr marL="0" lvl="0" indent="0" algn="l" defTabSz="914400" rtl="0" eaLnBrk="1" latinLnBrk="0" hangingPunct="1">
              <a:lnSpc>
                <a:spcPct val="100000"/>
              </a:lnSpc>
              <a:spcBef>
                <a:spcPts val="0"/>
              </a:spcBef>
              <a:buFont typeface="Arial"/>
              <a:buNone/>
            </a:pPr>
            <a:r>
              <a:rPr lang="en-US" dirty="0"/>
              <a:t>Third level</a:t>
            </a:r>
          </a:p>
          <a:p>
            <a:pPr marL="0" lvl="0" indent="0" algn="l" defTabSz="914400" rtl="0" eaLnBrk="1" latinLnBrk="0" hangingPunct="1">
              <a:lnSpc>
                <a:spcPct val="100000"/>
              </a:lnSpc>
              <a:spcBef>
                <a:spcPts val="0"/>
              </a:spcBef>
              <a:buFont typeface="Arial"/>
              <a:buNone/>
            </a:pPr>
            <a:r>
              <a:rPr lang="en-US" dirty="0"/>
              <a:t>Fourth level</a:t>
            </a:r>
          </a:p>
          <a:p>
            <a:pPr marL="0" lvl="0" indent="0" algn="l" defTabSz="914400" rtl="0" eaLnBrk="1" latinLnBrk="0" hangingPunct="1">
              <a:lnSpc>
                <a:spcPct val="100000"/>
              </a:lnSpc>
              <a:spcBef>
                <a:spcPts val="0"/>
              </a:spcBef>
              <a:buFont typeface="Arial"/>
              <a:buNone/>
            </a:pPr>
            <a:r>
              <a:rPr lang="en-US" dirty="0"/>
              <a:t>Fifth level</a:t>
            </a:r>
            <a:endParaRPr lang="en-GB" dirty="0"/>
          </a:p>
        </p:txBody>
      </p:sp>
      <p:pic>
        <p:nvPicPr>
          <p:cNvPr id="22" name="Picture 21">
            <a:extLst>
              <a:ext uri="{FF2B5EF4-FFF2-40B4-BE49-F238E27FC236}">
                <a16:creationId xmlns:a16="http://schemas.microsoft.com/office/drawing/2014/main" id="{1DD0F53D-1FF4-844C-9CFA-9D8546D499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50186" y="-18580"/>
            <a:ext cx="2296886" cy="1399665"/>
          </a:xfrm>
          <a:prstGeom prst="rect">
            <a:avLst/>
          </a:prstGeom>
        </p:spPr>
      </p:pic>
    </p:spTree>
    <p:extLst>
      <p:ext uri="{BB962C8B-B14F-4D97-AF65-F5344CB8AC3E}">
        <p14:creationId xmlns:p14="http://schemas.microsoft.com/office/powerpoint/2010/main" val="562970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ok cover write chec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33CE64-A964-3E46-A3DD-F645847941CD}"/>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b="0" i="0" dirty="0">
              <a:latin typeface="Muli" pitchFamily="2" charset="77"/>
            </a:endParaRPr>
          </a:p>
        </p:txBody>
      </p:sp>
      <p:graphicFrame>
        <p:nvGraphicFramePr>
          <p:cNvPr id="13" name="Table 12">
            <a:extLst>
              <a:ext uri="{FF2B5EF4-FFF2-40B4-BE49-F238E27FC236}">
                <a16:creationId xmlns:a16="http://schemas.microsoft.com/office/drawing/2014/main" id="{EDA57134-93E0-C141-B390-3DFCA82BCCD7}"/>
              </a:ext>
            </a:extLst>
          </p:cNvPr>
          <p:cNvGraphicFramePr>
            <a:graphicFrameLocks noGrp="1"/>
          </p:cNvGraphicFramePr>
          <p:nvPr userDrawn="1">
            <p:extLst>
              <p:ext uri="{D42A27DB-BD31-4B8C-83A1-F6EECF244321}">
                <p14:modId xmlns:p14="http://schemas.microsoft.com/office/powerpoint/2010/main" val="2046192478"/>
              </p:ext>
            </p:extLst>
          </p:nvPr>
        </p:nvGraphicFramePr>
        <p:xfrm>
          <a:off x="508000" y="1600196"/>
          <a:ext cx="1115060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gridCol w="2787650">
                  <a:extLst>
                    <a:ext uri="{9D8B030D-6E8A-4147-A177-3AD203B41FA5}">
                      <a16:colId xmlns:a16="http://schemas.microsoft.com/office/drawing/2014/main" val="20001"/>
                    </a:ext>
                  </a:extLst>
                </a:gridCol>
                <a:gridCol w="2787650">
                  <a:extLst>
                    <a:ext uri="{9D8B030D-6E8A-4147-A177-3AD203B41FA5}">
                      <a16:colId xmlns:a16="http://schemas.microsoft.com/office/drawing/2014/main" val="20002"/>
                    </a:ext>
                  </a:extLst>
                </a:gridCol>
                <a:gridCol w="2787650">
                  <a:extLst>
                    <a:ext uri="{9D8B030D-6E8A-4147-A177-3AD203B41FA5}">
                      <a16:colId xmlns:a16="http://schemas.microsoft.com/office/drawing/2014/main" val="20003"/>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D883FF"/>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D883FF"/>
                    </a:solidFill>
                  </a:tcPr>
                </a:tc>
                <a:extLst>
                  <a:ext uri="{0D108BD9-81ED-4DB2-BD59-A6C34878D82A}">
                    <a16:rowId xmlns:a16="http://schemas.microsoft.com/office/drawing/2014/main" val="10000"/>
                  </a:ext>
                </a:extLst>
              </a:tr>
              <a:tr h="457200">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7" name="Table 6">
            <a:extLst>
              <a:ext uri="{FF2B5EF4-FFF2-40B4-BE49-F238E27FC236}">
                <a16:creationId xmlns:a16="http://schemas.microsoft.com/office/drawing/2014/main" id="{5BA0AB86-75A7-554E-9835-D9E30F3233C2}"/>
              </a:ext>
            </a:extLst>
          </p:cNvPr>
          <p:cNvGraphicFramePr>
            <a:graphicFrameLocks noGrp="1"/>
          </p:cNvGraphicFramePr>
          <p:nvPr userDrawn="1">
            <p:extLst>
              <p:ext uri="{D42A27DB-BD31-4B8C-83A1-F6EECF244321}">
                <p14:modId xmlns:p14="http://schemas.microsoft.com/office/powerpoint/2010/main" val="2995043656"/>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b="0" i="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9" name="Text Placeholder 8">
            <a:extLst>
              <a:ext uri="{FF2B5EF4-FFF2-40B4-BE49-F238E27FC236}">
                <a16:creationId xmlns:a16="http://schemas.microsoft.com/office/drawing/2014/main" id="{7CCCC1F5-259E-4B4B-BD71-985F50066023}"/>
              </a:ext>
            </a:extLst>
          </p:cNvPr>
          <p:cNvSpPr>
            <a:spLocks noGrp="1"/>
          </p:cNvSpPr>
          <p:nvPr>
            <p:ph type="body" sz="quarter" idx="13" hasCustomPrompt="1"/>
          </p:nvPr>
        </p:nvSpPr>
        <p:spPr>
          <a:xfrm>
            <a:off x="1116013" y="349716"/>
            <a:ext cx="427037" cy="362803"/>
          </a:xfrm>
        </p:spPr>
        <p:txBody>
          <a:bodyPr>
            <a:normAutofit/>
          </a:bodyPr>
          <a:lstStyle>
            <a:lvl1pPr marL="0" indent="0">
              <a:buNone/>
              <a:defRPr sz="1400" b="0" i="0">
                <a:latin typeface="Muli" pitchFamily="2" charset="77"/>
              </a:defRPr>
            </a:lvl1pPr>
          </a:lstStyle>
          <a:p>
            <a:pPr lvl="0"/>
            <a:r>
              <a:rPr lang="en-GB" dirty="0"/>
              <a:t>1</a:t>
            </a:r>
          </a:p>
        </p:txBody>
      </p:sp>
      <p:sp>
        <p:nvSpPr>
          <p:cNvPr id="10" name="Text Placeholder 8">
            <a:extLst>
              <a:ext uri="{FF2B5EF4-FFF2-40B4-BE49-F238E27FC236}">
                <a16:creationId xmlns:a16="http://schemas.microsoft.com/office/drawing/2014/main" id="{D89521DD-EB1B-DB4F-AF92-E0AA49E4BF8E}"/>
              </a:ext>
            </a:extLst>
          </p:cNvPr>
          <p:cNvSpPr>
            <a:spLocks noGrp="1"/>
          </p:cNvSpPr>
          <p:nvPr>
            <p:ph type="body" sz="quarter" idx="14" hasCustomPrompt="1"/>
          </p:nvPr>
        </p:nvSpPr>
        <p:spPr>
          <a:xfrm>
            <a:off x="1116012" y="788047"/>
            <a:ext cx="427037" cy="362803"/>
          </a:xfrm>
        </p:spPr>
        <p:txBody>
          <a:bodyPr>
            <a:normAutofit/>
          </a:bodyPr>
          <a:lstStyle>
            <a:lvl1pPr marL="0" indent="0">
              <a:buNone/>
              <a:defRPr sz="1400" b="0" i="0">
                <a:latin typeface="Muli" pitchFamily="2" charset="77"/>
              </a:defRPr>
            </a:lvl1pPr>
          </a:lstStyle>
          <a:p>
            <a:pPr lvl="0"/>
            <a:r>
              <a:rPr lang="en-GB" dirty="0"/>
              <a:t>1</a:t>
            </a:r>
          </a:p>
        </p:txBody>
      </p:sp>
      <p:sp>
        <p:nvSpPr>
          <p:cNvPr id="11" name="Text Placeholder 8">
            <a:extLst>
              <a:ext uri="{FF2B5EF4-FFF2-40B4-BE49-F238E27FC236}">
                <a16:creationId xmlns:a16="http://schemas.microsoft.com/office/drawing/2014/main" id="{2B829687-5986-4D4A-9EAC-01CD129F7C40}"/>
              </a:ext>
            </a:extLst>
          </p:cNvPr>
          <p:cNvSpPr>
            <a:spLocks noGrp="1"/>
          </p:cNvSpPr>
          <p:nvPr>
            <p:ph type="body" sz="quarter" idx="15"/>
          </p:nvPr>
        </p:nvSpPr>
        <p:spPr>
          <a:xfrm>
            <a:off x="1662545" y="325967"/>
            <a:ext cx="7900555" cy="867834"/>
          </a:xfrm>
        </p:spPr>
        <p:txBody>
          <a:bodyPr>
            <a:normAutofit/>
          </a:bodyPr>
          <a:lstStyle>
            <a:lvl1pPr marL="0" indent="0">
              <a:buNone/>
              <a:defRPr sz="1400" b="0" i="0">
                <a:latin typeface="Muli" pitchFamily="2" charset="77"/>
              </a:defRPr>
            </a:lvl1pPr>
          </a:lstStyle>
          <a:p>
            <a:pPr lvl="0"/>
            <a:endParaRPr lang="en-GB" dirty="0"/>
          </a:p>
        </p:txBody>
      </p:sp>
      <p:sp>
        <p:nvSpPr>
          <p:cNvPr id="16" name="Text Placeholder 15">
            <a:extLst>
              <a:ext uri="{FF2B5EF4-FFF2-40B4-BE49-F238E27FC236}">
                <a16:creationId xmlns:a16="http://schemas.microsoft.com/office/drawing/2014/main" id="{4A42A733-05A7-7244-8430-E2765D4C50FD}"/>
              </a:ext>
            </a:extLst>
          </p:cNvPr>
          <p:cNvSpPr>
            <a:spLocks noGrp="1"/>
          </p:cNvSpPr>
          <p:nvPr>
            <p:ph type="body" sz="quarter" idx="16"/>
          </p:nvPr>
        </p:nvSpPr>
        <p:spPr>
          <a:xfrm>
            <a:off x="508000" y="1995168"/>
            <a:ext cx="2787650" cy="4584700"/>
          </a:xfrm>
        </p:spPr>
        <p:txBody>
          <a:bodyPr>
            <a:normAutofit/>
          </a:bodyPr>
          <a:lstStyle>
            <a:lvl1pPr marL="0" indent="0">
              <a:buNone/>
              <a:defRPr sz="2400"/>
            </a:lvl1pPr>
          </a:lstStyle>
          <a:p>
            <a:pPr lvl="0"/>
            <a:endParaRPr lang="en-GB" dirty="0"/>
          </a:p>
          <a:p>
            <a:pPr lvl="0"/>
            <a:endParaRPr lang="en-GB" dirty="0"/>
          </a:p>
        </p:txBody>
      </p:sp>
      <p:pic>
        <p:nvPicPr>
          <p:cNvPr id="14" name="Picture 13">
            <a:extLst>
              <a:ext uri="{FF2B5EF4-FFF2-40B4-BE49-F238E27FC236}">
                <a16:creationId xmlns:a16="http://schemas.microsoft.com/office/drawing/2014/main" id="{160B6E23-2996-D04A-9DCA-7750F487B5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50186" y="-18580"/>
            <a:ext cx="2296886" cy="1399665"/>
          </a:xfrm>
          <a:prstGeom prst="rect">
            <a:avLst/>
          </a:prstGeom>
        </p:spPr>
      </p:pic>
    </p:spTree>
    <p:extLst>
      <p:ext uri="{BB962C8B-B14F-4D97-AF65-F5344CB8AC3E}">
        <p14:creationId xmlns:p14="http://schemas.microsoft.com/office/powerpoint/2010/main" val="313839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A7A3E8-3E3C-9545-B15C-D2AF00F7E362}"/>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b="0" i="0" dirty="0">
              <a:latin typeface="Muli" pitchFamily="2" charset="77"/>
            </a:endParaRPr>
          </a:p>
        </p:txBody>
      </p:sp>
      <p:sp>
        <p:nvSpPr>
          <p:cNvPr id="2" name="Title 1"/>
          <p:cNvSpPr>
            <a:spLocks noGrp="1"/>
          </p:cNvSpPr>
          <p:nvPr>
            <p:ph type="title"/>
          </p:nvPr>
        </p:nvSpPr>
        <p:spPr>
          <a:xfrm>
            <a:off x="838200" y="365125"/>
            <a:ext cx="8780813" cy="1325563"/>
          </a:xfrm>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Muli" pitchFamily="2" charset="77"/>
              </a:defRPr>
            </a:lvl1pPr>
          </a:lstStyle>
          <a:p>
            <a:fld id="{5847DFD5-B20C-0843-B9F3-D331800CC2B1}" type="datetimeFigureOut">
              <a:rPr lang="en-GB" smtClean="0"/>
              <a:pPr/>
              <a:t>29/04/2020</a:t>
            </a:fld>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b="0" i="0">
                <a:latin typeface="Muli" pitchFamily="2" charset="77"/>
              </a:defRPr>
            </a:lvl1pPr>
          </a:lstStyle>
          <a:p>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b="0" i="0">
                <a:latin typeface="Muli" pitchFamily="2" charset="77"/>
              </a:defRPr>
            </a:lvl1pPr>
          </a:lstStyle>
          <a:p>
            <a:fld id="{29D7F810-DEEF-074C-B140-2A2C318EAFDC}" type="slidenum">
              <a:rPr lang="en-GB" smtClean="0"/>
              <a:pPr/>
              <a:t>‹#›</a:t>
            </a:fld>
            <a:endParaRPr lang="en-GB" dirty="0"/>
          </a:p>
        </p:txBody>
      </p:sp>
      <p:pic>
        <p:nvPicPr>
          <p:cNvPr id="8" name="Picture 7">
            <a:extLst>
              <a:ext uri="{FF2B5EF4-FFF2-40B4-BE49-F238E27FC236}">
                <a16:creationId xmlns:a16="http://schemas.microsoft.com/office/drawing/2014/main" id="{49137CCF-D866-694A-979D-58389EC37E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50186" y="-18580"/>
            <a:ext cx="2296886" cy="1399665"/>
          </a:xfrm>
          <a:prstGeom prst="rect">
            <a:avLst/>
          </a:prstGeom>
        </p:spPr>
      </p:pic>
    </p:spTree>
    <p:extLst>
      <p:ext uri="{BB962C8B-B14F-4D97-AF65-F5344CB8AC3E}">
        <p14:creationId xmlns:p14="http://schemas.microsoft.com/office/powerpoint/2010/main" val="3990141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Question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03F0EC-BACB-B74E-A7F5-23CAB3DFDA3B}"/>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b="0" i="0" dirty="0">
              <a:latin typeface="Muli" pitchFamily="2" charset="77"/>
            </a:endParaRPr>
          </a:p>
        </p:txBody>
      </p:sp>
      <p:sp>
        <p:nvSpPr>
          <p:cNvPr id="2" name="Title 1"/>
          <p:cNvSpPr>
            <a:spLocks noGrp="1"/>
          </p:cNvSpPr>
          <p:nvPr>
            <p:ph type="title"/>
          </p:nvPr>
        </p:nvSpPr>
        <p:spPr>
          <a:xfrm>
            <a:off x="838200" y="1431925"/>
            <a:ext cx="10515600" cy="1325563"/>
          </a:xfrm>
        </p:spPr>
        <p:txBody>
          <a:bodyPr/>
          <a:lstStyle>
            <a:lvl1pPr algn="ctr">
              <a:defRPr>
                <a:latin typeface="OpenDyslexicAlta" pitchFamily="2" charset="77"/>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838200" y="3520441"/>
            <a:ext cx="10515600" cy="2656522"/>
          </a:xfrm>
        </p:spPr>
        <p:txBody>
          <a:bodyPr>
            <a:normAutofit/>
          </a:bodyPr>
          <a:lstStyle>
            <a:lvl1pPr marL="0" indent="0">
              <a:buNone/>
              <a:defRPr sz="4200">
                <a:solidFill>
                  <a:srgbClr val="0070C0"/>
                </a:solidFill>
              </a:defRPr>
            </a:lvl1pPr>
            <a:lvl2pPr>
              <a:defRPr>
                <a:solidFill>
                  <a:srgbClr val="0070C0"/>
                </a:solidFill>
              </a:defRPr>
            </a:lvl2pPr>
            <a:lvl3pPr>
              <a:defRPr>
                <a:solidFill>
                  <a:srgbClr val="0070C0"/>
                </a:solidFill>
              </a:defRPr>
            </a:lvl3pPr>
            <a:lvl4pPr>
              <a:defRPr>
                <a:solidFill>
                  <a:srgbClr val="0070C0"/>
                </a:solidFill>
              </a:defRPr>
            </a:lvl4pPr>
            <a:lvl5pPr>
              <a:defRPr>
                <a:solidFill>
                  <a:srgbClr val="0070C0"/>
                </a:solidFill>
              </a:defRPr>
            </a:lvl5pPr>
          </a:lstStyle>
          <a:p>
            <a:pPr lvl="0"/>
            <a:r>
              <a:rPr lang="en-US" dirty="0"/>
              <a:t>Click to edit Master text styles</a:t>
            </a:r>
          </a:p>
        </p:txBody>
      </p:sp>
      <p:pic>
        <p:nvPicPr>
          <p:cNvPr id="7" name="Picture 6">
            <a:extLst>
              <a:ext uri="{FF2B5EF4-FFF2-40B4-BE49-F238E27FC236}">
                <a16:creationId xmlns:a16="http://schemas.microsoft.com/office/drawing/2014/main" id="{250FF983-7FE9-084E-894E-ADB137A670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50186" y="-18580"/>
            <a:ext cx="2296886" cy="1399665"/>
          </a:xfrm>
          <a:prstGeom prst="rect">
            <a:avLst/>
          </a:prstGeom>
        </p:spPr>
      </p:pic>
    </p:spTree>
    <p:extLst>
      <p:ext uri="{BB962C8B-B14F-4D97-AF65-F5344CB8AC3E}">
        <p14:creationId xmlns:p14="http://schemas.microsoft.com/office/powerpoint/2010/main" val="2739744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Muli" pitchFamily="2" charset="77"/>
              </a:defRPr>
            </a:lvl1pPr>
          </a:lstStyle>
          <a:p>
            <a:fld id="{5847DFD5-B20C-0843-B9F3-D331800CC2B1}" type="datetimeFigureOut">
              <a:rPr lang="en-GB" smtClean="0"/>
              <a:pPr/>
              <a:t>29/04/2020</a:t>
            </a:fld>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b="0" i="0">
                <a:latin typeface="Muli" pitchFamily="2" charset="77"/>
              </a:defRPr>
            </a:lvl1pPr>
          </a:lstStyle>
          <a:p>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b="0" i="0">
                <a:latin typeface="Muli" pitchFamily="2" charset="77"/>
              </a:defRPr>
            </a:lvl1pPr>
          </a:lstStyle>
          <a:p>
            <a:fld id="{29D7F810-DEEF-074C-B140-2A2C318EAFDC}" type="slidenum">
              <a:rPr lang="en-GB" smtClean="0"/>
              <a:pPr/>
              <a:t>‹#›</a:t>
            </a:fld>
            <a:endParaRPr lang="en-GB" dirty="0"/>
          </a:p>
        </p:txBody>
      </p:sp>
    </p:spTree>
    <p:extLst>
      <p:ext uri="{BB962C8B-B14F-4D97-AF65-F5344CB8AC3E}">
        <p14:creationId xmlns:p14="http://schemas.microsoft.com/office/powerpoint/2010/main" val="926327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b="0" i="0">
                <a:latin typeface="Muli" pitchFamily="2" charset="77"/>
              </a:defRPr>
            </a:lvl1pPr>
          </a:lstStyle>
          <a:p>
            <a:fld id="{5847DFD5-B20C-0843-B9F3-D331800CC2B1}" type="datetimeFigureOut">
              <a:rPr lang="en-GB" smtClean="0"/>
              <a:pPr/>
              <a:t>29/04/2020</a:t>
            </a:fld>
            <a:endParaRPr lang="en-GB"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b="0" i="0">
                <a:latin typeface="Muli" pitchFamily="2" charset="77"/>
              </a:defRPr>
            </a:lvl1pPr>
          </a:lstStyle>
          <a:p>
            <a:endParaRPr lang="en-GB"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b="0" i="0">
                <a:latin typeface="Muli" pitchFamily="2" charset="77"/>
              </a:defRPr>
            </a:lvl1pPr>
          </a:lstStyle>
          <a:p>
            <a:fld id="{29D7F810-DEEF-074C-B140-2A2C318EAFDC}" type="slidenum">
              <a:rPr lang="en-GB" smtClean="0"/>
              <a:pPr/>
              <a:t>‹#›</a:t>
            </a:fld>
            <a:endParaRPr lang="en-GB" dirty="0"/>
          </a:p>
        </p:txBody>
      </p:sp>
    </p:spTree>
    <p:extLst>
      <p:ext uri="{BB962C8B-B14F-4D97-AF65-F5344CB8AC3E}">
        <p14:creationId xmlns:p14="http://schemas.microsoft.com/office/powerpoint/2010/main" val="1683537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lvl1pPr>
              <a:defRPr b="0" i="0">
                <a:latin typeface="Muli" pitchFamily="2" charset="77"/>
              </a:defRPr>
            </a:lvl1pPr>
          </a:lstStyle>
          <a:p>
            <a:fld id="{5847DFD5-B20C-0843-B9F3-D331800CC2B1}" type="datetimeFigureOut">
              <a:rPr lang="en-GB" smtClean="0"/>
              <a:pPr/>
              <a:t>29/04/2020</a:t>
            </a:fld>
            <a:endParaRPr lang="en-GB"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lvl1pPr>
              <a:defRPr b="0" i="0">
                <a:latin typeface="Muli" pitchFamily="2" charset="77"/>
              </a:defRPr>
            </a:lvl1pPr>
          </a:lstStyle>
          <a:p>
            <a:endParaRPr lang="en-GB"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lvl1pPr>
              <a:defRPr b="0" i="0">
                <a:latin typeface="Muli" pitchFamily="2" charset="77"/>
              </a:defRPr>
            </a:lvl1pPr>
          </a:lstStyle>
          <a:p>
            <a:fld id="{29D7F810-DEEF-074C-B140-2A2C318EAFDC}" type="slidenum">
              <a:rPr lang="en-GB" smtClean="0"/>
              <a:pPr/>
              <a:t>‹#›</a:t>
            </a:fld>
            <a:endParaRPr lang="en-GB" dirty="0"/>
          </a:p>
        </p:txBody>
      </p:sp>
    </p:spTree>
    <p:extLst>
      <p:ext uri="{BB962C8B-B14F-4D97-AF65-F5344CB8AC3E}">
        <p14:creationId xmlns:p14="http://schemas.microsoft.com/office/powerpoint/2010/main" val="2112335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lvl1pPr>
              <a:defRPr b="0" i="0">
                <a:latin typeface="Muli" pitchFamily="2" charset="77"/>
              </a:defRPr>
            </a:lvl1pPr>
          </a:lstStyle>
          <a:p>
            <a:fld id="{5847DFD5-B20C-0843-B9F3-D331800CC2B1}" type="datetimeFigureOut">
              <a:rPr lang="en-GB" smtClean="0"/>
              <a:pPr/>
              <a:t>29/04/2020</a:t>
            </a:fld>
            <a:endParaRPr lang="en-GB"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defRPr b="0" i="0">
                <a:latin typeface="Muli" pitchFamily="2" charset="77"/>
              </a:defRPr>
            </a:lvl1pPr>
          </a:lstStyle>
          <a:p>
            <a:endParaRPr lang="en-GB"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lvl1pPr>
              <a:defRPr b="0" i="0">
                <a:latin typeface="Muli" pitchFamily="2" charset="77"/>
              </a:defRPr>
            </a:lvl1pPr>
          </a:lstStyle>
          <a:p>
            <a:fld id="{29D7F810-DEEF-074C-B140-2A2C318EAFDC}" type="slidenum">
              <a:rPr lang="en-GB" smtClean="0"/>
              <a:pPr/>
              <a:t>‹#›</a:t>
            </a:fld>
            <a:endParaRPr lang="en-GB" dirty="0"/>
          </a:p>
        </p:txBody>
      </p:sp>
    </p:spTree>
    <p:extLst>
      <p:ext uri="{BB962C8B-B14F-4D97-AF65-F5344CB8AC3E}">
        <p14:creationId xmlns:p14="http://schemas.microsoft.com/office/powerpoint/2010/main" val="1962764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61597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0" r:id="rId4"/>
    <p:sldLayoutId id="2147483662"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b="0" i="0" kern="1200">
          <a:solidFill>
            <a:schemeClr val="tx1"/>
          </a:solidFill>
          <a:latin typeface="Muli" pitchFamily="2" charset="77"/>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OpenDyslexicAlta" pitchFamily="2" charset="77"/>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OpenDyslexicAlta" pitchFamily="2" charset="77"/>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jpeg"/></Relationships>
</file>

<file path=ppt/slides/_rels/slide10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jpe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4.tiff"/><Relationship Id="rId1" Type="http://schemas.openxmlformats.org/officeDocument/2006/relationships/slideLayout" Target="../slideLayouts/slideLayout4.xml"/><Relationship Id="rId4" Type="http://schemas.openxmlformats.org/officeDocument/2006/relationships/image" Target="../media/image35.tiff"/></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85.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90.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jpe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63A8EC4-655D-4546-A0AE-0671AEC23D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7" name="Picture 26">
            <a:extLst>
              <a:ext uri="{FF2B5EF4-FFF2-40B4-BE49-F238E27FC236}">
                <a16:creationId xmlns:a16="http://schemas.microsoft.com/office/drawing/2014/main" id="{9CD1B6FD-11D7-3849-9417-35B7467228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66750"/>
            <a:ext cx="12192000" cy="6191250"/>
          </a:xfrm>
          <a:prstGeom prst="rect">
            <a:avLst/>
          </a:prstGeom>
        </p:spPr>
      </p:pic>
      <p:sp>
        <p:nvSpPr>
          <p:cNvPr id="13" name="TextBox 12">
            <a:extLst>
              <a:ext uri="{FF2B5EF4-FFF2-40B4-BE49-F238E27FC236}">
                <a16:creationId xmlns:a16="http://schemas.microsoft.com/office/drawing/2014/main" id="{700D2F8C-5C7E-D541-9EDA-A4DF2C2E2FEE}"/>
              </a:ext>
            </a:extLst>
          </p:cNvPr>
          <p:cNvSpPr txBox="1"/>
          <p:nvPr/>
        </p:nvSpPr>
        <p:spPr>
          <a:xfrm>
            <a:off x="231648" y="6581001"/>
            <a:ext cx="11765280" cy="276999"/>
          </a:xfrm>
          <a:prstGeom prst="rect">
            <a:avLst/>
          </a:prstGeom>
          <a:noFill/>
        </p:spPr>
        <p:txBody>
          <a:bodyPr wrap="square" rtlCol="0">
            <a:spAutoFit/>
          </a:bodyPr>
          <a:lstStyle/>
          <a:p>
            <a:pPr algn="ctr"/>
            <a:r>
              <a:rPr lang="en-GB" sz="1200" b="1" dirty="0">
                <a:solidFill>
                  <a:schemeClr val="bg1"/>
                </a:solidFill>
                <a:latin typeface="Muli" pitchFamily="2" charset="77"/>
              </a:rPr>
              <a:t>All elements of this scheme are copyright © The Spelling Shed Ltd and may not be redistributed without permission. </a:t>
            </a:r>
          </a:p>
        </p:txBody>
      </p:sp>
      <p:pic>
        <p:nvPicPr>
          <p:cNvPr id="29" name="Picture 28">
            <a:extLst>
              <a:ext uri="{FF2B5EF4-FFF2-40B4-BE49-F238E27FC236}">
                <a16:creationId xmlns:a16="http://schemas.microsoft.com/office/drawing/2014/main" id="{A62ED2B2-06CE-9849-84DD-DCF1DC2D397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67200" y="4922612"/>
            <a:ext cx="3983736" cy="875215"/>
          </a:xfrm>
          <a:prstGeom prst="rect">
            <a:avLst/>
          </a:prstGeom>
        </p:spPr>
      </p:pic>
      <p:sp>
        <p:nvSpPr>
          <p:cNvPr id="12" name="TextBox 11">
            <a:extLst>
              <a:ext uri="{FF2B5EF4-FFF2-40B4-BE49-F238E27FC236}">
                <a16:creationId xmlns:a16="http://schemas.microsoft.com/office/drawing/2014/main" id="{0564A0E0-D230-8641-90BC-831B53681AAE}"/>
              </a:ext>
            </a:extLst>
          </p:cNvPr>
          <p:cNvSpPr txBox="1"/>
          <p:nvPr/>
        </p:nvSpPr>
        <p:spPr>
          <a:xfrm>
            <a:off x="4267201" y="5025808"/>
            <a:ext cx="3983736" cy="523220"/>
          </a:xfrm>
          <a:prstGeom prst="rect">
            <a:avLst/>
          </a:prstGeom>
          <a:noFill/>
        </p:spPr>
        <p:txBody>
          <a:bodyPr wrap="square" rtlCol="0">
            <a:spAutoFit/>
          </a:bodyPr>
          <a:lstStyle/>
          <a:p>
            <a:pPr algn="ctr"/>
            <a:r>
              <a:rPr lang="en-GB" sz="2800" dirty="0">
                <a:solidFill>
                  <a:schemeClr val="bg1"/>
                </a:solidFill>
                <a:effectLst>
                  <a:outerShdw blurRad="50800" dist="50800" dir="5400000" algn="ctr" rotWithShape="0">
                    <a:schemeClr val="tx1">
                      <a:alpha val="39000"/>
                    </a:schemeClr>
                  </a:outerShdw>
                </a:effectLst>
                <a:latin typeface="Cookies" pitchFamily="2" charset="0"/>
              </a:rPr>
              <a:t>Stage 5</a:t>
            </a:r>
          </a:p>
        </p:txBody>
      </p:sp>
      <p:pic>
        <p:nvPicPr>
          <p:cNvPr id="31" name="Picture 30">
            <a:extLst>
              <a:ext uri="{FF2B5EF4-FFF2-40B4-BE49-F238E27FC236}">
                <a16:creationId xmlns:a16="http://schemas.microsoft.com/office/drawing/2014/main" id="{816E7DB3-0D9A-8D4E-A1D6-E5CC49A3375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93187" y="735105"/>
            <a:ext cx="6731762" cy="1166349"/>
          </a:xfrm>
          <a:prstGeom prst="rect">
            <a:avLst/>
          </a:prstGeom>
        </p:spPr>
      </p:pic>
      <p:sp>
        <p:nvSpPr>
          <p:cNvPr id="8" name="TextBox 7">
            <a:extLst>
              <a:ext uri="{FF2B5EF4-FFF2-40B4-BE49-F238E27FC236}">
                <a16:creationId xmlns:a16="http://schemas.microsoft.com/office/drawing/2014/main" id="{972B53D9-579C-7642-97A4-2763353E325B}"/>
              </a:ext>
            </a:extLst>
          </p:cNvPr>
          <p:cNvSpPr txBox="1"/>
          <p:nvPr/>
        </p:nvSpPr>
        <p:spPr>
          <a:xfrm>
            <a:off x="3698856" y="1910135"/>
            <a:ext cx="5120424" cy="523220"/>
          </a:xfrm>
          <a:prstGeom prst="rect">
            <a:avLst/>
          </a:prstGeom>
          <a:noFill/>
          <a:effectLst>
            <a:outerShdw blurRad="50800" dist="12700" dir="5400000" algn="ctr" rotWithShape="0">
              <a:srgbClr val="000000">
                <a:alpha val="49000"/>
              </a:srgbClr>
            </a:outerShdw>
          </a:effectLst>
        </p:spPr>
        <p:txBody>
          <a:bodyPr wrap="square" rtlCol="0">
            <a:spAutoFit/>
          </a:bodyPr>
          <a:lstStyle/>
          <a:p>
            <a:pPr algn="ctr"/>
            <a:r>
              <a:rPr lang="en-GB" sz="2800" dirty="0">
                <a:solidFill>
                  <a:schemeClr val="bg1"/>
                </a:solidFill>
                <a:latin typeface="Muli" pitchFamily="2" charset="77"/>
              </a:rPr>
              <a:t>Spelling Scheme of Work</a:t>
            </a:r>
          </a:p>
        </p:txBody>
      </p:sp>
      <p:sp>
        <p:nvSpPr>
          <p:cNvPr id="9" name="TextBox 8">
            <a:extLst>
              <a:ext uri="{FF2B5EF4-FFF2-40B4-BE49-F238E27FC236}">
                <a16:creationId xmlns:a16="http://schemas.microsoft.com/office/drawing/2014/main" id="{B510B178-264B-EB45-8E52-86150CA95EAD}"/>
              </a:ext>
            </a:extLst>
          </p:cNvPr>
          <p:cNvSpPr txBox="1"/>
          <p:nvPr/>
        </p:nvSpPr>
        <p:spPr>
          <a:xfrm>
            <a:off x="11207262" y="6596390"/>
            <a:ext cx="984738" cy="261610"/>
          </a:xfrm>
          <a:prstGeom prst="rect">
            <a:avLst/>
          </a:prstGeom>
          <a:noFill/>
        </p:spPr>
        <p:txBody>
          <a:bodyPr wrap="square" rtlCol="0">
            <a:spAutoFit/>
          </a:bodyPr>
          <a:lstStyle/>
          <a:p>
            <a:pPr algn="r"/>
            <a:r>
              <a:rPr lang="en-GB" sz="1100" dirty="0">
                <a:solidFill>
                  <a:schemeClr val="bg1"/>
                </a:solidFill>
                <a:latin typeface="Muli" pitchFamily="2" charset="77"/>
              </a:rPr>
              <a:t>11/01/20</a:t>
            </a:r>
          </a:p>
        </p:txBody>
      </p:sp>
    </p:spTree>
    <p:extLst>
      <p:ext uri="{BB962C8B-B14F-4D97-AF65-F5344CB8AC3E}">
        <p14:creationId xmlns:p14="http://schemas.microsoft.com/office/powerpoint/2010/main" val="1280848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Words ending in ‘</a:t>
            </a:r>
            <a:r>
              <a:rPr lang="mr-IN" dirty="0"/>
              <a:t>–</a:t>
            </a:r>
            <a:r>
              <a:rPr lang="en-GB" dirty="0" err="1"/>
              <a:t>cious</a:t>
            </a:r>
            <a:r>
              <a:rPr lang="en-GB" dirty="0"/>
              <a:t>.’  If the root word ends in </a:t>
            </a:r>
            <a:r>
              <a:rPr lang="mr-IN" dirty="0"/>
              <a:t>–</a:t>
            </a:r>
            <a:r>
              <a:rPr lang="en-GB" dirty="0" err="1"/>
              <a:t>ce</a:t>
            </a:r>
            <a:r>
              <a:rPr lang="en-GB" dirty="0"/>
              <a:t> the sound is usually spelt ‘-</a:t>
            </a:r>
            <a:r>
              <a:rPr lang="en-GB" dirty="0" err="1"/>
              <a:t>cious</a:t>
            </a:r>
            <a:r>
              <a:rPr lang="en-GB" dirty="0"/>
              <a:t>.’</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5</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2</a:t>
            </a:r>
          </a:p>
        </p:txBody>
      </p:sp>
    </p:spTree>
    <p:extLst>
      <p:ext uri="{BB962C8B-B14F-4D97-AF65-F5344CB8AC3E}">
        <p14:creationId xmlns:p14="http://schemas.microsoft.com/office/powerpoint/2010/main" val="24187653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859D-17CA-AE45-8AD8-D6721354A997}"/>
              </a:ext>
            </a:extLst>
          </p:cNvPr>
          <p:cNvSpPr>
            <a:spLocks noGrp="1"/>
          </p:cNvSpPr>
          <p:nvPr>
            <p:ph type="title"/>
          </p:nvPr>
        </p:nvSpPr>
        <p:spPr>
          <a:xfrm>
            <a:off x="243679" y="-93610"/>
            <a:ext cx="7877175" cy="1325563"/>
          </a:xfrm>
        </p:spPr>
        <p:txBody>
          <a:bodyPr>
            <a:noAutofit/>
          </a:bodyPr>
          <a:lstStyle/>
          <a:p>
            <a:pPr algn="l"/>
            <a:r>
              <a:rPr lang="en-GB" sz="2400" dirty="0"/>
              <a:t>What are these pictures?</a:t>
            </a:r>
          </a:p>
        </p:txBody>
      </p:sp>
      <p:pic>
        <p:nvPicPr>
          <p:cNvPr id="2050" name="Picture 2" descr="Gnome Statue Decoration Dwarf Elf Troll Be">
            <a:extLst>
              <a:ext uri="{FF2B5EF4-FFF2-40B4-BE49-F238E27FC236}">
                <a16:creationId xmlns:a16="http://schemas.microsoft.com/office/drawing/2014/main" id="{509C785E-DC97-469E-A737-C3E76AC7AE3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3169" y="1428690"/>
            <a:ext cx="1343037" cy="213379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eg Foot Toes Knee Ankle Heel Right Bend H">
            <a:extLst>
              <a:ext uri="{FF2B5EF4-FFF2-40B4-BE49-F238E27FC236}">
                <a16:creationId xmlns:a16="http://schemas.microsoft.com/office/drawing/2014/main" id="{C69D6134-F6A1-4518-84E1-5F99DBA69D9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04379" y="4888857"/>
            <a:ext cx="877347" cy="175469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ypsy, Fortune Teller, Fortune, Magic">
            <a:extLst>
              <a:ext uri="{FF2B5EF4-FFF2-40B4-BE49-F238E27FC236}">
                <a16:creationId xmlns:a16="http://schemas.microsoft.com/office/drawing/2014/main" id="{78091CDB-0163-4B28-AD6B-5756876B7BB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15111" y="1555719"/>
            <a:ext cx="1677961" cy="223728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avy Rope Nautical Knot Figure Of Eight Ro">
            <a:extLst>
              <a:ext uri="{FF2B5EF4-FFF2-40B4-BE49-F238E27FC236}">
                <a16:creationId xmlns:a16="http://schemas.microsoft.com/office/drawing/2014/main" id="{EC70B333-E41F-476D-9DB5-7110AF3BF45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1172" y="5061240"/>
            <a:ext cx="2779932" cy="138996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Wrestling Fight Martial Arts Grappling Wre">
            <a:extLst>
              <a:ext uri="{FF2B5EF4-FFF2-40B4-BE49-F238E27FC236}">
                <a16:creationId xmlns:a16="http://schemas.microsoft.com/office/drawing/2014/main" id="{4D65F590-8FDC-420D-A315-7D6F5C4AB5A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66227" y="5013342"/>
            <a:ext cx="1953341" cy="148576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hile Pepper Vegetable Food Spicy Chilly P">
            <a:extLst>
              <a:ext uri="{FF2B5EF4-FFF2-40B4-BE49-F238E27FC236}">
                <a16:creationId xmlns:a16="http://schemas.microsoft.com/office/drawing/2014/main" id="{41C0FB2E-A5DA-4C2E-B030-B0561BB86504}"/>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1444074">
            <a:off x="5223675" y="4609191"/>
            <a:ext cx="1546524" cy="219090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Spinster Grandmother Grandma Stern Spectac">
            <a:extLst>
              <a:ext uri="{FF2B5EF4-FFF2-40B4-BE49-F238E27FC236}">
                <a16:creationId xmlns:a16="http://schemas.microsoft.com/office/drawing/2014/main" id="{60E8F71D-B4EA-403F-8308-B0DEB1B995ED}"/>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698416" y="1828800"/>
            <a:ext cx="1635582" cy="227909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Xylophone Sticcado Music Instrument School">
            <a:extLst>
              <a:ext uri="{FF2B5EF4-FFF2-40B4-BE49-F238E27FC236}">
                <a16:creationId xmlns:a16="http://schemas.microsoft.com/office/drawing/2014/main" id="{BB7AB72B-027A-4EA7-AF26-36A2D4587A13}"/>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031104" y="3255780"/>
            <a:ext cx="2411190" cy="163307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83181DB5-5B53-4209-AF0C-A2BD27CCE0F2}"/>
              </a:ext>
            </a:extLst>
          </p:cNvPr>
          <p:cNvCxnSpPr/>
          <p:nvPr/>
        </p:nvCxnSpPr>
        <p:spPr>
          <a:xfrm>
            <a:off x="9451420" y="1638809"/>
            <a:ext cx="821403" cy="74428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BFEE5293-2FEC-415F-A0CA-FA02DEDA67D5}"/>
              </a:ext>
            </a:extLst>
          </p:cNvPr>
          <p:cNvCxnSpPr>
            <a:cxnSpLocks/>
          </p:cNvCxnSpPr>
          <p:nvPr/>
        </p:nvCxnSpPr>
        <p:spPr>
          <a:xfrm>
            <a:off x="10074650" y="5054882"/>
            <a:ext cx="1027757" cy="241449"/>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id="{0D76A3C8-7C0A-49FD-AEF0-6ADBF4C6492A}"/>
              </a:ext>
            </a:extLst>
          </p:cNvPr>
          <p:cNvSpPr txBox="1"/>
          <p:nvPr/>
        </p:nvSpPr>
        <p:spPr>
          <a:xfrm>
            <a:off x="6092103" y="486660"/>
            <a:ext cx="2028751" cy="400110"/>
          </a:xfrm>
          <a:prstGeom prst="rect">
            <a:avLst/>
          </a:prstGeom>
          <a:noFill/>
        </p:spPr>
        <p:txBody>
          <a:bodyPr wrap="square" rtlCol="0">
            <a:spAutoFit/>
          </a:bodyPr>
          <a:lstStyle/>
          <a:p>
            <a:r>
              <a:rPr lang="en-GB" sz="2000" u="sng" dirty="0">
                <a:solidFill>
                  <a:srgbClr val="FF3860"/>
                </a:solidFill>
                <a:latin typeface="OpenDyslexicAlta" pitchFamily="2" charset="77"/>
              </a:rPr>
              <a:t>t</a:t>
            </a:r>
            <a:r>
              <a:rPr lang="en-GB" sz="2000" dirty="0">
                <a:latin typeface="OpenDyslexicAlta" pitchFamily="2" charset="77"/>
              </a:rPr>
              <a:t> s </a:t>
            </a:r>
            <a:r>
              <a:rPr lang="en-GB" sz="2000" u="sng" dirty="0">
                <a:solidFill>
                  <a:srgbClr val="FF3860"/>
                </a:solidFill>
                <a:latin typeface="OpenDyslexicAlta" pitchFamily="2" charset="77"/>
              </a:rPr>
              <a:t>u</a:t>
            </a:r>
            <a:r>
              <a:rPr lang="en-GB" sz="2000" dirty="0">
                <a:solidFill>
                  <a:srgbClr val="FF3860"/>
                </a:solidFill>
                <a:latin typeface="OpenDyslexicAlta" pitchFamily="2" charset="77"/>
              </a:rPr>
              <a:t> </a:t>
            </a:r>
            <a:r>
              <a:rPr lang="en-GB" sz="2000" u="sng" dirty="0">
                <a:solidFill>
                  <a:srgbClr val="FF3860"/>
                </a:solidFill>
                <a:latin typeface="OpenDyslexicAlta" pitchFamily="2" charset="77"/>
              </a:rPr>
              <a:t>n</a:t>
            </a:r>
            <a:r>
              <a:rPr lang="en-GB" sz="2000" dirty="0">
                <a:latin typeface="OpenDyslexicAlta" pitchFamily="2" charset="77"/>
              </a:rPr>
              <a:t> a m </a:t>
            </a:r>
            <a:r>
              <a:rPr lang="en-GB" sz="2000" u="sng" dirty="0" err="1">
                <a:solidFill>
                  <a:srgbClr val="FF3860"/>
                </a:solidFill>
                <a:latin typeface="OpenDyslexicAlta" pitchFamily="2" charset="77"/>
              </a:rPr>
              <a:t>i</a:t>
            </a:r>
            <a:endParaRPr lang="en-GB" sz="2000" u="sng" dirty="0">
              <a:solidFill>
                <a:srgbClr val="FF3860"/>
              </a:solidFill>
              <a:latin typeface="OpenDyslexicAlta" pitchFamily="2" charset="77"/>
            </a:endParaRPr>
          </a:p>
        </p:txBody>
      </p:sp>
      <p:sp>
        <p:nvSpPr>
          <p:cNvPr id="25" name="TextBox 24">
            <a:extLst>
              <a:ext uri="{FF2B5EF4-FFF2-40B4-BE49-F238E27FC236}">
                <a16:creationId xmlns:a16="http://schemas.microsoft.com/office/drawing/2014/main" id="{8A0AD8F7-5BD2-4E14-ADBE-39C8B29D77B2}"/>
              </a:ext>
            </a:extLst>
          </p:cNvPr>
          <p:cNvSpPr txBox="1"/>
          <p:nvPr/>
        </p:nvSpPr>
        <p:spPr>
          <a:xfrm>
            <a:off x="9998572" y="1428690"/>
            <a:ext cx="1829153" cy="400110"/>
          </a:xfrm>
          <a:prstGeom prst="rect">
            <a:avLst/>
          </a:prstGeom>
          <a:noFill/>
        </p:spPr>
        <p:txBody>
          <a:bodyPr wrap="square" rtlCol="0">
            <a:spAutoFit/>
          </a:bodyPr>
          <a:lstStyle/>
          <a:p>
            <a:r>
              <a:rPr lang="en-GB" sz="2000" u="sng" dirty="0">
                <a:solidFill>
                  <a:srgbClr val="FF3860"/>
                </a:solidFill>
                <a:latin typeface="OpenDyslexicAlta" pitchFamily="2" charset="77"/>
              </a:rPr>
              <a:t>w</a:t>
            </a:r>
            <a:r>
              <a:rPr lang="en-GB" sz="2000" dirty="0">
                <a:latin typeface="OpenDyslexicAlta" pitchFamily="2" charset="77"/>
              </a:rPr>
              <a:t> </a:t>
            </a:r>
            <a:r>
              <a:rPr lang="en-GB" sz="2000" u="sng" dirty="0">
                <a:solidFill>
                  <a:srgbClr val="FF3860"/>
                </a:solidFill>
                <a:latin typeface="OpenDyslexicAlta" pitchFamily="2" charset="77"/>
              </a:rPr>
              <a:t>r</a:t>
            </a:r>
            <a:r>
              <a:rPr lang="en-GB" sz="2000" dirty="0">
                <a:latin typeface="OpenDyslexicAlta" pitchFamily="2" charset="77"/>
              </a:rPr>
              <a:t> </a:t>
            </a:r>
            <a:r>
              <a:rPr lang="en-GB" sz="2000" dirty="0" err="1">
                <a:latin typeface="OpenDyslexicAlta" pitchFamily="2" charset="77"/>
              </a:rPr>
              <a:t>i</a:t>
            </a:r>
            <a:r>
              <a:rPr lang="en-GB" sz="2000" dirty="0">
                <a:latin typeface="OpenDyslexicAlta" pitchFamily="2" charset="77"/>
              </a:rPr>
              <a:t> </a:t>
            </a:r>
            <a:r>
              <a:rPr lang="en-GB" sz="2000" u="sng" dirty="0">
                <a:solidFill>
                  <a:srgbClr val="FF3860"/>
                </a:solidFill>
                <a:latin typeface="OpenDyslexicAlta" pitchFamily="2" charset="77"/>
              </a:rPr>
              <a:t>n</a:t>
            </a:r>
            <a:r>
              <a:rPr lang="en-GB" sz="2000" dirty="0">
                <a:latin typeface="OpenDyslexicAlta" pitchFamily="2" charset="77"/>
              </a:rPr>
              <a:t> k </a:t>
            </a:r>
            <a:r>
              <a:rPr lang="en-GB" sz="2000" u="sng" dirty="0">
                <a:solidFill>
                  <a:srgbClr val="FF3860"/>
                </a:solidFill>
                <a:latin typeface="OpenDyslexicAlta" pitchFamily="2" charset="77"/>
              </a:rPr>
              <a:t>l</a:t>
            </a:r>
            <a:r>
              <a:rPr lang="en-GB" sz="2000" dirty="0">
                <a:latin typeface="OpenDyslexicAlta" pitchFamily="2" charset="77"/>
              </a:rPr>
              <a:t> e</a:t>
            </a:r>
          </a:p>
        </p:txBody>
      </p:sp>
      <p:sp>
        <p:nvSpPr>
          <p:cNvPr id="26" name="TextBox 25">
            <a:extLst>
              <a:ext uri="{FF2B5EF4-FFF2-40B4-BE49-F238E27FC236}">
                <a16:creationId xmlns:a16="http://schemas.microsoft.com/office/drawing/2014/main" id="{D0C30262-9468-4DA2-8DB4-F2FD35042186}"/>
              </a:ext>
            </a:extLst>
          </p:cNvPr>
          <p:cNvSpPr txBox="1"/>
          <p:nvPr/>
        </p:nvSpPr>
        <p:spPr>
          <a:xfrm>
            <a:off x="7567930" y="4474912"/>
            <a:ext cx="2130486" cy="400110"/>
          </a:xfrm>
          <a:prstGeom prst="rect">
            <a:avLst/>
          </a:prstGeom>
          <a:noFill/>
        </p:spPr>
        <p:txBody>
          <a:bodyPr wrap="square" rtlCol="0">
            <a:spAutoFit/>
          </a:bodyPr>
          <a:lstStyle/>
          <a:p>
            <a:r>
              <a:rPr lang="en-GB" sz="2000" dirty="0">
                <a:latin typeface="OpenDyslexicAlta" pitchFamily="2" charset="77"/>
              </a:rPr>
              <a:t>w </a:t>
            </a:r>
            <a:r>
              <a:rPr lang="en-GB" sz="2000" u="sng" dirty="0">
                <a:solidFill>
                  <a:srgbClr val="FF3860"/>
                </a:solidFill>
                <a:latin typeface="OpenDyslexicAlta" pitchFamily="2" charset="77"/>
              </a:rPr>
              <a:t>r</a:t>
            </a:r>
            <a:r>
              <a:rPr lang="en-GB" sz="2000" dirty="0">
                <a:latin typeface="OpenDyslexicAlta" pitchFamily="2" charset="77"/>
              </a:rPr>
              <a:t> e </a:t>
            </a:r>
            <a:r>
              <a:rPr lang="en-GB" sz="2000" u="sng" dirty="0">
                <a:solidFill>
                  <a:srgbClr val="FF3860"/>
                </a:solidFill>
                <a:latin typeface="OpenDyslexicAlta" pitchFamily="2" charset="77"/>
              </a:rPr>
              <a:t>s</a:t>
            </a:r>
            <a:r>
              <a:rPr lang="en-GB" sz="2000" dirty="0">
                <a:latin typeface="OpenDyslexicAlta" pitchFamily="2" charset="77"/>
              </a:rPr>
              <a:t> </a:t>
            </a:r>
            <a:r>
              <a:rPr lang="en-GB" sz="2000" u="sng" dirty="0">
                <a:solidFill>
                  <a:srgbClr val="FF3860"/>
                </a:solidFill>
                <a:latin typeface="OpenDyslexicAlta" pitchFamily="2" charset="77"/>
              </a:rPr>
              <a:t>t</a:t>
            </a:r>
            <a:r>
              <a:rPr lang="en-GB" sz="2000" dirty="0">
                <a:latin typeface="OpenDyslexicAlta" pitchFamily="2" charset="77"/>
              </a:rPr>
              <a:t> </a:t>
            </a:r>
            <a:r>
              <a:rPr lang="en-GB" sz="2000" u="sng" dirty="0">
                <a:solidFill>
                  <a:srgbClr val="FF3860"/>
                </a:solidFill>
                <a:latin typeface="OpenDyslexicAlta" pitchFamily="2" charset="77"/>
              </a:rPr>
              <a:t>l</a:t>
            </a:r>
            <a:r>
              <a:rPr lang="en-GB" sz="2000" dirty="0">
                <a:latin typeface="OpenDyslexicAlta" pitchFamily="2" charset="77"/>
              </a:rPr>
              <a:t> e</a:t>
            </a:r>
          </a:p>
        </p:txBody>
      </p:sp>
      <p:sp>
        <p:nvSpPr>
          <p:cNvPr id="27" name="TextBox 26">
            <a:extLst>
              <a:ext uri="{FF2B5EF4-FFF2-40B4-BE49-F238E27FC236}">
                <a16:creationId xmlns:a16="http://schemas.microsoft.com/office/drawing/2014/main" id="{A1FC3B85-8EFB-40D8-8A13-AFC9A90AF6EE}"/>
              </a:ext>
            </a:extLst>
          </p:cNvPr>
          <p:cNvSpPr txBox="1"/>
          <p:nvPr/>
        </p:nvSpPr>
        <p:spPr>
          <a:xfrm>
            <a:off x="10136019" y="5539846"/>
            <a:ext cx="1829153" cy="400110"/>
          </a:xfrm>
          <a:prstGeom prst="rect">
            <a:avLst/>
          </a:prstGeom>
          <a:noFill/>
        </p:spPr>
        <p:txBody>
          <a:bodyPr wrap="square" rtlCol="0">
            <a:spAutoFit/>
          </a:bodyPr>
          <a:lstStyle/>
          <a:p>
            <a:r>
              <a:rPr lang="en-GB" sz="2000" u="sng" dirty="0">
                <a:solidFill>
                  <a:srgbClr val="FF3860"/>
                </a:solidFill>
                <a:latin typeface="OpenDyslexicAlta" pitchFamily="2" charset="77"/>
              </a:rPr>
              <a:t>k</a:t>
            </a:r>
            <a:r>
              <a:rPr lang="en-GB" sz="2000" dirty="0">
                <a:latin typeface="OpenDyslexicAlta" pitchFamily="2" charset="77"/>
              </a:rPr>
              <a:t> </a:t>
            </a:r>
            <a:r>
              <a:rPr lang="en-GB" sz="2000" u="sng" dirty="0">
                <a:solidFill>
                  <a:srgbClr val="FF3860"/>
                </a:solidFill>
                <a:latin typeface="OpenDyslexicAlta" pitchFamily="2" charset="77"/>
              </a:rPr>
              <a:t>n</a:t>
            </a:r>
            <a:r>
              <a:rPr lang="en-GB" sz="2000" dirty="0">
                <a:latin typeface="OpenDyslexicAlta" pitchFamily="2" charset="77"/>
              </a:rPr>
              <a:t> e </a:t>
            </a:r>
            <a:r>
              <a:rPr lang="en-GB" sz="2000" u="sng" dirty="0">
                <a:solidFill>
                  <a:srgbClr val="FF3860"/>
                </a:solidFill>
                <a:latin typeface="OpenDyslexicAlta" pitchFamily="2" charset="77"/>
              </a:rPr>
              <a:t>e</a:t>
            </a:r>
          </a:p>
        </p:txBody>
      </p:sp>
      <p:sp>
        <p:nvSpPr>
          <p:cNvPr id="28" name="TextBox 27">
            <a:extLst>
              <a:ext uri="{FF2B5EF4-FFF2-40B4-BE49-F238E27FC236}">
                <a16:creationId xmlns:a16="http://schemas.microsoft.com/office/drawing/2014/main" id="{EA927A2A-80FF-46C3-A912-D737D68A90FF}"/>
              </a:ext>
            </a:extLst>
          </p:cNvPr>
          <p:cNvSpPr txBox="1"/>
          <p:nvPr/>
        </p:nvSpPr>
        <p:spPr>
          <a:xfrm>
            <a:off x="5102379" y="6345662"/>
            <a:ext cx="2305568" cy="400110"/>
          </a:xfrm>
          <a:prstGeom prst="rect">
            <a:avLst/>
          </a:prstGeom>
          <a:noFill/>
        </p:spPr>
        <p:txBody>
          <a:bodyPr wrap="square" rtlCol="0">
            <a:spAutoFit/>
          </a:bodyPr>
          <a:lstStyle/>
          <a:p>
            <a:r>
              <a:rPr lang="en-GB" sz="2000" u="sng" dirty="0">
                <a:solidFill>
                  <a:srgbClr val="FF3860"/>
                </a:solidFill>
                <a:latin typeface="OpenDyslexicAlta" pitchFamily="2" charset="77"/>
              </a:rPr>
              <a:t>j</a:t>
            </a:r>
            <a:r>
              <a:rPr lang="en-GB" sz="2000" dirty="0">
                <a:latin typeface="OpenDyslexicAlta" pitchFamily="2" charset="77"/>
              </a:rPr>
              <a:t> a </a:t>
            </a:r>
            <a:r>
              <a:rPr lang="en-GB" sz="2000" u="sng" dirty="0">
                <a:solidFill>
                  <a:srgbClr val="FF3860"/>
                </a:solidFill>
                <a:latin typeface="OpenDyslexicAlta" pitchFamily="2" charset="77"/>
              </a:rPr>
              <a:t>l</a:t>
            </a:r>
            <a:r>
              <a:rPr lang="en-GB" sz="2000" dirty="0">
                <a:latin typeface="OpenDyslexicAlta" pitchFamily="2" charset="77"/>
              </a:rPr>
              <a:t> </a:t>
            </a:r>
            <a:r>
              <a:rPr lang="en-GB" sz="2000" u="sng" dirty="0">
                <a:solidFill>
                  <a:srgbClr val="FF3860"/>
                </a:solidFill>
                <a:latin typeface="OpenDyslexicAlta" pitchFamily="2" charset="77"/>
              </a:rPr>
              <a:t>a</a:t>
            </a:r>
            <a:r>
              <a:rPr lang="en-GB" sz="2000" dirty="0">
                <a:latin typeface="OpenDyslexicAlta" pitchFamily="2" charset="77"/>
              </a:rPr>
              <a:t> p </a:t>
            </a:r>
            <a:r>
              <a:rPr lang="en-GB" sz="2000" u="sng" dirty="0" err="1">
                <a:solidFill>
                  <a:srgbClr val="FF3860"/>
                </a:solidFill>
                <a:latin typeface="OpenDyslexicAlta" pitchFamily="2" charset="77"/>
              </a:rPr>
              <a:t>i</a:t>
            </a:r>
            <a:r>
              <a:rPr lang="en-GB" sz="2000" dirty="0">
                <a:latin typeface="OpenDyslexicAlta" pitchFamily="2" charset="77"/>
              </a:rPr>
              <a:t> </a:t>
            </a:r>
            <a:r>
              <a:rPr lang="en-GB" sz="2000" dirty="0" err="1">
                <a:latin typeface="OpenDyslexicAlta" pitchFamily="2" charset="77"/>
              </a:rPr>
              <a:t>ñ</a:t>
            </a:r>
            <a:r>
              <a:rPr lang="en-GB" sz="2000" dirty="0">
                <a:latin typeface="OpenDyslexicAlta" pitchFamily="2" charset="77"/>
              </a:rPr>
              <a:t> o</a:t>
            </a:r>
          </a:p>
        </p:txBody>
      </p:sp>
      <p:sp>
        <p:nvSpPr>
          <p:cNvPr id="29" name="TextBox 28">
            <a:extLst>
              <a:ext uri="{FF2B5EF4-FFF2-40B4-BE49-F238E27FC236}">
                <a16:creationId xmlns:a16="http://schemas.microsoft.com/office/drawing/2014/main" id="{9C8E6FC5-EB24-4CDD-983A-DBF4ECB69193}"/>
              </a:ext>
            </a:extLst>
          </p:cNvPr>
          <p:cNvSpPr txBox="1"/>
          <p:nvPr/>
        </p:nvSpPr>
        <p:spPr>
          <a:xfrm>
            <a:off x="477070" y="4827893"/>
            <a:ext cx="1829153" cy="400110"/>
          </a:xfrm>
          <a:prstGeom prst="rect">
            <a:avLst/>
          </a:prstGeom>
          <a:noFill/>
        </p:spPr>
        <p:txBody>
          <a:bodyPr wrap="square" rtlCol="0">
            <a:spAutoFit/>
          </a:bodyPr>
          <a:lstStyle/>
          <a:p>
            <a:r>
              <a:rPr lang="en-GB" sz="2000" u="sng" dirty="0">
                <a:solidFill>
                  <a:srgbClr val="FF3860"/>
                </a:solidFill>
                <a:latin typeface="OpenDyslexicAlta" pitchFamily="2" charset="77"/>
              </a:rPr>
              <a:t>k</a:t>
            </a:r>
            <a:r>
              <a:rPr lang="en-GB" sz="2000" dirty="0">
                <a:latin typeface="OpenDyslexicAlta" pitchFamily="2" charset="77"/>
              </a:rPr>
              <a:t> n </a:t>
            </a:r>
            <a:r>
              <a:rPr lang="en-GB" sz="2000" u="sng" dirty="0">
                <a:solidFill>
                  <a:srgbClr val="FF3860"/>
                </a:solidFill>
                <a:latin typeface="OpenDyslexicAlta" pitchFamily="2" charset="77"/>
              </a:rPr>
              <a:t>o</a:t>
            </a:r>
            <a:r>
              <a:rPr lang="en-GB" sz="2000" dirty="0">
                <a:latin typeface="OpenDyslexicAlta" pitchFamily="2" charset="77"/>
              </a:rPr>
              <a:t> t</a:t>
            </a:r>
          </a:p>
        </p:txBody>
      </p:sp>
      <p:sp>
        <p:nvSpPr>
          <p:cNvPr id="30" name="TextBox 29">
            <a:extLst>
              <a:ext uri="{FF2B5EF4-FFF2-40B4-BE49-F238E27FC236}">
                <a16:creationId xmlns:a16="http://schemas.microsoft.com/office/drawing/2014/main" id="{60C93735-29B7-44B2-9BAD-672BC0426A49}"/>
              </a:ext>
            </a:extLst>
          </p:cNvPr>
          <p:cNvSpPr txBox="1"/>
          <p:nvPr/>
        </p:nvSpPr>
        <p:spPr>
          <a:xfrm>
            <a:off x="400676" y="3417156"/>
            <a:ext cx="1829153" cy="400110"/>
          </a:xfrm>
          <a:prstGeom prst="rect">
            <a:avLst/>
          </a:prstGeom>
          <a:noFill/>
        </p:spPr>
        <p:txBody>
          <a:bodyPr wrap="square" rtlCol="0">
            <a:spAutoFit/>
          </a:bodyPr>
          <a:lstStyle/>
          <a:p>
            <a:r>
              <a:rPr lang="en-GB" sz="2000" u="sng" dirty="0">
                <a:latin typeface="OpenDyslexicAlta" pitchFamily="2" charset="77"/>
              </a:rPr>
              <a:t>g</a:t>
            </a:r>
            <a:r>
              <a:rPr lang="en-GB" sz="2000" dirty="0">
                <a:latin typeface="OpenDyslexicAlta" pitchFamily="2" charset="77"/>
              </a:rPr>
              <a:t> </a:t>
            </a:r>
            <a:r>
              <a:rPr lang="en-GB" sz="2000" u="sng" dirty="0">
                <a:solidFill>
                  <a:srgbClr val="FF3860"/>
                </a:solidFill>
                <a:latin typeface="OpenDyslexicAlta" pitchFamily="2" charset="77"/>
              </a:rPr>
              <a:t>n</a:t>
            </a:r>
            <a:r>
              <a:rPr lang="en-GB" sz="2000" dirty="0">
                <a:latin typeface="OpenDyslexicAlta" pitchFamily="2" charset="77"/>
              </a:rPr>
              <a:t> o </a:t>
            </a:r>
            <a:r>
              <a:rPr lang="en-GB" sz="2000" u="sng" dirty="0">
                <a:solidFill>
                  <a:srgbClr val="FF3860"/>
                </a:solidFill>
                <a:latin typeface="OpenDyslexicAlta" pitchFamily="2" charset="77"/>
              </a:rPr>
              <a:t>m</a:t>
            </a:r>
            <a:r>
              <a:rPr lang="en-GB" sz="2000" dirty="0">
                <a:latin typeface="OpenDyslexicAlta" pitchFamily="2" charset="77"/>
              </a:rPr>
              <a:t> e</a:t>
            </a:r>
          </a:p>
        </p:txBody>
      </p:sp>
      <p:sp>
        <p:nvSpPr>
          <p:cNvPr id="31" name="TextBox 30">
            <a:extLst>
              <a:ext uri="{FF2B5EF4-FFF2-40B4-BE49-F238E27FC236}">
                <a16:creationId xmlns:a16="http://schemas.microsoft.com/office/drawing/2014/main" id="{22F64FE0-A8C5-4ABB-91E6-6DED5971C47F}"/>
              </a:ext>
            </a:extLst>
          </p:cNvPr>
          <p:cNvSpPr txBox="1"/>
          <p:nvPr/>
        </p:nvSpPr>
        <p:spPr>
          <a:xfrm>
            <a:off x="1360559" y="4286341"/>
            <a:ext cx="2587362" cy="400110"/>
          </a:xfrm>
          <a:prstGeom prst="rect">
            <a:avLst/>
          </a:prstGeom>
          <a:noFill/>
        </p:spPr>
        <p:txBody>
          <a:bodyPr wrap="square" rtlCol="0">
            <a:spAutoFit/>
          </a:bodyPr>
          <a:lstStyle/>
          <a:p>
            <a:r>
              <a:rPr lang="en-GB" sz="2000" u="sng" dirty="0">
                <a:solidFill>
                  <a:srgbClr val="FF3860"/>
                </a:solidFill>
                <a:latin typeface="OpenDyslexicAlta" pitchFamily="2" charset="77"/>
              </a:rPr>
              <a:t>x</a:t>
            </a:r>
            <a:r>
              <a:rPr lang="en-GB" sz="2000" dirty="0">
                <a:latin typeface="OpenDyslexicAlta" pitchFamily="2" charset="77"/>
              </a:rPr>
              <a:t> y </a:t>
            </a:r>
            <a:r>
              <a:rPr lang="en-GB" sz="2000" u="sng" dirty="0">
                <a:solidFill>
                  <a:srgbClr val="FF3860"/>
                </a:solidFill>
                <a:latin typeface="OpenDyslexicAlta" pitchFamily="2" charset="77"/>
              </a:rPr>
              <a:t>l</a:t>
            </a:r>
            <a:r>
              <a:rPr lang="en-GB" sz="2000" dirty="0">
                <a:latin typeface="OpenDyslexicAlta" pitchFamily="2" charset="77"/>
              </a:rPr>
              <a:t> </a:t>
            </a:r>
            <a:r>
              <a:rPr lang="en-GB" sz="2000" u="sng" dirty="0">
                <a:solidFill>
                  <a:srgbClr val="FF3860"/>
                </a:solidFill>
                <a:latin typeface="OpenDyslexicAlta" pitchFamily="2" charset="77"/>
              </a:rPr>
              <a:t>o</a:t>
            </a:r>
            <a:r>
              <a:rPr lang="en-GB" sz="2000" dirty="0">
                <a:latin typeface="OpenDyslexicAlta" pitchFamily="2" charset="77"/>
              </a:rPr>
              <a:t> p </a:t>
            </a:r>
            <a:r>
              <a:rPr lang="en-GB" sz="2000" u="sng" dirty="0">
                <a:solidFill>
                  <a:srgbClr val="FF3860"/>
                </a:solidFill>
                <a:latin typeface="OpenDyslexicAlta" pitchFamily="2" charset="77"/>
              </a:rPr>
              <a:t>h</a:t>
            </a:r>
            <a:r>
              <a:rPr lang="en-GB" sz="2000" dirty="0">
                <a:latin typeface="OpenDyslexicAlta" pitchFamily="2" charset="77"/>
              </a:rPr>
              <a:t> </a:t>
            </a:r>
            <a:r>
              <a:rPr lang="en-GB" sz="2000" u="sng" dirty="0">
                <a:solidFill>
                  <a:srgbClr val="FF3860"/>
                </a:solidFill>
                <a:latin typeface="OpenDyslexicAlta" pitchFamily="2" charset="77"/>
              </a:rPr>
              <a:t>o</a:t>
            </a:r>
            <a:r>
              <a:rPr lang="en-GB" sz="2000" dirty="0">
                <a:latin typeface="OpenDyslexicAlta" pitchFamily="2" charset="77"/>
              </a:rPr>
              <a:t> </a:t>
            </a:r>
            <a:r>
              <a:rPr lang="en-GB" sz="2000" dirty="0">
                <a:solidFill>
                  <a:srgbClr val="FF3860"/>
                </a:solidFill>
                <a:latin typeface="OpenDyslexicAlta" pitchFamily="2" charset="77"/>
              </a:rPr>
              <a:t>n </a:t>
            </a:r>
            <a:r>
              <a:rPr lang="en-GB" sz="2000" dirty="0">
                <a:latin typeface="OpenDyslexicAlta" pitchFamily="2" charset="77"/>
              </a:rPr>
              <a:t>e</a:t>
            </a:r>
          </a:p>
        </p:txBody>
      </p:sp>
      <p:sp>
        <p:nvSpPr>
          <p:cNvPr id="32" name="TextBox 31">
            <a:extLst>
              <a:ext uri="{FF2B5EF4-FFF2-40B4-BE49-F238E27FC236}">
                <a16:creationId xmlns:a16="http://schemas.microsoft.com/office/drawing/2014/main" id="{87C60A8B-2775-4D22-A600-6195182ACD67}"/>
              </a:ext>
            </a:extLst>
          </p:cNvPr>
          <p:cNvSpPr txBox="1"/>
          <p:nvPr/>
        </p:nvSpPr>
        <p:spPr>
          <a:xfrm>
            <a:off x="6834816" y="3534605"/>
            <a:ext cx="2130486" cy="400110"/>
          </a:xfrm>
          <a:prstGeom prst="rect">
            <a:avLst/>
          </a:prstGeom>
          <a:noFill/>
        </p:spPr>
        <p:txBody>
          <a:bodyPr wrap="square" rtlCol="0">
            <a:spAutoFit/>
          </a:bodyPr>
          <a:lstStyle/>
          <a:p>
            <a:r>
              <a:rPr lang="en-GB" sz="2000" dirty="0">
                <a:latin typeface="OpenDyslexicAlta" pitchFamily="2" charset="77"/>
              </a:rPr>
              <a:t> </a:t>
            </a:r>
            <a:r>
              <a:rPr lang="en-GB" sz="2000" dirty="0">
                <a:solidFill>
                  <a:srgbClr val="FF3860"/>
                </a:solidFill>
                <a:latin typeface="OpenDyslexicAlta" pitchFamily="2" charset="77"/>
              </a:rPr>
              <a:t>p </a:t>
            </a:r>
            <a:r>
              <a:rPr lang="en-GB" sz="2000" dirty="0">
                <a:latin typeface="OpenDyslexicAlta" pitchFamily="2" charset="77"/>
              </a:rPr>
              <a:t>s </a:t>
            </a:r>
            <a:r>
              <a:rPr lang="en-GB" sz="2000" u="sng" dirty="0">
                <a:solidFill>
                  <a:srgbClr val="FF3860"/>
                </a:solidFill>
                <a:latin typeface="OpenDyslexicAlta" pitchFamily="2" charset="77"/>
              </a:rPr>
              <a:t>y</a:t>
            </a:r>
            <a:r>
              <a:rPr lang="en-GB" sz="2000" dirty="0">
                <a:latin typeface="OpenDyslexicAlta" pitchFamily="2" charset="77"/>
              </a:rPr>
              <a:t> c </a:t>
            </a:r>
            <a:r>
              <a:rPr lang="en-GB" sz="2000" u="sng" dirty="0">
                <a:solidFill>
                  <a:srgbClr val="FF3860"/>
                </a:solidFill>
                <a:latin typeface="OpenDyslexicAlta" pitchFamily="2" charset="77"/>
              </a:rPr>
              <a:t>h</a:t>
            </a:r>
            <a:r>
              <a:rPr lang="en-GB" sz="2000" dirty="0">
                <a:latin typeface="OpenDyslexicAlta" pitchFamily="2" charset="77"/>
              </a:rPr>
              <a:t> </a:t>
            </a:r>
            <a:r>
              <a:rPr lang="en-GB" sz="2000" u="sng" dirty="0" err="1">
                <a:solidFill>
                  <a:srgbClr val="FF3860"/>
                </a:solidFill>
                <a:latin typeface="OpenDyslexicAlta" pitchFamily="2" charset="77"/>
              </a:rPr>
              <a:t>i</a:t>
            </a:r>
            <a:r>
              <a:rPr lang="en-GB" sz="2000" dirty="0">
                <a:latin typeface="OpenDyslexicAlta" pitchFamily="2" charset="77"/>
              </a:rPr>
              <a:t> c</a:t>
            </a:r>
          </a:p>
        </p:txBody>
      </p:sp>
      <p:pic>
        <p:nvPicPr>
          <p:cNvPr id="1026" name="Picture 2" descr="St Peter-Ording, Tsunami, Seaquake, Borderline, Wave">
            <a:extLst>
              <a:ext uri="{FF2B5EF4-FFF2-40B4-BE49-F238E27FC236}">
                <a16:creationId xmlns:a16="http://schemas.microsoft.com/office/drawing/2014/main" id="{23768E92-2B25-4715-99A5-1B6B021A0198}"/>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024242" y="818625"/>
            <a:ext cx="2587362" cy="1940521"/>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a:extLst>
              <a:ext uri="{FF2B5EF4-FFF2-40B4-BE49-F238E27FC236}">
                <a16:creationId xmlns:a16="http://schemas.microsoft.com/office/drawing/2014/main" id="{38B51409-A95C-4696-8417-51656978A3D8}"/>
              </a:ext>
            </a:extLst>
          </p:cNvPr>
          <p:cNvCxnSpPr>
            <a:cxnSpLocks/>
          </p:cNvCxnSpPr>
          <p:nvPr/>
        </p:nvCxnSpPr>
        <p:spPr>
          <a:xfrm flipH="1">
            <a:off x="4517521" y="777904"/>
            <a:ext cx="1374984" cy="596916"/>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3" name="TextBox 2">
            <a:extLst>
              <a:ext uri="{FF2B5EF4-FFF2-40B4-BE49-F238E27FC236}">
                <a16:creationId xmlns:a16="http://schemas.microsoft.com/office/drawing/2014/main" id="{1DFE72AC-4BF7-394D-AF9A-32E4D9D81D16}"/>
              </a:ext>
            </a:extLst>
          </p:cNvPr>
          <p:cNvSpPr txBox="1"/>
          <p:nvPr/>
        </p:nvSpPr>
        <p:spPr>
          <a:xfrm>
            <a:off x="400676" y="800579"/>
            <a:ext cx="1679136" cy="369332"/>
          </a:xfrm>
          <a:prstGeom prst="rect">
            <a:avLst/>
          </a:prstGeom>
          <a:noFill/>
        </p:spPr>
        <p:txBody>
          <a:bodyPr wrap="square" rtlCol="0">
            <a:spAutoFit/>
          </a:bodyPr>
          <a:lstStyle/>
          <a:p>
            <a:r>
              <a:rPr lang="en-US" dirty="0">
                <a:solidFill>
                  <a:srgbClr val="FF3860"/>
                </a:solidFill>
              </a:rPr>
              <a:t>Answers: </a:t>
            </a:r>
          </a:p>
        </p:txBody>
      </p:sp>
      <p:graphicFrame>
        <p:nvGraphicFramePr>
          <p:cNvPr id="33" name="Table 32">
            <a:extLst>
              <a:ext uri="{FF2B5EF4-FFF2-40B4-BE49-F238E27FC236}">
                <a16:creationId xmlns:a16="http://schemas.microsoft.com/office/drawing/2014/main" id="{2F3B5892-DB20-884B-A827-D21BC802F3F2}"/>
              </a:ext>
            </a:extLst>
          </p:cNvPr>
          <p:cNvGraphicFramePr>
            <a:graphicFrameLocks noGrp="1"/>
          </p:cNvGraphicFramePr>
          <p:nvPr>
            <p:extLst>
              <p:ext uri="{D42A27DB-BD31-4B8C-83A1-F6EECF244321}">
                <p14:modId xmlns:p14="http://schemas.microsoft.com/office/powerpoint/2010/main" val="210444611"/>
              </p:ext>
            </p:extLst>
          </p:nvPr>
        </p:nvGraphicFramePr>
        <p:xfrm>
          <a:off x="11950056" y="985245"/>
          <a:ext cx="2787650" cy="5023386"/>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knight</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wreckage</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writer</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knowledge</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knuckle</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wreath</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pterodactyl</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mnemonic</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wrestler</a:t>
                      </a:r>
                    </a:p>
                  </a:txBody>
                  <a:tcPr/>
                </a:tc>
                <a:extLst>
                  <a:ext uri="{0D108BD9-81ED-4DB2-BD59-A6C34878D82A}">
                    <a16:rowId xmlns:a16="http://schemas.microsoft.com/office/drawing/2014/main" val="98554686"/>
                  </a:ext>
                </a:extLst>
              </a:tr>
              <a:tr h="451386">
                <a:tc>
                  <a:txBody>
                    <a:bodyPr/>
                    <a:lstStyle/>
                    <a:p>
                      <a:r>
                        <a:rPr lang="en-GB" b="0" i="0" dirty="0">
                          <a:latin typeface="OpenDyslexicAlta" pitchFamily="2" charset="77"/>
                          <a:ea typeface="OpenDyslexic" charset="0"/>
                          <a:cs typeface="OpenDyslexic" charset="0"/>
                        </a:rPr>
                        <a:t>knife</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48002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1000"/>
                                        <p:tgtEl>
                                          <p:spTgt spid="29"/>
                                        </p:tgtEl>
                                      </p:cBhvr>
                                    </p:animEffect>
                                    <p:anim calcmode="lin" valueType="num">
                                      <p:cBhvr>
                                        <p:cTn id="48" dur="1000" fill="hold"/>
                                        <p:tgtEl>
                                          <p:spTgt spid="29"/>
                                        </p:tgtEl>
                                        <p:attrNameLst>
                                          <p:attrName>ppt_x</p:attrName>
                                        </p:attrNameLst>
                                      </p:cBhvr>
                                      <p:tavLst>
                                        <p:tav tm="0">
                                          <p:val>
                                            <p:strVal val="#ppt_x"/>
                                          </p:val>
                                        </p:tav>
                                        <p:tav tm="100000">
                                          <p:val>
                                            <p:strVal val="#ppt_x"/>
                                          </p:val>
                                        </p:tav>
                                      </p:tavLst>
                                    </p:anim>
                                    <p:anim calcmode="lin" valueType="num">
                                      <p:cBhvr>
                                        <p:cTn id="4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6" grpId="0"/>
      <p:bldP spid="27" grpId="0"/>
      <p:bldP spid="28" grpId="0"/>
      <p:bldP spid="29" grpId="0"/>
      <p:bldP spid="30" grpId="0"/>
      <p:bldP spid="31" grpId="0"/>
      <p:bldP spid="32"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37994002"/>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1550567864"/>
                    </a:ext>
                  </a:extLst>
                </a:gridCol>
                <a:gridCol w="1858433">
                  <a:extLst>
                    <a:ext uri="{9D8B030D-6E8A-4147-A177-3AD203B41FA5}">
                      <a16:colId xmlns:a16="http://schemas.microsoft.com/office/drawing/2014/main" val="1990682292"/>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D883FF"/>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4th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knight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wreckage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writer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knowledge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knuckle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wreath</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pterodactyl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mnemonic</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wrestler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knife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25886295"/>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solidFill>
                            <a:schemeClr val="tx1"/>
                          </a:solidFill>
                          <a:latin typeface="Muli" pitchFamily="2" charset="77"/>
                        </a:rPr>
                        <a:t>Words with ‘silent’ letters at the start. </a:t>
                      </a:r>
                      <a:endParaRPr lang="en-GB" sz="1400" b="0" i="0" baseline="0" dirty="0">
                        <a:solidFill>
                          <a:schemeClr val="tx1"/>
                        </a:solidFill>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0" i="0" dirty="0">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Name:</a:t>
                      </a: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16</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589358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knight</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wreckage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writer</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knowledge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knuckle</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wreath</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pterodactyl</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mnemonic</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wrestler</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knife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323166030"/>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solidFill>
                            <a:schemeClr val="tx1"/>
                          </a:solidFill>
                          <a:latin typeface="Muli" pitchFamily="2" charset="77"/>
                        </a:rPr>
                        <a:t>Words with ‘silent’ letters at the start. </a:t>
                      </a:r>
                      <a:endParaRPr lang="en-GB" sz="1400" b="0" i="0" baseline="0" dirty="0">
                        <a:solidFill>
                          <a:schemeClr val="tx1"/>
                        </a:solidFill>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0" i="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16</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nvGraphicFramePr>
        <p:xfrm>
          <a:off x="3566885" y="2069494"/>
          <a:ext cx="8128000" cy="4480560"/>
        </p:xfrm>
        <a:graphic>
          <a:graphicData uri="http://schemas.openxmlformats.org/drawingml/2006/table">
            <a:tbl>
              <a:tblPr>
                <a:tableStyleId>{5940675A-B579-460E-94D1-54222C63F5DA}</a:tableStyleId>
              </a:tblPr>
              <a:tblGrid>
                <a:gridCol w="1625600">
                  <a:extLst>
                    <a:ext uri="{9D8B030D-6E8A-4147-A177-3AD203B41FA5}">
                      <a16:colId xmlns:a16="http://schemas.microsoft.com/office/drawing/2014/main" val="20000"/>
                    </a:ext>
                  </a:extLst>
                </a:gridCol>
                <a:gridCol w="1625600">
                  <a:extLst>
                    <a:ext uri="{9D8B030D-6E8A-4147-A177-3AD203B41FA5}">
                      <a16:colId xmlns:a16="http://schemas.microsoft.com/office/drawing/2014/main" val="20001"/>
                    </a:ext>
                  </a:extLst>
                </a:gridCol>
                <a:gridCol w="1625600">
                  <a:extLst>
                    <a:ext uri="{9D8B030D-6E8A-4147-A177-3AD203B41FA5}">
                      <a16:colId xmlns:a16="http://schemas.microsoft.com/office/drawing/2014/main" val="20002"/>
                    </a:ext>
                  </a:extLst>
                </a:gridCol>
                <a:gridCol w="1625600">
                  <a:extLst>
                    <a:ext uri="{9D8B030D-6E8A-4147-A177-3AD203B41FA5}">
                      <a16:colId xmlns:a16="http://schemas.microsoft.com/office/drawing/2014/main" val="20003"/>
                    </a:ext>
                  </a:extLst>
                </a:gridCol>
                <a:gridCol w="1625600">
                  <a:extLst>
                    <a:ext uri="{9D8B030D-6E8A-4147-A177-3AD203B41FA5}">
                      <a16:colId xmlns:a16="http://schemas.microsoft.com/office/drawing/2014/main" val="20004"/>
                    </a:ext>
                  </a:extLst>
                </a:gridCol>
              </a:tblGrid>
              <a:tr h="220418">
                <a:tc>
                  <a:txBody>
                    <a:bodyPr/>
                    <a:lstStyle/>
                    <a:p>
                      <a:endParaRPr lang="en-GB" b="0" i="0" dirty="0">
                        <a:latin typeface="Muli" pitchFamily="2" charset="77"/>
                      </a:endParaRPr>
                    </a:p>
                    <a:p>
                      <a:endParaRPr lang="en-GB" b="0" i="0" dirty="0">
                        <a:latin typeface="Muli" pitchFamily="2" charset="77"/>
                      </a:endParaRPr>
                    </a:p>
                    <a:p>
                      <a:endParaRPr lang="en-GB" dirty="0"/>
                    </a:p>
                    <a:p>
                      <a:endParaRPr lang="en-GB" dirty="0"/>
                    </a:p>
                    <a:p>
                      <a:endParaRPr lang="en-GB" dirty="0"/>
                    </a:p>
                    <a:p>
                      <a:endParaRPr lang="en-GB" dirty="0"/>
                    </a:p>
                    <a:p>
                      <a:endParaRPr lang="en-GB" dirty="0"/>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extLst>
                  <a:ext uri="{0D108BD9-81ED-4DB2-BD59-A6C34878D82A}">
                    <a16:rowId xmlns:a16="http://schemas.microsoft.com/office/drawing/2014/main" val="10000"/>
                  </a:ext>
                </a:extLst>
              </a:tr>
              <a:tr h="228254">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extLst>
                  <a:ext uri="{0D108BD9-81ED-4DB2-BD59-A6C34878D82A}">
                    <a16:rowId xmlns:a16="http://schemas.microsoft.com/office/drawing/2014/main" val="10001"/>
                  </a:ext>
                </a:extLst>
              </a:tr>
              <a:tr h="134288">
                <a:tc>
                  <a:txBody>
                    <a:bodyPr/>
                    <a:lstStyle/>
                    <a:p>
                      <a:endParaRPr lang="en-GB" b="0" i="0" dirty="0">
                        <a:latin typeface="Muli" pitchFamily="2" charset="77"/>
                      </a:endParaRPr>
                    </a:p>
                    <a:p>
                      <a:endParaRPr lang="en-GB" b="0" i="0" dirty="0">
                        <a:latin typeface="Muli" pitchFamily="2" charset="77"/>
                      </a:endParaRPr>
                    </a:p>
                    <a:p>
                      <a:endParaRPr lang="en-GB" dirty="0"/>
                    </a:p>
                    <a:p>
                      <a:endParaRPr lang="en-GB" dirty="0"/>
                    </a:p>
                    <a:p>
                      <a:endParaRPr lang="en-GB" dirty="0"/>
                    </a:p>
                    <a:p>
                      <a:endParaRPr lang="en-GB" dirty="0"/>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extLst>
                  <a:ext uri="{0D108BD9-81ED-4DB2-BD59-A6C34878D82A}">
                    <a16:rowId xmlns:a16="http://schemas.microsoft.com/office/drawing/2014/main" val="10002"/>
                  </a:ext>
                </a:extLst>
              </a:tr>
              <a:tr h="134288">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4640095" y="1473910"/>
            <a:ext cx="5934489" cy="369332"/>
          </a:xfrm>
          <a:prstGeom prst="rect">
            <a:avLst/>
          </a:prstGeom>
          <a:solidFill>
            <a:srgbClr val="D883FF"/>
          </a:solidFill>
          <a:ln>
            <a:solidFill>
              <a:schemeClr val="tx1"/>
            </a:solidFill>
          </a:ln>
        </p:spPr>
        <p:txBody>
          <a:bodyPr wrap="square" rtlCol="0">
            <a:spAutoFit/>
          </a:bodyPr>
          <a:lstStyle/>
          <a:p>
            <a:pPr algn="ctr"/>
            <a:r>
              <a:rPr lang="en-GB" dirty="0">
                <a:latin typeface="OpenDyslexicAlta" pitchFamily="2" charset="77"/>
                <a:ea typeface="OpenDyslexic" charset="0"/>
                <a:cs typeface="OpenDyslexic" charset="0"/>
              </a:rPr>
              <a:t>Match each spelling with the correct image.</a:t>
            </a:r>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39294" y="4656985"/>
            <a:ext cx="804439" cy="1362814"/>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50313" y="4711540"/>
            <a:ext cx="1757158" cy="1308259"/>
          </a:xfrm>
          <a:prstGeom prst="rect">
            <a:avLst/>
          </a:prstGeom>
        </p:spPr>
      </p:pic>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07471" y="2256754"/>
            <a:ext cx="1439305" cy="1370308"/>
          </a:xfrm>
          <a:prstGeom prst="rect">
            <a:avLst/>
          </a:prstGeom>
        </p:spPr>
      </p:pic>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39583" y="2317508"/>
            <a:ext cx="1309554" cy="1309554"/>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31559" y="4894317"/>
            <a:ext cx="1058378" cy="888149"/>
          </a:xfrm>
          <a:prstGeom prst="rect">
            <a:avLst/>
          </a:prstGeom>
        </p:spPr>
      </p:pic>
      <p:cxnSp>
        <p:nvCxnSpPr>
          <p:cNvPr id="26" name="Straight Arrow Connector 25"/>
          <p:cNvCxnSpPr/>
          <p:nvPr/>
        </p:nvCxnSpPr>
        <p:spPr>
          <a:xfrm>
            <a:off x="9105327" y="4483099"/>
            <a:ext cx="310841" cy="45688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20372" y="2317508"/>
            <a:ext cx="1402977" cy="1385440"/>
          </a:xfrm>
          <a:prstGeom prst="rect">
            <a:avLst/>
          </a:prstGeom>
        </p:spPr>
      </p:pic>
      <p:pic>
        <p:nvPicPr>
          <p:cNvPr id="28" name="Picture 2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16094" y="4656984"/>
            <a:ext cx="1546630" cy="1453591"/>
          </a:xfrm>
          <a:prstGeom prst="rect">
            <a:avLst/>
          </a:prstGeom>
        </p:spPr>
      </p:pic>
      <p:pic>
        <p:nvPicPr>
          <p:cNvPr id="29" name="Picture 2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11963" y="2440834"/>
            <a:ext cx="1437843" cy="1139501"/>
          </a:xfrm>
          <a:prstGeom prst="rect">
            <a:avLst/>
          </a:prstGeom>
        </p:spPr>
      </p:pic>
      <p:pic>
        <p:nvPicPr>
          <p:cNvPr id="30" name="Picture 2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701017" y="2420693"/>
            <a:ext cx="1316677" cy="1159642"/>
          </a:xfrm>
          <a:prstGeom prst="rect">
            <a:avLst/>
          </a:prstGeom>
        </p:spPr>
      </p:pic>
      <p:pic>
        <p:nvPicPr>
          <p:cNvPr id="31" name="Picture 3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064955" y="4423556"/>
            <a:ext cx="1170238" cy="1706042"/>
          </a:xfrm>
          <a:prstGeom prst="rect">
            <a:avLst/>
          </a:prstGeom>
        </p:spPr>
      </p:pic>
    </p:spTree>
    <p:extLst>
      <p:ext uri="{BB962C8B-B14F-4D97-AF65-F5344CB8AC3E}">
        <p14:creationId xmlns:p14="http://schemas.microsoft.com/office/powerpoint/2010/main" val="5075528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knight</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wreckage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writer</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knowledge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knuckle</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wreath</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pterodactyl</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mnemonic</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wrestler</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knife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475241450"/>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solidFill>
                            <a:schemeClr val="tx1"/>
                          </a:solidFill>
                          <a:latin typeface="Muli" pitchFamily="2" charset="77"/>
                        </a:rPr>
                        <a:t>Words with ‘silent’ letters at the start. </a:t>
                      </a:r>
                      <a:endParaRPr lang="en-GB" sz="1400" b="0" i="0" baseline="0" dirty="0">
                        <a:solidFill>
                          <a:schemeClr val="tx1"/>
                        </a:solidFill>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0" i="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16</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524525246"/>
              </p:ext>
            </p:extLst>
          </p:nvPr>
        </p:nvGraphicFramePr>
        <p:xfrm>
          <a:off x="3566885" y="2069494"/>
          <a:ext cx="8128000" cy="4480560"/>
        </p:xfrm>
        <a:graphic>
          <a:graphicData uri="http://schemas.openxmlformats.org/drawingml/2006/table">
            <a:tbl>
              <a:tblPr>
                <a:tableStyleId>{5940675A-B579-460E-94D1-54222C63F5DA}</a:tableStyleId>
              </a:tblPr>
              <a:tblGrid>
                <a:gridCol w="1625600">
                  <a:extLst>
                    <a:ext uri="{9D8B030D-6E8A-4147-A177-3AD203B41FA5}">
                      <a16:colId xmlns:a16="http://schemas.microsoft.com/office/drawing/2014/main" val="20000"/>
                    </a:ext>
                  </a:extLst>
                </a:gridCol>
                <a:gridCol w="1625600">
                  <a:extLst>
                    <a:ext uri="{9D8B030D-6E8A-4147-A177-3AD203B41FA5}">
                      <a16:colId xmlns:a16="http://schemas.microsoft.com/office/drawing/2014/main" val="20001"/>
                    </a:ext>
                  </a:extLst>
                </a:gridCol>
                <a:gridCol w="1625600">
                  <a:extLst>
                    <a:ext uri="{9D8B030D-6E8A-4147-A177-3AD203B41FA5}">
                      <a16:colId xmlns:a16="http://schemas.microsoft.com/office/drawing/2014/main" val="20002"/>
                    </a:ext>
                  </a:extLst>
                </a:gridCol>
                <a:gridCol w="1625600">
                  <a:extLst>
                    <a:ext uri="{9D8B030D-6E8A-4147-A177-3AD203B41FA5}">
                      <a16:colId xmlns:a16="http://schemas.microsoft.com/office/drawing/2014/main" val="20003"/>
                    </a:ext>
                  </a:extLst>
                </a:gridCol>
                <a:gridCol w="1625600">
                  <a:extLst>
                    <a:ext uri="{9D8B030D-6E8A-4147-A177-3AD203B41FA5}">
                      <a16:colId xmlns:a16="http://schemas.microsoft.com/office/drawing/2014/main" val="20004"/>
                    </a:ext>
                  </a:extLst>
                </a:gridCol>
              </a:tblGrid>
              <a:tr h="220418">
                <a:tc>
                  <a:txBody>
                    <a:bodyPr/>
                    <a:lstStyle/>
                    <a:p>
                      <a:endParaRPr lang="en-GB" b="0" i="0" dirty="0">
                        <a:latin typeface="Muli" pitchFamily="2" charset="77"/>
                      </a:endParaRPr>
                    </a:p>
                    <a:p>
                      <a:endParaRPr lang="en-GB" b="0" i="0" dirty="0">
                        <a:latin typeface="Muli" pitchFamily="2" charset="77"/>
                      </a:endParaRPr>
                    </a:p>
                    <a:p>
                      <a:endParaRPr lang="en-GB" dirty="0"/>
                    </a:p>
                    <a:p>
                      <a:endParaRPr lang="en-GB" dirty="0"/>
                    </a:p>
                    <a:p>
                      <a:endParaRPr lang="en-GB" dirty="0"/>
                    </a:p>
                    <a:p>
                      <a:endParaRPr lang="en-GB" dirty="0"/>
                    </a:p>
                    <a:p>
                      <a:endParaRPr lang="en-GB" dirty="0"/>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extLst>
                  <a:ext uri="{0D108BD9-81ED-4DB2-BD59-A6C34878D82A}">
                    <a16:rowId xmlns:a16="http://schemas.microsoft.com/office/drawing/2014/main" val="10000"/>
                  </a:ext>
                </a:extLst>
              </a:tr>
              <a:tr h="2282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FF3860"/>
                          </a:solidFill>
                          <a:latin typeface="OpenDyslexicAlta" pitchFamily="2" charset="77"/>
                          <a:ea typeface="OpenDyslexic" charset="0"/>
                          <a:cs typeface="OpenDyslexic" charset="0"/>
                        </a:rPr>
                        <a:t>wrestler</a:t>
                      </a:r>
                      <a:endParaRPr lang="en-GB" b="0" i="0" dirty="0">
                        <a:solidFill>
                          <a:srgbClr val="FF3860"/>
                        </a:solidFill>
                        <a:latin typeface="Muli" pitchFamily="2"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FF3860"/>
                          </a:solidFill>
                          <a:latin typeface="OpenDyslexicAlta" pitchFamily="2" charset="77"/>
                          <a:ea typeface="OpenDyslexic" charset="0"/>
                          <a:cs typeface="OpenDyslexic" charset="0"/>
                        </a:rPr>
                        <a:t>writer</a:t>
                      </a:r>
                      <a:endParaRPr lang="en-GB" b="0" i="0" dirty="0">
                        <a:solidFill>
                          <a:srgbClr val="FF3860"/>
                        </a:solidFill>
                        <a:latin typeface="Muli" pitchFamily="2"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FF3860"/>
                          </a:solidFill>
                          <a:latin typeface="OpenDyslexicAlta" pitchFamily="2" charset="77"/>
                          <a:ea typeface="OpenDyslexic" charset="0"/>
                          <a:cs typeface="OpenDyslexic" charset="0"/>
                        </a:rPr>
                        <a:t>mnemonic</a:t>
                      </a:r>
                      <a:endParaRPr lang="en-GB" b="0" i="0" dirty="0">
                        <a:solidFill>
                          <a:srgbClr val="FF3860"/>
                        </a:solidFill>
                        <a:latin typeface="Muli" pitchFamily="2"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FF3860"/>
                          </a:solidFill>
                          <a:latin typeface="OpenDyslexicAlta" pitchFamily="2" charset="77"/>
                          <a:ea typeface="OpenDyslexic" charset="0"/>
                          <a:cs typeface="OpenDyslexic" charset="0"/>
                        </a:rPr>
                        <a:t>knowledge</a:t>
                      </a:r>
                      <a:endParaRPr lang="en-GB" b="0" i="0" dirty="0">
                        <a:solidFill>
                          <a:srgbClr val="FF3860"/>
                        </a:solidFill>
                        <a:latin typeface="Muli" pitchFamily="2"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FF3860"/>
                          </a:solidFill>
                          <a:latin typeface="OpenDyslexicAlta" pitchFamily="2" charset="77"/>
                          <a:ea typeface="OpenDyslexic" charset="0"/>
                          <a:cs typeface="OpenDyslexic" charset="0"/>
                        </a:rPr>
                        <a:t>wreath</a:t>
                      </a:r>
                      <a:endParaRPr lang="en-GB" b="0" i="0" dirty="0">
                        <a:solidFill>
                          <a:srgbClr val="FF3860"/>
                        </a:solidFill>
                        <a:latin typeface="Muli" pitchFamily="2" charset="77"/>
                      </a:endParaRPr>
                    </a:p>
                  </a:txBody>
                  <a:tcPr/>
                </a:tc>
                <a:extLst>
                  <a:ext uri="{0D108BD9-81ED-4DB2-BD59-A6C34878D82A}">
                    <a16:rowId xmlns:a16="http://schemas.microsoft.com/office/drawing/2014/main" val="10001"/>
                  </a:ext>
                </a:extLst>
              </a:tr>
              <a:tr h="134288">
                <a:tc>
                  <a:txBody>
                    <a:bodyPr/>
                    <a:lstStyle/>
                    <a:p>
                      <a:endParaRPr lang="en-GB" b="0" i="0" dirty="0">
                        <a:latin typeface="Muli" pitchFamily="2" charset="77"/>
                      </a:endParaRPr>
                    </a:p>
                    <a:p>
                      <a:endParaRPr lang="en-GB" b="0" i="0" dirty="0">
                        <a:latin typeface="Muli" pitchFamily="2" charset="77"/>
                      </a:endParaRPr>
                    </a:p>
                    <a:p>
                      <a:endParaRPr lang="en-GB" dirty="0"/>
                    </a:p>
                    <a:p>
                      <a:endParaRPr lang="en-GB" dirty="0"/>
                    </a:p>
                    <a:p>
                      <a:endParaRPr lang="en-GB" dirty="0"/>
                    </a:p>
                    <a:p>
                      <a:endParaRPr lang="en-GB" dirty="0"/>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extLst>
                  <a:ext uri="{0D108BD9-81ED-4DB2-BD59-A6C34878D82A}">
                    <a16:rowId xmlns:a16="http://schemas.microsoft.com/office/drawing/2014/main" val="10002"/>
                  </a:ext>
                </a:extLst>
              </a:tr>
              <a:tr h="1342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FF3860"/>
                          </a:solidFill>
                          <a:latin typeface="OpenDyslexicAlta" pitchFamily="2" charset="77"/>
                          <a:ea typeface="OpenDyslexic" charset="0"/>
                          <a:cs typeface="OpenDyslexic" charset="0"/>
                        </a:rPr>
                        <a:t>wreckage</a:t>
                      </a:r>
                      <a:endParaRPr lang="en-GB" b="0" i="0" dirty="0">
                        <a:solidFill>
                          <a:srgbClr val="FF3860"/>
                        </a:solidFill>
                        <a:latin typeface="Muli" pitchFamily="2" charset="77"/>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0" i="0" dirty="0">
                          <a:solidFill>
                            <a:srgbClr val="FF3860"/>
                          </a:solidFill>
                          <a:latin typeface="OpenDyslexicAlta" pitchFamily="2" charset="77"/>
                          <a:ea typeface="OpenDyslexic" charset="0"/>
                          <a:cs typeface="OpenDyslexic" charset="0"/>
                        </a:rPr>
                        <a:t>pterodactyl</a:t>
                      </a:r>
                      <a:endParaRPr lang="en-GB" b="0" i="0" dirty="0">
                        <a:solidFill>
                          <a:srgbClr val="FF3860"/>
                        </a:solidFill>
                        <a:latin typeface="Muli" pitchFamily="2" charset="77"/>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0" i="0" dirty="0">
                          <a:solidFill>
                            <a:srgbClr val="FF3860"/>
                          </a:solidFill>
                          <a:latin typeface="OpenDyslexicAlta" pitchFamily="2" charset="77"/>
                          <a:ea typeface="OpenDyslexic" charset="0"/>
                          <a:cs typeface="OpenDyslexic" charset="0"/>
                        </a:rPr>
                        <a:t>knife</a:t>
                      </a:r>
                      <a:endParaRPr lang="en-GB" b="0" i="0" dirty="0">
                        <a:solidFill>
                          <a:srgbClr val="FF3860"/>
                        </a:solidFill>
                        <a:latin typeface="Muli" pitchFamily="2"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FF3860"/>
                          </a:solidFill>
                          <a:latin typeface="OpenDyslexicAlta" pitchFamily="2" charset="77"/>
                          <a:ea typeface="OpenDyslexic" charset="0"/>
                          <a:cs typeface="OpenDyslexic" charset="0"/>
                        </a:rPr>
                        <a:t>knuckle</a:t>
                      </a:r>
                      <a:endParaRPr lang="en-GB" b="0" i="0" dirty="0">
                        <a:solidFill>
                          <a:srgbClr val="FF3860"/>
                        </a:solidFill>
                        <a:latin typeface="Muli" pitchFamily="2"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FF3860"/>
                          </a:solidFill>
                          <a:latin typeface="OpenDyslexicAlta" pitchFamily="2" charset="77"/>
                          <a:ea typeface="OpenDyslexic" charset="0"/>
                          <a:cs typeface="OpenDyslexic" charset="0"/>
                        </a:rPr>
                        <a:t>knight</a:t>
                      </a:r>
                      <a:endParaRPr lang="en-GB" b="0" i="0" dirty="0">
                        <a:solidFill>
                          <a:srgbClr val="FF3860"/>
                        </a:solidFill>
                        <a:latin typeface="Muli" pitchFamily="2" charset="77"/>
                      </a:endParaRPr>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4640095" y="1473910"/>
            <a:ext cx="5934489" cy="369332"/>
          </a:xfrm>
          <a:prstGeom prst="rect">
            <a:avLst/>
          </a:prstGeom>
          <a:solidFill>
            <a:srgbClr val="D883FF"/>
          </a:solidFill>
          <a:ln>
            <a:solidFill>
              <a:schemeClr val="tx1"/>
            </a:solidFill>
          </a:ln>
        </p:spPr>
        <p:txBody>
          <a:bodyPr wrap="square" rtlCol="0">
            <a:spAutoFit/>
          </a:bodyPr>
          <a:lstStyle/>
          <a:p>
            <a:pPr algn="ctr"/>
            <a:r>
              <a:rPr lang="en-GB" dirty="0">
                <a:latin typeface="OpenDyslexicAlta" pitchFamily="2" charset="77"/>
                <a:ea typeface="OpenDyslexic" charset="0"/>
                <a:cs typeface="OpenDyslexic" charset="0"/>
              </a:rPr>
              <a:t>Match each spelling with the correct image.</a:t>
            </a:r>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39294" y="4656985"/>
            <a:ext cx="804439" cy="1362814"/>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50313" y="4711540"/>
            <a:ext cx="1757158" cy="1308259"/>
          </a:xfrm>
          <a:prstGeom prst="rect">
            <a:avLst/>
          </a:prstGeom>
        </p:spPr>
      </p:pic>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07471" y="2256754"/>
            <a:ext cx="1439305" cy="1370308"/>
          </a:xfrm>
          <a:prstGeom prst="rect">
            <a:avLst/>
          </a:prstGeom>
        </p:spPr>
      </p:pic>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39583" y="2317508"/>
            <a:ext cx="1309554" cy="1309554"/>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31559" y="4894317"/>
            <a:ext cx="1058378" cy="888149"/>
          </a:xfrm>
          <a:prstGeom prst="rect">
            <a:avLst/>
          </a:prstGeom>
        </p:spPr>
      </p:pic>
      <p:cxnSp>
        <p:nvCxnSpPr>
          <p:cNvPr id="26" name="Straight Arrow Connector 25"/>
          <p:cNvCxnSpPr/>
          <p:nvPr/>
        </p:nvCxnSpPr>
        <p:spPr>
          <a:xfrm>
            <a:off x="9105327" y="4483099"/>
            <a:ext cx="310841" cy="45688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20372" y="2317508"/>
            <a:ext cx="1402977" cy="1385440"/>
          </a:xfrm>
          <a:prstGeom prst="rect">
            <a:avLst/>
          </a:prstGeom>
        </p:spPr>
      </p:pic>
      <p:pic>
        <p:nvPicPr>
          <p:cNvPr id="28" name="Picture 2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16094" y="4656984"/>
            <a:ext cx="1546630" cy="1453591"/>
          </a:xfrm>
          <a:prstGeom prst="rect">
            <a:avLst/>
          </a:prstGeom>
        </p:spPr>
      </p:pic>
      <p:pic>
        <p:nvPicPr>
          <p:cNvPr id="29" name="Picture 2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11963" y="2440834"/>
            <a:ext cx="1437843" cy="1139501"/>
          </a:xfrm>
          <a:prstGeom prst="rect">
            <a:avLst/>
          </a:prstGeom>
        </p:spPr>
      </p:pic>
      <p:pic>
        <p:nvPicPr>
          <p:cNvPr id="30" name="Picture 2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701017" y="2420693"/>
            <a:ext cx="1316677" cy="1159642"/>
          </a:xfrm>
          <a:prstGeom prst="rect">
            <a:avLst/>
          </a:prstGeom>
        </p:spPr>
      </p:pic>
      <p:pic>
        <p:nvPicPr>
          <p:cNvPr id="31" name="Picture 3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064955" y="4423556"/>
            <a:ext cx="1170238" cy="1706042"/>
          </a:xfrm>
          <a:prstGeom prst="rect">
            <a:avLst/>
          </a:prstGeom>
        </p:spPr>
      </p:pic>
    </p:spTree>
    <p:extLst>
      <p:ext uri="{BB962C8B-B14F-4D97-AF65-F5344CB8AC3E}">
        <p14:creationId xmlns:p14="http://schemas.microsoft.com/office/powerpoint/2010/main" val="70584259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Words with ‘silent’ letters (i.e. letters whose presence cannot be predicted from the pronunciation of the word).</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5</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17</a:t>
            </a:r>
          </a:p>
        </p:txBody>
      </p:sp>
    </p:spTree>
    <p:extLst>
      <p:ext uri="{BB962C8B-B14F-4D97-AF65-F5344CB8AC3E}">
        <p14:creationId xmlns:p14="http://schemas.microsoft.com/office/powerpoint/2010/main" val="160834373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5</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Words with ‘silent’ letters (i.e. letters whose presence cannot be predicted from the pronunciation of the word).</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4164973370"/>
              </p:ext>
            </p:extLst>
          </p:nvPr>
        </p:nvGraphicFramePr>
        <p:xfrm>
          <a:off x="3429000" y="1311275"/>
          <a:ext cx="8363607" cy="5272290"/>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322344">
                <a:tc>
                  <a:txBody>
                    <a:bodyPr/>
                    <a:lstStyle/>
                    <a:p>
                      <a:r>
                        <a:rPr lang="en-GB" sz="1700" b="0" i="0" dirty="0">
                          <a:latin typeface="Muli" pitchFamily="2" charset="77"/>
                        </a:rPr>
                        <a:t>Introduction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i="0" dirty="0">
                          <a:latin typeface="Muli" pitchFamily="2" charset="77"/>
                        </a:rPr>
                        <a:t>There are lots of words in the English language that have silent letters. These can occur throughout a word and cannot be predicted from the pronunciation of the word. Can the children think of any examples?</a:t>
                      </a:r>
                    </a:p>
                  </a:txBody>
                  <a:tcPr/>
                </a:tc>
                <a:extLst>
                  <a:ext uri="{0D108BD9-81ED-4DB2-BD59-A6C34878D82A}">
                    <a16:rowId xmlns:a16="http://schemas.microsoft.com/office/drawing/2014/main" val="10000"/>
                  </a:ext>
                </a:extLst>
              </a:tr>
              <a:tr h="1769712">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Using the power point slide as children to come and circle the silent sound in each of the spelling list words. </a:t>
                      </a:r>
                    </a:p>
                    <a:p>
                      <a:endParaRPr lang="en-GB" sz="1700" b="0" i="0" baseline="0" dirty="0">
                        <a:latin typeface="Muli" pitchFamily="2" charset="77"/>
                      </a:endParaRPr>
                    </a:p>
                    <a:p>
                      <a:r>
                        <a:rPr lang="en-GB" sz="1700" b="0" i="0" baseline="0" dirty="0">
                          <a:latin typeface="Muli" pitchFamily="2" charset="77"/>
                        </a:rPr>
                        <a:t>Discuss the finding and any misconceptions.</a:t>
                      </a:r>
                    </a:p>
                  </a:txBody>
                  <a:tcPr/>
                </a:tc>
                <a:extLst>
                  <a:ext uri="{0D108BD9-81ED-4DB2-BD59-A6C34878D82A}">
                    <a16:rowId xmlns:a16="http://schemas.microsoft.com/office/drawing/2014/main" val="10001"/>
                  </a:ext>
                </a:extLst>
              </a:tr>
              <a:tr h="2180234">
                <a:tc>
                  <a:txBody>
                    <a:bodyPr/>
                    <a:lstStyle/>
                    <a:p>
                      <a:r>
                        <a:rPr lang="en-GB" sz="1700" b="0" i="0" dirty="0">
                          <a:latin typeface="Muli" pitchFamily="2" charset="77"/>
                        </a:rPr>
                        <a:t>Independent Activity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dirty="0">
                          <a:latin typeface="Muli" pitchFamily="2" charset="77"/>
                        </a:rPr>
                        <a:t>Children work in small groups to spell the words a letter at a time. The first child picks a word from the spelling list and tells the group, they then write the first letter of that word and pass the board to their left. The next child writes the next letter and so on. If a mistake is made then the word is erased and the you start again on the same word. Once the word is completed and correct the next child chooses a new word and it starts again.</a:t>
                      </a:r>
                    </a:p>
                    <a:p>
                      <a:endParaRPr lang="en-GB" sz="1700" b="0" i="0" dirty="0">
                        <a:latin typeface="Muli" pitchFamily="2" charset="77"/>
                      </a:endParaRP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234927495"/>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doubt</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island</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lamb</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solemn</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thistle</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autumn</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build</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receipt</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ascend</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disciple</a:t>
                      </a:r>
                    </a:p>
                  </a:txBody>
                  <a:tcPr/>
                </a:tc>
                <a:extLst>
                  <a:ext uri="{0D108BD9-81ED-4DB2-BD59-A6C34878D82A}">
                    <a16:rowId xmlns:a16="http://schemas.microsoft.com/office/drawing/2014/main" val="615534220"/>
                  </a:ext>
                </a:extLst>
              </a:tr>
            </a:tbl>
          </a:graphicData>
        </a:graphic>
      </p:graphicFrame>
      <p:sp>
        <p:nvSpPr>
          <p:cNvPr id="8" name="Text Placeholder 7">
            <a:extLst>
              <a:ext uri="{FF2B5EF4-FFF2-40B4-BE49-F238E27FC236}">
                <a16:creationId xmlns:a16="http://schemas.microsoft.com/office/drawing/2014/main" id="{0028DBE3-3A93-4352-9550-AC85A1178194}"/>
              </a:ext>
            </a:extLst>
          </p:cNvPr>
          <p:cNvSpPr>
            <a:spLocks noGrp="1"/>
          </p:cNvSpPr>
          <p:nvPr>
            <p:ph type="body" sz="quarter" idx="14"/>
          </p:nvPr>
        </p:nvSpPr>
        <p:spPr/>
        <p:txBody>
          <a:bodyPr/>
          <a:lstStyle/>
          <a:p>
            <a:r>
              <a:rPr lang="en-GB" dirty="0"/>
              <a:t>17</a:t>
            </a:r>
          </a:p>
        </p:txBody>
      </p:sp>
    </p:spTree>
    <p:extLst>
      <p:ext uri="{BB962C8B-B14F-4D97-AF65-F5344CB8AC3E}">
        <p14:creationId xmlns:p14="http://schemas.microsoft.com/office/powerpoint/2010/main" val="29054809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65941-C080-484A-B569-278A695F159B}"/>
              </a:ext>
            </a:extLst>
          </p:cNvPr>
          <p:cNvSpPr>
            <a:spLocks noGrp="1"/>
          </p:cNvSpPr>
          <p:nvPr>
            <p:ph type="title"/>
          </p:nvPr>
        </p:nvSpPr>
        <p:spPr>
          <a:xfrm>
            <a:off x="370367" y="241079"/>
            <a:ext cx="9216978" cy="1325563"/>
          </a:xfrm>
        </p:spPr>
        <p:txBody>
          <a:bodyPr>
            <a:noAutofit/>
          </a:bodyPr>
          <a:lstStyle/>
          <a:p>
            <a:pPr algn="l"/>
            <a:r>
              <a:rPr lang="en-GB" sz="2800" dirty="0"/>
              <a:t>Which sounds are silent in the words below? Circle them.</a:t>
            </a:r>
          </a:p>
        </p:txBody>
      </p:sp>
      <p:graphicFrame>
        <p:nvGraphicFramePr>
          <p:cNvPr id="6" name="Table 5">
            <a:extLst>
              <a:ext uri="{FF2B5EF4-FFF2-40B4-BE49-F238E27FC236}">
                <a16:creationId xmlns:a16="http://schemas.microsoft.com/office/drawing/2014/main" id="{101360AE-52BA-4524-AA70-28549BB9B032}"/>
              </a:ext>
            </a:extLst>
          </p:cNvPr>
          <p:cNvGraphicFramePr>
            <a:graphicFrameLocks noGrp="1"/>
          </p:cNvGraphicFramePr>
          <p:nvPr>
            <p:extLst>
              <p:ext uri="{D42A27DB-BD31-4B8C-83A1-F6EECF244321}">
                <p14:modId xmlns:p14="http://schemas.microsoft.com/office/powerpoint/2010/main" val="1626468700"/>
              </p:ext>
            </p:extLst>
          </p:nvPr>
        </p:nvGraphicFramePr>
        <p:xfrm>
          <a:off x="797442" y="1935126"/>
          <a:ext cx="10866475" cy="3997840"/>
        </p:xfrm>
        <a:graphic>
          <a:graphicData uri="http://schemas.openxmlformats.org/drawingml/2006/table">
            <a:tbl>
              <a:tblPr firstRow="1" bandRow="1">
                <a:tableStyleId>{5940675A-B579-460E-94D1-54222C63F5DA}</a:tableStyleId>
              </a:tblPr>
              <a:tblGrid>
                <a:gridCol w="2173295">
                  <a:extLst>
                    <a:ext uri="{9D8B030D-6E8A-4147-A177-3AD203B41FA5}">
                      <a16:colId xmlns:a16="http://schemas.microsoft.com/office/drawing/2014/main" val="20000"/>
                    </a:ext>
                  </a:extLst>
                </a:gridCol>
                <a:gridCol w="2173295">
                  <a:extLst>
                    <a:ext uri="{9D8B030D-6E8A-4147-A177-3AD203B41FA5}">
                      <a16:colId xmlns:a16="http://schemas.microsoft.com/office/drawing/2014/main" val="20001"/>
                    </a:ext>
                  </a:extLst>
                </a:gridCol>
                <a:gridCol w="2173295">
                  <a:extLst>
                    <a:ext uri="{9D8B030D-6E8A-4147-A177-3AD203B41FA5}">
                      <a16:colId xmlns:a16="http://schemas.microsoft.com/office/drawing/2014/main" val="20002"/>
                    </a:ext>
                  </a:extLst>
                </a:gridCol>
                <a:gridCol w="2173295">
                  <a:extLst>
                    <a:ext uri="{9D8B030D-6E8A-4147-A177-3AD203B41FA5}">
                      <a16:colId xmlns:a16="http://schemas.microsoft.com/office/drawing/2014/main" val="20003"/>
                    </a:ext>
                  </a:extLst>
                </a:gridCol>
                <a:gridCol w="2173295">
                  <a:extLst>
                    <a:ext uri="{9D8B030D-6E8A-4147-A177-3AD203B41FA5}">
                      <a16:colId xmlns:a16="http://schemas.microsoft.com/office/drawing/2014/main" val="4178769405"/>
                    </a:ext>
                  </a:extLst>
                </a:gridCol>
              </a:tblGrid>
              <a:tr h="1998920">
                <a:tc>
                  <a:txBody>
                    <a:bodyPr/>
                    <a:lstStyle/>
                    <a:p>
                      <a:pPr algn="ctr"/>
                      <a:r>
                        <a:rPr lang="en-GB" sz="3600" b="0" i="0" dirty="0">
                          <a:latin typeface="OpenDyslexicAlta" pitchFamily="2" charset="77"/>
                          <a:ea typeface="OpenDyslexic" charset="0"/>
                          <a:cs typeface="OpenDyslexic" charset="0"/>
                        </a:rPr>
                        <a:t>doubt</a:t>
                      </a:r>
                    </a:p>
                  </a:txBody>
                  <a:tcPr anchor="ctr"/>
                </a:tc>
                <a:tc>
                  <a:txBody>
                    <a:bodyPr/>
                    <a:lstStyle/>
                    <a:p>
                      <a:pPr algn="ctr"/>
                      <a:r>
                        <a:rPr lang="en-GB" sz="3600" b="0" i="0" dirty="0">
                          <a:latin typeface="OpenDyslexicAlta" pitchFamily="2" charset="77"/>
                          <a:ea typeface="OpenDyslexic" charset="0"/>
                          <a:cs typeface="OpenDyslexic" charset="0"/>
                        </a:rPr>
                        <a:t>island</a:t>
                      </a:r>
                    </a:p>
                  </a:txBody>
                  <a:tcPr anchor="ctr"/>
                </a:tc>
                <a:tc>
                  <a:txBody>
                    <a:bodyPr/>
                    <a:lstStyle/>
                    <a:p>
                      <a:pPr algn="ctr"/>
                      <a:r>
                        <a:rPr lang="en-GB" sz="3600" b="0" i="0" dirty="0">
                          <a:latin typeface="OpenDyslexicAlta" pitchFamily="2" charset="77"/>
                          <a:ea typeface="OpenDyslexic" charset="0"/>
                          <a:cs typeface="OpenDyslexic" charset="0"/>
                        </a:rPr>
                        <a:t>lamb</a:t>
                      </a:r>
                    </a:p>
                  </a:txBody>
                  <a:tcPr anchor="ctr"/>
                </a:tc>
                <a:tc>
                  <a:txBody>
                    <a:bodyPr/>
                    <a:lstStyle/>
                    <a:p>
                      <a:pPr algn="ctr"/>
                      <a:r>
                        <a:rPr lang="en-GB" sz="3600" b="0" i="0" dirty="0">
                          <a:latin typeface="OpenDyslexicAlta" pitchFamily="2" charset="77"/>
                          <a:ea typeface="OpenDyslexic" charset="0"/>
                          <a:cs typeface="OpenDyslexic" charset="0"/>
                        </a:rPr>
                        <a:t>solemn</a:t>
                      </a:r>
                    </a:p>
                  </a:txBody>
                  <a:tcPr anchor="ctr"/>
                </a:tc>
                <a:tc>
                  <a:txBody>
                    <a:bodyPr/>
                    <a:lstStyle/>
                    <a:p>
                      <a:pPr algn="ctr"/>
                      <a:r>
                        <a:rPr lang="en-GB" sz="3600" b="0" i="0" dirty="0">
                          <a:latin typeface="OpenDyslexicAlta" pitchFamily="2" charset="77"/>
                          <a:ea typeface="OpenDyslexic" charset="0"/>
                          <a:cs typeface="OpenDyslexic" charset="0"/>
                        </a:rPr>
                        <a:t>ascend</a:t>
                      </a:r>
                    </a:p>
                  </a:txBody>
                  <a:tcPr anchor="ctr"/>
                </a:tc>
                <a:extLst>
                  <a:ext uri="{0D108BD9-81ED-4DB2-BD59-A6C34878D82A}">
                    <a16:rowId xmlns:a16="http://schemas.microsoft.com/office/drawing/2014/main" val="10000"/>
                  </a:ext>
                </a:extLst>
              </a:tr>
              <a:tr h="1998920">
                <a:tc>
                  <a:txBody>
                    <a:bodyPr/>
                    <a:lstStyle/>
                    <a:p>
                      <a:pPr algn="ctr"/>
                      <a:r>
                        <a:rPr lang="en-GB" sz="3600" b="0" i="0" dirty="0">
                          <a:latin typeface="OpenDyslexicAlta" pitchFamily="2" charset="77"/>
                          <a:ea typeface="OpenDyslexic" charset="0"/>
                          <a:cs typeface="OpenDyslexic" charset="0"/>
                        </a:rPr>
                        <a:t>thistle</a:t>
                      </a:r>
                    </a:p>
                  </a:txBody>
                  <a:tcPr anchor="ctr"/>
                </a:tc>
                <a:tc>
                  <a:txBody>
                    <a:bodyPr/>
                    <a:lstStyle/>
                    <a:p>
                      <a:pPr algn="ctr"/>
                      <a:r>
                        <a:rPr lang="en-GB" sz="3600" b="0" i="0" dirty="0">
                          <a:latin typeface="OpenDyslexicAlta" pitchFamily="2" charset="77"/>
                          <a:ea typeface="OpenDyslexic" charset="0"/>
                          <a:cs typeface="OpenDyslexic" charset="0"/>
                        </a:rPr>
                        <a:t>autumn</a:t>
                      </a:r>
                    </a:p>
                  </a:txBody>
                  <a:tcPr anchor="ctr"/>
                </a:tc>
                <a:tc>
                  <a:txBody>
                    <a:bodyPr/>
                    <a:lstStyle/>
                    <a:p>
                      <a:pPr algn="ctr"/>
                      <a:r>
                        <a:rPr lang="en-GB" sz="3600" b="0" i="0" dirty="0">
                          <a:latin typeface="OpenDyslexicAlta" pitchFamily="2" charset="77"/>
                          <a:ea typeface="OpenDyslexic" charset="0"/>
                          <a:cs typeface="OpenDyslexic" charset="0"/>
                        </a:rPr>
                        <a:t>build</a:t>
                      </a:r>
                    </a:p>
                  </a:txBody>
                  <a:tcPr anchor="ctr"/>
                </a:tc>
                <a:tc>
                  <a:txBody>
                    <a:bodyPr/>
                    <a:lstStyle/>
                    <a:p>
                      <a:pPr algn="ctr"/>
                      <a:r>
                        <a:rPr lang="en-GB" sz="3600" b="0" i="0" dirty="0">
                          <a:latin typeface="OpenDyslexicAlta" pitchFamily="2" charset="77"/>
                          <a:ea typeface="OpenDyslexic" charset="0"/>
                          <a:cs typeface="OpenDyslexic" charset="0"/>
                        </a:rPr>
                        <a:t>receipt </a:t>
                      </a:r>
                    </a:p>
                  </a:txBody>
                  <a:tcPr anchor="ctr"/>
                </a:tc>
                <a:tc>
                  <a:txBody>
                    <a:bodyPr/>
                    <a:lstStyle/>
                    <a:p>
                      <a:pPr algn="ctr"/>
                      <a:r>
                        <a:rPr lang="en-GB" sz="3600" b="0" i="0" dirty="0">
                          <a:latin typeface="OpenDyslexicAlta" pitchFamily="2" charset="77"/>
                          <a:ea typeface="OpenDyslexic" charset="0"/>
                          <a:cs typeface="OpenDyslexic" charset="0"/>
                        </a:rPr>
                        <a:t>disciple</a:t>
                      </a:r>
                    </a:p>
                  </a:txBody>
                  <a:tcPr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05188512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65941-C080-484A-B569-278A695F159B}"/>
              </a:ext>
            </a:extLst>
          </p:cNvPr>
          <p:cNvSpPr>
            <a:spLocks noGrp="1"/>
          </p:cNvSpPr>
          <p:nvPr>
            <p:ph type="title"/>
          </p:nvPr>
        </p:nvSpPr>
        <p:spPr>
          <a:xfrm>
            <a:off x="370367" y="241079"/>
            <a:ext cx="9216978" cy="1325563"/>
          </a:xfrm>
        </p:spPr>
        <p:txBody>
          <a:bodyPr>
            <a:noAutofit/>
          </a:bodyPr>
          <a:lstStyle/>
          <a:p>
            <a:pPr algn="l"/>
            <a:r>
              <a:rPr lang="en-GB" sz="2800" dirty="0"/>
              <a:t>Which sounds are silent in the words below? Circle them.</a:t>
            </a:r>
          </a:p>
        </p:txBody>
      </p:sp>
      <p:graphicFrame>
        <p:nvGraphicFramePr>
          <p:cNvPr id="6" name="Table 5">
            <a:extLst>
              <a:ext uri="{FF2B5EF4-FFF2-40B4-BE49-F238E27FC236}">
                <a16:creationId xmlns:a16="http://schemas.microsoft.com/office/drawing/2014/main" id="{101360AE-52BA-4524-AA70-28549BB9B032}"/>
              </a:ext>
            </a:extLst>
          </p:cNvPr>
          <p:cNvGraphicFramePr>
            <a:graphicFrameLocks noGrp="1"/>
          </p:cNvGraphicFramePr>
          <p:nvPr>
            <p:extLst>
              <p:ext uri="{D42A27DB-BD31-4B8C-83A1-F6EECF244321}">
                <p14:modId xmlns:p14="http://schemas.microsoft.com/office/powerpoint/2010/main" val="3144300393"/>
              </p:ext>
            </p:extLst>
          </p:nvPr>
        </p:nvGraphicFramePr>
        <p:xfrm>
          <a:off x="797442" y="1935126"/>
          <a:ext cx="10866475" cy="3997840"/>
        </p:xfrm>
        <a:graphic>
          <a:graphicData uri="http://schemas.openxmlformats.org/drawingml/2006/table">
            <a:tbl>
              <a:tblPr firstRow="1" bandRow="1">
                <a:tableStyleId>{5940675A-B579-460E-94D1-54222C63F5DA}</a:tableStyleId>
              </a:tblPr>
              <a:tblGrid>
                <a:gridCol w="2173295">
                  <a:extLst>
                    <a:ext uri="{9D8B030D-6E8A-4147-A177-3AD203B41FA5}">
                      <a16:colId xmlns:a16="http://schemas.microsoft.com/office/drawing/2014/main" val="20000"/>
                    </a:ext>
                  </a:extLst>
                </a:gridCol>
                <a:gridCol w="2173295">
                  <a:extLst>
                    <a:ext uri="{9D8B030D-6E8A-4147-A177-3AD203B41FA5}">
                      <a16:colId xmlns:a16="http://schemas.microsoft.com/office/drawing/2014/main" val="20001"/>
                    </a:ext>
                  </a:extLst>
                </a:gridCol>
                <a:gridCol w="2173295">
                  <a:extLst>
                    <a:ext uri="{9D8B030D-6E8A-4147-A177-3AD203B41FA5}">
                      <a16:colId xmlns:a16="http://schemas.microsoft.com/office/drawing/2014/main" val="20002"/>
                    </a:ext>
                  </a:extLst>
                </a:gridCol>
                <a:gridCol w="2173295">
                  <a:extLst>
                    <a:ext uri="{9D8B030D-6E8A-4147-A177-3AD203B41FA5}">
                      <a16:colId xmlns:a16="http://schemas.microsoft.com/office/drawing/2014/main" val="20003"/>
                    </a:ext>
                  </a:extLst>
                </a:gridCol>
                <a:gridCol w="2173295">
                  <a:extLst>
                    <a:ext uri="{9D8B030D-6E8A-4147-A177-3AD203B41FA5}">
                      <a16:colId xmlns:a16="http://schemas.microsoft.com/office/drawing/2014/main" val="4178769405"/>
                    </a:ext>
                  </a:extLst>
                </a:gridCol>
              </a:tblGrid>
              <a:tr h="1998920">
                <a:tc>
                  <a:txBody>
                    <a:bodyPr/>
                    <a:lstStyle/>
                    <a:p>
                      <a:pPr algn="ctr"/>
                      <a:r>
                        <a:rPr lang="en-GB" sz="3600" b="0" i="0" dirty="0">
                          <a:latin typeface="OpenDyslexicAlta" pitchFamily="2" charset="77"/>
                          <a:ea typeface="OpenDyslexic" charset="0"/>
                          <a:cs typeface="OpenDyslexic" charset="0"/>
                        </a:rPr>
                        <a:t>doubt</a:t>
                      </a:r>
                    </a:p>
                  </a:txBody>
                  <a:tcPr anchor="ctr"/>
                </a:tc>
                <a:tc>
                  <a:txBody>
                    <a:bodyPr/>
                    <a:lstStyle/>
                    <a:p>
                      <a:pPr algn="ctr"/>
                      <a:r>
                        <a:rPr lang="en-GB" sz="3600" b="0" i="0" dirty="0">
                          <a:latin typeface="OpenDyslexicAlta" pitchFamily="2" charset="77"/>
                          <a:ea typeface="OpenDyslexic" charset="0"/>
                          <a:cs typeface="OpenDyslexic" charset="0"/>
                        </a:rPr>
                        <a:t>island</a:t>
                      </a:r>
                    </a:p>
                  </a:txBody>
                  <a:tcPr anchor="ctr"/>
                </a:tc>
                <a:tc>
                  <a:txBody>
                    <a:bodyPr/>
                    <a:lstStyle/>
                    <a:p>
                      <a:pPr algn="ctr"/>
                      <a:r>
                        <a:rPr lang="en-GB" sz="3600" b="0" i="0" dirty="0">
                          <a:latin typeface="OpenDyslexicAlta" pitchFamily="2" charset="77"/>
                          <a:ea typeface="OpenDyslexic" charset="0"/>
                          <a:cs typeface="OpenDyslexic" charset="0"/>
                        </a:rPr>
                        <a:t>lamb</a:t>
                      </a:r>
                    </a:p>
                  </a:txBody>
                  <a:tcPr anchor="ctr"/>
                </a:tc>
                <a:tc>
                  <a:txBody>
                    <a:bodyPr/>
                    <a:lstStyle/>
                    <a:p>
                      <a:pPr algn="ctr"/>
                      <a:r>
                        <a:rPr lang="en-GB" sz="3600" b="0" i="0" dirty="0">
                          <a:latin typeface="OpenDyslexicAlta" pitchFamily="2" charset="77"/>
                          <a:ea typeface="OpenDyslexic" charset="0"/>
                          <a:cs typeface="OpenDyslexic" charset="0"/>
                        </a:rPr>
                        <a:t>solemn</a:t>
                      </a:r>
                    </a:p>
                  </a:txBody>
                  <a:tcPr anchor="ctr"/>
                </a:tc>
                <a:tc>
                  <a:txBody>
                    <a:bodyPr/>
                    <a:lstStyle/>
                    <a:p>
                      <a:pPr algn="ctr"/>
                      <a:r>
                        <a:rPr lang="en-GB" sz="3600" b="0" i="0" dirty="0">
                          <a:latin typeface="OpenDyslexicAlta" pitchFamily="2" charset="77"/>
                          <a:ea typeface="OpenDyslexic" charset="0"/>
                          <a:cs typeface="OpenDyslexic" charset="0"/>
                        </a:rPr>
                        <a:t>ascend</a:t>
                      </a:r>
                    </a:p>
                  </a:txBody>
                  <a:tcPr anchor="ctr"/>
                </a:tc>
                <a:extLst>
                  <a:ext uri="{0D108BD9-81ED-4DB2-BD59-A6C34878D82A}">
                    <a16:rowId xmlns:a16="http://schemas.microsoft.com/office/drawing/2014/main" val="10000"/>
                  </a:ext>
                </a:extLst>
              </a:tr>
              <a:tr h="1998920">
                <a:tc>
                  <a:txBody>
                    <a:bodyPr/>
                    <a:lstStyle/>
                    <a:p>
                      <a:pPr algn="ctr"/>
                      <a:r>
                        <a:rPr lang="en-GB" sz="3600" b="0" i="0" dirty="0">
                          <a:latin typeface="OpenDyslexicAlta" pitchFamily="2" charset="77"/>
                          <a:ea typeface="OpenDyslexic" charset="0"/>
                          <a:cs typeface="OpenDyslexic" charset="0"/>
                        </a:rPr>
                        <a:t>thistle</a:t>
                      </a:r>
                    </a:p>
                  </a:txBody>
                  <a:tcPr anchor="ctr"/>
                </a:tc>
                <a:tc>
                  <a:txBody>
                    <a:bodyPr/>
                    <a:lstStyle/>
                    <a:p>
                      <a:pPr algn="ctr"/>
                      <a:r>
                        <a:rPr lang="en-GB" sz="3600" b="0" i="0" dirty="0">
                          <a:latin typeface="OpenDyslexicAlta" pitchFamily="2" charset="77"/>
                          <a:ea typeface="OpenDyslexic" charset="0"/>
                          <a:cs typeface="OpenDyslexic" charset="0"/>
                        </a:rPr>
                        <a:t>autumn</a:t>
                      </a:r>
                    </a:p>
                  </a:txBody>
                  <a:tcPr anchor="ctr"/>
                </a:tc>
                <a:tc>
                  <a:txBody>
                    <a:bodyPr/>
                    <a:lstStyle/>
                    <a:p>
                      <a:pPr algn="ctr"/>
                      <a:r>
                        <a:rPr lang="en-GB" sz="3600" b="0" i="0" dirty="0">
                          <a:latin typeface="OpenDyslexicAlta" pitchFamily="2" charset="77"/>
                          <a:ea typeface="OpenDyslexic" charset="0"/>
                          <a:cs typeface="OpenDyslexic" charset="0"/>
                        </a:rPr>
                        <a:t>build</a:t>
                      </a:r>
                    </a:p>
                  </a:txBody>
                  <a:tcPr anchor="ctr"/>
                </a:tc>
                <a:tc>
                  <a:txBody>
                    <a:bodyPr/>
                    <a:lstStyle/>
                    <a:p>
                      <a:pPr algn="ctr"/>
                      <a:r>
                        <a:rPr lang="en-GB" sz="3600" b="0" i="0" dirty="0">
                          <a:latin typeface="OpenDyslexicAlta" pitchFamily="2" charset="77"/>
                          <a:ea typeface="OpenDyslexic" charset="0"/>
                          <a:cs typeface="OpenDyslexic" charset="0"/>
                        </a:rPr>
                        <a:t>receipt </a:t>
                      </a:r>
                    </a:p>
                  </a:txBody>
                  <a:tcPr anchor="ctr"/>
                </a:tc>
                <a:tc>
                  <a:txBody>
                    <a:bodyPr/>
                    <a:lstStyle/>
                    <a:p>
                      <a:pPr algn="ctr"/>
                      <a:r>
                        <a:rPr lang="en-GB" sz="3600" b="0" i="0" dirty="0">
                          <a:latin typeface="OpenDyslexicAlta" pitchFamily="2" charset="77"/>
                          <a:ea typeface="OpenDyslexic" charset="0"/>
                          <a:cs typeface="OpenDyslexic" charset="0"/>
                        </a:rPr>
                        <a:t>disciple</a:t>
                      </a:r>
                    </a:p>
                  </a:txBody>
                  <a:tcPr anchor="ctr"/>
                </a:tc>
                <a:extLst>
                  <a:ext uri="{0D108BD9-81ED-4DB2-BD59-A6C34878D82A}">
                    <a16:rowId xmlns:a16="http://schemas.microsoft.com/office/drawing/2014/main" val="10001"/>
                  </a:ext>
                </a:extLst>
              </a:tr>
            </a:tbl>
          </a:graphicData>
        </a:graphic>
      </p:graphicFrame>
      <p:sp>
        <p:nvSpPr>
          <p:cNvPr id="3" name="Oval 2">
            <a:extLst>
              <a:ext uri="{FF2B5EF4-FFF2-40B4-BE49-F238E27FC236}">
                <a16:creationId xmlns:a16="http://schemas.microsoft.com/office/drawing/2014/main" id="{45F13F76-F214-FD4D-BC15-CDC8B26090DC}"/>
              </a:ext>
            </a:extLst>
          </p:cNvPr>
          <p:cNvSpPr/>
          <p:nvPr/>
        </p:nvSpPr>
        <p:spPr>
          <a:xfrm>
            <a:off x="1993899" y="2669955"/>
            <a:ext cx="431800" cy="4699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5A373D9-120E-0943-9676-075AB0AE4D6B}"/>
              </a:ext>
            </a:extLst>
          </p:cNvPr>
          <p:cNvSpPr/>
          <p:nvPr/>
        </p:nvSpPr>
        <p:spPr>
          <a:xfrm>
            <a:off x="3406256" y="2771555"/>
            <a:ext cx="431800" cy="3683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B3268BB-30B9-AF47-BCA3-9C0E140C10C5}"/>
              </a:ext>
            </a:extLst>
          </p:cNvPr>
          <p:cNvSpPr/>
          <p:nvPr/>
        </p:nvSpPr>
        <p:spPr>
          <a:xfrm>
            <a:off x="6441352" y="2786658"/>
            <a:ext cx="431800" cy="3683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3BDE7B4-1509-2044-AD19-FAA2D2E6FBDC}"/>
              </a:ext>
            </a:extLst>
          </p:cNvPr>
          <p:cNvSpPr/>
          <p:nvPr/>
        </p:nvSpPr>
        <p:spPr>
          <a:xfrm>
            <a:off x="8930241" y="2786658"/>
            <a:ext cx="431800" cy="3683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C8BBAE1-25B8-0342-ACAC-62EAAC67A623}"/>
              </a:ext>
            </a:extLst>
          </p:cNvPr>
          <p:cNvSpPr/>
          <p:nvPr/>
        </p:nvSpPr>
        <p:spPr>
          <a:xfrm>
            <a:off x="10223500" y="2786658"/>
            <a:ext cx="431800" cy="3683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A54D44F-A75F-D942-8A2C-7824A8993286}"/>
              </a:ext>
            </a:extLst>
          </p:cNvPr>
          <p:cNvSpPr/>
          <p:nvPr/>
        </p:nvSpPr>
        <p:spPr>
          <a:xfrm>
            <a:off x="1847494" y="4791489"/>
            <a:ext cx="431800" cy="3683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2F0140F-CBE1-BA43-93FA-18CE51F8A5D6}"/>
              </a:ext>
            </a:extLst>
          </p:cNvPr>
          <p:cNvSpPr/>
          <p:nvPr/>
        </p:nvSpPr>
        <p:spPr>
          <a:xfrm>
            <a:off x="4547056" y="4776028"/>
            <a:ext cx="431800" cy="3683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5ABBC9E-FD2D-A149-9AF7-F276736259DC}"/>
              </a:ext>
            </a:extLst>
          </p:cNvPr>
          <p:cNvSpPr/>
          <p:nvPr/>
        </p:nvSpPr>
        <p:spPr>
          <a:xfrm>
            <a:off x="5813008" y="4760567"/>
            <a:ext cx="431800" cy="3683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BB54492-28E2-6647-9925-4BD6C2D02149}"/>
              </a:ext>
            </a:extLst>
          </p:cNvPr>
          <p:cNvSpPr/>
          <p:nvPr/>
        </p:nvSpPr>
        <p:spPr>
          <a:xfrm>
            <a:off x="8714341" y="4749524"/>
            <a:ext cx="431800" cy="3683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396EDC1-6544-8942-B65D-FA4353442B35}"/>
              </a:ext>
            </a:extLst>
          </p:cNvPr>
          <p:cNvSpPr/>
          <p:nvPr/>
        </p:nvSpPr>
        <p:spPr>
          <a:xfrm>
            <a:off x="10288184" y="4776028"/>
            <a:ext cx="431800" cy="3683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434F76C-1257-9F40-9F45-90D932D99EBA}"/>
              </a:ext>
            </a:extLst>
          </p:cNvPr>
          <p:cNvSpPr txBox="1"/>
          <p:nvPr/>
        </p:nvSpPr>
        <p:spPr>
          <a:xfrm>
            <a:off x="648264" y="1344392"/>
            <a:ext cx="1345635" cy="400110"/>
          </a:xfrm>
          <a:prstGeom prst="rect">
            <a:avLst/>
          </a:prstGeom>
          <a:noFill/>
        </p:spPr>
        <p:txBody>
          <a:bodyPr wrap="square" rtlCol="0">
            <a:spAutoFit/>
          </a:bodyPr>
          <a:lstStyle/>
          <a:p>
            <a:r>
              <a:rPr lang="en-US" sz="2000" dirty="0">
                <a:solidFill>
                  <a:srgbClr val="FF3860"/>
                </a:solidFill>
              </a:rPr>
              <a:t>Answers: </a:t>
            </a:r>
          </a:p>
        </p:txBody>
      </p:sp>
    </p:spTree>
    <p:extLst>
      <p:ext uri="{BB962C8B-B14F-4D97-AF65-F5344CB8AC3E}">
        <p14:creationId xmlns:p14="http://schemas.microsoft.com/office/powerpoint/2010/main" val="19394548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91925387"/>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2495162297"/>
                    </a:ext>
                  </a:extLst>
                </a:gridCol>
                <a:gridCol w="1858433">
                  <a:extLst>
                    <a:ext uri="{9D8B030D-6E8A-4147-A177-3AD203B41FA5}">
                      <a16:colId xmlns:a16="http://schemas.microsoft.com/office/drawing/2014/main" val="3577912707"/>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D883FF"/>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4th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doubt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island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lamb</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solemn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thistle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autumn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build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receipt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ascend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disciple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387631741"/>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 </a:t>
                      </a:r>
                      <a:r>
                        <a:rPr lang="en-GB" sz="1400" dirty="0">
                          <a:latin typeface="Muli" pitchFamily="2" charset="77"/>
                        </a:rPr>
                        <a:t>Words with ‘silent’ letters (i.e. letters whose presence cannot be predicted from the pronunciation of the word)</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17</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4365758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doubt</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island</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lamb</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solemn</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thistle</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autumn</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build</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receipt</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ascend</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disciple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458199679"/>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 </a:t>
                      </a:r>
                      <a:r>
                        <a:rPr lang="en-GB" sz="1400" dirty="0">
                          <a:latin typeface="Muli" pitchFamily="2" charset="77"/>
                        </a:rPr>
                        <a:t>Words with ‘silent’ letters (i.e. letters whose presence cannot be predicted from the pronunciation of the word)</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17</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nvGraphicFramePr>
        <p:xfrm>
          <a:off x="4223658" y="1432845"/>
          <a:ext cx="7032173" cy="5131742"/>
        </p:xfrm>
        <a:graphic>
          <a:graphicData uri="http://schemas.openxmlformats.org/drawingml/2006/table">
            <a:tbl>
              <a:tblPr firstRow="1" firstCol="1" bandRow="1">
                <a:tableStyleId>{5940675A-B579-460E-94D1-54222C63F5DA}</a:tableStyleId>
              </a:tblPr>
              <a:tblGrid>
                <a:gridCol w="447652">
                  <a:extLst>
                    <a:ext uri="{9D8B030D-6E8A-4147-A177-3AD203B41FA5}">
                      <a16:colId xmlns:a16="http://schemas.microsoft.com/office/drawing/2014/main" val="20000"/>
                    </a:ext>
                  </a:extLst>
                </a:gridCol>
                <a:gridCol w="447652">
                  <a:extLst>
                    <a:ext uri="{9D8B030D-6E8A-4147-A177-3AD203B41FA5}">
                      <a16:colId xmlns:a16="http://schemas.microsoft.com/office/drawing/2014/main" val="20001"/>
                    </a:ext>
                  </a:extLst>
                </a:gridCol>
                <a:gridCol w="439816">
                  <a:extLst>
                    <a:ext uri="{9D8B030D-6E8A-4147-A177-3AD203B41FA5}">
                      <a16:colId xmlns:a16="http://schemas.microsoft.com/office/drawing/2014/main" val="20002"/>
                    </a:ext>
                  </a:extLst>
                </a:gridCol>
                <a:gridCol w="442754">
                  <a:extLst>
                    <a:ext uri="{9D8B030D-6E8A-4147-A177-3AD203B41FA5}">
                      <a16:colId xmlns:a16="http://schemas.microsoft.com/office/drawing/2014/main" val="20003"/>
                    </a:ext>
                  </a:extLst>
                </a:gridCol>
                <a:gridCol w="440796">
                  <a:extLst>
                    <a:ext uri="{9D8B030D-6E8A-4147-A177-3AD203B41FA5}">
                      <a16:colId xmlns:a16="http://schemas.microsoft.com/office/drawing/2014/main" val="20004"/>
                    </a:ext>
                  </a:extLst>
                </a:gridCol>
                <a:gridCol w="447652">
                  <a:extLst>
                    <a:ext uri="{9D8B030D-6E8A-4147-A177-3AD203B41FA5}">
                      <a16:colId xmlns:a16="http://schemas.microsoft.com/office/drawing/2014/main" val="20005"/>
                    </a:ext>
                  </a:extLst>
                </a:gridCol>
                <a:gridCol w="440308">
                  <a:extLst>
                    <a:ext uri="{9D8B030D-6E8A-4147-A177-3AD203B41FA5}">
                      <a16:colId xmlns:a16="http://schemas.microsoft.com/office/drawing/2014/main" val="20006"/>
                    </a:ext>
                  </a:extLst>
                </a:gridCol>
                <a:gridCol w="440308">
                  <a:extLst>
                    <a:ext uri="{9D8B030D-6E8A-4147-A177-3AD203B41FA5}">
                      <a16:colId xmlns:a16="http://schemas.microsoft.com/office/drawing/2014/main" val="20007"/>
                    </a:ext>
                  </a:extLst>
                </a:gridCol>
                <a:gridCol w="440308">
                  <a:extLst>
                    <a:ext uri="{9D8B030D-6E8A-4147-A177-3AD203B41FA5}">
                      <a16:colId xmlns:a16="http://schemas.microsoft.com/office/drawing/2014/main" val="20008"/>
                    </a:ext>
                  </a:extLst>
                </a:gridCol>
                <a:gridCol w="440308">
                  <a:extLst>
                    <a:ext uri="{9D8B030D-6E8A-4147-A177-3AD203B41FA5}">
                      <a16:colId xmlns:a16="http://schemas.microsoft.com/office/drawing/2014/main" val="20009"/>
                    </a:ext>
                  </a:extLst>
                </a:gridCol>
                <a:gridCol w="440308">
                  <a:extLst>
                    <a:ext uri="{9D8B030D-6E8A-4147-A177-3AD203B41FA5}">
                      <a16:colId xmlns:a16="http://schemas.microsoft.com/office/drawing/2014/main" val="20010"/>
                    </a:ext>
                  </a:extLst>
                </a:gridCol>
                <a:gridCol w="448143">
                  <a:extLst>
                    <a:ext uri="{9D8B030D-6E8A-4147-A177-3AD203B41FA5}">
                      <a16:colId xmlns:a16="http://schemas.microsoft.com/office/drawing/2014/main" val="20011"/>
                    </a:ext>
                  </a:extLst>
                </a:gridCol>
                <a:gridCol w="429042">
                  <a:extLst>
                    <a:ext uri="{9D8B030D-6E8A-4147-A177-3AD203B41FA5}">
                      <a16:colId xmlns:a16="http://schemas.microsoft.com/office/drawing/2014/main" val="20012"/>
                    </a:ext>
                  </a:extLst>
                </a:gridCol>
                <a:gridCol w="429042">
                  <a:extLst>
                    <a:ext uri="{9D8B030D-6E8A-4147-A177-3AD203B41FA5}">
                      <a16:colId xmlns:a16="http://schemas.microsoft.com/office/drawing/2014/main" val="20013"/>
                    </a:ext>
                  </a:extLst>
                </a:gridCol>
                <a:gridCol w="429042">
                  <a:extLst>
                    <a:ext uri="{9D8B030D-6E8A-4147-A177-3AD203B41FA5}">
                      <a16:colId xmlns:a16="http://schemas.microsoft.com/office/drawing/2014/main" val="20014"/>
                    </a:ext>
                  </a:extLst>
                </a:gridCol>
                <a:gridCol w="429042">
                  <a:extLst>
                    <a:ext uri="{9D8B030D-6E8A-4147-A177-3AD203B41FA5}">
                      <a16:colId xmlns:a16="http://schemas.microsoft.com/office/drawing/2014/main" val="20015"/>
                    </a:ext>
                  </a:extLst>
                </a:gridCol>
              </a:tblGrid>
              <a:tr h="466522">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83FF"/>
                    </a:solidFill>
                  </a:tcPr>
                </a:tc>
                <a:extLst>
                  <a:ext uri="{0D108BD9-81ED-4DB2-BD59-A6C34878D82A}">
                    <a16:rowId xmlns:a16="http://schemas.microsoft.com/office/drawing/2014/main" val="10000"/>
                  </a:ext>
                </a:extLst>
              </a:tr>
              <a:tr h="466522">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400" b="0" i="0" dirty="0">
                          <a:latin typeface="OpenDyslexicAlta" pitchFamily="2" charset="77"/>
                          <a:ea typeface="OpenDyslexic" charset="0"/>
                          <a:cs typeface="OpenDyslexic" charset="0"/>
                        </a:rPr>
                        <a:t>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i="0" dirty="0">
                          <a:latin typeface="OpenDyslexicAlta" pitchFamily="2" charset="77"/>
                          <a:ea typeface="OpenDyslexic" charset="0"/>
                          <a:cs typeface="OpenDyslexic" charset="0"/>
                        </a:rPr>
                        <a:t>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i="0" dirty="0">
                          <a:latin typeface="OpenDyslexicAlta" pitchFamily="2" charset="77"/>
                          <a:ea typeface="OpenDyslexic" charset="0"/>
                          <a:cs typeface="OpenDyslexic" charset="0"/>
                        </a:rPr>
                        <a:t>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i="0" dirty="0">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extLst>
                  <a:ext uri="{0D108BD9-81ED-4DB2-BD59-A6C34878D82A}">
                    <a16:rowId xmlns:a16="http://schemas.microsoft.com/office/drawing/2014/main" val="10001"/>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883FF"/>
                    </a:solidFill>
                  </a:tcPr>
                </a:tc>
                <a:extLst>
                  <a:ext uri="{0D108BD9-81ED-4DB2-BD59-A6C34878D82A}">
                    <a16:rowId xmlns:a16="http://schemas.microsoft.com/office/drawing/2014/main" val="10002"/>
                  </a:ext>
                </a:extLst>
              </a:tr>
              <a:tr h="466522">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883FF"/>
                    </a:solidFill>
                  </a:tcPr>
                </a:tc>
                <a:extLst>
                  <a:ext uri="{0D108BD9-81ED-4DB2-BD59-A6C34878D82A}">
                    <a16:rowId xmlns:a16="http://schemas.microsoft.com/office/drawing/2014/main" val="10003"/>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algn="ctr"/>
                      <a:r>
                        <a:rPr lang="en-GB" sz="2400" b="0" i="0" dirty="0">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algn="ctr"/>
                      <a:r>
                        <a:rPr lang="en-GB" sz="2400" b="0" i="0" dirty="0">
                          <a:latin typeface="OpenDyslexicAlta" pitchFamily="2" charset="77"/>
                          <a:ea typeface="OpenDyslexic" charset="0"/>
                          <a:cs typeface="OpenDyslexic" charset="0"/>
                        </a:rPr>
                        <a:t>u</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extLst>
                  <a:ext uri="{0D108BD9-81ED-4DB2-BD59-A6C34878D82A}">
                    <a16:rowId xmlns:a16="http://schemas.microsoft.com/office/drawing/2014/main" val="10004"/>
                  </a:ext>
                </a:extLst>
              </a:tr>
              <a:tr h="466522">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66522">
                <a:tc>
                  <a:txBody>
                    <a:bodyPr/>
                    <a:lstStyle/>
                    <a:p>
                      <a:pPr algn="ctr"/>
                      <a:r>
                        <a:rPr lang="en-GB" sz="2400" b="0" i="0" dirty="0" err="1">
                          <a:latin typeface="OpenDyslexicAlta" pitchFamily="2" charset="77"/>
                          <a:ea typeface="OpenDyslexic" charset="0"/>
                          <a:cs typeface="OpenDyslexic" charset="0"/>
                        </a:rPr>
                        <a:t>i</a:t>
                      </a: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400" b="0" i="0" dirty="0">
                          <a:latin typeface="OpenDyslexicAlta" pitchFamily="2" charset="77"/>
                          <a:ea typeface="OpenDyslexic" charset="0"/>
                          <a:cs typeface="OpenDyslexic" charset="0"/>
                        </a:rPr>
                        <a:t>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i="0" dirty="0">
                          <a:latin typeface="OpenDyslexicAlta" pitchFamily="2" charset="77"/>
                          <a:ea typeface="OpenDyslexic" charset="0"/>
                          <a:cs typeface="OpenDyslexic" charset="0"/>
                        </a:rPr>
                        <a:t>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algn="ctr"/>
                      <a:r>
                        <a:rPr lang="en-GB" sz="2400" b="0" i="0" dirty="0">
                          <a:latin typeface="OpenDyslexicAlta" pitchFamily="2" charset="77"/>
                          <a:ea typeface="OpenDyslexic" charset="0"/>
                          <a:cs typeface="OpenDyslexic" charset="0"/>
                        </a:rPr>
                        <a:t>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extLst>
                  <a:ext uri="{0D108BD9-81ED-4DB2-BD59-A6C34878D82A}">
                    <a16:rowId xmlns:a16="http://schemas.microsoft.com/office/drawing/2014/main" val="10006"/>
                  </a:ext>
                </a:extLst>
              </a:tr>
              <a:tr h="466522">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i="0" dirty="0" err="1">
                          <a:latin typeface="OpenDyslexicAlta" pitchFamily="2" charset="77"/>
                          <a:ea typeface="OpenDyslexic" charset="0"/>
                          <a:cs typeface="OpenDyslexic" charset="0"/>
                        </a:rPr>
                        <a:t>i</a:t>
                      </a: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i="0" dirty="0">
                          <a:latin typeface="OpenDyslexicAlta" pitchFamily="2" charset="77"/>
                          <a:ea typeface="OpenDyslexic" charset="0"/>
                          <a:cs typeface="OpenDyslexic" charset="0"/>
                        </a:rPr>
                        <a:t>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i="0" dirty="0">
                          <a:latin typeface="OpenDyslexicAlta" pitchFamily="2" charset="77"/>
                          <a:ea typeface="OpenDyslexic" charset="0"/>
                          <a:cs typeface="OpenDyslexic" charset="0"/>
                        </a:rPr>
                        <a:t>p</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i="0" dirty="0">
                          <a:latin typeface="OpenDyslexicAlta" pitchFamily="2" charset="77"/>
                          <a:ea typeface="OpenDyslexic" charset="0"/>
                          <a:cs typeface="OpenDyslexic" charset="0"/>
                        </a:rPr>
                        <a:t>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solidFill>
                      <a:srgbClr val="D883FF"/>
                    </a:solidFill>
                  </a:tcPr>
                </a:tc>
                <a:extLst>
                  <a:ext uri="{0D108BD9-81ED-4DB2-BD59-A6C34878D82A}">
                    <a16:rowId xmlns:a16="http://schemas.microsoft.com/office/drawing/2014/main" val="10007"/>
                  </a:ext>
                </a:extLst>
              </a:tr>
              <a:tr h="466522">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lnL w="12700" cap="flat" cmpd="sng" algn="ctr">
                      <a:solidFill>
                        <a:schemeClr val="tx1"/>
                      </a:solidFill>
                      <a:prstDash val="solid"/>
                      <a:round/>
                      <a:headEnd type="none" w="med" len="med"/>
                      <a:tailEnd type="none" w="med" len="med"/>
                    </a:lnL>
                    <a:lnR w="12700" cmpd="sng">
                      <a:noFill/>
                    </a:ln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883FF"/>
                    </a:solidFill>
                  </a:tcPr>
                </a:tc>
                <a:extLst>
                  <a:ext uri="{0D108BD9-81ED-4DB2-BD59-A6C34878D82A}">
                    <a16:rowId xmlns:a16="http://schemas.microsoft.com/office/drawing/2014/main" val="10008"/>
                  </a:ext>
                </a:extLst>
              </a:tr>
              <a:tr h="466522">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lnL w="12700" cap="flat" cmpd="sng" algn="ctr">
                      <a:solidFill>
                        <a:schemeClr val="tx1"/>
                      </a:solidFill>
                      <a:prstDash val="solid"/>
                      <a:round/>
                      <a:headEnd type="none" w="med" len="med"/>
                      <a:tailEnd type="none" w="med" len="med"/>
                    </a:lnL>
                    <a:lnR w="12700" cmpd="sng">
                      <a:noFill/>
                    </a:ln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883FF"/>
                    </a:solidFill>
                  </a:tcPr>
                </a:tc>
                <a:extLst>
                  <a:ext uri="{0D108BD9-81ED-4DB2-BD59-A6C34878D82A}">
                    <a16:rowId xmlns:a16="http://schemas.microsoft.com/office/drawing/2014/main" val="10009"/>
                  </a:ext>
                </a:extLst>
              </a:tr>
              <a:tr h="466522">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endParaRPr lang="en-GB" b="0" i="0" dirty="0">
                        <a:latin typeface="Muli" pitchFamily="2" charset="77"/>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extLst>
                  <a:ext uri="{0D108BD9-81ED-4DB2-BD59-A6C34878D82A}">
                    <a16:rowId xmlns:a16="http://schemas.microsoft.com/office/drawing/2014/main" val="10010"/>
                  </a:ext>
                </a:extLst>
              </a:tr>
            </a:tbl>
          </a:graphicData>
        </a:graphic>
      </p:graphicFrame>
      <p:sp>
        <p:nvSpPr>
          <p:cNvPr id="7" name="TextBox 6"/>
          <p:cNvSpPr txBox="1"/>
          <p:nvPr/>
        </p:nvSpPr>
        <p:spPr>
          <a:xfrm>
            <a:off x="8747125" y="1698171"/>
            <a:ext cx="2345418" cy="923330"/>
          </a:xfrm>
          <a:prstGeom prst="rect">
            <a:avLst/>
          </a:prstGeom>
          <a:ln>
            <a:solidFill>
              <a:srgbClr val="D883FF"/>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dirty="0">
                <a:latin typeface="OpenDyslexicAlta" pitchFamily="2" charset="77"/>
                <a:ea typeface="OpenDyslexic" charset="0"/>
                <a:cs typeface="OpenDyslexic" charset="0"/>
              </a:rPr>
              <a:t>Fill in the blanks to complete the grid. </a:t>
            </a:r>
          </a:p>
        </p:txBody>
      </p:sp>
    </p:spTree>
    <p:extLst>
      <p:ext uri="{BB962C8B-B14F-4D97-AF65-F5344CB8AC3E}">
        <p14:creationId xmlns:p14="http://schemas.microsoft.com/office/powerpoint/2010/main" val="1282736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5</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 2</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 Words ending in ‘</a:t>
            </a:r>
            <a:r>
              <a:rPr lang="mr-IN" dirty="0"/>
              <a:t>–</a:t>
            </a:r>
            <a:r>
              <a:rPr lang="en-GB" dirty="0" err="1"/>
              <a:t>cious</a:t>
            </a:r>
            <a:r>
              <a:rPr lang="en-GB" dirty="0"/>
              <a:t>.’  If the root word ends in </a:t>
            </a:r>
            <a:r>
              <a:rPr lang="mr-IN" dirty="0"/>
              <a:t>–</a:t>
            </a:r>
            <a:r>
              <a:rPr lang="en-GB" dirty="0" err="1"/>
              <a:t>ce</a:t>
            </a:r>
            <a:r>
              <a:rPr lang="en-GB" dirty="0"/>
              <a:t> the sound is usually spelt ‘-</a:t>
            </a:r>
            <a:r>
              <a:rPr lang="en-GB" dirty="0" err="1"/>
              <a:t>cious</a:t>
            </a:r>
            <a:r>
              <a:rPr lang="en-GB" dirty="0"/>
              <a:t>’.</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865474805"/>
              </p:ext>
            </p:extLst>
          </p:nvPr>
        </p:nvGraphicFramePr>
        <p:xfrm>
          <a:off x="3429000" y="1311275"/>
          <a:ext cx="8363607" cy="5268593"/>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80763">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Root words that end in ‘</a:t>
                      </a:r>
                      <a:r>
                        <a:rPr lang="en-GB" sz="1700" b="0" i="0" dirty="0" err="1">
                          <a:latin typeface="Muli" pitchFamily="2" charset="77"/>
                        </a:rPr>
                        <a:t>ce</a:t>
                      </a:r>
                      <a:r>
                        <a:rPr lang="en-GB" sz="1700" b="0" i="0" dirty="0">
                          <a:latin typeface="Muli" pitchFamily="2" charset="77"/>
                        </a:rPr>
                        <a:t>’ usually use ‘</a:t>
                      </a:r>
                      <a:r>
                        <a:rPr lang="en-GB" sz="1700" b="0" i="0" dirty="0" err="1">
                          <a:latin typeface="Muli" pitchFamily="2" charset="77"/>
                        </a:rPr>
                        <a:t>cious</a:t>
                      </a:r>
                      <a:r>
                        <a:rPr lang="en-GB" sz="1700" b="0" i="0" dirty="0">
                          <a:latin typeface="Muli" pitchFamily="2" charset="77"/>
                        </a:rPr>
                        <a:t>’ when adding the ‘</a:t>
                      </a:r>
                      <a:r>
                        <a:rPr lang="en-GB" sz="1700" b="0" i="0" dirty="0" err="1">
                          <a:latin typeface="Muli" pitchFamily="2" charset="77"/>
                        </a:rPr>
                        <a:t>ious</a:t>
                      </a:r>
                      <a:r>
                        <a:rPr lang="en-GB" sz="1700" b="0" i="0" dirty="0">
                          <a:latin typeface="Muli" pitchFamily="2" charset="77"/>
                        </a:rPr>
                        <a:t>’ suffix, however it is often not possible to identify a root word.</a:t>
                      </a:r>
                    </a:p>
                  </a:txBody>
                  <a:tcPr/>
                </a:tc>
                <a:extLst>
                  <a:ext uri="{0D108BD9-81ED-4DB2-BD59-A6C34878D82A}">
                    <a16:rowId xmlns:a16="http://schemas.microsoft.com/office/drawing/2014/main" val="10000"/>
                  </a:ext>
                </a:extLst>
              </a:tr>
              <a:tr h="2141030">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Get children to write each word on their mini white board and then, in pairs or as a table,  pick two to look up in a dictionary.  Feedback meanings to the class and see if a sentence can be made for some of the words.</a:t>
                      </a:r>
                      <a:br>
                        <a:rPr lang="en-GB" sz="1700" b="0" i="0" baseline="0" dirty="0">
                          <a:latin typeface="Muli" pitchFamily="2" charset="77"/>
                        </a:rPr>
                      </a:br>
                      <a:endParaRPr lang="en-GB" sz="1700" b="0" i="0" baseline="0" dirty="0">
                        <a:latin typeface="Muli" pitchFamily="2" charset="77"/>
                      </a:endParaRPr>
                    </a:p>
                  </a:txBody>
                  <a:tcPr/>
                </a:tc>
                <a:extLst>
                  <a:ext uri="{0D108BD9-81ED-4DB2-BD59-A6C34878D82A}">
                    <a16:rowId xmlns:a16="http://schemas.microsoft.com/office/drawing/2014/main" val="10001"/>
                  </a:ext>
                </a:extLst>
              </a:tr>
              <a:tr h="1946800">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Give each pair the 10 definition cards and the 10 blank cards, get them to write the words on to the blank cards and then turn them all over and mix them up. </a:t>
                      </a:r>
                    </a:p>
                    <a:p>
                      <a:endParaRPr lang="en-GB" sz="1700" b="0" i="0" dirty="0">
                        <a:latin typeface="Muli" pitchFamily="2" charset="77"/>
                      </a:endParaRPr>
                    </a:p>
                    <a:p>
                      <a:r>
                        <a:rPr lang="en-GB" sz="1700" b="0" i="0" dirty="0">
                          <a:latin typeface="Muli" pitchFamily="2" charset="77"/>
                        </a:rPr>
                        <a:t>Play a matching game, each player takes two cards, if they match then they keep them, if they don’t then they put them back – the winner has the most matching word/definition pairs.</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2869894539"/>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delicious</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atrocious</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conscious</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ferocious</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gracious</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luscious</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malicious</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precious</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spacious</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suspicious</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368558801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doubt</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island</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lamb</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solemn</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thistle</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autumn</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build</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receipt</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ascend</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disciple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255542100"/>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 </a:t>
                      </a:r>
                      <a:r>
                        <a:rPr lang="en-GB" sz="1400" dirty="0">
                          <a:latin typeface="Muli" pitchFamily="2" charset="77"/>
                        </a:rPr>
                        <a:t>Words with ‘silent’ letters (i.e. letters whose presence cannot be predicted from the pronunciation of the word)</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17</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582031799"/>
              </p:ext>
            </p:extLst>
          </p:nvPr>
        </p:nvGraphicFramePr>
        <p:xfrm>
          <a:off x="4223658" y="1432845"/>
          <a:ext cx="7032173" cy="5131742"/>
        </p:xfrm>
        <a:graphic>
          <a:graphicData uri="http://schemas.openxmlformats.org/drawingml/2006/table">
            <a:tbl>
              <a:tblPr firstRow="1" firstCol="1" bandRow="1">
                <a:tableStyleId>{5940675A-B579-460E-94D1-54222C63F5DA}</a:tableStyleId>
              </a:tblPr>
              <a:tblGrid>
                <a:gridCol w="447652">
                  <a:extLst>
                    <a:ext uri="{9D8B030D-6E8A-4147-A177-3AD203B41FA5}">
                      <a16:colId xmlns:a16="http://schemas.microsoft.com/office/drawing/2014/main" val="20000"/>
                    </a:ext>
                  </a:extLst>
                </a:gridCol>
                <a:gridCol w="447652">
                  <a:extLst>
                    <a:ext uri="{9D8B030D-6E8A-4147-A177-3AD203B41FA5}">
                      <a16:colId xmlns:a16="http://schemas.microsoft.com/office/drawing/2014/main" val="20001"/>
                    </a:ext>
                  </a:extLst>
                </a:gridCol>
                <a:gridCol w="439816">
                  <a:extLst>
                    <a:ext uri="{9D8B030D-6E8A-4147-A177-3AD203B41FA5}">
                      <a16:colId xmlns:a16="http://schemas.microsoft.com/office/drawing/2014/main" val="20002"/>
                    </a:ext>
                  </a:extLst>
                </a:gridCol>
                <a:gridCol w="442754">
                  <a:extLst>
                    <a:ext uri="{9D8B030D-6E8A-4147-A177-3AD203B41FA5}">
                      <a16:colId xmlns:a16="http://schemas.microsoft.com/office/drawing/2014/main" val="20003"/>
                    </a:ext>
                  </a:extLst>
                </a:gridCol>
                <a:gridCol w="440796">
                  <a:extLst>
                    <a:ext uri="{9D8B030D-6E8A-4147-A177-3AD203B41FA5}">
                      <a16:colId xmlns:a16="http://schemas.microsoft.com/office/drawing/2014/main" val="20004"/>
                    </a:ext>
                  </a:extLst>
                </a:gridCol>
                <a:gridCol w="447652">
                  <a:extLst>
                    <a:ext uri="{9D8B030D-6E8A-4147-A177-3AD203B41FA5}">
                      <a16:colId xmlns:a16="http://schemas.microsoft.com/office/drawing/2014/main" val="20005"/>
                    </a:ext>
                  </a:extLst>
                </a:gridCol>
                <a:gridCol w="440308">
                  <a:extLst>
                    <a:ext uri="{9D8B030D-6E8A-4147-A177-3AD203B41FA5}">
                      <a16:colId xmlns:a16="http://schemas.microsoft.com/office/drawing/2014/main" val="20006"/>
                    </a:ext>
                  </a:extLst>
                </a:gridCol>
                <a:gridCol w="440308">
                  <a:extLst>
                    <a:ext uri="{9D8B030D-6E8A-4147-A177-3AD203B41FA5}">
                      <a16:colId xmlns:a16="http://schemas.microsoft.com/office/drawing/2014/main" val="20007"/>
                    </a:ext>
                  </a:extLst>
                </a:gridCol>
                <a:gridCol w="440308">
                  <a:extLst>
                    <a:ext uri="{9D8B030D-6E8A-4147-A177-3AD203B41FA5}">
                      <a16:colId xmlns:a16="http://schemas.microsoft.com/office/drawing/2014/main" val="20008"/>
                    </a:ext>
                  </a:extLst>
                </a:gridCol>
                <a:gridCol w="440308">
                  <a:extLst>
                    <a:ext uri="{9D8B030D-6E8A-4147-A177-3AD203B41FA5}">
                      <a16:colId xmlns:a16="http://schemas.microsoft.com/office/drawing/2014/main" val="20009"/>
                    </a:ext>
                  </a:extLst>
                </a:gridCol>
                <a:gridCol w="440308">
                  <a:extLst>
                    <a:ext uri="{9D8B030D-6E8A-4147-A177-3AD203B41FA5}">
                      <a16:colId xmlns:a16="http://schemas.microsoft.com/office/drawing/2014/main" val="20010"/>
                    </a:ext>
                  </a:extLst>
                </a:gridCol>
                <a:gridCol w="448143">
                  <a:extLst>
                    <a:ext uri="{9D8B030D-6E8A-4147-A177-3AD203B41FA5}">
                      <a16:colId xmlns:a16="http://schemas.microsoft.com/office/drawing/2014/main" val="20011"/>
                    </a:ext>
                  </a:extLst>
                </a:gridCol>
                <a:gridCol w="429042">
                  <a:extLst>
                    <a:ext uri="{9D8B030D-6E8A-4147-A177-3AD203B41FA5}">
                      <a16:colId xmlns:a16="http://schemas.microsoft.com/office/drawing/2014/main" val="20012"/>
                    </a:ext>
                  </a:extLst>
                </a:gridCol>
                <a:gridCol w="429042">
                  <a:extLst>
                    <a:ext uri="{9D8B030D-6E8A-4147-A177-3AD203B41FA5}">
                      <a16:colId xmlns:a16="http://schemas.microsoft.com/office/drawing/2014/main" val="20013"/>
                    </a:ext>
                  </a:extLst>
                </a:gridCol>
                <a:gridCol w="429042">
                  <a:extLst>
                    <a:ext uri="{9D8B030D-6E8A-4147-A177-3AD203B41FA5}">
                      <a16:colId xmlns:a16="http://schemas.microsoft.com/office/drawing/2014/main" val="20014"/>
                    </a:ext>
                  </a:extLst>
                </a:gridCol>
                <a:gridCol w="429042">
                  <a:extLst>
                    <a:ext uri="{9D8B030D-6E8A-4147-A177-3AD203B41FA5}">
                      <a16:colId xmlns:a16="http://schemas.microsoft.com/office/drawing/2014/main" val="20015"/>
                    </a:ext>
                  </a:extLst>
                </a:gridCol>
              </a:tblGrid>
              <a:tr h="466522">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83FF"/>
                    </a:solidFill>
                  </a:tcPr>
                </a:tc>
                <a:extLst>
                  <a:ext uri="{0D108BD9-81ED-4DB2-BD59-A6C34878D82A}">
                    <a16:rowId xmlns:a16="http://schemas.microsoft.com/office/drawing/2014/main" val="10000"/>
                  </a:ext>
                </a:extLst>
              </a:tr>
              <a:tr h="466522">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r>
                        <a:rPr lang="en-GB" sz="2400" b="0" i="0" dirty="0">
                          <a:solidFill>
                            <a:srgbClr val="FF3860"/>
                          </a:solidFill>
                          <a:effectLst/>
                          <a:latin typeface="OpenDyslexicAlta" pitchFamily="2" charset="77"/>
                          <a:ea typeface="OpenDyslexic" charset="0"/>
                          <a:cs typeface="OpenDyslexic" charset="0"/>
                        </a:rPr>
                        <a:t>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400" b="0" i="0" dirty="0">
                          <a:latin typeface="OpenDyslexicAlta" pitchFamily="2" charset="77"/>
                          <a:ea typeface="OpenDyslexic" charset="0"/>
                          <a:cs typeface="OpenDyslexic" charset="0"/>
                        </a:rPr>
                        <a:t>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i="0" dirty="0" err="1">
                          <a:solidFill>
                            <a:srgbClr val="FF3860"/>
                          </a:solidFill>
                          <a:latin typeface="OpenDyslexicAlta" pitchFamily="2" charset="77"/>
                          <a:ea typeface="OpenDyslexic" charset="0"/>
                          <a:cs typeface="OpenDyslexic" charset="0"/>
                        </a:rPr>
                        <a:t>i</a:t>
                      </a:r>
                      <a:endParaRPr lang="en-GB" sz="2400" b="0" i="0" dirty="0">
                        <a:solidFill>
                          <a:srgbClr val="FF3860"/>
                        </a:solidFill>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i="0" dirty="0">
                          <a:latin typeface="OpenDyslexicAlta" pitchFamily="2" charset="77"/>
                          <a:ea typeface="OpenDyslexic" charset="0"/>
                          <a:cs typeface="OpenDyslexic" charset="0"/>
                        </a:rPr>
                        <a:t>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i="0" dirty="0">
                          <a:solidFill>
                            <a:srgbClr val="FF3860"/>
                          </a:solidFill>
                          <a:latin typeface="OpenDyslexicAlta" pitchFamily="2" charset="77"/>
                          <a:ea typeface="OpenDyslexic" charset="0"/>
                          <a:cs typeface="OpenDyslexic" charset="0"/>
                        </a:rPr>
                        <a:t>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i="0" dirty="0">
                          <a:latin typeface="OpenDyslexicAlta" pitchFamily="2" charset="77"/>
                          <a:ea typeface="OpenDyslexic" charset="0"/>
                          <a:cs typeface="OpenDyslexic" charset="0"/>
                        </a:rPr>
                        <a:t>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i="0" dirty="0">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extLst>
                  <a:ext uri="{0D108BD9-81ED-4DB2-BD59-A6C34878D82A}">
                    <a16:rowId xmlns:a16="http://schemas.microsoft.com/office/drawing/2014/main" val="10001"/>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883FF"/>
                    </a:solidFill>
                  </a:tcPr>
                </a:tc>
                <a:extLst>
                  <a:ext uri="{0D108BD9-81ED-4DB2-BD59-A6C34878D82A}">
                    <a16:rowId xmlns:a16="http://schemas.microsoft.com/office/drawing/2014/main" val="10002"/>
                  </a:ext>
                </a:extLst>
              </a:tr>
              <a:tr h="466522">
                <a:tc>
                  <a:txBody>
                    <a:bodyPr/>
                    <a:lstStyle/>
                    <a:p>
                      <a:pPr algn="ctr"/>
                      <a:r>
                        <a:rPr lang="en-GB" sz="2400" b="0" i="0" dirty="0">
                          <a:solidFill>
                            <a:srgbClr val="FF3860"/>
                          </a:solidFill>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r>
                        <a:rPr lang="en-GB" sz="2400" b="0" i="0" dirty="0">
                          <a:solidFill>
                            <a:srgbClr val="FF3860"/>
                          </a:solidFill>
                          <a:effectLst/>
                          <a:latin typeface="OpenDyslexicAlta" pitchFamily="2" charset="77"/>
                          <a:ea typeface="OpenDyslexic" charset="0"/>
                          <a:cs typeface="OpenDyslexic" charset="0"/>
                        </a:rPr>
                        <a:t>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1000"/>
                        </a:spcAft>
                      </a:pPr>
                      <a:r>
                        <a:rPr lang="en-GB" sz="2400" b="0" i="0" dirty="0">
                          <a:solidFill>
                            <a:srgbClr val="FF3860"/>
                          </a:solidFill>
                          <a:effectLst/>
                          <a:latin typeface="OpenDyslexicAlta" pitchFamily="2" charset="77"/>
                          <a:ea typeface="OpenDyslexic" charset="0"/>
                          <a:cs typeface="OpenDyslexic" charset="0"/>
                        </a:rPr>
                        <a:t>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1000"/>
                        </a:spcAft>
                      </a:pPr>
                      <a:r>
                        <a:rPr lang="en-GB" sz="2400" b="0" i="0" dirty="0">
                          <a:solidFill>
                            <a:srgbClr val="FF3860"/>
                          </a:solidFill>
                          <a:effectLst/>
                          <a:latin typeface="OpenDyslexicAlta" pitchFamily="2" charset="77"/>
                          <a:ea typeface="OpenDyslexic" charset="0"/>
                          <a:cs typeface="OpenDyslexic" charset="0"/>
                        </a:rPr>
                        <a:t>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883FF"/>
                    </a:solidFill>
                  </a:tcPr>
                </a:tc>
                <a:extLst>
                  <a:ext uri="{0D108BD9-81ED-4DB2-BD59-A6C34878D82A}">
                    <a16:rowId xmlns:a16="http://schemas.microsoft.com/office/drawing/2014/main" val="10003"/>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algn="ctr"/>
                      <a:r>
                        <a:rPr lang="en-GB" sz="2400" b="0" i="0" dirty="0">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algn="ctr"/>
                      <a:r>
                        <a:rPr lang="en-GB" sz="2400" b="0" i="0" dirty="0">
                          <a:latin typeface="OpenDyslexicAlta" pitchFamily="2" charset="77"/>
                          <a:ea typeface="OpenDyslexic" charset="0"/>
                          <a:cs typeface="OpenDyslexic" charset="0"/>
                        </a:rPr>
                        <a:t>u</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extLst>
                  <a:ext uri="{0D108BD9-81ED-4DB2-BD59-A6C34878D82A}">
                    <a16:rowId xmlns:a16="http://schemas.microsoft.com/office/drawing/2014/main" val="10004"/>
                  </a:ext>
                </a:extLst>
              </a:tr>
              <a:tr h="466522">
                <a:tc>
                  <a:txBody>
                    <a:bodyPr/>
                    <a:lstStyle/>
                    <a:p>
                      <a:pPr marL="0" marR="0" algn="ctr">
                        <a:lnSpc>
                          <a:spcPct val="120000"/>
                        </a:lnSpc>
                        <a:spcBef>
                          <a:spcPts val="0"/>
                        </a:spcBef>
                        <a:spcAft>
                          <a:spcPts val="1000"/>
                        </a:spcAft>
                      </a:pPr>
                      <a:r>
                        <a:rPr lang="en-GB" sz="2400" b="0" i="0" dirty="0">
                          <a:solidFill>
                            <a:srgbClr val="FF3860"/>
                          </a:solidFill>
                          <a:effectLst/>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r>
                        <a:rPr lang="en-GB" sz="2400" b="0" i="0" dirty="0" err="1">
                          <a:solidFill>
                            <a:srgbClr val="FF3860"/>
                          </a:solidFill>
                          <a:effectLst/>
                          <a:latin typeface="OpenDyslexicAlta" pitchFamily="2" charset="77"/>
                          <a:ea typeface="OpenDyslexic" charset="0"/>
                          <a:cs typeface="OpenDyslexic" charset="0"/>
                        </a:rPr>
                        <a:t>i</a:t>
                      </a:r>
                      <a:endParaRPr lang="en-GB" sz="2400" b="0" i="0" dirty="0">
                        <a:solidFill>
                          <a:srgbClr val="FF3860"/>
                        </a:solidFill>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r>
                        <a:rPr lang="en-GB" sz="2400" b="0" i="0" dirty="0">
                          <a:solidFill>
                            <a:srgbClr val="FF3860"/>
                          </a:solidFill>
                          <a:effectLst/>
                          <a:latin typeface="OpenDyslexicAlta" pitchFamily="2" charset="77"/>
                          <a:ea typeface="OpenDyslexic" charset="0"/>
                          <a:cs typeface="OpenDyslexic" charset="0"/>
                        </a:rPr>
                        <a:t>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1000"/>
                        </a:spcAft>
                      </a:pPr>
                      <a:r>
                        <a:rPr lang="en-GB" sz="2400" b="0" i="0" dirty="0">
                          <a:solidFill>
                            <a:srgbClr val="FF3860"/>
                          </a:solidFill>
                          <a:effectLst/>
                          <a:latin typeface="OpenDyslexicAlta" pitchFamily="2" charset="77"/>
                          <a:ea typeface="OpenDyslexic" charset="0"/>
                          <a:cs typeface="OpenDyslexic" charset="0"/>
                        </a:rPr>
                        <a:t>u</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1000"/>
                        </a:spcAft>
                      </a:pPr>
                      <a:r>
                        <a:rPr lang="en-GB" sz="2400" b="0" i="0" dirty="0">
                          <a:solidFill>
                            <a:srgbClr val="FF3860"/>
                          </a:solidFill>
                          <a:effectLst/>
                          <a:latin typeface="OpenDyslexicAlta" pitchFamily="2" charset="77"/>
                          <a:ea typeface="OpenDyslexic" charset="0"/>
                          <a:cs typeface="OpenDyslexic" charset="0"/>
                        </a:rPr>
                        <a:t>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i="0" dirty="0">
                          <a:solidFill>
                            <a:srgbClr val="FF3860"/>
                          </a:solidFill>
                          <a:latin typeface="OpenDyslexicAlta" pitchFamily="2" charset="77"/>
                          <a:ea typeface="OpenDyslexic" charset="0"/>
                          <a:cs typeface="OpenDyslexic" charset="0"/>
                        </a:rPr>
                        <a:t>u</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66522">
                <a:tc>
                  <a:txBody>
                    <a:bodyPr/>
                    <a:lstStyle/>
                    <a:p>
                      <a:pPr algn="ctr"/>
                      <a:r>
                        <a:rPr lang="en-GB" sz="2400" b="0" i="0" dirty="0" err="1">
                          <a:latin typeface="OpenDyslexicAlta" pitchFamily="2" charset="77"/>
                          <a:ea typeface="OpenDyslexic" charset="0"/>
                          <a:cs typeface="OpenDyslexic" charset="0"/>
                        </a:rPr>
                        <a:t>i</a:t>
                      </a: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i="0" dirty="0">
                          <a:solidFill>
                            <a:srgbClr val="FF3860"/>
                          </a:solidFill>
                          <a:latin typeface="OpenDyslexicAlta" pitchFamily="2" charset="77"/>
                          <a:ea typeface="OpenDyslexic" charset="0"/>
                          <a:cs typeface="OpenDyslexic" charset="0"/>
                        </a:rPr>
                        <a:t>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400" b="0" i="0" dirty="0">
                          <a:latin typeface="OpenDyslexicAlta" pitchFamily="2" charset="77"/>
                          <a:ea typeface="OpenDyslexic" charset="0"/>
                          <a:cs typeface="OpenDyslexic" charset="0"/>
                        </a:rPr>
                        <a:t>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i="0" dirty="0">
                          <a:solidFill>
                            <a:srgbClr val="FF3860"/>
                          </a:solidFill>
                          <a:latin typeface="OpenDyslexicAlta" pitchFamily="2" charset="77"/>
                          <a:ea typeface="OpenDyslexic" charset="0"/>
                          <a:cs typeface="OpenDyslexic" charset="0"/>
                        </a:rPr>
                        <a:t>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i="0" dirty="0">
                          <a:solidFill>
                            <a:srgbClr val="FF3860"/>
                          </a:solidFill>
                          <a:latin typeface="OpenDyslexicAlta" pitchFamily="2" charset="77"/>
                          <a:ea typeface="OpenDyslexic" charset="0"/>
                          <a:cs typeface="OpenDyslexic" charset="0"/>
                        </a:rPr>
                        <a:t>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i="0" dirty="0">
                          <a:latin typeface="OpenDyslexicAlta" pitchFamily="2" charset="77"/>
                          <a:ea typeface="OpenDyslexic" charset="0"/>
                          <a:cs typeface="OpenDyslexic" charset="0"/>
                        </a:rPr>
                        <a:t>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algn="ctr"/>
                      <a:r>
                        <a:rPr lang="en-GB" sz="2400" b="0" i="0" dirty="0">
                          <a:solidFill>
                            <a:srgbClr val="FF3860"/>
                          </a:solidFill>
                          <a:latin typeface="OpenDyslexicAlta" pitchFamily="2" charset="77"/>
                          <a:ea typeface="OpenDyslexic" charset="0"/>
                          <a:cs typeface="OpenDyslexic" charset="0"/>
                        </a:rPr>
                        <a:t>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algn="ctr"/>
                      <a:r>
                        <a:rPr lang="en-GB" sz="2400" b="0" i="0" dirty="0">
                          <a:latin typeface="OpenDyslexicAlta" pitchFamily="2" charset="77"/>
                          <a:ea typeface="OpenDyslexic" charset="0"/>
                          <a:cs typeface="OpenDyslexic" charset="0"/>
                        </a:rPr>
                        <a:t>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extLst>
                  <a:ext uri="{0D108BD9-81ED-4DB2-BD59-A6C34878D82A}">
                    <a16:rowId xmlns:a16="http://schemas.microsoft.com/office/drawing/2014/main" val="10006"/>
                  </a:ext>
                </a:extLst>
              </a:tr>
              <a:tr h="466522">
                <a:tc>
                  <a:txBody>
                    <a:bodyPr/>
                    <a:lstStyle/>
                    <a:p>
                      <a:pPr marL="0" marR="0" algn="ctr">
                        <a:lnSpc>
                          <a:spcPct val="120000"/>
                        </a:lnSpc>
                        <a:spcBef>
                          <a:spcPts val="0"/>
                        </a:spcBef>
                        <a:spcAft>
                          <a:spcPts val="1000"/>
                        </a:spcAft>
                      </a:pPr>
                      <a:r>
                        <a:rPr lang="en-GB" sz="2400" b="0" i="0" dirty="0">
                          <a:solidFill>
                            <a:srgbClr val="FF3860"/>
                          </a:solidFill>
                          <a:effectLst/>
                          <a:latin typeface="OpenDyslexicAlta" pitchFamily="2" charset="77"/>
                          <a:ea typeface="OpenDyslexic" charset="0"/>
                          <a:cs typeface="OpenDyslexic" charset="0"/>
                        </a:rPr>
                        <a:t>p</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algn="ctr"/>
                      <a:r>
                        <a:rPr lang="en-GB" sz="2400" b="0" i="0" dirty="0">
                          <a:solidFill>
                            <a:srgbClr val="FF3860"/>
                          </a:solidFill>
                          <a:latin typeface="OpenDyslexicAlta" pitchFamily="2" charset="77"/>
                          <a:ea typeface="OpenDyslexic" charset="0"/>
                          <a:cs typeface="OpenDyslexic" charset="0"/>
                        </a:rPr>
                        <a:t>o</a:t>
                      </a: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algn="ctr"/>
                      <a:r>
                        <a:rPr lang="en-GB" sz="2400" b="0" i="0" dirty="0">
                          <a:solidFill>
                            <a:srgbClr val="FF3860"/>
                          </a:solidFill>
                          <a:latin typeface="OpenDyslexicAlta" pitchFamily="2" charset="77"/>
                          <a:ea typeface="OpenDyslexic" charset="0"/>
                          <a:cs typeface="OpenDyslexic" charset="0"/>
                        </a:rPr>
                        <a:t>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i="0" dirty="0" err="1">
                          <a:latin typeface="OpenDyslexicAlta" pitchFamily="2" charset="77"/>
                          <a:ea typeface="OpenDyslexic" charset="0"/>
                          <a:cs typeface="OpenDyslexic" charset="0"/>
                        </a:rPr>
                        <a:t>i</a:t>
                      </a: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400" b="0" i="0" dirty="0">
                          <a:solidFill>
                            <a:srgbClr val="FF3860"/>
                          </a:solidFill>
                          <a:latin typeface="OpenDyslexicAlta" pitchFamily="2" charset="77"/>
                          <a:ea typeface="OpenDyslexic" charset="0"/>
                          <a:cs typeface="OpenDyslexic" charset="0"/>
                        </a:rPr>
                        <a:t>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i="0" dirty="0">
                          <a:latin typeface="OpenDyslexicAlta" pitchFamily="2" charset="77"/>
                          <a:ea typeface="OpenDyslexic" charset="0"/>
                          <a:cs typeface="OpenDyslexic" charset="0"/>
                        </a:rPr>
                        <a:t>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i="0" dirty="0" err="1">
                          <a:solidFill>
                            <a:srgbClr val="FF3860"/>
                          </a:solidFill>
                          <a:latin typeface="OpenDyslexicAlta" pitchFamily="2" charset="77"/>
                          <a:ea typeface="OpenDyslexic" charset="0"/>
                          <a:cs typeface="OpenDyslexic" charset="0"/>
                        </a:rPr>
                        <a:t>i</a:t>
                      </a:r>
                      <a:endParaRPr lang="en-GB" sz="2400" b="0" i="0" dirty="0">
                        <a:solidFill>
                          <a:srgbClr val="FF3860"/>
                        </a:solidFill>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i="0" dirty="0">
                          <a:latin typeface="OpenDyslexicAlta" pitchFamily="2" charset="77"/>
                          <a:ea typeface="OpenDyslexic" charset="0"/>
                          <a:cs typeface="OpenDyslexic" charset="0"/>
                        </a:rPr>
                        <a:t>p</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i="0" dirty="0">
                          <a:latin typeface="OpenDyslexicAlta" pitchFamily="2" charset="77"/>
                          <a:ea typeface="OpenDyslexic" charset="0"/>
                          <a:cs typeface="OpenDyslexic" charset="0"/>
                        </a:rPr>
                        <a:t>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1000"/>
                        </a:spcAft>
                      </a:pPr>
                      <a:r>
                        <a:rPr lang="en-GB" sz="2400" b="0" i="0" dirty="0">
                          <a:solidFill>
                            <a:srgbClr val="FF3860"/>
                          </a:solidFill>
                          <a:effectLst/>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solidFill>
                      <a:srgbClr val="D883FF"/>
                    </a:solidFill>
                  </a:tcPr>
                </a:tc>
                <a:extLst>
                  <a:ext uri="{0D108BD9-81ED-4DB2-BD59-A6C34878D82A}">
                    <a16:rowId xmlns:a16="http://schemas.microsoft.com/office/drawing/2014/main" val="10007"/>
                  </a:ext>
                </a:extLst>
              </a:tr>
              <a:tr h="466522">
                <a:tc>
                  <a:txBody>
                    <a:bodyPr/>
                    <a:lstStyle/>
                    <a:p>
                      <a:pPr marL="0" marR="0" algn="ctr">
                        <a:lnSpc>
                          <a:spcPct val="120000"/>
                        </a:lnSpc>
                        <a:spcBef>
                          <a:spcPts val="0"/>
                        </a:spcBef>
                        <a:spcAft>
                          <a:spcPts val="1000"/>
                        </a:spcAft>
                      </a:pPr>
                      <a:r>
                        <a:rPr lang="en-GB" sz="2400" b="0" i="0" dirty="0">
                          <a:solidFill>
                            <a:srgbClr val="FF3860"/>
                          </a:solidFill>
                          <a:effectLst/>
                          <a:latin typeface="OpenDyslexicAlta" pitchFamily="2" charset="77"/>
                          <a:ea typeface="OpenDyslexic" charset="0"/>
                          <a:cs typeface="OpenDyslexic" charset="0"/>
                        </a:rPr>
                        <a:t>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lnL w="12700" cap="flat" cmpd="sng" algn="ctr">
                      <a:solidFill>
                        <a:schemeClr val="tx1"/>
                      </a:solidFill>
                      <a:prstDash val="solid"/>
                      <a:round/>
                      <a:headEnd type="none" w="med" len="med"/>
                      <a:tailEnd type="none" w="med" len="med"/>
                    </a:lnL>
                    <a:lnR w="12700" cmpd="sng">
                      <a:noFill/>
                    </a:ln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r>
                        <a:rPr lang="en-GB" sz="2400" b="0" i="0" dirty="0">
                          <a:solidFill>
                            <a:srgbClr val="FF3860"/>
                          </a:solidFill>
                          <a:effectLst/>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883FF"/>
                    </a:solidFill>
                  </a:tcPr>
                </a:tc>
                <a:extLst>
                  <a:ext uri="{0D108BD9-81ED-4DB2-BD59-A6C34878D82A}">
                    <a16:rowId xmlns:a16="http://schemas.microsoft.com/office/drawing/2014/main" val="10008"/>
                  </a:ext>
                </a:extLst>
              </a:tr>
              <a:tr h="466522">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lnL w="12700" cap="flat" cmpd="sng" algn="ctr">
                      <a:solidFill>
                        <a:schemeClr val="tx1"/>
                      </a:solidFill>
                      <a:prstDash val="solid"/>
                      <a:round/>
                      <a:headEnd type="none" w="med" len="med"/>
                      <a:tailEnd type="none" w="med" len="med"/>
                    </a:lnL>
                    <a:lnR w="12700" cmpd="sng">
                      <a:noFill/>
                    </a:ln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r>
                        <a:rPr lang="en-GB" sz="2400" b="0" i="0" dirty="0">
                          <a:solidFill>
                            <a:srgbClr val="FF3860"/>
                          </a:solidFill>
                          <a:effectLst/>
                          <a:latin typeface="OpenDyslexicAlta" pitchFamily="2" charset="77"/>
                          <a:ea typeface="OpenDyslexic" charset="0"/>
                          <a:cs typeface="OpenDyslexic" charset="0"/>
                        </a:rPr>
                        <a:t>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883FF"/>
                    </a:solidFill>
                  </a:tcPr>
                </a:tc>
                <a:extLst>
                  <a:ext uri="{0D108BD9-81ED-4DB2-BD59-A6C34878D82A}">
                    <a16:rowId xmlns:a16="http://schemas.microsoft.com/office/drawing/2014/main" val="10009"/>
                  </a:ext>
                </a:extLst>
              </a:tr>
              <a:tr h="466522">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r>
                        <a:rPr lang="en-GB" sz="2400" b="0" i="0" dirty="0">
                          <a:solidFill>
                            <a:srgbClr val="FF3860"/>
                          </a:solidFill>
                          <a:effectLst/>
                          <a:latin typeface="OpenDyslexicAlta" pitchFamily="2" charset="77"/>
                          <a:ea typeface="OpenDyslexic" charset="0"/>
                          <a:cs typeface="OpenDyslexic" charset="0"/>
                        </a:rPr>
                        <a:t>t</a:t>
                      </a:r>
                    </a:p>
                  </a:txBody>
                  <a:tcPr marL="68580" marR="68580" marT="0" marB="0">
                    <a:lnL w="12700" cap="flat" cmpd="sng" algn="ctr">
                      <a:solidFill>
                        <a:schemeClr val="tx1"/>
                      </a:solidFill>
                      <a:prstDash val="solid"/>
                      <a:round/>
                      <a:headEnd type="none" w="med" len="med"/>
                      <a:tailEnd type="none" w="med" len="med"/>
                    </a:lnL>
                    <a:lnR w="12700" cmpd="sng">
                      <a:noFill/>
                    </a:lnR>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r>
                        <a:rPr lang="en-GB" sz="2400" b="0" i="0" dirty="0">
                          <a:solidFill>
                            <a:srgbClr val="FF3860"/>
                          </a:solidFill>
                          <a:effectLst/>
                          <a:latin typeface="OpenDyslexicAlta" pitchFamily="2" charset="77"/>
                          <a:ea typeface="OpenDyslexic" charset="0"/>
                          <a:cs typeface="OpenDyslexic" charset="0"/>
                        </a:rPr>
                        <a:t>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endParaRPr lang="en-GB" b="0" i="0" dirty="0">
                        <a:latin typeface="Muli" pitchFamily="2" charset="77"/>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extLst>
                  <a:ext uri="{0D108BD9-81ED-4DB2-BD59-A6C34878D82A}">
                    <a16:rowId xmlns:a16="http://schemas.microsoft.com/office/drawing/2014/main" val="10010"/>
                  </a:ext>
                </a:extLst>
              </a:tr>
            </a:tbl>
          </a:graphicData>
        </a:graphic>
      </p:graphicFrame>
      <p:sp>
        <p:nvSpPr>
          <p:cNvPr id="7" name="TextBox 6"/>
          <p:cNvSpPr txBox="1"/>
          <p:nvPr/>
        </p:nvSpPr>
        <p:spPr>
          <a:xfrm>
            <a:off x="8747125" y="1698171"/>
            <a:ext cx="2345418" cy="923330"/>
          </a:xfrm>
          <a:prstGeom prst="rect">
            <a:avLst/>
          </a:prstGeom>
          <a:ln>
            <a:solidFill>
              <a:srgbClr val="D883FF"/>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dirty="0">
                <a:latin typeface="OpenDyslexicAlta" pitchFamily="2" charset="77"/>
                <a:ea typeface="OpenDyslexic" charset="0"/>
                <a:cs typeface="OpenDyslexic" charset="0"/>
              </a:rPr>
              <a:t>Fill in the blanks to complete the grid. </a:t>
            </a:r>
          </a:p>
        </p:txBody>
      </p:sp>
    </p:spTree>
    <p:extLst>
      <p:ext uri="{BB962C8B-B14F-4D97-AF65-F5344CB8AC3E}">
        <p14:creationId xmlns:p14="http://schemas.microsoft.com/office/powerpoint/2010/main" val="106764886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b="1" dirty="0">
                <a:solidFill>
                  <a:srgbClr val="FF3860"/>
                </a:solidFill>
              </a:rPr>
              <a:t>Challenge Words</a:t>
            </a:r>
            <a:endParaRPr lang="en-GB" dirty="0">
              <a:solidFill>
                <a:srgbClr val="FF3860"/>
              </a:solidFill>
            </a:endParaRP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5</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18</a:t>
            </a:r>
          </a:p>
        </p:txBody>
      </p:sp>
    </p:spTree>
    <p:extLst>
      <p:ext uri="{BB962C8B-B14F-4D97-AF65-F5344CB8AC3E}">
        <p14:creationId xmlns:p14="http://schemas.microsoft.com/office/powerpoint/2010/main" val="273429880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5</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18</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pPr>
              <a:lnSpc>
                <a:spcPct val="100000"/>
              </a:lnSpc>
              <a:spcBef>
                <a:spcPts val="0"/>
              </a:spcBef>
              <a:defRPr/>
            </a:pPr>
            <a:r>
              <a:rPr lang="en-GB" b="1" dirty="0">
                <a:solidFill>
                  <a:srgbClr val="FF3860"/>
                </a:solidFill>
              </a:rPr>
              <a:t>Challenge Words</a:t>
            </a:r>
            <a:endParaRPr lang="en-GB" dirty="0">
              <a:solidFill>
                <a:srgbClr val="FF3860"/>
              </a:solidFill>
            </a:endParaRPr>
          </a:p>
        </p:txBody>
      </p:sp>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amateur</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ancient</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awkward</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criticise</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excellent</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foreign</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pronunciation</a:t>
                      </a:r>
                      <a:r>
                        <a:rPr lang="en-GB" b="0" i="0" baseline="0" dirty="0">
                          <a:latin typeface="OpenDyslexicAlta" pitchFamily="2" charset="77"/>
                          <a:ea typeface="OpenDyslexic" charset="0"/>
                          <a:cs typeface="OpenDyslexic" charset="0"/>
                        </a:rPr>
                        <a:t> </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symbol</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yacht</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equipment</a:t>
                      </a:r>
                    </a:p>
                  </a:txBody>
                  <a:tcPr/>
                </a:tc>
                <a:extLst>
                  <a:ext uri="{0D108BD9-81ED-4DB2-BD59-A6C34878D82A}">
                    <a16:rowId xmlns:a16="http://schemas.microsoft.com/office/drawing/2014/main" val="615534220"/>
                  </a:ext>
                </a:extLst>
              </a:tr>
            </a:tbl>
          </a:graphicData>
        </a:graphic>
      </p:graphicFrame>
      <p:sp>
        <p:nvSpPr>
          <p:cNvPr id="5" name="Content Placeholder 4"/>
          <p:cNvSpPr>
            <a:spLocks noGrp="1"/>
          </p:cNvSpPr>
          <p:nvPr>
            <p:ph sz="quarter" idx="18"/>
          </p:nvPr>
        </p:nvSpPr>
        <p:spPr/>
        <p:txBody>
          <a:bodyPr/>
          <a:lstStyle/>
          <a:p>
            <a:pPr marL="0" lvl="0" indent="0" algn="ctr">
              <a:lnSpc>
                <a:spcPct val="100000"/>
              </a:lnSpc>
              <a:spcBef>
                <a:spcPts val="0"/>
              </a:spcBef>
              <a:buNone/>
              <a:defRPr/>
            </a:pPr>
            <a:r>
              <a:rPr lang="en-GB" i="0" dirty="0"/>
              <a:t>Challenge Week </a:t>
            </a:r>
          </a:p>
          <a:p>
            <a:pPr marL="0" lvl="0" indent="0" algn="ctr">
              <a:lnSpc>
                <a:spcPct val="100000"/>
              </a:lnSpc>
              <a:spcBef>
                <a:spcPts val="0"/>
              </a:spcBef>
              <a:buNone/>
              <a:defRPr/>
            </a:pPr>
            <a:endParaRPr lang="en-GB" i="0" dirty="0"/>
          </a:p>
          <a:p>
            <a:pPr marL="0" lvl="0" indent="0" algn="ctr">
              <a:lnSpc>
                <a:spcPct val="100000"/>
              </a:lnSpc>
              <a:spcBef>
                <a:spcPts val="0"/>
              </a:spcBef>
              <a:buNone/>
              <a:defRPr/>
            </a:pPr>
            <a:r>
              <a:rPr lang="en-GB" i="0" dirty="0"/>
              <a:t>Choose an activity from the challenge pack. </a:t>
            </a:r>
          </a:p>
        </p:txBody>
      </p:sp>
    </p:spTree>
    <p:extLst>
      <p:ext uri="{BB962C8B-B14F-4D97-AF65-F5344CB8AC3E}">
        <p14:creationId xmlns:p14="http://schemas.microsoft.com/office/powerpoint/2010/main" val="259124519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57467086"/>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634301094"/>
                    </a:ext>
                  </a:extLst>
                </a:gridCol>
                <a:gridCol w="1858433">
                  <a:extLst>
                    <a:ext uri="{9D8B030D-6E8A-4147-A177-3AD203B41FA5}">
                      <a16:colId xmlns:a16="http://schemas.microsoft.com/office/drawing/2014/main" val="3666018325"/>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D883FF"/>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4th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amateur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ancient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awkward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criticise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excellent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foreign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pronunciation</a:t>
                      </a:r>
                      <a:r>
                        <a:rPr lang="en-GB" b="0" i="0" baseline="0" dirty="0">
                          <a:latin typeface="OpenDyslexicAlta" pitchFamily="2" charset="77"/>
                          <a:ea typeface="OpenDyslexic" charset="0"/>
                          <a:cs typeface="OpenDyslexic" charset="0"/>
                        </a:rPr>
                        <a:t> </a:t>
                      </a:r>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symbol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yacht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equipment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090782128"/>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FF3860"/>
                          </a:solidFill>
                          <a:latin typeface="Muli" pitchFamily="2" charset="77"/>
                        </a:rPr>
                        <a:t>Challenge Words</a:t>
                      </a:r>
                      <a:endParaRPr lang="en-GB" sz="1400" b="0" i="0" baseline="0" dirty="0">
                        <a:solidFill>
                          <a:srgbClr val="FF3860"/>
                        </a:solidFill>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18</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7020824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96831017"/>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amateur</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ancient</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awkward</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criticise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excellent</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foreign</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pronunciation</a:t>
                      </a:r>
                      <a:r>
                        <a:rPr lang="en-GB" b="0" i="0" baseline="0" dirty="0">
                          <a:latin typeface="OpenDyslexicAlta" pitchFamily="2" charset="77"/>
                          <a:ea typeface="OpenDyslexic" charset="0"/>
                          <a:cs typeface="OpenDyslexic" charset="0"/>
                        </a:rPr>
                        <a:t> </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symbol</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yacht</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equipment</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140750172"/>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FF3860"/>
                          </a:solidFill>
                          <a:latin typeface="Muli" pitchFamily="2" charset="77"/>
                        </a:rPr>
                        <a:t>Challenge Words</a:t>
                      </a:r>
                    </a:p>
                    <a:p>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18</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6" name="TextBox 5"/>
          <p:cNvSpPr txBox="1"/>
          <p:nvPr/>
        </p:nvSpPr>
        <p:spPr>
          <a:xfrm>
            <a:off x="3396343" y="1786602"/>
            <a:ext cx="8632372" cy="5024645"/>
          </a:xfrm>
          <a:prstGeom prst="rect">
            <a:avLst/>
          </a:prstGeom>
          <a:noFill/>
        </p:spPr>
        <p:txBody>
          <a:bodyPr wrap="square" rtlCol="0">
            <a:spAutoFit/>
          </a:bodyPr>
          <a:lstStyle/>
          <a:p>
            <a:pPr>
              <a:lnSpc>
                <a:spcPct val="150000"/>
              </a:lnSpc>
            </a:pPr>
            <a:r>
              <a:rPr lang="en-GB" dirty="0">
                <a:latin typeface="OpenDyslexicAlta" pitchFamily="2" charset="77"/>
                <a:ea typeface="OpenDyslexic" charset="0"/>
                <a:cs typeface="OpenDyslexic" charset="0"/>
              </a:rPr>
              <a:t>Albert the _________ archaeologist found an _________ artefact hidden below the surface of the soil of the school playground.   Using his __________ he uncovered a strange __________ and some words written in a _________ language. </a:t>
            </a:r>
          </a:p>
          <a:p>
            <a:pPr>
              <a:lnSpc>
                <a:spcPct val="150000"/>
              </a:lnSpc>
            </a:pPr>
            <a:endParaRPr lang="en-GB" dirty="0">
              <a:latin typeface="OpenDyslexicAlta" pitchFamily="2" charset="77"/>
              <a:ea typeface="OpenDyslexic" charset="0"/>
              <a:cs typeface="OpenDyslexic" charset="0"/>
            </a:endParaRPr>
          </a:p>
          <a:p>
            <a:pPr>
              <a:lnSpc>
                <a:spcPct val="150000"/>
              </a:lnSpc>
            </a:pPr>
            <a:r>
              <a:rPr lang="en-GB" dirty="0">
                <a:latin typeface="OpenDyslexicAlta" pitchFamily="2" charset="77"/>
                <a:ea typeface="OpenDyslexic" charset="0"/>
                <a:cs typeface="OpenDyslexic" charset="0"/>
              </a:rPr>
              <a:t>Albert tried to read it out loud but the ______________ was difficult.  He was shy and __________ around his classmates.  They would make fun of him and ___________ his archaeological finds.  </a:t>
            </a:r>
          </a:p>
          <a:p>
            <a:pPr>
              <a:lnSpc>
                <a:spcPct val="150000"/>
              </a:lnSpc>
            </a:pPr>
            <a:endParaRPr lang="en-GB" dirty="0">
              <a:latin typeface="OpenDyslexicAlta" pitchFamily="2" charset="77"/>
              <a:ea typeface="OpenDyslexic" charset="0"/>
              <a:cs typeface="OpenDyslexic" charset="0"/>
            </a:endParaRPr>
          </a:p>
          <a:p>
            <a:pPr>
              <a:lnSpc>
                <a:spcPct val="150000"/>
              </a:lnSpc>
            </a:pPr>
            <a:r>
              <a:rPr lang="en-GB" dirty="0">
                <a:latin typeface="OpenDyslexicAlta" pitchFamily="2" charset="77"/>
                <a:ea typeface="OpenDyslexic" charset="0"/>
                <a:cs typeface="OpenDyslexic" charset="0"/>
              </a:rPr>
              <a:t>“___________!” he thought to himself as he turned the artefact over in his hands.  “I’ll be rich.  I could buy a _______ perhaps or a super car!”</a:t>
            </a:r>
          </a:p>
        </p:txBody>
      </p:sp>
      <p:sp>
        <p:nvSpPr>
          <p:cNvPr id="7" name="TextBox 6"/>
          <p:cNvSpPr txBox="1"/>
          <p:nvPr/>
        </p:nvSpPr>
        <p:spPr>
          <a:xfrm>
            <a:off x="3537857" y="1392396"/>
            <a:ext cx="8175171" cy="338554"/>
          </a:xfrm>
          <a:prstGeom prst="rect">
            <a:avLst/>
          </a:prstGeom>
          <a:solidFill>
            <a:srgbClr val="D883FF"/>
          </a:solidFill>
          <a:ln>
            <a:solidFill>
              <a:srgbClr val="D883FF"/>
            </a:solidFill>
          </a:ln>
        </p:spPr>
        <p:txBody>
          <a:bodyPr wrap="square" rtlCol="0">
            <a:spAutoFit/>
          </a:bodyPr>
          <a:lstStyle/>
          <a:p>
            <a:pPr algn="ctr"/>
            <a:r>
              <a:rPr lang="en-GB" sz="1600" dirty="0">
                <a:latin typeface="OpenDyslexicAlta" pitchFamily="2" charset="77"/>
                <a:ea typeface="OpenDyslexic" charset="0"/>
                <a:cs typeface="OpenDyslexic" charset="0"/>
              </a:rPr>
              <a:t>Insert your spellings into the story so that it makes sense. </a:t>
            </a:r>
          </a:p>
        </p:txBody>
      </p:sp>
    </p:spTree>
    <p:extLst>
      <p:ext uri="{BB962C8B-B14F-4D97-AF65-F5344CB8AC3E}">
        <p14:creationId xmlns:p14="http://schemas.microsoft.com/office/powerpoint/2010/main" val="82981474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amateur</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ancient</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awkward</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criticise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excellent</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foreign</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pronunciation</a:t>
                      </a:r>
                      <a:r>
                        <a:rPr lang="en-GB" b="0" i="0" baseline="0" dirty="0">
                          <a:latin typeface="OpenDyslexicAlta" pitchFamily="2" charset="77"/>
                          <a:ea typeface="OpenDyslexic" charset="0"/>
                          <a:cs typeface="OpenDyslexic" charset="0"/>
                        </a:rPr>
                        <a:t> </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symbol</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yacht</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equipment</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586267915"/>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FF3860"/>
                          </a:solidFill>
                          <a:latin typeface="Muli" pitchFamily="2" charset="77"/>
                        </a:rPr>
                        <a:t>Challenge Words</a:t>
                      </a:r>
                    </a:p>
                    <a:p>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18</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6" name="TextBox 5"/>
          <p:cNvSpPr txBox="1"/>
          <p:nvPr/>
        </p:nvSpPr>
        <p:spPr>
          <a:xfrm>
            <a:off x="3396343" y="1786602"/>
            <a:ext cx="8632372" cy="4609147"/>
          </a:xfrm>
          <a:prstGeom prst="rect">
            <a:avLst/>
          </a:prstGeom>
          <a:noFill/>
        </p:spPr>
        <p:txBody>
          <a:bodyPr wrap="square" rtlCol="0">
            <a:spAutoFit/>
          </a:bodyPr>
          <a:lstStyle/>
          <a:p>
            <a:pPr>
              <a:lnSpc>
                <a:spcPct val="150000"/>
              </a:lnSpc>
            </a:pPr>
            <a:r>
              <a:rPr lang="en-GB" dirty="0">
                <a:latin typeface="OpenDyslexicAlta" pitchFamily="2" charset="77"/>
                <a:ea typeface="OpenDyslexic" charset="0"/>
                <a:cs typeface="OpenDyslexic" charset="0"/>
              </a:rPr>
              <a:t>Albert the _</a:t>
            </a:r>
            <a:r>
              <a:rPr lang="en-GB" dirty="0">
                <a:solidFill>
                  <a:srgbClr val="FF3860"/>
                </a:solidFill>
                <a:latin typeface="OpenDyslexicAlta" pitchFamily="2" charset="77"/>
                <a:ea typeface="OpenDyslexic" charset="0"/>
                <a:cs typeface="OpenDyslexic" charset="0"/>
              </a:rPr>
              <a:t>amateur</a:t>
            </a:r>
            <a:r>
              <a:rPr lang="en-GB" dirty="0">
                <a:latin typeface="OpenDyslexicAlta" pitchFamily="2" charset="77"/>
                <a:ea typeface="OpenDyslexic" charset="0"/>
                <a:cs typeface="OpenDyslexic" charset="0"/>
              </a:rPr>
              <a:t>_ archaeologist found an _</a:t>
            </a:r>
            <a:r>
              <a:rPr lang="en-GB" dirty="0">
                <a:solidFill>
                  <a:srgbClr val="FF3860"/>
                </a:solidFill>
                <a:latin typeface="OpenDyslexicAlta" pitchFamily="2" charset="77"/>
                <a:ea typeface="OpenDyslexic" charset="0"/>
                <a:cs typeface="OpenDyslexic" charset="0"/>
              </a:rPr>
              <a:t>ancient</a:t>
            </a:r>
            <a:r>
              <a:rPr lang="en-GB" dirty="0">
                <a:latin typeface="OpenDyslexicAlta" pitchFamily="2" charset="77"/>
                <a:ea typeface="OpenDyslexic" charset="0"/>
                <a:cs typeface="OpenDyslexic" charset="0"/>
              </a:rPr>
              <a:t>_ artefact hidden below the surface of the soil of the school playground.   Using his _</a:t>
            </a:r>
            <a:r>
              <a:rPr lang="en-GB" dirty="0">
                <a:solidFill>
                  <a:srgbClr val="FF3860"/>
                </a:solidFill>
                <a:latin typeface="OpenDyslexicAlta" pitchFamily="2" charset="77"/>
                <a:ea typeface="OpenDyslexic" charset="0"/>
                <a:cs typeface="OpenDyslexic" charset="0"/>
              </a:rPr>
              <a:t>equipment</a:t>
            </a:r>
            <a:r>
              <a:rPr lang="en-GB" dirty="0">
                <a:latin typeface="OpenDyslexicAlta" pitchFamily="2" charset="77"/>
                <a:ea typeface="OpenDyslexic" charset="0"/>
                <a:cs typeface="OpenDyslexic" charset="0"/>
              </a:rPr>
              <a:t>_ he uncovered a strange _</a:t>
            </a:r>
            <a:r>
              <a:rPr lang="en-GB" dirty="0">
                <a:solidFill>
                  <a:srgbClr val="FF3860"/>
                </a:solidFill>
                <a:latin typeface="OpenDyslexicAlta" pitchFamily="2" charset="77"/>
                <a:ea typeface="OpenDyslexic" charset="0"/>
                <a:cs typeface="OpenDyslexic" charset="0"/>
              </a:rPr>
              <a:t>symbol</a:t>
            </a:r>
            <a:r>
              <a:rPr lang="en-GB" dirty="0">
                <a:latin typeface="OpenDyslexicAlta" pitchFamily="2" charset="77"/>
                <a:ea typeface="OpenDyslexic" charset="0"/>
                <a:cs typeface="OpenDyslexic" charset="0"/>
              </a:rPr>
              <a:t>_ and some words written in a _</a:t>
            </a:r>
            <a:r>
              <a:rPr lang="en-GB" dirty="0">
                <a:solidFill>
                  <a:srgbClr val="FF3860"/>
                </a:solidFill>
                <a:latin typeface="OpenDyslexicAlta" pitchFamily="2" charset="77"/>
                <a:ea typeface="OpenDyslexic" charset="0"/>
                <a:cs typeface="OpenDyslexic" charset="0"/>
              </a:rPr>
              <a:t>foreign</a:t>
            </a:r>
            <a:r>
              <a:rPr lang="en-GB" dirty="0">
                <a:latin typeface="OpenDyslexicAlta" pitchFamily="2" charset="77"/>
                <a:ea typeface="OpenDyslexic" charset="0"/>
                <a:cs typeface="OpenDyslexic" charset="0"/>
              </a:rPr>
              <a:t>_ language. </a:t>
            </a:r>
          </a:p>
          <a:p>
            <a:pPr>
              <a:lnSpc>
                <a:spcPct val="150000"/>
              </a:lnSpc>
            </a:pPr>
            <a:endParaRPr lang="en-GB" dirty="0">
              <a:latin typeface="OpenDyslexicAlta" pitchFamily="2" charset="77"/>
              <a:ea typeface="OpenDyslexic" charset="0"/>
              <a:cs typeface="OpenDyslexic" charset="0"/>
            </a:endParaRPr>
          </a:p>
          <a:p>
            <a:pPr>
              <a:lnSpc>
                <a:spcPct val="150000"/>
              </a:lnSpc>
            </a:pPr>
            <a:r>
              <a:rPr lang="en-GB" dirty="0">
                <a:latin typeface="OpenDyslexicAlta" pitchFamily="2" charset="77"/>
                <a:ea typeface="OpenDyslexic" charset="0"/>
                <a:cs typeface="OpenDyslexic" charset="0"/>
              </a:rPr>
              <a:t>Albert tried to read it out loud but the _</a:t>
            </a:r>
            <a:r>
              <a:rPr lang="en-GB" dirty="0">
                <a:solidFill>
                  <a:srgbClr val="FF3860"/>
                </a:solidFill>
                <a:latin typeface="OpenDyslexicAlta" pitchFamily="2" charset="77"/>
                <a:ea typeface="OpenDyslexic" charset="0"/>
                <a:cs typeface="OpenDyslexic" charset="0"/>
              </a:rPr>
              <a:t>pronunciation</a:t>
            </a:r>
            <a:r>
              <a:rPr lang="en-GB" dirty="0">
                <a:latin typeface="OpenDyslexicAlta" pitchFamily="2" charset="77"/>
                <a:ea typeface="OpenDyslexic" charset="0"/>
                <a:cs typeface="OpenDyslexic" charset="0"/>
              </a:rPr>
              <a:t>_ was difficult.  He was shy and _</a:t>
            </a:r>
            <a:r>
              <a:rPr lang="en-GB" dirty="0">
                <a:solidFill>
                  <a:srgbClr val="FF3860"/>
                </a:solidFill>
                <a:latin typeface="OpenDyslexicAlta" pitchFamily="2" charset="77"/>
                <a:ea typeface="OpenDyslexic" charset="0"/>
                <a:cs typeface="OpenDyslexic" charset="0"/>
              </a:rPr>
              <a:t>awkward</a:t>
            </a:r>
            <a:r>
              <a:rPr lang="en-GB" dirty="0">
                <a:latin typeface="OpenDyslexicAlta" pitchFamily="2" charset="77"/>
                <a:ea typeface="OpenDyslexic" charset="0"/>
                <a:cs typeface="OpenDyslexic" charset="0"/>
              </a:rPr>
              <a:t>_ around his classmates.  They would make fun of him and _</a:t>
            </a:r>
            <a:r>
              <a:rPr lang="en-GB" dirty="0">
                <a:solidFill>
                  <a:srgbClr val="FF3860"/>
                </a:solidFill>
                <a:latin typeface="OpenDyslexicAlta" pitchFamily="2" charset="77"/>
                <a:ea typeface="OpenDyslexic" charset="0"/>
                <a:cs typeface="OpenDyslexic" charset="0"/>
              </a:rPr>
              <a:t>criticise</a:t>
            </a:r>
            <a:r>
              <a:rPr lang="en-GB" dirty="0">
                <a:latin typeface="OpenDyslexicAlta" pitchFamily="2" charset="77"/>
                <a:ea typeface="OpenDyslexic" charset="0"/>
                <a:cs typeface="OpenDyslexic" charset="0"/>
              </a:rPr>
              <a:t>_ his archaeological finds.  </a:t>
            </a:r>
          </a:p>
          <a:p>
            <a:pPr>
              <a:lnSpc>
                <a:spcPct val="150000"/>
              </a:lnSpc>
            </a:pPr>
            <a:r>
              <a:rPr lang="en-GB" dirty="0">
                <a:latin typeface="OpenDyslexicAlta" pitchFamily="2" charset="77"/>
                <a:ea typeface="OpenDyslexic" charset="0"/>
                <a:cs typeface="OpenDyslexic" charset="0"/>
              </a:rPr>
              <a:t>“_</a:t>
            </a:r>
            <a:r>
              <a:rPr lang="en-GB" dirty="0">
                <a:solidFill>
                  <a:srgbClr val="FF3860"/>
                </a:solidFill>
                <a:latin typeface="OpenDyslexicAlta" pitchFamily="2" charset="77"/>
                <a:ea typeface="OpenDyslexic" charset="0"/>
                <a:cs typeface="OpenDyslexic" charset="0"/>
              </a:rPr>
              <a:t>Excellent</a:t>
            </a:r>
            <a:r>
              <a:rPr lang="en-GB" dirty="0">
                <a:latin typeface="OpenDyslexicAlta" pitchFamily="2" charset="77"/>
                <a:ea typeface="OpenDyslexic" charset="0"/>
                <a:cs typeface="OpenDyslexic" charset="0"/>
              </a:rPr>
              <a:t>_!” he thought to himself as he turned the artefact over in his hands.  “I’ll be rich.  I could buy a _</a:t>
            </a:r>
            <a:r>
              <a:rPr lang="en-GB" dirty="0">
                <a:solidFill>
                  <a:srgbClr val="FF3860"/>
                </a:solidFill>
                <a:latin typeface="OpenDyslexicAlta" pitchFamily="2" charset="77"/>
                <a:ea typeface="OpenDyslexic" charset="0"/>
                <a:cs typeface="OpenDyslexic" charset="0"/>
              </a:rPr>
              <a:t>yacht</a:t>
            </a:r>
            <a:r>
              <a:rPr lang="en-GB" dirty="0">
                <a:latin typeface="OpenDyslexicAlta" pitchFamily="2" charset="77"/>
                <a:ea typeface="OpenDyslexic" charset="0"/>
                <a:cs typeface="OpenDyslexic" charset="0"/>
              </a:rPr>
              <a:t>_ perhaps or a super car!”</a:t>
            </a:r>
          </a:p>
        </p:txBody>
      </p:sp>
      <p:sp>
        <p:nvSpPr>
          <p:cNvPr id="7" name="TextBox 6"/>
          <p:cNvSpPr txBox="1"/>
          <p:nvPr/>
        </p:nvSpPr>
        <p:spPr>
          <a:xfrm>
            <a:off x="3537857" y="1392396"/>
            <a:ext cx="8175171" cy="338554"/>
          </a:xfrm>
          <a:prstGeom prst="rect">
            <a:avLst/>
          </a:prstGeom>
          <a:solidFill>
            <a:srgbClr val="D883FF"/>
          </a:solidFill>
          <a:ln>
            <a:solidFill>
              <a:srgbClr val="D883FF"/>
            </a:solidFill>
          </a:ln>
        </p:spPr>
        <p:txBody>
          <a:bodyPr wrap="square" rtlCol="0">
            <a:spAutoFit/>
          </a:bodyPr>
          <a:lstStyle/>
          <a:p>
            <a:pPr algn="ctr"/>
            <a:r>
              <a:rPr lang="en-GB" sz="1600" dirty="0">
                <a:latin typeface="OpenDyslexicAlta" pitchFamily="2" charset="77"/>
                <a:ea typeface="OpenDyslexic" charset="0"/>
                <a:cs typeface="OpenDyslexic" charset="0"/>
              </a:rPr>
              <a:t>Insert your spellings into the story so that it makes sense. </a:t>
            </a:r>
          </a:p>
        </p:txBody>
      </p:sp>
    </p:spTree>
    <p:extLst>
      <p:ext uri="{BB962C8B-B14F-4D97-AF65-F5344CB8AC3E}">
        <p14:creationId xmlns:p14="http://schemas.microsoft.com/office/powerpoint/2010/main" val="122966683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Words spelled with ’</a:t>
            </a:r>
            <a:r>
              <a:rPr lang="en-GB" dirty="0" err="1"/>
              <a:t>ie</a:t>
            </a:r>
            <a:r>
              <a:rPr lang="en-GB" dirty="0"/>
              <a:t>’ after c.</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5</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19</a:t>
            </a:r>
          </a:p>
        </p:txBody>
      </p:sp>
    </p:spTree>
    <p:extLst>
      <p:ext uri="{BB962C8B-B14F-4D97-AF65-F5344CB8AC3E}">
        <p14:creationId xmlns:p14="http://schemas.microsoft.com/office/powerpoint/2010/main" val="108121630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5</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19</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a:xfrm>
            <a:off x="1662545" y="325967"/>
            <a:ext cx="7900555" cy="867834"/>
          </a:xfrm>
        </p:spPr>
        <p:txBody>
          <a:bodyPr/>
          <a:lstStyle/>
          <a:p>
            <a:r>
              <a:rPr lang="en-GB" dirty="0"/>
              <a:t> Words spelled with ’</a:t>
            </a:r>
            <a:r>
              <a:rPr lang="en-GB" dirty="0" err="1"/>
              <a:t>ie</a:t>
            </a:r>
            <a:r>
              <a:rPr lang="en-GB" dirty="0"/>
              <a:t>’ after c.</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94457197"/>
              </p:ext>
            </p:extLst>
          </p:nvPr>
        </p:nvGraphicFramePr>
        <p:xfrm>
          <a:off x="3429000" y="1311275"/>
          <a:ext cx="8363607" cy="5268593"/>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80763">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You may have heard the rhyme ‘i before e except after c’ but there are exceptions to this rule and we will look at these today as they need to be learnt rather than following a rule.</a:t>
                      </a:r>
                    </a:p>
                  </a:txBody>
                  <a:tcPr/>
                </a:tc>
                <a:extLst>
                  <a:ext uri="{0D108BD9-81ED-4DB2-BD59-A6C34878D82A}">
                    <a16:rowId xmlns:a16="http://schemas.microsoft.com/office/drawing/2014/main" val="10000"/>
                  </a:ext>
                </a:extLst>
              </a:tr>
              <a:tr h="2141030">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Using the power point slide, get children to study the beginning and end of the words and try to match them up to make a correct spelling. A few are very similar and so get them to double check their final spellings!</a:t>
                      </a:r>
                    </a:p>
                    <a:p>
                      <a:endParaRPr lang="en-GB" sz="1700" b="0" i="0" baseline="0" dirty="0">
                        <a:latin typeface="Muli" pitchFamily="2" charset="77"/>
                      </a:endParaRPr>
                    </a:p>
                    <a:p>
                      <a:r>
                        <a:rPr lang="en-GB" sz="1700" b="0" i="0" baseline="0" dirty="0">
                          <a:latin typeface="Muli" pitchFamily="2" charset="77"/>
                        </a:rPr>
                        <a:t>Share the results.</a:t>
                      </a:r>
                    </a:p>
                  </a:txBody>
                  <a:tcPr/>
                </a:tc>
                <a:extLst>
                  <a:ext uri="{0D108BD9-81ED-4DB2-BD59-A6C34878D82A}">
                    <a16:rowId xmlns:a16="http://schemas.microsoft.com/office/drawing/2014/main" val="10001"/>
                  </a:ext>
                </a:extLst>
              </a:tr>
              <a:tr h="1946800">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Use the words in the spelling list to create 8 sentences, share with a partner to see if they can be improved and to check the spellings. </a:t>
                      </a:r>
                    </a:p>
                    <a:p>
                      <a:endParaRPr lang="en-GB" sz="1700" b="0" i="0" dirty="0">
                        <a:latin typeface="Muli" pitchFamily="2" charset="77"/>
                      </a:endParaRPr>
                    </a:p>
                    <a:p>
                      <a:r>
                        <a:rPr lang="en-GB" sz="1700" b="0" i="0" dirty="0">
                          <a:latin typeface="Muli" pitchFamily="2" charset="77"/>
                        </a:rPr>
                        <a:t>Share some sentences as a class.</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3542359573"/>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ancient</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science</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species</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efficient</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deficient</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glacier</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scientists</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sufficient</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emergencies</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inefficient</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215093295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429040921"/>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ancient</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science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species</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efficient</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deficient</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glacier</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scientists</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sufficient</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emergencies</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inefficient</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485596643"/>
              </p:ext>
            </p:extLst>
          </p:nvPr>
        </p:nvGraphicFramePr>
        <p:xfrm>
          <a:off x="508000" y="482321"/>
          <a:ext cx="9055100" cy="738717"/>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277562">
                <a:tc>
                  <a:txBody>
                    <a:bodyPr/>
                    <a:lstStyle/>
                    <a:p>
                      <a:r>
                        <a:rPr lang="en-GB" sz="1400" b="0" i="0" dirty="0">
                          <a:latin typeface="Muli" pitchFamily="2" charset="77"/>
                        </a:rPr>
                        <a:t>Stage: 5</a:t>
                      </a:r>
                    </a:p>
                  </a:txBody>
                  <a:tcPr/>
                </a:tc>
                <a:tc rowSpan="2">
                  <a:txBody>
                    <a:bodyPr/>
                    <a:lstStyle/>
                    <a:p>
                      <a:r>
                        <a:rPr lang="en-GB" sz="1400" b="0" i="0" dirty="0">
                          <a:latin typeface="Muli" pitchFamily="2" charset="77"/>
                        </a:rPr>
                        <a:t> Words spelled with ’</a:t>
                      </a:r>
                      <a:r>
                        <a:rPr lang="en-GB" sz="1400" b="0" i="0" dirty="0" err="1">
                          <a:latin typeface="Muli" pitchFamily="2" charset="77"/>
                        </a:rPr>
                        <a:t>ie</a:t>
                      </a:r>
                      <a:r>
                        <a:rPr lang="en-GB" sz="1400" dirty="0"/>
                        <a:t>’ after c.</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19</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61712503"/>
              </p:ext>
            </p:extLst>
          </p:nvPr>
        </p:nvGraphicFramePr>
        <p:xfrm>
          <a:off x="4214447" y="1828796"/>
          <a:ext cx="1201615" cy="4572000"/>
        </p:xfrm>
        <a:graphic>
          <a:graphicData uri="http://schemas.openxmlformats.org/drawingml/2006/table">
            <a:tbl>
              <a:tblPr firstRow="1" bandRow="1">
                <a:tableStyleId>{5940675A-B579-460E-94D1-54222C63F5DA}</a:tableStyleId>
              </a:tblPr>
              <a:tblGrid>
                <a:gridCol w="1201615">
                  <a:extLst>
                    <a:ext uri="{9D8B030D-6E8A-4147-A177-3AD203B41FA5}">
                      <a16:colId xmlns:a16="http://schemas.microsoft.com/office/drawing/2014/main" val="20000"/>
                    </a:ext>
                  </a:extLst>
                </a:gridCol>
              </a:tblGrid>
              <a:tr h="457200">
                <a:tc>
                  <a:txBody>
                    <a:bodyPr/>
                    <a:lstStyle/>
                    <a:p>
                      <a:r>
                        <a:rPr lang="en-GB" b="0" i="0" dirty="0" err="1">
                          <a:latin typeface="OpenDyslexicAlta" pitchFamily="2" charset="77"/>
                          <a:ea typeface="OpenDyslexic" charset="0"/>
                          <a:cs typeface="OpenDyslexic" charset="0"/>
                        </a:rPr>
                        <a:t>anc</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0"/>
                  </a:ext>
                </a:extLst>
              </a:tr>
              <a:tr h="457200">
                <a:tc>
                  <a:txBody>
                    <a:bodyPr/>
                    <a:lstStyle/>
                    <a:p>
                      <a:r>
                        <a:rPr lang="en-GB" b="0" i="0" dirty="0" err="1">
                          <a:latin typeface="OpenDyslexicAlta" pitchFamily="2" charset="77"/>
                          <a:ea typeface="OpenDyslexic" charset="0"/>
                          <a:cs typeface="OpenDyslexic" charset="0"/>
                        </a:rPr>
                        <a:t>sc</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spec</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eff</a:t>
                      </a:r>
                    </a:p>
                  </a:txBody>
                  <a:tcPr/>
                </a:tc>
                <a:extLst>
                  <a:ext uri="{0D108BD9-81ED-4DB2-BD59-A6C34878D82A}">
                    <a16:rowId xmlns:a16="http://schemas.microsoft.com/office/drawing/2014/main" val="10003"/>
                  </a:ext>
                </a:extLst>
              </a:tr>
              <a:tr h="457200">
                <a:tc>
                  <a:txBody>
                    <a:bodyPr/>
                    <a:lstStyle/>
                    <a:p>
                      <a:r>
                        <a:rPr lang="en-GB" b="0" i="0" dirty="0" err="1">
                          <a:latin typeface="OpenDyslexicAlta" pitchFamily="2" charset="77"/>
                          <a:ea typeface="OpenDyslexic" charset="0"/>
                          <a:cs typeface="OpenDyslexic" charset="0"/>
                        </a:rPr>
                        <a:t>defi</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err="1">
                          <a:latin typeface="OpenDyslexicAlta" pitchFamily="2" charset="77"/>
                          <a:ea typeface="OpenDyslexic" charset="0"/>
                          <a:cs typeface="OpenDyslexic" charset="0"/>
                        </a:rPr>
                        <a:t>gla</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err="1">
                          <a:latin typeface="OpenDyslexicAlta" pitchFamily="2" charset="77"/>
                          <a:ea typeface="OpenDyslexic" charset="0"/>
                          <a:cs typeface="OpenDyslexic" charset="0"/>
                        </a:rPr>
                        <a:t>suffi</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err="1">
                          <a:latin typeface="OpenDyslexicAlta" pitchFamily="2" charset="77"/>
                          <a:ea typeface="OpenDyslexic" charset="0"/>
                          <a:cs typeface="OpenDyslexic" charset="0"/>
                        </a:rPr>
                        <a:t>emerg</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err="1">
                          <a:latin typeface="OpenDyslexicAlta" pitchFamily="2" charset="77"/>
                          <a:ea typeface="OpenDyslexic" charset="0"/>
                          <a:cs typeface="OpenDyslexic" charset="0"/>
                        </a:rPr>
                        <a:t>ineffic</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sci</a:t>
                      </a:r>
                    </a:p>
                  </a:txBody>
                  <a:tcPr/>
                </a:tc>
                <a:extLst>
                  <a:ext uri="{0D108BD9-81ED-4DB2-BD59-A6C34878D82A}">
                    <a16:rowId xmlns:a16="http://schemas.microsoft.com/office/drawing/2014/main" val="10009"/>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127706763"/>
              </p:ext>
            </p:extLst>
          </p:nvPr>
        </p:nvGraphicFramePr>
        <p:xfrm>
          <a:off x="7819293" y="1920236"/>
          <a:ext cx="1236784" cy="4480560"/>
        </p:xfrm>
        <a:graphic>
          <a:graphicData uri="http://schemas.openxmlformats.org/drawingml/2006/table">
            <a:tbl>
              <a:tblPr firstRow="1" bandRow="1">
                <a:tableStyleId>{5940675A-B579-460E-94D1-54222C63F5DA}</a:tableStyleId>
              </a:tblPr>
              <a:tblGrid>
                <a:gridCol w="1236784">
                  <a:extLst>
                    <a:ext uri="{9D8B030D-6E8A-4147-A177-3AD203B41FA5}">
                      <a16:colId xmlns:a16="http://schemas.microsoft.com/office/drawing/2014/main" val="20000"/>
                    </a:ext>
                  </a:extLst>
                </a:gridCol>
              </a:tblGrid>
              <a:tr h="193427">
                <a:tc>
                  <a:txBody>
                    <a:bodyPr/>
                    <a:lstStyle/>
                    <a:p>
                      <a:r>
                        <a:rPr lang="en-GB" b="0" i="0" dirty="0" err="1">
                          <a:latin typeface="OpenDyslexicAlta" pitchFamily="2" charset="77"/>
                          <a:ea typeface="OpenDyslexic" charset="0"/>
                          <a:cs typeface="OpenDyslexic" charset="0"/>
                        </a:rPr>
                        <a:t>ience</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0"/>
                  </a:ext>
                </a:extLst>
              </a:tr>
              <a:tr h="457200">
                <a:tc>
                  <a:txBody>
                    <a:bodyPr/>
                    <a:lstStyle/>
                    <a:p>
                      <a:r>
                        <a:rPr lang="en-GB" b="0" i="0" dirty="0" err="1">
                          <a:latin typeface="OpenDyslexicAlta" pitchFamily="2" charset="77"/>
                          <a:ea typeface="OpenDyslexic" charset="0"/>
                          <a:cs typeface="OpenDyslexic" charset="0"/>
                        </a:rPr>
                        <a:t>cier</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err="1">
                          <a:latin typeface="OpenDyslexicAlta" pitchFamily="2" charset="77"/>
                          <a:ea typeface="OpenDyslexic" charset="0"/>
                          <a:cs typeface="OpenDyslexic" charset="0"/>
                        </a:rPr>
                        <a:t>cient</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err="1">
                          <a:latin typeface="OpenDyslexicAlta" pitchFamily="2" charset="77"/>
                          <a:ea typeface="OpenDyslexic" charset="0"/>
                          <a:cs typeface="OpenDyslexic" charset="0"/>
                        </a:rPr>
                        <a:t>ient</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err="1">
                          <a:latin typeface="OpenDyslexicAlta" pitchFamily="2" charset="77"/>
                          <a:ea typeface="OpenDyslexic" charset="0"/>
                          <a:cs typeface="OpenDyslexic" charset="0"/>
                        </a:rPr>
                        <a:t>icient</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err="1">
                          <a:latin typeface="OpenDyslexicAlta" pitchFamily="2" charset="77"/>
                          <a:ea typeface="OpenDyslexic" charset="0"/>
                          <a:cs typeface="OpenDyslexic" charset="0"/>
                        </a:rPr>
                        <a:t>entists</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err="1">
                          <a:latin typeface="OpenDyslexicAlta" pitchFamily="2" charset="77"/>
                          <a:ea typeface="OpenDyslexic" charset="0"/>
                          <a:cs typeface="OpenDyslexic" charset="0"/>
                        </a:rPr>
                        <a:t>cient</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err="1">
                          <a:latin typeface="OpenDyslexicAlta" pitchFamily="2" charset="77"/>
                          <a:ea typeface="OpenDyslexic" charset="0"/>
                          <a:cs typeface="OpenDyslexic" charset="0"/>
                        </a:rPr>
                        <a:t>encies</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err="1">
                          <a:latin typeface="OpenDyslexicAlta" pitchFamily="2" charset="77"/>
                          <a:ea typeface="OpenDyslexic" charset="0"/>
                          <a:cs typeface="OpenDyslexic" charset="0"/>
                        </a:rPr>
                        <a:t>ient</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err="1">
                          <a:latin typeface="OpenDyslexicAlta" pitchFamily="2" charset="77"/>
                          <a:ea typeface="OpenDyslexic" charset="0"/>
                          <a:cs typeface="OpenDyslexic" charset="0"/>
                        </a:rPr>
                        <a:t>ies</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bl>
          </a:graphicData>
        </a:graphic>
      </p:graphicFrame>
      <p:sp>
        <p:nvSpPr>
          <p:cNvPr id="7" name="TextBox 6"/>
          <p:cNvSpPr txBox="1"/>
          <p:nvPr/>
        </p:nvSpPr>
        <p:spPr>
          <a:xfrm>
            <a:off x="9337964" y="1920235"/>
            <a:ext cx="2516579" cy="923330"/>
          </a:xfrm>
          <a:prstGeom prst="rect">
            <a:avLst/>
          </a:prstGeom>
          <a:solidFill>
            <a:srgbClr val="D883FF"/>
          </a:solidFill>
        </p:spPr>
        <p:txBody>
          <a:bodyPr wrap="square" rtlCol="0">
            <a:spAutoFit/>
          </a:bodyPr>
          <a:lstStyle/>
          <a:p>
            <a:pPr algn="ctr"/>
            <a:r>
              <a:rPr lang="en-GB" dirty="0">
                <a:latin typeface="OpenDyslexicAlta" pitchFamily="2" charset="77"/>
              </a:rPr>
              <a:t>Match the beginning sound to its ending.</a:t>
            </a:r>
          </a:p>
        </p:txBody>
      </p:sp>
      <p:sp>
        <p:nvSpPr>
          <p:cNvPr id="8" name="Rectangle: Rounded Corners 7">
            <a:extLst>
              <a:ext uri="{FF2B5EF4-FFF2-40B4-BE49-F238E27FC236}">
                <a16:creationId xmlns:a16="http://schemas.microsoft.com/office/drawing/2014/main" id="{79A9F152-33B6-4318-B2C5-1F03D249D6D0}"/>
              </a:ext>
            </a:extLst>
          </p:cNvPr>
          <p:cNvSpPr/>
          <p:nvPr/>
        </p:nvSpPr>
        <p:spPr>
          <a:xfrm>
            <a:off x="337457" y="1326382"/>
            <a:ext cx="3169418" cy="5380892"/>
          </a:xfrm>
          <a:prstGeom prst="roundRect">
            <a:avLst>
              <a:gd name="adj" fmla="val 7924"/>
            </a:avLst>
          </a:prstGeom>
          <a:solidFill>
            <a:srgbClr val="D88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9" name="TextBox 8">
            <a:extLst>
              <a:ext uri="{FF2B5EF4-FFF2-40B4-BE49-F238E27FC236}">
                <a16:creationId xmlns:a16="http://schemas.microsoft.com/office/drawing/2014/main" id="{F7C42282-E98D-4B68-9396-F7AF1C492101}"/>
              </a:ext>
            </a:extLst>
          </p:cNvPr>
          <p:cNvSpPr txBox="1"/>
          <p:nvPr/>
        </p:nvSpPr>
        <p:spPr>
          <a:xfrm>
            <a:off x="5035550" y="1326382"/>
            <a:ext cx="3597310" cy="369332"/>
          </a:xfrm>
          <a:prstGeom prst="rect">
            <a:avLst/>
          </a:prstGeom>
          <a:noFill/>
        </p:spPr>
        <p:txBody>
          <a:bodyPr wrap="square" rtlCol="0">
            <a:spAutoFit/>
          </a:bodyPr>
          <a:lstStyle/>
          <a:p>
            <a:r>
              <a:rPr lang="en-GB" dirty="0">
                <a:latin typeface="Muli" pitchFamily="2" charset="77"/>
              </a:rPr>
              <a:t>Click to hide the spelling list!</a:t>
            </a:r>
          </a:p>
        </p:txBody>
      </p:sp>
    </p:spTree>
    <p:extLst>
      <p:ext uri="{BB962C8B-B14F-4D97-AF65-F5344CB8AC3E}">
        <p14:creationId xmlns:p14="http://schemas.microsoft.com/office/powerpoint/2010/main" val="109814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ancient</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science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species</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efficient</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deficient</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glacier</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scientists</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sufficient</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emergencies</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inefficient</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814733684"/>
              </p:ext>
            </p:extLst>
          </p:nvPr>
        </p:nvGraphicFramePr>
        <p:xfrm>
          <a:off x="508000" y="482321"/>
          <a:ext cx="9055100" cy="738717"/>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277562">
                <a:tc>
                  <a:txBody>
                    <a:bodyPr/>
                    <a:lstStyle/>
                    <a:p>
                      <a:r>
                        <a:rPr lang="en-GB" sz="1400" b="0" i="0" dirty="0">
                          <a:latin typeface="Muli" pitchFamily="2" charset="77"/>
                        </a:rPr>
                        <a:t>Stage: 5</a:t>
                      </a:r>
                    </a:p>
                  </a:txBody>
                  <a:tcPr/>
                </a:tc>
                <a:tc rowSpan="2">
                  <a:txBody>
                    <a:bodyPr/>
                    <a:lstStyle/>
                    <a:p>
                      <a:r>
                        <a:rPr lang="en-GB" sz="1400" b="0" i="0" dirty="0">
                          <a:latin typeface="Muli" pitchFamily="2" charset="77"/>
                        </a:rPr>
                        <a:t> Words spelled with ’</a:t>
                      </a:r>
                      <a:r>
                        <a:rPr lang="en-GB" sz="1400" b="0" i="0" dirty="0" err="1">
                          <a:latin typeface="Muli" pitchFamily="2" charset="77"/>
                        </a:rPr>
                        <a:t>ie</a:t>
                      </a:r>
                      <a:r>
                        <a:rPr lang="en-GB" sz="1400" dirty="0">
                          <a:latin typeface="Muli" pitchFamily="2" charset="77"/>
                        </a:rPr>
                        <a:t>’ after c.</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solidFill>
                            <a:srgbClr val="FF3860"/>
                          </a:solidFill>
                          <a:latin typeface="Muli" pitchFamily="2" charset="77"/>
                        </a:rPr>
                        <a:t>Answers: </a:t>
                      </a: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19</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344151826"/>
              </p:ext>
            </p:extLst>
          </p:nvPr>
        </p:nvGraphicFramePr>
        <p:xfrm>
          <a:off x="4211555" y="1828796"/>
          <a:ext cx="1201615" cy="4572000"/>
        </p:xfrm>
        <a:graphic>
          <a:graphicData uri="http://schemas.openxmlformats.org/drawingml/2006/table">
            <a:tbl>
              <a:tblPr firstRow="1" bandRow="1">
                <a:tableStyleId>{5940675A-B579-460E-94D1-54222C63F5DA}</a:tableStyleId>
              </a:tblPr>
              <a:tblGrid>
                <a:gridCol w="1201615">
                  <a:extLst>
                    <a:ext uri="{9D8B030D-6E8A-4147-A177-3AD203B41FA5}">
                      <a16:colId xmlns:a16="http://schemas.microsoft.com/office/drawing/2014/main" val="20000"/>
                    </a:ext>
                  </a:extLst>
                </a:gridCol>
              </a:tblGrid>
              <a:tr h="457200">
                <a:tc>
                  <a:txBody>
                    <a:bodyPr/>
                    <a:lstStyle/>
                    <a:p>
                      <a:r>
                        <a:rPr lang="en-GB" b="0" i="0" dirty="0" err="1">
                          <a:latin typeface="OpenDyslexicAlta" pitchFamily="2" charset="77"/>
                          <a:ea typeface="OpenDyslexic" charset="0"/>
                          <a:cs typeface="OpenDyslexic" charset="0"/>
                        </a:rPr>
                        <a:t>anc</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0"/>
                  </a:ext>
                </a:extLst>
              </a:tr>
              <a:tr h="457200">
                <a:tc>
                  <a:txBody>
                    <a:bodyPr/>
                    <a:lstStyle/>
                    <a:p>
                      <a:r>
                        <a:rPr lang="en-GB" b="0" i="0" dirty="0" err="1">
                          <a:latin typeface="OpenDyslexicAlta" pitchFamily="2" charset="77"/>
                          <a:ea typeface="OpenDyslexic" charset="0"/>
                          <a:cs typeface="OpenDyslexic" charset="0"/>
                        </a:rPr>
                        <a:t>sc</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spec</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eff</a:t>
                      </a:r>
                    </a:p>
                  </a:txBody>
                  <a:tcPr/>
                </a:tc>
                <a:extLst>
                  <a:ext uri="{0D108BD9-81ED-4DB2-BD59-A6C34878D82A}">
                    <a16:rowId xmlns:a16="http://schemas.microsoft.com/office/drawing/2014/main" val="10003"/>
                  </a:ext>
                </a:extLst>
              </a:tr>
              <a:tr h="457200">
                <a:tc>
                  <a:txBody>
                    <a:bodyPr/>
                    <a:lstStyle/>
                    <a:p>
                      <a:r>
                        <a:rPr lang="en-GB" b="0" i="0" dirty="0" err="1">
                          <a:latin typeface="OpenDyslexicAlta" pitchFamily="2" charset="77"/>
                          <a:ea typeface="OpenDyslexic" charset="0"/>
                          <a:cs typeface="OpenDyslexic" charset="0"/>
                        </a:rPr>
                        <a:t>defi</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err="1">
                          <a:latin typeface="OpenDyslexicAlta" pitchFamily="2" charset="77"/>
                          <a:ea typeface="OpenDyslexic" charset="0"/>
                          <a:cs typeface="OpenDyslexic" charset="0"/>
                        </a:rPr>
                        <a:t>gla</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err="1">
                          <a:latin typeface="OpenDyslexicAlta" pitchFamily="2" charset="77"/>
                          <a:ea typeface="OpenDyslexic" charset="0"/>
                          <a:cs typeface="OpenDyslexic" charset="0"/>
                        </a:rPr>
                        <a:t>suffi</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err="1">
                          <a:latin typeface="OpenDyslexicAlta" pitchFamily="2" charset="77"/>
                          <a:ea typeface="OpenDyslexic" charset="0"/>
                          <a:cs typeface="OpenDyslexic" charset="0"/>
                        </a:rPr>
                        <a:t>emerg</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err="1">
                          <a:latin typeface="OpenDyslexicAlta" pitchFamily="2" charset="77"/>
                          <a:ea typeface="OpenDyslexic" charset="0"/>
                          <a:cs typeface="OpenDyslexic" charset="0"/>
                        </a:rPr>
                        <a:t>ineffic</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sci</a:t>
                      </a:r>
                    </a:p>
                  </a:txBody>
                  <a:tcPr/>
                </a:tc>
                <a:extLst>
                  <a:ext uri="{0D108BD9-81ED-4DB2-BD59-A6C34878D82A}">
                    <a16:rowId xmlns:a16="http://schemas.microsoft.com/office/drawing/2014/main" val="10009"/>
                  </a:ext>
                </a:extLst>
              </a:tr>
            </a:tbl>
          </a:graphicData>
        </a:graphic>
      </p:graphicFrame>
      <p:graphicFrame>
        <p:nvGraphicFramePr>
          <p:cNvPr id="6" name="Table 5"/>
          <p:cNvGraphicFramePr>
            <a:graphicFrameLocks noGrp="1"/>
          </p:cNvGraphicFramePr>
          <p:nvPr/>
        </p:nvGraphicFramePr>
        <p:xfrm>
          <a:off x="7819293" y="1920236"/>
          <a:ext cx="1236784" cy="4480560"/>
        </p:xfrm>
        <a:graphic>
          <a:graphicData uri="http://schemas.openxmlformats.org/drawingml/2006/table">
            <a:tbl>
              <a:tblPr firstRow="1" bandRow="1">
                <a:tableStyleId>{5940675A-B579-460E-94D1-54222C63F5DA}</a:tableStyleId>
              </a:tblPr>
              <a:tblGrid>
                <a:gridCol w="1236784">
                  <a:extLst>
                    <a:ext uri="{9D8B030D-6E8A-4147-A177-3AD203B41FA5}">
                      <a16:colId xmlns:a16="http://schemas.microsoft.com/office/drawing/2014/main" val="20000"/>
                    </a:ext>
                  </a:extLst>
                </a:gridCol>
              </a:tblGrid>
              <a:tr h="193427">
                <a:tc>
                  <a:txBody>
                    <a:bodyPr/>
                    <a:lstStyle/>
                    <a:p>
                      <a:r>
                        <a:rPr lang="en-GB" b="0" i="0" dirty="0" err="1">
                          <a:latin typeface="OpenDyslexicAlta" pitchFamily="2" charset="77"/>
                          <a:ea typeface="OpenDyslexic" charset="0"/>
                          <a:cs typeface="OpenDyslexic" charset="0"/>
                        </a:rPr>
                        <a:t>ience</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0"/>
                  </a:ext>
                </a:extLst>
              </a:tr>
              <a:tr h="457200">
                <a:tc>
                  <a:txBody>
                    <a:bodyPr/>
                    <a:lstStyle/>
                    <a:p>
                      <a:r>
                        <a:rPr lang="en-GB" b="0" i="0" dirty="0" err="1">
                          <a:latin typeface="OpenDyslexicAlta" pitchFamily="2" charset="77"/>
                          <a:ea typeface="OpenDyslexic" charset="0"/>
                          <a:cs typeface="OpenDyslexic" charset="0"/>
                        </a:rPr>
                        <a:t>cier</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err="1">
                          <a:latin typeface="OpenDyslexicAlta" pitchFamily="2" charset="77"/>
                          <a:ea typeface="OpenDyslexic" charset="0"/>
                          <a:cs typeface="OpenDyslexic" charset="0"/>
                        </a:rPr>
                        <a:t>cient</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err="1">
                          <a:latin typeface="OpenDyslexicAlta" pitchFamily="2" charset="77"/>
                          <a:ea typeface="OpenDyslexic" charset="0"/>
                          <a:cs typeface="OpenDyslexic" charset="0"/>
                        </a:rPr>
                        <a:t>ient</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err="1">
                          <a:latin typeface="OpenDyslexicAlta" pitchFamily="2" charset="77"/>
                          <a:ea typeface="OpenDyslexic" charset="0"/>
                          <a:cs typeface="OpenDyslexic" charset="0"/>
                        </a:rPr>
                        <a:t>icient</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err="1">
                          <a:latin typeface="OpenDyslexicAlta" pitchFamily="2" charset="77"/>
                          <a:ea typeface="OpenDyslexic" charset="0"/>
                          <a:cs typeface="OpenDyslexic" charset="0"/>
                        </a:rPr>
                        <a:t>entists</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err="1">
                          <a:latin typeface="OpenDyslexicAlta" pitchFamily="2" charset="77"/>
                          <a:ea typeface="OpenDyslexic" charset="0"/>
                          <a:cs typeface="OpenDyslexic" charset="0"/>
                        </a:rPr>
                        <a:t>cient</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err="1">
                          <a:latin typeface="OpenDyslexicAlta" pitchFamily="2" charset="77"/>
                          <a:ea typeface="OpenDyslexic" charset="0"/>
                          <a:cs typeface="OpenDyslexic" charset="0"/>
                        </a:rPr>
                        <a:t>encies</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err="1">
                          <a:latin typeface="OpenDyslexicAlta" pitchFamily="2" charset="77"/>
                          <a:ea typeface="OpenDyslexic" charset="0"/>
                          <a:cs typeface="OpenDyslexic" charset="0"/>
                        </a:rPr>
                        <a:t>ient</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err="1">
                          <a:latin typeface="OpenDyslexicAlta" pitchFamily="2" charset="77"/>
                          <a:ea typeface="OpenDyslexic" charset="0"/>
                          <a:cs typeface="OpenDyslexic" charset="0"/>
                        </a:rPr>
                        <a:t>ies</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bl>
          </a:graphicData>
        </a:graphic>
      </p:graphicFrame>
      <p:sp>
        <p:nvSpPr>
          <p:cNvPr id="7" name="TextBox 6"/>
          <p:cNvSpPr txBox="1"/>
          <p:nvPr/>
        </p:nvSpPr>
        <p:spPr>
          <a:xfrm>
            <a:off x="9337964" y="1920235"/>
            <a:ext cx="2516579" cy="923330"/>
          </a:xfrm>
          <a:prstGeom prst="rect">
            <a:avLst/>
          </a:prstGeom>
          <a:solidFill>
            <a:srgbClr val="D883FF"/>
          </a:solidFill>
        </p:spPr>
        <p:txBody>
          <a:bodyPr wrap="square" rtlCol="0">
            <a:spAutoFit/>
          </a:bodyPr>
          <a:lstStyle/>
          <a:p>
            <a:pPr algn="ctr"/>
            <a:r>
              <a:rPr lang="en-GB" dirty="0">
                <a:latin typeface="OpenDyslexicAlta" pitchFamily="2" charset="77"/>
              </a:rPr>
              <a:t>Match the beginning sound to its ending.</a:t>
            </a:r>
          </a:p>
        </p:txBody>
      </p:sp>
      <p:sp>
        <p:nvSpPr>
          <p:cNvPr id="9" name="TextBox 8">
            <a:extLst>
              <a:ext uri="{FF2B5EF4-FFF2-40B4-BE49-F238E27FC236}">
                <a16:creationId xmlns:a16="http://schemas.microsoft.com/office/drawing/2014/main" id="{F7C42282-E98D-4B68-9396-F7AF1C492101}"/>
              </a:ext>
            </a:extLst>
          </p:cNvPr>
          <p:cNvSpPr txBox="1"/>
          <p:nvPr/>
        </p:nvSpPr>
        <p:spPr>
          <a:xfrm>
            <a:off x="5035550" y="1326382"/>
            <a:ext cx="3597310" cy="369332"/>
          </a:xfrm>
          <a:prstGeom prst="rect">
            <a:avLst/>
          </a:prstGeom>
          <a:noFill/>
        </p:spPr>
        <p:txBody>
          <a:bodyPr wrap="square" rtlCol="0">
            <a:spAutoFit/>
          </a:bodyPr>
          <a:lstStyle/>
          <a:p>
            <a:r>
              <a:rPr lang="en-GB" dirty="0">
                <a:latin typeface="Muli" pitchFamily="2" charset="77"/>
              </a:rPr>
              <a:t>Click to hide the spelling list!</a:t>
            </a:r>
          </a:p>
        </p:txBody>
      </p:sp>
      <p:cxnSp>
        <p:nvCxnSpPr>
          <p:cNvPr id="11" name="Straight Arrow Connector 10">
            <a:extLst>
              <a:ext uri="{FF2B5EF4-FFF2-40B4-BE49-F238E27FC236}">
                <a16:creationId xmlns:a16="http://schemas.microsoft.com/office/drawing/2014/main" id="{BE093AB2-BD86-7D4E-83E8-302D0A262CEA}"/>
              </a:ext>
            </a:extLst>
          </p:cNvPr>
          <p:cNvCxnSpPr/>
          <p:nvPr/>
        </p:nvCxnSpPr>
        <p:spPr>
          <a:xfrm>
            <a:off x="5416062" y="2070100"/>
            <a:ext cx="2403231" cy="1358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3C32FFF-75AD-B244-8AF6-829285C8FC9B}"/>
              </a:ext>
            </a:extLst>
          </p:cNvPr>
          <p:cNvCxnSpPr/>
          <p:nvPr/>
        </p:nvCxnSpPr>
        <p:spPr>
          <a:xfrm flipV="1">
            <a:off x="5416062" y="2133600"/>
            <a:ext cx="2403231" cy="431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4E1C905-1CA8-1E42-AAA7-33DEE1B45857}"/>
              </a:ext>
            </a:extLst>
          </p:cNvPr>
          <p:cNvCxnSpPr/>
          <p:nvPr/>
        </p:nvCxnSpPr>
        <p:spPr>
          <a:xfrm>
            <a:off x="5416062" y="2984500"/>
            <a:ext cx="2403231" cy="3213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C52D33A-BC47-C34A-9F07-4FC29D48106E}"/>
              </a:ext>
            </a:extLst>
          </p:cNvPr>
          <p:cNvCxnSpPr/>
          <p:nvPr/>
        </p:nvCxnSpPr>
        <p:spPr>
          <a:xfrm>
            <a:off x="5416062" y="3429000"/>
            <a:ext cx="2403231"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01DD317-8637-734D-8952-DBEE539B29E3}"/>
              </a:ext>
            </a:extLst>
          </p:cNvPr>
          <p:cNvCxnSpPr/>
          <p:nvPr/>
        </p:nvCxnSpPr>
        <p:spPr>
          <a:xfrm flipV="1">
            <a:off x="5416062" y="2984500"/>
            <a:ext cx="2403231" cy="889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F7405B3-9B85-B643-93A3-11B0F065C555}"/>
              </a:ext>
            </a:extLst>
          </p:cNvPr>
          <p:cNvCxnSpPr/>
          <p:nvPr/>
        </p:nvCxnSpPr>
        <p:spPr>
          <a:xfrm flipV="1">
            <a:off x="5416062" y="2565400"/>
            <a:ext cx="2403231" cy="1765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BE52CE5-A508-6049-9B64-4141D8F6EE1F}"/>
              </a:ext>
            </a:extLst>
          </p:cNvPr>
          <p:cNvCxnSpPr/>
          <p:nvPr/>
        </p:nvCxnSpPr>
        <p:spPr>
          <a:xfrm>
            <a:off x="5416062" y="4826000"/>
            <a:ext cx="2403231" cy="88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2345016-0638-0B4E-A19D-1C83AC270CF9}"/>
              </a:ext>
            </a:extLst>
          </p:cNvPr>
          <p:cNvCxnSpPr/>
          <p:nvPr/>
        </p:nvCxnSpPr>
        <p:spPr>
          <a:xfrm>
            <a:off x="5416062" y="5270500"/>
            <a:ext cx="24032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F324EDC-5033-3944-B69D-5FDEB92B33FA}"/>
              </a:ext>
            </a:extLst>
          </p:cNvPr>
          <p:cNvCxnSpPr/>
          <p:nvPr/>
        </p:nvCxnSpPr>
        <p:spPr>
          <a:xfrm>
            <a:off x="5416062" y="5715000"/>
            <a:ext cx="24032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A5575DE-D2AE-F44F-AEE4-9271D1748B72}"/>
              </a:ext>
            </a:extLst>
          </p:cNvPr>
          <p:cNvCxnSpPr/>
          <p:nvPr/>
        </p:nvCxnSpPr>
        <p:spPr>
          <a:xfrm flipV="1">
            <a:off x="5416062" y="4330700"/>
            <a:ext cx="2403231" cy="1866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3649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A06B16-137F-48BF-8281-F3434B4CFCC9}"/>
              </a:ext>
            </a:extLst>
          </p:cNvPr>
          <p:cNvSpPr txBox="1"/>
          <p:nvPr/>
        </p:nvSpPr>
        <p:spPr>
          <a:xfrm>
            <a:off x="428101" y="497872"/>
            <a:ext cx="8581292" cy="1200329"/>
          </a:xfrm>
          <a:prstGeom prst="rect">
            <a:avLst/>
          </a:prstGeom>
          <a:noFill/>
        </p:spPr>
        <p:txBody>
          <a:bodyPr wrap="square" rtlCol="0">
            <a:spAutoFit/>
          </a:bodyPr>
          <a:lstStyle/>
          <a:p>
            <a:r>
              <a:rPr lang="en-GB" sz="2400" dirty="0">
                <a:latin typeface="OpenDyslexicAlta" pitchFamily="2" charset="77"/>
              </a:rPr>
              <a:t>Cut up cards, write this week’s spellings on to a card and then turn all of the cards over and play a word/definition matching game with a partner.</a:t>
            </a:r>
          </a:p>
        </p:txBody>
      </p:sp>
      <p:graphicFrame>
        <p:nvGraphicFramePr>
          <p:cNvPr id="10" name="Table 9">
            <a:extLst>
              <a:ext uri="{FF2B5EF4-FFF2-40B4-BE49-F238E27FC236}">
                <a16:creationId xmlns:a16="http://schemas.microsoft.com/office/drawing/2014/main" id="{BFAC6E7F-720F-4390-ABC9-C2CA66AED426}"/>
              </a:ext>
            </a:extLst>
          </p:cNvPr>
          <p:cNvGraphicFramePr>
            <a:graphicFrameLocks noGrp="1"/>
          </p:cNvGraphicFramePr>
          <p:nvPr>
            <p:extLst>
              <p:ext uri="{D42A27DB-BD31-4B8C-83A1-F6EECF244321}">
                <p14:modId xmlns:p14="http://schemas.microsoft.com/office/powerpoint/2010/main" val="1316899618"/>
              </p:ext>
            </p:extLst>
          </p:nvPr>
        </p:nvGraphicFramePr>
        <p:xfrm>
          <a:off x="428101" y="2218700"/>
          <a:ext cx="11335797" cy="4207676"/>
        </p:xfrm>
        <a:graphic>
          <a:graphicData uri="http://schemas.openxmlformats.org/drawingml/2006/table">
            <a:tbl>
              <a:tblPr firstRow="1" bandRow="1">
                <a:tableStyleId>{5940675A-B579-460E-94D1-54222C63F5DA}</a:tableStyleId>
              </a:tblPr>
              <a:tblGrid>
                <a:gridCol w="2318241">
                  <a:extLst>
                    <a:ext uri="{9D8B030D-6E8A-4147-A177-3AD203B41FA5}">
                      <a16:colId xmlns:a16="http://schemas.microsoft.com/office/drawing/2014/main" val="3529516601"/>
                    </a:ext>
                  </a:extLst>
                </a:gridCol>
                <a:gridCol w="2217544">
                  <a:extLst>
                    <a:ext uri="{9D8B030D-6E8A-4147-A177-3AD203B41FA5}">
                      <a16:colId xmlns:a16="http://schemas.microsoft.com/office/drawing/2014/main" val="345942729"/>
                    </a:ext>
                  </a:extLst>
                </a:gridCol>
                <a:gridCol w="2153905">
                  <a:extLst>
                    <a:ext uri="{9D8B030D-6E8A-4147-A177-3AD203B41FA5}">
                      <a16:colId xmlns:a16="http://schemas.microsoft.com/office/drawing/2014/main" val="185187011"/>
                    </a:ext>
                  </a:extLst>
                </a:gridCol>
                <a:gridCol w="2229897">
                  <a:extLst>
                    <a:ext uri="{9D8B030D-6E8A-4147-A177-3AD203B41FA5}">
                      <a16:colId xmlns:a16="http://schemas.microsoft.com/office/drawing/2014/main" val="3871539845"/>
                    </a:ext>
                  </a:extLst>
                </a:gridCol>
                <a:gridCol w="2416210">
                  <a:extLst>
                    <a:ext uri="{9D8B030D-6E8A-4147-A177-3AD203B41FA5}">
                      <a16:colId xmlns:a16="http://schemas.microsoft.com/office/drawing/2014/main" val="4212918643"/>
                    </a:ext>
                  </a:extLst>
                </a:gridCol>
              </a:tblGrid>
              <a:tr h="967821">
                <a:tc>
                  <a:txBody>
                    <a:bodyPr/>
                    <a:lstStyle/>
                    <a:p>
                      <a:pPr algn="ctr" fontAlgn="t"/>
                      <a:r>
                        <a:rPr lang="en-GB" sz="1600" b="0" i="0" dirty="0">
                          <a:latin typeface="OpenDyslexicAlta" pitchFamily="2" charset="77"/>
                        </a:rPr>
                        <a:t>Something which tastes very nice.</a:t>
                      </a:r>
                    </a:p>
                  </a:txBody>
                  <a:tcPr anchor="ctr"/>
                </a:tc>
                <a:tc>
                  <a:txBody>
                    <a:bodyPr/>
                    <a:lstStyle/>
                    <a:p>
                      <a:pPr algn="ctr"/>
                      <a:r>
                        <a:rPr lang="en-GB" sz="1600" b="0" i="0" dirty="0">
                          <a:latin typeface="OpenDyslexicAlta" pitchFamily="2" charset="77"/>
                        </a:rPr>
                        <a:t>Extremely wicked.</a:t>
                      </a:r>
                    </a:p>
                  </a:txBody>
                  <a:tcPr anchor="ctr"/>
                </a:tc>
                <a:tc>
                  <a:txBody>
                    <a:bodyPr/>
                    <a:lstStyle/>
                    <a:p>
                      <a:pPr algn="ctr"/>
                      <a:r>
                        <a:rPr lang="en-GB" sz="1600" b="0" i="0" dirty="0">
                          <a:latin typeface="OpenDyslexicAlta" pitchFamily="2" charset="77"/>
                        </a:rPr>
                        <a:t>Aware of and responding to one’s surroundings.</a:t>
                      </a:r>
                    </a:p>
                  </a:txBody>
                  <a:tcPr anchor="ctr"/>
                </a:tc>
                <a:tc>
                  <a:txBody>
                    <a:bodyPr/>
                    <a:lstStyle/>
                    <a:p>
                      <a:pPr algn="ctr"/>
                      <a:r>
                        <a:rPr lang="en-GB" sz="1600" b="0" i="0" dirty="0">
                          <a:latin typeface="OpenDyslexicAlta" pitchFamily="2" charset="77"/>
                        </a:rPr>
                        <a:t>Savagely fierce, cruel or violent.</a:t>
                      </a:r>
                    </a:p>
                  </a:txBody>
                  <a:tcPr anchor="ctr"/>
                </a:tc>
                <a:tc>
                  <a:txBody>
                    <a:bodyPr/>
                    <a:lstStyle/>
                    <a:p>
                      <a:pPr algn="ctr"/>
                      <a:r>
                        <a:rPr lang="en-GB" sz="1600" b="0" i="0" dirty="0">
                          <a:latin typeface="OpenDyslexicAlta" pitchFamily="2" charset="77"/>
                        </a:rPr>
                        <a:t>Courteous, kind and pleasant towards someone.</a:t>
                      </a:r>
                    </a:p>
                  </a:txBody>
                  <a:tcPr anchor="ctr"/>
                </a:tc>
                <a:extLst>
                  <a:ext uri="{0D108BD9-81ED-4DB2-BD59-A6C34878D82A}">
                    <a16:rowId xmlns:a16="http://schemas.microsoft.com/office/drawing/2014/main" val="2756955956"/>
                  </a:ext>
                </a:extLst>
              </a:tr>
              <a:tr h="1037038">
                <a:tc>
                  <a:txBody>
                    <a:bodyPr/>
                    <a:lstStyle/>
                    <a:p>
                      <a:pPr algn="ctr"/>
                      <a:r>
                        <a:rPr lang="en-GB" sz="1600" b="0" i="0" dirty="0">
                          <a:latin typeface="OpenDyslexicAlta" pitchFamily="2" charset="77"/>
                        </a:rPr>
                        <a:t>Appealingly strong to the senses.</a:t>
                      </a:r>
                    </a:p>
                  </a:txBody>
                  <a:tcPr anchor="ctr"/>
                </a:tc>
                <a:tc>
                  <a:txBody>
                    <a:bodyPr/>
                    <a:lstStyle/>
                    <a:p>
                      <a:pPr algn="ctr"/>
                      <a:r>
                        <a:rPr lang="en-GB" sz="1600" b="0" i="0" dirty="0">
                          <a:latin typeface="OpenDyslexicAlta" pitchFamily="2" charset="77"/>
                        </a:rPr>
                        <a:t>Characterised by malice; intending someone to do harm.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dirty="0">
                          <a:latin typeface="OpenDyslexicAlta" pitchFamily="2" charset="77"/>
                        </a:rPr>
                        <a:t>Of great value, not to be wasted or treated carelessly.</a:t>
                      </a:r>
                    </a:p>
                  </a:txBody>
                  <a:tcPr anchor="ctr"/>
                </a:tc>
                <a:tc>
                  <a:txBody>
                    <a:bodyPr/>
                    <a:lstStyle/>
                    <a:p>
                      <a:pPr algn="ctr"/>
                      <a:r>
                        <a:rPr lang="en-GB" sz="1600" b="0" i="0" dirty="0">
                          <a:latin typeface="OpenDyslexicAlta" pitchFamily="2" charset="77"/>
                        </a:rPr>
                        <a:t>Having a lot of space.</a:t>
                      </a:r>
                    </a:p>
                  </a:txBody>
                  <a:tcPr anchor="ctr"/>
                </a:tc>
                <a:tc>
                  <a:txBody>
                    <a:bodyPr/>
                    <a:lstStyle/>
                    <a:p>
                      <a:pPr algn="ctr"/>
                      <a:r>
                        <a:rPr lang="en-GB" sz="1600" b="0" i="0" dirty="0">
                          <a:latin typeface="OpenDyslexicAlta" pitchFamily="2" charset="77"/>
                        </a:rPr>
                        <a:t>Showing cautious distrust of someone or something.</a:t>
                      </a:r>
                    </a:p>
                  </a:txBody>
                  <a:tcPr anchor="ctr"/>
                </a:tc>
                <a:extLst>
                  <a:ext uri="{0D108BD9-81ED-4DB2-BD59-A6C34878D82A}">
                    <a16:rowId xmlns:a16="http://schemas.microsoft.com/office/drawing/2014/main" val="2964611663"/>
                  </a:ext>
                </a:extLst>
              </a:tr>
              <a:tr h="1037038">
                <a:tc>
                  <a:txBody>
                    <a:bodyPr/>
                    <a:lstStyle/>
                    <a:p>
                      <a:pPr algn="ctr"/>
                      <a:endParaRPr lang="en-GB" sz="1100" b="0" i="0" dirty="0">
                        <a:latin typeface="OpenDyslexicAlta" pitchFamily="2" charset="77"/>
                      </a:endParaRPr>
                    </a:p>
                  </a:txBody>
                  <a:tcPr anchor="ctr"/>
                </a:tc>
                <a:tc>
                  <a:txBody>
                    <a:bodyPr/>
                    <a:lstStyle/>
                    <a:p>
                      <a:pPr algn="ctr"/>
                      <a:endParaRPr lang="en-GB" sz="1200" b="0" i="0" dirty="0">
                        <a:latin typeface="OpenDyslexicAlta" pitchFamily="2" charset="77"/>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b="0" i="0" dirty="0">
                        <a:latin typeface="OpenDyslexicAlta" pitchFamily="2" charset="77"/>
                      </a:endParaRPr>
                    </a:p>
                  </a:txBody>
                  <a:tcPr anchor="ctr"/>
                </a:tc>
                <a:tc>
                  <a:txBody>
                    <a:bodyPr/>
                    <a:lstStyle/>
                    <a:p>
                      <a:pPr algn="ctr"/>
                      <a:endParaRPr lang="en-GB" sz="1200" b="0" i="0" dirty="0">
                        <a:latin typeface="OpenDyslexicAlta" pitchFamily="2" charset="77"/>
                      </a:endParaRPr>
                    </a:p>
                  </a:txBody>
                  <a:tcPr anchor="ctr"/>
                </a:tc>
                <a:tc>
                  <a:txBody>
                    <a:bodyPr/>
                    <a:lstStyle/>
                    <a:p>
                      <a:pPr algn="ctr"/>
                      <a:endParaRPr lang="en-GB" sz="1200" b="0" i="0" dirty="0">
                        <a:latin typeface="OpenDyslexicAlta" pitchFamily="2" charset="77"/>
                      </a:endParaRPr>
                    </a:p>
                  </a:txBody>
                  <a:tcPr anchor="ctr"/>
                </a:tc>
                <a:extLst>
                  <a:ext uri="{0D108BD9-81ED-4DB2-BD59-A6C34878D82A}">
                    <a16:rowId xmlns:a16="http://schemas.microsoft.com/office/drawing/2014/main" val="2207478182"/>
                  </a:ext>
                </a:extLst>
              </a:tr>
              <a:tr h="1037038">
                <a:tc>
                  <a:txBody>
                    <a:bodyPr/>
                    <a:lstStyle/>
                    <a:p>
                      <a:pPr algn="ctr"/>
                      <a:endParaRPr lang="en-GB" sz="1200" b="0" i="0" dirty="0">
                        <a:latin typeface="Muli" pitchFamily="2" charset="77"/>
                      </a:endParaRPr>
                    </a:p>
                  </a:txBody>
                  <a:tcPr anchor="ctr"/>
                </a:tc>
                <a:tc>
                  <a:txBody>
                    <a:bodyPr/>
                    <a:lstStyle/>
                    <a:p>
                      <a:pPr algn="ctr"/>
                      <a:endParaRPr lang="en-GB" sz="1400" b="0" i="0" dirty="0">
                        <a:latin typeface="Muli" pitchFamily="2" charset="77"/>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b="0" i="0" dirty="0">
                        <a:latin typeface="Muli" pitchFamily="2" charset="77"/>
                      </a:endParaRPr>
                    </a:p>
                  </a:txBody>
                  <a:tcPr anchor="ctr"/>
                </a:tc>
                <a:tc>
                  <a:txBody>
                    <a:bodyPr/>
                    <a:lstStyle/>
                    <a:p>
                      <a:pPr algn="ctr"/>
                      <a:endParaRPr lang="en-GB" sz="1400" b="0" i="0" dirty="0">
                        <a:latin typeface="Muli" pitchFamily="2" charset="77"/>
                      </a:endParaRPr>
                    </a:p>
                  </a:txBody>
                  <a:tcPr anchor="ctr"/>
                </a:tc>
                <a:tc>
                  <a:txBody>
                    <a:bodyPr/>
                    <a:lstStyle/>
                    <a:p>
                      <a:pPr algn="ctr"/>
                      <a:endParaRPr lang="en-GB" sz="1400" b="0" i="0" dirty="0">
                        <a:latin typeface="Muli" pitchFamily="2" charset="77"/>
                      </a:endParaRPr>
                    </a:p>
                  </a:txBody>
                  <a:tcPr anchor="ctr"/>
                </a:tc>
                <a:extLst>
                  <a:ext uri="{0D108BD9-81ED-4DB2-BD59-A6C34878D82A}">
                    <a16:rowId xmlns:a16="http://schemas.microsoft.com/office/drawing/2014/main" val="3426471748"/>
                  </a:ext>
                </a:extLst>
              </a:tr>
            </a:tbl>
          </a:graphicData>
        </a:graphic>
      </p:graphicFrame>
    </p:spTree>
    <p:extLst>
      <p:ext uri="{BB962C8B-B14F-4D97-AF65-F5344CB8AC3E}">
        <p14:creationId xmlns:p14="http://schemas.microsoft.com/office/powerpoint/2010/main" val="109999789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43265207"/>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ancient</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science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species</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efficient</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deficient</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glacier</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scientists</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sufficient</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emergencies</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inefficient</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210916811"/>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r>
                        <a:rPr lang="en-GB" sz="1400" b="0" i="0" dirty="0">
                          <a:latin typeface="Muli" pitchFamily="2" charset="77"/>
                        </a:rPr>
                        <a:t> Words spelled with ’</a:t>
                      </a:r>
                      <a:r>
                        <a:rPr lang="en-GB" sz="1400" b="0" i="0" dirty="0" err="1">
                          <a:latin typeface="Muli" pitchFamily="2" charset="77"/>
                        </a:rPr>
                        <a:t>ie</a:t>
                      </a:r>
                      <a:r>
                        <a:rPr lang="en-GB" sz="1400" dirty="0">
                          <a:latin typeface="Muli" pitchFamily="2" charset="77"/>
                        </a:rPr>
                        <a:t>’ after c.</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19</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7" name="TextBox 6"/>
          <p:cNvSpPr txBox="1"/>
          <p:nvPr/>
        </p:nvSpPr>
        <p:spPr>
          <a:xfrm>
            <a:off x="3503702" y="1485197"/>
            <a:ext cx="8556493" cy="5355312"/>
          </a:xfrm>
          <a:prstGeom prst="rect">
            <a:avLst/>
          </a:prstGeom>
          <a:noFill/>
        </p:spPr>
        <p:txBody>
          <a:bodyPr wrap="square" rtlCol="0">
            <a:spAutoFit/>
          </a:bodyPr>
          <a:lstStyle/>
          <a:p>
            <a:r>
              <a:rPr lang="en-GB" dirty="0">
                <a:latin typeface="OpenDyslexicAlta" pitchFamily="2" charset="77"/>
                <a:ea typeface="OpenDyslexic" charset="0"/>
                <a:cs typeface="OpenDyslexic" charset="0"/>
              </a:rPr>
              <a:t>Can you select 8 of your spellings to write into sentences?</a:t>
            </a:r>
          </a:p>
          <a:p>
            <a:endParaRPr lang="en-GB" dirty="0">
              <a:latin typeface="OpenDyslexicAlta" pitchFamily="2" charset="77"/>
              <a:ea typeface="OpenDyslexic" charset="0"/>
              <a:cs typeface="OpenDyslexic" charset="0"/>
            </a:endParaRPr>
          </a:p>
          <a:p>
            <a:r>
              <a:rPr lang="en-GB" sz="3200" u="sng" dirty="0">
                <a:latin typeface="OpenDyslexicAlta" pitchFamily="2" charset="77"/>
                <a:ea typeface="OpenDyslexic" charset="0"/>
                <a:cs typeface="OpenDyslexic" charset="0"/>
              </a:rPr>
              <a:t>									</a:t>
            </a:r>
          </a:p>
          <a:p>
            <a:r>
              <a:rPr lang="en-GB" sz="3200" u="sng" dirty="0">
                <a:latin typeface="OpenDyslexicAlta" pitchFamily="2" charset="77"/>
                <a:ea typeface="OpenDyslexic" charset="0"/>
                <a:cs typeface="OpenDyslexic" charset="0"/>
              </a:rPr>
              <a:t>									</a:t>
            </a:r>
          </a:p>
          <a:p>
            <a:r>
              <a:rPr lang="en-GB" sz="3200" u="sng" dirty="0">
                <a:latin typeface="OpenDyslexicAlta" pitchFamily="2" charset="77"/>
                <a:ea typeface="OpenDyslexic" charset="0"/>
                <a:cs typeface="OpenDyslexic" charset="0"/>
              </a:rPr>
              <a:t>									</a:t>
            </a:r>
          </a:p>
          <a:p>
            <a:r>
              <a:rPr lang="en-GB" sz="3200" u="sng" dirty="0">
                <a:latin typeface="OpenDyslexicAlta" pitchFamily="2" charset="77"/>
                <a:ea typeface="OpenDyslexic" charset="0"/>
                <a:cs typeface="OpenDyslexic" charset="0"/>
              </a:rPr>
              <a:t>									</a:t>
            </a:r>
          </a:p>
          <a:p>
            <a:r>
              <a:rPr lang="en-GB" sz="3200" u="sng" dirty="0">
                <a:latin typeface="OpenDyslexicAlta" pitchFamily="2" charset="77"/>
                <a:ea typeface="OpenDyslexic" charset="0"/>
                <a:cs typeface="OpenDyslexic" charset="0"/>
              </a:rPr>
              <a:t>									</a:t>
            </a:r>
          </a:p>
          <a:p>
            <a:r>
              <a:rPr lang="en-GB" sz="3200" u="sng" dirty="0">
                <a:latin typeface="OpenDyslexicAlta" pitchFamily="2" charset="77"/>
                <a:ea typeface="OpenDyslexic" charset="0"/>
                <a:cs typeface="OpenDyslexic" charset="0"/>
              </a:rPr>
              <a:t>									</a:t>
            </a:r>
          </a:p>
          <a:p>
            <a:r>
              <a:rPr lang="en-GB" sz="3200" u="sng" dirty="0">
                <a:latin typeface="OpenDyslexicAlta" pitchFamily="2" charset="77"/>
                <a:ea typeface="OpenDyslexic" charset="0"/>
                <a:cs typeface="OpenDyslexic" charset="0"/>
              </a:rPr>
              <a:t>																											</a:t>
            </a:r>
          </a:p>
          <a:p>
            <a:endParaRPr lang="en-GB" u="sng" dirty="0">
              <a:latin typeface="OpenDyslexicAlta" pitchFamily="2" charset="77"/>
              <a:ea typeface="OpenDyslexic" charset="0"/>
              <a:cs typeface="OpenDyslexic" charset="0"/>
            </a:endParaRPr>
          </a:p>
        </p:txBody>
      </p:sp>
    </p:spTree>
    <p:extLst>
      <p:ext uri="{BB962C8B-B14F-4D97-AF65-F5344CB8AC3E}">
        <p14:creationId xmlns:p14="http://schemas.microsoft.com/office/powerpoint/2010/main" val="230567867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70692974"/>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2565730981"/>
                    </a:ext>
                  </a:extLst>
                </a:gridCol>
                <a:gridCol w="1858433">
                  <a:extLst>
                    <a:ext uri="{9D8B030D-6E8A-4147-A177-3AD203B41FA5}">
                      <a16:colId xmlns:a16="http://schemas.microsoft.com/office/drawing/2014/main" val="2147135818"/>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D883FF"/>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4th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ancient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science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species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efficient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deficient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glacier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scientists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sufficient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emergencies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inefficient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427334744"/>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solidFill>
                            <a:schemeClr val="tx1"/>
                          </a:solidFill>
                          <a:latin typeface="Muli" pitchFamily="2" charset="77"/>
                        </a:rPr>
                        <a:t> Words spelled with ’</a:t>
                      </a:r>
                      <a:r>
                        <a:rPr lang="en-GB" sz="1400" baseline="0" dirty="0" err="1">
                          <a:solidFill>
                            <a:schemeClr val="tx1"/>
                          </a:solidFill>
                          <a:latin typeface="Muli" pitchFamily="2" charset="77"/>
                        </a:rPr>
                        <a:t>ie</a:t>
                      </a:r>
                      <a:r>
                        <a:rPr lang="en-GB" sz="1400" baseline="0" dirty="0">
                          <a:solidFill>
                            <a:schemeClr val="tx1"/>
                          </a:solidFill>
                          <a:latin typeface="Muli" pitchFamily="2" charset="77"/>
                        </a:rPr>
                        <a:t>’ after c.</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solidFill>
                          <a:schemeClr val="accent6"/>
                        </a:solidFill>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19</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6338798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ancient</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science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species</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efficient</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deficient</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glacier</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scientists</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sufficient</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emergencies</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inefficient</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593487881"/>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solidFill>
                            <a:schemeClr val="tx1"/>
                          </a:solidFill>
                          <a:latin typeface="Muli" pitchFamily="2" charset="77"/>
                        </a:rPr>
                        <a:t> Words spelled with ’</a:t>
                      </a:r>
                      <a:r>
                        <a:rPr lang="en-GB" sz="1400" baseline="0" dirty="0" err="1">
                          <a:solidFill>
                            <a:schemeClr val="tx1"/>
                          </a:solidFill>
                          <a:latin typeface="Muli" pitchFamily="2" charset="77"/>
                        </a:rPr>
                        <a:t>ie</a:t>
                      </a:r>
                      <a:r>
                        <a:rPr lang="en-GB" sz="1400" baseline="0" dirty="0">
                          <a:solidFill>
                            <a:schemeClr val="tx1"/>
                          </a:solidFill>
                          <a:latin typeface="Muli" pitchFamily="2" charset="77"/>
                        </a:rPr>
                        <a:t>’ after c.</a:t>
                      </a:r>
                    </a:p>
                    <a:p>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19</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6" name="Rounded Rectangle 5"/>
          <p:cNvSpPr/>
          <p:nvPr/>
        </p:nvSpPr>
        <p:spPr>
          <a:xfrm>
            <a:off x="3477295" y="2098461"/>
            <a:ext cx="1378039" cy="821032"/>
          </a:xfrm>
          <a:prstGeom prst="roundRect">
            <a:avLst/>
          </a:prstGeom>
          <a:solidFill>
            <a:srgbClr val="D883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7" name="Rounded Rectangle 6"/>
          <p:cNvSpPr/>
          <p:nvPr/>
        </p:nvSpPr>
        <p:spPr>
          <a:xfrm>
            <a:off x="5149399" y="2093790"/>
            <a:ext cx="6673403" cy="821032"/>
          </a:xfrm>
          <a:prstGeom prst="roundRect">
            <a:avLst/>
          </a:prstGeom>
          <a:solidFill>
            <a:srgbClr val="D883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8" name="Rounded Rectangle 7"/>
          <p:cNvSpPr/>
          <p:nvPr/>
        </p:nvSpPr>
        <p:spPr>
          <a:xfrm>
            <a:off x="3477295" y="3037819"/>
            <a:ext cx="1378039" cy="821032"/>
          </a:xfrm>
          <a:prstGeom prst="roundRect">
            <a:avLst/>
          </a:prstGeom>
          <a:solidFill>
            <a:srgbClr val="D883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9" name="Rounded Rectangle 8"/>
          <p:cNvSpPr/>
          <p:nvPr/>
        </p:nvSpPr>
        <p:spPr>
          <a:xfrm>
            <a:off x="5149400" y="3034705"/>
            <a:ext cx="6673403" cy="821032"/>
          </a:xfrm>
          <a:prstGeom prst="roundRect">
            <a:avLst/>
          </a:prstGeom>
          <a:solidFill>
            <a:srgbClr val="D883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0" name="Rounded Rectangle 9"/>
          <p:cNvSpPr/>
          <p:nvPr/>
        </p:nvSpPr>
        <p:spPr>
          <a:xfrm>
            <a:off x="3477296" y="3977177"/>
            <a:ext cx="1378039" cy="821032"/>
          </a:xfrm>
          <a:prstGeom prst="roundRect">
            <a:avLst/>
          </a:prstGeom>
          <a:solidFill>
            <a:srgbClr val="D883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1" name="Rounded Rectangle 10"/>
          <p:cNvSpPr/>
          <p:nvPr/>
        </p:nvSpPr>
        <p:spPr>
          <a:xfrm>
            <a:off x="5149402" y="3955405"/>
            <a:ext cx="6673403" cy="821032"/>
          </a:xfrm>
          <a:prstGeom prst="roundRect">
            <a:avLst/>
          </a:prstGeom>
          <a:solidFill>
            <a:srgbClr val="D883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2" name="Rounded Rectangle 11"/>
          <p:cNvSpPr/>
          <p:nvPr/>
        </p:nvSpPr>
        <p:spPr>
          <a:xfrm>
            <a:off x="3477296" y="4916535"/>
            <a:ext cx="1378039" cy="821032"/>
          </a:xfrm>
          <a:prstGeom prst="roundRect">
            <a:avLst/>
          </a:prstGeom>
          <a:solidFill>
            <a:srgbClr val="D883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3" name="Rounded Rectangle 12"/>
          <p:cNvSpPr/>
          <p:nvPr/>
        </p:nvSpPr>
        <p:spPr>
          <a:xfrm>
            <a:off x="5149399" y="4906444"/>
            <a:ext cx="6673403" cy="821032"/>
          </a:xfrm>
          <a:prstGeom prst="roundRect">
            <a:avLst/>
          </a:prstGeom>
          <a:solidFill>
            <a:srgbClr val="D883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4" name="Rounded Rectangle 13"/>
          <p:cNvSpPr/>
          <p:nvPr/>
        </p:nvSpPr>
        <p:spPr>
          <a:xfrm>
            <a:off x="3477296" y="5830136"/>
            <a:ext cx="1378039" cy="821032"/>
          </a:xfrm>
          <a:prstGeom prst="roundRect">
            <a:avLst/>
          </a:prstGeom>
          <a:solidFill>
            <a:srgbClr val="D883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5" name="Rounded Rectangle 14"/>
          <p:cNvSpPr/>
          <p:nvPr/>
        </p:nvSpPr>
        <p:spPr>
          <a:xfrm>
            <a:off x="5149403" y="5830136"/>
            <a:ext cx="6673403" cy="821032"/>
          </a:xfrm>
          <a:prstGeom prst="roundRect">
            <a:avLst/>
          </a:prstGeom>
          <a:solidFill>
            <a:srgbClr val="D883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cxnSp>
        <p:nvCxnSpPr>
          <p:cNvPr id="16" name="Straight Connector 15"/>
          <p:cNvCxnSpPr>
            <a:stCxn id="21" idx="3"/>
            <a:endCxn id="22" idx="1"/>
          </p:cNvCxnSpPr>
          <p:nvPr/>
        </p:nvCxnSpPr>
        <p:spPr>
          <a:xfrm>
            <a:off x="4855335" y="6240652"/>
            <a:ext cx="294068"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566912" y="1862799"/>
            <a:ext cx="1181734" cy="307777"/>
          </a:xfrm>
          <a:prstGeom prst="rect">
            <a:avLst/>
          </a:prstGeom>
          <a:noFill/>
        </p:spPr>
        <p:txBody>
          <a:bodyPr wrap="none" rtlCol="0">
            <a:spAutoFit/>
          </a:bodyPr>
          <a:lstStyle/>
          <a:p>
            <a:r>
              <a:rPr lang="en-GB" sz="1400" dirty="0">
                <a:latin typeface="OpenDyslexicAlta" pitchFamily="2" charset="77"/>
                <a:ea typeface="OpenDyslexic" charset="0"/>
                <a:cs typeface="OpenDyslexic" charset="0"/>
              </a:rPr>
              <a:t>Your word</a:t>
            </a:r>
          </a:p>
        </p:txBody>
      </p:sp>
      <p:sp>
        <p:nvSpPr>
          <p:cNvPr id="18" name="TextBox 17"/>
          <p:cNvSpPr txBox="1"/>
          <p:nvPr/>
        </p:nvSpPr>
        <p:spPr>
          <a:xfrm>
            <a:off x="7474389" y="1862799"/>
            <a:ext cx="1596912" cy="307777"/>
          </a:xfrm>
          <a:prstGeom prst="rect">
            <a:avLst/>
          </a:prstGeom>
          <a:noFill/>
        </p:spPr>
        <p:txBody>
          <a:bodyPr wrap="none" rtlCol="0">
            <a:spAutoFit/>
          </a:bodyPr>
          <a:lstStyle/>
          <a:p>
            <a:r>
              <a:rPr lang="en-GB" sz="1400" dirty="0">
                <a:latin typeface="OpenDyslexicAlta" pitchFamily="2" charset="77"/>
                <a:ea typeface="OpenDyslexic" charset="0"/>
                <a:cs typeface="OpenDyslexic" charset="0"/>
              </a:rPr>
              <a:t>Your definition</a:t>
            </a:r>
          </a:p>
        </p:txBody>
      </p:sp>
      <p:sp>
        <p:nvSpPr>
          <p:cNvPr id="19" name="TextBox 18"/>
          <p:cNvSpPr txBox="1"/>
          <p:nvPr/>
        </p:nvSpPr>
        <p:spPr>
          <a:xfrm>
            <a:off x="4855334" y="1313540"/>
            <a:ext cx="5520709" cy="523220"/>
          </a:xfrm>
          <a:prstGeom prst="rect">
            <a:avLst/>
          </a:prstGeom>
          <a:noFill/>
        </p:spPr>
        <p:txBody>
          <a:bodyPr wrap="square" rtlCol="0">
            <a:spAutoFit/>
          </a:bodyPr>
          <a:lstStyle/>
          <a:p>
            <a:pPr algn="ctr"/>
            <a:r>
              <a:rPr lang="en-GB" sz="1400" dirty="0">
                <a:latin typeface="OpenDyslexicAlta" pitchFamily="2" charset="77"/>
                <a:ea typeface="OpenDyslexic" charset="0"/>
                <a:cs typeface="OpenDyslexic" charset="0"/>
              </a:rPr>
              <a:t>Use a dictionary to find out what your spellings mean.  </a:t>
            </a:r>
          </a:p>
          <a:p>
            <a:pPr algn="ctr"/>
            <a:r>
              <a:rPr lang="en-GB" sz="1400" dirty="0">
                <a:latin typeface="OpenDyslexicAlta" pitchFamily="2" charset="77"/>
                <a:ea typeface="OpenDyslexic" charset="0"/>
                <a:cs typeface="OpenDyslexic" charset="0"/>
              </a:rPr>
              <a:t>Create your own definition for 5 of your words. </a:t>
            </a:r>
          </a:p>
        </p:txBody>
      </p:sp>
      <p:cxnSp>
        <p:nvCxnSpPr>
          <p:cNvPr id="20" name="Straight Connector 19"/>
          <p:cNvCxnSpPr/>
          <p:nvPr/>
        </p:nvCxnSpPr>
        <p:spPr>
          <a:xfrm>
            <a:off x="4855331" y="5337137"/>
            <a:ext cx="2940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855331" y="4346538"/>
            <a:ext cx="2940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834322" y="2512642"/>
            <a:ext cx="2940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855331" y="3445221"/>
            <a:ext cx="29406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968260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normAutofit fontScale="85000" lnSpcReduction="10000"/>
          </a:bodyPr>
          <a:lstStyle/>
          <a:p>
            <a:endParaRPr lang="en-GB" dirty="0"/>
          </a:p>
          <a:p>
            <a:r>
              <a:rPr lang="en-GB" dirty="0"/>
              <a:t>Words with the ‘</a:t>
            </a:r>
            <a:r>
              <a:rPr lang="en-GB" dirty="0" err="1"/>
              <a:t>ee</a:t>
            </a:r>
            <a:r>
              <a:rPr lang="en-GB" dirty="0"/>
              <a:t>’ sound spelt </a:t>
            </a:r>
            <a:r>
              <a:rPr lang="en-GB" dirty="0" err="1"/>
              <a:t>ei</a:t>
            </a:r>
            <a:r>
              <a:rPr lang="en-GB" dirty="0"/>
              <a:t> after c. The ‘i before e except after c’ rule applies to words where the sound spelled by </a:t>
            </a:r>
            <a:r>
              <a:rPr lang="en-GB" dirty="0" err="1"/>
              <a:t>ei</a:t>
            </a:r>
            <a:r>
              <a:rPr lang="en-GB" dirty="0"/>
              <a:t> is /</a:t>
            </a:r>
            <a:r>
              <a:rPr lang="en-GB" dirty="0" err="1"/>
              <a:t>ee</a:t>
            </a:r>
            <a:r>
              <a:rPr lang="en-GB" dirty="0"/>
              <a:t>/  however there are exceptions.</a:t>
            </a:r>
          </a:p>
          <a:p>
            <a:pPr>
              <a:lnSpc>
                <a:spcPct val="150000"/>
              </a:lnSpc>
            </a:pPr>
            <a:endParaRPr lang="en-GB" dirty="0"/>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5</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20</a:t>
            </a:r>
          </a:p>
        </p:txBody>
      </p:sp>
    </p:spTree>
    <p:extLst>
      <p:ext uri="{BB962C8B-B14F-4D97-AF65-F5344CB8AC3E}">
        <p14:creationId xmlns:p14="http://schemas.microsoft.com/office/powerpoint/2010/main" val="17194779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5</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20</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Words with the ‘</a:t>
            </a:r>
            <a:r>
              <a:rPr lang="en-GB" dirty="0" err="1"/>
              <a:t>ee</a:t>
            </a:r>
            <a:r>
              <a:rPr lang="en-GB" dirty="0"/>
              <a:t>’ sound spelt </a:t>
            </a:r>
            <a:r>
              <a:rPr lang="en-GB" dirty="0" err="1"/>
              <a:t>ei</a:t>
            </a:r>
            <a:r>
              <a:rPr lang="en-GB" dirty="0"/>
              <a:t> after c. The ‘i before e except after c’ rule applies to words where the sound spelled by </a:t>
            </a:r>
            <a:r>
              <a:rPr lang="en-GB" dirty="0" err="1"/>
              <a:t>ei</a:t>
            </a:r>
            <a:r>
              <a:rPr lang="en-GB" dirty="0"/>
              <a:t> is /</a:t>
            </a:r>
            <a:r>
              <a:rPr lang="en-GB" dirty="0" err="1"/>
              <a:t>ee</a:t>
            </a:r>
            <a:r>
              <a:rPr lang="en-GB" dirty="0"/>
              <a:t>/  however there are exceptions.</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3962427558"/>
              </p:ext>
            </p:extLst>
          </p:nvPr>
        </p:nvGraphicFramePr>
        <p:xfrm>
          <a:off x="3429000" y="1311275"/>
          <a:ext cx="8363607" cy="5412248"/>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017255">
                <a:tc>
                  <a:txBody>
                    <a:bodyPr/>
                    <a:lstStyle/>
                    <a:p>
                      <a:r>
                        <a:rPr lang="en-GB" sz="1700" b="0" i="0" dirty="0">
                          <a:latin typeface="Muli" pitchFamily="2" charset="77"/>
                        </a:rPr>
                        <a:t>Introduction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dirty="0">
                          <a:latin typeface="Muli" pitchFamily="2" charset="77"/>
                        </a:rPr>
                        <a:t>The ‘i before e except after c’ rule applies to words where the sound spelled by </a:t>
                      </a:r>
                      <a:r>
                        <a:rPr lang="en-GB" sz="1600" b="0" i="0" dirty="0" err="1">
                          <a:latin typeface="Muli" pitchFamily="2" charset="77"/>
                        </a:rPr>
                        <a:t>ei</a:t>
                      </a:r>
                      <a:r>
                        <a:rPr lang="en-GB" sz="1600" b="0" i="0" dirty="0">
                          <a:latin typeface="Muli" pitchFamily="2" charset="77"/>
                        </a:rPr>
                        <a:t> is /</a:t>
                      </a:r>
                      <a:r>
                        <a:rPr lang="en-GB" sz="1600" b="0" i="0" dirty="0" err="1">
                          <a:latin typeface="Muli" pitchFamily="2" charset="77"/>
                        </a:rPr>
                        <a:t>ee</a:t>
                      </a:r>
                      <a:r>
                        <a:rPr lang="en-GB" sz="1600" b="0" i="0" dirty="0">
                          <a:latin typeface="Muli" pitchFamily="2" charset="77"/>
                        </a:rPr>
                        <a:t>/. However there are exceptions like those in the spellings.</a:t>
                      </a:r>
                    </a:p>
                    <a:p>
                      <a:endParaRPr lang="en-GB" sz="1600" b="0" i="0" dirty="0">
                        <a:latin typeface="Muli" pitchFamily="2" charset="77"/>
                      </a:endParaRPr>
                    </a:p>
                  </a:txBody>
                  <a:tcPr/>
                </a:tc>
                <a:extLst>
                  <a:ext uri="{0D108BD9-81ED-4DB2-BD59-A6C34878D82A}">
                    <a16:rowId xmlns:a16="http://schemas.microsoft.com/office/drawing/2014/main" val="10000"/>
                  </a:ext>
                </a:extLst>
              </a:tr>
              <a:tr h="2059448">
                <a:tc>
                  <a:txBody>
                    <a:bodyPr/>
                    <a:lstStyle/>
                    <a:p>
                      <a:r>
                        <a:rPr lang="en-GB" sz="1700" b="0" i="0" dirty="0">
                          <a:latin typeface="Muli" pitchFamily="2" charset="77"/>
                        </a:rPr>
                        <a:t>Main Teaching Activity </a:t>
                      </a:r>
                    </a:p>
                  </a:txBody>
                  <a:tcPr/>
                </a:tc>
                <a:tc>
                  <a:txBody>
                    <a:bodyPr/>
                    <a:lstStyle/>
                    <a:p>
                      <a:r>
                        <a:rPr lang="en-GB" sz="1600" b="0" i="0" baseline="0" dirty="0">
                          <a:latin typeface="Muli" pitchFamily="2" charset="77"/>
                        </a:rPr>
                        <a:t>Get the children to copy down the spelling list on to their whiteboards, ask them to see if there is a common sound in each of these words which might be a spelling rule for the ‘</a:t>
                      </a:r>
                      <a:r>
                        <a:rPr lang="en-GB" sz="1600" b="0" i="0" baseline="0" dirty="0" err="1">
                          <a:latin typeface="Muli" pitchFamily="2" charset="77"/>
                        </a:rPr>
                        <a:t>ei</a:t>
                      </a:r>
                      <a:r>
                        <a:rPr lang="en-GB" sz="1600" b="0" i="0" baseline="0" dirty="0">
                          <a:latin typeface="Muli" pitchFamily="2" charset="77"/>
                        </a:rPr>
                        <a:t>’. See if they can highlight the /</a:t>
                      </a:r>
                      <a:r>
                        <a:rPr lang="en-GB" sz="1600" b="0" i="0" baseline="0" dirty="0" err="1">
                          <a:latin typeface="Muli" pitchFamily="2" charset="77"/>
                        </a:rPr>
                        <a:t>ee</a:t>
                      </a:r>
                      <a:r>
                        <a:rPr lang="en-GB" sz="1600" b="0" i="0" baseline="0" dirty="0">
                          <a:latin typeface="Muli" pitchFamily="2" charset="77"/>
                        </a:rPr>
                        <a:t>/ sound in each word. </a:t>
                      </a:r>
                      <a:br>
                        <a:rPr lang="en-GB" sz="1600" b="0" i="0" baseline="0" dirty="0">
                          <a:latin typeface="Muli" pitchFamily="2" charset="77"/>
                        </a:rPr>
                      </a:br>
                      <a:br>
                        <a:rPr lang="en-GB" sz="1600" b="0" i="0" baseline="0" dirty="0">
                          <a:latin typeface="Muli" pitchFamily="2" charset="77"/>
                        </a:rPr>
                      </a:br>
                      <a:r>
                        <a:rPr lang="en-GB" sz="1600" b="0" i="0" baseline="0" dirty="0">
                          <a:latin typeface="Muli" pitchFamily="2" charset="77"/>
                        </a:rPr>
                        <a:t>Discuss that words with an /</a:t>
                      </a:r>
                      <a:r>
                        <a:rPr lang="en-GB" sz="1600" b="0" i="0" baseline="0" dirty="0" err="1">
                          <a:latin typeface="Muli" pitchFamily="2" charset="77"/>
                        </a:rPr>
                        <a:t>ee</a:t>
                      </a:r>
                      <a:r>
                        <a:rPr lang="en-GB" sz="1600" b="0" i="0" baseline="0" dirty="0">
                          <a:latin typeface="Muli" pitchFamily="2" charset="77"/>
                        </a:rPr>
                        <a:t>/ sound are often spelled ‘</a:t>
                      </a:r>
                      <a:r>
                        <a:rPr lang="en-GB" sz="1600" b="0" i="0" baseline="0" dirty="0" err="1">
                          <a:latin typeface="Muli" pitchFamily="2" charset="77"/>
                        </a:rPr>
                        <a:t>ei</a:t>
                      </a:r>
                      <a:r>
                        <a:rPr lang="en-GB" sz="1600" b="0" i="0" baseline="0" dirty="0">
                          <a:latin typeface="Muli" pitchFamily="2" charset="77"/>
                        </a:rPr>
                        <a:t>’ after a ‘c’. The ‘</a:t>
                      </a:r>
                      <a:r>
                        <a:rPr lang="en-GB" sz="1600" b="0" i="0" baseline="0" dirty="0" err="1">
                          <a:latin typeface="Muli" pitchFamily="2" charset="77"/>
                        </a:rPr>
                        <a:t>ei</a:t>
                      </a:r>
                      <a:r>
                        <a:rPr lang="en-GB" sz="1600" b="0" i="0" baseline="0" dirty="0">
                          <a:latin typeface="Muli" pitchFamily="2" charset="77"/>
                        </a:rPr>
                        <a:t>’ spelling is more common in English words. </a:t>
                      </a:r>
                    </a:p>
                  </a:txBody>
                  <a:tcPr/>
                </a:tc>
                <a:extLst>
                  <a:ext uri="{0D108BD9-81ED-4DB2-BD59-A6C34878D82A}">
                    <a16:rowId xmlns:a16="http://schemas.microsoft.com/office/drawing/2014/main" val="10001"/>
                  </a:ext>
                </a:extLst>
              </a:tr>
              <a:tr h="2064815">
                <a:tc>
                  <a:txBody>
                    <a:bodyPr/>
                    <a:lstStyle/>
                    <a:p>
                      <a:r>
                        <a:rPr lang="en-GB" sz="1700" b="0" i="0" dirty="0">
                          <a:latin typeface="Muli" pitchFamily="2" charset="77"/>
                        </a:rPr>
                        <a:t>Independent Activity</a:t>
                      </a:r>
                    </a:p>
                  </a:txBody>
                  <a:tcPr/>
                </a:tc>
                <a:tc>
                  <a:txBody>
                    <a:bodyPr/>
                    <a:lstStyle/>
                    <a:p>
                      <a:r>
                        <a:rPr lang="en-GB" sz="1600" b="0" i="0" dirty="0">
                          <a:latin typeface="Muli" pitchFamily="2" charset="77"/>
                        </a:rPr>
                        <a:t>Minute to win it. Speed spelling game. Groups of 4 children, one white board per group. Write 1, 2, 3, 4 down the left edge of the board. </a:t>
                      </a:r>
                    </a:p>
                    <a:p>
                      <a:endParaRPr lang="en-GB" sz="1600" b="0" i="0" dirty="0">
                        <a:latin typeface="Muli" pitchFamily="2" charset="77"/>
                      </a:endParaRPr>
                    </a:p>
                    <a:p>
                      <a:r>
                        <a:rPr lang="en-GB" sz="1600" b="0" i="0" dirty="0">
                          <a:latin typeface="Muli" pitchFamily="2" charset="77"/>
                        </a:rPr>
                        <a:t>Teacher calls out one of the spelling list words, the first child writes the word as they think it should be, passes to next in the group and they write the word. When all 4 children have written the word they sit down. Teacher checks the spellings and if all are correct then they win.</a:t>
                      </a:r>
                      <a:br>
                        <a:rPr lang="en-GB" sz="1600" b="0" i="0" dirty="0">
                          <a:latin typeface="Muli" pitchFamily="2" charset="77"/>
                        </a:rPr>
                      </a:br>
                      <a:br>
                        <a:rPr lang="en-GB" sz="1600" b="0" i="0" dirty="0">
                          <a:latin typeface="Muli" pitchFamily="2" charset="77"/>
                        </a:rPr>
                      </a:br>
                      <a:r>
                        <a:rPr lang="en-GB" sz="1600" b="0" i="0" dirty="0">
                          <a:latin typeface="Muli" pitchFamily="2" charset="77"/>
                        </a:rPr>
                        <a:t>Restart with a new word.</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2161602231"/>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deceive</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conceive</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receive</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perceive</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receipt</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protein</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caffeine</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seize</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either</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neither</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402337021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860809498"/>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1647840539"/>
                    </a:ext>
                  </a:extLst>
                </a:gridCol>
                <a:gridCol w="1858433">
                  <a:extLst>
                    <a:ext uri="{9D8B030D-6E8A-4147-A177-3AD203B41FA5}">
                      <a16:colId xmlns:a16="http://schemas.microsoft.com/office/drawing/2014/main" val="2209924349"/>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D883FF"/>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4th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deceive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conceive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receive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perceive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receipt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protein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caffeine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seize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either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neither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97469143"/>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 Words with the ‘</a:t>
                      </a:r>
                      <a:r>
                        <a:rPr lang="en-GB" sz="1400" baseline="0" dirty="0" err="1">
                          <a:latin typeface="Muli" pitchFamily="2" charset="77"/>
                        </a:rPr>
                        <a:t>ee</a:t>
                      </a:r>
                      <a:r>
                        <a:rPr lang="en-GB" sz="1400" baseline="0" dirty="0">
                          <a:latin typeface="Muli" pitchFamily="2" charset="77"/>
                        </a:rPr>
                        <a:t>’ sound spelt </a:t>
                      </a:r>
                      <a:r>
                        <a:rPr lang="en-GB" sz="1400" baseline="0" dirty="0" err="1">
                          <a:latin typeface="Muli" pitchFamily="2" charset="77"/>
                        </a:rPr>
                        <a:t>ei</a:t>
                      </a:r>
                      <a:r>
                        <a:rPr lang="en-GB" sz="1400" baseline="0" dirty="0">
                          <a:latin typeface="Muli" pitchFamily="2" charset="77"/>
                        </a:rPr>
                        <a:t> after c. The ‘i before e except after c’ rule applies to words where the sound spelled by </a:t>
                      </a:r>
                      <a:r>
                        <a:rPr lang="en-GB" sz="1400" baseline="0" dirty="0" err="1">
                          <a:latin typeface="Muli" pitchFamily="2" charset="77"/>
                        </a:rPr>
                        <a:t>ei</a:t>
                      </a:r>
                      <a:r>
                        <a:rPr lang="en-GB" sz="1400" baseline="0" dirty="0">
                          <a:latin typeface="Muli" pitchFamily="2" charset="77"/>
                        </a:rPr>
                        <a:t> is /</a:t>
                      </a:r>
                      <a:r>
                        <a:rPr lang="en-GB" sz="1400" baseline="0" dirty="0" err="1">
                          <a:latin typeface="Muli" pitchFamily="2" charset="77"/>
                        </a:rPr>
                        <a:t>ee</a:t>
                      </a:r>
                      <a:r>
                        <a:rPr lang="en-GB" sz="1400" baseline="0" dirty="0">
                          <a:latin typeface="Muli" pitchFamily="2" charset="77"/>
                        </a:rPr>
                        <a:t>/  However there are exceptions.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20</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91420431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99778433"/>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deceive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conceive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receive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perceive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receipt</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protein</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caffeine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seize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either</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neither</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032324221"/>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Words with the ‘</a:t>
                      </a:r>
                      <a:r>
                        <a:rPr lang="en-GB" sz="1400" baseline="0" dirty="0" err="1">
                          <a:latin typeface="Muli" pitchFamily="2" charset="77"/>
                        </a:rPr>
                        <a:t>ee</a:t>
                      </a:r>
                      <a:r>
                        <a:rPr lang="en-GB" sz="1400" baseline="0" dirty="0">
                          <a:latin typeface="Muli" pitchFamily="2" charset="77"/>
                        </a:rPr>
                        <a:t>’ sound spelt </a:t>
                      </a:r>
                      <a:r>
                        <a:rPr lang="en-GB" sz="1400" baseline="0" dirty="0" err="1">
                          <a:latin typeface="Muli" pitchFamily="2" charset="77"/>
                        </a:rPr>
                        <a:t>ei</a:t>
                      </a:r>
                      <a:r>
                        <a:rPr lang="en-GB" sz="1400" baseline="0" dirty="0">
                          <a:latin typeface="Muli" pitchFamily="2" charset="77"/>
                        </a:rPr>
                        <a:t> after c. The ‘i before e except after c’ rule applies to words where the sound spelled by </a:t>
                      </a:r>
                      <a:r>
                        <a:rPr lang="en-GB" sz="1400" baseline="0" dirty="0" err="1">
                          <a:latin typeface="Muli" pitchFamily="2" charset="77"/>
                        </a:rPr>
                        <a:t>ei</a:t>
                      </a:r>
                      <a:r>
                        <a:rPr lang="en-GB" sz="1400" baseline="0" dirty="0">
                          <a:latin typeface="Muli" pitchFamily="2" charset="77"/>
                        </a:rPr>
                        <a:t> is /</a:t>
                      </a:r>
                      <a:r>
                        <a:rPr lang="en-GB" sz="1400" baseline="0" dirty="0" err="1">
                          <a:latin typeface="Muli" pitchFamily="2" charset="77"/>
                        </a:rPr>
                        <a:t>ee</a:t>
                      </a:r>
                      <a:r>
                        <a:rPr lang="en-GB" sz="1400" baseline="0" dirty="0">
                          <a:latin typeface="Muli" pitchFamily="2" charset="77"/>
                        </a:rPr>
                        <a:t>/  However there are exceptions.</a:t>
                      </a:r>
                      <a:br>
                        <a:rPr lang="en-GB" sz="1400" baseline="0" dirty="0">
                          <a:latin typeface="Muli" pitchFamily="2" charset="77"/>
                        </a:rPr>
                      </a:b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20</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505244180"/>
              </p:ext>
            </p:extLst>
          </p:nvPr>
        </p:nvGraphicFramePr>
        <p:xfrm>
          <a:off x="4223658" y="1432845"/>
          <a:ext cx="7032173" cy="4665220"/>
        </p:xfrm>
        <a:graphic>
          <a:graphicData uri="http://schemas.openxmlformats.org/drawingml/2006/table">
            <a:tbl>
              <a:tblPr firstRow="1" firstCol="1" bandRow="1">
                <a:tableStyleId>{5940675A-B579-460E-94D1-54222C63F5DA}</a:tableStyleId>
              </a:tblPr>
              <a:tblGrid>
                <a:gridCol w="447652">
                  <a:extLst>
                    <a:ext uri="{9D8B030D-6E8A-4147-A177-3AD203B41FA5}">
                      <a16:colId xmlns:a16="http://schemas.microsoft.com/office/drawing/2014/main" val="20000"/>
                    </a:ext>
                  </a:extLst>
                </a:gridCol>
                <a:gridCol w="447652">
                  <a:extLst>
                    <a:ext uri="{9D8B030D-6E8A-4147-A177-3AD203B41FA5}">
                      <a16:colId xmlns:a16="http://schemas.microsoft.com/office/drawing/2014/main" val="20001"/>
                    </a:ext>
                  </a:extLst>
                </a:gridCol>
                <a:gridCol w="439816">
                  <a:extLst>
                    <a:ext uri="{9D8B030D-6E8A-4147-A177-3AD203B41FA5}">
                      <a16:colId xmlns:a16="http://schemas.microsoft.com/office/drawing/2014/main" val="20002"/>
                    </a:ext>
                  </a:extLst>
                </a:gridCol>
                <a:gridCol w="442754">
                  <a:extLst>
                    <a:ext uri="{9D8B030D-6E8A-4147-A177-3AD203B41FA5}">
                      <a16:colId xmlns:a16="http://schemas.microsoft.com/office/drawing/2014/main" val="20003"/>
                    </a:ext>
                  </a:extLst>
                </a:gridCol>
                <a:gridCol w="440796">
                  <a:extLst>
                    <a:ext uri="{9D8B030D-6E8A-4147-A177-3AD203B41FA5}">
                      <a16:colId xmlns:a16="http://schemas.microsoft.com/office/drawing/2014/main" val="20004"/>
                    </a:ext>
                  </a:extLst>
                </a:gridCol>
                <a:gridCol w="447652">
                  <a:extLst>
                    <a:ext uri="{9D8B030D-6E8A-4147-A177-3AD203B41FA5}">
                      <a16:colId xmlns:a16="http://schemas.microsoft.com/office/drawing/2014/main" val="20005"/>
                    </a:ext>
                  </a:extLst>
                </a:gridCol>
                <a:gridCol w="440308">
                  <a:extLst>
                    <a:ext uri="{9D8B030D-6E8A-4147-A177-3AD203B41FA5}">
                      <a16:colId xmlns:a16="http://schemas.microsoft.com/office/drawing/2014/main" val="20006"/>
                    </a:ext>
                  </a:extLst>
                </a:gridCol>
                <a:gridCol w="440308">
                  <a:extLst>
                    <a:ext uri="{9D8B030D-6E8A-4147-A177-3AD203B41FA5}">
                      <a16:colId xmlns:a16="http://schemas.microsoft.com/office/drawing/2014/main" val="20007"/>
                    </a:ext>
                  </a:extLst>
                </a:gridCol>
                <a:gridCol w="440308">
                  <a:extLst>
                    <a:ext uri="{9D8B030D-6E8A-4147-A177-3AD203B41FA5}">
                      <a16:colId xmlns:a16="http://schemas.microsoft.com/office/drawing/2014/main" val="20008"/>
                    </a:ext>
                  </a:extLst>
                </a:gridCol>
                <a:gridCol w="440308">
                  <a:extLst>
                    <a:ext uri="{9D8B030D-6E8A-4147-A177-3AD203B41FA5}">
                      <a16:colId xmlns:a16="http://schemas.microsoft.com/office/drawing/2014/main" val="20009"/>
                    </a:ext>
                  </a:extLst>
                </a:gridCol>
                <a:gridCol w="440308">
                  <a:extLst>
                    <a:ext uri="{9D8B030D-6E8A-4147-A177-3AD203B41FA5}">
                      <a16:colId xmlns:a16="http://schemas.microsoft.com/office/drawing/2014/main" val="20010"/>
                    </a:ext>
                  </a:extLst>
                </a:gridCol>
                <a:gridCol w="448143">
                  <a:extLst>
                    <a:ext uri="{9D8B030D-6E8A-4147-A177-3AD203B41FA5}">
                      <a16:colId xmlns:a16="http://schemas.microsoft.com/office/drawing/2014/main" val="20011"/>
                    </a:ext>
                  </a:extLst>
                </a:gridCol>
                <a:gridCol w="429042">
                  <a:extLst>
                    <a:ext uri="{9D8B030D-6E8A-4147-A177-3AD203B41FA5}">
                      <a16:colId xmlns:a16="http://schemas.microsoft.com/office/drawing/2014/main" val="20012"/>
                    </a:ext>
                  </a:extLst>
                </a:gridCol>
                <a:gridCol w="429042">
                  <a:extLst>
                    <a:ext uri="{9D8B030D-6E8A-4147-A177-3AD203B41FA5}">
                      <a16:colId xmlns:a16="http://schemas.microsoft.com/office/drawing/2014/main" val="20013"/>
                    </a:ext>
                  </a:extLst>
                </a:gridCol>
                <a:gridCol w="429042">
                  <a:extLst>
                    <a:ext uri="{9D8B030D-6E8A-4147-A177-3AD203B41FA5}">
                      <a16:colId xmlns:a16="http://schemas.microsoft.com/office/drawing/2014/main" val="20014"/>
                    </a:ext>
                  </a:extLst>
                </a:gridCol>
                <a:gridCol w="429042">
                  <a:extLst>
                    <a:ext uri="{9D8B030D-6E8A-4147-A177-3AD203B41FA5}">
                      <a16:colId xmlns:a16="http://schemas.microsoft.com/office/drawing/2014/main" val="20015"/>
                    </a:ext>
                  </a:extLst>
                </a:gridCol>
              </a:tblGrid>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extLst>
                  <a:ext uri="{0D108BD9-81ED-4DB2-BD59-A6C34878D82A}">
                    <a16:rowId xmlns:a16="http://schemas.microsoft.com/office/drawing/2014/main" val="10000"/>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extLst>
                  <a:ext uri="{0D108BD9-81ED-4DB2-BD59-A6C34878D82A}">
                    <a16:rowId xmlns:a16="http://schemas.microsoft.com/office/drawing/2014/main" val="10001"/>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extLst>
                  <a:ext uri="{0D108BD9-81ED-4DB2-BD59-A6C34878D82A}">
                    <a16:rowId xmlns:a16="http://schemas.microsoft.com/office/drawing/2014/main" val="10002"/>
                  </a:ext>
                </a:extLst>
              </a:tr>
              <a:tr h="466522">
                <a:tc>
                  <a:txBody>
                    <a:bodyPr/>
                    <a:lstStyle/>
                    <a:p>
                      <a:pPr algn="ctr"/>
                      <a:r>
                        <a:rPr lang="en-GB" sz="2400" b="0" i="0" dirty="0">
                          <a:latin typeface="OpenDyslexicAlta" pitchFamily="2" charset="77"/>
                          <a:ea typeface="OpenDyslexic" charset="0"/>
                          <a:cs typeface="OpenDyslexic" charset="0"/>
                        </a:rPr>
                        <a:t>r</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algn="ctr"/>
                      <a:r>
                        <a:rPr lang="en-GB" sz="2400" b="0" i="0" dirty="0">
                          <a:latin typeface="OpenDyslexicAlta" pitchFamily="2" charset="77"/>
                          <a:ea typeface="OpenDyslexic" charset="0"/>
                          <a:cs typeface="OpenDyslexic" charset="0"/>
                        </a:rPr>
                        <a:t>t</a:t>
                      </a:r>
                    </a:p>
                  </a:txBody>
                  <a:tcPr marL="68580" marR="68580" marT="0" marB="0"/>
                </a:tc>
                <a:tc>
                  <a:txBody>
                    <a:bodyPr/>
                    <a:lstStyle/>
                    <a:p>
                      <a:pPr algn="ctr"/>
                      <a:r>
                        <a:rPr lang="en-GB" sz="2400" b="0" i="0" dirty="0">
                          <a:latin typeface="OpenDyslexicAlta" pitchFamily="2" charset="77"/>
                          <a:ea typeface="OpenDyslexic" charset="0"/>
                          <a:cs typeface="OpenDyslexic" charset="0"/>
                        </a:rPr>
                        <a:t>y</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algn="ctr"/>
                      <a:r>
                        <a:rPr lang="en-GB" sz="2400" b="0" i="0" dirty="0">
                          <a:latin typeface="OpenDyslexicAlta" pitchFamily="2" charset="77"/>
                          <a:ea typeface="OpenDyslexic" charset="0"/>
                          <a:cs typeface="OpenDyslexic" charset="0"/>
                        </a:rPr>
                        <a:t>h</a:t>
                      </a:r>
                    </a:p>
                  </a:txBody>
                  <a:tcPr marL="68580" marR="68580" marT="0" marB="0"/>
                </a:tc>
                <a:tc>
                  <a:txBody>
                    <a:bodyPr/>
                    <a:lstStyle/>
                    <a:p>
                      <a:pPr algn="ctr"/>
                      <a:r>
                        <a:rPr lang="en-GB" sz="2400" b="0" i="0" dirty="0">
                          <a:latin typeface="OpenDyslexicAlta" pitchFamily="2" charset="77"/>
                          <a:ea typeface="OpenDyslexic" charset="0"/>
                          <a:cs typeface="OpenDyslexic" charset="0"/>
                        </a:rPr>
                        <a:t>p</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algn="ctr"/>
                      <a:r>
                        <a:rPr lang="en-GB" sz="2400" b="0" i="0" dirty="0">
                          <a:latin typeface="OpenDyslexicAlta" pitchFamily="2" charset="77"/>
                          <a:ea typeface="OpenDyslexic" charset="0"/>
                          <a:cs typeface="OpenDyslexic" charset="0"/>
                        </a:rPr>
                        <a:t>r</a:t>
                      </a:r>
                    </a:p>
                  </a:txBody>
                  <a:tcPr marL="68580" marR="68580" marT="0" marB="0"/>
                </a:tc>
                <a:tc>
                  <a:txBody>
                    <a:bodyPr/>
                    <a:lstStyle/>
                    <a:p>
                      <a:pPr algn="ctr"/>
                      <a:r>
                        <a:rPr lang="en-GB" sz="2400" b="0" i="0" dirty="0">
                          <a:latin typeface="OpenDyslexicAlta" pitchFamily="2" charset="77"/>
                          <a:ea typeface="OpenDyslexic" charset="0"/>
                          <a:cs typeface="OpenDyslexic" charset="0"/>
                        </a:rPr>
                        <a:t>c</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extLst>
                  <a:ext uri="{0D108BD9-81ED-4DB2-BD59-A6C34878D82A}">
                    <a16:rowId xmlns:a16="http://schemas.microsoft.com/office/drawing/2014/main" val="10003"/>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extLst>
                  <a:ext uri="{0D108BD9-81ED-4DB2-BD59-A6C34878D82A}">
                    <a16:rowId xmlns:a16="http://schemas.microsoft.com/office/drawing/2014/main" val="10004"/>
                  </a:ext>
                </a:extLst>
              </a:tr>
              <a:tr h="466522">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extLst>
                  <a:ext uri="{0D108BD9-81ED-4DB2-BD59-A6C34878D82A}">
                    <a16:rowId xmlns:a16="http://schemas.microsoft.com/office/drawing/2014/main" val="10005"/>
                  </a:ext>
                </a:extLst>
              </a:tr>
              <a:tr h="466522">
                <a:tc>
                  <a:txBody>
                    <a:bodyPr/>
                    <a:lstStyle/>
                    <a:p>
                      <a:pPr algn="ctr"/>
                      <a:r>
                        <a:rPr lang="en-GB" sz="2400" b="0" i="0" dirty="0">
                          <a:latin typeface="OpenDyslexicAlta" pitchFamily="2" charset="77"/>
                          <a:ea typeface="OpenDyslexic" charset="0"/>
                          <a:cs typeface="OpenDyslexic" charset="0"/>
                        </a:rPr>
                        <a:t>a</a:t>
                      </a:r>
                    </a:p>
                  </a:txBody>
                  <a:tcPr marL="68580" marR="68580" marT="0" marB="0"/>
                </a:tc>
                <a:tc>
                  <a:txBody>
                    <a:bodyPr/>
                    <a:lstStyle/>
                    <a:p>
                      <a:pPr algn="ctr"/>
                      <a:r>
                        <a:rPr lang="en-GB" sz="2400" b="0" i="0" dirty="0">
                          <a:latin typeface="OpenDyslexicAlta" pitchFamily="2" charset="77"/>
                          <a:ea typeface="OpenDyslexic" charset="0"/>
                          <a:cs typeface="OpenDyslexic" charset="0"/>
                        </a:rPr>
                        <a:t>s</a:t>
                      </a:r>
                    </a:p>
                  </a:txBody>
                  <a:tcPr marL="68580" marR="68580" marT="0" marB="0"/>
                </a:tc>
                <a:tc>
                  <a:txBody>
                    <a:bodyPr/>
                    <a:lstStyle/>
                    <a:p>
                      <a:pPr algn="ctr"/>
                      <a:r>
                        <a:rPr lang="en-GB" sz="2400" b="0" i="0" dirty="0">
                          <a:latin typeface="OpenDyslexicAlta" pitchFamily="2" charset="77"/>
                          <a:ea typeface="OpenDyslexic" charset="0"/>
                          <a:cs typeface="OpenDyslexic" charset="0"/>
                        </a:rPr>
                        <a:t>t</a:t>
                      </a:r>
                    </a:p>
                  </a:txBody>
                  <a:tcPr marL="68580" marR="68580" marT="0" marB="0"/>
                </a:tc>
                <a:tc>
                  <a:txBody>
                    <a:bodyPr/>
                    <a:lstStyle/>
                    <a:p>
                      <a:pPr algn="ctr"/>
                      <a:r>
                        <a:rPr lang="en-GB" sz="2400" b="0" i="0" dirty="0">
                          <a:latin typeface="OpenDyslexicAlta" pitchFamily="2" charset="77"/>
                          <a:ea typeface="OpenDyslexic" charset="0"/>
                          <a:cs typeface="OpenDyslexic" charset="0"/>
                        </a:rPr>
                        <a:t>d</a:t>
                      </a:r>
                    </a:p>
                  </a:txBody>
                  <a:tcPr marL="68580" marR="68580" marT="0" marB="0"/>
                </a:tc>
                <a:tc>
                  <a:txBody>
                    <a:bodyPr/>
                    <a:lstStyle/>
                    <a:p>
                      <a:pPr algn="ctr"/>
                      <a:r>
                        <a:rPr lang="en-GB" sz="2400" b="0" i="0" dirty="0" err="1">
                          <a:latin typeface="OpenDyslexicAlta" pitchFamily="2" charset="77"/>
                          <a:ea typeface="OpenDyslexic" charset="0"/>
                          <a:cs typeface="OpenDyslexic" charset="0"/>
                        </a:rPr>
                        <a:t>i</a:t>
                      </a:r>
                      <a:endParaRPr lang="en-GB" sz="2400" b="0" i="0" dirty="0">
                        <a:latin typeface="OpenDyslexicAlta" pitchFamily="2" charset="77"/>
                        <a:ea typeface="OpenDyslexic" charset="0"/>
                        <a:cs typeface="OpenDyslexic" charset="0"/>
                      </a:endParaRPr>
                    </a:p>
                  </a:txBody>
                  <a:tcPr marL="68580" marR="68580" marT="0" marB="0"/>
                </a:tc>
                <a:tc>
                  <a:txBody>
                    <a:bodyPr/>
                    <a:lstStyle/>
                    <a:p>
                      <a:pPr algn="ctr"/>
                      <a:r>
                        <a:rPr lang="en-GB" sz="2400" b="0" i="0" dirty="0">
                          <a:latin typeface="OpenDyslexicAlta" pitchFamily="2" charset="77"/>
                          <a:ea typeface="OpenDyslexic" charset="0"/>
                          <a:cs typeface="OpenDyslexic" charset="0"/>
                        </a:rPr>
                        <a:t>j</a:t>
                      </a:r>
                    </a:p>
                  </a:txBody>
                  <a:tcPr marL="68580" marR="68580" marT="0" marB="0"/>
                </a:tc>
                <a:tc>
                  <a:txBody>
                    <a:bodyPr/>
                    <a:lstStyle/>
                    <a:p>
                      <a:pPr algn="ctr"/>
                      <a:r>
                        <a:rPr lang="en-GB" sz="2400" b="0" i="0" dirty="0">
                          <a:latin typeface="OpenDyslexicAlta" pitchFamily="2" charset="77"/>
                          <a:ea typeface="OpenDyslexic" charset="0"/>
                          <a:cs typeface="OpenDyslexic" charset="0"/>
                        </a:rPr>
                        <a:t>v</a:t>
                      </a:r>
                    </a:p>
                  </a:txBody>
                  <a:tcPr marL="68580" marR="68580" marT="0" marB="0"/>
                </a:tc>
                <a:tc>
                  <a:txBody>
                    <a:bodyPr/>
                    <a:lstStyle/>
                    <a:p>
                      <a:pPr algn="ctr"/>
                      <a:r>
                        <a:rPr lang="en-GB" sz="2400" b="0" i="0" dirty="0">
                          <a:latin typeface="OpenDyslexicAlta" pitchFamily="2" charset="77"/>
                          <a:ea typeface="OpenDyslexic" charset="0"/>
                          <a:cs typeface="OpenDyslexic" charset="0"/>
                        </a:rPr>
                        <a:t>n</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algn="ctr"/>
                      <a:r>
                        <a:rPr lang="en-GB" sz="2400" b="0" i="0" dirty="0">
                          <a:latin typeface="OpenDyslexicAlta" pitchFamily="2" charset="77"/>
                          <a:ea typeface="OpenDyslexic" charset="0"/>
                          <a:cs typeface="OpenDyslexic" charset="0"/>
                        </a:rPr>
                        <a:t>a</a:t>
                      </a:r>
                    </a:p>
                  </a:txBody>
                  <a:tcPr marL="68580" marR="68580" marT="0" marB="0"/>
                </a:tc>
                <a:tc>
                  <a:txBody>
                    <a:bodyPr/>
                    <a:lstStyle/>
                    <a:p>
                      <a:pPr algn="ctr"/>
                      <a:r>
                        <a:rPr lang="en-GB" sz="2400" b="0" i="0" dirty="0">
                          <a:latin typeface="OpenDyslexicAlta" pitchFamily="2" charset="77"/>
                          <a:ea typeface="OpenDyslexic" charset="0"/>
                          <a:cs typeface="OpenDyslexic" charset="0"/>
                        </a:rPr>
                        <a:t>h</a:t>
                      </a:r>
                    </a:p>
                  </a:txBody>
                  <a:tcPr marL="68580" marR="68580" marT="0" marB="0"/>
                </a:tc>
                <a:tc>
                  <a:txBody>
                    <a:bodyPr/>
                    <a:lstStyle/>
                    <a:p>
                      <a:pPr algn="ctr"/>
                      <a:r>
                        <a:rPr lang="en-GB" sz="2400" b="0" i="0" dirty="0">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extLst>
                  <a:ext uri="{0D108BD9-81ED-4DB2-BD59-A6C34878D82A}">
                    <a16:rowId xmlns:a16="http://schemas.microsoft.com/office/drawing/2014/main" val="10006"/>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extLst>
                  <a:ext uri="{0D108BD9-81ED-4DB2-BD59-A6C34878D82A}">
                    <a16:rowId xmlns:a16="http://schemas.microsoft.com/office/drawing/2014/main" val="10007"/>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extLst>
                  <a:ext uri="{0D108BD9-81ED-4DB2-BD59-A6C34878D82A}">
                    <a16:rowId xmlns:a16="http://schemas.microsoft.com/office/drawing/2014/main" val="10008"/>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extLst>
                  <a:ext uri="{0D108BD9-81ED-4DB2-BD59-A6C34878D82A}">
                    <a16:rowId xmlns:a16="http://schemas.microsoft.com/office/drawing/2014/main" val="10009"/>
                  </a:ext>
                </a:extLst>
              </a:tr>
            </a:tbl>
          </a:graphicData>
        </a:graphic>
      </p:graphicFrame>
      <p:sp>
        <p:nvSpPr>
          <p:cNvPr id="7" name="TextBox 6"/>
          <p:cNvSpPr txBox="1"/>
          <p:nvPr/>
        </p:nvSpPr>
        <p:spPr>
          <a:xfrm>
            <a:off x="4580371" y="6260064"/>
            <a:ext cx="7916708" cy="369332"/>
          </a:xfrm>
          <a:prstGeom prst="rect">
            <a:avLst/>
          </a:prstGeom>
          <a:noFill/>
        </p:spPr>
        <p:txBody>
          <a:bodyPr wrap="square" rtlCol="0">
            <a:spAutoFit/>
          </a:bodyPr>
          <a:lstStyle/>
          <a:p>
            <a:r>
              <a:rPr lang="en-GB" dirty="0">
                <a:latin typeface="OpenDyslexicAlta" pitchFamily="2" charset="77"/>
                <a:ea typeface="OpenDyslexic" charset="0"/>
                <a:cs typeface="OpenDyslexic" charset="0"/>
              </a:rPr>
              <a:t>Can you find your spellings hidden in this word search?</a:t>
            </a:r>
          </a:p>
        </p:txBody>
      </p:sp>
    </p:spTree>
    <p:extLst>
      <p:ext uri="{BB962C8B-B14F-4D97-AF65-F5344CB8AC3E}">
        <p14:creationId xmlns:p14="http://schemas.microsoft.com/office/powerpoint/2010/main" val="57932246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deceive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conceive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receive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perceive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receipt</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protein</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caffeine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seize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either</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neither</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257805668"/>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Words with the ‘</a:t>
                      </a:r>
                      <a:r>
                        <a:rPr lang="en-GB" sz="1400" baseline="0" dirty="0" err="1">
                          <a:latin typeface="Muli" pitchFamily="2" charset="77"/>
                        </a:rPr>
                        <a:t>ee</a:t>
                      </a:r>
                      <a:r>
                        <a:rPr lang="en-GB" sz="1400" baseline="0" dirty="0">
                          <a:latin typeface="Muli" pitchFamily="2" charset="77"/>
                        </a:rPr>
                        <a:t>’ sound spelt </a:t>
                      </a:r>
                      <a:r>
                        <a:rPr lang="en-GB" sz="1400" baseline="0" dirty="0" err="1">
                          <a:latin typeface="Muli" pitchFamily="2" charset="77"/>
                        </a:rPr>
                        <a:t>ei</a:t>
                      </a:r>
                      <a:r>
                        <a:rPr lang="en-GB" sz="1400" baseline="0" dirty="0">
                          <a:latin typeface="Muli" pitchFamily="2" charset="77"/>
                        </a:rPr>
                        <a:t> after c. The ‘i before e except after c’ rule applies to words where the sound spelled by </a:t>
                      </a:r>
                      <a:r>
                        <a:rPr lang="en-GB" sz="1400" baseline="0" dirty="0" err="1">
                          <a:latin typeface="Muli" pitchFamily="2" charset="77"/>
                        </a:rPr>
                        <a:t>ei</a:t>
                      </a:r>
                      <a:r>
                        <a:rPr lang="en-GB" sz="1400" baseline="0" dirty="0">
                          <a:latin typeface="Muli" pitchFamily="2" charset="77"/>
                        </a:rPr>
                        <a:t> is /</a:t>
                      </a:r>
                      <a:r>
                        <a:rPr lang="en-GB" sz="1400" baseline="0" dirty="0" err="1">
                          <a:latin typeface="Muli" pitchFamily="2" charset="77"/>
                        </a:rPr>
                        <a:t>ee</a:t>
                      </a:r>
                      <a:r>
                        <a:rPr lang="en-GB" sz="1400" baseline="0" dirty="0">
                          <a:latin typeface="Muli" pitchFamily="2" charset="77"/>
                        </a:rPr>
                        <a:t>/  However there are exceptions.</a:t>
                      </a:r>
                      <a:br>
                        <a:rPr lang="en-GB" sz="1400" baseline="0" dirty="0">
                          <a:latin typeface="Muli" pitchFamily="2" charset="77"/>
                        </a:rPr>
                      </a:b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292525">
                <a:tc>
                  <a:txBody>
                    <a:bodyPr/>
                    <a:lstStyle/>
                    <a:p>
                      <a:r>
                        <a:rPr lang="en-GB" sz="1400" b="0" i="0" dirty="0">
                          <a:latin typeface="Muli" pitchFamily="2" charset="77"/>
                        </a:rPr>
                        <a:t>List: 20</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948952799"/>
              </p:ext>
            </p:extLst>
          </p:nvPr>
        </p:nvGraphicFramePr>
        <p:xfrm>
          <a:off x="4223658" y="1432845"/>
          <a:ext cx="7032173" cy="4665220"/>
        </p:xfrm>
        <a:graphic>
          <a:graphicData uri="http://schemas.openxmlformats.org/drawingml/2006/table">
            <a:tbl>
              <a:tblPr firstRow="1" firstCol="1" bandRow="1">
                <a:tableStyleId>{5940675A-B579-460E-94D1-54222C63F5DA}</a:tableStyleId>
              </a:tblPr>
              <a:tblGrid>
                <a:gridCol w="447652">
                  <a:extLst>
                    <a:ext uri="{9D8B030D-6E8A-4147-A177-3AD203B41FA5}">
                      <a16:colId xmlns:a16="http://schemas.microsoft.com/office/drawing/2014/main" val="20000"/>
                    </a:ext>
                  </a:extLst>
                </a:gridCol>
                <a:gridCol w="447652">
                  <a:extLst>
                    <a:ext uri="{9D8B030D-6E8A-4147-A177-3AD203B41FA5}">
                      <a16:colId xmlns:a16="http://schemas.microsoft.com/office/drawing/2014/main" val="20001"/>
                    </a:ext>
                  </a:extLst>
                </a:gridCol>
                <a:gridCol w="439816">
                  <a:extLst>
                    <a:ext uri="{9D8B030D-6E8A-4147-A177-3AD203B41FA5}">
                      <a16:colId xmlns:a16="http://schemas.microsoft.com/office/drawing/2014/main" val="20002"/>
                    </a:ext>
                  </a:extLst>
                </a:gridCol>
                <a:gridCol w="442754">
                  <a:extLst>
                    <a:ext uri="{9D8B030D-6E8A-4147-A177-3AD203B41FA5}">
                      <a16:colId xmlns:a16="http://schemas.microsoft.com/office/drawing/2014/main" val="20003"/>
                    </a:ext>
                  </a:extLst>
                </a:gridCol>
                <a:gridCol w="440796">
                  <a:extLst>
                    <a:ext uri="{9D8B030D-6E8A-4147-A177-3AD203B41FA5}">
                      <a16:colId xmlns:a16="http://schemas.microsoft.com/office/drawing/2014/main" val="20004"/>
                    </a:ext>
                  </a:extLst>
                </a:gridCol>
                <a:gridCol w="447652">
                  <a:extLst>
                    <a:ext uri="{9D8B030D-6E8A-4147-A177-3AD203B41FA5}">
                      <a16:colId xmlns:a16="http://schemas.microsoft.com/office/drawing/2014/main" val="20005"/>
                    </a:ext>
                  </a:extLst>
                </a:gridCol>
                <a:gridCol w="440308">
                  <a:extLst>
                    <a:ext uri="{9D8B030D-6E8A-4147-A177-3AD203B41FA5}">
                      <a16:colId xmlns:a16="http://schemas.microsoft.com/office/drawing/2014/main" val="20006"/>
                    </a:ext>
                  </a:extLst>
                </a:gridCol>
                <a:gridCol w="440308">
                  <a:extLst>
                    <a:ext uri="{9D8B030D-6E8A-4147-A177-3AD203B41FA5}">
                      <a16:colId xmlns:a16="http://schemas.microsoft.com/office/drawing/2014/main" val="20007"/>
                    </a:ext>
                  </a:extLst>
                </a:gridCol>
                <a:gridCol w="440308">
                  <a:extLst>
                    <a:ext uri="{9D8B030D-6E8A-4147-A177-3AD203B41FA5}">
                      <a16:colId xmlns:a16="http://schemas.microsoft.com/office/drawing/2014/main" val="20008"/>
                    </a:ext>
                  </a:extLst>
                </a:gridCol>
                <a:gridCol w="437796">
                  <a:extLst>
                    <a:ext uri="{9D8B030D-6E8A-4147-A177-3AD203B41FA5}">
                      <a16:colId xmlns:a16="http://schemas.microsoft.com/office/drawing/2014/main" val="20009"/>
                    </a:ext>
                  </a:extLst>
                </a:gridCol>
                <a:gridCol w="442820">
                  <a:extLst>
                    <a:ext uri="{9D8B030D-6E8A-4147-A177-3AD203B41FA5}">
                      <a16:colId xmlns:a16="http://schemas.microsoft.com/office/drawing/2014/main" val="20010"/>
                    </a:ext>
                  </a:extLst>
                </a:gridCol>
                <a:gridCol w="448143">
                  <a:extLst>
                    <a:ext uri="{9D8B030D-6E8A-4147-A177-3AD203B41FA5}">
                      <a16:colId xmlns:a16="http://schemas.microsoft.com/office/drawing/2014/main" val="20011"/>
                    </a:ext>
                  </a:extLst>
                </a:gridCol>
                <a:gridCol w="429042">
                  <a:extLst>
                    <a:ext uri="{9D8B030D-6E8A-4147-A177-3AD203B41FA5}">
                      <a16:colId xmlns:a16="http://schemas.microsoft.com/office/drawing/2014/main" val="20012"/>
                    </a:ext>
                  </a:extLst>
                </a:gridCol>
                <a:gridCol w="429042">
                  <a:extLst>
                    <a:ext uri="{9D8B030D-6E8A-4147-A177-3AD203B41FA5}">
                      <a16:colId xmlns:a16="http://schemas.microsoft.com/office/drawing/2014/main" val="20013"/>
                    </a:ext>
                  </a:extLst>
                </a:gridCol>
                <a:gridCol w="429042">
                  <a:extLst>
                    <a:ext uri="{9D8B030D-6E8A-4147-A177-3AD203B41FA5}">
                      <a16:colId xmlns:a16="http://schemas.microsoft.com/office/drawing/2014/main" val="20014"/>
                    </a:ext>
                  </a:extLst>
                </a:gridCol>
                <a:gridCol w="429042">
                  <a:extLst>
                    <a:ext uri="{9D8B030D-6E8A-4147-A177-3AD203B41FA5}">
                      <a16:colId xmlns:a16="http://schemas.microsoft.com/office/drawing/2014/main" val="20015"/>
                    </a:ext>
                  </a:extLst>
                </a:gridCol>
              </a:tblGrid>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extLst>
                  <a:ext uri="{0D108BD9-81ED-4DB2-BD59-A6C34878D82A}">
                    <a16:rowId xmlns:a16="http://schemas.microsoft.com/office/drawing/2014/main" val="10000"/>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extLst>
                  <a:ext uri="{0D108BD9-81ED-4DB2-BD59-A6C34878D82A}">
                    <a16:rowId xmlns:a16="http://schemas.microsoft.com/office/drawing/2014/main" val="10001"/>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extLst>
                  <a:ext uri="{0D108BD9-81ED-4DB2-BD59-A6C34878D82A}">
                    <a16:rowId xmlns:a16="http://schemas.microsoft.com/office/drawing/2014/main" val="10002"/>
                  </a:ext>
                </a:extLst>
              </a:tr>
              <a:tr h="466522">
                <a:tc>
                  <a:txBody>
                    <a:bodyPr/>
                    <a:lstStyle/>
                    <a:p>
                      <a:pPr algn="ctr"/>
                      <a:r>
                        <a:rPr lang="en-GB" sz="2400" b="0" i="0" dirty="0">
                          <a:latin typeface="OpenDyslexicAlta" pitchFamily="2" charset="77"/>
                          <a:ea typeface="OpenDyslexic" charset="0"/>
                          <a:cs typeface="OpenDyslexic" charset="0"/>
                        </a:rPr>
                        <a:t>r</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algn="ctr"/>
                      <a:r>
                        <a:rPr lang="en-GB" sz="2400" b="0" i="0" dirty="0">
                          <a:latin typeface="OpenDyslexicAlta" pitchFamily="2" charset="77"/>
                          <a:ea typeface="OpenDyslexic" charset="0"/>
                          <a:cs typeface="OpenDyslexic" charset="0"/>
                        </a:rPr>
                        <a:t>t</a:t>
                      </a:r>
                    </a:p>
                  </a:txBody>
                  <a:tcPr marL="68580" marR="68580" marT="0" marB="0"/>
                </a:tc>
                <a:tc>
                  <a:txBody>
                    <a:bodyPr/>
                    <a:lstStyle/>
                    <a:p>
                      <a:pPr algn="ctr"/>
                      <a:r>
                        <a:rPr lang="en-GB" sz="2400" b="0" i="0" dirty="0">
                          <a:latin typeface="OpenDyslexicAlta" pitchFamily="2" charset="77"/>
                          <a:ea typeface="OpenDyslexic" charset="0"/>
                          <a:cs typeface="OpenDyslexic" charset="0"/>
                        </a:rPr>
                        <a:t>y</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h</a:t>
                      </a:r>
                    </a:p>
                  </a:txBody>
                  <a:tcPr marL="68580" marR="68580" marT="0" marB="0"/>
                </a:tc>
                <a:tc>
                  <a:txBody>
                    <a:bodyPr/>
                    <a:lstStyle/>
                    <a:p>
                      <a:pPr algn="ctr"/>
                      <a:r>
                        <a:rPr lang="en-GB" sz="2400" b="0" i="0" dirty="0">
                          <a:latin typeface="OpenDyslexicAlta" pitchFamily="2" charset="77"/>
                          <a:ea typeface="OpenDyslexic" charset="0"/>
                          <a:cs typeface="OpenDyslexic" charset="0"/>
                        </a:rPr>
                        <a:t>p</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e</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r</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c</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extLst>
                  <a:ext uri="{0D108BD9-81ED-4DB2-BD59-A6C34878D82A}">
                    <a16:rowId xmlns:a16="http://schemas.microsoft.com/office/drawing/2014/main" val="10003"/>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extLst>
                  <a:ext uri="{0D108BD9-81ED-4DB2-BD59-A6C34878D82A}">
                    <a16:rowId xmlns:a16="http://schemas.microsoft.com/office/drawing/2014/main" val="10004"/>
                  </a:ext>
                </a:extLst>
              </a:tr>
              <a:tr h="466522">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extLst>
                  <a:ext uri="{0D108BD9-81ED-4DB2-BD59-A6C34878D82A}">
                    <a16:rowId xmlns:a16="http://schemas.microsoft.com/office/drawing/2014/main" val="10005"/>
                  </a:ext>
                </a:extLst>
              </a:tr>
              <a:tr h="466522">
                <a:tc>
                  <a:txBody>
                    <a:bodyPr/>
                    <a:lstStyle/>
                    <a:p>
                      <a:pPr algn="ctr"/>
                      <a:r>
                        <a:rPr lang="en-GB" sz="2400" b="0" i="0" dirty="0">
                          <a:latin typeface="OpenDyslexicAlta" pitchFamily="2" charset="77"/>
                          <a:ea typeface="OpenDyslexic" charset="0"/>
                          <a:cs typeface="OpenDyslexic" charset="0"/>
                        </a:rPr>
                        <a:t>a</a:t>
                      </a:r>
                    </a:p>
                  </a:txBody>
                  <a:tcPr marL="68580" marR="68580" marT="0" marB="0"/>
                </a:tc>
                <a:tc>
                  <a:txBody>
                    <a:bodyPr/>
                    <a:lstStyle/>
                    <a:p>
                      <a:pPr algn="ctr"/>
                      <a:r>
                        <a:rPr lang="en-GB" sz="2400" b="0" i="0" dirty="0">
                          <a:latin typeface="OpenDyslexicAlta" pitchFamily="2" charset="77"/>
                          <a:ea typeface="OpenDyslexic" charset="0"/>
                          <a:cs typeface="OpenDyslexic" charset="0"/>
                        </a:rPr>
                        <a:t>s</a:t>
                      </a:r>
                    </a:p>
                  </a:txBody>
                  <a:tcPr marL="68580" marR="68580" marT="0" marB="0"/>
                </a:tc>
                <a:tc>
                  <a:txBody>
                    <a:bodyPr/>
                    <a:lstStyle/>
                    <a:p>
                      <a:pPr algn="ctr"/>
                      <a:r>
                        <a:rPr lang="en-GB" sz="2400" b="0" i="0" dirty="0">
                          <a:latin typeface="OpenDyslexicAlta" pitchFamily="2" charset="77"/>
                          <a:ea typeface="OpenDyslexic" charset="0"/>
                          <a:cs typeface="OpenDyslexic" charset="0"/>
                        </a:rPr>
                        <a:t>t</a:t>
                      </a:r>
                    </a:p>
                  </a:txBody>
                  <a:tcPr marL="68580" marR="68580" marT="0" marB="0"/>
                </a:tc>
                <a:tc>
                  <a:txBody>
                    <a:bodyPr/>
                    <a:lstStyle/>
                    <a:p>
                      <a:pPr algn="ctr"/>
                      <a:r>
                        <a:rPr lang="en-GB" sz="2400" b="0" i="0" dirty="0">
                          <a:latin typeface="OpenDyslexicAlta" pitchFamily="2" charset="77"/>
                          <a:ea typeface="OpenDyslexic" charset="0"/>
                          <a:cs typeface="OpenDyslexic" charset="0"/>
                        </a:rPr>
                        <a:t>d</a:t>
                      </a:r>
                    </a:p>
                  </a:txBody>
                  <a:tcPr marL="68580" marR="68580" marT="0" marB="0"/>
                </a:tc>
                <a:tc>
                  <a:txBody>
                    <a:bodyPr/>
                    <a:lstStyle/>
                    <a:p>
                      <a:pPr algn="ctr"/>
                      <a:r>
                        <a:rPr lang="en-GB" sz="2400" b="0" i="0" dirty="0" err="1">
                          <a:latin typeface="OpenDyslexicAlta" pitchFamily="2" charset="77"/>
                          <a:ea typeface="OpenDyslexic" charset="0"/>
                          <a:cs typeface="OpenDyslexic" charset="0"/>
                        </a:rPr>
                        <a:t>i</a:t>
                      </a:r>
                      <a:endParaRPr lang="en-GB" sz="2400" b="0" i="0" dirty="0">
                        <a:latin typeface="OpenDyslexicAlta" pitchFamily="2" charset="77"/>
                        <a:ea typeface="OpenDyslexic" charset="0"/>
                        <a:cs typeface="OpenDyslexic" charset="0"/>
                      </a:endParaRP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j</a:t>
                      </a:r>
                    </a:p>
                  </a:txBody>
                  <a:tcPr marL="68580" marR="68580" marT="0" marB="0"/>
                </a:tc>
                <a:tc>
                  <a:txBody>
                    <a:bodyPr/>
                    <a:lstStyle/>
                    <a:p>
                      <a:pPr algn="ctr"/>
                      <a:r>
                        <a:rPr lang="en-GB" sz="2400" b="0" i="0" dirty="0">
                          <a:latin typeface="OpenDyslexicAlta" pitchFamily="2" charset="77"/>
                          <a:ea typeface="OpenDyslexic" charset="0"/>
                          <a:cs typeface="OpenDyslexic" charset="0"/>
                        </a:rPr>
                        <a:t>v</a:t>
                      </a:r>
                    </a:p>
                  </a:txBody>
                  <a:tcPr marL="68580" marR="68580" marT="0" marB="0"/>
                </a:tc>
                <a:tc>
                  <a:txBody>
                    <a:bodyPr/>
                    <a:lstStyle/>
                    <a:p>
                      <a:pPr algn="ctr"/>
                      <a:r>
                        <a:rPr lang="en-GB" sz="2400" b="0" i="0" dirty="0">
                          <a:latin typeface="OpenDyslexicAlta" pitchFamily="2" charset="77"/>
                          <a:ea typeface="OpenDyslexic" charset="0"/>
                          <a:cs typeface="OpenDyslexic" charset="0"/>
                        </a:rPr>
                        <a:t>n</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a</a:t>
                      </a:r>
                    </a:p>
                  </a:txBody>
                  <a:tcPr marL="68580" marR="68580" marT="0" marB="0"/>
                </a:tc>
                <a:tc>
                  <a:txBody>
                    <a:bodyPr/>
                    <a:lstStyle/>
                    <a:p>
                      <a:pPr algn="ctr"/>
                      <a:r>
                        <a:rPr lang="en-GB" sz="2400" b="0" i="0" dirty="0">
                          <a:latin typeface="OpenDyslexicAlta" pitchFamily="2" charset="77"/>
                          <a:ea typeface="OpenDyslexic" charset="0"/>
                          <a:cs typeface="OpenDyslexic" charset="0"/>
                        </a:rPr>
                        <a:t>h</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solidFill>
                      <a:srgbClr val="FF3860"/>
                    </a:solidFill>
                  </a:tcPr>
                </a:tc>
                <a:extLst>
                  <a:ext uri="{0D108BD9-81ED-4DB2-BD59-A6C34878D82A}">
                    <a16:rowId xmlns:a16="http://schemas.microsoft.com/office/drawing/2014/main" val="10006"/>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solidFill>
                      <a:srgbClr val="FF3860"/>
                    </a:solidFill>
                  </a:tcPr>
                </a:tc>
                <a:extLst>
                  <a:ext uri="{0D108BD9-81ED-4DB2-BD59-A6C34878D82A}">
                    <a16:rowId xmlns:a16="http://schemas.microsoft.com/office/drawing/2014/main" val="10007"/>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extLst>
                  <a:ext uri="{0D108BD9-81ED-4DB2-BD59-A6C34878D82A}">
                    <a16:rowId xmlns:a16="http://schemas.microsoft.com/office/drawing/2014/main" val="10008"/>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extLst>
                  <a:ext uri="{0D108BD9-81ED-4DB2-BD59-A6C34878D82A}">
                    <a16:rowId xmlns:a16="http://schemas.microsoft.com/office/drawing/2014/main" val="10009"/>
                  </a:ext>
                </a:extLst>
              </a:tr>
            </a:tbl>
          </a:graphicData>
        </a:graphic>
      </p:graphicFrame>
      <p:sp>
        <p:nvSpPr>
          <p:cNvPr id="7" name="TextBox 6"/>
          <p:cNvSpPr txBox="1"/>
          <p:nvPr/>
        </p:nvSpPr>
        <p:spPr>
          <a:xfrm>
            <a:off x="4580371" y="6260064"/>
            <a:ext cx="7916708" cy="369332"/>
          </a:xfrm>
          <a:prstGeom prst="rect">
            <a:avLst/>
          </a:prstGeom>
          <a:noFill/>
        </p:spPr>
        <p:txBody>
          <a:bodyPr wrap="square" rtlCol="0">
            <a:spAutoFit/>
          </a:bodyPr>
          <a:lstStyle/>
          <a:p>
            <a:r>
              <a:rPr lang="en-GB" dirty="0">
                <a:latin typeface="OpenDyslexicAlta" pitchFamily="2" charset="77"/>
                <a:ea typeface="OpenDyslexic" charset="0"/>
                <a:cs typeface="OpenDyslexic" charset="0"/>
              </a:rPr>
              <a:t>Can you find your spellings hidden in this word search?</a:t>
            </a:r>
          </a:p>
        </p:txBody>
      </p:sp>
    </p:spTree>
    <p:extLst>
      <p:ext uri="{BB962C8B-B14F-4D97-AF65-F5344CB8AC3E}">
        <p14:creationId xmlns:p14="http://schemas.microsoft.com/office/powerpoint/2010/main" val="57114792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 Words containing the letter string ‘</a:t>
            </a:r>
            <a:r>
              <a:rPr lang="en-GB" dirty="0" err="1"/>
              <a:t>ough</a:t>
            </a:r>
            <a:r>
              <a:rPr lang="en-GB" dirty="0"/>
              <a:t>’ where the sound is /aw/.</a:t>
            </a:r>
          </a:p>
          <a:p>
            <a:pPr>
              <a:lnSpc>
                <a:spcPct val="150000"/>
              </a:lnSpc>
            </a:pPr>
            <a:endParaRPr lang="en-GB" dirty="0"/>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5</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21</a:t>
            </a:r>
          </a:p>
        </p:txBody>
      </p:sp>
    </p:spTree>
    <p:extLst>
      <p:ext uri="{BB962C8B-B14F-4D97-AF65-F5344CB8AC3E}">
        <p14:creationId xmlns:p14="http://schemas.microsoft.com/office/powerpoint/2010/main" val="417154190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5</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21</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 Words containing the letter string ‘</a:t>
            </a:r>
            <a:r>
              <a:rPr lang="en-GB" dirty="0" err="1"/>
              <a:t>ough</a:t>
            </a:r>
            <a:r>
              <a:rPr lang="en-GB" dirty="0"/>
              <a:t>’ where the sound is /aw/.</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3778704826"/>
              </p:ext>
            </p:extLst>
          </p:nvPr>
        </p:nvGraphicFramePr>
        <p:xfrm>
          <a:off x="3429000" y="1311275"/>
          <a:ext cx="8363607" cy="5408592"/>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782710">
                <a:tc>
                  <a:txBody>
                    <a:bodyPr/>
                    <a:lstStyle/>
                    <a:p>
                      <a:r>
                        <a:rPr lang="en-GB" sz="1700" b="0" i="0" dirty="0">
                          <a:latin typeface="Muli" pitchFamily="2" charset="77"/>
                        </a:rPr>
                        <a:t>Introduction</a:t>
                      </a:r>
                    </a:p>
                  </a:txBody>
                  <a:tcPr/>
                </a:tc>
                <a:tc>
                  <a:txBody>
                    <a:bodyPr/>
                    <a:lstStyle/>
                    <a:p>
                      <a:r>
                        <a:rPr lang="en-GB" sz="1600" b="0" i="0" dirty="0">
                          <a:latin typeface="Muli" pitchFamily="2" charset="77"/>
                        </a:rPr>
                        <a:t>This week’s list will look at the ‘</a:t>
                      </a:r>
                      <a:r>
                        <a:rPr lang="en-GB" sz="1600" b="0" i="0" dirty="0" err="1">
                          <a:latin typeface="Muli" pitchFamily="2" charset="77"/>
                        </a:rPr>
                        <a:t>ough</a:t>
                      </a:r>
                      <a:r>
                        <a:rPr lang="en-GB" sz="1600" b="0" i="0" dirty="0">
                          <a:latin typeface="Muli" pitchFamily="2" charset="77"/>
                        </a:rPr>
                        <a:t>’ spelling where the sound is pronounced /aw/ Can children think of any words with this spelling and sound?</a:t>
                      </a:r>
                    </a:p>
                  </a:txBody>
                  <a:tcPr/>
                </a:tc>
                <a:extLst>
                  <a:ext uri="{0D108BD9-81ED-4DB2-BD59-A6C34878D82A}">
                    <a16:rowId xmlns:a16="http://schemas.microsoft.com/office/drawing/2014/main" val="10000"/>
                  </a:ext>
                </a:extLst>
              </a:tr>
              <a:tr h="2869937">
                <a:tc>
                  <a:txBody>
                    <a:bodyPr/>
                    <a:lstStyle/>
                    <a:p>
                      <a:r>
                        <a:rPr lang="en-GB" sz="1700" b="0" i="0" dirty="0">
                          <a:latin typeface="Muli" pitchFamily="2" charset="77"/>
                        </a:rPr>
                        <a:t>Main Teaching Activity </a:t>
                      </a:r>
                    </a:p>
                  </a:txBody>
                  <a:tcPr/>
                </a:tc>
                <a:tc>
                  <a:txBody>
                    <a:bodyPr/>
                    <a:lstStyle/>
                    <a:p>
                      <a:r>
                        <a:rPr lang="en-GB" sz="1600" b="0" i="0" baseline="0" dirty="0">
                          <a:latin typeface="Muli" pitchFamily="2" charset="77"/>
                        </a:rPr>
                        <a:t>Give children the flashcards and ask them to sort in to piles of how the ‘</a:t>
                      </a:r>
                      <a:r>
                        <a:rPr lang="en-GB" sz="1600" b="0" i="0" baseline="0" dirty="0" err="1">
                          <a:latin typeface="Muli" pitchFamily="2" charset="77"/>
                        </a:rPr>
                        <a:t>ough</a:t>
                      </a:r>
                      <a:r>
                        <a:rPr lang="en-GB" sz="1600" b="0" i="0" baseline="0" dirty="0">
                          <a:latin typeface="Muli" pitchFamily="2" charset="77"/>
                        </a:rPr>
                        <a:t>’ grapheme is pronounced. </a:t>
                      </a:r>
                    </a:p>
                    <a:p>
                      <a:endParaRPr lang="en-GB" sz="1600" b="0" i="0" baseline="0" dirty="0">
                        <a:latin typeface="Muli" pitchFamily="2" charset="77"/>
                      </a:endParaRPr>
                    </a:p>
                    <a:p>
                      <a:r>
                        <a:rPr lang="en-GB" sz="1600" b="0" i="0" baseline="0" dirty="0">
                          <a:latin typeface="Muli" pitchFamily="2" charset="77"/>
                        </a:rPr>
                        <a:t>How many different ways to pronounce the grapheme ‘</a:t>
                      </a:r>
                      <a:r>
                        <a:rPr lang="en-GB" sz="1600" b="0" i="0" baseline="0" dirty="0" err="1">
                          <a:latin typeface="Muli" pitchFamily="2" charset="77"/>
                        </a:rPr>
                        <a:t>ough</a:t>
                      </a:r>
                      <a:r>
                        <a:rPr lang="en-GB" sz="1600" b="0" i="0" baseline="0" dirty="0">
                          <a:latin typeface="Muli" pitchFamily="2" charset="77"/>
                        </a:rPr>
                        <a:t>’ can they identify? Here are some examples and why the grapheme is tricky!</a:t>
                      </a:r>
                      <a:br>
                        <a:rPr lang="en-GB" sz="1600" b="0" i="0" baseline="0" dirty="0">
                          <a:latin typeface="Muli" pitchFamily="2" charset="77"/>
                        </a:rPr>
                      </a:br>
                      <a:br>
                        <a:rPr lang="en-GB" sz="1600" b="0" i="0" baseline="0" dirty="0">
                          <a:latin typeface="Muli" pitchFamily="2" charset="77"/>
                        </a:rPr>
                      </a:br>
                      <a:r>
                        <a:rPr lang="en-GB" sz="1600" b="0" i="0" baseline="0" dirty="0">
                          <a:latin typeface="Muli" pitchFamily="2" charset="77"/>
                        </a:rPr>
                        <a:t>tough, rough /</a:t>
                      </a:r>
                      <a:r>
                        <a:rPr lang="en-GB" sz="1600" b="0" i="0" baseline="0" dirty="0" err="1">
                          <a:latin typeface="Muli" pitchFamily="2" charset="77"/>
                        </a:rPr>
                        <a:t>uf</a:t>
                      </a:r>
                      <a:r>
                        <a:rPr lang="en-GB" sz="1600" b="0" i="0" baseline="0" dirty="0">
                          <a:latin typeface="Muli" pitchFamily="2" charset="77"/>
                        </a:rPr>
                        <a:t>/</a:t>
                      </a:r>
                      <a:br>
                        <a:rPr lang="en-GB" sz="1600" b="0" i="0" baseline="0" dirty="0">
                          <a:latin typeface="Muli" pitchFamily="2" charset="77"/>
                        </a:rPr>
                      </a:br>
                      <a:r>
                        <a:rPr lang="en-GB" sz="1600" b="0" i="0" baseline="0" dirty="0">
                          <a:latin typeface="Muli" pitchFamily="2" charset="77"/>
                        </a:rPr>
                        <a:t>dough, though  /oh/</a:t>
                      </a:r>
                      <a:br>
                        <a:rPr lang="en-GB" sz="1600" b="0" i="0" baseline="0" dirty="0">
                          <a:latin typeface="Muli" pitchFamily="2" charset="77"/>
                        </a:rPr>
                      </a:br>
                      <a:r>
                        <a:rPr lang="en-GB" sz="1600" b="0" i="0" baseline="0" dirty="0">
                          <a:latin typeface="Muli" pitchFamily="2" charset="77"/>
                        </a:rPr>
                        <a:t>cough, trough,  /o/</a:t>
                      </a:r>
                      <a:br>
                        <a:rPr lang="en-GB" sz="1600" b="0" i="0" baseline="0" dirty="0">
                          <a:latin typeface="Muli" pitchFamily="2" charset="77"/>
                        </a:rPr>
                      </a:br>
                      <a:r>
                        <a:rPr lang="en-GB" sz="1600" b="0" i="0" baseline="0" dirty="0">
                          <a:latin typeface="Muli" pitchFamily="2" charset="77"/>
                        </a:rPr>
                        <a:t>bough, plough,  /ow/</a:t>
                      </a:r>
                      <a:br>
                        <a:rPr lang="en-GB" sz="1600" b="0" i="0" baseline="0" dirty="0">
                          <a:latin typeface="Muli" pitchFamily="2" charset="77"/>
                        </a:rPr>
                      </a:br>
                      <a:r>
                        <a:rPr lang="en-GB" sz="1600" b="0" i="0" baseline="0" dirty="0">
                          <a:latin typeface="Muli" pitchFamily="2" charset="77"/>
                        </a:rPr>
                        <a:t>fought /aw/</a:t>
                      </a:r>
                      <a:br>
                        <a:rPr lang="en-GB" sz="1600" b="0" i="0" baseline="0" dirty="0">
                          <a:latin typeface="Muli" pitchFamily="2" charset="77"/>
                        </a:rPr>
                      </a:br>
                      <a:r>
                        <a:rPr lang="en-GB" sz="1600" b="0" i="0" baseline="0" dirty="0">
                          <a:latin typeface="Muli" pitchFamily="2" charset="77"/>
                        </a:rPr>
                        <a:t>through /</a:t>
                      </a:r>
                      <a:r>
                        <a:rPr lang="en-GB" sz="1600" b="0" i="0" baseline="0" dirty="0" err="1">
                          <a:latin typeface="Muli" pitchFamily="2" charset="77"/>
                        </a:rPr>
                        <a:t>oo</a:t>
                      </a:r>
                      <a:r>
                        <a:rPr lang="en-GB" sz="1600" b="0" i="0" baseline="0" dirty="0">
                          <a:latin typeface="Muli" pitchFamily="2" charset="77"/>
                        </a:rPr>
                        <a:t>/</a:t>
                      </a:r>
                    </a:p>
                  </a:txBody>
                  <a:tcPr/>
                </a:tc>
                <a:extLst>
                  <a:ext uri="{0D108BD9-81ED-4DB2-BD59-A6C34878D82A}">
                    <a16:rowId xmlns:a16="http://schemas.microsoft.com/office/drawing/2014/main" val="10001"/>
                  </a:ext>
                </a:extLst>
              </a:tr>
              <a:tr h="1568112">
                <a:tc>
                  <a:txBody>
                    <a:bodyPr/>
                    <a:lstStyle/>
                    <a:p>
                      <a:r>
                        <a:rPr lang="en-GB" sz="1700" b="0" i="0" dirty="0">
                          <a:latin typeface="Muli" pitchFamily="2" charset="77"/>
                        </a:rPr>
                        <a:t>Independent Activity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dirty="0">
                          <a:latin typeface="Muli" pitchFamily="2" charset="77"/>
                        </a:rPr>
                        <a:t>Children play spelling noughts and crosses (tic tac toe). On a mini whiteboard draw a nought and crosses grid (see </a:t>
                      </a:r>
                      <a:r>
                        <a:rPr lang="en-GB" sz="1600" b="0" i="0" dirty="0" err="1">
                          <a:latin typeface="Muli" pitchFamily="2" charset="77"/>
                        </a:rPr>
                        <a:t>powerpoint</a:t>
                      </a:r>
                      <a:r>
                        <a:rPr lang="en-GB" sz="1600" b="0" i="0" dirty="0">
                          <a:latin typeface="Muli" pitchFamily="2" charset="77"/>
                        </a:rPr>
                        <a:t> slide). Each child chooses a target word from the list and has to write it in one of the squares next child writes their word in another, play like noughts and crosses. First to get three words in a row wins that round. Begin again with a new word from the list. </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1455119882"/>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bought</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fought</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thought</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ought</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sought</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nought</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brought</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wrought</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afterthought</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thoughtfulness</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2275980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7410383"/>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3378204035"/>
                    </a:ext>
                  </a:extLst>
                </a:gridCol>
                <a:gridCol w="1858433">
                  <a:extLst>
                    <a:ext uri="{9D8B030D-6E8A-4147-A177-3AD203B41FA5}">
                      <a16:colId xmlns:a16="http://schemas.microsoft.com/office/drawing/2014/main" val="2680479153"/>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D883FF"/>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4th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delicious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atrocious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conscious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ferocious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gracious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luscious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malicious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precious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spacious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suspicious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920659502"/>
              </p:ext>
            </p:extLst>
          </p:nvPr>
        </p:nvGraphicFramePr>
        <p:xfrm>
          <a:off x="508000" y="325966"/>
          <a:ext cx="9055100" cy="115824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 Words ending in ‘</a:t>
                      </a:r>
                      <a:r>
                        <a:rPr lang="mr-IN" sz="1400" b="0" i="0" baseline="0" dirty="0">
                          <a:latin typeface="Muli" pitchFamily="2" charset="77"/>
                        </a:rPr>
                        <a:t>–</a:t>
                      </a:r>
                      <a:r>
                        <a:rPr lang="en-GB" sz="1400" baseline="0" dirty="0" err="1">
                          <a:latin typeface="Muli" pitchFamily="2" charset="77"/>
                        </a:rPr>
                        <a:t>cious</a:t>
                      </a:r>
                      <a:r>
                        <a:rPr lang="en-GB" sz="1400" baseline="0" dirty="0">
                          <a:latin typeface="Muli" pitchFamily="2" charset="77"/>
                        </a:rPr>
                        <a:t>.’  If the root word ends in </a:t>
                      </a:r>
                      <a:r>
                        <a:rPr lang="mr-IN" sz="1400" baseline="0" dirty="0">
                          <a:latin typeface="Muli" pitchFamily="2" charset="77"/>
                        </a:rPr>
                        <a:t>–</a:t>
                      </a:r>
                      <a:r>
                        <a:rPr lang="en-GB" sz="1400" baseline="0" dirty="0" err="1">
                          <a:latin typeface="Muli" pitchFamily="2" charset="77"/>
                        </a:rPr>
                        <a:t>ce</a:t>
                      </a:r>
                      <a:r>
                        <a:rPr lang="en-GB" sz="1400" baseline="0" dirty="0">
                          <a:latin typeface="Muli" pitchFamily="2" charset="77"/>
                        </a:rPr>
                        <a:t> the sound is usually spelt ‘-</a:t>
                      </a:r>
                      <a:r>
                        <a:rPr lang="en-GB" sz="1400" baseline="0" dirty="0" err="1">
                          <a:latin typeface="Muli" pitchFamily="2" charset="77"/>
                        </a:rPr>
                        <a:t>cious</a:t>
                      </a:r>
                      <a:r>
                        <a:rPr lang="en-GB" sz="1400" baseline="0" dirty="0">
                          <a:latin typeface="Muli" pitchFamily="2" charset="77"/>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98171881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A06B16-137F-48BF-8281-F3434B4CFCC9}"/>
              </a:ext>
            </a:extLst>
          </p:cNvPr>
          <p:cNvSpPr txBox="1"/>
          <p:nvPr/>
        </p:nvSpPr>
        <p:spPr>
          <a:xfrm>
            <a:off x="428101" y="497872"/>
            <a:ext cx="8581292" cy="830997"/>
          </a:xfrm>
          <a:prstGeom prst="rect">
            <a:avLst/>
          </a:prstGeom>
          <a:noFill/>
        </p:spPr>
        <p:txBody>
          <a:bodyPr wrap="square" rtlCol="0">
            <a:spAutoFit/>
          </a:bodyPr>
          <a:lstStyle/>
          <a:p>
            <a:r>
              <a:rPr lang="en-GB" sz="2400" dirty="0">
                <a:latin typeface="OpenDyslexicAlta" pitchFamily="2" charset="77"/>
              </a:rPr>
              <a:t>Sort into piles depending on how the ‘</a:t>
            </a:r>
            <a:r>
              <a:rPr lang="en-GB" sz="2400" dirty="0" err="1">
                <a:latin typeface="OpenDyslexicAlta" pitchFamily="2" charset="77"/>
              </a:rPr>
              <a:t>ough</a:t>
            </a:r>
            <a:r>
              <a:rPr lang="en-GB" sz="2400" dirty="0">
                <a:latin typeface="OpenDyslexicAlta" pitchFamily="2" charset="77"/>
              </a:rPr>
              <a:t>’ grapheme is pronounced.</a:t>
            </a:r>
          </a:p>
        </p:txBody>
      </p:sp>
      <p:graphicFrame>
        <p:nvGraphicFramePr>
          <p:cNvPr id="10" name="Table 9">
            <a:extLst>
              <a:ext uri="{FF2B5EF4-FFF2-40B4-BE49-F238E27FC236}">
                <a16:creationId xmlns:a16="http://schemas.microsoft.com/office/drawing/2014/main" id="{BFAC6E7F-720F-4390-ABC9-C2CA66AED426}"/>
              </a:ext>
            </a:extLst>
          </p:cNvPr>
          <p:cNvGraphicFramePr>
            <a:graphicFrameLocks noGrp="1"/>
          </p:cNvGraphicFramePr>
          <p:nvPr>
            <p:extLst>
              <p:ext uri="{D42A27DB-BD31-4B8C-83A1-F6EECF244321}">
                <p14:modId xmlns:p14="http://schemas.microsoft.com/office/powerpoint/2010/main" val="1791387932"/>
              </p:ext>
            </p:extLst>
          </p:nvPr>
        </p:nvGraphicFramePr>
        <p:xfrm>
          <a:off x="428101" y="2218700"/>
          <a:ext cx="11335797" cy="3041897"/>
        </p:xfrm>
        <a:graphic>
          <a:graphicData uri="http://schemas.openxmlformats.org/drawingml/2006/table">
            <a:tbl>
              <a:tblPr firstRow="1" bandRow="1">
                <a:tableStyleId>{5940675A-B579-460E-94D1-54222C63F5DA}</a:tableStyleId>
              </a:tblPr>
              <a:tblGrid>
                <a:gridCol w="2318241">
                  <a:extLst>
                    <a:ext uri="{9D8B030D-6E8A-4147-A177-3AD203B41FA5}">
                      <a16:colId xmlns:a16="http://schemas.microsoft.com/office/drawing/2014/main" val="3529516601"/>
                    </a:ext>
                  </a:extLst>
                </a:gridCol>
                <a:gridCol w="2217544">
                  <a:extLst>
                    <a:ext uri="{9D8B030D-6E8A-4147-A177-3AD203B41FA5}">
                      <a16:colId xmlns:a16="http://schemas.microsoft.com/office/drawing/2014/main" val="345942729"/>
                    </a:ext>
                  </a:extLst>
                </a:gridCol>
                <a:gridCol w="2153905">
                  <a:extLst>
                    <a:ext uri="{9D8B030D-6E8A-4147-A177-3AD203B41FA5}">
                      <a16:colId xmlns:a16="http://schemas.microsoft.com/office/drawing/2014/main" val="185187011"/>
                    </a:ext>
                  </a:extLst>
                </a:gridCol>
                <a:gridCol w="2229897">
                  <a:extLst>
                    <a:ext uri="{9D8B030D-6E8A-4147-A177-3AD203B41FA5}">
                      <a16:colId xmlns:a16="http://schemas.microsoft.com/office/drawing/2014/main" val="3871539845"/>
                    </a:ext>
                  </a:extLst>
                </a:gridCol>
                <a:gridCol w="2416210">
                  <a:extLst>
                    <a:ext uri="{9D8B030D-6E8A-4147-A177-3AD203B41FA5}">
                      <a16:colId xmlns:a16="http://schemas.microsoft.com/office/drawing/2014/main" val="4212918643"/>
                    </a:ext>
                  </a:extLst>
                </a:gridCol>
              </a:tblGrid>
              <a:tr h="967821">
                <a:tc>
                  <a:txBody>
                    <a:bodyPr/>
                    <a:lstStyle/>
                    <a:p>
                      <a:pPr algn="ctr" fontAlgn="t"/>
                      <a:r>
                        <a:rPr lang="en-GB" sz="3600" b="0" i="0" dirty="0">
                          <a:latin typeface="OpenDyslexicAlta" pitchFamily="2" charset="77"/>
                        </a:rPr>
                        <a:t>tough</a:t>
                      </a:r>
                    </a:p>
                  </a:txBody>
                  <a:tcPr anchor="ctr"/>
                </a:tc>
                <a:tc>
                  <a:txBody>
                    <a:bodyPr/>
                    <a:lstStyle/>
                    <a:p>
                      <a:pPr algn="ctr"/>
                      <a:r>
                        <a:rPr lang="en-GB" sz="3600" b="0" i="0" dirty="0">
                          <a:latin typeface="OpenDyslexicAlta" pitchFamily="2" charset="77"/>
                        </a:rPr>
                        <a:t>cough</a:t>
                      </a:r>
                    </a:p>
                  </a:txBody>
                  <a:tcPr anchor="ctr"/>
                </a:tc>
                <a:tc>
                  <a:txBody>
                    <a:bodyPr/>
                    <a:lstStyle/>
                    <a:p>
                      <a:pPr algn="ctr"/>
                      <a:r>
                        <a:rPr lang="en-GB" sz="3600" b="0" i="0" dirty="0">
                          <a:latin typeface="OpenDyslexicAlta" pitchFamily="2" charset="77"/>
                        </a:rPr>
                        <a:t>bought</a:t>
                      </a:r>
                    </a:p>
                  </a:txBody>
                  <a:tcPr anchor="ctr"/>
                </a:tc>
                <a:tc>
                  <a:txBody>
                    <a:bodyPr/>
                    <a:lstStyle/>
                    <a:p>
                      <a:pPr algn="ctr"/>
                      <a:r>
                        <a:rPr lang="en-GB" sz="3300" b="0" i="0" dirty="0">
                          <a:latin typeface="OpenDyslexicAlta" pitchFamily="2" charset="77"/>
                        </a:rPr>
                        <a:t>sought</a:t>
                      </a:r>
                    </a:p>
                  </a:txBody>
                  <a:tcPr anchor="ctr"/>
                </a:tc>
                <a:tc>
                  <a:txBody>
                    <a:bodyPr/>
                    <a:lstStyle/>
                    <a:p>
                      <a:pPr algn="ctr"/>
                      <a:r>
                        <a:rPr lang="en-GB" sz="3300" b="0" i="0" dirty="0">
                          <a:latin typeface="OpenDyslexicAlta" pitchFamily="2" charset="77"/>
                        </a:rPr>
                        <a:t>bough</a:t>
                      </a:r>
                    </a:p>
                  </a:txBody>
                  <a:tcPr anchor="ctr"/>
                </a:tc>
                <a:extLst>
                  <a:ext uri="{0D108BD9-81ED-4DB2-BD59-A6C34878D82A}">
                    <a16:rowId xmlns:a16="http://schemas.microsoft.com/office/drawing/2014/main" val="2756955956"/>
                  </a:ext>
                </a:extLst>
              </a:tr>
              <a:tr h="1037038">
                <a:tc>
                  <a:txBody>
                    <a:bodyPr/>
                    <a:lstStyle/>
                    <a:p>
                      <a:pPr algn="ctr"/>
                      <a:r>
                        <a:rPr lang="en-GB" sz="3600" b="0" i="0" dirty="0">
                          <a:latin typeface="OpenDyslexicAlta" pitchFamily="2" charset="77"/>
                        </a:rPr>
                        <a:t>plough</a:t>
                      </a:r>
                      <a:endParaRPr lang="en-GB" sz="3200" b="0" i="0" dirty="0">
                        <a:latin typeface="OpenDyslexicAlta" pitchFamily="2" charset="77"/>
                      </a:endParaRPr>
                    </a:p>
                  </a:txBody>
                  <a:tcPr anchor="ctr"/>
                </a:tc>
                <a:tc>
                  <a:txBody>
                    <a:bodyPr/>
                    <a:lstStyle/>
                    <a:p>
                      <a:pPr algn="ctr"/>
                      <a:r>
                        <a:rPr lang="en-GB" sz="3600" b="0" i="0" dirty="0">
                          <a:latin typeface="OpenDyslexicAlta" pitchFamily="2" charset="77"/>
                        </a:rPr>
                        <a:t>ought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0" i="0" dirty="0">
                          <a:latin typeface="OpenDyslexicAlta" pitchFamily="2" charset="77"/>
                        </a:rPr>
                        <a:t>rough</a:t>
                      </a:r>
                    </a:p>
                  </a:txBody>
                  <a:tcPr anchor="ctr"/>
                </a:tc>
                <a:tc>
                  <a:txBody>
                    <a:bodyPr/>
                    <a:lstStyle/>
                    <a:p>
                      <a:pPr algn="ctr"/>
                      <a:r>
                        <a:rPr lang="en-GB" sz="3600" b="0" i="0" dirty="0">
                          <a:latin typeface="OpenDyslexicAlta" pitchFamily="2" charset="77"/>
                        </a:rPr>
                        <a:t>fought</a:t>
                      </a:r>
                    </a:p>
                  </a:txBody>
                  <a:tcPr anchor="ctr"/>
                </a:tc>
                <a:tc>
                  <a:txBody>
                    <a:bodyPr/>
                    <a:lstStyle/>
                    <a:p>
                      <a:pPr algn="ctr"/>
                      <a:r>
                        <a:rPr lang="en-GB" sz="3600" b="0" i="0" dirty="0">
                          <a:latin typeface="OpenDyslexicAlta" pitchFamily="2" charset="77"/>
                        </a:rPr>
                        <a:t>dough</a:t>
                      </a:r>
                    </a:p>
                  </a:txBody>
                  <a:tcPr anchor="ctr"/>
                </a:tc>
                <a:extLst>
                  <a:ext uri="{0D108BD9-81ED-4DB2-BD59-A6C34878D82A}">
                    <a16:rowId xmlns:a16="http://schemas.microsoft.com/office/drawing/2014/main" val="2964611663"/>
                  </a:ext>
                </a:extLst>
              </a:tr>
              <a:tr h="1037038">
                <a:tc>
                  <a:txBody>
                    <a:bodyPr/>
                    <a:lstStyle/>
                    <a:p>
                      <a:pPr algn="ctr"/>
                      <a:r>
                        <a:rPr lang="en-GB" sz="3200" b="0" i="0" dirty="0">
                          <a:latin typeface="OpenDyslexicAlta" pitchFamily="2" charset="77"/>
                        </a:rPr>
                        <a:t>wrought</a:t>
                      </a:r>
                    </a:p>
                  </a:txBody>
                  <a:tcPr anchor="ctr"/>
                </a:tc>
                <a:tc>
                  <a:txBody>
                    <a:bodyPr/>
                    <a:lstStyle/>
                    <a:p>
                      <a:pPr algn="ctr"/>
                      <a:r>
                        <a:rPr lang="en-GB" sz="3600" b="0" i="0" dirty="0">
                          <a:latin typeface="OpenDyslexicAlta" pitchFamily="2" charset="77"/>
                        </a:rPr>
                        <a:t>though</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0" i="0" dirty="0">
                          <a:latin typeface="OpenDyslexicAlta" pitchFamily="2" charset="77"/>
                        </a:rPr>
                        <a:t>trough</a:t>
                      </a:r>
                    </a:p>
                  </a:txBody>
                  <a:tcPr anchor="ctr"/>
                </a:tc>
                <a:tc>
                  <a:txBody>
                    <a:bodyPr/>
                    <a:lstStyle/>
                    <a:p>
                      <a:pPr algn="ctr"/>
                      <a:r>
                        <a:rPr lang="en-GB" sz="3600" b="0" i="0" dirty="0">
                          <a:latin typeface="OpenDyslexicAlta" pitchFamily="2" charset="77"/>
                        </a:rPr>
                        <a:t>through</a:t>
                      </a:r>
                    </a:p>
                  </a:txBody>
                  <a:tcPr anchor="ctr"/>
                </a:tc>
                <a:tc>
                  <a:txBody>
                    <a:bodyPr/>
                    <a:lstStyle/>
                    <a:p>
                      <a:pPr algn="ctr"/>
                      <a:r>
                        <a:rPr lang="en-GB" sz="3600" b="0" i="0" dirty="0">
                          <a:latin typeface="OpenDyslexicAlta" pitchFamily="2" charset="77"/>
                        </a:rPr>
                        <a:t>thought</a:t>
                      </a:r>
                    </a:p>
                  </a:txBody>
                  <a:tcPr anchor="ctr"/>
                </a:tc>
                <a:extLst>
                  <a:ext uri="{0D108BD9-81ED-4DB2-BD59-A6C34878D82A}">
                    <a16:rowId xmlns:a16="http://schemas.microsoft.com/office/drawing/2014/main" val="423131108"/>
                  </a:ext>
                </a:extLst>
              </a:tr>
            </a:tbl>
          </a:graphicData>
        </a:graphic>
      </p:graphicFrame>
    </p:spTree>
    <p:extLst>
      <p:ext uri="{BB962C8B-B14F-4D97-AF65-F5344CB8AC3E}">
        <p14:creationId xmlns:p14="http://schemas.microsoft.com/office/powerpoint/2010/main" val="253379531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55A73811-A2D8-4947-B1BE-AC82A68AD59B}"/>
              </a:ext>
            </a:extLst>
          </p:cNvPr>
          <p:cNvCxnSpPr>
            <a:cxnSpLocks/>
          </p:cNvCxnSpPr>
          <p:nvPr/>
        </p:nvCxnSpPr>
        <p:spPr>
          <a:xfrm>
            <a:off x="4667250" y="2330165"/>
            <a:ext cx="0" cy="3981450"/>
          </a:xfrm>
          <a:prstGeom prst="line">
            <a:avLst/>
          </a:prstGeom>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C6B607F2-33CE-4DE6-841A-B52D63F7A5FE}"/>
              </a:ext>
            </a:extLst>
          </p:cNvPr>
          <p:cNvCxnSpPr>
            <a:cxnSpLocks/>
          </p:cNvCxnSpPr>
          <p:nvPr/>
        </p:nvCxnSpPr>
        <p:spPr>
          <a:xfrm>
            <a:off x="6467475" y="2330165"/>
            <a:ext cx="0" cy="4057650"/>
          </a:xfrm>
          <a:prstGeom prst="line">
            <a:avLst/>
          </a:prstGeom>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10E526A9-3E3B-42D7-8D30-3D14B9F23285}"/>
              </a:ext>
            </a:extLst>
          </p:cNvPr>
          <p:cNvCxnSpPr>
            <a:cxnSpLocks/>
          </p:cNvCxnSpPr>
          <p:nvPr/>
        </p:nvCxnSpPr>
        <p:spPr>
          <a:xfrm flipH="1">
            <a:off x="3114675" y="4949540"/>
            <a:ext cx="4781550" cy="0"/>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BDB4FA62-65FB-4C6F-A4DD-5BD7FF277243}"/>
              </a:ext>
            </a:extLst>
          </p:cNvPr>
          <p:cNvCxnSpPr>
            <a:cxnSpLocks/>
          </p:cNvCxnSpPr>
          <p:nvPr/>
        </p:nvCxnSpPr>
        <p:spPr>
          <a:xfrm flipH="1">
            <a:off x="3114675" y="3730340"/>
            <a:ext cx="4781550" cy="0"/>
          </a:xfrm>
          <a:prstGeom prst="line">
            <a:avLst/>
          </a:prstGeom>
        </p:spPr>
        <p:style>
          <a:lnRef idx="3">
            <a:schemeClr val="dk1"/>
          </a:lnRef>
          <a:fillRef idx="0">
            <a:schemeClr val="dk1"/>
          </a:fillRef>
          <a:effectRef idx="2">
            <a:schemeClr val="dk1"/>
          </a:effectRef>
          <a:fontRef idx="minor">
            <a:schemeClr val="tx1"/>
          </a:fontRef>
        </p:style>
      </p:cxnSp>
      <p:sp>
        <p:nvSpPr>
          <p:cNvPr id="19" name="TextBox 18">
            <a:extLst>
              <a:ext uri="{FF2B5EF4-FFF2-40B4-BE49-F238E27FC236}">
                <a16:creationId xmlns:a16="http://schemas.microsoft.com/office/drawing/2014/main" id="{3EDAE835-8966-4FF7-BF1B-E00DBDEB6B07}"/>
              </a:ext>
            </a:extLst>
          </p:cNvPr>
          <p:cNvSpPr txBox="1"/>
          <p:nvPr/>
        </p:nvSpPr>
        <p:spPr>
          <a:xfrm>
            <a:off x="2867026" y="2794270"/>
            <a:ext cx="1547809" cy="461665"/>
          </a:xfrm>
          <a:prstGeom prst="rect">
            <a:avLst/>
          </a:prstGeom>
          <a:noFill/>
        </p:spPr>
        <p:txBody>
          <a:bodyPr wrap="square" rtlCol="0">
            <a:spAutoFit/>
          </a:bodyPr>
          <a:lstStyle/>
          <a:p>
            <a:pPr algn="ctr"/>
            <a:r>
              <a:rPr lang="en-GB" sz="2400" dirty="0">
                <a:latin typeface="OpenDyslexicAlta" pitchFamily="2" charset="77"/>
              </a:rPr>
              <a:t>thought</a:t>
            </a:r>
            <a:endParaRPr lang="en-GB" dirty="0">
              <a:latin typeface="OpenDyslexicAlta" pitchFamily="2" charset="77"/>
            </a:endParaRPr>
          </a:p>
        </p:txBody>
      </p:sp>
      <p:sp>
        <p:nvSpPr>
          <p:cNvPr id="20" name="TextBox 19">
            <a:extLst>
              <a:ext uri="{FF2B5EF4-FFF2-40B4-BE49-F238E27FC236}">
                <a16:creationId xmlns:a16="http://schemas.microsoft.com/office/drawing/2014/main" id="{F9B63D0A-7956-49AF-9198-E55F7947D01B}"/>
              </a:ext>
            </a:extLst>
          </p:cNvPr>
          <p:cNvSpPr txBox="1"/>
          <p:nvPr/>
        </p:nvSpPr>
        <p:spPr>
          <a:xfrm>
            <a:off x="4667253" y="4109108"/>
            <a:ext cx="1581145" cy="461665"/>
          </a:xfrm>
          <a:prstGeom prst="rect">
            <a:avLst/>
          </a:prstGeom>
          <a:noFill/>
        </p:spPr>
        <p:txBody>
          <a:bodyPr wrap="square" rtlCol="0">
            <a:spAutoFit/>
          </a:bodyPr>
          <a:lstStyle/>
          <a:p>
            <a:pPr algn="ctr"/>
            <a:r>
              <a:rPr lang="en-GB" sz="2400" dirty="0">
                <a:latin typeface="OpenDyslexicAlta" pitchFamily="2" charset="77"/>
              </a:rPr>
              <a:t>thought</a:t>
            </a:r>
            <a:endParaRPr lang="en-GB" dirty="0">
              <a:latin typeface="OpenDyslexicAlta" pitchFamily="2" charset="77"/>
            </a:endParaRPr>
          </a:p>
        </p:txBody>
      </p:sp>
      <p:sp>
        <p:nvSpPr>
          <p:cNvPr id="21" name="TextBox 20">
            <a:extLst>
              <a:ext uri="{FF2B5EF4-FFF2-40B4-BE49-F238E27FC236}">
                <a16:creationId xmlns:a16="http://schemas.microsoft.com/office/drawing/2014/main" id="{6E70CB29-5CB5-445C-AEEA-C1FDDD624DD6}"/>
              </a:ext>
            </a:extLst>
          </p:cNvPr>
          <p:cNvSpPr txBox="1"/>
          <p:nvPr/>
        </p:nvSpPr>
        <p:spPr>
          <a:xfrm>
            <a:off x="6467474" y="5399745"/>
            <a:ext cx="1538283" cy="461665"/>
          </a:xfrm>
          <a:prstGeom prst="rect">
            <a:avLst/>
          </a:prstGeom>
          <a:noFill/>
        </p:spPr>
        <p:txBody>
          <a:bodyPr wrap="square" rtlCol="0">
            <a:spAutoFit/>
          </a:bodyPr>
          <a:lstStyle/>
          <a:p>
            <a:pPr algn="ctr"/>
            <a:r>
              <a:rPr lang="en-GB" sz="2400" dirty="0">
                <a:latin typeface="OpenDyslexicAlta" pitchFamily="2" charset="77"/>
              </a:rPr>
              <a:t>thought</a:t>
            </a:r>
            <a:endParaRPr lang="en-GB" dirty="0">
              <a:latin typeface="OpenDyslexicAlta" pitchFamily="2" charset="77"/>
            </a:endParaRPr>
          </a:p>
        </p:txBody>
      </p:sp>
      <p:sp>
        <p:nvSpPr>
          <p:cNvPr id="22" name="TextBox 21">
            <a:extLst>
              <a:ext uri="{FF2B5EF4-FFF2-40B4-BE49-F238E27FC236}">
                <a16:creationId xmlns:a16="http://schemas.microsoft.com/office/drawing/2014/main" id="{3C757D02-199B-4E8F-92D8-D83679F3ADDA}"/>
              </a:ext>
            </a:extLst>
          </p:cNvPr>
          <p:cNvSpPr txBox="1"/>
          <p:nvPr/>
        </p:nvSpPr>
        <p:spPr>
          <a:xfrm>
            <a:off x="4695827" y="2818471"/>
            <a:ext cx="1619245" cy="461665"/>
          </a:xfrm>
          <a:prstGeom prst="rect">
            <a:avLst/>
          </a:prstGeom>
          <a:noFill/>
        </p:spPr>
        <p:txBody>
          <a:bodyPr wrap="square" rtlCol="0">
            <a:spAutoFit/>
          </a:bodyPr>
          <a:lstStyle/>
          <a:p>
            <a:pPr algn="ctr"/>
            <a:r>
              <a:rPr lang="en-GB" sz="2400" dirty="0">
                <a:latin typeface="OpenDyslexicAlta" pitchFamily="2" charset="77"/>
              </a:rPr>
              <a:t>fought</a:t>
            </a:r>
            <a:endParaRPr lang="en-GB" dirty="0">
              <a:latin typeface="OpenDyslexicAlta" pitchFamily="2" charset="77"/>
            </a:endParaRPr>
          </a:p>
        </p:txBody>
      </p:sp>
      <p:sp>
        <p:nvSpPr>
          <p:cNvPr id="23" name="TextBox 22">
            <a:extLst>
              <a:ext uri="{FF2B5EF4-FFF2-40B4-BE49-F238E27FC236}">
                <a16:creationId xmlns:a16="http://schemas.microsoft.com/office/drawing/2014/main" id="{9DD9AF0A-D46F-4955-B328-6D96DA3A32C7}"/>
              </a:ext>
            </a:extLst>
          </p:cNvPr>
          <p:cNvSpPr txBox="1"/>
          <p:nvPr/>
        </p:nvSpPr>
        <p:spPr>
          <a:xfrm>
            <a:off x="3005140" y="5468951"/>
            <a:ext cx="1619245" cy="461665"/>
          </a:xfrm>
          <a:prstGeom prst="rect">
            <a:avLst/>
          </a:prstGeom>
          <a:noFill/>
        </p:spPr>
        <p:txBody>
          <a:bodyPr wrap="square" rtlCol="0">
            <a:spAutoFit/>
          </a:bodyPr>
          <a:lstStyle/>
          <a:p>
            <a:pPr algn="ctr"/>
            <a:r>
              <a:rPr lang="en-GB" sz="2400" dirty="0">
                <a:latin typeface="OpenDyslexicAlta" pitchFamily="2" charset="77"/>
              </a:rPr>
              <a:t>fought</a:t>
            </a:r>
            <a:endParaRPr lang="en-GB" dirty="0">
              <a:latin typeface="OpenDyslexicAlta" pitchFamily="2" charset="77"/>
            </a:endParaRPr>
          </a:p>
        </p:txBody>
      </p:sp>
      <p:cxnSp>
        <p:nvCxnSpPr>
          <p:cNvPr id="25" name="Straight Connector 24">
            <a:extLst>
              <a:ext uri="{FF2B5EF4-FFF2-40B4-BE49-F238E27FC236}">
                <a16:creationId xmlns:a16="http://schemas.microsoft.com/office/drawing/2014/main" id="{02AEB9C1-DC2F-4813-8395-1A018DF97C11}"/>
              </a:ext>
            </a:extLst>
          </p:cNvPr>
          <p:cNvCxnSpPr/>
          <p:nvPr/>
        </p:nvCxnSpPr>
        <p:spPr>
          <a:xfrm>
            <a:off x="3333749" y="2838442"/>
            <a:ext cx="4343400" cy="32315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5F0ECC2-A834-4814-9DE0-84465D17A9E2}"/>
              </a:ext>
            </a:extLst>
          </p:cNvPr>
          <p:cNvSpPr txBox="1"/>
          <p:nvPr/>
        </p:nvSpPr>
        <p:spPr>
          <a:xfrm>
            <a:off x="271895" y="473967"/>
            <a:ext cx="9143999" cy="1569660"/>
          </a:xfrm>
          <a:prstGeom prst="rect">
            <a:avLst/>
          </a:prstGeom>
          <a:noFill/>
        </p:spPr>
        <p:txBody>
          <a:bodyPr wrap="square" rtlCol="0">
            <a:spAutoFit/>
          </a:bodyPr>
          <a:lstStyle/>
          <a:p>
            <a:r>
              <a:rPr lang="en-GB" sz="2400" dirty="0">
                <a:latin typeface="OpenDyslexicAlta" pitchFamily="2" charset="77"/>
              </a:rPr>
              <a:t>Play a word version of noughts and crosses:</a:t>
            </a:r>
          </a:p>
          <a:p>
            <a:pPr marL="285750" indent="-285750">
              <a:buFont typeface="Arial" panose="020B0604020202020204" pitchFamily="34" charset="0"/>
              <a:buChar char="•"/>
            </a:pPr>
            <a:r>
              <a:rPr lang="en-GB" dirty="0">
                <a:latin typeface="OpenDyslexicAlta" pitchFamily="2" charset="77"/>
              </a:rPr>
              <a:t>Each partner chooses a word from the spelling list and has to try and get three of their chosen word in a row. </a:t>
            </a:r>
          </a:p>
          <a:p>
            <a:pPr marL="285750" indent="-285750">
              <a:buFont typeface="Arial" panose="020B0604020202020204" pitchFamily="34" charset="0"/>
              <a:buChar char="•"/>
            </a:pPr>
            <a:r>
              <a:rPr lang="en-GB" dirty="0">
                <a:latin typeface="OpenDyslexicAlta" pitchFamily="2" charset="77"/>
              </a:rPr>
              <a:t>Winner has three in a row, all spelled correctly. </a:t>
            </a:r>
          </a:p>
          <a:p>
            <a:pPr marL="285750" indent="-285750">
              <a:buFont typeface="Arial" panose="020B0604020202020204" pitchFamily="34" charset="0"/>
              <a:buChar char="•"/>
            </a:pPr>
            <a:r>
              <a:rPr lang="en-GB" dirty="0">
                <a:latin typeface="OpenDyslexicAlta" pitchFamily="2" charset="77"/>
              </a:rPr>
              <a:t>Start again with new words.</a:t>
            </a:r>
          </a:p>
        </p:txBody>
      </p:sp>
    </p:spTree>
    <p:extLst>
      <p:ext uri="{BB962C8B-B14F-4D97-AF65-F5344CB8AC3E}">
        <p14:creationId xmlns:p14="http://schemas.microsoft.com/office/powerpoint/2010/main" val="244811760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79387601"/>
              </p:ext>
            </p:extLst>
          </p:nvPr>
        </p:nvGraphicFramePr>
        <p:xfrm>
          <a:off x="508000" y="1600196"/>
          <a:ext cx="11150598" cy="521208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4019641033"/>
                    </a:ext>
                  </a:extLst>
                </a:gridCol>
                <a:gridCol w="1858433">
                  <a:extLst>
                    <a:ext uri="{9D8B030D-6E8A-4147-A177-3AD203B41FA5}">
                      <a16:colId xmlns:a16="http://schemas.microsoft.com/office/drawing/2014/main" val="2836118065"/>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D883FF"/>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4th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bought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fought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thought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ought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sought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nought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brought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wrought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afterthought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thoughtfulness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790903996"/>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 Words containing the letter string ‘</a:t>
                      </a:r>
                      <a:r>
                        <a:rPr lang="en-GB" sz="1400" baseline="0" dirty="0" err="1">
                          <a:latin typeface="Muli" pitchFamily="2" charset="77"/>
                        </a:rPr>
                        <a:t>ough</a:t>
                      </a:r>
                      <a:r>
                        <a:rPr lang="en-GB" sz="1400" baseline="0" dirty="0">
                          <a:latin typeface="Muli" pitchFamily="2" charset="77"/>
                        </a:rPr>
                        <a:t>’ where the sound is /aw/.</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21</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2926379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bought</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fought</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thought</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ought</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sought</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nought</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brought</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wrought</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afterthought</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thoughtfulness</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378019251"/>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Words containing the letter string ‘</a:t>
                      </a:r>
                      <a:r>
                        <a:rPr lang="en-GB" sz="1400" baseline="0" dirty="0" err="1">
                          <a:latin typeface="Muli" pitchFamily="2" charset="77"/>
                        </a:rPr>
                        <a:t>ough</a:t>
                      </a:r>
                      <a:r>
                        <a:rPr lang="en-GB" sz="1400" baseline="0" dirty="0">
                          <a:latin typeface="Muli" pitchFamily="2" charset="77"/>
                        </a:rPr>
                        <a:t>’ where the sound is /aw/.</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21</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7" name="TextBox 6"/>
          <p:cNvSpPr txBox="1"/>
          <p:nvPr/>
        </p:nvSpPr>
        <p:spPr>
          <a:xfrm>
            <a:off x="3471334" y="1591727"/>
            <a:ext cx="8991600" cy="5924699"/>
          </a:xfrm>
          <a:prstGeom prst="rect">
            <a:avLst/>
          </a:prstGeom>
          <a:noFill/>
        </p:spPr>
        <p:txBody>
          <a:bodyPr wrap="square" rtlCol="0">
            <a:spAutoFit/>
          </a:bodyPr>
          <a:lstStyle/>
          <a:p>
            <a:r>
              <a:rPr lang="en-GB" u="sng" dirty="0">
                <a:latin typeface="OpenDyslexicAlta" pitchFamily="2" charset="77"/>
                <a:ea typeface="OpenDyslexic" charset="0"/>
                <a:cs typeface="OpenDyslexic" charset="0"/>
              </a:rPr>
              <a:t>Write the correct spelling into each sentence. </a:t>
            </a:r>
          </a:p>
          <a:p>
            <a:r>
              <a:rPr lang="en-GB" dirty="0">
                <a:latin typeface="OpenDyslexicAlta" pitchFamily="2" charset="77"/>
                <a:ea typeface="OpenDyslexic" charset="0"/>
                <a:cs typeface="OpenDyslexic" charset="0"/>
              </a:rPr>
              <a:t> </a:t>
            </a:r>
          </a:p>
          <a:p>
            <a:r>
              <a:rPr lang="en-GB" sz="1700" dirty="0">
                <a:latin typeface="OpenDyslexicAlta" pitchFamily="2" charset="77"/>
                <a:ea typeface="OpenDyslexic" charset="0"/>
                <a:cs typeface="OpenDyslexic" charset="0"/>
              </a:rPr>
              <a:t>The opposing armies ________ over the disputed territory. </a:t>
            </a:r>
          </a:p>
          <a:p>
            <a:endParaRPr lang="en-GB" sz="1700" dirty="0">
              <a:latin typeface="OpenDyslexicAlta" pitchFamily="2" charset="77"/>
              <a:ea typeface="OpenDyslexic" charset="0"/>
              <a:cs typeface="OpenDyslexic" charset="0"/>
            </a:endParaRPr>
          </a:p>
          <a:p>
            <a:r>
              <a:rPr lang="en-GB" sz="1700" dirty="0">
                <a:latin typeface="OpenDyslexicAlta" pitchFamily="2" charset="77"/>
                <a:ea typeface="OpenDyslexic" charset="0"/>
                <a:cs typeface="OpenDyslexic" charset="0"/>
              </a:rPr>
              <a:t>The teacher _______ some cakes and _________ them to school.</a:t>
            </a:r>
          </a:p>
          <a:p>
            <a:endParaRPr lang="en-GB" sz="1700" dirty="0">
              <a:latin typeface="OpenDyslexicAlta" pitchFamily="2" charset="77"/>
              <a:ea typeface="OpenDyslexic" charset="0"/>
              <a:cs typeface="OpenDyslexic" charset="0"/>
            </a:endParaRPr>
          </a:p>
          <a:p>
            <a:r>
              <a:rPr lang="en-GB" sz="1700" dirty="0">
                <a:latin typeface="OpenDyslexicAlta" pitchFamily="2" charset="77"/>
                <a:ea typeface="OpenDyslexic" charset="0"/>
                <a:cs typeface="OpenDyslexic" charset="0"/>
              </a:rPr>
              <a:t>I ________ the test was difficult. I couldn’t answer all of the questions.</a:t>
            </a:r>
          </a:p>
          <a:p>
            <a:endParaRPr lang="en-GB" sz="1700" dirty="0">
              <a:latin typeface="OpenDyslexicAlta" pitchFamily="2" charset="77"/>
              <a:ea typeface="OpenDyslexic" charset="0"/>
              <a:cs typeface="OpenDyslexic" charset="0"/>
            </a:endParaRPr>
          </a:p>
          <a:p>
            <a:r>
              <a:rPr lang="en-GB" sz="1700" dirty="0">
                <a:latin typeface="OpenDyslexicAlta" pitchFamily="2" charset="77"/>
                <a:ea typeface="OpenDyslexic" charset="0"/>
                <a:cs typeface="OpenDyslexic" charset="0"/>
              </a:rPr>
              <a:t>Starting to panic, Monty ________ an escape route. </a:t>
            </a:r>
          </a:p>
          <a:p>
            <a:endParaRPr lang="en-GB" sz="1700" dirty="0">
              <a:latin typeface="OpenDyslexicAlta" pitchFamily="2" charset="77"/>
              <a:ea typeface="OpenDyslexic" charset="0"/>
              <a:cs typeface="OpenDyslexic" charset="0"/>
            </a:endParaRPr>
          </a:p>
          <a:p>
            <a:r>
              <a:rPr lang="en-GB" sz="1700" dirty="0">
                <a:latin typeface="OpenDyslexicAlta" pitchFamily="2" charset="77"/>
                <a:ea typeface="OpenDyslexic" charset="0"/>
                <a:cs typeface="OpenDyslexic" charset="0"/>
              </a:rPr>
              <a:t>I remembered, almost as an ______________ to feed the cat.</a:t>
            </a:r>
          </a:p>
          <a:p>
            <a:endParaRPr lang="en-GB" sz="1700" dirty="0">
              <a:latin typeface="OpenDyslexicAlta" pitchFamily="2" charset="77"/>
              <a:ea typeface="OpenDyslexic" charset="0"/>
              <a:cs typeface="OpenDyslexic" charset="0"/>
            </a:endParaRPr>
          </a:p>
          <a:p>
            <a:r>
              <a:rPr lang="en-GB" sz="1700" dirty="0">
                <a:latin typeface="OpenDyslexicAlta" pitchFamily="2" charset="77"/>
                <a:ea typeface="OpenDyslexic" charset="0"/>
                <a:cs typeface="OpenDyslexic" charset="0"/>
              </a:rPr>
              <a:t>___________ is equal to zero </a:t>
            </a:r>
            <a:r>
              <a:rPr lang="mr-IN" sz="1700" dirty="0">
                <a:latin typeface="OpenDyslexicAlta" pitchFamily="2" charset="77"/>
                <a:ea typeface="OpenDyslexic" charset="0"/>
                <a:cs typeface="OpenDyslexic" charset="0"/>
              </a:rPr>
              <a:t>–</a:t>
            </a:r>
            <a:r>
              <a:rPr lang="en-GB" sz="1700" dirty="0">
                <a:latin typeface="OpenDyslexicAlta" pitchFamily="2" charset="77"/>
                <a:ea typeface="OpenDyslexic" charset="0"/>
                <a:cs typeface="OpenDyslexic" charset="0"/>
              </a:rPr>
              <a:t> it has no value. </a:t>
            </a:r>
          </a:p>
          <a:p>
            <a:endParaRPr lang="en-GB" sz="1700" dirty="0">
              <a:latin typeface="OpenDyslexicAlta" pitchFamily="2" charset="77"/>
              <a:ea typeface="OpenDyslexic" charset="0"/>
              <a:cs typeface="OpenDyslexic" charset="0"/>
            </a:endParaRPr>
          </a:p>
          <a:p>
            <a:r>
              <a:rPr lang="en-GB" sz="1700" dirty="0">
                <a:latin typeface="OpenDyslexicAlta" pitchFamily="2" charset="77"/>
                <a:ea typeface="OpenDyslexic" charset="0"/>
                <a:cs typeface="OpenDyslexic" charset="0"/>
              </a:rPr>
              <a:t>The young boy was capable of such _____________ towards others.</a:t>
            </a:r>
          </a:p>
          <a:p>
            <a:endParaRPr lang="en-GB" sz="1700" dirty="0">
              <a:latin typeface="OpenDyslexicAlta" pitchFamily="2" charset="77"/>
              <a:ea typeface="OpenDyslexic" charset="0"/>
              <a:cs typeface="OpenDyslexic" charset="0"/>
            </a:endParaRPr>
          </a:p>
          <a:p>
            <a:r>
              <a:rPr lang="en-GB" sz="1700" dirty="0">
                <a:latin typeface="OpenDyslexicAlta" pitchFamily="2" charset="77"/>
                <a:ea typeface="OpenDyslexic" charset="0"/>
                <a:cs typeface="OpenDyslexic" charset="0"/>
              </a:rPr>
              <a:t>The hurricane ___________ havoc across the small town. </a:t>
            </a:r>
          </a:p>
          <a:p>
            <a:endParaRPr lang="en-GB" sz="1700" dirty="0">
              <a:latin typeface="OpenDyslexicAlta" pitchFamily="2" charset="77"/>
              <a:ea typeface="OpenDyslexic" charset="0"/>
              <a:cs typeface="OpenDyslexic" charset="0"/>
            </a:endParaRPr>
          </a:p>
          <a:p>
            <a:r>
              <a:rPr lang="en-GB" sz="1700" dirty="0">
                <a:latin typeface="OpenDyslexicAlta" pitchFamily="2" charset="77"/>
                <a:ea typeface="OpenDyslexic" charset="0"/>
                <a:cs typeface="OpenDyslexic" charset="0"/>
              </a:rPr>
              <a:t>Children in school _______ to behave respectfully to everyone. </a:t>
            </a:r>
          </a:p>
          <a:p>
            <a:endParaRPr lang="en-GB" dirty="0">
              <a:latin typeface="OpenDyslexicAlta" pitchFamily="2" charset="77"/>
              <a:ea typeface="OpenDyslexic" charset="0"/>
              <a:cs typeface="OpenDyslexic" charset="0"/>
            </a:endParaRPr>
          </a:p>
          <a:p>
            <a:endParaRPr lang="en-GB" dirty="0">
              <a:latin typeface="OpenDyslexicAlta" pitchFamily="2" charset="77"/>
              <a:ea typeface="OpenDyslexic" charset="0"/>
              <a:cs typeface="OpenDyslexic" charset="0"/>
            </a:endParaRPr>
          </a:p>
          <a:p>
            <a:endParaRPr lang="en-GB" dirty="0">
              <a:latin typeface="OpenDyslexicAlta" pitchFamily="2" charset="77"/>
              <a:ea typeface="OpenDyslexic" charset="0"/>
              <a:cs typeface="OpenDyslexic" charset="0"/>
            </a:endParaRPr>
          </a:p>
        </p:txBody>
      </p:sp>
    </p:spTree>
    <p:extLst>
      <p:ext uri="{BB962C8B-B14F-4D97-AF65-F5344CB8AC3E}">
        <p14:creationId xmlns:p14="http://schemas.microsoft.com/office/powerpoint/2010/main" val="86902492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bought</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fought</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thought</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ought</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sought</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nought</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brought</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wrought</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afterthought</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thoughtfulness</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510066047"/>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Words containing the letter string ‘</a:t>
                      </a:r>
                      <a:r>
                        <a:rPr lang="en-GB" sz="1400" baseline="0" dirty="0" err="1">
                          <a:latin typeface="Muli" pitchFamily="2" charset="77"/>
                        </a:rPr>
                        <a:t>ough</a:t>
                      </a:r>
                      <a:r>
                        <a:rPr lang="en-GB" sz="1400" baseline="0" dirty="0">
                          <a:latin typeface="Muli" pitchFamily="2" charset="77"/>
                        </a:rPr>
                        <a:t>’ where the sound is /aw/.</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21</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7" name="TextBox 6"/>
          <p:cNvSpPr txBox="1"/>
          <p:nvPr/>
        </p:nvSpPr>
        <p:spPr>
          <a:xfrm>
            <a:off x="3471334" y="1591727"/>
            <a:ext cx="8991600" cy="5924699"/>
          </a:xfrm>
          <a:prstGeom prst="rect">
            <a:avLst/>
          </a:prstGeom>
          <a:noFill/>
        </p:spPr>
        <p:txBody>
          <a:bodyPr wrap="square" rtlCol="0">
            <a:spAutoFit/>
          </a:bodyPr>
          <a:lstStyle/>
          <a:p>
            <a:r>
              <a:rPr lang="en-GB" u="sng" dirty="0">
                <a:latin typeface="OpenDyslexicAlta" pitchFamily="2" charset="77"/>
                <a:ea typeface="OpenDyslexic" charset="0"/>
                <a:cs typeface="OpenDyslexic" charset="0"/>
              </a:rPr>
              <a:t>Write the correct spelling into each sentence. </a:t>
            </a:r>
          </a:p>
          <a:p>
            <a:r>
              <a:rPr lang="en-GB" dirty="0">
                <a:latin typeface="OpenDyslexicAlta" pitchFamily="2" charset="77"/>
                <a:ea typeface="OpenDyslexic" charset="0"/>
                <a:cs typeface="OpenDyslexic" charset="0"/>
              </a:rPr>
              <a:t> </a:t>
            </a:r>
          </a:p>
          <a:p>
            <a:r>
              <a:rPr lang="en-GB" sz="1700" dirty="0">
                <a:latin typeface="OpenDyslexicAlta" pitchFamily="2" charset="77"/>
                <a:ea typeface="OpenDyslexic" charset="0"/>
                <a:cs typeface="OpenDyslexic" charset="0"/>
              </a:rPr>
              <a:t>The opposing armies _</a:t>
            </a:r>
            <a:r>
              <a:rPr lang="en-GB" sz="1600" dirty="0">
                <a:latin typeface="OpenDyslexicAlta" pitchFamily="2" charset="77"/>
                <a:ea typeface="OpenDyslexic" charset="0"/>
                <a:cs typeface="OpenDyslexic" charset="0"/>
              </a:rPr>
              <a:t> </a:t>
            </a:r>
            <a:r>
              <a:rPr lang="en-GB" sz="1600" dirty="0">
                <a:solidFill>
                  <a:srgbClr val="FF3860"/>
                </a:solidFill>
                <a:latin typeface="OpenDyslexicAlta" pitchFamily="2" charset="77"/>
                <a:ea typeface="OpenDyslexic" charset="0"/>
                <a:cs typeface="OpenDyslexic" charset="0"/>
              </a:rPr>
              <a:t>fought</a:t>
            </a:r>
            <a:r>
              <a:rPr lang="en-GB" sz="1700" dirty="0">
                <a:latin typeface="OpenDyslexicAlta" pitchFamily="2" charset="77"/>
                <a:ea typeface="OpenDyslexic" charset="0"/>
                <a:cs typeface="OpenDyslexic" charset="0"/>
              </a:rPr>
              <a:t>_ over the disputed territory. </a:t>
            </a:r>
          </a:p>
          <a:p>
            <a:endParaRPr lang="en-GB" sz="1700" dirty="0">
              <a:latin typeface="OpenDyslexicAlta" pitchFamily="2" charset="77"/>
              <a:ea typeface="OpenDyslexic" charset="0"/>
              <a:cs typeface="OpenDyslexic" charset="0"/>
            </a:endParaRPr>
          </a:p>
          <a:p>
            <a:r>
              <a:rPr lang="en-GB" sz="1700" dirty="0">
                <a:latin typeface="OpenDyslexicAlta" pitchFamily="2" charset="77"/>
                <a:ea typeface="OpenDyslexic" charset="0"/>
                <a:cs typeface="OpenDyslexic" charset="0"/>
              </a:rPr>
              <a:t>The teacher _</a:t>
            </a:r>
            <a:r>
              <a:rPr lang="en-GB" sz="1600" dirty="0">
                <a:latin typeface="OpenDyslexicAlta" pitchFamily="2" charset="77"/>
                <a:ea typeface="OpenDyslexic" charset="0"/>
                <a:cs typeface="OpenDyslexic" charset="0"/>
              </a:rPr>
              <a:t> </a:t>
            </a:r>
            <a:r>
              <a:rPr lang="en-GB" sz="1600" dirty="0">
                <a:solidFill>
                  <a:srgbClr val="FF3860"/>
                </a:solidFill>
                <a:latin typeface="OpenDyslexicAlta" pitchFamily="2" charset="77"/>
                <a:ea typeface="OpenDyslexic" charset="0"/>
                <a:cs typeface="OpenDyslexic" charset="0"/>
              </a:rPr>
              <a:t>bought</a:t>
            </a:r>
            <a:r>
              <a:rPr lang="en-GB" sz="1700" dirty="0">
                <a:latin typeface="OpenDyslexicAlta" pitchFamily="2" charset="77"/>
                <a:ea typeface="OpenDyslexic" charset="0"/>
                <a:cs typeface="OpenDyslexic" charset="0"/>
              </a:rPr>
              <a:t>_ some cakes and _</a:t>
            </a:r>
            <a:r>
              <a:rPr lang="en-GB" sz="1600" dirty="0">
                <a:solidFill>
                  <a:srgbClr val="FF3860"/>
                </a:solidFill>
                <a:latin typeface="OpenDyslexicAlta" pitchFamily="2" charset="77"/>
                <a:ea typeface="OpenDyslexic" charset="0"/>
                <a:cs typeface="OpenDyslexic" charset="0"/>
              </a:rPr>
              <a:t>brought</a:t>
            </a:r>
            <a:r>
              <a:rPr lang="en-GB" sz="1700" dirty="0">
                <a:latin typeface="OpenDyslexicAlta" pitchFamily="2" charset="77"/>
                <a:ea typeface="OpenDyslexic" charset="0"/>
                <a:cs typeface="OpenDyslexic" charset="0"/>
              </a:rPr>
              <a:t>_ them to school.</a:t>
            </a:r>
          </a:p>
          <a:p>
            <a:endParaRPr lang="en-GB" sz="1700" dirty="0">
              <a:latin typeface="OpenDyslexicAlta" pitchFamily="2" charset="77"/>
              <a:ea typeface="OpenDyslexic" charset="0"/>
              <a:cs typeface="OpenDyslexic" charset="0"/>
            </a:endParaRPr>
          </a:p>
          <a:p>
            <a:r>
              <a:rPr lang="en-GB" sz="1700" dirty="0">
                <a:latin typeface="OpenDyslexicAlta" pitchFamily="2" charset="77"/>
                <a:ea typeface="OpenDyslexic" charset="0"/>
                <a:cs typeface="OpenDyslexic" charset="0"/>
              </a:rPr>
              <a:t>I _</a:t>
            </a:r>
            <a:r>
              <a:rPr lang="en-GB" sz="1600" dirty="0">
                <a:solidFill>
                  <a:srgbClr val="FF3860"/>
                </a:solidFill>
                <a:latin typeface="OpenDyslexicAlta" pitchFamily="2" charset="77"/>
                <a:ea typeface="OpenDyslexic" charset="0"/>
                <a:cs typeface="OpenDyslexic" charset="0"/>
              </a:rPr>
              <a:t> thought</a:t>
            </a:r>
            <a:r>
              <a:rPr lang="en-GB" sz="1700" dirty="0">
                <a:latin typeface="OpenDyslexicAlta" pitchFamily="2" charset="77"/>
                <a:ea typeface="OpenDyslexic" charset="0"/>
                <a:cs typeface="OpenDyslexic" charset="0"/>
              </a:rPr>
              <a:t>_ the test was difficult. I couldn’t answer all of the questions.</a:t>
            </a:r>
          </a:p>
          <a:p>
            <a:endParaRPr lang="en-GB" sz="1700" dirty="0">
              <a:latin typeface="OpenDyslexicAlta" pitchFamily="2" charset="77"/>
              <a:ea typeface="OpenDyslexic" charset="0"/>
              <a:cs typeface="OpenDyslexic" charset="0"/>
            </a:endParaRPr>
          </a:p>
          <a:p>
            <a:r>
              <a:rPr lang="en-GB" sz="1700" dirty="0">
                <a:latin typeface="OpenDyslexicAlta" pitchFamily="2" charset="77"/>
                <a:ea typeface="OpenDyslexic" charset="0"/>
                <a:cs typeface="OpenDyslexic" charset="0"/>
              </a:rPr>
              <a:t>Starting to panic, Monty _</a:t>
            </a:r>
            <a:r>
              <a:rPr lang="en-GB" sz="1600" dirty="0">
                <a:latin typeface="OpenDyslexicAlta" pitchFamily="2" charset="77"/>
                <a:ea typeface="OpenDyslexic" charset="0"/>
                <a:cs typeface="OpenDyslexic" charset="0"/>
              </a:rPr>
              <a:t> </a:t>
            </a:r>
            <a:r>
              <a:rPr lang="en-GB" sz="1600" dirty="0">
                <a:solidFill>
                  <a:srgbClr val="FF3860"/>
                </a:solidFill>
                <a:latin typeface="OpenDyslexicAlta" pitchFamily="2" charset="77"/>
                <a:ea typeface="OpenDyslexic" charset="0"/>
                <a:cs typeface="OpenDyslexic" charset="0"/>
              </a:rPr>
              <a:t>sought</a:t>
            </a:r>
            <a:r>
              <a:rPr lang="en-GB" sz="1700" dirty="0">
                <a:latin typeface="OpenDyslexicAlta" pitchFamily="2" charset="77"/>
                <a:ea typeface="OpenDyslexic" charset="0"/>
                <a:cs typeface="OpenDyslexic" charset="0"/>
              </a:rPr>
              <a:t>_ an escape route. </a:t>
            </a:r>
          </a:p>
          <a:p>
            <a:endParaRPr lang="en-GB" sz="1700" dirty="0">
              <a:latin typeface="OpenDyslexicAlta" pitchFamily="2" charset="77"/>
              <a:ea typeface="OpenDyslexic" charset="0"/>
              <a:cs typeface="OpenDyslexic" charset="0"/>
            </a:endParaRPr>
          </a:p>
          <a:p>
            <a:r>
              <a:rPr lang="en-GB" sz="1700" dirty="0">
                <a:latin typeface="OpenDyslexicAlta" pitchFamily="2" charset="77"/>
                <a:ea typeface="OpenDyslexic" charset="0"/>
                <a:cs typeface="OpenDyslexic" charset="0"/>
              </a:rPr>
              <a:t>I remembered, almost as an _</a:t>
            </a:r>
            <a:r>
              <a:rPr lang="en-GB" sz="1600" dirty="0">
                <a:latin typeface="OpenDyslexicAlta" pitchFamily="2" charset="77"/>
                <a:ea typeface="OpenDyslexic" charset="0"/>
                <a:cs typeface="OpenDyslexic" charset="0"/>
              </a:rPr>
              <a:t> </a:t>
            </a:r>
            <a:r>
              <a:rPr lang="en-GB" sz="1600" dirty="0">
                <a:solidFill>
                  <a:srgbClr val="FF3860"/>
                </a:solidFill>
                <a:latin typeface="OpenDyslexicAlta" pitchFamily="2" charset="77"/>
                <a:ea typeface="OpenDyslexic" charset="0"/>
                <a:cs typeface="OpenDyslexic" charset="0"/>
              </a:rPr>
              <a:t>afterthought</a:t>
            </a:r>
            <a:r>
              <a:rPr lang="en-GB" sz="1700" dirty="0">
                <a:latin typeface="OpenDyslexicAlta" pitchFamily="2" charset="77"/>
                <a:ea typeface="OpenDyslexic" charset="0"/>
                <a:cs typeface="OpenDyslexic" charset="0"/>
              </a:rPr>
              <a:t>_ to feed the cat.</a:t>
            </a:r>
          </a:p>
          <a:p>
            <a:endParaRPr lang="en-GB" sz="1700" dirty="0">
              <a:latin typeface="OpenDyslexicAlta" pitchFamily="2" charset="77"/>
              <a:ea typeface="OpenDyslexic" charset="0"/>
              <a:cs typeface="OpenDyslexic" charset="0"/>
            </a:endParaRPr>
          </a:p>
          <a:p>
            <a:r>
              <a:rPr lang="en-GB" sz="1700" dirty="0">
                <a:latin typeface="OpenDyslexicAlta" pitchFamily="2" charset="77"/>
                <a:ea typeface="OpenDyslexic" charset="0"/>
                <a:cs typeface="OpenDyslexic" charset="0"/>
              </a:rPr>
              <a:t>_</a:t>
            </a:r>
            <a:r>
              <a:rPr lang="en-GB" sz="1600" dirty="0">
                <a:solidFill>
                  <a:srgbClr val="FF3860"/>
                </a:solidFill>
                <a:latin typeface="OpenDyslexicAlta" pitchFamily="2" charset="77"/>
                <a:ea typeface="OpenDyslexic" charset="0"/>
                <a:cs typeface="OpenDyslexic" charset="0"/>
              </a:rPr>
              <a:t>Nought</a:t>
            </a:r>
            <a:r>
              <a:rPr lang="en-GB" sz="1700" dirty="0">
                <a:latin typeface="OpenDyslexicAlta" pitchFamily="2" charset="77"/>
                <a:ea typeface="OpenDyslexic" charset="0"/>
                <a:cs typeface="OpenDyslexic" charset="0"/>
              </a:rPr>
              <a:t>_ is equal to zero </a:t>
            </a:r>
            <a:r>
              <a:rPr lang="mr-IN" sz="1700" dirty="0">
                <a:latin typeface="OpenDyslexicAlta" pitchFamily="2" charset="77"/>
                <a:ea typeface="OpenDyslexic" charset="0"/>
                <a:cs typeface="OpenDyslexic" charset="0"/>
              </a:rPr>
              <a:t>–</a:t>
            </a:r>
            <a:r>
              <a:rPr lang="en-GB" sz="1700" dirty="0">
                <a:latin typeface="OpenDyslexicAlta" pitchFamily="2" charset="77"/>
                <a:ea typeface="OpenDyslexic" charset="0"/>
                <a:cs typeface="OpenDyslexic" charset="0"/>
              </a:rPr>
              <a:t> it has no value. </a:t>
            </a:r>
          </a:p>
          <a:p>
            <a:endParaRPr lang="en-GB" sz="1700" dirty="0">
              <a:latin typeface="OpenDyslexicAlta" pitchFamily="2" charset="77"/>
              <a:ea typeface="OpenDyslexic" charset="0"/>
              <a:cs typeface="OpenDyslexic" charset="0"/>
            </a:endParaRPr>
          </a:p>
          <a:p>
            <a:r>
              <a:rPr lang="en-GB" sz="1700" dirty="0">
                <a:latin typeface="OpenDyslexicAlta" pitchFamily="2" charset="77"/>
                <a:ea typeface="OpenDyslexic" charset="0"/>
                <a:cs typeface="OpenDyslexic" charset="0"/>
              </a:rPr>
              <a:t>The young boy was capable of such _</a:t>
            </a:r>
            <a:r>
              <a:rPr lang="en-GB" sz="1600" dirty="0">
                <a:latin typeface="OpenDyslexicAlta" pitchFamily="2" charset="77"/>
                <a:ea typeface="OpenDyslexic" charset="0"/>
                <a:cs typeface="OpenDyslexic" charset="0"/>
              </a:rPr>
              <a:t> </a:t>
            </a:r>
            <a:r>
              <a:rPr lang="en-GB" sz="1600" dirty="0">
                <a:solidFill>
                  <a:srgbClr val="FF3860"/>
                </a:solidFill>
                <a:latin typeface="OpenDyslexicAlta" pitchFamily="2" charset="77"/>
                <a:ea typeface="OpenDyslexic" charset="0"/>
                <a:cs typeface="OpenDyslexic" charset="0"/>
              </a:rPr>
              <a:t>thoughtfulness</a:t>
            </a:r>
            <a:r>
              <a:rPr lang="en-GB" sz="1700" dirty="0">
                <a:latin typeface="OpenDyslexicAlta" pitchFamily="2" charset="77"/>
                <a:ea typeface="OpenDyslexic" charset="0"/>
                <a:cs typeface="OpenDyslexic" charset="0"/>
              </a:rPr>
              <a:t>_ towards others.</a:t>
            </a:r>
          </a:p>
          <a:p>
            <a:endParaRPr lang="en-GB" sz="1700" dirty="0">
              <a:latin typeface="OpenDyslexicAlta" pitchFamily="2" charset="77"/>
              <a:ea typeface="OpenDyslexic" charset="0"/>
              <a:cs typeface="OpenDyslexic" charset="0"/>
            </a:endParaRPr>
          </a:p>
          <a:p>
            <a:r>
              <a:rPr lang="en-GB" sz="1700" dirty="0">
                <a:latin typeface="OpenDyslexicAlta" pitchFamily="2" charset="77"/>
                <a:ea typeface="OpenDyslexic" charset="0"/>
                <a:cs typeface="OpenDyslexic" charset="0"/>
              </a:rPr>
              <a:t>The hurricane _</a:t>
            </a:r>
            <a:r>
              <a:rPr lang="en-GB" sz="1700" dirty="0">
                <a:solidFill>
                  <a:srgbClr val="FF3860"/>
                </a:solidFill>
                <a:latin typeface="OpenDyslexicAlta" pitchFamily="2" charset="77"/>
                <a:ea typeface="OpenDyslexic" charset="0"/>
                <a:cs typeface="OpenDyslexic" charset="0"/>
              </a:rPr>
              <a:t>wrought</a:t>
            </a:r>
            <a:r>
              <a:rPr lang="en-GB" sz="1700" dirty="0">
                <a:latin typeface="OpenDyslexicAlta" pitchFamily="2" charset="77"/>
                <a:ea typeface="OpenDyslexic" charset="0"/>
                <a:cs typeface="OpenDyslexic" charset="0"/>
              </a:rPr>
              <a:t>_ havoc across the small town. </a:t>
            </a:r>
          </a:p>
          <a:p>
            <a:endParaRPr lang="en-GB" sz="1700" dirty="0">
              <a:latin typeface="OpenDyslexicAlta" pitchFamily="2" charset="77"/>
              <a:ea typeface="OpenDyslexic" charset="0"/>
              <a:cs typeface="OpenDyslexic" charset="0"/>
            </a:endParaRPr>
          </a:p>
          <a:p>
            <a:r>
              <a:rPr lang="en-GB" sz="1700" dirty="0">
                <a:latin typeface="OpenDyslexicAlta" pitchFamily="2" charset="77"/>
                <a:ea typeface="OpenDyslexic" charset="0"/>
                <a:cs typeface="OpenDyslexic" charset="0"/>
              </a:rPr>
              <a:t>Children in school _</a:t>
            </a:r>
            <a:r>
              <a:rPr lang="en-GB" sz="1600" dirty="0">
                <a:solidFill>
                  <a:srgbClr val="FF3860"/>
                </a:solidFill>
                <a:latin typeface="OpenDyslexicAlta" pitchFamily="2" charset="77"/>
                <a:ea typeface="OpenDyslexic" charset="0"/>
                <a:cs typeface="OpenDyslexic" charset="0"/>
              </a:rPr>
              <a:t>ought</a:t>
            </a:r>
            <a:r>
              <a:rPr lang="en-GB" sz="1700" dirty="0">
                <a:latin typeface="OpenDyslexicAlta" pitchFamily="2" charset="77"/>
                <a:ea typeface="OpenDyslexic" charset="0"/>
                <a:cs typeface="OpenDyslexic" charset="0"/>
              </a:rPr>
              <a:t>_ to behave respectfully to everyone. </a:t>
            </a:r>
          </a:p>
          <a:p>
            <a:endParaRPr lang="en-GB" dirty="0">
              <a:latin typeface="OpenDyslexicAlta" pitchFamily="2" charset="77"/>
              <a:ea typeface="OpenDyslexic" charset="0"/>
              <a:cs typeface="OpenDyslexic" charset="0"/>
            </a:endParaRPr>
          </a:p>
          <a:p>
            <a:endParaRPr lang="en-GB" dirty="0">
              <a:latin typeface="OpenDyslexicAlta" pitchFamily="2" charset="77"/>
              <a:ea typeface="OpenDyslexic" charset="0"/>
              <a:cs typeface="OpenDyslexic" charset="0"/>
            </a:endParaRPr>
          </a:p>
          <a:p>
            <a:endParaRPr lang="en-GB" dirty="0">
              <a:latin typeface="OpenDyslexicAlta" pitchFamily="2" charset="77"/>
              <a:ea typeface="OpenDyslexic" charset="0"/>
              <a:cs typeface="OpenDyslexic" charset="0"/>
            </a:endParaRPr>
          </a:p>
        </p:txBody>
      </p:sp>
    </p:spTree>
    <p:extLst>
      <p:ext uri="{BB962C8B-B14F-4D97-AF65-F5344CB8AC3E}">
        <p14:creationId xmlns:p14="http://schemas.microsoft.com/office/powerpoint/2010/main" val="393221815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Words containing the letter string ’</a:t>
            </a:r>
            <a:r>
              <a:rPr lang="en-GB" dirty="0" err="1"/>
              <a:t>ough</a:t>
            </a:r>
            <a:r>
              <a:rPr lang="en-GB" dirty="0"/>
              <a:t>’ where the sound is /o/ as in boat or ‘ow’ as in cow. </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5</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22</a:t>
            </a:r>
          </a:p>
        </p:txBody>
      </p:sp>
    </p:spTree>
    <p:extLst>
      <p:ext uri="{BB962C8B-B14F-4D97-AF65-F5344CB8AC3E}">
        <p14:creationId xmlns:p14="http://schemas.microsoft.com/office/powerpoint/2010/main" val="261943494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5</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22</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 Words containing the letter string ’</a:t>
            </a:r>
            <a:r>
              <a:rPr lang="en-GB" dirty="0" err="1"/>
              <a:t>ough</a:t>
            </a:r>
            <a:r>
              <a:rPr lang="en-GB" dirty="0"/>
              <a:t>’ where the sound is /o/ as in boat or ‘ow’ as in cow.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1802279326"/>
              </p:ext>
            </p:extLst>
          </p:nvPr>
        </p:nvGraphicFramePr>
        <p:xfrm>
          <a:off x="3429000" y="1311275"/>
          <a:ext cx="8363607" cy="5268593"/>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80763">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As we discovered in the last lesson, there are many ways that the grapheme ‘</a:t>
                      </a:r>
                      <a:r>
                        <a:rPr lang="en-GB" sz="1700" b="0" i="0" dirty="0" err="1">
                          <a:latin typeface="Muli" pitchFamily="2" charset="77"/>
                        </a:rPr>
                        <a:t>ough</a:t>
                      </a:r>
                      <a:r>
                        <a:rPr lang="en-GB" sz="1700" b="0" i="0" dirty="0">
                          <a:latin typeface="Muli" pitchFamily="2" charset="77"/>
                        </a:rPr>
                        <a:t>’ can be pronounced. This list will  look at words with the /ow/ sound. Can children remember any of the words we looked at last week with the /ow/ sound spelled ‘</a:t>
                      </a:r>
                      <a:r>
                        <a:rPr lang="en-GB" sz="1700" b="0" i="0" dirty="0" err="1">
                          <a:latin typeface="Muli" pitchFamily="2" charset="77"/>
                        </a:rPr>
                        <a:t>ough</a:t>
                      </a:r>
                      <a:r>
                        <a:rPr lang="en-GB" sz="1700" b="0" i="0" dirty="0">
                          <a:latin typeface="Muli" pitchFamily="2" charset="77"/>
                        </a:rPr>
                        <a:t>’?</a:t>
                      </a:r>
                    </a:p>
                  </a:txBody>
                  <a:tcPr/>
                </a:tc>
                <a:extLst>
                  <a:ext uri="{0D108BD9-81ED-4DB2-BD59-A6C34878D82A}">
                    <a16:rowId xmlns:a16="http://schemas.microsoft.com/office/drawing/2014/main" val="10000"/>
                  </a:ext>
                </a:extLst>
              </a:tr>
              <a:tr h="2141030">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Ask children to copy down the spelling list and highlight the words that contain the /ow/ sound for the ‘</a:t>
                      </a:r>
                      <a:r>
                        <a:rPr lang="en-GB" sz="1700" b="0" i="0" baseline="0" dirty="0" err="1">
                          <a:latin typeface="Muli" pitchFamily="2" charset="77"/>
                        </a:rPr>
                        <a:t>ough</a:t>
                      </a:r>
                      <a:r>
                        <a:rPr lang="en-GB" sz="1700" b="0" i="0" baseline="0" dirty="0">
                          <a:latin typeface="Muli" pitchFamily="2" charset="77"/>
                        </a:rPr>
                        <a:t>’ grapheme. See if they can work out the sound for each of the other words in the spelling list.</a:t>
                      </a:r>
                    </a:p>
                    <a:p>
                      <a:endParaRPr lang="en-GB" sz="1700" b="0" i="0" baseline="0" dirty="0">
                        <a:latin typeface="Muli" pitchFamily="2" charset="77"/>
                      </a:endParaRPr>
                    </a:p>
                  </a:txBody>
                  <a:tcPr/>
                </a:tc>
                <a:extLst>
                  <a:ext uri="{0D108BD9-81ED-4DB2-BD59-A6C34878D82A}">
                    <a16:rowId xmlns:a16="http://schemas.microsoft.com/office/drawing/2014/main" val="10001"/>
                  </a:ext>
                </a:extLst>
              </a:tr>
              <a:tr h="1946800">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Use they power point slide and get children to either draw a line to match the word with the correct sentence or otherwise to copy down the correct sentences on to their whiteboards, adding the suitable word.</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2667201724"/>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though</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although</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dough</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doughnut</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rough</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enough</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tough</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plough</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bough </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toughen</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75229331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44492059"/>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though</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although</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dough</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doughnut</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rough</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enough</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tough</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plough</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bough </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toughen</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717466570"/>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r>
                        <a:rPr lang="en-GB" sz="1400" b="0" i="0" dirty="0">
                          <a:latin typeface="Muli" pitchFamily="2" charset="77"/>
                        </a:rPr>
                        <a:t> Words containing the letter string ’</a:t>
                      </a:r>
                      <a:r>
                        <a:rPr lang="en-GB" sz="1400" b="0" i="0" dirty="0" err="1">
                          <a:latin typeface="Muli" pitchFamily="2" charset="77"/>
                        </a:rPr>
                        <a:t>ough</a:t>
                      </a:r>
                      <a:r>
                        <a:rPr lang="en-GB" sz="1400" dirty="0">
                          <a:latin typeface="Muli" pitchFamily="2" charset="77"/>
                        </a:rPr>
                        <a:t>’ where the sound is /o/ as in boat or ‘ow’ as in cow. </a:t>
                      </a: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16" name="Rounded Rectangle 15"/>
          <p:cNvSpPr/>
          <p:nvPr/>
        </p:nvSpPr>
        <p:spPr>
          <a:xfrm>
            <a:off x="6902450" y="2247657"/>
            <a:ext cx="2060539" cy="983717"/>
          </a:xfrm>
          <a:prstGeom prst="roundRect">
            <a:avLst/>
          </a:prstGeom>
          <a:solidFill>
            <a:srgbClr val="D883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Even ______ I was there, I didn’t see.</a:t>
            </a:r>
          </a:p>
        </p:txBody>
      </p:sp>
      <p:sp>
        <p:nvSpPr>
          <p:cNvPr id="17" name="Rounded Rectangle 16"/>
          <p:cNvSpPr/>
          <p:nvPr/>
        </p:nvSpPr>
        <p:spPr>
          <a:xfrm>
            <a:off x="7221539" y="4272478"/>
            <a:ext cx="2097244" cy="913763"/>
          </a:xfrm>
          <a:prstGeom prst="roundRect">
            <a:avLst/>
          </a:prstGeom>
          <a:solidFill>
            <a:srgbClr val="D883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“You need to _________ up.”</a:t>
            </a:r>
          </a:p>
        </p:txBody>
      </p:sp>
      <p:sp>
        <p:nvSpPr>
          <p:cNvPr id="18" name="Rounded Rectangle 17"/>
          <p:cNvSpPr/>
          <p:nvPr/>
        </p:nvSpPr>
        <p:spPr>
          <a:xfrm>
            <a:off x="9318783" y="2157291"/>
            <a:ext cx="2377010" cy="1332675"/>
          </a:xfrm>
          <a:prstGeom prst="roundRect">
            <a:avLst/>
          </a:prstGeom>
          <a:solidFill>
            <a:srgbClr val="D883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My favourite food is _____________!</a:t>
            </a:r>
          </a:p>
        </p:txBody>
      </p:sp>
      <p:sp>
        <p:nvSpPr>
          <p:cNvPr id="19" name="Rounded Rectangle 18"/>
          <p:cNvSpPr/>
          <p:nvPr/>
        </p:nvSpPr>
        <p:spPr>
          <a:xfrm>
            <a:off x="4787186" y="3020964"/>
            <a:ext cx="2106192" cy="1246046"/>
          </a:xfrm>
          <a:prstGeom prst="roundRect">
            <a:avLst/>
          </a:prstGeom>
          <a:solidFill>
            <a:srgbClr val="D883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The boys were told off for being too ___________.</a:t>
            </a:r>
          </a:p>
        </p:txBody>
      </p:sp>
      <p:sp>
        <p:nvSpPr>
          <p:cNvPr id="20" name="Rounded Rectangle 19"/>
          <p:cNvSpPr/>
          <p:nvPr/>
        </p:nvSpPr>
        <p:spPr>
          <a:xfrm>
            <a:off x="3632760" y="4439338"/>
            <a:ext cx="2097244" cy="1103967"/>
          </a:xfrm>
          <a:prstGeom prst="roundRect">
            <a:avLst/>
          </a:prstGeom>
          <a:solidFill>
            <a:srgbClr val="D883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The explorer was very _______ to survive that.</a:t>
            </a:r>
          </a:p>
        </p:txBody>
      </p:sp>
      <p:sp>
        <p:nvSpPr>
          <p:cNvPr id="21" name="Rounded Rectangle 20"/>
          <p:cNvSpPr/>
          <p:nvPr/>
        </p:nvSpPr>
        <p:spPr>
          <a:xfrm>
            <a:off x="7019340" y="5487033"/>
            <a:ext cx="2097245" cy="1103967"/>
          </a:xfrm>
          <a:prstGeom prst="roundRect">
            <a:avLst/>
          </a:prstGeom>
          <a:solidFill>
            <a:srgbClr val="D883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The _______ feel from the tree.</a:t>
            </a:r>
          </a:p>
        </p:txBody>
      </p:sp>
      <p:sp>
        <p:nvSpPr>
          <p:cNvPr id="22" name="Rounded Rectangle 21"/>
          <p:cNvSpPr/>
          <p:nvPr/>
        </p:nvSpPr>
        <p:spPr>
          <a:xfrm>
            <a:off x="9563100" y="3808456"/>
            <a:ext cx="2132693" cy="1137617"/>
          </a:xfrm>
          <a:prstGeom prst="roundRect">
            <a:avLst/>
          </a:prstGeom>
          <a:solidFill>
            <a:srgbClr val="D883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You need to knead the _______ well.</a:t>
            </a:r>
          </a:p>
        </p:txBody>
      </p:sp>
      <p:sp>
        <p:nvSpPr>
          <p:cNvPr id="23" name="Rounded Rectangle 22"/>
          <p:cNvSpPr/>
          <p:nvPr/>
        </p:nvSpPr>
        <p:spPr>
          <a:xfrm>
            <a:off x="4283524" y="5715633"/>
            <a:ext cx="1894251" cy="913763"/>
          </a:xfrm>
          <a:prstGeom prst="roundRect">
            <a:avLst/>
          </a:prstGeom>
          <a:solidFill>
            <a:srgbClr val="D883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The farmer used the __________.</a:t>
            </a:r>
          </a:p>
        </p:txBody>
      </p:sp>
      <p:sp>
        <p:nvSpPr>
          <p:cNvPr id="24" name="Rounded Rectangle 23"/>
          <p:cNvSpPr/>
          <p:nvPr/>
        </p:nvSpPr>
        <p:spPr>
          <a:xfrm>
            <a:off x="9901465" y="5582134"/>
            <a:ext cx="1794328" cy="913763"/>
          </a:xfrm>
          <a:prstGeom prst="roundRect">
            <a:avLst/>
          </a:prstGeom>
          <a:solidFill>
            <a:srgbClr val="D883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_______ it is raining, it is not cold.</a:t>
            </a:r>
          </a:p>
        </p:txBody>
      </p:sp>
      <p:sp>
        <p:nvSpPr>
          <p:cNvPr id="25" name="Rounded Rectangle 24"/>
          <p:cNvSpPr/>
          <p:nvPr/>
        </p:nvSpPr>
        <p:spPr>
          <a:xfrm>
            <a:off x="4201886" y="2160077"/>
            <a:ext cx="1794328" cy="642257"/>
          </a:xfrm>
          <a:prstGeom prst="roundRect">
            <a:avLst/>
          </a:prstGeom>
          <a:solidFill>
            <a:srgbClr val="D883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“I’ve had ______!”</a:t>
            </a:r>
          </a:p>
        </p:txBody>
      </p:sp>
      <p:sp>
        <p:nvSpPr>
          <p:cNvPr id="26" name="Rectangle 25"/>
          <p:cNvSpPr/>
          <p:nvPr/>
        </p:nvSpPr>
        <p:spPr>
          <a:xfrm>
            <a:off x="3669463" y="1515033"/>
            <a:ext cx="7979229" cy="461279"/>
          </a:xfrm>
          <a:prstGeom prst="rect">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Draw a line to match each spelling to an appropriate sentence.</a:t>
            </a:r>
          </a:p>
        </p:txBody>
      </p:sp>
    </p:spTree>
    <p:extLst>
      <p:ext uri="{BB962C8B-B14F-4D97-AF65-F5344CB8AC3E}">
        <p14:creationId xmlns:p14="http://schemas.microsoft.com/office/powerpoint/2010/main" val="98166287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though</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although</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dough</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doughnut</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rough</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enough</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tough</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plough</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bough </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toughen</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357919610"/>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r>
                        <a:rPr lang="en-GB" sz="1400" b="0" i="0" dirty="0">
                          <a:latin typeface="Muli" pitchFamily="2" charset="77"/>
                        </a:rPr>
                        <a:t> Words containing the letter string ’</a:t>
                      </a:r>
                      <a:r>
                        <a:rPr lang="en-GB" sz="1400" b="0" i="0" dirty="0" err="1">
                          <a:latin typeface="Muli" pitchFamily="2" charset="77"/>
                        </a:rPr>
                        <a:t>ough</a:t>
                      </a:r>
                      <a:r>
                        <a:rPr lang="en-GB" sz="1400" dirty="0">
                          <a:latin typeface="Muli" pitchFamily="2" charset="77"/>
                        </a:rPr>
                        <a:t>’ where the sound is /o/ as in boat or ‘ow’ as in cow. </a:t>
                      </a:r>
                    </a:p>
                    <a:p>
                      <a:r>
                        <a:rPr lang="en-GB" sz="1400" dirty="0">
                          <a:solidFill>
                            <a:srgbClr val="FF3860"/>
                          </a:solidFill>
                          <a:latin typeface="Muli" pitchFamily="2" charset="77"/>
                        </a:rPr>
                        <a:t>Answers: </a:t>
                      </a: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16" name="Rounded Rectangle 15"/>
          <p:cNvSpPr/>
          <p:nvPr/>
        </p:nvSpPr>
        <p:spPr>
          <a:xfrm>
            <a:off x="6467315" y="1330160"/>
            <a:ext cx="2060539" cy="769271"/>
          </a:xfrm>
          <a:prstGeom prst="roundRect">
            <a:avLst/>
          </a:prstGeom>
          <a:solidFill>
            <a:srgbClr val="D883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Even </a:t>
            </a:r>
            <a:r>
              <a:rPr lang="en-GB" sz="1600" dirty="0">
                <a:solidFill>
                  <a:srgbClr val="FF3860"/>
                </a:solidFill>
                <a:latin typeface="OpenDyslexicAlta" pitchFamily="2" charset="77"/>
                <a:ea typeface="OpenDyslexic" charset="0"/>
                <a:cs typeface="OpenDyslexic" charset="0"/>
              </a:rPr>
              <a:t>though</a:t>
            </a:r>
          </a:p>
          <a:p>
            <a:pPr algn="ctr"/>
            <a:r>
              <a:rPr lang="en-GB" sz="1600" dirty="0">
                <a:solidFill>
                  <a:schemeClr val="tx1"/>
                </a:solidFill>
                <a:latin typeface="OpenDyslexicAlta" pitchFamily="2" charset="77"/>
              </a:rPr>
              <a:t> I was there, I didn’t see.</a:t>
            </a:r>
          </a:p>
        </p:txBody>
      </p:sp>
      <p:sp>
        <p:nvSpPr>
          <p:cNvPr id="17" name="Rounded Rectangle 16"/>
          <p:cNvSpPr/>
          <p:nvPr/>
        </p:nvSpPr>
        <p:spPr>
          <a:xfrm>
            <a:off x="4526708" y="6024107"/>
            <a:ext cx="2132694" cy="632019"/>
          </a:xfrm>
          <a:prstGeom prst="roundRect">
            <a:avLst/>
          </a:prstGeom>
          <a:solidFill>
            <a:srgbClr val="D883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“You need to </a:t>
            </a:r>
            <a:r>
              <a:rPr lang="en-GB" sz="1600" dirty="0">
                <a:solidFill>
                  <a:srgbClr val="FF3860"/>
                </a:solidFill>
                <a:latin typeface="OpenDyslexicAlta" pitchFamily="2" charset="77"/>
                <a:ea typeface="OpenDyslexic" charset="0"/>
                <a:cs typeface="OpenDyslexic" charset="0"/>
              </a:rPr>
              <a:t>toughen</a:t>
            </a:r>
            <a:r>
              <a:rPr lang="en-GB" sz="1600" dirty="0">
                <a:solidFill>
                  <a:schemeClr val="tx1"/>
                </a:solidFill>
                <a:latin typeface="OpenDyslexicAlta" pitchFamily="2" charset="77"/>
              </a:rPr>
              <a:t> up.”</a:t>
            </a:r>
          </a:p>
        </p:txBody>
      </p:sp>
      <p:sp>
        <p:nvSpPr>
          <p:cNvPr id="18" name="Rounded Rectangle 17"/>
          <p:cNvSpPr/>
          <p:nvPr/>
        </p:nvSpPr>
        <p:spPr>
          <a:xfrm>
            <a:off x="4526708" y="3265932"/>
            <a:ext cx="2132693" cy="642257"/>
          </a:xfrm>
          <a:prstGeom prst="roundRect">
            <a:avLst/>
          </a:prstGeom>
          <a:solidFill>
            <a:srgbClr val="D883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My favourite food is </a:t>
            </a:r>
            <a:r>
              <a:rPr lang="en-GB" sz="1600" dirty="0">
                <a:solidFill>
                  <a:srgbClr val="FF3860"/>
                </a:solidFill>
                <a:latin typeface="OpenDyslexicAlta" pitchFamily="2" charset="77"/>
                <a:ea typeface="OpenDyslexic" charset="0"/>
                <a:cs typeface="OpenDyslexic" charset="0"/>
              </a:rPr>
              <a:t>doughnut</a:t>
            </a:r>
            <a:endParaRPr lang="en-GB" sz="1600" dirty="0">
              <a:solidFill>
                <a:srgbClr val="FF3860"/>
              </a:solidFill>
              <a:latin typeface="OpenDyslexicAlta" pitchFamily="2" charset="77"/>
            </a:endParaRPr>
          </a:p>
        </p:txBody>
      </p:sp>
      <p:sp>
        <p:nvSpPr>
          <p:cNvPr id="19" name="Rounded Rectangle 18"/>
          <p:cNvSpPr/>
          <p:nvPr/>
        </p:nvSpPr>
        <p:spPr>
          <a:xfrm>
            <a:off x="7722760" y="3545142"/>
            <a:ext cx="2787650" cy="831460"/>
          </a:xfrm>
          <a:prstGeom prst="roundRect">
            <a:avLst/>
          </a:prstGeom>
          <a:solidFill>
            <a:srgbClr val="D883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The boys were told off for being too </a:t>
            </a:r>
            <a:r>
              <a:rPr lang="en-GB" sz="1600" u="sng" dirty="0">
                <a:solidFill>
                  <a:srgbClr val="FF3860"/>
                </a:solidFill>
                <a:latin typeface="OpenDyslexicAlta" pitchFamily="2" charset="77"/>
                <a:ea typeface="OpenDyslexic" charset="0"/>
                <a:cs typeface="OpenDyslexic" charset="0"/>
              </a:rPr>
              <a:t>rough</a:t>
            </a:r>
            <a:endParaRPr lang="en-GB" sz="1600" dirty="0">
              <a:solidFill>
                <a:schemeClr val="tx1"/>
              </a:solidFill>
              <a:latin typeface="OpenDyslexicAlta" pitchFamily="2" charset="77"/>
            </a:endParaRPr>
          </a:p>
        </p:txBody>
      </p:sp>
      <p:sp>
        <p:nvSpPr>
          <p:cNvPr id="20" name="Rounded Rectangle 19"/>
          <p:cNvSpPr/>
          <p:nvPr/>
        </p:nvSpPr>
        <p:spPr>
          <a:xfrm>
            <a:off x="7356450" y="4561094"/>
            <a:ext cx="2859690" cy="632019"/>
          </a:xfrm>
          <a:prstGeom prst="roundRect">
            <a:avLst/>
          </a:prstGeom>
          <a:solidFill>
            <a:srgbClr val="D883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The explorer was very </a:t>
            </a:r>
            <a:r>
              <a:rPr lang="en-GB" sz="1600" dirty="0">
                <a:latin typeface="OpenDyslexicAlta" pitchFamily="2" charset="77"/>
                <a:ea typeface="OpenDyslexic" charset="0"/>
                <a:cs typeface="OpenDyslexic" charset="0"/>
              </a:rPr>
              <a:t> </a:t>
            </a:r>
            <a:r>
              <a:rPr lang="en-GB" sz="1600" dirty="0">
                <a:solidFill>
                  <a:srgbClr val="FF3860"/>
                </a:solidFill>
                <a:latin typeface="OpenDyslexicAlta" pitchFamily="2" charset="77"/>
                <a:ea typeface="OpenDyslexic" charset="0"/>
                <a:cs typeface="OpenDyslexic" charset="0"/>
              </a:rPr>
              <a:t>tough</a:t>
            </a:r>
            <a:r>
              <a:rPr lang="en-GB" sz="1600" dirty="0">
                <a:solidFill>
                  <a:schemeClr val="tx1"/>
                </a:solidFill>
                <a:latin typeface="OpenDyslexicAlta" pitchFamily="2" charset="77"/>
              </a:rPr>
              <a:t> to survive that.</a:t>
            </a:r>
          </a:p>
        </p:txBody>
      </p:sp>
      <p:sp>
        <p:nvSpPr>
          <p:cNvPr id="21" name="Rounded Rectangle 20"/>
          <p:cNvSpPr/>
          <p:nvPr/>
        </p:nvSpPr>
        <p:spPr>
          <a:xfrm>
            <a:off x="7547374" y="5526894"/>
            <a:ext cx="2433753" cy="632019"/>
          </a:xfrm>
          <a:prstGeom prst="roundRect">
            <a:avLst/>
          </a:prstGeom>
          <a:solidFill>
            <a:srgbClr val="D883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The </a:t>
            </a:r>
            <a:r>
              <a:rPr lang="en-GB" sz="1600" dirty="0">
                <a:solidFill>
                  <a:srgbClr val="FF3860"/>
                </a:solidFill>
                <a:latin typeface="OpenDyslexicAlta" pitchFamily="2" charset="77"/>
                <a:ea typeface="OpenDyslexic" charset="0"/>
                <a:cs typeface="OpenDyslexic" charset="0"/>
              </a:rPr>
              <a:t>bough</a:t>
            </a:r>
            <a:r>
              <a:rPr lang="en-GB" sz="1600" dirty="0">
                <a:latin typeface="OpenDyslexicAlta" pitchFamily="2" charset="77"/>
                <a:ea typeface="OpenDyslexic" charset="0"/>
                <a:cs typeface="OpenDyslexic" charset="0"/>
              </a:rPr>
              <a:t> </a:t>
            </a:r>
          </a:p>
          <a:p>
            <a:pPr algn="ctr"/>
            <a:r>
              <a:rPr lang="en-GB" sz="1600" dirty="0">
                <a:solidFill>
                  <a:schemeClr val="tx1"/>
                </a:solidFill>
                <a:latin typeface="OpenDyslexicAlta" pitchFamily="2" charset="77"/>
              </a:rPr>
              <a:t> feel from the tree.</a:t>
            </a:r>
          </a:p>
        </p:txBody>
      </p:sp>
      <p:sp>
        <p:nvSpPr>
          <p:cNvPr id="22" name="Rounded Rectangle 21"/>
          <p:cNvSpPr/>
          <p:nvPr/>
        </p:nvSpPr>
        <p:spPr>
          <a:xfrm>
            <a:off x="7163313" y="2595425"/>
            <a:ext cx="2421789" cy="799990"/>
          </a:xfrm>
          <a:prstGeom prst="roundRect">
            <a:avLst/>
          </a:prstGeom>
          <a:solidFill>
            <a:srgbClr val="D883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You need to knead the </a:t>
            </a:r>
            <a:r>
              <a:rPr lang="en-GB" sz="1600" dirty="0">
                <a:solidFill>
                  <a:srgbClr val="FF3860"/>
                </a:solidFill>
                <a:latin typeface="OpenDyslexicAlta" pitchFamily="2" charset="77"/>
                <a:ea typeface="OpenDyslexic" charset="0"/>
                <a:cs typeface="OpenDyslexic" charset="0"/>
              </a:rPr>
              <a:t>dough</a:t>
            </a:r>
            <a:r>
              <a:rPr lang="en-GB" sz="1600" dirty="0">
                <a:solidFill>
                  <a:schemeClr val="tx1"/>
                </a:solidFill>
                <a:latin typeface="OpenDyslexicAlta" pitchFamily="2" charset="77"/>
              </a:rPr>
              <a:t> well.</a:t>
            </a:r>
          </a:p>
        </p:txBody>
      </p:sp>
      <p:sp>
        <p:nvSpPr>
          <p:cNvPr id="23" name="Rounded Rectangle 22"/>
          <p:cNvSpPr/>
          <p:nvPr/>
        </p:nvSpPr>
        <p:spPr>
          <a:xfrm>
            <a:off x="4729701" y="5045326"/>
            <a:ext cx="2289639" cy="687046"/>
          </a:xfrm>
          <a:prstGeom prst="roundRect">
            <a:avLst/>
          </a:prstGeom>
          <a:solidFill>
            <a:srgbClr val="D883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The farmer used the </a:t>
            </a:r>
            <a:r>
              <a:rPr lang="en-GB" sz="1600" dirty="0">
                <a:solidFill>
                  <a:srgbClr val="FF3860"/>
                </a:solidFill>
                <a:latin typeface="OpenDyslexicAlta" pitchFamily="2" charset="77"/>
                <a:ea typeface="OpenDyslexic" charset="0"/>
                <a:cs typeface="OpenDyslexic" charset="0"/>
              </a:rPr>
              <a:t>plough</a:t>
            </a:r>
            <a:endParaRPr lang="en-GB" sz="1600" dirty="0">
              <a:solidFill>
                <a:srgbClr val="FF3860"/>
              </a:solidFill>
              <a:latin typeface="OpenDyslexicAlta" pitchFamily="2" charset="77"/>
            </a:endParaRPr>
          </a:p>
        </p:txBody>
      </p:sp>
      <p:sp>
        <p:nvSpPr>
          <p:cNvPr id="24" name="Rounded Rectangle 23"/>
          <p:cNvSpPr/>
          <p:nvPr/>
        </p:nvSpPr>
        <p:spPr>
          <a:xfrm>
            <a:off x="4526708" y="2099431"/>
            <a:ext cx="1794328" cy="769271"/>
          </a:xfrm>
          <a:prstGeom prst="roundRect">
            <a:avLst/>
          </a:prstGeom>
          <a:solidFill>
            <a:srgbClr val="D883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FF3860"/>
                </a:solidFill>
                <a:latin typeface="OpenDyslexicAlta" pitchFamily="2" charset="77"/>
                <a:ea typeface="OpenDyslexic" charset="0"/>
                <a:cs typeface="OpenDyslexic" charset="0"/>
              </a:rPr>
              <a:t>Although</a:t>
            </a:r>
            <a:r>
              <a:rPr lang="en-GB" sz="1600" dirty="0">
                <a:solidFill>
                  <a:schemeClr val="tx1"/>
                </a:solidFill>
                <a:latin typeface="OpenDyslexicAlta" pitchFamily="2" charset="77"/>
                <a:ea typeface="OpenDyslexic" charset="0"/>
                <a:cs typeface="OpenDyslexic" charset="0"/>
              </a:rPr>
              <a:t> </a:t>
            </a:r>
            <a:r>
              <a:rPr lang="en-GB" sz="1600" dirty="0">
                <a:solidFill>
                  <a:schemeClr val="tx1"/>
                </a:solidFill>
                <a:latin typeface="OpenDyslexicAlta" pitchFamily="2" charset="77"/>
              </a:rPr>
              <a:t>it is raining, it is not cold.</a:t>
            </a:r>
          </a:p>
        </p:txBody>
      </p:sp>
      <p:sp>
        <p:nvSpPr>
          <p:cNvPr id="25" name="Rounded Rectangle 24"/>
          <p:cNvSpPr/>
          <p:nvPr/>
        </p:nvSpPr>
        <p:spPr>
          <a:xfrm>
            <a:off x="5073473" y="4201312"/>
            <a:ext cx="1794328" cy="642257"/>
          </a:xfrm>
          <a:prstGeom prst="roundRect">
            <a:avLst/>
          </a:prstGeom>
          <a:solidFill>
            <a:srgbClr val="D883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“I’ve had </a:t>
            </a:r>
            <a:r>
              <a:rPr lang="en-GB" sz="1600" dirty="0">
                <a:solidFill>
                  <a:srgbClr val="FF3860"/>
                </a:solidFill>
                <a:latin typeface="OpenDyslexicAlta" pitchFamily="2" charset="77"/>
                <a:ea typeface="OpenDyslexic" charset="0"/>
                <a:cs typeface="OpenDyslexic" charset="0"/>
              </a:rPr>
              <a:t>enough!”</a:t>
            </a:r>
            <a:endParaRPr lang="en-GB" sz="1600" dirty="0">
              <a:solidFill>
                <a:schemeClr val="tx1"/>
              </a:solidFill>
              <a:latin typeface="OpenDyslexicAlta" pitchFamily="2" charset="77"/>
            </a:endParaRPr>
          </a:p>
        </p:txBody>
      </p:sp>
      <p:cxnSp>
        <p:nvCxnSpPr>
          <p:cNvPr id="3" name="Straight Arrow Connector 2">
            <a:extLst>
              <a:ext uri="{FF2B5EF4-FFF2-40B4-BE49-F238E27FC236}">
                <a16:creationId xmlns:a16="http://schemas.microsoft.com/office/drawing/2014/main" id="{5C7DEC58-32D6-4745-908B-60C61149BB64}"/>
              </a:ext>
            </a:extLst>
          </p:cNvPr>
          <p:cNvCxnSpPr>
            <a:cxnSpLocks/>
            <a:stCxn id="4" idx="3"/>
            <a:endCxn id="19" idx="1"/>
          </p:cNvCxnSpPr>
          <p:nvPr/>
        </p:nvCxnSpPr>
        <p:spPr>
          <a:xfrm flipV="1">
            <a:off x="3295650" y="3960872"/>
            <a:ext cx="4427110" cy="1539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5CCB012-8072-5740-AF0C-1F5BFA2503FD}"/>
              </a:ext>
            </a:extLst>
          </p:cNvPr>
          <p:cNvCxnSpPr>
            <a:cxnSpLocks/>
            <a:endCxn id="20" idx="1"/>
          </p:cNvCxnSpPr>
          <p:nvPr/>
        </p:nvCxnSpPr>
        <p:spPr>
          <a:xfrm flipV="1">
            <a:off x="3282602" y="4877104"/>
            <a:ext cx="4073848" cy="2119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3D71CF5-37EB-1F41-9038-8DFA9AFEF036}"/>
              </a:ext>
            </a:extLst>
          </p:cNvPr>
          <p:cNvCxnSpPr>
            <a:cxnSpLocks/>
            <a:endCxn id="23" idx="1"/>
          </p:cNvCxnSpPr>
          <p:nvPr/>
        </p:nvCxnSpPr>
        <p:spPr>
          <a:xfrm flipV="1">
            <a:off x="3282602" y="5388849"/>
            <a:ext cx="1447099" cy="981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D8E344E-4D0B-D749-BF5B-86713FC33D3B}"/>
              </a:ext>
            </a:extLst>
          </p:cNvPr>
          <p:cNvCxnSpPr>
            <a:cxnSpLocks/>
            <a:endCxn id="16" idx="1"/>
          </p:cNvCxnSpPr>
          <p:nvPr/>
        </p:nvCxnSpPr>
        <p:spPr>
          <a:xfrm flipV="1">
            <a:off x="3282602" y="1714796"/>
            <a:ext cx="3184713" cy="5154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6BE4AEA-5EA4-1A4C-A42A-BEC17BDD6DF1}"/>
              </a:ext>
            </a:extLst>
          </p:cNvPr>
          <p:cNvCxnSpPr>
            <a:cxnSpLocks/>
            <a:endCxn id="17" idx="1"/>
          </p:cNvCxnSpPr>
          <p:nvPr/>
        </p:nvCxnSpPr>
        <p:spPr>
          <a:xfrm flipV="1">
            <a:off x="3294395" y="6340117"/>
            <a:ext cx="1232313" cy="668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488F451-21AF-5044-BF7A-2C9413E5CFB0}"/>
              </a:ext>
            </a:extLst>
          </p:cNvPr>
          <p:cNvCxnSpPr>
            <a:cxnSpLocks/>
            <a:endCxn id="24" idx="1"/>
          </p:cNvCxnSpPr>
          <p:nvPr/>
        </p:nvCxnSpPr>
        <p:spPr>
          <a:xfrm flipV="1">
            <a:off x="3294395" y="2484067"/>
            <a:ext cx="1232313" cy="2458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5D22771-06DC-E440-9C09-9B54B8C6AC7D}"/>
              </a:ext>
            </a:extLst>
          </p:cNvPr>
          <p:cNvCxnSpPr>
            <a:cxnSpLocks/>
            <a:endCxn id="18" idx="1"/>
          </p:cNvCxnSpPr>
          <p:nvPr/>
        </p:nvCxnSpPr>
        <p:spPr>
          <a:xfrm flipV="1">
            <a:off x="3294395" y="3587061"/>
            <a:ext cx="1232313" cy="798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4AA1FFA-3152-9748-8D10-CDB1451DF6D9}"/>
              </a:ext>
            </a:extLst>
          </p:cNvPr>
          <p:cNvCxnSpPr>
            <a:cxnSpLocks/>
            <a:endCxn id="22" idx="1"/>
          </p:cNvCxnSpPr>
          <p:nvPr/>
        </p:nvCxnSpPr>
        <p:spPr>
          <a:xfrm flipV="1">
            <a:off x="3294395" y="2995420"/>
            <a:ext cx="3868918" cy="1880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695A233-12BD-C54A-AEC2-660F9136CFCD}"/>
              </a:ext>
            </a:extLst>
          </p:cNvPr>
          <p:cNvCxnSpPr>
            <a:cxnSpLocks/>
            <a:endCxn id="25" idx="1"/>
          </p:cNvCxnSpPr>
          <p:nvPr/>
        </p:nvCxnSpPr>
        <p:spPr>
          <a:xfrm flipV="1">
            <a:off x="3282602" y="4522441"/>
            <a:ext cx="1790871" cy="80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6ABC16B-89DB-9040-8D08-8D3F90163D9A}"/>
              </a:ext>
            </a:extLst>
          </p:cNvPr>
          <p:cNvCxnSpPr>
            <a:cxnSpLocks/>
            <a:endCxn id="21" idx="1"/>
          </p:cNvCxnSpPr>
          <p:nvPr/>
        </p:nvCxnSpPr>
        <p:spPr>
          <a:xfrm flipV="1">
            <a:off x="3282602" y="5842904"/>
            <a:ext cx="4264772" cy="992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984333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349374156"/>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683594734"/>
                    </a:ext>
                  </a:extLst>
                </a:gridCol>
                <a:gridCol w="1858433">
                  <a:extLst>
                    <a:ext uri="{9D8B030D-6E8A-4147-A177-3AD203B41FA5}">
                      <a16:colId xmlns:a16="http://schemas.microsoft.com/office/drawing/2014/main" val="1831330683"/>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D883FF"/>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4th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though</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although</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dough</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doughnut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rough</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enough</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tough</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plough</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bough </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toughen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819809259"/>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 Words containing the letter string ’</a:t>
                      </a:r>
                      <a:r>
                        <a:rPr lang="en-GB" sz="1400" baseline="0" dirty="0" err="1"/>
                        <a:t>ough</a:t>
                      </a:r>
                      <a:r>
                        <a:rPr lang="en-GB" sz="1400" baseline="0" dirty="0"/>
                        <a:t>’ where the sound is /o/ as in boat or ‘ow’ as in cow.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p>
                    <a:p>
                      <a:r>
                        <a:rPr lang="en-GB" sz="1400" baseline="0" dirty="0"/>
                        <a:t>Name:</a:t>
                      </a:r>
                      <a:endParaRPr lang="en-GB" sz="1400" dirty="0"/>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665580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56400536"/>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delicious</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atrocious</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conscious</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ferocious </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gracious</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luscious</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malicious</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precious </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spacious</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suspicious</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722003902"/>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Words ending in ‘</a:t>
                      </a:r>
                      <a:r>
                        <a:rPr lang="mr-IN" sz="1400" b="0" i="0" baseline="0" dirty="0">
                          <a:latin typeface="Muli" pitchFamily="2" charset="77"/>
                        </a:rPr>
                        <a:t>–</a:t>
                      </a:r>
                      <a:r>
                        <a:rPr lang="en-GB" sz="1400" baseline="0" dirty="0" err="1">
                          <a:latin typeface="Muli" pitchFamily="2" charset="77"/>
                        </a:rPr>
                        <a:t>cious</a:t>
                      </a:r>
                      <a:r>
                        <a:rPr lang="en-GB" sz="1400" baseline="0" dirty="0">
                          <a:latin typeface="Muli" pitchFamily="2" charset="77"/>
                        </a:rPr>
                        <a:t>.’  If the root word ends in </a:t>
                      </a:r>
                      <a:r>
                        <a:rPr lang="mr-IN" sz="1400" baseline="0" dirty="0">
                          <a:latin typeface="Muli" pitchFamily="2" charset="77"/>
                        </a:rPr>
                        <a:t>–</a:t>
                      </a:r>
                      <a:r>
                        <a:rPr lang="en-GB" sz="1400" baseline="0" dirty="0" err="1">
                          <a:latin typeface="Muli" pitchFamily="2" charset="77"/>
                        </a:rPr>
                        <a:t>ce</a:t>
                      </a:r>
                      <a:r>
                        <a:rPr lang="en-GB" sz="1400" baseline="0" dirty="0">
                          <a:latin typeface="Muli" pitchFamily="2" charset="77"/>
                        </a:rPr>
                        <a:t> the sound is usually spelt ‘-</a:t>
                      </a:r>
                      <a:r>
                        <a:rPr lang="en-GB" sz="1400" baseline="0" dirty="0" err="1">
                          <a:latin typeface="Muli" pitchFamily="2" charset="77"/>
                        </a:rPr>
                        <a:t>cious</a:t>
                      </a:r>
                      <a:r>
                        <a:rPr lang="en-GB" sz="1400" baseline="0" dirty="0">
                          <a:latin typeface="Muli" pitchFamily="2" charset="77"/>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709009891"/>
              </p:ext>
            </p:extLst>
          </p:nvPr>
        </p:nvGraphicFramePr>
        <p:xfrm>
          <a:off x="3734221" y="1444167"/>
          <a:ext cx="6639860" cy="5341258"/>
        </p:xfrm>
        <a:graphic>
          <a:graphicData uri="http://schemas.openxmlformats.org/drawingml/2006/table">
            <a:tbl>
              <a:tblPr firstRow="1" bandRow="1">
                <a:tableStyleId>{5940675A-B579-460E-94D1-54222C63F5DA}</a:tableStyleId>
              </a:tblPr>
              <a:tblGrid>
                <a:gridCol w="407727">
                  <a:extLst>
                    <a:ext uri="{9D8B030D-6E8A-4147-A177-3AD203B41FA5}">
                      <a16:colId xmlns:a16="http://schemas.microsoft.com/office/drawing/2014/main" val="20000"/>
                    </a:ext>
                  </a:extLst>
                </a:gridCol>
                <a:gridCol w="407727">
                  <a:extLst>
                    <a:ext uri="{9D8B030D-6E8A-4147-A177-3AD203B41FA5}">
                      <a16:colId xmlns:a16="http://schemas.microsoft.com/office/drawing/2014/main" val="20001"/>
                    </a:ext>
                  </a:extLst>
                </a:gridCol>
                <a:gridCol w="407727">
                  <a:extLst>
                    <a:ext uri="{9D8B030D-6E8A-4147-A177-3AD203B41FA5}">
                      <a16:colId xmlns:a16="http://schemas.microsoft.com/office/drawing/2014/main" val="20002"/>
                    </a:ext>
                  </a:extLst>
                </a:gridCol>
                <a:gridCol w="407727">
                  <a:extLst>
                    <a:ext uri="{9D8B030D-6E8A-4147-A177-3AD203B41FA5}">
                      <a16:colId xmlns:a16="http://schemas.microsoft.com/office/drawing/2014/main" val="20003"/>
                    </a:ext>
                  </a:extLst>
                </a:gridCol>
                <a:gridCol w="393414">
                  <a:extLst>
                    <a:ext uri="{9D8B030D-6E8A-4147-A177-3AD203B41FA5}">
                      <a16:colId xmlns:a16="http://schemas.microsoft.com/office/drawing/2014/main" val="20004"/>
                    </a:ext>
                  </a:extLst>
                </a:gridCol>
                <a:gridCol w="422040">
                  <a:extLst>
                    <a:ext uri="{9D8B030D-6E8A-4147-A177-3AD203B41FA5}">
                      <a16:colId xmlns:a16="http://schemas.microsoft.com/office/drawing/2014/main" val="20005"/>
                    </a:ext>
                  </a:extLst>
                </a:gridCol>
                <a:gridCol w="407727">
                  <a:extLst>
                    <a:ext uri="{9D8B030D-6E8A-4147-A177-3AD203B41FA5}">
                      <a16:colId xmlns:a16="http://schemas.microsoft.com/office/drawing/2014/main" val="20006"/>
                    </a:ext>
                  </a:extLst>
                </a:gridCol>
                <a:gridCol w="407727">
                  <a:extLst>
                    <a:ext uri="{9D8B030D-6E8A-4147-A177-3AD203B41FA5}">
                      <a16:colId xmlns:a16="http://schemas.microsoft.com/office/drawing/2014/main" val="20007"/>
                    </a:ext>
                  </a:extLst>
                </a:gridCol>
                <a:gridCol w="407727">
                  <a:extLst>
                    <a:ext uri="{9D8B030D-6E8A-4147-A177-3AD203B41FA5}">
                      <a16:colId xmlns:a16="http://schemas.microsoft.com/office/drawing/2014/main" val="20008"/>
                    </a:ext>
                  </a:extLst>
                </a:gridCol>
                <a:gridCol w="407727">
                  <a:extLst>
                    <a:ext uri="{9D8B030D-6E8A-4147-A177-3AD203B41FA5}">
                      <a16:colId xmlns:a16="http://schemas.microsoft.com/office/drawing/2014/main" val="20009"/>
                    </a:ext>
                  </a:extLst>
                </a:gridCol>
                <a:gridCol w="407727">
                  <a:extLst>
                    <a:ext uri="{9D8B030D-6E8A-4147-A177-3AD203B41FA5}">
                      <a16:colId xmlns:a16="http://schemas.microsoft.com/office/drawing/2014/main" val="20010"/>
                    </a:ext>
                  </a:extLst>
                </a:gridCol>
                <a:gridCol w="407727">
                  <a:extLst>
                    <a:ext uri="{9D8B030D-6E8A-4147-A177-3AD203B41FA5}">
                      <a16:colId xmlns:a16="http://schemas.microsoft.com/office/drawing/2014/main" val="20011"/>
                    </a:ext>
                  </a:extLst>
                </a:gridCol>
                <a:gridCol w="436784">
                  <a:extLst>
                    <a:ext uri="{9D8B030D-6E8A-4147-A177-3AD203B41FA5}">
                      <a16:colId xmlns:a16="http://schemas.microsoft.com/office/drawing/2014/main" val="20012"/>
                    </a:ext>
                  </a:extLst>
                </a:gridCol>
                <a:gridCol w="436784">
                  <a:extLst>
                    <a:ext uri="{9D8B030D-6E8A-4147-A177-3AD203B41FA5}">
                      <a16:colId xmlns:a16="http://schemas.microsoft.com/office/drawing/2014/main" val="20013"/>
                    </a:ext>
                  </a:extLst>
                </a:gridCol>
                <a:gridCol w="436784">
                  <a:extLst>
                    <a:ext uri="{9D8B030D-6E8A-4147-A177-3AD203B41FA5}">
                      <a16:colId xmlns:a16="http://schemas.microsoft.com/office/drawing/2014/main" val="20014"/>
                    </a:ext>
                  </a:extLst>
                </a:gridCol>
                <a:gridCol w="436784">
                  <a:extLst>
                    <a:ext uri="{9D8B030D-6E8A-4147-A177-3AD203B41FA5}">
                      <a16:colId xmlns:a16="http://schemas.microsoft.com/office/drawing/2014/main" val="20015"/>
                    </a:ext>
                  </a:extLst>
                </a:gridCol>
              </a:tblGrid>
              <a:tr h="410866">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10866">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b="0" i="0" dirty="0">
                          <a:latin typeface="OpenDyslexicAlta" pitchFamily="2" charset="77"/>
                          <a:ea typeface="OpenDyslexic" charset="0"/>
                          <a:cs typeface="OpenDyslexic"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b="0" i="0" dirty="0">
                          <a:latin typeface="OpenDyslexicAlta" pitchFamily="2" charset="77"/>
                          <a:ea typeface="OpenDyslexic" charset="0"/>
                          <a:cs typeface="OpenDyslexic"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10866">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b="0" i="0" dirty="0">
                          <a:latin typeface="OpenDyslexicAlta" pitchFamily="2" charset="77"/>
                          <a:ea typeface="OpenDyslexic" charset="0"/>
                          <a:cs typeface="OpenDyslexic"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algn="ctr"/>
                      <a:r>
                        <a:rPr lang="en-GB" sz="1800" b="0" i="0" dirty="0">
                          <a:latin typeface="OpenDyslexicAlta" pitchFamily="2" charset="77"/>
                          <a:ea typeface="OpenDyslexic" charset="0"/>
                          <a:cs typeface="OpenDyslexic"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10866">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b="0" i="0" dirty="0">
                          <a:latin typeface="OpenDyslexicAlta" pitchFamily="2" charset="77"/>
                          <a:ea typeface="OpenDyslexic" charset="0"/>
                          <a:cs typeface="OpenDyslexic"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algn="ctr"/>
                      <a:r>
                        <a:rPr lang="en-GB" sz="1800" b="0" i="0" dirty="0">
                          <a:latin typeface="OpenDyslexicAlta" pitchFamily="2" charset="77"/>
                          <a:ea typeface="OpenDyslexic" charset="0"/>
                          <a:cs typeface="OpenDyslexic"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b="0" i="0" dirty="0">
                          <a:latin typeface="OpenDyslexicAlta" pitchFamily="2" charset="77"/>
                          <a:ea typeface="OpenDyslexic" charset="0"/>
                          <a:cs typeface="OpenDyslexic"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10866">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b="0" i="0" dirty="0">
                          <a:latin typeface="OpenDyslexicAlta" pitchFamily="2" charset="77"/>
                          <a:ea typeface="OpenDyslexic" charset="0"/>
                          <a:cs typeface="OpenDyslexic"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algn="ctr"/>
                      <a:r>
                        <a:rPr lang="en-GB" sz="1800" b="0" i="0" dirty="0">
                          <a:latin typeface="OpenDyslexicAlta" pitchFamily="2" charset="77"/>
                          <a:ea typeface="OpenDyslexic" charset="0"/>
                          <a:cs typeface="OpenDyslexic"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b="0" i="0" dirty="0">
                          <a:latin typeface="OpenDyslexicAlta" pitchFamily="2" charset="77"/>
                          <a:ea typeface="OpenDyslexic" charset="0"/>
                          <a:cs typeface="OpenDyslexic"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10866">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b="0" i="0" dirty="0">
                          <a:latin typeface="OpenDyslexicAlta" pitchFamily="2" charset="77"/>
                          <a:ea typeface="OpenDyslexic" charset="0"/>
                          <a:cs typeface="OpenDyslexic"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algn="ctr"/>
                      <a:r>
                        <a:rPr lang="en-GB" sz="1800" b="0" i="0" dirty="0">
                          <a:latin typeface="OpenDyslexicAlta" pitchFamily="2" charset="77"/>
                          <a:ea typeface="OpenDyslexic" charset="0"/>
                          <a:cs typeface="OpenDyslexic"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b="0" i="0" dirty="0">
                          <a:latin typeface="OpenDyslexicAlta" pitchFamily="2" charset="77"/>
                          <a:ea typeface="OpenDyslexic" charset="0"/>
                          <a:cs typeface="OpenDyslexic"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10866">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b="0" i="0" dirty="0">
                          <a:latin typeface="OpenDyslexicAlta" pitchFamily="2" charset="77"/>
                          <a:ea typeface="OpenDyslexic" charset="0"/>
                          <a:cs typeface="OpenDyslexic"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10866">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b="0" i="0" dirty="0">
                          <a:latin typeface="OpenDyslexicAlta" pitchFamily="2" charset="77"/>
                          <a:ea typeface="OpenDyslexic" charset="0"/>
                          <a:cs typeface="OpenDyslexic" charset="0"/>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b="0" i="0" dirty="0">
                          <a:latin typeface="OpenDyslexicAlta" pitchFamily="2" charset="77"/>
                          <a:ea typeface="OpenDyslexic" charset="0"/>
                          <a:cs typeface="OpenDyslexic"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b="0" i="0" dirty="0">
                          <a:latin typeface="OpenDyslexicAlta" pitchFamily="2" charset="77"/>
                          <a:ea typeface="OpenDyslexic" charset="0"/>
                          <a:cs typeface="OpenDyslexic"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algn="ctr"/>
                      <a:r>
                        <a:rPr lang="en-GB" b="0" i="0" dirty="0">
                          <a:latin typeface="OpenDyslexicAlta" pitchFamily="2" charset="77"/>
                          <a:ea typeface="OpenDyslexic" charset="0"/>
                          <a:cs typeface="OpenDyslexic"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b="0" i="0" dirty="0">
                          <a:latin typeface="OpenDyslexicAlta" pitchFamily="2" charset="77"/>
                          <a:ea typeface="OpenDyslexic" charset="0"/>
                          <a:cs typeface="OpenDyslexic"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10866">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10866">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algn="ctr"/>
                      <a:r>
                        <a:rPr lang="en-GB" sz="1800" b="0" i="0" dirty="0">
                          <a:latin typeface="OpenDyslexicAlta" pitchFamily="2" charset="77"/>
                          <a:ea typeface="OpenDyslexic" charset="0"/>
                          <a:cs typeface="OpenDyslexic"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10866">
                <a:tc>
                  <a:txBody>
                    <a:bodyPr/>
                    <a:lstStyle/>
                    <a:p>
                      <a:pPr algn="ctr"/>
                      <a:r>
                        <a:rPr lang="en-GB" sz="1800" b="0" i="0" dirty="0">
                          <a:latin typeface="OpenDyslexicAlta" pitchFamily="2" charset="77"/>
                          <a:ea typeface="OpenDyslexic" charset="0"/>
                          <a:cs typeface="OpenDyslexic"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10866">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410866">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bl>
          </a:graphicData>
        </a:graphic>
      </p:graphicFrame>
      <p:sp>
        <p:nvSpPr>
          <p:cNvPr id="11" name="TextBox 10"/>
          <p:cNvSpPr txBox="1"/>
          <p:nvPr/>
        </p:nvSpPr>
        <p:spPr>
          <a:xfrm>
            <a:off x="8245930" y="5399315"/>
            <a:ext cx="3488870" cy="923330"/>
          </a:xfrm>
          <a:prstGeom prst="rect">
            <a:avLst/>
          </a:prstGeom>
          <a:solidFill>
            <a:srgbClr val="FF7E79"/>
          </a:solidFill>
          <a:ln>
            <a:solidFill>
              <a:schemeClr val="tx1"/>
            </a:solidFill>
          </a:ln>
        </p:spPr>
        <p:txBody>
          <a:bodyPr wrap="square" rtlCol="0">
            <a:spAutoFit/>
          </a:bodyPr>
          <a:lstStyle/>
          <a:p>
            <a:pPr algn="ctr"/>
            <a:r>
              <a:rPr lang="en-GB" dirty="0">
                <a:latin typeface="OpenDyslexicAlta" pitchFamily="2" charset="77"/>
                <a:ea typeface="OpenDyslexic" charset="0"/>
                <a:cs typeface="OpenDyslexic" charset="0"/>
              </a:rPr>
              <a:t>Insert the missing letters into your spellings to find a new word. </a:t>
            </a:r>
          </a:p>
        </p:txBody>
      </p:sp>
    </p:spTree>
    <p:extLst>
      <p:ext uri="{BB962C8B-B14F-4D97-AF65-F5344CB8AC3E}">
        <p14:creationId xmlns:p14="http://schemas.microsoft.com/office/powerpoint/2010/main" val="142425918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01615987"/>
              </p:ext>
            </p:extLst>
          </p:nvPr>
        </p:nvGraphicFramePr>
        <p:xfrm>
          <a:off x="246442" y="1484206"/>
          <a:ext cx="3724170" cy="5159825"/>
        </p:xfrm>
        <a:graphic>
          <a:graphicData uri="http://schemas.openxmlformats.org/drawingml/2006/table">
            <a:tbl>
              <a:tblPr firstRow="1" bandRow="1">
                <a:tableStyleId>{5940675A-B579-460E-94D1-54222C63F5DA}</a:tableStyleId>
              </a:tblPr>
              <a:tblGrid>
                <a:gridCol w="1862085">
                  <a:extLst>
                    <a:ext uri="{9D8B030D-6E8A-4147-A177-3AD203B41FA5}">
                      <a16:colId xmlns:a16="http://schemas.microsoft.com/office/drawing/2014/main" val="20000"/>
                    </a:ext>
                  </a:extLst>
                </a:gridCol>
                <a:gridCol w="1862085">
                  <a:extLst>
                    <a:ext uri="{9D8B030D-6E8A-4147-A177-3AD203B41FA5}">
                      <a16:colId xmlns:a16="http://schemas.microsoft.com/office/drawing/2014/main" val="20001"/>
                    </a:ext>
                  </a:extLst>
                </a:gridCol>
              </a:tblGrid>
              <a:tr h="587825">
                <a:tc>
                  <a:txBody>
                    <a:bodyPr/>
                    <a:lstStyle/>
                    <a:p>
                      <a:r>
                        <a:rPr lang="en-GB" b="0" i="0" dirty="0">
                          <a:latin typeface="OpenDyslexicAlta" pitchFamily="2" charset="77"/>
                          <a:ea typeface="OpenDyslexic" charset="0"/>
                          <a:cs typeface="OpenDyslexic" charset="0"/>
                        </a:rPr>
                        <a:t>Spellings</a:t>
                      </a:r>
                    </a:p>
                  </a:txBody>
                  <a:tcPr>
                    <a:solidFill>
                      <a:srgbClr val="D883FF"/>
                    </a:solidFill>
                  </a:tcPr>
                </a:tc>
                <a:tc>
                  <a:txBody>
                    <a:bodyPr/>
                    <a:lstStyle/>
                    <a:p>
                      <a:endParaRPr lang="en-GB" b="0" i="0" dirty="0">
                        <a:latin typeface="OpenDyslexicAlta" pitchFamily="2" charset="77"/>
                        <a:ea typeface="OpenDyslexic" charset="0"/>
                        <a:cs typeface="OpenDyslexic" charset="0"/>
                      </a:endParaRPr>
                    </a:p>
                  </a:txBody>
                  <a:tcPr>
                    <a:solidFill>
                      <a:srgbClr val="D883FF"/>
                    </a:solidFill>
                  </a:tcPr>
                </a:tc>
                <a:extLst>
                  <a:ext uri="{0D108BD9-81ED-4DB2-BD59-A6C34878D82A}">
                    <a16:rowId xmlns:a16="http://schemas.microsoft.com/office/drawing/2014/main" val="10000"/>
                  </a:ext>
                </a:extLst>
              </a:tr>
              <a:tr h="457200">
                <a:tc>
                  <a:txBody>
                    <a:bodyPr/>
                    <a:lstStyle/>
                    <a:p>
                      <a:r>
                        <a:rPr lang="en-GB" sz="1600" b="0" i="0" dirty="0">
                          <a:latin typeface="OpenDyslexicAlta" pitchFamily="2" charset="77"/>
                          <a:ea typeface="OpenDyslexic" charset="0"/>
                          <a:cs typeface="OpenDyslexic" charset="0"/>
                        </a:rPr>
                        <a:t>sought</a:t>
                      </a:r>
                    </a:p>
                  </a:txBody>
                  <a:tcPr/>
                </a:tc>
                <a:tc>
                  <a:txBody>
                    <a:bodyPr/>
                    <a:lstStyle/>
                    <a:p>
                      <a:r>
                        <a:rPr lang="en-GB" sz="1600" b="0" i="0" dirty="0">
                          <a:latin typeface="OpenDyslexicAlta" pitchFamily="2" charset="77"/>
                          <a:ea typeface="OpenDyslexic" charset="0"/>
                          <a:cs typeface="OpenDyslexic" charset="0"/>
                        </a:rPr>
                        <a:t>bought</a:t>
                      </a:r>
                    </a:p>
                  </a:txBody>
                  <a:tcPr/>
                </a:tc>
                <a:extLst>
                  <a:ext uri="{0D108BD9-81ED-4DB2-BD59-A6C34878D82A}">
                    <a16:rowId xmlns:a16="http://schemas.microsoft.com/office/drawing/2014/main" val="10001"/>
                  </a:ext>
                </a:extLst>
              </a:tr>
              <a:tr h="457200">
                <a:tc>
                  <a:txBody>
                    <a:bodyPr/>
                    <a:lstStyle/>
                    <a:p>
                      <a:r>
                        <a:rPr lang="en-GB" sz="1600" b="0" i="0" dirty="0">
                          <a:latin typeface="OpenDyslexicAlta" pitchFamily="2" charset="77"/>
                          <a:ea typeface="OpenDyslexic" charset="0"/>
                          <a:cs typeface="OpenDyslexic" charset="0"/>
                        </a:rPr>
                        <a:t>although</a:t>
                      </a:r>
                    </a:p>
                  </a:txBody>
                  <a:tcPr/>
                </a:tc>
                <a:tc>
                  <a:txBody>
                    <a:bodyPr/>
                    <a:lstStyle/>
                    <a:p>
                      <a:r>
                        <a:rPr lang="en-GB" sz="1600" b="0" i="0" dirty="0">
                          <a:latin typeface="OpenDyslexicAlta" pitchFamily="2" charset="77"/>
                          <a:ea typeface="OpenDyslexic" charset="0"/>
                          <a:cs typeface="OpenDyslexic" charset="0"/>
                        </a:rPr>
                        <a:t>tough</a:t>
                      </a:r>
                    </a:p>
                  </a:txBody>
                  <a:tcPr/>
                </a:tc>
                <a:extLst>
                  <a:ext uri="{0D108BD9-81ED-4DB2-BD59-A6C34878D82A}">
                    <a16:rowId xmlns:a16="http://schemas.microsoft.com/office/drawing/2014/main" val="10002"/>
                  </a:ext>
                </a:extLst>
              </a:tr>
              <a:tr h="457200">
                <a:tc>
                  <a:txBody>
                    <a:bodyPr/>
                    <a:lstStyle/>
                    <a:p>
                      <a:r>
                        <a:rPr lang="en-GB" sz="1600" b="0" i="0" dirty="0">
                          <a:latin typeface="OpenDyslexicAlta" pitchFamily="2" charset="77"/>
                          <a:ea typeface="OpenDyslexic" charset="0"/>
                          <a:cs typeface="OpenDyslexic" charset="0"/>
                        </a:rPr>
                        <a:t>nought</a:t>
                      </a:r>
                    </a:p>
                  </a:txBody>
                  <a:tcPr/>
                </a:tc>
                <a:tc>
                  <a:txBody>
                    <a:bodyPr/>
                    <a:lstStyle/>
                    <a:p>
                      <a:r>
                        <a:rPr lang="en-GB" sz="1600" b="0" i="0" dirty="0">
                          <a:latin typeface="OpenDyslexicAlta" pitchFamily="2" charset="77"/>
                          <a:ea typeface="OpenDyslexic" charset="0"/>
                          <a:cs typeface="OpenDyslexic" charset="0"/>
                        </a:rPr>
                        <a:t>thought</a:t>
                      </a:r>
                    </a:p>
                  </a:txBody>
                  <a:tcPr/>
                </a:tc>
                <a:extLst>
                  <a:ext uri="{0D108BD9-81ED-4DB2-BD59-A6C34878D82A}">
                    <a16:rowId xmlns:a16="http://schemas.microsoft.com/office/drawing/2014/main" val="10003"/>
                  </a:ext>
                </a:extLst>
              </a:tr>
              <a:tr h="457200">
                <a:tc>
                  <a:txBody>
                    <a:bodyPr/>
                    <a:lstStyle/>
                    <a:p>
                      <a:r>
                        <a:rPr lang="en-GB" sz="1600" b="0" i="0" dirty="0">
                          <a:latin typeface="OpenDyslexicAlta" pitchFamily="2" charset="77"/>
                          <a:ea typeface="OpenDyslexic" charset="0"/>
                          <a:cs typeface="OpenDyslexic" charset="0"/>
                        </a:rPr>
                        <a:t>doughnut</a:t>
                      </a:r>
                    </a:p>
                  </a:txBody>
                  <a:tcPr/>
                </a:tc>
                <a:tc>
                  <a:txBody>
                    <a:bodyPr/>
                    <a:lstStyle/>
                    <a:p>
                      <a:r>
                        <a:rPr lang="en-GB" sz="1600" b="0" i="0" dirty="0">
                          <a:latin typeface="OpenDyslexicAlta" pitchFamily="2" charset="77"/>
                          <a:ea typeface="OpenDyslexic" charset="0"/>
                          <a:cs typeface="OpenDyslexic" charset="0"/>
                        </a:rPr>
                        <a:t>ought</a:t>
                      </a:r>
                    </a:p>
                  </a:txBody>
                  <a:tcPr/>
                </a:tc>
                <a:extLst>
                  <a:ext uri="{0D108BD9-81ED-4DB2-BD59-A6C34878D82A}">
                    <a16:rowId xmlns:a16="http://schemas.microsoft.com/office/drawing/2014/main" val="10004"/>
                  </a:ext>
                </a:extLst>
              </a:tr>
              <a:tr h="457200">
                <a:tc>
                  <a:txBody>
                    <a:bodyPr/>
                    <a:lstStyle/>
                    <a:p>
                      <a:r>
                        <a:rPr lang="en-GB" sz="1600" b="0" i="0" dirty="0">
                          <a:latin typeface="OpenDyslexicAlta" pitchFamily="2" charset="77"/>
                          <a:ea typeface="OpenDyslexic" charset="0"/>
                          <a:cs typeface="OpenDyslexic" charset="0"/>
                        </a:rPr>
                        <a:t>thoughtfulness</a:t>
                      </a:r>
                    </a:p>
                  </a:txBody>
                  <a:tcPr/>
                </a:tc>
                <a:tc>
                  <a:txBody>
                    <a:bodyPr/>
                    <a:lstStyle/>
                    <a:p>
                      <a:r>
                        <a:rPr lang="en-GB" sz="1600" b="0" i="0" dirty="0">
                          <a:latin typeface="OpenDyslexicAlta" pitchFamily="2" charset="77"/>
                          <a:ea typeface="OpenDyslexic" charset="0"/>
                          <a:cs typeface="OpenDyslexic" charset="0"/>
                        </a:rPr>
                        <a:t>though</a:t>
                      </a:r>
                    </a:p>
                  </a:txBody>
                  <a:tcPr/>
                </a:tc>
                <a:extLst>
                  <a:ext uri="{0D108BD9-81ED-4DB2-BD59-A6C34878D82A}">
                    <a16:rowId xmlns:a16="http://schemas.microsoft.com/office/drawing/2014/main" val="10005"/>
                  </a:ext>
                </a:extLst>
              </a:tr>
              <a:tr h="457200">
                <a:tc>
                  <a:txBody>
                    <a:bodyPr/>
                    <a:lstStyle/>
                    <a:p>
                      <a:r>
                        <a:rPr lang="en-GB" sz="1600" b="0" i="0" dirty="0">
                          <a:latin typeface="OpenDyslexicAlta" pitchFamily="2" charset="77"/>
                          <a:ea typeface="OpenDyslexic" charset="0"/>
                          <a:cs typeface="OpenDyslexic" charset="0"/>
                        </a:rPr>
                        <a:t>enough</a:t>
                      </a:r>
                    </a:p>
                  </a:txBody>
                  <a:tcPr/>
                </a:tc>
                <a:tc>
                  <a:txBody>
                    <a:bodyPr/>
                    <a:lstStyle/>
                    <a:p>
                      <a:r>
                        <a:rPr lang="en-GB" sz="1600" b="0" i="0" dirty="0">
                          <a:latin typeface="OpenDyslexicAlta" pitchFamily="2" charset="77"/>
                          <a:ea typeface="OpenDyslexic" charset="0"/>
                          <a:cs typeface="OpenDyslexic" charset="0"/>
                        </a:rPr>
                        <a:t>dough</a:t>
                      </a:r>
                    </a:p>
                  </a:txBody>
                  <a:tcPr/>
                </a:tc>
                <a:extLst>
                  <a:ext uri="{0D108BD9-81ED-4DB2-BD59-A6C34878D82A}">
                    <a16:rowId xmlns:a16="http://schemas.microsoft.com/office/drawing/2014/main" val="10006"/>
                  </a:ext>
                </a:extLst>
              </a:tr>
              <a:tr h="457200">
                <a:tc>
                  <a:txBody>
                    <a:bodyPr/>
                    <a:lstStyle/>
                    <a:p>
                      <a:r>
                        <a:rPr lang="en-GB" sz="1600" b="0" i="0" dirty="0">
                          <a:latin typeface="OpenDyslexicAlta" pitchFamily="2" charset="77"/>
                          <a:ea typeface="OpenDyslexic" charset="0"/>
                          <a:cs typeface="OpenDyslexic" charset="0"/>
                        </a:rPr>
                        <a:t>bough</a:t>
                      </a:r>
                    </a:p>
                  </a:txBody>
                  <a:tcPr/>
                </a:tc>
                <a:tc>
                  <a:txBody>
                    <a:bodyPr/>
                    <a:lstStyle/>
                    <a:p>
                      <a:r>
                        <a:rPr lang="en-GB" sz="1600" b="0" i="0" dirty="0">
                          <a:latin typeface="OpenDyslexicAlta" pitchFamily="2" charset="77"/>
                          <a:ea typeface="OpenDyslexic" charset="0"/>
                          <a:cs typeface="OpenDyslexic" charset="0"/>
                        </a:rPr>
                        <a:t>plough</a:t>
                      </a:r>
                    </a:p>
                  </a:txBody>
                  <a:tcPr/>
                </a:tc>
                <a:extLst>
                  <a:ext uri="{0D108BD9-81ED-4DB2-BD59-A6C34878D82A}">
                    <a16:rowId xmlns:a16="http://schemas.microsoft.com/office/drawing/2014/main" val="10007"/>
                  </a:ext>
                </a:extLst>
              </a:tr>
              <a:tr h="457200">
                <a:tc>
                  <a:txBody>
                    <a:bodyPr/>
                    <a:lstStyle/>
                    <a:p>
                      <a:r>
                        <a:rPr lang="en-GB" sz="1600" b="0" i="0" dirty="0">
                          <a:latin typeface="OpenDyslexicAlta" pitchFamily="2" charset="77"/>
                          <a:ea typeface="OpenDyslexic" charset="0"/>
                          <a:cs typeface="OpenDyslexic" charset="0"/>
                        </a:rPr>
                        <a:t>brought</a:t>
                      </a:r>
                    </a:p>
                  </a:txBody>
                  <a:tcPr/>
                </a:tc>
                <a:tc>
                  <a:txBody>
                    <a:bodyPr/>
                    <a:lstStyle/>
                    <a:p>
                      <a:r>
                        <a:rPr lang="en-GB" sz="1600" b="0" i="0" dirty="0">
                          <a:latin typeface="OpenDyslexicAlta" pitchFamily="2" charset="77"/>
                          <a:ea typeface="OpenDyslexic" charset="0"/>
                          <a:cs typeface="OpenDyslexic" charset="0"/>
                        </a:rPr>
                        <a:t>wrought</a:t>
                      </a:r>
                    </a:p>
                  </a:txBody>
                  <a:tcPr/>
                </a:tc>
                <a:extLst>
                  <a:ext uri="{0D108BD9-81ED-4DB2-BD59-A6C34878D82A}">
                    <a16:rowId xmlns:a16="http://schemas.microsoft.com/office/drawing/2014/main" val="10008"/>
                  </a:ext>
                </a:extLst>
              </a:tr>
              <a:tr h="457200">
                <a:tc>
                  <a:txBody>
                    <a:bodyPr/>
                    <a:lstStyle/>
                    <a:p>
                      <a:r>
                        <a:rPr lang="en-GB" sz="1600" b="0" i="0" dirty="0">
                          <a:latin typeface="OpenDyslexicAlta" pitchFamily="2" charset="77"/>
                          <a:ea typeface="OpenDyslexic" charset="0"/>
                          <a:cs typeface="OpenDyslexic" charset="0"/>
                        </a:rPr>
                        <a:t>fought</a:t>
                      </a:r>
                    </a:p>
                  </a:txBody>
                  <a:tcPr/>
                </a:tc>
                <a:tc>
                  <a:txBody>
                    <a:bodyPr/>
                    <a:lstStyle/>
                    <a:p>
                      <a:r>
                        <a:rPr lang="en-GB" sz="1600" b="0" i="0" dirty="0">
                          <a:latin typeface="OpenDyslexicAlta" pitchFamily="2" charset="77"/>
                          <a:ea typeface="OpenDyslexic" charset="0"/>
                          <a:cs typeface="OpenDyslexic" charset="0"/>
                        </a:rPr>
                        <a:t>afterthought</a:t>
                      </a:r>
                    </a:p>
                  </a:txBody>
                  <a:tcPr/>
                </a:tc>
                <a:extLst>
                  <a:ext uri="{0D108BD9-81ED-4DB2-BD59-A6C34878D82A}">
                    <a16:rowId xmlns:a16="http://schemas.microsoft.com/office/drawing/2014/main" val="10009"/>
                  </a:ext>
                </a:extLst>
              </a:tr>
              <a:tr h="457200">
                <a:tc>
                  <a:txBody>
                    <a:bodyPr/>
                    <a:lstStyle/>
                    <a:p>
                      <a:r>
                        <a:rPr lang="en-GB" sz="1600" b="0" i="0" dirty="0">
                          <a:latin typeface="OpenDyslexicAlta" pitchFamily="2" charset="77"/>
                          <a:ea typeface="OpenDyslexic" charset="0"/>
                          <a:cs typeface="OpenDyslexic" charset="0"/>
                        </a:rPr>
                        <a:t>toughen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0" i="0" dirty="0">
                          <a:latin typeface="OpenDyslexicAlta" pitchFamily="2" charset="77"/>
                          <a:ea typeface="OpenDyslexic" charset="0"/>
                          <a:cs typeface="OpenDyslexic" charset="0"/>
                        </a:rPr>
                        <a:t>rough</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591474021"/>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Words containing the letter string ’</a:t>
                      </a:r>
                      <a:r>
                        <a:rPr lang="en-GB" sz="1400" baseline="0" dirty="0" err="1">
                          <a:latin typeface="Muli" pitchFamily="2" charset="77"/>
                        </a:rPr>
                        <a:t>ough</a:t>
                      </a:r>
                      <a:r>
                        <a:rPr lang="en-GB" sz="1400" baseline="0" dirty="0">
                          <a:latin typeface="Muli" pitchFamily="2" charset="77"/>
                        </a:rPr>
                        <a:t>’ where the sound is /o/ as in boat or ‘ow’ as in cow.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97535" y="1270846"/>
            <a:ext cx="3128962" cy="3098834"/>
          </a:xfrm>
          <a:prstGeom prst="rect">
            <a:avLst/>
          </a:prstGeom>
        </p:spPr>
      </p:pic>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34148" y="1270846"/>
            <a:ext cx="3128962" cy="3098834"/>
          </a:xfrm>
          <a:prstGeom prst="rect">
            <a:avLst/>
          </a:prstGeom>
        </p:spPr>
      </p:pic>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09189" y="3983439"/>
            <a:ext cx="3128962" cy="3098834"/>
          </a:xfrm>
          <a:prstGeom prst="rect">
            <a:avLst/>
          </a:prstGeom>
        </p:spPr>
      </p:pic>
      <p:sp>
        <p:nvSpPr>
          <p:cNvPr id="17" name="TextBox 16"/>
          <p:cNvSpPr txBox="1"/>
          <p:nvPr/>
        </p:nvSpPr>
        <p:spPr>
          <a:xfrm>
            <a:off x="6966857" y="1578429"/>
            <a:ext cx="2177143" cy="1477328"/>
          </a:xfrm>
          <a:prstGeom prst="rect">
            <a:avLst/>
          </a:prstGeom>
          <a:noFill/>
        </p:spPr>
        <p:txBody>
          <a:bodyPr wrap="square" rtlCol="0">
            <a:spAutoFit/>
          </a:bodyPr>
          <a:lstStyle/>
          <a:p>
            <a:pPr algn="ctr"/>
            <a:r>
              <a:rPr lang="en-GB" dirty="0">
                <a:latin typeface="OpenDyslexicAlta" pitchFamily="2" charset="77"/>
                <a:ea typeface="OpenDyslexic" charset="0"/>
                <a:cs typeface="OpenDyslexic" charset="0"/>
              </a:rPr>
              <a:t>Sort all of the spellings from the two lists into the correct group by sound. </a:t>
            </a:r>
          </a:p>
        </p:txBody>
      </p:sp>
      <p:sp>
        <p:nvSpPr>
          <p:cNvPr id="19" name="TextBox 18"/>
          <p:cNvSpPr txBox="1"/>
          <p:nvPr/>
        </p:nvSpPr>
        <p:spPr>
          <a:xfrm>
            <a:off x="8148711" y="4053043"/>
            <a:ext cx="948633" cy="646331"/>
          </a:xfrm>
          <a:prstGeom prst="rect">
            <a:avLst/>
          </a:prstGeom>
          <a:noFill/>
        </p:spPr>
        <p:txBody>
          <a:bodyPr wrap="square" rtlCol="0">
            <a:spAutoFit/>
          </a:bodyPr>
          <a:lstStyle/>
          <a:p>
            <a:pPr algn="ctr"/>
            <a:r>
              <a:rPr lang="en-GB" dirty="0">
                <a:latin typeface="OpenDyslexicAlta" pitchFamily="2" charset="77"/>
                <a:ea typeface="OpenDyslexic" charset="0"/>
                <a:cs typeface="OpenDyslexic" charset="0"/>
              </a:rPr>
              <a:t>ow sound</a:t>
            </a:r>
          </a:p>
        </p:txBody>
      </p:sp>
      <p:sp>
        <p:nvSpPr>
          <p:cNvPr id="20" name="TextBox 19"/>
          <p:cNvSpPr txBox="1"/>
          <p:nvPr/>
        </p:nvSpPr>
        <p:spPr>
          <a:xfrm>
            <a:off x="4073102" y="1396998"/>
            <a:ext cx="948633" cy="646331"/>
          </a:xfrm>
          <a:prstGeom prst="rect">
            <a:avLst/>
          </a:prstGeom>
          <a:noFill/>
        </p:spPr>
        <p:txBody>
          <a:bodyPr wrap="square" rtlCol="0">
            <a:spAutoFit/>
          </a:bodyPr>
          <a:lstStyle/>
          <a:p>
            <a:pPr algn="ctr"/>
            <a:r>
              <a:rPr lang="en-GB" dirty="0" err="1">
                <a:latin typeface="OpenDyslexicAlta" pitchFamily="2" charset="77"/>
                <a:ea typeface="OpenDyslexic" charset="0"/>
                <a:cs typeface="OpenDyslexic" charset="0"/>
              </a:rPr>
              <a:t>oa</a:t>
            </a:r>
            <a:r>
              <a:rPr lang="en-GB" dirty="0">
                <a:latin typeface="OpenDyslexicAlta" pitchFamily="2" charset="77"/>
                <a:ea typeface="OpenDyslexic" charset="0"/>
                <a:cs typeface="OpenDyslexic" charset="0"/>
              </a:rPr>
              <a:t> sound</a:t>
            </a:r>
          </a:p>
        </p:txBody>
      </p:sp>
      <p:sp>
        <p:nvSpPr>
          <p:cNvPr id="21" name="TextBox 20"/>
          <p:cNvSpPr txBox="1"/>
          <p:nvPr/>
        </p:nvSpPr>
        <p:spPr>
          <a:xfrm>
            <a:off x="9402176" y="1396997"/>
            <a:ext cx="948633" cy="646331"/>
          </a:xfrm>
          <a:prstGeom prst="rect">
            <a:avLst/>
          </a:prstGeom>
          <a:noFill/>
        </p:spPr>
        <p:txBody>
          <a:bodyPr wrap="square" rtlCol="0">
            <a:spAutoFit/>
          </a:bodyPr>
          <a:lstStyle/>
          <a:p>
            <a:pPr algn="ctr"/>
            <a:r>
              <a:rPr lang="en-GB" dirty="0">
                <a:latin typeface="OpenDyslexicAlta" pitchFamily="2" charset="77"/>
                <a:ea typeface="OpenDyslexic" charset="0"/>
                <a:cs typeface="OpenDyslexic" charset="0"/>
              </a:rPr>
              <a:t>aw sound</a:t>
            </a:r>
          </a:p>
        </p:txBody>
      </p:sp>
      <p:sp>
        <p:nvSpPr>
          <p:cNvPr id="12" name="TextBox 11">
            <a:extLst>
              <a:ext uri="{FF2B5EF4-FFF2-40B4-BE49-F238E27FC236}">
                <a16:creationId xmlns:a16="http://schemas.microsoft.com/office/drawing/2014/main" id="{611CEF6B-CAF4-5E41-BF68-CF06F9EFA3CB}"/>
              </a:ext>
            </a:extLst>
          </p:cNvPr>
          <p:cNvSpPr txBox="1"/>
          <p:nvPr/>
        </p:nvSpPr>
        <p:spPr>
          <a:xfrm>
            <a:off x="5599799" y="1484206"/>
            <a:ext cx="948633" cy="215444"/>
          </a:xfrm>
          <a:prstGeom prst="rect">
            <a:avLst/>
          </a:prstGeom>
          <a:noFill/>
        </p:spPr>
        <p:txBody>
          <a:bodyPr wrap="square" rtlCol="0">
            <a:spAutoFit/>
          </a:bodyPr>
          <a:lstStyle/>
          <a:p>
            <a:pPr algn="ctr"/>
            <a:r>
              <a:rPr lang="en-GB" sz="800" dirty="0">
                <a:latin typeface="OpenDyslexicAlta" pitchFamily="2" charset="77"/>
                <a:ea typeface="OpenDyslexic" charset="0"/>
                <a:cs typeface="OpenDyslexic" charset="0"/>
              </a:rPr>
              <a:t>Like boat</a:t>
            </a:r>
          </a:p>
        </p:txBody>
      </p:sp>
      <p:sp>
        <p:nvSpPr>
          <p:cNvPr id="13" name="TextBox 12">
            <a:extLst>
              <a:ext uri="{FF2B5EF4-FFF2-40B4-BE49-F238E27FC236}">
                <a16:creationId xmlns:a16="http://schemas.microsoft.com/office/drawing/2014/main" id="{0CE60988-70F9-414B-8D74-83A3F43E107A}"/>
              </a:ext>
            </a:extLst>
          </p:cNvPr>
          <p:cNvSpPr txBox="1"/>
          <p:nvPr/>
        </p:nvSpPr>
        <p:spPr>
          <a:xfrm>
            <a:off x="9548767" y="4160764"/>
            <a:ext cx="948633" cy="215444"/>
          </a:xfrm>
          <a:prstGeom prst="rect">
            <a:avLst/>
          </a:prstGeom>
          <a:noFill/>
        </p:spPr>
        <p:txBody>
          <a:bodyPr wrap="square" rtlCol="0">
            <a:spAutoFit/>
          </a:bodyPr>
          <a:lstStyle/>
          <a:p>
            <a:pPr algn="ctr"/>
            <a:r>
              <a:rPr lang="en-GB" sz="800" dirty="0">
                <a:latin typeface="OpenDyslexicAlta" pitchFamily="2" charset="77"/>
                <a:ea typeface="OpenDyslexic" charset="0"/>
                <a:cs typeface="OpenDyslexic" charset="0"/>
              </a:rPr>
              <a:t>Like cow</a:t>
            </a:r>
          </a:p>
        </p:txBody>
      </p:sp>
      <p:sp>
        <p:nvSpPr>
          <p:cNvPr id="14" name="TextBox 13">
            <a:extLst>
              <a:ext uri="{FF2B5EF4-FFF2-40B4-BE49-F238E27FC236}">
                <a16:creationId xmlns:a16="http://schemas.microsoft.com/office/drawing/2014/main" id="{552E6FB3-84DC-CD47-A0A5-A25E09A65732}"/>
              </a:ext>
            </a:extLst>
          </p:cNvPr>
          <p:cNvSpPr txBox="1"/>
          <p:nvPr/>
        </p:nvSpPr>
        <p:spPr>
          <a:xfrm>
            <a:off x="10882643" y="1470707"/>
            <a:ext cx="948633" cy="215444"/>
          </a:xfrm>
          <a:prstGeom prst="rect">
            <a:avLst/>
          </a:prstGeom>
          <a:noFill/>
        </p:spPr>
        <p:txBody>
          <a:bodyPr wrap="square" rtlCol="0">
            <a:spAutoFit/>
          </a:bodyPr>
          <a:lstStyle/>
          <a:p>
            <a:pPr algn="ctr"/>
            <a:r>
              <a:rPr lang="en-GB" sz="800" dirty="0">
                <a:latin typeface="OpenDyslexicAlta" pitchFamily="2" charset="77"/>
                <a:ea typeface="OpenDyslexic" charset="0"/>
                <a:cs typeface="OpenDyslexic" charset="0"/>
              </a:rPr>
              <a:t>Like paw</a:t>
            </a:r>
          </a:p>
        </p:txBody>
      </p:sp>
      <p:pic>
        <p:nvPicPr>
          <p:cNvPr id="18" name="Picture 17">
            <a:extLst>
              <a:ext uri="{FF2B5EF4-FFF2-40B4-BE49-F238E27FC236}">
                <a16:creationId xmlns:a16="http://schemas.microsoft.com/office/drawing/2014/main" id="{9B3D04FA-E3CD-9041-8613-114DB84E50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56918" y="4037833"/>
            <a:ext cx="2909101" cy="2881090"/>
          </a:xfrm>
          <a:prstGeom prst="rect">
            <a:avLst/>
          </a:prstGeom>
        </p:spPr>
      </p:pic>
      <p:sp>
        <p:nvSpPr>
          <p:cNvPr id="22" name="TextBox 21">
            <a:extLst>
              <a:ext uri="{FF2B5EF4-FFF2-40B4-BE49-F238E27FC236}">
                <a16:creationId xmlns:a16="http://schemas.microsoft.com/office/drawing/2014/main" id="{291B4D12-D5B2-6C47-BC55-008F757EDA91}"/>
              </a:ext>
            </a:extLst>
          </p:cNvPr>
          <p:cNvSpPr txBox="1"/>
          <p:nvPr/>
        </p:nvSpPr>
        <p:spPr>
          <a:xfrm>
            <a:off x="4547418" y="4192357"/>
            <a:ext cx="948633" cy="646331"/>
          </a:xfrm>
          <a:prstGeom prst="rect">
            <a:avLst/>
          </a:prstGeom>
          <a:noFill/>
        </p:spPr>
        <p:txBody>
          <a:bodyPr wrap="square" rtlCol="0">
            <a:spAutoFit/>
          </a:bodyPr>
          <a:lstStyle/>
          <a:p>
            <a:pPr algn="ctr"/>
            <a:r>
              <a:rPr lang="en-GB" dirty="0" err="1">
                <a:latin typeface="OpenDyslexicAlta" pitchFamily="2" charset="77"/>
                <a:ea typeface="OpenDyslexic" charset="0"/>
                <a:cs typeface="OpenDyslexic" charset="0"/>
              </a:rPr>
              <a:t>uff</a:t>
            </a:r>
            <a:r>
              <a:rPr lang="en-GB" dirty="0">
                <a:latin typeface="OpenDyslexicAlta" pitchFamily="2" charset="77"/>
                <a:ea typeface="OpenDyslexic" charset="0"/>
                <a:cs typeface="OpenDyslexic" charset="0"/>
              </a:rPr>
              <a:t> sound</a:t>
            </a:r>
          </a:p>
        </p:txBody>
      </p:sp>
      <p:sp>
        <p:nvSpPr>
          <p:cNvPr id="23" name="TextBox 22">
            <a:extLst>
              <a:ext uri="{FF2B5EF4-FFF2-40B4-BE49-F238E27FC236}">
                <a16:creationId xmlns:a16="http://schemas.microsoft.com/office/drawing/2014/main" id="{0F64A816-BC9E-B04F-AB76-3C2DE2B4125D}"/>
              </a:ext>
            </a:extLst>
          </p:cNvPr>
          <p:cNvSpPr txBox="1"/>
          <p:nvPr/>
        </p:nvSpPr>
        <p:spPr>
          <a:xfrm>
            <a:off x="5982357" y="4285010"/>
            <a:ext cx="948633" cy="215444"/>
          </a:xfrm>
          <a:prstGeom prst="rect">
            <a:avLst/>
          </a:prstGeom>
          <a:noFill/>
        </p:spPr>
        <p:txBody>
          <a:bodyPr wrap="square" rtlCol="0">
            <a:spAutoFit/>
          </a:bodyPr>
          <a:lstStyle/>
          <a:p>
            <a:pPr algn="ctr"/>
            <a:r>
              <a:rPr lang="en-GB" sz="800" dirty="0">
                <a:latin typeface="OpenDyslexicAlta" pitchFamily="2" charset="77"/>
                <a:ea typeface="OpenDyslexic" charset="0"/>
                <a:cs typeface="OpenDyslexic" charset="0"/>
              </a:rPr>
              <a:t>Like stuff</a:t>
            </a:r>
          </a:p>
        </p:txBody>
      </p:sp>
    </p:spTree>
    <p:extLst>
      <p:ext uri="{BB962C8B-B14F-4D97-AF65-F5344CB8AC3E}">
        <p14:creationId xmlns:p14="http://schemas.microsoft.com/office/powerpoint/2010/main" val="17430602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35696900"/>
              </p:ext>
            </p:extLst>
          </p:nvPr>
        </p:nvGraphicFramePr>
        <p:xfrm>
          <a:off x="246442" y="1484206"/>
          <a:ext cx="3724170" cy="5159825"/>
        </p:xfrm>
        <a:graphic>
          <a:graphicData uri="http://schemas.openxmlformats.org/drawingml/2006/table">
            <a:tbl>
              <a:tblPr firstRow="1" bandRow="1">
                <a:tableStyleId>{5940675A-B579-460E-94D1-54222C63F5DA}</a:tableStyleId>
              </a:tblPr>
              <a:tblGrid>
                <a:gridCol w="1862085">
                  <a:extLst>
                    <a:ext uri="{9D8B030D-6E8A-4147-A177-3AD203B41FA5}">
                      <a16:colId xmlns:a16="http://schemas.microsoft.com/office/drawing/2014/main" val="20000"/>
                    </a:ext>
                  </a:extLst>
                </a:gridCol>
                <a:gridCol w="1862085">
                  <a:extLst>
                    <a:ext uri="{9D8B030D-6E8A-4147-A177-3AD203B41FA5}">
                      <a16:colId xmlns:a16="http://schemas.microsoft.com/office/drawing/2014/main" val="20001"/>
                    </a:ext>
                  </a:extLst>
                </a:gridCol>
              </a:tblGrid>
              <a:tr h="587825">
                <a:tc>
                  <a:txBody>
                    <a:bodyPr/>
                    <a:lstStyle/>
                    <a:p>
                      <a:r>
                        <a:rPr lang="en-GB" b="0" i="0" dirty="0">
                          <a:latin typeface="OpenDyslexicAlta" pitchFamily="2" charset="77"/>
                          <a:ea typeface="OpenDyslexic" charset="0"/>
                          <a:cs typeface="OpenDyslexic" charset="0"/>
                        </a:rPr>
                        <a:t>Spellings</a:t>
                      </a:r>
                    </a:p>
                  </a:txBody>
                  <a:tcPr>
                    <a:solidFill>
                      <a:srgbClr val="D883FF"/>
                    </a:solidFill>
                  </a:tcPr>
                </a:tc>
                <a:tc>
                  <a:txBody>
                    <a:bodyPr/>
                    <a:lstStyle/>
                    <a:p>
                      <a:endParaRPr lang="en-GB" b="0" i="0" dirty="0">
                        <a:latin typeface="OpenDyslexicAlta" pitchFamily="2" charset="77"/>
                        <a:ea typeface="OpenDyslexic" charset="0"/>
                        <a:cs typeface="OpenDyslexic" charset="0"/>
                      </a:endParaRPr>
                    </a:p>
                  </a:txBody>
                  <a:tcPr>
                    <a:solidFill>
                      <a:srgbClr val="D883FF"/>
                    </a:solidFill>
                  </a:tcPr>
                </a:tc>
                <a:extLst>
                  <a:ext uri="{0D108BD9-81ED-4DB2-BD59-A6C34878D82A}">
                    <a16:rowId xmlns:a16="http://schemas.microsoft.com/office/drawing/2014/main" val="10000"/>
                  </a:ext>
                </a:extLst>
              </a:tr>
              <a:tr h="457200">
                <a:tc>
                  <a:txBody>
                    <a:bodyPr/>
                    <a:lstStyle/>
                    <a:p>
                      <a:r>
                        <a:rPr lang="en-GB" sz="1600" b="0" i="0" dirty="0">
                          <a:solidFill>
                            <a:schemeClr val="tx1">
                              <a:lumMod val="95000"/>
                              <a:lumOff val="5000"/>
                            </a:schemeClr>
                          </a:solidFill>
                          <a:latin typeface="OpenDyslexicAlta" pitchFamily="2" charset="77"/>
                          <a:ea typeface="OpenDyslexic" charset="0"/>
                          <a:cs typeface="OpenDyslexic" charset="0"/>
                        </a:rPr>
                        <a:t>sought</a:t>
                      </a:r>
                    </a:p>
                  </a:txBody>
                  <a:tcPr/>
                </a:tc>
                <a:tc>
                  <a:txBody>
                    <a:bodyPr/>
                    <a:lstStyle/>
                    <a:p>
                      <a:r>
                        <a:rPr lang="en-GB" sz="1600" b="0" i="0" dirty="0">
                          <a:solidFill>
                            <a:schemeClr val="tx1">
                              <a:lumMod val="95000"/>
                              <a:lumOff val="5000"/>
                            </a:schemeClr>
                          </a:solidFill>
                          <a:latin typeface="OpenDyslexicAlta" pitchFamily="2" charset="77"/>
                          <a:ea typeface="OpenDyslexic" charset="0"/>
                          <a:cs typeface="OpenDyslexic" charset="0"/>
                        </a:rPr>
                        <a:t>bought</a:t>
                      </a:r>
                    </a:p>
                  </a:txBody>
                  <a:tcPr/>
                </a:tc>
                <a:extLst>
                  <a:ext uri="{0D108BD9-81ED-4DB2-BD59-A6C34878D82A}">
                    <a16:rowId xmlns:a16="http://schemas.microsoft.com/office/drawing/2014/main" val="10001"/>
                  </a:ext>
                </a:extLst>
              </a:tr>
              <a:tr h="457200">
                <a:tc>
                  <a:txBody>
                    <a:bodyPr/>
                    <a:lstStyle/>
                    <a:p>
                      <a:r>
                        <a:rPr lang="en-GB" sz="1600" b="0" i="0" dirty="0">
                          <a:solidFill>
                            <a:schemeClr val="tx1">
                              <a:lumMod val="95000"/>
                              <a:lumOff val="5000"/>
                            </a:schemeClr>
                          </a:solidFill>
                          <a:latin typeface="OpenDyslexicAlta" pitchFamily="2" charset="77"/>
                          <a:ea typeface="OpenDyslexic" charset="0"/>
                          <a:cs typeface="OpenDyslexic" charset="0"/>
                        </a:rPr>
                        <a:t>although</a:t>
                      </a:r>
                    </a:p>
                  </a:txBody>
                  <a:tcPr/>
                </a:tc>
                <a:tc>
                  <a:txBody>
                    <a:bodyPr/>
                    <a:lstStyle/>
                    <a:p>
                      <a:r>
                        <a:rPr lang="en-GB" sz="1600" b="0" i="0" dirty="0">
                          <a:solidFill>
                            <a:schemeClr val="tx1">
                              <a:lumMod val="95000"/>
                              <a:lumOff val="5000"/>
                            </a:schemeClr>
                          </a:solidFill>
                          <a:latin typeface="OpenDyslexicAlta" pitchFamily="2" charset="77"/>
                          <a:ea typeface="OpenDyslexic" charset="0"/>
                          <a:cs typeface="OpenDyslexic" charset="0"/>
                        </a:rPr>
                        <a:t>tough</a:t>
                      </a:r>
                    </a:p>
                  </a:txBody>
                  <a:tcPr/>
                </a:tc>
                <a:extLst>
                  <a:ext uri="{0D108BD9-81ED-4DB2-BD59-A6C34878D82A}">
                    <a16:rowId xmlns:a16="http://schemas.microsoft.com/office/drawing/2014/main" val="10002"/>
                  </a:ext>
                </a:extLst>
              </a:tr>
              <a:tr h="457200">
                <a:tc>
                  <a:txBody>
                    <a:bodyPr/>
                    <a:lstStyle/>
                    <a:p>
                      <a:r>
                        <a:rPr lang="en-GB" sz="1600" b="0" i="0" dirty="0">
                          <a:solidFill>
                            <a:schemeClr val="tx1">
                              <a:lumMod val="95000"/>
                              <a:lumOff val="5000"/>
                            </a:schemeClr>
                          </a:solidFill>
                          <a:latin typeface="OpenDyslexicAlta" pitchFamily="2" charset="77"/>
                          <a:ea typeface="OpenDyslexic" charset="0"/>
                          <a:cs typeface="OpenDyslexic" charset="0"/>
                        </a:rPr>
                        <a:t>nought</a:t>
                      </a:r>
                    </a:p>
                  </a:txBody>
                  <a:tcPr/>
                </a:tc>
                <a:tc>
                  <a:txBody>
                    <a:bodyPr/>
                    <a:lstStyle/>
                    <a:p>
                      <a:r>
                        <a:rPr lang="en-GB" sz="1600" b="0" i="0" dirty="0">
                          <a:solidFill>
                            <a:schemeClr val="tx1">
                              <a:lumMod val="95000"/>
                              <a:lumOff val="5000"/>
                            </a:schemeClr>
                          </a:solidFill>
                          <a:latin typeface="OpenDyslexicAlta" pitchFamily="2" charset="77"/>
                          <a:ea typeface="OpenDyslexic" charset="0"/>
                          <a:cs typeface="OpenDyslexic" charset="0"/>
                        </a:rPr>
                        <a:t>thought</a:t>
                      </a:r>
                    </a:p>
                  </a:txBody>
                  <a:tcPr/>
                </a:tc>
                <a:extLst>
                  <a:ext uri="{0D108BD9-81ED-4DB2-BD59-A6C34878D82A}">
                    <a16:rowId xmlns:a16="http://schemas.microsoft.com/office/drawing/2014/main" val="10003"/>
                  </a:ext>
                </a:extLst>
              </a:tr>
              <a:tr h="457200">
                <a:tc>
                  <a:txBody>
                    <a:bodyPr/>
                    <a:lstStyle/>
                    <a:p>
                      <a:r>
                        <a:rPr lang="en-GB" sz="1600" b="0" i="0" dirty="0">
                          <a:solidFill>
                            <a:schemeClr val="tx1">
                              <a:lumMod val="95000"/>
                              <a:lumOff val="5000"/>
                            </a:schemeClr>
                          </a:solidFill>
                          <a:latin typeface="OpenDyslexicAlta" pitchFamily="2" charset="77"/>
                          <a:ea typeface="OpenDyslexic" charset="0"/>
                          <a:cs typeface="OpenDyslexic" charset="0"/>
                        </a:rPr>
                        <a:t>doughnut</a:t>
                      </a:r>
                    </a:p>
                  </a:txBody>
                  <a:tcPr/>
                </a:tc>
                <a:tc>
                  <a:txBody>
                    <a:bodyPr/>
                    <a:lstStyle/>
                    <a:p>
                      <a:r>
                        <a:rPr lang="en-GB" sz="1600" b="0" i="0" dirty="0">
                          <a:solidFill>
                            <a:schemeClr val="tx1">
                              <a:lumMod val="95000"/>
                              <a:lumOff val="5000"/>
                            </a:schemeClr>
                          </a:solidFill>
                          <a:latin typeface="OpenDyslexicAlta" pitchFamily="2" charset="77"/>
                          <a:ea typeface="OpenDyslexic" charset="0"/>
                          <a:cs typeface="OpenDyslexic" charset="0"/>
                        </a:rPr>
                        <a:t>ought</a:t>
                      </a:r>
                    </a:p>
                  </a:txBody>
                  <a:tcPr/>
                </a:tc>
                <a:extLst>
                  <a:ext uri="{0D108BD9-81ED-4DB2-BD59-A6C34878D82A}">
                    <a16:rowId xmlns:a16="http://schemas.microsoft.com/office/drawing/2014/main" val="10004"/>
                  </a:ext>
                </a:extLst>
              </a:tr>
              <a:tr h="457200">
                <a:tc>
                  <a:txBody>
                    <a:bodyPr/>
                    <a:lstStyle/>
                    <a:p>
                      <a:r>
                        <a:rPr lang="en-GB" sz="1600" b="0" i="0" dirty="0">
                          <a:solidFill>
                            <a:schemeClr val="tx1">
                              <a:lumMod val="95000"/>
                              <a:lumOff val="5000"/>
                            </a:schemeClr>
                          </a:solidFill>
                          <a:latin typeface="OpenDyslexicAlta" pitchFamily="2" charset="77"/>
                          <a:ea typeface="OpenDyslexic" charset="0"/>
                          <a:cs typeface="OpenDyslexic" charset="0"/>
                        </a:rPr>
                        <a:t>thoughtfulness</a:t>
                      </a:r>
                    </a:p>
                  </a:txBody>
                  <a:tcPr/>
                </a:tc>
                <a:tc>
                  <a:txBody>
                    <a:bodyPr/>
                    <a:lstStyle/>
                    <a:p>
                      <a:r>
                        <a:rPr lang="en-GB" sz="1600" b="0" i="0" dirty="0">
                          <a:solidFill>
                            <a:schemeClr val="tx1">
                              <a:lumMod val="95000"/>
                              <a:lumOff val="5000"/>
                            </a:schemeClr>
                          </a:solidFill>
                          <a:latin typeface="OpenDyslexicAlta" pitchFamily="2" charset="77"/>
                          <a:ea typeface="OpenDyslexic" charset="0"/>
                          <a:cs typeface="OpenDyslexic" charset="0"/>
                        </a:rPr>
                        <a:t>though</a:t>
                      </a:r>
                    </a:p>
                  </a:txBody>
                  <a:tcPr/>
                </a:tc>
                <a:extLst>
                  <a:ext uri="{0D108BD9-81ED-4DB2-BD59-A6C34878D82A}">
                    <a16:rowId xmlns:a16="http://schemas.microsoft.com/office/drawing/2014/main" val="10005"/>
                  </a:ext>
                </a:extLst>
              </a:tr>
              <a:tr h="457200">
                <a:tc>
                  <a:txBody>
                    <a:bodyPr/>
                    <a:lstStyle/>
                    <a:p>
                      <a:r>
                        <a:rPr lang="en-GB" sz="1600" b="0" i="0" dirty="0">
                          <a:solidFill>
                            <a:schemeClr val="tx1">
                              <a:lumMod val="95000"/>
                              <a:lumOff val="5000"/>
                            </a:schemeClr>
                          </a:solidFill>
                          <a:latin typeface="OpenDyslexicAlta" pitchFamily="2" charset="77"/>
                          <a:ea typeface="OpenDyslexic" charset="0"/>
                          <a:cs typeface="OpenDyslexic" charset="0"/>
                        </a:rPr>
                        <a:t>enough</a:t>
                      </a:r>
                    </a:p>
                  </a:txBody>
                  <a:tcPr/>
                </a:tc>
                <a:tc>
                  <a:txBody>
                    <a:bodyPr/>
                    <a:lstStyle/>
                    <a:p>
                      <a:r>
                        <a:rPr lang="en-GB" sz="1600" b="0" i="0" dirty="0">
                          <a:solidFill>
                            <a:schemeClr val="tx1">
                              <a:lumMod val="95000"/>
                              <a:lumOff val="5000"/>
                            </a:schemeClr>
                          </a:solidFill>
                          <a:latin typeface="OpenDyslexicAlta" pitchFamily="2" charset="77"/>
                          <a:ea typeface="OpenDyslexic" charset="0"/>
                          <a:cs typeface="OpenDyslexic" charset="0"/>
                        </a:rPr>
                        <a:t>dough</a:t>
                      </a:r>
                    </a:p>
                  </a:txBody>
                  <a:tcPr/>
                </a:tc>
                <a:extLst>
                  <a:ext uri="{0D108BD9-81ED-4DB2-BD59-A6C34878D82A}">
                    <a16:rowId xmlns:a16="http://schemas.microsoft.com/office/drawing/2014/main" val="10006"/>
                  </a:ext>
                </a:extLst>
              </a:tr>
              <a:tr h="457200">
                <a:tc>
                  <a:txBody>
                    <a:bodyPr/>
                    <a:lstStyle/>
                    <a:p>
                      <a:r>
                        <a:rPr lang="en-GB" sz="1600" b="0" i="0" dirty="0">
                          <a:solidFill>
                            <a:schemeClr val="tx1">
                              <a:lumMod val="95000"/>
                              <a:lumOff val="5000"/>
                            </a:schemeClr>
                          </a:solidFill>
                          <a:latin typeface="OpenDyslexicAlta" pitchFamily="2" charset="77"/>
                          <a:ea typeface="OpenDyslexic" charset="0"/>
                          <a:cs typeface="OpenDyslexic" charset="0"/>
                        </a:rPr>
                        <a:t>bough</a:t>
                      </a:r>
                    </a:p>
                  </a:txBody>
                  <a:tcPr/>
                </a:tc>
                <a:tc>
                  <a:txBody>
                    <a:bodyPr/>
                    <a:lstStyle/>
                    <a:p>
                      <a:r>
                        <a:rPr lang="en-GB" sz="1600" b="0" i="0" dirty="0">
                          <a:solidFill>
                            <a:schemeClr val="tx1">
                              <a:lumMod val="95000"/>
                              <a:lumOff val="5000"/>
                            </a:schemeClr>
                          </a:solidFill>
                          <a:latin typeface="OpenDyslexicAlta" pitchFamily="2" charset="77"/>
                          <a:ea typeface="OpenDyslexic" charset="0"/>
                          <a:cs typeface="OpenDyslexic" charset="0"/>
                        </a:rPr>
                        <a:t>plough</a:t>
                      </a:r>
                    </a:p>
                  </a:txBody>
                  <a:tcPr/>
                </a:tc>
                <a:extLst>
                  <a:ext uri="{0D108BD9-81ED-4DB2-BD59-A6C34878D82A}">
                    <a16:rowId xmlns:a16="http://schemas.microsoft.com/office/drawing/2014/main" val="10007"/>
                  </a:ext>
                </a:extLst>
              </a:tr>
              <a:tr h="457200">
                <a:tc>
                  <a:txBody>
                    <a:bodyPr/>
                    <a:lstStyle/>
                    <a:p>
                      <a:r>
                        <a:rPr lang="en-GB" sz="1600" b="0" i="0" dirty="0">
                          <a:solidFill>
                            <a:schemeClr val="tx1">
                              <a:lumMod val="95000"/>
                              <a:lumOff val="5000"/>
                            </a:schemeClr>
                          </a:solidFill>
                          <a:latin typeface="OpenDyslexicAlta" pitchFamily="2" charset="77"/>
                          <a:ea typeface="OpenDyslexic" charset="0"/>
                          <a:cs typeface="OpenDyslexic" charset="0"/>
                        </a:rPr>
                        <a:t>brought</a:t>
                      </a:r>
                    </a:p>
                  </a:txBody>
                  <a:tcPr/>
                </a:tc>
                <a:tc>
                  <a:txBody>
                    <a:bodyPr/>
                    <a:lstStyle/>
                    <a:p>
                      <a:r>
                        <a:rPr lang="en-GB" sz="1600" b="0" i="0" dirty="0">
                          <a:solidFill>
                            <a:schemeClr val="tx1">
                              <a:lumMod val="95000"/>
                              <a:lumOff val="5000"/>
                            </a:schemeClr>
                          </a:solidFill>
                          <a:latin typeface="OpenDyslexicAlta" pitchFamily="2" charset="77"/>
                          <a:ea typeface="OpenDyslexic" charset="0"/>
                          <a:cs typeface="OpenDyslexic" charset="0"/>
                        </a:rPr>
                        <a:t>wrought</a:t>
                      </a:r>
                    </a:p>
                  </a:txBody>
                  <a:tcPr/>
                </a:tc>
                <a:extLst>
                  <a:ext uri="{0D108BD9-81ED-4DB2-BD59-A6C34878D82A}">
                    <a16:rowId xmlns:a16="http://schemas.microsoft.com/office/drawing/2014/main" val="10008"/>
                  </a:ext>
                </a:extLst>
              </a:tr>
              <a:tr h="457200">
                <a:tc>
                  <a:txBody>
                    <a:bodyPr/>
                    <a:lstStyle/>
                    <a:p>
                      <a:r>
                        <a:rPr lang="en-GB" sz="1600" b="0" i="0" dirty="0">
                          <a:solidFill>
                            <a:schemeClr val="tx1">
                              <a:lumMod val="95000"/>
                              <a:lumOff val="5000"/>
                            </a:schemeClr>
                          </a:solidFill>
                          <a:latin typeface="OpenDyslexicAlta" pitchFamily="2" charset="77"/>
                          <a:ea typeface="OpenDyslexic" charset="0"/>
                          <a:cs typeface="OpenDyslexic" charset="0"/>
                        </a:rPr>
                        <a:t>fought</a:t>
                      </a:r>
                    </a:p>
                  </a:txBody>
                  <a:tcPr/>
                </a:tc>
                <a:tc>
                  <a:txBody>
                    <a:bodyPr/>
                    <a:lstStyle/>
                    <a:p>
                      <a:r>
                        <a:rPr lang="en-GB" sz="1600" b="0" i="0" dirty="0">
                          <a:solidFill>
                            <a:schemeClr val="tx1">
                              <a:lumMod val="95000"/>
                              <a:lumOff val="5000"/>
                            </a:schemeClr>
                          </a:solidFill>
                          <a:latin typeface="OpenDyslexicAlta" pitchFamily="2" charset="77"/>
                          <a:ea typeface="OpenDyslexic" charset="0"/>
                          <a:cs typeface="OpenDyslexic" charset="0"/>
                        </a:rPr>
                        <a:t>afterthought</a:t>
                      </a:r>
                    </a:p>
                  </a:txBody>
                  <a:tcPr/>
                </a:tc>
                <a:extLst>
                  <a:ext uri="{0D108BD9-81ED-4DB2-BD59-A6C34878D82A}">
                    <a16:rowId xmlns:a16="http://schemas.microsoft.com/office/drawing/2014/main" val="10009"/>
                  </a:ext>
                </a:extLst>
              </a:tr>
              <a:tr h="457200">
                <a:tc>
                  <a:txBody>
                    <a:bodyPr/>
                    <a:lstStyle/>
                    <a:p>
                      <a:r>
                        <a:rPr lang="en-GB" sz="1600" b="0" i="0" dirty="0">
                          <a:solidFill>
                            <a:schemeClr val="tx1">
                              <a:lumMod val="95000"/>
                              <a:lumOff val="5000"/>
                            </a:schemeClr>
                          </a:solidFill>
                          <a:latin typeface="OpenDyslexicAlta" pitchFamily="2" charset="77"/>
                          <a:ea typeface="OpenDyslexic" charset="0"/>
                          <a:cs typeface="OpenDyslexic" charset="0"/>
                        </a:rPr>
                        <a:t>toughen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0" i="0" dirty="0">
                          <a:solidFill>
                            <a:schemeClr val="tx1">
                              <a:lumMod val="95000"/>
                              <a:lumOff val="5000"/>
                            </a:schemeClr>
                          </a:solidFill>
                          <a:latin typeface="OpenDyslexicAlta" pitchFamily="2" charset="77"/>
                          <a:ea typeface="OpenDyslexic" charset="0"/>
                          <a:cs typeface="OpenDyslexic" charset="0"/>
                        </a:rPr>
                        <a:t>rough</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706377014"/>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Words containing the letter string ’</a:t>
                      </a:r>
                      <a:r>
                        <a:rPr lang="en-GB" sz="1400" baseline="0" dirty="0" err="1">
                          <a:latin typeface="Muli" pitchFamily="2" charset="77"/>
                        </a:rPr>
                        <a:t>ough</a:t>
                      </a:r>
                      <a:r>
                        <a:rPr lang="en-GB" sz="1400" baseline="0" dirty="0">
                          <a:latin typeface="Muli" pitchFamily="2" charset="77"/>
                        </a:rPr>
                        <a:t>’ where the sound is /o/ as in boat or ‘ow’ as in cow.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solidFill>
                          <a:srgbClr val="FF3860"/>
                        </a:solidFill>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53571" y="1332421"/>
            <a:ext cx="2909102" cy="2881091"/>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87305" y="1401769"/>
            <a:ext cx="3128962" cy="3098834"/>
          </a:xfrm>
          <a:prstGeom prst="rect">
            <a:avLst/>
          </a:prstGeom>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02320" y="4132126"/>
            <a:ext cx="2636808" cy="2611419"/>
          </a:xfrm>
          <a:prstGeom prst="rect">
            <a:avLst/>
          </a:prstGeom>
        </p:spPr>
      </p:pic>
      <p:sp>
        <p:nvSpPr>
          <p:cNvPr id="17" name="TextBox 16"/>
          <p:cNvSpPr txBox="1"/>
          <p:nvPr/>
        </p:nvSpPr>
        <p:spPr>
          <a:xfrm>
            <a:off x="6966857" y="1578429"/>
            <a:ext cx="2177143" cy="1477328"/>
          </a:xfrm>
          <a:prstGeom prst="rect">
            <a:avLst/>
          </a:prstGeom>
          <a:noFill/>
        </p:spPr>
        <p:txBody>
          <a:bodyPr wrap="square" rtlCol="0">
            <a:spAutoFit/>
          </a:bodyPr>
          <a:lstStyle/>
          <a:p>
            <a:pPr algn="ctr"/>
            <a:r>
              <a:rPr lang="en-GB" dirty="0">
                <a:latin typeface="OpenDyslexicAlta" pitchFamily="2" charset="77"/>
                <a:ea typeface="OpenDyslexic" charset="0"/>
                <a:cs typeface="OpenDyslexic" charset="0"/>
              </a:rPr>
              <a:t>Sort all of the spellings from the two lists into the correct group by sound. </a:t>
            </a:r>
          </a:p>
        </p:txBody>
      </p:sp>
      <p:sp>
        <p:nvSpPr>
          <p:cNvPr id="19" name="TextBox 18"/>
          <p:cNvSpPr txBox="1"/>
          <p:nvPr/>
        </p:nvSpPr>
        <p:spPr>
          <a:xfrm>
            <a:off x="8215248" y="4447509"/>
            <a:ext cx="948633" cy="646331"/>
          </a:xfrm>
          <a:prstGeom prst="rect">
            <a:avLst/>
          </a:prstGeom>
          <a:noFill/>
        </p:spPr>
        <p:txBody>
          <a:bodyPr wrap="square" rtlCol="0">
            <a:spAutoFit/>
          </a:bodyPr>
          <a:lstStyle/>
          <a:p>
            <a:pPr algn="ctr"/>
            <a:r>
              <a:rPr lang="en-GB" dirty="0">
                <a:latin typeface="OpenDyslexicAlta" pitchFamily="2" charset="77"/>
                <a:ea typeface="OpenDyslexic" charset="0"/>
                <a:cs typeface="OpenDyslexic" charset="0"/>
              </a:rPr>
              <a:t>ow sound</a:t>
            </a:r>
          </a:p>
        </p:txBody>
      </p:sp>
      <p:sp>
        <p:nvSpPr>
          <p:cNvPr id="20" name="TextBox 19"/>
          <p:cNvSpPr txBox="1"/>
          <p:nvPr/>
        </p:nvSpPr>
        <p:spPr>
          <a:xfrm>
            <a:off x="4290187" y="1409790"/>
            <a:ext cx="948633" cy="646331"/>
          </a:xfrm>
          <a:prstGeom prst="rect">
            <a:avLst/>
          </a:prstGeom>
          <a:noFill/>
        </p:spPr>
        <p:txBody>
          <a:bodyPr wrap="square" rtlCol="0">
            <a:spAutoFit/>
          </a:bodyPr>
          <a:lstStyle/>
          <a:p>
            <a:pPr algn="ctr"/>
            <a:r>
              <a:rPr lang="en-GB" dirty="0" err="1">
                <a:latin typeface="OpenDyslexicAlta" pitchFamily="2" charset="77"/>
                <a:ea typeface="OpenDyslexic" charset="0"/>
                <a:cs typeface="OpenDyslexic" charset="0"/>
              </a:rPr>
              <a:t>oa</a:t>
            </a:r>
            <a:r>
              <a:rPr lang="en-GB" dirty="0">
                <a:latin typeface="OpenDyslexicAlta" pitchFamily="2" charset="77"/>
                <a:ea typeface="OpenDyslexic" charset="0"/>
                <a:cs typeface="OpenDyslexic" charset="0"/>
              </a:rPr>
              <a:t> sound</a:t>
            </a:r>
          </a:p>
        </p:txBody>
      </p:sp>
      <p:sp>
        <p:nvSpPr>
          <p:cNvPr id="21" name="TextBox 20"/>
          <p:cNvSpPr txBox="1"/>
          <p:nvPr/>
        </p:nvSpPr>
        <p:spPr>
          <a:xfrm>
            <a:off x="9391968" y="1586124"/>
            <a:ext cx="948633" cy="646331"/>
          </a:xfrm>
          <a:prstGeom prst="rect">
            <a:avLst/>
          </a:prstGeom>
          <a:noFill/>
        </p:spPr>
        <p:txBody>
          <a:bodyPr wrap="square" rtlCol="0">
            <a:spAutoFit/>
          </a:bodyPr>
          <a:lstStyle/>
          <a:p>
            <a:pPr algn="ctr"/>
            <a:r>
              <a:rPr lang="en-GB" dirty="0">
                <a:latin typeface="OpenDyslexicAlta" pitchFamily="2" charset="77"/>
                <a:ea typeface="OpenDyslexic" charset="0"/>
                <a:cs typeface="OpenDyslexic" charset="0"/>
              </a:rPr>
              <a:t>aw sound</a:t>
            </a:r>
          </a:p>
        </p:txBody>
      </p:sp>
      <p:sp>
        <p:nvSpPr>
          <p:cNvPr id="12" name="TextBox 11">
            <a:extLst>
              <a:ext uri="{FF2B5EF4-FFF2-40B4-BE49-F238E27FC236}">
                <a16:creationId xmlns:a16="http://schemas.microsoft.com/office/drawing/2014/main" id="{611CEF6B-CAF4-5E41-BF68-CF06F9EFA3CB}"/>
              </a:ext>
            </a:extLst>
          </p:cNvPr>
          <p:cNvSpPr txBox="1"/>
          <p:nvPr/>
        </p:nvSpPr>
        <p:spPr>
          <a:xfrm>
            <a:off x="5599799" y="1484206"/>
            <a:ext cx="948633" cy="215444"/>
          </a:xfrm>
          <a:prstGeom prst="rect">
            <a:avLst/>
          </a:prstGeom>
          <a:noFill/>
        </p:spPr>
        <p:txBody>
          <a:bodyPr wrap="square" rtlCol="0">
            <a:spAutoFit/>
          </a:bodyPr>
          <a:lstStyle/>
          <a:p>
            <a:pPr algn="ctr"/>
            <a:r>
              <a:rPr lang="en-GB" sz="800" dirty="0">
                <a:latin typeface="OpenDyslexicAlta" pitchFamily="2" charset="77"/>
                <a:ea typeface="OpenDyslexic" charset="0"/>
                <a:cs typeface="OpenDyslexic" charset="0"/>
              </a:rPr>
              <a:t>Like boat</a:t>
            </a:r>
          </a:p>
        </p:txBody>
      </p:sp>
      <p:sp>
        <p:nvSpPr>
          <p:cNvPr id="13" name="TextBox 12">
            <a:extLst>
              <a:ext uri="{FF2B5EF4-FFF2-40B4-BE49-F238E27FC236}">
                <a16:creationId xmlns:a16="http://schemas.microsoft.com/office/drawing/2014/main" id="{0CE60988-70F9-414B-8D74-83A3F43E107A}"/>
              </a:ext>
            </a:extLst>
          </p:cNvPr>
          <p:cNvSpPr txBox="1"/>
          <p:nvPr/>
        </p:nvSpPr>
        <p:spPr>
          <a:xfrm>
            <a:off x="9391967" y="4320341"/>
            <a:ext cx="948633" cy="215444"/>
          </a:xfrm>
          <a:prstGeom prst="rect">
            <a:avLst/>
          </a:prstGeom>
          <a:noFill/>
        </p:spPr>
        <p:txBody>
          <a:bodyPr wrap="square" rtlCol="0">
            <a:spAutoFit/>
          </a:bodyPr>
          <a:lstStyle/>
          <a:p>
            <a:pPr algn="ctr"/>
            <a:r>
              <a:rPr lang="en-GB" sz="800" dirty="0">
                <a:latin typeface="OpenDyslexicAlta" pitchFamily="2" charset="77"/>
                <a:ea typeface="OpenDyslexic" charset="0"/>
                <a:cs typeface="OpenDyslexic" charset="0"/>
              </a:rPr>
              <a:t>Like cow</a:t>
            </a:r>
          </a:p>
        </p:txBody>
      </p:sp>
      <p:sp>
        <p:nvSpPr>
          <p:cNvPr id="14" name="TextBox 13">
            <a:extLst>
              <a:ext uri="{FF2B5EF4-FFF2-40B4-BE49-F238E27FC236}">
                <a16:creationId xmlns:a16="http://schemas.microsoft.com/office/drawing/2014/main" id="{552E6FB3-84DC-CD47-A0A5-A25E09A65732}"/>
              </a:ext>
            </a:extLst>
          </p:cNvPr>
          <p:cNvSpPr txBox="1"/>
          <p:nvPr/>
        </p:nvSpPr>
        <p:spPr>
          <a:xfrm>
            <a:off x="10875010" y="1687919"/>
            <a:ext cx="948633" cy="215444"/>
          </a:xfrm>
          <a:prstGeom prst="rect">
            <a:avLst/>
          </a:prstGeom>
          <a:noFill/>
        </p:spPr>
        <p:txBody>
          <a:bodyPr wrap="square" rtlCol="0">
            <a:spAutoFit/>
          </a:bodyPr>
          <a:lstStyle/>
          <a:p>
            <a:pPr algn="ctr"/>
            <a:r>
              <a:rPr lang="en-GB" sz="800" dirty="0">
                <a:latin typeface="OpenDyslexicAlta" pitchFamily="2" charset="77"/>
                <a:ea typeface="OpenDyslexic" charset="0"/>
                <a:cs typeface="OpenDyslexic" charset="0"/>
              </a:rPr>
              <a:t>Like paw</a:t>
            </a:r>
          </a:p>
        </p:txBody>
      </p:sp>
      <p:sp>
        <p:nvSpPr>
          <p:cNvPr id="2" name="Rectangle 1">
            <a:extLst>
              <a:ext uri="{FF2B5EF4-FFF2-40B4-BE49-F238E27FC236}">
                <a16:creationId xmlns:a16="http://schemas.microsoft.com/office/drawing/2014/main" id="{C892CC84-3DF3-E144-B088-54A6DAB2302F}"/>
              </a:ext>
            </a:extLst>
          </p:cNvPr>
          <p:cNvSpPr/>
          <p:nvPr/>
        </p:nvSpPr>
        <p:spPr>
          <a:xfrm>
            <a:off x="9485932" y="2132427"/>
            <a:ext cx="1010213"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sought</a:t>
            </a:r>
          </a:p>
        </p:txBody>
      </p:sp>
      <p:sp>
        <p:nvSpPr>
          <p:cNvPr id="3" name="Rectangle 2">
            <a:extLst>
              <a:ext uri="{FF2B5EF4-FFF2-40B4-BE49-F238E27FC236}">
                <a16:creationId xmlns:a16="http://schemas.microsoft.com/office/drawing/2014/main" id="{5741BE73-21E9-2945-A436-3279D36630FF}"/>
              </a:ext>
            </a:extLst>
          </p:cNvPr>
          <p:cNvSpPr/>
          <p:nvPr/>
        </p:nvSpPr>
        <p:spPr>
          <a:xfrm>
            <a:off x="4339906" y="2160614"/>
            <a:ext cx="1262269"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although</a:t>
            </a:r>
          </a:p>
        </p:txBody>
      </p:sp>
      <p:sp>
        <p:nvSpPr>
          <p:cNvPr id="6" name="Rectangle 5">
            <a:extLst>
              <a:ext uri="{FF2B5EF4-FFF2-40B4-BE49-F238E27FC236}">
                <a16:creationId xmlns:a16="http://schemas.microsoft.com/office/drawing/2014/main" id="{7EBA03C4-CCBF-D245-A4C5-A5F42F6AC124}"/>
              </a:ext>
            </a:extLst>
          </p:cNvPr>
          <p:cNvSpPr/>
          <p:nvPr/>
        </p:nvSpPr>
        <p:spPr>
          <a:xfrm>
            <a:off x="9473365" y="2423290"/>
            <a:ext cx="1022780"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nought</a:t>
            </a:r>
          </a:p>
        </p:txBody>
      </p:sp>
      <p:sp>
        <p:nvSpPr>
          <p:cNvPr id="8" name="Rectangle 7">
            <a:extLst>
              <a:ext uri="{FF2B5EF4-FFF2-40B4-BE49-F238E27FC236}">
                <a16:creationId xmlns:a16="http://schemas.microsoft.com/office/drawing/2014/main" id="{BB4B9D61-210D-A142-90BE-35A313C6E585}"/>
              </a:ext>
            </a:extLst>
          </p:cNvPr>
          <p:cNvSpPr/>
          <p:nvPr/>
        </p:nvSpPr>
        <p:spPr>
          <a:xfrm>
            <a:off x="4212220" y="2446619"/>
            <a:ext cx="1317990"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doughnut</a:t>
            </a:r>
          </a:p>
        </p:txBody>
      </p:sp>
      <p:sp>
        <p:nvSpPr>
          <p:cNvPr id="9" name="Rectangle 8">
            <a:extLst>
              <a:ext uri="{FF2B5EF4-FFF2-40B4-BE49-F238E27FC236}">
                <a16:creationId xmlns:a16="http://schemas.microsoft.com/office/drawing/2014/main" id="{6B20454A-08DD-BF47-A588-16941CF4D571}"/>
              </a:ext>
            </a:extLst>
          </p:cNvPr>
          <p:cNvSpPr/>
          <p:nvPr/>
        </p:nvSpPr>
        <p:spPr>
          <a:xfrm>
            <a:off x="9454124" y="2736290"/>
            <a:ext cx="2024529"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thoughtfulness</a:t>
            </a:r>
          </a:p>
        </p:txBody>
      </p:sp>
      <p:sp>
        <p:nvSpPr>
          <p:cNvPr id="18" name="Rectangle 17">
            <a:extLst>
              <a:ext uri="{FF2B5EF4-FFF2-40B4-BE49-F238E27FC236}">
                <a16:creationId xmlns:a16="http://schemas.microsoft.com/office/drawing/2014/main" id="{9B2511F6-28D5-E443-B6A4-040E09D858A0}"/>
              </a:ext>
            </a:extLst>
          </p:cNvPr>
          <p:cNvSpPr/>
          <p:nvPr/>
        </p:nvSpPr>
        <p:spPr>
          <a:xfrm>
            <a:off x="9454124" y="3055319"/>
            <a:ext cx="1124347"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brought</a:t>
            </a:r>
          </a:p>
        </p:txBody>
      </p:sp>
      <p:sp>
        <p:nvSpPr>
          <p:cNvPr id="22" name="Rectangle 21">
            <a:extLst>
              <a:ext uri="{FF2B5EF4-FFF2-40B4-BE49-F238E27FC236}">
                <a16:creationId xmlns:a16="http://schemas.microsoft.com/office/drawing/2014/main" id="{4BEEBA16-722F-CA4C-92C9-3DA78473DEF4}"/>
              </a:ext>
            </a:extLst>
          </p:cNvPr>
          <p:cNvSpPr/>
          <p:nvPr/>
        </p:nvSpPr>
        <p:spPr>
          <a:xfrm>
            <a:off x="9454124" y="3357352"/>
            <a:ext cx="978088"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fought</a:t>
            </a:r>
          </a:p>
        </p:txBody>
      </p:sp>
      <p:sp>
        <p:nvSpPr>
          <p:cNvPr id="23" name="Rectangle 22">
            <a:extLst>
              <a:ext uri="{FF2B5EF4-FFF2-40B4-BE49-F238E27FC236}">
                <a16:creationId xmlns:a16="http://schemas.microsoft.com/office/drawing/2014/main" id="{7C62AA47-2185-754B-82C3-CCC75A05EDFB}"/>
              </a:ext>
            </a:extLst>
          </p:cNvPr>
          <p:cNvSpPr/>
          <p:nvPr/>
        </p:nvSpPr>
        <p:spPr>
          <a:xfrm>
            <a:off x="10751786" y="3436546"/>
            <a:ext cx="1022203"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bought</a:t>
            </a:r>
          </a:p>
        </p:txBody>
      </p:sp>
      <p:sp>
        <p:nvSpPr>
          <p:cNvPr id="24" name="Rectangle 23">
            <a:extLst>
              <a:ext uri="{FF2B5EF4-FFF2-40B4-BE49-F238E27FC236}">
                <a16:creationId xmlns:a16="http://schemas.microsoft.com/office/drawing/2014/main" id="{DF1D8428-AA74-4445-9572-08FB8AC18853}"/>
              </a:ext>
            </a:extLst>
          </p:cNvPr>
          <p:cNvSpPr/>
          <p:nvPr/>
        </p:nvSpPr>
        <p:spPr>
          <a:xfrm>
            <a:off x="8146763" y="5046631"/>
            <a:ext cx="1000595"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plough</a:t>
            </a:r>
          </a:p>
        </p:txBody>
      </p:sp>
      <p:sp>
        <p:nvSpPr>
          <p:cNvPr id="25" name="Rectangle 24">
            <a:extLst>
              <a:ext uri="{FF2B5EF4-FFF2-40B4-BE49-F238E27FC236}">
                <a16:creationId xmlns:a16="http://schemas.microsoft.com/office/drawing/2014/main" id="{1A805E60-17C2-A547-B86C-D2262D5CF53A}"/>
              </a:ext>
            </a:extLst>
          </p:cNvPr>
          <p:cNvSpPr/>
          <p:nvPr/>
        </p:nvSpPr>
        <p:spPr>
          <a:xfrm>
            <a:off x="10495568" y="1920682"/>
            <a:ext cx="1180451"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wrought</a:t>
            </a:r>
          </a:p>
        </p:txBody>
      </p:sp>
      <p:sp>
        <p:nvSpPr>
          <p:cNvPr id="26" name="Rectangle 25">
            <a:extLst>
              <a:ext uri="{FF2B5EF4-FFF2-40B4-BE49-F238E27FC236}">
                <a16:creationId xmlns:a16="http://schemas.microsoft.com/office/drawing/2014/main" id="{D914CB71-C539-4741-AEDA-097303FE38E5}"/>
              </a:ext>
            </a:extLst>
          </p:cNvPr>
          <p:cNvSpPr/>
          <p:nvPr/>
        </p:nvSpPr>
        <p:spPr>
          <a:xfrm>
            <a:off x="9320724" y="3699279"/>
            <a:ext cx="1772345"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afterthought</a:t>
            </a:r>
          </a:p>
        </p:txBody>
      </p:sp>
      <p:sp>
        <p:nvSpPr>
          <p:cNvPr id="27" name="Rectangle 26">
            <a:extLst>
              <a:ext uri="{FF2B5EF4-FFF2-40B4-BE49-F238E27FC236}">
                <a16:creationId xmlns:a16="http://schemas.microsoft.com/office/drawing/2014/main" id="{6D5D095A-1135-FB43-B6B0-6FBF9CA3B16D}"/>
              </a:ext>
            </a:extLst>
          </p:cNvPr>
          <p:cNvSpPr/>
          <p:nvPr/>
        </p:nvSpPr>
        <p:spPr>
          <a:xfrm>
            <a:off x="4474958" y="2784674"/>
            <a:ext cx="917239"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dough</a:t>
            </a:r>
          </a:p>
        </p:txBody>
      </p:sp>
      <p:sp>
        <p:nvSpPr>
          <p:cNvPr id="28" name="Rectangle 27">
            <a:extLst>
              <a:ext uri="{FF2B5EF4-FFF2-40B4-BE49-F238E27FC236}">
                <a16:creationId xmlns:a16="http://schemas.microsoft.com/office/drawing/2014/main" id="{C6BBEA18-A745-1241-8BE1-BD5ACB8CE944}"/>
              </a:ext>
            </a:extLst>
          </p:cNvPr>
          <p:cNvSpPr/>
          <p:nvPr/>
        </p:nvSpPr>
        <p:spPr>
          <a:xfrm>
            <a:off x="4475088" y="3154006"/>
            <a:ext cx="1032527"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though</a:t>
            </a:r>
          </a:p>
        </p:txBody>
      </p:sp>
      <p:sp>
        <p:nvSpPr>
          <p:cNvPr id="29" name="Rectangle 28">
            <a:extLst>
              <a:ext uri="{FF2B5EF4-FFF2-40B4-BE49-F238E27FC236}">
                <a16:creationId xmlns:a16="http://schemas.microsoft.com/office/drawing/2014/main" id="{9F42D60C-106C-0F4B-8C27-279030CCB384}"/>
              </a:ext>
            </a:extLst>
          </p:cNvPr>
          <p:cNvSpPr/>
          <p:nvPr/>
        </p:nvSpPr>
        <p:spPr>
          <a:xfrm>
            <a:off x="10546398" y="2264863"/>
            <a:ext cx="880369"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ought</a:t>
            </a:r>
          </a:p>
        </p:txBody>
      </p:sp>
      <p:sp>
        <p:nvSpPr>
          <p:cNvPr id="30" name="Rectangle 29">
            <a:extLst>
              <a:ext uri="{FF2B5EF4-FFF2-40B4-BE49-F238E27FC236}">
                <a16:creationId xmlns:a16="http://schemas.microsoft.com/office/drawing/2014/main" id="{09561489-BBB3-2E40-AB1F-8CC1F0E194FA}"/>
              </a:ext>
            </a:extLst>
          </p:cNvPr>
          <p:cNvSpPr/>
          <p:nvPr/>
        </p:nvSpPr>
        <p:spPr>
          <a:xfrm>
            <a:off x="8185403" y="5390575"/>
            <a:ext cx="909993"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bough</a:t>
            </a:r>
          </a:p>
        </p:txBody>
      </p:sp>
      <p:sp>
        <p:nvSpPr>
          <p:cNvPr id="31" name="Rectangle 30">
            <a:extLst>
              <a:ext uri="{FF2B5EF4-FFF2-40B4-BE49-F238E27FC236}">
                <a16:creationId xmlns:a16="http://schemas.microsoft.com/office/drawing/2014/main" id="{020AAB00-750B-CD4C-8EA0-A18C44286AFB}"/>
              </a:ext>
            </a:extLst>
          </p:cNvPr>
          <p:cNvSpPr/>
          <p:nvPr/>
        </p:nvSpPr>
        <p:spPr>
          <a:xfrm>
            <a:off x="10657023" y="3147585"/>
            <a:ext cx="1144737"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thought</a:t>
            </a:r>
          </a:p>
        </p:txBody>
      </p:sp>
      <p:pic>
        <p:nvPicPr>
          <p:cNvPr id="32" name="Picture 31">
            <a:extLst>
              <a:ext uri="{FF2B5EF4-FFF2-40B4-BE49-F238E27FC236}">
                <a16:creationId xmlns:a16="http://schemas.microsoft.com/office/drawing/2014/main" id="{A3E08F59-42DD-5448-B4C7-492420F03B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56918" y="4037833"/>
            <a:ext cx="2909101" cy="2881090"/>
          </a:xfrm>
          <a:prstGeom prst="rect">
            <a:avLst/>
          </a:prstGeom>
        </p:spPr>
      </p:pic>
      <p:sp>
        <p:nvSpPr>
          <p:cNvPr id="34" name="TextBox 33">
            <a:extLst>
              <a:ext uri="{FF2B5EF4-FFF2-40B4-BE49-F238E27FC236}">
                <a16:creationId xmlns:a16="http://schemas.microsoft.com/office/drawing/2014/main" id="{E1DD50BC-A496-724A-AE7D-8F35858E3AD5}"/>
              </a:ext>
            </a:extLst>
          </p:cNvPr>
          <p:cNvSpPr txBox="1"/>
          <p:nvPr/>
        </p:nvSpPr>
        <p:spPr>
          <a:xfrm>
            <a:off x="4547418" y="4192357"/>
            <a:ext cx="948633" cy="646331"/>
          </a:xfrm>
          <a:prstGeom prst="rect">
            <a:avLst/>
          </a:prstGeom>
          <a:noFill/>
        </p:spPr>
        <p:txBody>
          <a:bodyPr wrap="square" rtlCol="0">
            <a:spAutoFit/>
          </a:bodyPr>
          <a:lstStyle/>
          <a:p>
            <a:pPr algn="ctr"/>
            <a:r>
              <a:rPr lang="en-GB" dirty="0" err="1">
                <a:latin typeface="OpenDyslexicAlta" pitchFamily="2" charset="77"/>
                <a:ea typeface="OpenDyslexic" charset="0"/>
                <a:cs typeface="OpenDyslexic" charset="0"/>
              </a:rPr>
              <a:t>ough</a:t>
            </a:r>
            <a:r>
              <a:rPr lang="en-GB" dirty="0">
                <a:latin typeface="OpenDyslexicAlta" pitchFamily="2" charset="77"/>
                <a:ea typeface="OpenDyslexic" charset="0"/>
                <a:cs typeface="OpenDyslexic" charset="0"/>
              </a:rPr>
              <a:t> sound</a:t>
            </a:r>
          </a:p>
        </p:txBody>
      </p:sp>
      <p:sp>
        <p:nvSpPr>
          <p:cNvPr id="35" name="TextBox 34">
            <a:extLst>
              <a:ext uri="{FF2B5EF4-FFF2-40B4-BE49-F238E27FC236}">
                <a16:creationId xmlns:a16="http://schemas.microsoft.com/office/drawing/2014/main" id="{DBD71506-7D2E-C749-91AB-92C48422E9F2}"/>
              </a:ext>
            </a:extLst>
          </p:cNvPr>
          <p:cNvSpPr txBox="1"/>
          <p:nvPr/>
        </p:nvSpPr>
        <p:spPr>
          <a:xfrm>
            <a:off x="5982357" y="4285010"/>
            <a:ext cx="948633" cy="215444"/>
          </a:xfrm>
          <a:prstGeom prst="rect">
            <a:avLst/>
          </a:prstGeom>
          <a:noFill/>
        </p:spPr>
        <p:txBody>
          <a:bodyPr wrap="square" rtlCol="0">
            <a:spAutoFit/>
          </a:bodyPr>
          <a:lstStyle/>
          <a:p>
            <a:pPr algn="ctr"/>
            <a:r>
              <a:rPr lang="en-GB" sz="800" dirty="0">
                <a:latin typeface="OpenDyslexicAlta" pitchFamily="2" charset="77"/>
                <a:ea typeface="OpenDyslexic" charset="0"/>
                <a:cs typeface="OpenDyslexic" charset="0"/>
              </a:rPr>
              <a:t>Like stuff</a:t>
            </a:r>
          </a:p>
        </p:txBody>
      </p:sp>
      <p:sp>
        <p:nvSpPr>
          <p:cNvPr id="36" name="Rectangle 35">
            <a:extLst>
              <a:ext uri="{FF2B5EF4-FFF2-40B4-BE49-F238E27FC236}">
                <a16:creationId xmlns:a16="http://schemas.microsoft.com/office/drawing/2014/main" id="{D6960E4F-DF45-3748-8E72-9224FE9215D8}"/>
              </a:ext>
            </a:extLst>
          </p:cNvPr>
          <p:cNvSpPr/>
          <p:nvPr/>
        </p:nvSpPr>
        <p:spPr>
          <a:xfrm>
            <a:off x="4553267" y="4770675"/>
            <a:ext cx="1051057"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enough</a:t>
            </a:r>
          </a:p>
        </p:txBody>
      </p:sp>
      <p:sp>
        <p:nvSpPr>
          <p:cNvPr id="37" name="Rectangle 36">
            <a:extLst>
              <a:ext uri="{FF2B5EF4-FFF2-40B4-BE49-F238E27FC236}">
                <a16:creationId xmlns:a16="http://schemas.microsoft.com/office/drawing/2014/main" id="{2027B749-25CF-3A4A-B484-F7B1822EE584}"/>
              </a:ext>
            </a:extLst>
          </p:cNvPr>
          <p:cNvSpPr/>
          <p:nvPr/>
        </p:nvSpPr>
        <p:spPr>
          <a:xfrm>
            <a:off x="4538398" y="5074472"/>
            <a:ext cx="1181862"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toughen</a:t>
            </a:r>
          </a:p>
        </p:txBody>
      </p:sp>
      <p:sp>
        <p:nvSpPr>
          <p:cNvPr id="38" name="Rectangle 37">
            <a:extLst>
              <a:ext uri="{FF2B5EF4-FFF2-40B4-BE49-F238E27FC236}">
                <a16:creationId xmlns:a16="http://schemas.microsoft.com/office/drawing/2014/main" id="{C0695376-7921-C849-A069-2D839515498C}"/>
              </a:ext>
            </a:extLst>
          </p:cNvPr>
          <p:cNvSpPr/>
          <p:nvPr/>
        </p:nvSpPr>
        <p:spPr>
          <a:xfrm>
            <a:off x="4578728" y="5390575"/>
            <a:ext cx="886012"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tough</a:t>
            </a:r>
          </a:p>
        </p:txBody>
      </p:sp>
      <p:sp>
        <p:nvSpPr>
          <p:cNvPr id="39" name="Rectangle 38">
            <a:extLst>
              <a:ext uri="{FF2B5EF4-FFF2-40B4-BE49-F238E27FC236}">
                <a16:creationId xmlns:a16="http://schemas.microsoft.com/office/drawing/2014/main" id="{6E5CADBE-40A2-B345-B658-0C85ADA58BBD}"/>
              </a:ext>
            </a:extLst>
          </p:cNvPr>
          <p:cNvSpPr/>
          <p:nvPr/>
        </p:nvSpPr>
        <p:spPr>
          <a:xfrm>
            <a:off x="4578728" y="5692900"/>
            <a:ext cx="864660" cy="369332"/>
          </a:xfrm>
          <a:prstGeom prst="rect">
            <a:avLst/>
          </a:prstGeom>
        </p:spPr>
        <p:txBody>
          <a:bodyPr wrap="none">
            <a:spAutoFit/>
          </a:bodyPr>
          <a:lstStyle/>
          <a:p>
            <a:pPr>
              <a:defRPr/>
            </a:pPr>
            <a:r>
              <a:rPr lang="en-GB" dirty="0">
                <a:solidFill>
                  <a:srgbClr val="FF3860"/>
                </a:solidFill>
                <a:latin typeface="OpenDyslexicAlta" pitchFamily="2" charset="77"/>
                <a:ea typeface="OpenDyslexic" charset="0"/>
                <a:cs typeface="OpenDyslexic" charset="0"/>
              </a:rPr>
              <a:t>rough</a:t>
            </a:r>
          </a:p>
        </p:txBody>
      </p:sp>
    </p:spTree>
    <p:extLst>
      <p:ext uri="{BB962C8B-B14F-4D97-AF65-F5344CB8AC3E}">
        <p14:creationId xmlns:p14="http://schemas.microsoft.com/office/powerpoint/2010/main" val="122642919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Adverbs of possibility. These words show the possibility that something has of occurring.</a:t>
            </a:r>
          </a:p>
          <a:p>
            <a:pPr>
              <a:lnSpc>
                <a:spcPct val="150000"/>
              </a:lnSpc>
            </a:pPr>
            <a:endParaRPr lang="en-GB" dirty="0"/>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5</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23</a:t>
            </a:r>
          </a:p>
        </p:txBody>
      </p:sp>
    </p:spTree>
    <p:extLst>
      <p:ext uri="{BB962C8B-B14F-4D97-AF65-F5344CB8AC3E}">
        <p14:creationId xmlns:p14="http://schemas.microsoft.com/office/powerpoint/2010/main" val="5823354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5</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23</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Language of possibility (modal verbs).  These words show the possibility that something has of occurring.</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3279402575"/>
              </p:ext>
            </p:extLst>
          </p:nvPr>
        </p:nvGraphicFramePr>
        <p:xfrm>
          <a:off x="3429000" y="1311275"/>
          <a:ext cx="8363607" cy="5268593"/>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80763">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Words that can be used to demonstrate how likely something is to happen. Can the children think of any words?</a:t>
                      </a:r>
                    </a:p>
                  </a:txBody>
                  <a:tcPr/>
                </a:tc>
                <a:extLst>
                  <a:ext uri="{0D108BD9-81ED-4DB2-BD59-A6C34878D82A}">
                    <a16:rowId xmlns:a16="http://schemas.microsoft.com/office/drawing/2014/main" val="10000"/>
                  </a:ext>
                </a:extLst>
              </a:tr>
              <a:tr h="2141030">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Get the children to copy the words on to their whiteboards in to groups of how likely something is to occur. For example, definitely and certainly would be together, occasionally and infrequently would be together, often and frequently would be together etc.</a:t>
                      </a:r>
                      <a:br>
                        <a:rPr lang="en-GB" sz="1700" b="0" i="0" baseline="0" dirty="0">
                          <a:latin typeface="Muli" pitchFamily="2" charset="77"/>
                        </a:rPr>
                      </a:br>
                      <a:br>
                        <a:rPr lang="en-GB" sz="1700" b="0" i="0" baseline="0" dirty="0">
                          <a:latin typeface="Muli" pitchFamily="2" charset="77"/>
                        </a:rPr>
                      </a:br>
                      <a:r>
                        <a:rPr lang="en-GB" sz="1700" b="0" i="0" baseline="0" dirty="0">
                          <a:latin typeface="Muli" pitchFamily="2" charset="77"/>
                        </a:rPr>
                        <a:t>Share their groups and discuss any misconceptions over any of the words.</a:t>
                      </a:r>
                    </a:p>
                  </a:txBody>
                  <a:tcPr/>
                </a:tc>
                <a:extLst>
                  <a:ext uri="{0D108BD9-81ED-4DB2-BD59-A6C34878D82A}">
                    <a16:rowId xmlns:a16="http://schemas.microsoft.com/office/drawing/2014/main" val="10001"/>
                  </a:ext>
                </a:extLst>
              </a:tr>
              <a:tr h="1946800">
                <a:tc>
                  <a:txBody>
                    <a:bodyPr/>
                    <a:lstStyle/>
                    <a:p>
                      <a:r>
                        <a:rPr lang="en-GB" sz="1700" b="0" i="0" dirty="0">
                          <a:latin typeface="Muli" pitchFamily="2" charset="77"/>
                        </a:rPr>
                        <a:t>Independent Activity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i="0" dirty="0">
                          <a:latin typeface="Muli" pitchFamily="2" charset="77"/>
                        </a:rPr>
                        <a:t>Get the children to write down the word ‘infrequently’  on their white boards and then see how many of their spelling words they can add in to a scrabble web as possible. There is a slide to support starting this if required.</a:t>
                      </a:r>
                    </a:p>
                    <a:p>
                      <a:endParaRPr lang="en-GB" sz="1700" b="0" i="0" dirty="0">
                        <a:latin typeface="Muli" pitchFamily="2" charset="77"/>
                      </a:endParaRP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3328294933"/>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definitely</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possibly</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probably</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frequently</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infrequently</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occasionally</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rarely</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certainly</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obviously</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often</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294468481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D83D12-CB5D-4854-B948-DA42FEE55746}"/>
              </a:ext>
            </a:extLst>
          </p:cNvPr>
          <p:cNvSpPr txBox="1"/>
          <p:nvPr/>
        </p:nvSpPr>
        <p:spPr>
          <a:xfrm>
            <a:off x="1544097" y="1659961"/>
            <a:ext cx="8782259" cy="1323439"/>
          </a:xfrm>
          <a:prstGeom prst="rect">
            <a:avLst/>
          </a:prstGeom>
          <a:noFill/>
        </p:spPr>
        <p:txBody>
          <a:bodyPr wrap="square" rtlCol="0">
            <a:spAutoFit/>
          </a:bodyPr>
          <a:lstStyle/>
          <a:p>
            <a:pPr algn="ctr"/>
            <a:r>
              <a:rPr lang="en-GB" sz="8000" dirty="0">
                <a:latin typeface="OpenDyslexicAlta" pitchFamily="2" charset="77"/>
              </a:rPr>
              <a:t>infrequently</a:t>
            </a:r>
          </a:p>
        </p:txBody>
      </p:sp>
      <p:sp>
        <p:nvSpPr>
          <p:cNvPr id="3" name="TextBox 2">
            <a:extLst>
              <a:ext uri="{FF2B5EF4-FFF2-40B4-BE49-F238E27FC236}">
                <a16:creationId xmlns:a16="http://schemas.microsoft.com/office/drawing/2014/main" id="{90D72006-63AE-4AD3-8BCA-ED8BB9F6EA31}"/>
              </a:ext>
            </a:extLst>
          </p:cNvPr>
          <p:cNvSpPr txBox="1"/>
          <p:nvPr/>
        </p:nvSpPr>
        <p:spPr>
          <a:xfrm>
            <a:off x="3636585" y="1163415"/>
            <a:ext cx="944545" cy="769441"/>
          </a:xfrm>
          <a:prstGeom prst="rect">
            <a:avLst/>
          </a:prstGeom>
          <a:noFill/>
        </p:spPr>
        <p:txBody>
          <a:bodyPr wrap="square" rtlCol="0">
            <a:spAutoFit/>
          </a:bodyPr>
          <a:lstStyle/>
          <a:p>
            <a:r>
              <a:rPr lang="en-GB" sz="4400" dirty="0">
                <a:latin typeface="OpenDyslexicAlta" pitchFamily="2" charset="77"/>
              </a:rPr>
              <a:t>o</a:t>
            </a:r>
          </a:p>
        </p:txBody>
      </p:sp>
      <p:sp>
        <p:nvSpPr>
          <p:cNvPr id="6" name="TextBox 5">
            <a:extLst>
              <a:ext uri="{FF2B5EF4-FFF2-40B4-BE49-F238E27FC236}">
                <a16:creationId xmlns:a16="http://schemas.microsoft.com/office/drawing/2014/main" id="{F1D72DE0-1112-492F-9BBE-B7C25F7C5D65}"/>
              </a:ext>
            </a:extLst>
          </p:cNvPr>
          <p:cNvSpPr txBox="1"/>
          <p:nvPr/>
        </p:nvSpPr>
        <p:spPr>
          <a:xfrm>
            <a:off x="6528385" y="102811"/>
            <a:ext cx="944545" cy="2123658"/>
          </a:xfrm>
          <a:prstGeom prst="rect">
            <a:avLst/>
          </a:prstGeom>
          <a:noFill/>
        </p:spPr>
        <p:txBody>
          <a:bodyPr wrap="square" rtlCol="0">
            <a:spAutoFit/>
          </a:bodyPr>
          <a:lstStyle/>
          <a:p>
            <a:r>
              <a:rPr lang="en-GB" sz="4400" dirty="0">
                <a:latin typeface="OpenDyslexicAlta" pitchFamily="2" charset="77"/>
              </a:rPr>
              <a:t>r</a:t>
            </a:r>
            <a:br>
              <a:rPr lang="en-GB" sz="4400" dirty="0">
                <a:latin typeface="OpenDyslexicAlta" pitchFamily="2" charset="77"/>
              </a:rPr>
            </a:br>
            <a:r>
              <a:rPr lang="en-GB" sz="4400" dirty="0">
                <a:latin typeface="OpenDyslexicAlta" pitchFamily="2" charset="77"/>
              </a:rPr>
              <a:t>a</a:t>
            </a:r>
            <a:br>
              <a:rPr lang="en-GB" sz="4400" dirty="0">
                <a:latin typeface="OpenDyslexicAlta" pitchFamily="2" charset="77"/>
              </a:rPr>
            </a:br>
            <a:r>
              <a:rPr lang="en-GB" sz="4400" dirty="0">
                <a:latin typeface="OpenDyslexicAlta" pitchFamily="2" charset="77"/>
              </a:rPr>
              <a:t>r</a:t>
            </a:r>
          </a:p>
        </p:txBody>
      </p:sp>
      <p:sp>
        <p:nvSpPr>
          <p:cNvPr id="8" name="TextBox 7">
            <a:extLst>
              <a:ext uri="{FF2B5EF4-FFF2-40B4-BE49-F238E27FC236}">
                <a16:creationId xmlns:a16="http://schemas.microsoft.com/office/drawing/2014/main" id="{1B0D54BA-5062-465B-84C5-216A041421EE}"/>
              </a:ext>
            </a:extLst>
          </p:cNvPr>
          <p:cNvSpPr txBox="1"/>
          <p:nvPr/>
        </p:nvSpPr>
        <p:spPr>
          <a:xfrm>
            <a:off x="6528385" y="2705725"/>
            <a:ext cx="944545" cy="1446550"/>
          </a:xfrm>
          <a:prstGeom prst="rect">
            <a:avLst/>
          </a:prstGeom>
          <a:noFill/>
        </p:spPr>
        <p:txBody>
          <a:bodyPr wrap="square" rtlCol="0">
            <a:spAutoFit/>
          </a:bodyPr>
          <a:lstStyle/>
          <a:p>
            <a:r>
              <a:rPr lang="en-GB" sz="4400" dirty="0">
                <a:latin typeface="OpenDyslexicAlta" pitchFamily="2" charset="77"/>
              </a:rPr>
              <a:t>l</a:t>
            </a:r>
            <a:br>
              <a:rPr lang="en-GB" sz="4400" dirty="0">
                <a:latin typeface="OpenDyslexicAlta" pitchFamily="2" charset="77"/>
              </a:rPr>
            </a:br>
            <a:r>
              <a:rPr lang="en-GB" sz="4400" dirty="0">
                <a:latin typeface="OpenDyslexicAlta" pitchFamily="2" charset="77"/>
              </a:rPr>
              <a:t>y</a:t>
            </a:r>
          </a:p>
        </p:txBody>
      </p:sp>
      <p:sp>
        <p:nvSpPr>
          <p:cNvPr id="9" name="TextBox 8">
            <a:extLst>
              <a:ext uri="{FF2B5EF4-FFF2-40B4-BE49-F238E27FC236}">
                <a16:creationId xmlns:a16="http://schemas.microsoft.com/office/drawing/2014/main" id="{5F92A57C-BE8E-4094-AA75-10064597DF1D}"/>
              </a:ext>
            </a:extLst>
          </p:cNvPr>
          <p:cNvSpPr txBox="1"/>
          <p:nvPr/>
        </p:nvSpPr>
        <p:spPr>
          <a:xfrm>
            <a:off x="3636584" y="2705725"/>
            <a:ext cx="944545" cy="3477875"/>
          </a:xfrm>
          <a:prstGeom prst="rect">
            <a:avLst/>
          </a:prstGeom>
          <a:noFill/>
        </p:spPr>
        <p:txBody>
          <a:bodyPr wrap="square" rtlCol="0">
            <a:spAutoFit/>
          </a:bodyPr>
          <a:lstStyle/>
          <a:p>
            <a:r>
              <a:rPr lang="en-GB" sz="4400" dirty="0">
                <a:latin typeface="OpenDyslexicAlta" pitchFamily="2" charset="77"/>
              </a:rPr>
              <a:t>t</a:t>
            </a:r>
            <a:br>
              <a:rPr lang="en-GB" sz="4400" dirty="0">
                <a:latin typeface="OpenDyslexicAlta" pitchFamily="2" charset="77"/>
              </a:rPr>
            </a:br>
            <a:r>
              <a:rPr lang="en-GB" sz="4400" dirty="0">
                <a:latin typeface="OpenDyslexicAlta" pitchFamily="2" charset="77"/>
              </a:rPr>
              <a:t>e</a:t>
            </a:r>
          </a:p>
          <a:p>
            <a:r>
              <a:rPr lang="en-GB" sz="4400" dirty="0">
                <a:latin typeface="OpenDyslexicAlta" pitchFamily="2" charset="77"/>
              </a:rPr>
              <a:t>n</a:t>
            </a:r>
            <a:br>
              <a:rPr lang="en-GB" sz="4400" dirty="0">
                <a:latin typeface="OpenDyslexicAlta" pitchFamily="2" charset="77"/>
              </a:rPr>
            </a:br>
            <a:br>
              <a:rPr lang="en-GB" sz="4400" dirty="0">
                <a:latin typeface="OpenDyslexicAlta" pitchFamily="2" charset="77"/>
              </a:rPr>
            </a:br>
            <a:endParaRPr lang="en-GB" sz="4400" dirty="0">
              <a:latin typeface="OpenDyslexicAlta" pitchFamily="2" charset="77"/>
            </a:endParaRPr>
          </a:p>
        </p:txBody>
      </p:sp>
    </p:spTree>
    <p:extLst>
      <p:ext uri="{BB962C8B-B14F-4D97-AF65-F5344CB8AC3E}">
        <p14:creationId xmlns:p14="http://schemas.microsoft.com/office/powerpoint/2010/main" val="172213645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D83D12-CB5D-4854-B948-DA42FEE55746}"/>
              </a:ext>
            </a:extLst>
          </p:cNvPr>
          <p:cNvSpPr txBox="1"/>
          <p:nvPr/>
        </p:nvSpPr>
        <p:spPr>
          <a:xfrm>
            <a:off x="1532114" y="1588409"/>
            <a:ext cx="8782259" cy="1323439"/>
          </a:xfrm>
          <a:prstGeom prst="rect">
            <a:avLst/>
          </a:prstGeom>
          <a:noFill/>
        </p:spPr>
        <p:txBody>
          <a:bodyPr wrap="square" rtlCol="0">
            <a:spAutoFit/>
          </a:bodyPr>
          <a:lstStyle/>
          <a:p>
            <a:pPr algn="ctr"/>
            <a:r>
              <a:rPr lang="en-GB" sz="8000" dirty="0">
                <a:latin typeface="OpenDyslexicAlta" pitchFamily="2" charset="77"/>
              </a:rPr>
              <a:t>infrequently</a:t>
            </a:r>
          </a:p>
        </p:txBody>
      </p:sp>
      <p:sp>
        <p:nvSpPr>
          <p:cNvPr id="3" name="TextBox 2">
            <a:extLst>
              <a:ext uri="{FF2B5EF4-FFF2-40B4-BE49-F238E27FC236}">
                <a16:creationId xmlns:a16="http://schemas.microsoft.com/office/drawing/2014/main" id="{90D72006-63AE-4AD3-8BCA-ED8BB9F6EA31}"/>
              </a:ext>
            </a:extLst>
          </p:cNvPr>
          <p:cNvSpPr txBox="1"/>
          <p:nvPr/>
        </p:nvSpPr>
        <p:spPr>
          <a:xfrm>
            <a:off x="3636585" y="1163415"/>
            <a:ext cx="944545" cy="769441"/>
          </a:xfrm>
          <a:prstGeom prst="rect">
            <a:avLst/>
          </a:prstGeom>
          <a:noFill/>
        </p:spPr>
        <p:txBody>
          <a:bodyPr wrap="square" rtlCol="0">
            <a:spAutoFit/>
          </a:bodyPr>
          <a:lstStyle/>
          <a:p>
            <a:r>
              <a:rPr lang="en-GB" sz="4400" dirty="0">
                <a:latin typeface="OpenDyslexicAlta" pitchFamily="2" charset="77"/>
              </a:rPr>
              <a:t>o</a:t>
            </a:r>
          </a:p>
        </p:txBody>
      </p:sp>
      <p:sp>
        <p:nvSpPr>
          <p:cNvPr id="6" name="TextBox 5">
            <a:extLst>
              <a:ext uri="{FF2B5EF4-FFF2-40B4-BE49-F238E27FC236}">
                <a16:creationId xmlns:a16="http://schemas.microsoft.com/office/drawing/2014/main" id="{F1D72DE0-1112-492F-9BBE-B7C25F7C5D65}"/>
              </a:ext>
            </a:extLst>
          </p:cNvPr>
          <p:cNvSpPr txBox="1"/>
          <p:nvPr/>
        </p:nvSpPr>
        <p:spPr>
          <a:xfrm>
            <a:off x="6528385" y="116198"/>
            <a:ext cx="944545" cy="2123658"/>
          </a:xfrm>
          <a:prstGeom prst="rect">
            <a:avLst/>
          </a:prstGeom>
          <a:noFill/>
        </p:spPr>
        <p:txBody>
          <a:bodyPr wrap="square" rtlCol="0">
            <a:spAutoFit/>
          </a:bodyPr>
          <a:lstStyle/>
          <a:p>
            <a:r>
              <a:rPr lang="en-GB" sz="4400" dirty="0">
                <a:latin typeface="OpenDyslexicAlta" pitchFamily="2" charset="77"/>
              </a:rPr>
              <a:t>r</a:t>
            </a:r>
            <a:br>
              <a:rPr lang="en-GB" sz="4400" dirty="0">
                <a:latin typeface="OpenDyslexicAlta" pitchFamily="2" charset="77"/>
              </a:rPr>
            </a:br>
            <a:r>
              <a:rPr lang="en-GB" sz="4400" dirty="0">
                <a:latin typeface="OpenDyslexicAlta" pitchFamily="2" charset="77"/>
              </a:rPr>
              <a:t>a</a:t>
            </a:r>
            <a:br>
              <a:rPr lang="en-GB" sz="4400" dirty="0">
                <a:latin typeface="OpenDyslexicAlta" pitchFamily="2" charset="77"/>
              </a:rPr>
            </a:br>
            <a:r>
              <a:rPr lang="en-GB" sz="4400" dirty="0">
                <a:latin typeface="OpenDyslexicAlta" pitchFamily="2" charset="77"/>
              </a:rPr>
              <a:t>r</a:t>
            </a:r>
          </a:p>
        </p:txBody>
      </p:sp>
      <p:sp>
        <p:nvSpPr>
          <p:cNvPr id="8" name="TextBox 7">
            <a:extLst>
              <a:ext uri="{FF2B5EF4-FFF2-40B4-BE49-F238E27FC236}">
                <a16:creationId xmlns:a16="http://schemas.microsoft.com/office/drawing/2014/main" id="{1B0D54BA-5062-465B-84C5-216A041421EE}"/>
              </a:ext>
            </a:extLst>
          </p:cNvPr>
          <p:cNvSpPr txBox="1"/>
          <p:nvPr/>
        </p:nvSpPr>
        <p:spPr>
          <a:xfrm>
            <a:off x="6528385" y="2705725"/>
            <a:ext cx="944545" cy="1446550"/>
          </a:xfrm>
          <a:prstGeom prst="rect">
            <a:avLst/>
          </a:prstGeom>
          <a:noFill/>
        </p:spPr>
        <p:txBody>
          <a:bodyPr wrap="square" rtlCol="0">
            <a:spAutoFit/>
          </a:bodyPr>
          <a:lstStyle/>
          <a:p>
            <a:r>
              <a:rPr lang="en-GB" sz="4400" dirty="0">
                <a:latin typeface="OpenDyslexicAlta" pitchFamily="2" charset="77"/>
              </a:rPr>
              <a:t>l</a:t>
            </a:r>
            <a:br>
              <a:rPr lang="en-GB" sz="4400" dirty="0">
                <a:latin typeface="OpenDyslexicAlta" pitchFamily="2" charset="77"/>
              </a:rPr>
            </a:br>
            <a:r>
              <a:rPr lang="en-GB" sz="4400" dirty="0">
                <a:latin typeface="OpenDyslexicAlta" pitchFamily="2" charset="77"/>
              </a:rPr>
              <a:t>y</a:t>
            </a:r>
          </a:p>
        </p:txBody>
      </p:sp>
      <p:sp>
        <p:nvSpPr>
          <p:cNvPr id="9" name="TextBox 8">
            <a:extLst>
              <a:ext uri="{FF2B5EF4-FFF2-40B4-BE49-F238E27FC236}">
                <a16:creationId xmlns:a16="http://schemas.microsoft.com/office/drawing/2014/main" id="{5F92A57C-BE8E-4094-AA75-10064597DF1D}"/>
              </a:ext>
            </a:extLst>
          </p:cNvPr>
          <p:cNvSpPr txBox="1"/>
          <p:nvPr/>
        </p:nvSpPr>
        <p:spPr>
          <a:xfrm>
            <a:off x="3572728" y="2482310"/>
            <a:ext cx="944545" cy="2800767"/>
          </a:xfrm>
          <a:prstGeom prst="rect">
            <a:avLst/>
          </a:prstGeom>
          <a:noFill/>
        </p:spPr>
        <p:txBody>
          <a:bodyPr wrap="square" rtlCol="0">
            <a:spAutoFit/>
          </a:bodyPr>
          <a:lstStyle/>
          <a:p>
            <a:r>
              <a:rPr lang="en-GB" sz="4400" dirty="0">
                <a:latin typeface="OpenDyslexicAlta" pitchFamily="2" charset="77"/>
              </a:rPr>
              <a:t>t</a:t>
            </a:r>
            <a:br>
              <a:rPr lang="en-GB" sz="4400" dirty="0">
                <a:latin typeface="OpenDyslexicAlta" pitchFamily="2" charset="77"/>
              </a:rPr>
            </a:br>
            <a:r>
              <a:rPr lang="en-GB" sz="4400" dirty="0">
                <a:latin typeface="OpenDyslexicAlta" pitchFamily="2" charset="77"/>
              </a:rPr>
              <a:t>e</a:t>
            </a:r>
            <a:br>
              <a:rPr lang="en-GB" sz="4400" dirty="0">
                <a:latin typeface="OpenDyslexicAlta" pitchFamily="2" charset="77"/>
              </a:rPr>
            </a:br>
            <a:br>
              <a:rPr lang="en-GB" sz="4400" dirty="0">
                <a:latin typeface="OpenDyslexicAlta" pitchFamily="2" charset="77"/>
              </a:rPr>
            </a:br>
            <a:endParaRPr lang="en-GB" sz="4400" dirty="0">
              <a:latin typeface="OpenDyslexicAlta" pitchFamily="2" charset="77"/>
            </a:endParaRPr>
          </a:p>
        </p:txBody>
      </p:sp>
      <p:sp>
        <p:nvSpPr>
          <p:cNvPr id="4" name="TextBox 3">
            <a:extLst>
              <a:ext uri="{FF2B5EF4-FFF2-40B4-BE49-F238E27FC236}">
                <a16:creationId xmlns:a16="http://schemas.microsoft.com/office/drawing/2014/main" id="{8B2763F2-CE5E-1941-BB49-EAAD6854B8A8}"/>
              </a:ext>
            </a:extLst>
          </p:cNvPr>
          <p:cNvSpPr txBox="1"/>
          <p:nvPr/>
        </p:nvSpPr>
        <p:spPr>
          <a:xfrm>
            <a:off x="609600" y="317500"/>
            <a:ext cx="1612900" cy="369332"/>
          </a:xfrm>
          <a:prstGeom prst="rect">
            <a:avLst/>
          </a:prstGeom>
          <a:noFill/>
        </p:spPr>
        <p:txBody>
          <a:bodyPr wrap="square" rtlCol="0">
            <a:spAutoFit/>
          </a:bodyPr>
          <a:lstStyle/>
          <a:p>
            <a:r>
              <a:rPr lang="en-US" dirty="0">
                <a:solidFill>
                  <a:srgbClr val="FF3860"/>
                </a:solidFill>
              </a:rPr>
              <a:t>Answers: </a:t>
            </a:r>
          </a:p>
        </p:txBody>
      </p:sp>
      <p:sp>
        <p:nvSpPr>
          <p:cNvPr id="11" name="TextBox 10">
            <a:extLst>
              <a:ext uri="{FF2B5EF4-FFF2-40B4-BE49-F238E27FC236}">
                <a16:creationId xmlns:a16="http://schemas.microsoft.com/office/drawing/2014/main" id="{2EBACD76-9C14-8445-9E9C-0FABBA6AF186}"/>
              </a:ext>
            </a:extLst>
          </p:cNvPr>
          <p:cNvSpPr txBox="1"/>
          <p:nvPr/>
        </p:nvSpPr>
        <p:spPr>
          <a:xfrm>
            <a:off x="-998234" y="3749570"/>
            <a:ext cx="8782259" cy="707886"/>
          </a:xfrm>
          <a:prstGeom prst="rect">
            <a:avLst/>
          </a:prstGeom>
          <a:noFill/>
        </p:spPr>
        <p:txBody>
          <a:bodyPr wrap="square" rtlCol="0">
            <a:spAutoFit/>
          </a:bodyPr>
          <a:lstStyle/>
          <a:p>
            <a:pPr algn="ctr"/>
            <a:r>
              <a:rPr lang="en-GB" sz="4000" dirty="0" err="1">
                <a:solidFill>
                  <a:srgbClr val="FF3860"/>
                </a:solidFill>
                <a:latin typeface="OpenDyslexicAlta" pitchFamily="2" charset="77"/>
              </a:rPr>
              <a:t>ccassionally</a:t>
            </a:r>
            <a:endParaRPr lang="en-GB" sz="4000" dirty="0">
              <a:solidFill>
                <a:srgbClr val="FF3860"/>
              </a:solidFill>
              <a:latin typeface="OpenDyslexicAlta" pitchFamily="2" charset="77"/>
            </a:endParaRPr>
          </a:p>
        </p:txBody>
      </p:sp>
      <p:sp>
        <p:nvSpPr>
          <p:cNvPr id="12" name="TextBox 11">
            <a:extLst>
              <a:ext uri="{FF2B5EF4-FFF2-40B4-BE49-F238E27FC236}">
                <a16:creationId xmlns:a16="http://schemas.microsoft.com/office/drawing/2014/main" id="{D18CBB85-F4C9-7B48-92DF-9760E7A20DAF}"/>
              </a:ext>
            </a:extLst>
          </p:cNvPr>
          <p:cNvSpPr txBox="1"/>
          <p:nvPr/>
        </p:nvSpPr>
        <p:spPr>
          <a:xfrm>
            <a:off x="3328500" y="98223"/>
            <a:ext cx="8782259" cy="646331"/>
          </a:xfrm>
          <a:prstGeom prst="rect">
            <a:avLst/>
          </a:prstGeom>
          <a:noFill/>
        </p:spPr>
        <p:txBody>
          <a:bodyPr wrap="square" rtlCol="0">
            <a:spAutoFit/>
          </a:bodyPr>
          <a:lstStyle/>
          <a:p>
            <a:pPr algn="ctr"/>
            <a:r>
              <a:rPr lang="en-GB" sz="3600" dirty="0">
                <a:solidFill>
                  <a:srgbClr val="FF3860"/>
                </a:solidFill>
                <a:latin typeface="OpenDyslexicAlta" pitchFamily="2" charset="77"/>
              </a:rPr>
              <a:t>f </a:t>
            </a:r>
            <a:r>
              <a:rPr lang="en-GB" sz="3600" dirty="0" err="1">
                <a:solidFill>
                  <a:srgbClr val="FF3860"/>
                </a:solidFill>
                <a:latin typeface="OpenDyslexicAlta" pitchFamily="2" charset="77"/>
              </a:rPr>
              <a:t>equently</a:t>
            </a:r>
            <a:endParaRPr lang="en-GB" sz="3600" dirty="0">
              <a:solidFill>
                <a:srgbClr val="FF3860"/>
              </a:solidFill>
              <a:latin typeface="OpenDyslexicAlta" pitchFamily="2" charset="77"/>
            </a:endParaRPr>
          </a:p>
        </p:txBody>
      </p:sp>
      <p:sp>
        <p:nvSpPr>
          <p:cNvPr id="13" name="TextBox 12">
            <a:extLst>
              <a:ext uri="{FF2B5EF4-FFF2-40B4-BE49-F238E27FC236}">
                <a16:creationId xmlns:a16="http://schemas.microsoft.com/office/drawing/2014/main" id="{BAF5ACB7-5B79-2845-B698-FC8DEA4141D5}"/>
              </a:ext>
            </a:extLst>
          </p:cNvPr>
          <p:cNvSpPr txBox="1"/>
          <p:nvPr/>
        </p:nvSpPr>
        <p:spPr>
          <a:xfrm>
            <a:off x="1285414" y="1613118"/>
            <a:ext cx="403914" cy="5078313"/>
          </a:xfrm>
          <a:prstGeom prst="rect">
            <a:avLst/>
          </a:prstGeom>
          <a:noFill/>
        </p:spPr>
        <p:txBody>
          <a:bodyPr wrap="square" rtlCol="0">
            <a:spAutoFit/>
          </a:bodyPr>
          <a:lstStyle/>
          <a:p>
            <a:pPr algn="ctr"/>
            <a:r>
              <a:rPr lang="en-GB" sz="3600" dirty="0">
                <a:solidFill>
                  <a:srgbClr val="FF3860"/>
                </a:solidFill>
                <a:latin typeface="OpenDyslexicAlta" pitchFamily="2" charset="77"/>
              </a:rPr>
              <a:t>obviously</a:t>
            </a:r>
          </a:p>
        </p:txBody>
      </p:sp>
      <p:sp>
        <p:nvSpPr>
          <p:cNvPr id="14" name="TextBox 13">
            <a:extLst>
              <a:ext uri="{FF2B5EF4-FFF2-40B4-BE49-F238E27FC236}">
                <a16:creationId xmlns:a16="http://schemas.microsoft.com/office/drawing/2014/main" id="{36C3579C-E2AA-B94E-B2D1-6F45BB623C12}"/>
              </a:ext>
            </a:extLst>
          </p:cNvPr>
          <p:cNvSpPr txBox="1"/>
          <p:nvPr/>
        </p:nvSpPr>
        <p:spPr>
          <a:xfrm>
            <a:off x="-2686259" y="4916086"/>
            <a:ext cx="8782259" cy="646331"/>
          </a:xfrm>
          <a:prstGeom prst="rect">
            <a:avLst/>
          </a:prstGeom>
          <a:noFill/>
        </p:spPr>
        <p:txBody>
          <a:bodyPr wrap="square" rtlCol="0">
            <a:spAutoFit/>
          </a:bodyPr>
          <a:lstStyle/>
          <a:p>
            <a:pPr algn="ctr"/>
            <a:r>
              <a:rPr lang="en-GB" sz="3600" dirty="0">
                <a:solidFill>
                  <a:srgbClr val="FF3860"/>
                </a:solidFill>
                <a:latin typeface="OpenDyslexicAlta" pitchFamily="2" charset="77"/>
              </a:rPr>
              <a:t>po  </a:t>
            </a:r>
            <a:r>
              <a:rPr lang="en-GB" sz="3600" dirty="0" err="1">
                <a:solidFill>
                  <a:srgbClr val="FF3860"/>
                </a:solidFill>
                <a:latin typeface="OpenDyslexicAlta" pitchFamily="2" charset="77"/>
              </a:rPr>
              <a:t>sibly</a:t>
            </a:r>
            <a:endParaRPr lang="en-GB" sz="3600" dirty="0">
              <a:solidFill>
                <a:srgbClr val="FF3860"/>
              </a:solidFill>
              <a:latin typeface="OpenDyslexicAlta" pitchFamily="2" charset="77"/>
            </a:endParaRPr>
          </a:p>
        </p:txBody>
      </p:sp>
      <p:sp>
        <p:nvSpPr>
          <p:cNvPr id="15" name="TextBox 14">
            <a:extLst>
              <a:ext uri="{FF2B5EF4-FFF2-40B4-BE49-F238E27FC236}">
                <a16:creationId xmlns:a16="http://schemas.microsoft.com/office/drawing/2014/main" id="{54105C59-20E6-8945-BB14-AE8467E467E6}"/>
              </a:ext>
            </a:extLst>
          </p:cNvPr>
          <p:cNvSpPr txBox="1"/>
          <p:nvPr/>
        </p:nvSpPr>
        <p:spPr>
          <a:xfrm>
            <a:off x="7719630" y="594177"/>
            <a:ext cx="403914" cy="4401205"/>
          </a:xfrm>
          <a:prstGeom prst="rect">
            <a:avLst/>
          </a:prstGeom>
          <a:noFill/>
        </p:spPr>
        <p:txBody>
          <a:bodyPr wrap="square" rtlCol="0">
            <a:spAutoFit/>
          </a:bodyPr>
          <a:lstStyle/>
          <a:p>
            <a:r>
              <a:rPr lang="en-GB" sz="2800" dirty="0" err="1">
                <a:solidFill>
                  <a:srgbClr val="FF3860"/>
                </a:solidFill>
                <a:latin typeface="OpenDyslexicAlta" pitchFamily="2" charset="77"/>
              </a:rPr>
              <a:t>cer</a:t>
            </a:r>
            <a:endParaRPr lang="en-GB" sz="2800" dirty="0">
              <a:solidFill>
                <a:srgbClr val="FF3860"/>
              </a:solidFill>
              <a:latin typeface="OpenDyslexicAlta" pitchFamily="2" charset="77"/>
            </a:endParaRPr>
          </a:p>
          <a:p>
            <a:endParaRPr lang="en-GB" sz="2800" dirty="0">
              <a:solidFill>
                <a:srgbClr val="FF3860"/>
              </a:solidFill>
              <a:latin typeface="OpenDyslexicAlta" pitchFamily="2" charset="77"/>
            </a:endParaRPr>
          </a:p>
          <a:p>
            <a:endParaRPr lang="en-GB" sz="2800" dirty="0">
              <a:solidFill>
                <a:srgbClr val="FF3860"/>
              </a:solidFill>
              <a:latin typeface="OpenDyslexicAlta" pitchFamily="2" charset="77"/>
            </a:endParaRPr>
          </a:p>
          <a:p>
            <a:r>
              <a:rPr lang="en-GB" sz="2800" dirty="0" err="1">
                <a:solidFill>
                  <a:srgbClr val="FF3860"/>
                </a:solidFill>
                <a:latin typeface="OpenDyslexicAlta" pitchFamily="2" charset="77"/>
              </a:rPr>
              <a:t>ainly</a:t>
            </a:r>
            <a:endParaRPr lang="en-GB" sz="2800" dirty="0">
              <a:solidFill>
                <a:srgbClr val="FF3860"/>
              </a:solidFill>
              <a:latin typeface="OpenDyslexicAlta" pitchFamily="2" charset="77"/>
            </a:endParaRPr>
          </a:p>
        </p:txBody>
      </p:sp>
      <p:sp>
        <p:nvSpPr>
          <p:cNvPr id="16" name="TextBox 15">
            <a:extLst>
              <a:ext uri="{FF2B5EF4-FFF2-40B4-BE49-F238E27FC236}">
                <a16:creationId xmlns:a16="http://schemas.microsoft.com/office/drawing/2014/main" id="{4E0F63FD-6236-A044-84B1-BC5F4D8321A3}"/>
              </a:ext>
            </a:extLst>
          </p:cNvPr>
          <p:cNvSpPr txBox="1"/>
          <p:nvPr/>
        </p:nvSpPr>
        <p:spPr>
          <a:xfrm>
            <a:off x="2575622" y="4372598"/>
            <a:ext cx="8782259" cy="646331"/>
          </a:xfrm>
          <a:prstGeom prst="rect">
            <a:avLst/>
          </a:prstGeom>
          <a:noFill/>
        </p:spPr>
        <p:txBody>
          <a:bodyPr wrap="square" rtlCol="0">
            <a:spAutoFit/>
          </a:bodyPr>
          <a:lstStyle/>
          <a:p>
            <a:pPr algn="ctr"/>
            <a:r>
              <a:rPr lang="en-GB" sz="3600" dirty="0" err="1">
                <a:solidFill>
                  <a:srgbClr val="FF3860"/>
                </a:solidFill>
                <a:latin typeface="OpenDyslexicAlta" pitchFamily="2" charset="77"/>
              </a:rPr>
              <a:t>probabl</a:t>
            </a:r>
            <a:endParaRPr lang="en-GB" sz="3600" dirty="0">
              <a:solidFill>
                <a:srgbClr val="FF3860"/>
              </a:solidFill>
              <a:latin typeface="OpenDyslexicAlta" pitchFamily="2" charset="77"/>
            </a:endParaRPr>
          </a:p>
        </p:txBody>
      </p:sp>
      <p:sp>
        <p:nvSpPr>
          <p:cNvPr id="17" name="TextBox 16">
            <a:extLst>
              <a:ext uri="{FF2B5EF4-FFF2-40B4-BE49-F238E27FC236}">
                <a16:creationId xmlns:a16="http://schemas.microsoft.com/office/drawing/2014/main" id="{84ACE26A-8F6F-F148-BC69-6ACC20591C62}"/>
              </a:ext>
            </a:extLst>
          </p:cNvPr>
          <p:cNvSpPr txBox="1"/>
          <p:nvPr/>
        </p:nvSpPr>
        <p:spPr>
          <a:xfrm>
            <a:off x="4108857" y="1001970"/>
            <a:ext cx="8782259" cy="584775"/>
          </a:xfrm>
          <a:prstGeom prst="rect">
            <a:avLst/>
          </a:prstGeom>
          <a:noFill/>
        </p:spPr>
        <p:txBody>
          <a:bodyPr wrap="square" rtlCol="0">
            <a:spAutoFit/>
          </a:bodyPr>
          <a:lstStyle/>
          <a:p>
            <a:pPr algn="ctr"/>
            <a:r>
              <a:rPr lang="en-GB" sz="2800" dirty="0">
                <a:solidFill>
                  <a:srgbClr val="FF3860"/>
                </a:solidFill>
                <a:latin typeface="OpenDyslexicAlta" pitchFamily="2" charset="77"/>
              </a:rPr>
              <a:t>d </a:t>
            </a:r>
            <a:r>
              <a:rPr lang="en-GB" sz="3200" dirty="0">
                <a:solidFill>
                  <a:srgbClr val="FF3860"/>
                </a:solidFill>
                <a:latin typeface="OpenDyslexicAlta" pitchFamily="2" charset="77"/>
              </a:rPr>
              <a:t> </a:t>
            </a:r>
            <a:r>
              <a:rPr lang="en-GB" sz="2800" dirty="0" err="1">
                <a:solidFill>
                  <a:srgbClr val="FF3860"/>
                </a:solidFill>
                <a:latin typeface="OpenDyslexicAlta" pitchFamily="2" charset="77"/>
              </a:rPr>
              <a:t>finitley</a:t>
            </a:r>
            <a:endParaRPr lang="en-GB" sz="3200" dirty="0">
              <a:solidFill>
                <a:srgbClr val="FF3860"/>
              </a:solidFill>
              <a:latin typeface="OpenDyslexicAlta" pitchFamily="2" charset="77"/>
            </a:endParaRPr>
          </a:p>
        </p:txBody>
      </p:sp>
    </p:spTree>
    <p:extLst>
      <p:ext uri="{BB962C8B-B14F-4D97-AF65-F5344CB8AC3E}">
        <p14:creationId xmlns:p14="http://schemas.microsoft.com/office/powerpoint/2010/main" val="9731909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454441081"/>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493247144"/>
                    </a:ext>
                  </a:extLst>
                </a:gridCol>
                <a:gridCol w="1858433">
                  <a:extLst>
                    <a:ext uri="{9D8B030D-6E8A-4147-A177-3AD203B41FA5}">
                      <a16:colId xmlns:a16="http://schemas.microsoft.com/office/drawing/2014/main" val="3255441964"/>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D883FF"/>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4th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definitely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possibly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probably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frequently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infrequently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occasionally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rarely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certainly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obviously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often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807207605"/>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r>
                        <a:rPr lang="en-GB" sz="1400" dirty="0">
                          <a:latin typeface="Muli" pitchFamily="2" charset="77"/>
                        </a:rPr>
                        <a:t>Language of possibility (modal verbs).  These words show the possibility that something has of occurring.</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23</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9368447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definitely</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possibly</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probably</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frequently</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infrequently</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occasionally</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rarely</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certainly</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obviously</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often</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477757428"/>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r>
                        <a:rPr lang="en-GB" sz="1400" dirty="0">
                          <a:latin typeface="Muli" pitchFamily="2" charset="77"/>
                        </a:rPr>
                        <a:t>Language of possibility (modal verbs).  These words show the possibility that something has of occurring.</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23</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pSp>
        <p:nvGrpSpPr>
          <p:cNvPr id="18" name="Group 17"/>
          <p:cNvGrpSpPr/>
          <p:nvPr/>
        </p:nvGrpSpPr>
        <p:grpSpPr>
          <a:xfrm>
            <a:off x="3505200" y="1600196"/>
            <a:ext cx="3788228" cy="2449305"/>
            <a:chOff x="3505200" y="1600196"/>
            <a:chExt cx="3788228" cy="2449305"/>
          </a:xfrm>
        </p:grpSpPr>
        <p:sp>
          <p:nvSpPr>
            <p:cNvPr id="6" name="Rectangle 5"/>
            <p:cNvSpPr/>
            <p:nvPr/>
          </p:nvSpPr>
          <p:spPr>
            <a:xfrm>
              <a:off x="3505200" y="1600196"/>
              <a:ext cx="1524000" cy="489861"/>
            </a:xfrm>
            <a:prstGeom prst="rect">
              <a:avLst/>
            </a:prstGeom>
            <a:no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8" name="Rectangle 7"/>
            <p:cNvSpPr/>
            <p:nvPr/>
          </p:nvSpPr>
          <p:spPr>
            <a:xfrm>
              <a:off x="4071257" y="2090057"/>
              <a:ext cx="1524000" cy="489861"/>
            </a:xfrm>
            <a:prstGeom prst="rect">
              <a:avLst/>
            </a:prstGeom>
            <a:no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9" name="Rectangle 8"/>
            <p:cNvSpPr/>
            <p:nvPr/>
          </p:nvSpPr>
          <p:spPr>
            <a:xfrm>
              <a:off x="4637314" y="2579918"/>
              <a:ext cx="1524000" cy="489861"/>
            </a:xfrm>
            <a:prstGeom prst="rect">
              <a:avLst/>
            </a:prstGeom>
            <a:no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0" name="Rectangle 9"/>
            <p:cNvSpPr/>
            <p:nvPr/>
          </p:nvSpPr>
          <p:spPr>
            <a:xfrm>
              <a:off x="5203371" y="3069779"/>
              <a:ext cx="1524000" cy="489861"/>
            </a:xfrm>
            <a:prstGeom prst="rect">
              <a:avLst/>
            </a:prstGeom>
            <a:no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1" name="Rectangle 10"/>
            <p:cNvSpPr/>
            <p:nvPr/>
          </p:nvSpPr>
          <p:spPr>
            <a:xfrm>
              <a:off x="5769428" y="3559640"/>
              <a:ext cx="1524000" cy="489861"/>
            </a:xfrm>
            <a:prstGeom prst="rect">
              <a:avLst/>
            </a:prstGeom>
            <a:no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grpSp>
      <p:grpSp>
        <p:nvGrpSpPr>
          <p:cNvPr id="19" name="Group 18"/>
          <p:cNvGrpSpPr/>
          <p:nvPr/>
        </p:nvGrpSpPr>
        <p:grpSpPr>
          <a:xfrm>
            <a:off x="6498770" y="4049501"/>
            <a:ext cx="3788228" cy="2449305"/>
            <a:chOff x="3505200" y="1600196"/>
            <a:chExt cx="3788228" cy="2449305"/>
          </a:xfrm>
        </p:grpSpPr>
        <p:sp>
          <p:nvSpPr>
            <p:cNvPr id="20" name="Rectangle 19"/>
            <p:cNvSpPr/>
            <p:nvPr/>
          </p:nvSpPr>
          <p:spPr>
            <a:xfrm>
              <a:off x="3505200" y="1600196"/>
              <a:ext cx="1524000" cy="489861"/>
            </a:xfrm>
            <a:prstGeom prst="rect">
              <a:avLst/>
            </a:prstGeom>
            <a:no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1" name="Rectangle 20"/>
            <p:cNvSpPr/>
            <p:nvPr/>
          </p:nvSpPr>
          <p:spPr>
            <a:xfrm>
              <a:off x="4071257" y="2090057"/>
              <a:ext cx="1524000" cy="489861"/>
            </a:xfrm>
            <a:prstGeom prst="rect">
              <a:avLst/>
            </a:prstGeom>
            <a:no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2" name="Rectangle 21"/>
            <p:cNvSpPr/>
            <p:nvPr/>
          </p:nvSpPr>
          <p:spPr>
            <a:xfrm>
              <a:off x="4637314" y="2579918"/>
              <a:ext cx="1524000" cy="489861"/>
            </a:xfrm>
            <a:prstGeom prst="rect">
              <a:avLst/>
            </a:prstGeom>
            <a:no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3" name="Rectangle 22"/>
            <p:cNvSpPr/>
            <p:nvPr/>
          </p:nvSpPr>
          <p:spPr>
            <a:xfrm>
              <a:off x="5203371" y="3069779"/>
              <a:ext cx="1524000" cy="489861"/>
            </a:xfrm>
            <a:prstGeom prst="rect">
              <a:avLst/>
            </a:prstGeom>
            <a:no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4" name="Rectangle 23"/>
            <p:cNvSpPr/>
            <p:nvPr/>
          </p:nvSpPr>
          <p:spPr>
            <a:xfrm>
              <a:off x="5769428" y="3559640"/>
              <a:ext cx="1524000" cy="489861"/>
            </a:xfrm>
            <a:prstGeom prst="rect">
              <a:avLst/>
            </a:prstGeom>
            <a:no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grpSp>
      <p:sp>
        <p:nvSpPr>
          <p:cNvPr id="25" name="TextBox 24"/>
          <p:cNvSpPr txBox="1"/>
          <p:nvPr/>
        </p:nvSpPr>
        <p:spPr>
          <a:xfrm>
            <a:off x="3505200" y="4190628"/>
            <a:ext cx="2405743" cy="923330"/>
          </a:xfrm>
          <a:prstGeom prst="rect">
            <a:avLst/>
          </a:prstGeom>
          <a:gradFill flip="none" rotWithShape="1">
            <a:gsLst>
              <a:gs pos="0">
                <a:srgbClr val="D883FF">
                  <a:tint val="66000"/>
                  <a:satMod val="160000"/>
                </a:srgbClr>
              </a:gs>
              <a:gs pos="50000">
                <a:srgbClr val="D883FF">
                  <a:tint val="44500"/>
                  <a:satMod val="160000"/>
                </a:srgbClr>
              </a:gs>
              <a:gs pos="100000">
                <a:srgbClr val="D883FF">
                  <a:tint val="23500"/>
                  <a:satMod val="160000"/>
                </a:srgbClr>
              </a:gs>
            </a:gsLst>
            <a:path path="circle">
              <a:fillToRect l="50000" t="50000" r="50000" b="50000"/>
            </a:path>
            <a:tileRect/>
          </a:gradFill>
          <a:ln>
            <a:solidFill>
              <a:srgbClr val="D883FF"/>
            </a:solidFill>
          </a:ln>
        </p:spPr>
        <p:txBody>
          <a:bodyPr wrap="square" rtlCol="0">
            <a:spAutoFit/>
          </a:bodyPr>
          <a:lstStyle/>
          <a:p>
            <a:pPr algn="ctr"/>
            <a:r>
              <a:rPr lang="en-GB" dirty="0">
                <a:latin typeface="OpenDyslexicAlta" pitchFamily="2" charset="77"/>
                <a:ea typeface="OpenDyslexic" charset="0"/>
                <a:cs typeface="OpenDyslexic" charset="0"/>
              </a:rPr>
              <a:t>Place your spellings in order of probability. </a:t>
            </a:r>
          </a:p>
        </p:txBody>
      </p:sp>
      <p:sp>
        <p:nvSpPr>
          <p:cNvPr id="27" name="TextBox 26"/>
          <p:cNvSpPr txBox="1"/>
          <p:nvPr/>
        </p:nvSpPr>
        <p:spPr>
          <a:xfrm>
            <a:off x="5965371" y="1511805"/>
            <a:ext cx="2405743" cy="369332"/>
          </a:xfrm>
          <a:prstGeom prst="rect">
            <a:avLst/>
          </a:prstGeom>
          <a:gradFill flip="none" rotWithShape="1">
            <a:gsLst>
              <a:gs pos="0">
                <a:srgbClr val="D883FF">
                  <a:tint val="66000"/>
                  <a:satMod val="160000"/>
                </a:srgbClr>
              </a:gs>
              <a:gs pos="50000">
                <a:srgbClr val="D883FF">
                  <a:tint val="44500"/>
                  <a:satMod val="160000"/>
                </a:srgbClr>
              </a:gs>
              <a:gs pos="100000">
                <a:srgbClr val="D883FF">
                  <a:tint val="23500"/>
                  <a:satMod val="160000"/>
                </a:srgbClr>
              </a:gs>
            </a:gsLst>
            <a:path path="circle">
              <a:fillToRect l="50000" t="50000" r="50000" b="50000"/>
            </a:path>
            <a:tileRect/>
          </a:gradFill>
          <a:ln>
            <a:solidFill>
              <a:srgbClr val="D883FF"/>
            </a:solidFill>
          </a:ln>
        </p:spPr>
        <p:txBody>
          <a:bodyPr wrap="square" rtlCol="0">
            <a:spAutoFit/>
          </a:bodyPr>
          <a:lstStyle/>
          <a:p>
            <a:pPr algn="ctr"/>
            <a:r>
              <a:rPr lang="en-GB" dirty="0">
                <a:latin typeface="OpenDyslexicAlta" pitchFamily="2" charset="77"/>
                <a:ea typeface="OpenDyslexic" charset="0"/>
                <a:cs typeface="OpenDyslexic" charset="0"/>
              </a:rPr>
              <a:t>Most likely</a:t>
            </a:r>
          </a:p>
        </p:txBody>
      </p:sp>
      <p:cxnSp>
        <p:nvCxnSpPr>
          <p:cNvPr id="29" name="Straight Arrow Connector 28"/>
          <p:cNvCxnSpPr>
            <a:stCxn id="27" idx="1"/>
            <a:endCxn id="6" idx="3"/>
          </p:cNvCxnSpPr>
          <p:nvPr/>
        </p:nvCxnSpPr>
        <p:spPr>
          <a:xfrm flipH="1">
            <a:off x="5029200" y="1696471"/>
            <a:ext cx="936171" cy="148656"/>
          </a:xfrm>
          <a:prstGeom prst="straightConnector1">
            <a:avLst/>
          </a:prstGeom>
          <a:ln>
            <a:solidFill>
              <a:srgbClr val="D883FF"/>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762499" y="5824279"/>
            <a:ext cx="2405743" cy="369332"/>
          </a:xfrm>
          <a:prstGeom prst="rect">
            <a:avLst/>
          </a:prstGeom>
          <a:gradFill flip="none" rotWithShape="1">
            <a:gsLst>
              <a:gs pos="0">
                <a:srgbClr val="D883FF">
                  <a:tint val="66000"/>
                  <a:satMod val="160000"/>
                </a:srgbClr>
              </a:gs>
              <a:gs pos="50000">
                <a:srgbClr val="D883FF">
                  <a:tint val="44500"/>
                  <a:satMod val="160000"/>
                </a:srgbClr>
              </a:gs>
              <a:gs pos="100000">
                <a:srgbClr val="D883FF">
                  <a:tint val="23500"/>
                  <a:satMod val="160000"/>
                </a:srgbClr>
              </a:gs>
            </a:gsLst>
            <a:path path="circle">
              <a:fillToRect l="50000" t="50000" r="50000" b="50000"/>
            </a:path>
            <a:tileRect/>
          </a:gradFill>
          <a:ln>
            <a:solidFill>
              <a:srgbClr val="D883FF"/>
            </a:solidFill>
          </a:ln>
        </p:spPr>
        <p:txBody>
          <a:bodyPr wrap="square" rtlCol="0">
            <a:spAutoFit/>
          </a:bodyPr>
          <a:lstStyle/>
          <a:p>
            <a:pPr algn="ctr"/>
            <a:r>
              <a:rPr lang="en-GB" dirty="0">
                <a:latin typeface="OpenDyslexicAlta" pitchFamily="2" charset="77"/>
                <a:ea typeface="OpenDyslexic" charset="0"/>
                <a:cs typeface="OpenDyslexic" charset="0"/>
              </a:rPr>
              <a:t>Least likely</a:t>
            </a:r>
          </a:p>
        </p:txBody>
      </p:sp>
      <p:cxnSp>
        <p:nvCxnSpPr>
          <p:cNvPr id="32" name="Straight Arrow Connector 31"/>
          <p:cNvCxnSpPr>
            <a:stCxn id="31" idx="3"/>
            <a:endCxn id="24" idx="1"/>
          </p:cNvCxnSpPr>
          <p:nvPr/>
        </p:nvCxnSpPr>
        <p:spPr>
          <a:xfrm>
            <a:off x="7168242" y="6008945"/>
            <a:ext cx="1594756" cy="244931"/>
          </a:xfrm>
          <a:prstGeom prst="straightConnector1">
            <a:avLst/>
          </a:prstGeom>
          <a:ln>
            <a:solidFill>
              <a:srgbClr val="D883FF"/>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4" name="Table 33"/>
          <p:cNvGraphicFramePr>
            <a:graphicFrameLocks noGrp="1"/>
          </p:cNvGraphicFramePr>
          <p:nvPr/>
        </p:nvGraphicFramePr>
        <p:xfrm>
          <a:off x="7821388" y="2349193"/>
          <a:ext cx="4125684" cy="1377712"/>
        </p:xfrm>
        <a:graphic>
          <a:graphicData uri="http://schemas.openxmlformats.org/drawingml/2006/table">
            <a:tbl>
              <a:tblPr firstRow="1" bandRow="1">
                <a:tableStyleId>{5940675A-B579-460E-94D1-54222C63F5DA}</a:tableStyleId>
              </a:tblPr>
              <a:tblGrid>
                <a:gridCol w="4125684">
                  <a:extLst>
                    <a:ext uri="{9D8B030D-6E8A-4147-A177-3AD203B41FA5}">
                      <a16:colId xmlns:a16="http://schemas.microsoft.com/office/drawing/2014/main" val="20000"/>
                    </a:ext>
                  </a:extLst>
                </a:gridCol>
              </a:tblGrid>
              <a:tr h="366272">
                <a:tc>
                  <a:txBody>
                    <a:bodyPr/>
                    <a:lstStyle/>
                    <a:p>
                      <a:pPr algn="ctr"/>
                      <a:r>
                        <a:rPr lang="en-GB" b="0" i="0" dirty="0">
                          <a:latin typeface="OpenDyslexicAlta" pitchFamily="2" charset="77"/>
                          <a:ea typeface="OpenDyslexic" charset="0"/>
                          <a:cs typeface="OpenDyslexic" charset="0"/>
                        </a:rPr>
                        <a:t>Choose one word and use</a:t>
                      </a:r>
                      <a:r>
                        <a:rPr lang="en-GB" b="0" i="0" baseline="0" dirty="0">
                          <a:latin typeface="OpenDyslexicAlta" pitchFamily="2" charset="77"/>
                          <a:ea typeface="OpenDyslexic" charset="0"/>
                          <a:cs typeface="OpenDyslexic" charset="0"/>
                        </a:rPr>
                        <a:t> it to create a sentence. </a:t>
                      </a:r>
                      <a:endParaRPr lang="en-GB" b="0" i="0" dirty="0">
                        <a:latin typeface="OpenDyslexicAlta" pitchFamily="2" charset="77"/>
                        <a:ea typeface="OpenDyslexic" charset="0"/>
                        <a:cs typeface="OpenDyslexic" charset="0"/>
                      </a:endParaRPr>
                    </a:p>
                  </a:txBody>
                  <a:tcPr>
                    <a:solidFill>
                      <a:srgbClr val="D883FF"/>
                    </a:solidFill>
                  </a:tcPr>
                </a:tc>
                <a:extLst>
                  <a:ext uri="{0D108BD9-81ED-4DB2-BD59-A6C34878D82A}">
                    <a16:rowId xmlns:a16="http://schemas.microsoft.com/office/drawing/2014/main" val="10000"/>
                  </a:ext>
                </a:extLst>
              </a:tr>
              <a:tr h="366272">
                <a:tc>
                  <a:txBody>
                    <a:bodyPr/>
                    <a:lstStyle/>
                    <a:p>
                      <a:pPr algn="ct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371360">
                <a:tc>
                  <a:txBody>
                    <a:bodyPr/>
                    <a:lstStyle/>
                    <a:p>
                      <a:pPr algn="ct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5783811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24242214"/>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solidFill>
                            <a:schemeClr val="tx1"/>
                          </a:solidFill>
                          <a:latin typeface="OpenDyslexicAlta" pitchFamily="2" charset="77"/>
                          <a:ea typeface="OpenDyslexic" charset="0"/>
                          <a:cs typeface="OpenDyslexic" charset="0"/>
                        </a:rPr>
                        <a:t>definitely</a:t>
                      </a:r>
                    </a:p>
                  </a:txBody>
                  <a:tcPr/>
                </a:tc>
                <a:extLst>
                  <a:ext uri="{0D108BD9-81ED-4DB2-BD59-A6C34878D82A}">
                    <a16:rowId xmlns:a16="http://schemas.microsoft.com/office/drawing/2014/main" val="10001"/>
                  </a:ext>
                </a:extLst>
              </a:tr>
              <a:tr h="457200">
                <a:tc>
                  <a:txBody>
                    <a:bodyPr/>
                    <a:lstStyle/>
                    <a:p>
                      <a:r>
                        <a:rPr lang="en-GB" b="0" i="0" dirty="0">
                          <a:solidFill>
                            <a:schemeClr val="tx1"/>
                          </a:solidFill>
                          <a:latin typeface="OpenDyslexicAlta" pitchFamily="2" charset="77"/>
                          <a:ea typeface="OpenDyslexic" charset="0"/>
                          <a:cs typeface="OpenDyslexic" charset="0"/>
                        </a:rPr>
                        <a:t>possibly</a:t>
                      </a:r>
                    </a:p>
                  </a:txBody>
                  <a:tcPr/>
                </a:tc>
                <a:extLst>
                  <a:ext uri="{0D108BD9-81ED-4DB2-BD59-A6C34878D82A}">
                    <a16:rowId xmlns:a16="http://schemas.microsoft.com/office/drawing/2014/main" val="10002"/>
                  </a:ext>
                </a:extLst>
              </a:tr>
              <a:tr h="457200">
                <a:tc>
                  <a:txBody>
                    <a:bodyPr/>
                    <a:lstStyle/>
                    <a:p>
                      <a:r>
                        <a:rPr lang="en-GB" b="0" i="0" dirty="0">
                          <a:solidFill>
                            <a:schemeClr val="tx1"/>
                          </a:solidFill>
                          <a:latin typeface="OpenDyslexicAlta" pitchFamily="2" charset="77"/>
                          <a:ea typeface="OpenDyslexic" charset="0"/>
                          <a:cs typeface="OpenDyslexic" charset="0"/>
                        </a:rPr>
                        <a:t>probably</a:t>
                      </a:r>
                    </a:p>
                  </a:txBody>
                  <a:tcPr/>
                </a:tc>
                <a:extLst>
                  <a:ext uri="{0D108BD9-81ED-4DB2-BD59-A6C34878D82A}">
                    <a16:rowId xmlns:a16="http://schemas.microsoft.com/office/drawing/2014/main" val="10003"/>
                  </a:ext>
                </a:extLst>
              </a:tr>
              <a:tr h="457200">
                <a:tc>
                  <a:txBody>
                    <a:bodyPr/>
                    <a:lstStyle/>
                    <a:p>
                      <a:r>
                        <a:rPr lang="en-GB" b="0" i="0" dirty="0">
                          <a:solidFill>
                            <a:schemeClr val="tx1"/>
                          </a:solidFill>
                          <a:latin typeface="OpenDyslexicAlta" pitchFamily="2" charset="77"/>
                          <a:ea typeface="OpenDyslexic" charset="0"/>
                          <a:cs typeface="OpenDyslexic" charset="0"/>
                        </a:rPr>
                        <a:t>frequently</a:t>
                      </a:r>
                    </a:p>
                  </a:txBody>
                  <a:tcPr/>
                </a:tc>
                <a:extLst>
                  <a:ext uri="{0D108BD9-81ED-4DB2-BD59-A6C34878D82A}">
                    <a16:rowId xmlns:a16="http://schemas.microsoft.com/office/drawing/2014/main" val="10004"/>
                  </a:ext>
                </a:extLst>
              </a:tr>
              <a:tr h="457200">
                <a:tc>
                  <a:txBody>
                    <a:bodyPr/>
                    <a:lstStyle/>
                    <a:p>
                      <a:r>
                        <a:rPr lang="en-GB" b="0" i="0" dirty="0">
                          <a:solidFill>
                            <a:schemeClr val="tx1"/>
                          </a:solidFill>
                          <a:latin typeface="OpenDyslexicAlta" pitchFamily="2" charset="77"/>
                          <a:ea typeface="OpenDyslexic" charset="0"/>
                          <a:cs typeface="OpenDyslexic" charset="0"/>
                        </a:rPr>
                        <a:t>infrequently</a:t>
                      </a:r>
                    </a:p>
                  </a:txBody>
                  <a:tcPr/>
                </a:tc>
                <a:extLst>
                  <a:ext uri="{0D108BD9-81ED-4DB2-BD59-A6C34878D82A}">
                    <a16:rowId xmlns:a16="http://schemas.microsoft.com/office/drawing/2014/main" val="10005"/>
                  </a:ext>
                </a:extLst>
              </a:tr>
              <a:tr h="457200">
                <a:tc>
                  <a:txBody>
                    <a:bodyPr/>
                    <a:lstStyle/>
                    <a:p>
                      <a:r>
                        <a:rPr lang="en-GB" b="0" i="0" dirty="0">
                          <a:solidFill>
                            <a:schemeClr val="tx1"/>
                          </a:solidFill>
                          <a:latin typeface="OpenDyslexicAlta" pitchFamily="2" charset="77"/>
                          <a:ea typeface="OpenDyslexic" charset="0"/>
                          <a:cs typeface="OpenDyslexic" charset="0"/>
                        </a:rPr>
                        <a:t>occasionally</a:t>
                      </a:r>
                    </a:p>
                  </a:txBody>
                  <a:tcPr/>
                </a:tc>
                <a:extLst>
                  <a:ext uri="{0D108BD9-81ED-4DB2-BD59-A6C34878D82A}">
                    <a16:rowId xmlns:a16="http://schemas.microsoft.com/office/drawing/2014/main" val="10006"/>
                  </a:ext>
                </a:extLst>
              </a:tr>
              <a:tr h="457200">
                <a:tc>
                  <a:txBody>
                    <a:bodyPr/>
                    <a:lstStyle/>
                    <a:p>
                      <a:r>
                        <a:rPr lang="en-GB" b="0" i="0" dirty="0">
                          <a:solidFill>
                            <a:schemeClr val="tx1"/>
                          </a:solidFill>
                          <a:latin typeface="OpenDyslexicAlta" pitchFamily="2" charset="77"/>
                          <a:ea typeface="OpenDyslexic" charset="0"/>
                          <a:cs typeface="OpenDyslexic" charset="0"/>
                        </a:rPr>
                        <a:t>rarely</a:t>
                      </a:r>
                    </a:p>
                  </a:txBody>
                  <a:tcPr/>
                </a:tc>
                <a:extLst>
                  <a:ext uri="{0D108BD9-81ED-4DB2-BD59-A6C34878D82A}">
                    <a16:rowId xmlns:a16="http://schemas.microsoft.com/office/drawing/2014/main" val="10007"/>
                  </a:ext>
                </a:extLst>
              </a:tr>
              <a:tr h="457200">
                <a:tc>
                  <a:txBody>
                    <a:bodyPr/>
                    <a:lstStyle/>
                    <a:p>
                      <a:r>
                        <a:rPr lang="en-GB" b="0" i="0" dirty="0">
                          <a:solidFill>
                            <a:schemeClr val="tx1"/>
                          </a:solidFill>
                          <a:latin typeface="OpenDyslexicAlta" pitchFamily="2" charset="77"/>
                          <a:ea typeface="OpenDyslexic" charset="0"/>
                          <a:cs typeface="OpenDyslexic" charset="0"/>
                        </a:rPr>
                        <a:t>certainly</a:t>
                      </a:r>
                    </a:p>
                  </a:txBody>
                  <a:tcPr/>
                </a:tc>
                <a:extLst>
                  <a:ext uri="{0D108BD9-81ED-4DB2-BD59-A6C34878D82A}">
                    <a16:rowId xmlns:a16="http://schemas.microsoft.com/office/drawing/2014/main" val="10008"/>
                  </a:ext>
                </a:extLst>
              </a:tr>
              <a:tr h="457200">
                <a:tc>
                  <a:txBody>
                    <a:bodyPr/>
                    <a:lstStyle/>
                    <a:p>
                      <a:r>
                        <a:rPr lang="en-GB" b="0" i="0" dirty="0">
                          <a:solidFill>
                            <a:schemeClr val="tx1"/>
                          </a:solidFill>
                          <a:latin typeface="OpenDyslexicAlta" pitchFamily="2" charset="77"/>
                          <a:ea typeface="OpenDyslexic" charset="0"/>
                          <a:cs typeface="OpenDyslexic" charset="0"/>
                        </a:rPr>
                        <a:t>obviously</a:t>
                      </a:r>
                    </a:p>
                  </a:txBody>
                  <a:tcPr/>
                </a:tc>
                <a:extLst>
                  <a:ext uri="{0D108BD9-81ED-4DB2-BD59-A6C34878D82A}">
                    <a16:rowId xmlns:a16="http://schemas.microsoft.com/office/drawing/2014/main" val="10009"/>
                  </a:ext>
                </a:extLst>
              </a:tr>
              <a:tr h="457200">
                <a:tc>
                  <a:txBody>
                    <a:bodyPr/>
                    <a:lstStyle/>
                    <a:p>
                      <a:r>
                        <a:rPr lang="en-GB" b="0" i="0" dirty="0">
                          <a:solidFill>
                            <a:schemeClr val="tx1"/>
                          </a:solidFill>
                          <a:latin typeface="OpenDyslexicAlta" pitchFamily="2" charset="77"/>
                          <a:ea typeface="OpenDyslexic" charset="0"/>
                          <a:cs typeface="OpenDyslexic" charset="0"/>
                        </a:rPr>
                        <a:t>often</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920008324"/>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r>
                        <a:rPr lang="en-GB" sz="1400" dirty="0">
                          <a:latin typeface="Muli" pitchFamily="2" charset="77"/>
                        </a:rPr>
                        <a:t>Language of possibility (modal verbs).  These words show the possibility that something has of occurring.</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23</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pSp>
        <p:nvGrpSpPr>
          <p:cNvPr id="18" name="Group 17"/>
          <p:cNvGrpSpPr/>
          <p:nvPr/>
        </p:nvGrpSpPr>
        <p:grpSpPr>
          <a:xfrm>
            <a:off x="3505200" y="1600196"/>
            <a:ext cx="3788228" cy="2449305"/>
            <a:chOff x="3505200" y="1600196"/>
            <a:chExt cx="3788228" cy="2449305"/>
          </a:xfrm>
        </p:grpSpPr>
        <p:sp>
          <p:nvSpPr>
            <p:cNvPr id="6" name="Rectangle 5"/>
            <p:cNvSpPr/>
            <p:nvPr/>
          </p:nvSpPr>
          <p:spPr>
            <a:xfrm>
              <a:off x="3505200" y="1600196"/>
              <a:ext cx="1524000" cy="489861"/>
            </a:xfrm>
            <a:prstGeom prst="rect">
              <a:avLst/>
            </a:prstGeom>
            <a:no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8" name="Rectangle 7"/>
            <p:cNvSpPr/>
            <p:nvPr/>
          </p:nvSpPr>
          <p:spPr>
            <a:xfrm>
              <a:off x="4071257" y="2090057"/>
              <a:ext cx="1524000" cy="489861"/>
            </a:xfrm>
            <a:prstGeom prst="rect">
              <a:avLst/>
            </a:prstGeom>
            <a:no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9" name="Rectangle 8"/>
            <p:cNvSpPr/>
            <p:nvPr/>
          </p:nvSpPr>
          <p:spPr>
            <a:xfrm>
              <a:off x="4637314" y="2579918"/>
              <a:ext cx="1524000" cy="489861"/>
            </a:xfrm>
            <a:prstGeom prst="rect">
              <a:avLst/>
            </a:prstGeom>
            <a:no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0" name="Rectangle 9"/>
            <p:cNvSpPr/>
            <p:nvPr/>
          </p:nvSpPr>
          <p:spPr>
            <a:xfrm>
              <a:off x="5203371" y="3069779"/>
              <a:ext cx="1524000" cy="489861"/>
            </a:xfrm>
            <a:prstGeom prst="rect">
              <a:avLst/>
            </a:prstGeom>
            <a:no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1" name="Rectangle 10"/>
            <p:cNvSpPr/>
            <p:nvPr/>
          </p:nvSpPr>
          <p:spPr>
            <a:xfrm>
              <a:off x="5769428" y="3559640"/>
              <a:ext cx="1524000" cy="489861"/>
            </a:xfrm>
            <a:prstGeom prst="rect">
              <a:avLst/>
            </a:prstGeom>
            <a:no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grpSp>
      <p:grpSp>
        <p:nvGrpSpPr>
          <p:cNvPr id="19" name="Group 18"/>
          <p:cNvGrpSpPr/>
          <p:nvPr/>
        </p:nvGrpSpPr>
        <p:grpSpPr>
          <a:xfrm>
            <a:off x="6498770" y="4049501"/>
            <a:ext cx="3788228" cy="2449305"/>
            <a:chOff x="3505200" y="1600196"/>
            <a:chExt cx="3788228" cy="2449305"/>
          </a:xfrm>
        </p:grpSpPr>
        <p:sp>
          <p:nvSpPr>
            <p:cNvPr id="20" name="Rectangle 19"/>
            <p:cNvSpPr/>
            <p:nvPr/>
          </p:nvSpPr>
          <p:spPr>
            <a:xfrm>
              <a:off x="3505200" y="1600196"/>
              <a:ext cx="1524000" cy="489861"/>
            </a:xfrm>
            <a:prstGeom prst="rect">
              <a:avLst/>
            </a:prstGeom>
            <a:no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1" name="Rectangle 20"/>
            <p:cNvSpPr/>
            <p:nvPr/>
          </p:nvSpPr>
          <p:spPr>
            <a:xfrm>
              <a:off x="4071257" y="2090057"/>
              <a:ext cx="1524000" cy="489861"/>
            </a:xfrm>
            <a:prstGeom prst="rect">
              <a:avLst/>
            </a:prstGeom>
            <a:no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2" name="Rectangle 21"/>
            <p:cNvSpPr/>
            <p:nvPr/>
          </p:nvSpPr>
          <p:spPr>
            <a:xfrm>
              <a:off x="4637314" y="2579918"/>
              <a:ext cx="1524000" cy="489861"/>
            </a:xfrm>
            <a:prstGeom prst="rect">
              <a:avLst/>
            </a:prstGeom>
            <a:no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3" name="Rectangle 22"/>
            <p:cNvSpPr/>
            <p:nvPr/>
          </p:nvSpPr>
          <p:spPr>
            <a:xfrm>
              <a:off x="5203371" y="3069779"/>
              <a:ext cx="1524000" cy="489861"/>
            </a:xfrm>
            <a:prstGeom prst="rect">
              <a:avLst/>
            </a:prstGeom>
            <a:no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4" name="Rectangle 23"/>
            <p:cNvSpPr/>
            <p:nvPr/>
          </p:nvSpPr>
          <p:spPr>
            <a:xfrm>
              <a:off x="5769428" y="3559640"/>
              <a:ext cx="1524000" cy="489861"/>
            </a:xfrm>
            <a:prstGeom prst="rect">
              <a:avLst/>
            </a:prstGeom>
            <a:no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grpSp>
      <p:sp>
        <p:nvSpPr>
          <p:cNvPr id="25" name="TextBox 24"/>
          <p:cNvSpPr txBox="1"/>
          <p:nvPr/>
        </p:nvSpPr>
        <p:spPr>
          <a:xfrm>
            <a:off x="3505200" y="4190628"/>
            <a:ext cx="2405743" cy="923330"/>
          </a:xfrm>
          <a:prstGeom prst="rect">
            <a:avLst/>
          </a:prstGeom>
          <a:gradFill flip="none" rotWithShape="1">
            <a:gsLst>
              <a:gs pos="0">
                <a:srgbClr val="D883FF">
                  <a:tint val="66000"/>
                  <a:satMod val="160000"/>
                </a:srgbClr>
              </a:gs>
              <a:gs pos="50000">
                <a:srgbClr val="D883FF">
                  <a:tint val="44500"/>
                  <a:satMod val="160000"/>
                </a:srgbClr>
              </a:gs>
              <a:gs pos="100000">
                <a:srgbClr val="D883FF">
                  <a:tint val="23500"/>
                  <a:satMod val="160000"/>
                </a:srgbClr>
              </a:gs>
            </a:gsLst>
            <a:path path="circle">
              <a:fillToRect l="50000" t="50000" r="50000" b="50000"/>
            </a:path>
            <a:tileRect/>
          </a:gradFill>
          <a:ln>
            <a:solidFill>
              <a:srgbClr val="D883FF"/>
            </a:solidFill>
          </a:ln>
        </p:spPr>
        <p:txBody>
          <a:bodyPr wrap="square" rtlCol="0">
            <a:spAutoFit/>
          </a:bodyPr>
          <a:lstStyle/>
          <a:p>
            <a:pPr algn="ctr"/>
            <a:r>
              <a:rPr lang="en-GB" dirty="0">
                <a:latin typeface="OpenDyslexicAlta" pitchFamily="2" charset="77"/>
                <a:ea typeface="OpenDyslexic" charset="0"/>
                <a:cs typeface="OpenDyslexic" charset="0"/>
              </a:rPr>
              <a:t>Place your spellings in order of probability. </a:t>
            </a:r>
          </a:p>
        </p:txBody>
      </p:sp>
      <p:sp>
        <p:nvSpPr>
          <p:cNvPr id="27" name="TextBox 26"/>
          <p:cNvSpPr txBox="1"/>
          <p:nvPr/>
        </p:nvSpPr>
        <p:spPr>
          <a:xfrm>
            <a:off x="5965371" y="1511805"/>
            <a:ext cx="2405743" cy="369332"/>
          </a:xfrm>
          <a:prstGeom prst="rect">
            <a:avLst/>
          </a:prstGeom>
          <a:gradFill flip="none" rotWithShape="1">
            <a:gsLst>
              <a:gs pos="0">
                <a:srgbClr val="D883FF">
                  <a:tint val="66000"/>
                  <a:satMod val="160000"/>
                </a:srgbClr>
              </a:gs>
              <a:gs pos="50000">
                <a:srgbClr val="D883FF">
                  <a:tint val="44500"/>
                  <a:satMod val="160000"/>
                </a:srgbClr>
              </a:gs>
              <a:gs pos="100000">
                <a:srgbClr val="D883FF">
                  <a:tint val="23500"/>
                  <a:satMod val="160000"/>
                </a:srgbClr>
              </a:gs>
            </a:gsLst>
            <a:path path="circle">
              <a:fillToRect l="50000" t="50000" r="50000" b="50000"/>
            </a:path>
            <a:tileRect/>
          </a:gradFill>
          <a:ln>
            <a:solidFill>
              <a:srgbClr val="D883FF"/>
            </a:solidFill>
          </a:ln>
        </p:spPr>
        <p:txBody>
          <a:bodyPr wrap="square" rtlCol="0">
            <a:spAutoFit/>
          </a:bodyPr>
          <a:lstStyle/>
          <a:p>
            <a:pPr algn="ctr"/>
            <a:r>
              <a:rPr lang="en-GB" dirty="0">
                <a:latin typeface="OpenDyslexicAlta" pitchFamily="2" charset="77"/>
                <a:ea typeface="OpenDyslexic" charset="0"/>
                <a:cs typeface="OpenDyslexic" charset="0"/>
              </a:rPr>
              <a:t>Most likely</a:t>
            </a:r>
          </a:p>
        </p:txBody>
      </p:sp>
      <p:cxnSp>
        <p:nvCxnSpPr>
          <p:cNvPr id="29" name="Straight Arrow Connector 28"/>
          <p:cNvCxnSpPr>
            <a:stCxn id="27" idx="1"/>
            <a:endCxn id="6" idx="3"/>
          </p:cNvCxnSpPr>
          <p:nvPr/>
        </p:nvCxnSpPr>
        <p:spPr>
          <a:xfrm flipH="1">
            <a:off x="5029200" y="1696471"/>
            <a:ext cx="936171" cy="148656"/>
          </a:xfrm>
          <a:prstGeom prst="straightConnector1">
            <a:avLst/>
          </a:prstGeom>
          <a:ln>
            <a:solidFill>
              <a:srgbClr val="D883FF"/>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762499" y="5824279"/>
            <a:ext cx="2405743" cy="369332"/>
          </a:xfrm>
          <a:prstGeom prst="rect">
            <a:avLst/>
          </a:prstGeom>
          <a:gradFill flip="none" rotWithShape="1">
            <a:gsLst>
              <a:gs pos="0">
                <a:srgbClr val="D883FF">
                  <a:tint val="66000"/>
                  <a:satMod val="160000"/>
                </a:srgbClr>
              </a:gs>
              <a:gs pos="50000">
                <a:srgbClr val="D883FF">
                  <a:tint val="44500"/>
                  <a:satMod val="160000"/>
                </a:srgbClr>
              </a:gs>
              <a:gs pos="100000">
                <a:srgbClr val="D883FF">
                  <a:tint val="23500"/>
                  <a:satMod val="160000"/>
                </a:srgbClr>
              </a:gs>
            </a:gsLst>
            <a:path path="circle">
              <a:fillToRect l="50000" t="50000" r="50000" b="50000"/>
            </a:path>
            <a:tileRect/>
          </a:gradFill>
          <a:ln>
            <a:solidFill>
              <a:srgbClr val="D883FF"/>
            </a:solidFill>
          </a:ln>
        </p:spPr>
        <p:txBody>
          <a:bodyPr wrap="square" rtlCol="0">
            <a:spAutoFit/>
          </a:bodyPr>
          <a:lstStyle/>
          <a:p>
            <a:pPr algn="ctr"/>
            <a:r>
              <a:rPr lang="en-GB" dirty="0">
                <a:latin typeface="OpenDyslexicAlta" pitchFamily="2" charset="77"/>
                <a:ea typeface="OpenDyslexic" charset="0"/>
                <a:cs typeface="OpenDyslexic" charset="0"/>
              </a:rPr>
              <a:t>Least likely</a:t>
            </a:r>
          </a:p>
        </p:txBody>
      </p:sp>
      <p:cxnSp>
        <p:nvCxnSpPr>
          <p:cNvPr id="32" name="Straight Arrow Connector 31"/>
          <p:cNvCxnSpPr>
            <a:stCxn id="31" idx="3"/>
            <a:endCxn id="24" idx="1"/>
          </p:cNvCxnSpPr>
          <p:nvPr/>
        </p:nvCxnSpPr>
        <p:spPr>
          <a:xfrm>
            <a:off x="7168242" y="6008945"/>
            <a:ext cx="1594756" cy="244931"/>
          </a:xfrm>
          <a:prstGeom prst="straightConnector1">
            <a:avLst/>
          </a:prstGeom>
          <a:ln>
            <a:solidFill>
              <a:srgbClr val="D883FF"/>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4" name="Table 33"/>
          <p:cNvGraphicFramePr>
            <a:graphicFrameLocks noGrp="1"/>
          </p:cNvGraphicFramePr>
          <p:nvPr/>
        </p:nvGraphicFramePr>
        <p:xfrm>
          <a:off x="7821388" y="2349193"/>
          <a:ext cx="4125684" cy="1377712"/>
        </p:xfrm>
        <a:graphic>
          <a:graphicData uri="http://schemas.openxmlformats.org/drawingml/2006/table">
            <a:tbl>
              <a:tblPr firstRow="1" bandRow="1">
                <a:tableStyleId>{5940675A-B579-460E-94D1-54222C63F5DA}</a:tableStyleId>
              </a:tblPr>
              <a:tblGrid>
                <a:gridCol w="4125684">
                  <a:extLst>
                    <a:ext uri="{9D8B030D-6E8A-4147-A177-3AD203B41FA5}">
                      <a16:colId xmlns:a16="http://schemas.microsoft.com/office/drawing/2014/main" val="20000"/>
                    </a:ext>
                  </a:extLst>
                </a:gridCol>
              </a:tblGrid>
              <a:tr h="366272">
                <a:tc>
                  <a:txBody>
                    <a:bodyPr/>
                    <a:lstStyle/>
                    <a:p>
                      <a:pPr algn="ctr"/>
                      <a:r>
                        <a:rPr lang="en-GB" b="0" i="0" dirty="0">
                          <a:latin typeface="OpenDyslexicAlta" pitchFamily="2" charset="77"/>
                          <a:ea typeface="OpenDyslexic" charset="0"/>
                          <a:cs typeface="OpenDyslexic" charset="0"/>
                        </a:rPr>
                        <a:t>Choose one word and use</a:t>
                      </a:r>
                      <a:r>
                        <a:rPr lang="en-GB" b="0" i="0" baseline="0" dirty="0">
                          <a:latin typeface="OpenDyslexicAlta" pitchFamily="2" charset="77"/>
                          <a:ea typeface="OpenDyslexic" charset="0"/>
                          <a:cs typeface="OpenDyslexic" charset="0"/>
                        </a:rPr>
                        <a:t> it to create a sentence. </a:t>
                      </a:r>
                      <a:endParaRPr lang="en-GB" b="0" i="0" dirty="0">
                        <a:latin typeface="OpenDyslexicAlta" pitchFamily="2" charset="77"/>
                        <a:ea typeface="OpenDyslexic" charset="0"/>
                        <a:cs typeface="OpenDyslexic" charset="0"/>
                      </a:endParaRPr>
                    </a:p>
                  </a:txBody>
                  <a:tcPr>
                    <a:solidFill>
                      <a:srgbClr val="D883FF"/>
                    </a:solidFill>
                  </a:tcPr>
                </a:tc>
                <a:extLst>
                  <a:ext uri="{0D108BD9-81ED-4DB2-BD59-A6C34878D82A}">
                    <a16:rowId xmlns:a16="http://schemas.microsoft.com/office/drawing/2014/main" val="10000"/>
                  </a:ext>
                </a:extLst>
              </a:tr>
              <a:tr h="366272">
                <a:tc>
                  <a:txBody>
                    <a:bodyPr/>
                    <a:lstStyle/>
                    <a:p>
                      <a:pPr algn="ct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371360">
                <a:tc>
                  <a:txBody>
                    <a:bodyPr/>
                    <a:lstStyle/>
                    <a:p>
                      <a:pPr algn="ct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bl>
          </a:graphicData>
        </a:graphic>
      </p:graphicFrame>
      <p:sp>
        <p:nvSpPr>
          <p:cNvPr id="2" name="Rectangle 1">
            <a:extLst>
              <a:ext uri="{FF2B5EF4-FFF2-40B4-BE49-F238E27FC236}">
                <a16:creationId xmlns:a16="http://schemas.microsoft.com/office/drawing/2014/main" id="{9EFCB720-F660-1044-8778-1F5645E0F7AA}"/>
              </a:ext>
            </a:extLst>
          </p:cNvPr>
          <p:cNvSpPr/>
          <p:nvPr/>
        </p:nvSpPr>
        <p:spPr>
          <a:xfrm>
            <a:off x="3585347" y="1646604"/>
            <a:ext cx="1363707"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definitely</a:t>
            </a:r>
          </a:p>
        </p:txBody>
      </p:sp>
      <p:sp>
        <p:nvSpPr>
          <p:cNvPr id="3" name="Rectangle 2">
            <a:extLst>
              <a:ext uri="{FF2B5EF4-FFF2-40B4-BE49-F238E27FC236}">
                <a16:creationId xmlns:a16="http://schemas.microsoft.com/office/drawing/2014/main" id="{2B1B96A3-6A18-DC42-871D-9293498CA3FE}"/>
              </a:ext>
            </a:extLst>
          </p:cNvPr>
          <p:cNvSpPr/>
          <p:nvPr/>
        </p:nvSpPr>
        <p:spPr>
          <a:xfrm>
            <a:off x="8954438" y="6065786"/>
            <a:ext cx="903452"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rarely</a:t>
            </a:r>
          </a:p>
        </p:txBody>
      </p:sp>
      <p:sp>
        <p:nvSpPr>
          <p:cNvPr id="7" name="Rectangle 6">
            <a:extLst>
              <a:ext uri="{FF2B5EF4-FFF2-40B4-BE49-F238E27FC236}">
                <a16:creationId xmlns:a16="http://schemas.microsoft.com/office/drawing/2014/main" id="{49F679FF-4729-1742-A6BC-789AD7D155B1}"/>
              </a:ext>
            </a:extLst>
          </p:cNvPr>
          <p:cNvSpPr/>
          <p:nvPr/>
        </p:nvSpPr>
        <p:spPr>
          <a:xfrm>
            <a:off x="7556309" y="5121332"/>
            <a:ext cx="1673150"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infrequently</a:t>
            </a:r>
          </a:p>
        </p:txBody>
      </p:sp>
      <p:sp>
        <p:nvSpPr>
          <p:cNvPr id="14" name="Rectangle 13">
            <a:extLst>
              <a:ext uri="{FF2B5EF4-FFF2-40B4-BE49-F238E27FC236}">
                <a16:creationId xmlns:a16="http://schemas.microsoft.com/office/drawing/2014/main" id="{FE003A1D-4EBF-9140-ABD8-E454E3FD7032}"/>
              </a:ext>
            </a:extLst>
          </p:cNvPr>
          <p:cNvSpPr/>
          <p:nvPr/>
        </p:nvSpPr>
        <p:spPr>
          <a:xfrm>
            <a:off x="4126267" y="2132921"/>
            <a:ext cx="1272464"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certainly</a:t>
            </a:r>
          </a:p>
        </p:txBody>
      </p:sp>
      <p:sp>
        <p:nvSpPr>
          <p:cNvPr id="15" name="Rectangle 14">
            <a:extLst>
              <a:ext uri="{FF2B5EF4-FFF2-40B4-BE49-F238E27FC236}">
                <a16:creationId xmlns:a16="http://schemas.microsoft.com/office/drawing/2014/main" id="{CEF45ACA-BCCF-1D49-857C-2DD6FD80FCC2}"/>
              </a:ext>
            </a:extLst>
          </p:cNvPr>
          <p:cNvSpPr/>
          <p:nvPr/>
        </p:nvSpPr>
        <p:spPr>
          <a:xfrm>
            <a:off x="4721302" y="2616736"/>
            <a:ext cx="1354858"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obviously</a:t>
            </a:r>
          </a:p>
        </p:txBody>
      </p:sp>
      <p:sp>
        <p:nvSpPr>
          <p:cNvPr id="16" name="Rectangle 15">
            <a:extLst>
              <a:ext uri="{FF2B5EF4-FFF2-40B4-BE49-F238E27FC236}">
                <a16:creationId xmlns:a16="http://schemas.microsoft.com/office/drawing/2014/main" id="{5B80AF87-29B1-5544-A7CE-4BDEA0084515}"/>
              </a:ext>
            </a:extLst>
          </p:cNvPr>
          <p:cNvSpPr/>
          <p:nvPr/>
        </p:nvSpPr>
        <p:spPr>
          <a:xfrm>
            <a:off x="5203371" y="3130043"/>
            <a:ext cx="1464760"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frequently</a:t>
            </a:r>
          </a:p>
        </p:txBody>
      </p:sp>
      <p:sp>
        <p:nvSpPr>
          <p:cNvPr id="17" name="Rectangle 16">
            <a:extLst>
              <a:ext uri="{FF2B5EF4-FFF2-40B4-BE49-F238E27FC236}">
                <a16:creationId xmlns:a16="http://schemas.microsoft.com/office/drawing/2014/main" id="{59061B0B-8F0D-634F-8994-800A35298E60}"/>
              </a:ext>
            </a:extLst>
          </p:cNvPr>
          <p:cNvSpPr/>
          <p:nvPr/>
        </p:nvSpPr>
        <p:spPr>
          <a:xfrm>
            <a:off x="5977738" y="3637305"/>
            <a:ext cx="848566"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often</a:t>
            </a:r>
          </a:p>
        </p:txBody>
      </p:sp>
      <p:sp>
        <p:nvSpPr>
          <p:cNvPr id="28" name="Rectangle 27">
            <a:extLst>
              <a:ext uri="{FF2B5EF4-FFF2-40B4-BE49-F238E27FC236}">
                <a16:creationId xmlns:a16="http://schemas.microsoft.com/office/drawing/2014/main" id="{8D8FA89D-17AC-7D46-A9B5-3AD201A838D8}"/>
              </a:ext>
            </a:extLst>
          </p:cNvPr>
          <p:cNvSpPr/>
          <p:nvPr/>
        </p:nvSpPr>
        <p:spPr>
          <a:xfrm>
            <a:off x="7207175" y="4567441"/>
            <a:ext cx="1185709"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possibly</a:t>
            </a:r>
          </a:p>
        </p:txBody>
      </p:sp>
      <p:sp>
        <p:nvSpPr>
          <p:cNvPr id="30" name="Rectangle 29">
            <a:extLst>
              <a:ext uri="{FF2B5EF4-FFF2-40B4-BE49-F238E27FC236}">
                <a16:creationId xmlns:a16="http://schemas.microsoft.com/office/drawing/2014/main" id="{7F691809-3701-D042-8B4A-82764A90BD3A}"/>
              </a:ext>
            </a:extLst>
          </p:cNvPr>
          <p:cNvSpPr/>
          <p:nvPr/>
        </p:nvSpPr>
        <p:spPr>
          <a:xfrm>
            <a:off x="8125942" y="5593558"/>
            <a:ext cx="1656992"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occasionally</a:t>
            </a:r>
          </a:p>
        </p:txBody>
      </p:sp>
      <p:sp>
        <p:nvSpPr>
          <p:cNvPr id="33" name="Rectangle 32">
            <a:extLst>
              <a:ext uri="{FF2B5EF4-FFF2-40B4-BE49-F238E27FC236}">
                <a16:creationId xmlns:a16="http://schemas.microsoft.com/office/drawing/2014/main" id="{6E16F2AD-192C-FE49-8E58-6EA2F62F943D}"/>
              </a:ext>
            </a:extLst>
          </p:cNvPr>
          <p:cNvSpPr/>
          <p:nvPr/>
        </p:nvSpPr>
        <p:spPr>
          <a:xfrm>
            <a:off x="6693698" y="4084302"/>
            <a:ext cx="1250150"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probably</a:t>
            </a:r>
          </a:p>
        </p:txBody>
      </p:sp>
    </p:spTree>
    <p:extLst>
      <p:ext uri="{BB962C8B-B14F-4D97-AF65-F5344CB8AC3E}">
        <p14:creationId xmlns:p14="http://schemas.microsoft.com/office/powerpoint/2010/main" val="16498794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pPr>
              <a:lnSpc>
                <a:spcPct val="150000"/>
              </a:lnSpc>
            </a:pPr>
            <a:r>
              <a:rPr lang="en-GB" dirty="0">
                <a:solidFill>
                  <a:srgbClr val="FF3860"/>
                </a:solidFill>
              </a:rPr>
              <a:t>Challenge words</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5</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24</a:t>
            </a:r>
          </a:p>
        </p:txBody>
      </p:sp>
    </p:spTree>
    <p:extLst>
      <p:ext uri="{BB962C8B-B14F-4D97-AF65-F5344CB8AC3E}">
        <p14:creationId xmlns:p14="http://schemas.microsoft.com/office/powerpoint/2010/main" val="205407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delicious</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atrocious</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conscious</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ferocious </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gracious</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luscious</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malicious</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precious </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spacious</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suspicious</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431492835"/>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Words ending in ‘</a:t>
                      </a:r>
                      <a:r>
                        <a:rPr lang="mr-IN" sz="1400" b="0" i="0" baseline="0" dirty="0">
                          <a:latin typeface="Muli" pitchFamily="2" charset="77"/>
                        </a:rPr>
                        <a:t>–</a:t>
                      </a:r>
                      <a:r>
                        <a:rPr lang="en-GB" sz="1400" baseline="0" dirty="0" err="1">
                          <a:latin typeface="Muli" pitchFamily="2" charset="77"/>
                        </a:rPr>
                        <a:t>cious</a:t>
                      </a:r>
                      <a:r>
                        <a:rPr lang="en-GB" sz="1400" baseline="0" dirty="0">
                          <a:latin typeface="Muli" pitchFamily="2" charset="77"/>
                        </a:rPr>
                        <a:t>.’  If the root word ends in </a:t>
                      </a:r>
                      <a:r>
                        <a:rPr lang="mr-IN" sz="1400" baseline="0" dirty="0">
                          <a:latin typeface="Muli" pitchFamily="2" charset="77"/>
                        </a:rPr>
                        <a:t>–</a:t>
                      </a:r>
                      <a:r>
                        <a:rPr lang="en-GB" sz="1400" baseline="0" dirty="0" err="1">
                          <a:latin typeface="Muli" pitchFamily="2" charset="77"/>
                        </a:rPr>
                        <a:t>ce</a:t>
                      </a:r>
                      <a:r>
                        <a:rPr lang="en-GB" sz="1400" baseline="0" dirty="0">
                          <a:latin typeface="Muli" pitchFamily="2" charset="77"/>
                        </a:rPr>
                        <a:t> the sound is usually spelt ‘-</a:t>
                      </a:r>
                      <a:r>
                        <a:rPr lang="en-GB" sz="1400" baseline="0" dirty="0" err="1">
                          <a:latin typeface="Muli" pitchFamily="2" charset="77"/>
                        </a:rPr>
                        <a:t>cious</a:t>
                      </a:r>
                      <a:r>
                        <a:rPr lang="en-GB" sz="1400" baseline="0" dirty="0">
                          <a:latin typeface="Muli" pitchFamily="2" charset="77"/>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06110260"/>
              </p:ext>
            </p:extLst>
          </p:nvPr>
        </p:nvGraphicFramePr>
        <p:xfrm>
          <a:off x="3594100" y="1444167"/>
          <a:ext cx="6779976" cy="5341258"/>
        </p:xfrm>
        <a:graphic>
          <a:graphicData uri="http://schemas.openxmlformats.org/drawingml/2006/table">
            <a:tbl>
              <a:tblPr firstRow="1" bandRow="1">
                <a:tableStyleId>{5940675A-B579-460E-94D1-54222C63F5DA}</a:tableStyleId>
              </a:tblPr>
              <a:tblGrid>
                <a:gridCol w="416331">
                  <a:extLst>
                    <a:ext uri="{9D8B030D-6E8A-4147-A177-3AD203B41FA5}">
                      <a16:colId xmlns:a16="http://schemas.microsoft.com/office/drawing/2014/main" val="20000"/>
                    </a:ext>
                  </a:extLst>
                </a:gridCol>
                <a:gridCol w="416331">
                  <a:extLst>
                    <a:ext uri="{9D8B030D-6E8A-4147-A177-3AD203B41FA5}">
                      <a16:colId xmlns:a16="http://schemas.microsoft.com/office/drawing/2014/main" val="20001"/>
                    </a:ext>
                  </a:extLst>
                </a:gridCol>
                <a:gridCol w="416331">
                  <a:extLst>
                    <a:ext uri="{9D8B030D-6E8A-4147-A177-3AD203B41FA5}">
                      <a16:colId xmlns:a16="http://schemas.microsoft.com/office/drawing/2014/main" val="20002"/>
                    </a:ext>
                  </a:extLst>
                </a:gridCol>
                <a:gridCol w="416331">
                  <a:extLst>
                    <a:ext uri="{9D8B030D-6E8A-4147-A177-3AD203B41FA5}">
                      <a16:colId xmlns:a16="http://schemas.microsoft.com/office/drawing/2014/main" val="20003"/>
                    </a:ext>
                  </a:extLst>
                </a:gridCol>
                <a:gridCol w="401716">
                  <a:extLst>
                    <a:ext uri="{9D8B030D-6E8A-4147-A177-3AD203B41FA5}">
                      <a16:colId xmlns:a16="http://schemas.microsoft.com/office/drawing/2014/main" val="20004"/>
                    </a:ext>
                  </a:extLst>
                </a:gridCol>
                <a:gridCol w="430946">
                  <a:extLst>
                    <a:ext uri="{9D8B030D-6E8A-4147-A177-3AD203B41FA5}">
                      <a16:colId xmlns:a16="http://schemas.microsoft.com/office/drawing/2014/main" val="20005"/>
                    </a:ext>
                  </a:extLst>
                </a:gridCol>
                <a:gridCol w="416331">
                  <a:extLst>
                    <a:ext uri="{9D8B030D-6E8A-4147-A177-3AD203B41FA5}">
                      <a16:colId xmlns:a16="http://schemas.microsoft.com/office/drawing/2014/main" val="20006"/>
                    </a:ext>
                  </a:extLst>
                </a:gridCol>
                <a:gridCol w="416331">
                  <a:extLst>
                    <a:ext uri="{9D8B030D-6E8A-4147-A177-3AD203B41FA5}">
                      <a16:colId xmlns:a16="http://schemas.microsoft.com/office/drawing/2014/main" val="20007"/>
                    </a:ext>
                  </a:extLst>
                </a:gridCol>
                <a:gridCol w="416331">
                  <a:extLst>
                    <a:ext uri="{9D8B030D-6E8A-4147-A177-3AD203B41FA5}">
                      <a16:colId xmlns:a16="http://schemas.microsoft.com/office/drawing/2014/main" val="20008"/>
                    </a:ext>
                  </a:extLst>
                </a:gridCol>
                <a:gridCol w="416331">
                  <a:extLst>
                    <a:ext uri="{9D8B030D-6E8A-4147-A177-3AD203B41FA5}">
                      <a16:colId xmlns:a16="http://schemas.microsoft.com/office/drawing/2014/main" val="20009"/>
                    </a:ext>
                  </a:extLst>
                </a:gridCol>
                <a:gridCol w="416331">
                  <a:extLst>
                    <a:ext uri="{9D8B030D-6E8A-4147-A177-3AD203B41FA5}">
                      <a16:colId xmlns:a16="http://schemas.microsoft.com/office/drawing/2014/main" val="20010"/>
                    </a:ext>
                  </a:extLst>
                </a:gridCol>
                <a:gridCol w="416331">
                  <a:extLst>
                    <a:ext uri="{9D8B030D-6E8A-4147-A177-3AD203B41FA5}">
                      <a16:colId xmlns:a16="http://schemas.microsoft.com/office/drawing/2014/main" val="20011"/>
                    </a:ext>
                  </a:extLst>
                </a:gridCol>
                <a:gridCol w="446001">
                  <a:extLst>
                    <a:ext uri="{9D8B030D-6E8A-4147-A177-3AD203B41FA5}">
                      <a16:colId xmlns:a16="http://schemas.microsoft.com/office/drawing/2014/main" val="20012"/>
                    </a:ext>
                  </a:extLst>
                </a:gridCol>
                <a:gridCol w="446001">
                  <a:extLst>
                    <a:ext uri="{9D8B030D-6E8A-4147-A177-3AD203B41FA5}">
                      <a16:colId xmlns:a16="http://schemas.microsoft.com/office/drawing/2014/main" val="20013"/>
                    </a:ext>
                  </a:extLst>
                </a:gridCol>
                <a:gridCol w="446001">
                  <a:extLst>
                    <a:ext uri="{9D8B030D-6E8A-4147-A177-3AD203B41FA5}">
                      <a16:colId xmlns:a16="http://schemas.microsoft.com/office/drawing/2014/main" val="20014"/>
                    </a:ext>
                  </a:extLst>
                </a:gridCol>
                <a:gridCol w="446001">
                  <a:extLst>
                    <a:ext uri="{9D8B030D-6E8A-4147-A177-3AD203B41FA5}">
                      <a16:colId xmlns:a16="http://schemas.microsoft.com/office/drawing/2014/main" val="20015"/>
                    </a:ext>
                  </a:extLst>
                </a:gridCol>
              </a:tblGrid>
              <a:tr h="410866">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10866">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b="0" i="0" dirty="0">
                          <a:latin typeface="OpenDyslexicAlta" pitchFamily="2" charset="77"/>
                          <a:ea typeface="OpenDyslexic" charset="0"/>
                          <a:cs typeface="OpenDyslexic"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algn="ctr"/>
                      <a:r>
                        <a:rPr lang="en-GB" sz="1800" b="0" i="0" dirty="0" err="1">
                          <a:solidFill>
                            <a:srgbClr val="FF3860"/>
                          </a:solidFill>
                          <a:latin typeface="OpenDyslexicAlta" pitchFamily="2" charset="77"/>
                          <a:ea typeface="OpenDyslexic" charset="0"/>
                          <a:cs typeface="OpenDyslexic" charset="0"/>
                        </a:rPr>
                        <a:t>i</a:t>
                      </a:r>
                      <a:endParaRPr lang="en-GB" sz="1800" b="0" i="0" dirty="0">
                        <a:solidFill>
                          <a:srgbClr val="FF3860"/>
                        </a:solidFill>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b="0" i="0" dirty="0">
                          <a:latin typeface="OpenDyslexicAlta" pitchFamily="2" charset="77"/>
                          <a:ea typeface="OpenDyslexic" charset="0"/>
                          <a:cs typeface="OpenDyslexic"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solidFill>
                            <a:srgbClr val="FF3860"/>
                          </a:solidFill>
                          <a:latin typeface="OpenDyslexicAlta" pitchFamily="2" charset="77"/>
                          <a:ea typeface="OpenDyslexic" charset="0"/>
                          <a:cs typeface="OpenDyslexic"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10866">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b="0" i="0" dirty="0">
                          <a:latin typeface="OpenDyslexicAlta" pitchFamily="2" charset="77"/>
                          <a:ea typeface="OpenDyslexic" charset="0"/>
                          <a:cs typeface="OpenDyslexic"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solidFill>
                            <a:srgbClr val="FF3860"/>
                          </a:solidFill>
                          <a:latin typeface="OpenDyslexicAlta" pitchFamily="2" charset="77"/>
                          <a:ea typeface="OpenDyslexic" charset="0"/>
                          <a:cs typeface="OpenDyslexic"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solidFill>
                            <a:schemeClr val="tx1"/>
                          </a:solidFill>
                          <a:latin typeface="OpenDyslexicAlta" pitchFamily="2" charset="77"/>
                          <a:ea typeface="OpenDyslexic" charset="0"/>
                          <a:cs typeface="OpenDyslexic"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algn="ctr"/>
                      <a:r>
                        <a:rPr lang="en-GB" sz="1800" b="0" i="0" dirty="0">
                          <a:latin typeface="OpenDyslexicAlta" pitchFamily="2" charset="77"/>
                          <a:ea typeface="OpenDyslexic" charset="0"/>
                          <a:cs typeface="OpenDyslexic"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10866">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b="0" i="0" dirty="0">
                          <a:latin typeface="OpenDyslexicAlta" pitchFamily="2" charset="77"/>
                          <a:ea typeface="OpenDyslexic" charset="0"/>
                          <a:cs typeface="OpenDyslexic"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solidFill>
                            <a:srgbClr val="FF3860"/>
                          </a:solidFill>
                          <a:latin typeface="OpenDyslexicAlta" pitchFamily="2" charset="77"/>
                          <a:ea typeface="OpenDyslexic" charset="0"/>
                          <a:cs typeface="OpenDyslexic"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algn="ctr"/>
                      <a:r>
                        <a:rPr lang="en-GB" sz="1800" b="0" i="0" dirty="0">
                          <a:latin typeface="OpenDyslexicAlta" pitchFamily="2" charset="77"/>
                          <a:ea typeface="OpenDyslexic" charset="0"/>
                          <a:cs typeface="OpenDyslexic"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solidFill>
                            <a:srgbClr val="FF3860"/>
                          </a:solidFill>
                          <a:latin typeface="OpenDyslexicAlta" pitchFamily="2" charset="77"/>
                          <a:ea typeface="OpenDyslexic" charset="0"/>
                          <a:cs typeface="OpenDyslexic"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b="0" i="0" dirty="0">
                          <a:latin typeface="OpenDyslexicAlta" pitchFamily="2" charset="77"/>
                          <a:ea typeface="OpenDyslexic" charset="0"/>
                          <a:cs typeface="OpenDyslexic"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solidFill>
                            <a:srgbClr val="FF3860"/>
                          </a:solidFill>
                          <a:latin typeface="OpenDyslexicAlta" pitchFamily="2" charset="77"/>
                          <a:ea typeface="OpenDyslexic" charset="0"/>
                          <a:cs typeface="OpenDyslexic"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solidFill>
                            <a:srgbClr val="FF3860"/>
                          </a:solidFill>
                          <a:latin typeface="OpenDyslexicAlta" pitchFamily="2" charset="77"/>
                          <a:ea typeface="OpenDyslexic" charset="0"/>
                          <a:cs typeface="OpenDyslexic"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10866">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b="0" i="0" dirty="0">
                          <a:latin typeface="OpenDyslexicAlta" pitchFamily="2" charset="77"/>
                          <a:ea typeface="OpenDyslexic" charset="0"/>
                          <a:cs typeface="OpenDyslexic"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solidFill>
                            <a:schemeClr val="tx1"/>
                          </a:solidFill>
                          <a:latin typeface="OpenDyslexicAlta" pitchFamily="2" charset="77"/>
                          <a:ea typeface="OpenDyslexic" charset="0"/>
                          <a:cs typeface="OpenDyslexic"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algn="ctr"/>
                      <a:r>
                        <a:rPr lang="en-GB" sz="1800" b="0" i="0" dirty="0">
                          <a:latin typeface="OpenDyslexicAlta" pitchFamily="2" charset="77"/>
                          <a:ea typeface="OpenDyslexic" charset="0"/>
                          <a:cs typeface="OpenDyslexic"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b="0" i="0" dirty="0">
                          <a:latin typeface="OpenDyslexicAlta" pitchFamily="2" charset="77"/>
                          <a:ea typeface="OpenDyslexic" charset="0"/>
                          <a:cs typeface="OpenDyslexic"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10866">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b="0" i="0" dirty="0">
                          <a:latin typeface="OpenDyslexicAlta" pitchFamily="2" charset="77"/>
                          <a:ea typeface="OpenDyslexic" charset="0"/>
                          <a:cs typeface="OpenDyslexic"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algn="ctr"/>
                      <a:r>
                        <a:rPr lang="en-GB" sz="1800" b="0" i="0" dirty="0">
                          <a:latin typeface="OpenDyslexicAlta" pitchFamily="2" charset="77"/>
                          <a:ea typeface="OpenDyslexic" charset="0"/>
                          <a:cs typeface="OpenDyslexic"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err="1">
                          <a:solidFill>
                            <a:srgbClr val="FF3860"/>
                          </a:solidFill>
                          <a:latin typeface="OpenDyslexicAlta" pitchFamily="2" charset="77"/>
                          <a:ea typeface="OpenDyslexic" charset="0"/>
                          <a:cs typeface="OpenDyslexic" charset="0"/>
                        </a:rPr>
                        <a:t>i</a:t>
                      </a:r>
                      <a:endParaRPr lang="en-GB" sz="1800" b="0" i="0" dirty="0">
                        <a:solidFill>
                          <a:srgbClr val="FF3860"/>
                        </a:solidFill>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b="0" i="0" dirty="0">
                          <a:latin typeface="OpenDyslexicAlta" pitchFamily="2" charset="77"/>
                          <a:ea typeface="OpenDyslexic" charset="0"/>
                          <a:cs typeface="OpenDyslexic"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err="1">
                          <a:solidFill>
                            <a:srgbClr val="FF3860"/>
                          </a:solidFill>
                          <a:latin typeface="OpenDyslexicAlta" pitchFamily="2" charset="77"/>
                          <a:ea typeface="OpenDyslexic" charset="0"/>
                          <a:cs typeface="OpenDyslexic" charset="0"/>
                        </a:rPr>
                        <a:t>i</a:t>
                      </a:r>
                      <a:endParaRPr lang="en-GB" sz="1800" b="0" i="0" dirty="0">
                        <a:solidFill>
                          <a:srgbClr val="FF3860"/>
                        </a:solidFill>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solidFill>
                            <a:srgbClr val="FF3860"/>
                          </a:solidFill>
                          <a:latin typeface="OpenDyslexicAlta" pitchFamily="2" charset="77"/>
                          <a:ea typeface="OpenDyslexic" charset="0"/>
                          <a:cs typeface="OpenDyslexic"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10866">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b="0" i="0" dirty="0">
                          <a:latin typeface="OpenDyslexicAlta" pitchFamily="2" charset="77"/>
                          <a:ea typeface="OpenDyslexic" charset="0"/>
                          <a:cs typeface="OpenDyslexic"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algn="ctr"/>
                      <a:r>
                        <a:rPr lang="en-GB" sz="1800" b="0" i="0" dirty="0">
                          <a:solidFill>
                            <a:srgbClr val="FF3860"/>
                          </a:solidFill>
                          <a:latin typeface="OpenDyslexicAlta" pitchFamily="2" charset="77"/>
                          <a:ea typeface="OpenDyslexic" charset="0"/>
                          <a:cs typeface="OpenDyslexic"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solidFill>
                            <a:srgbClr val="FF3860"/>
                          </a:solidFill>
                          <a:latin typeface="OpenDyslexicAlta" pitchFamily="2" charset="77"/>
                          <a:ea typeface="OpenDyslexic" charset="0"/>
                          <a:cs typeface="OpenDyslexic"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solidFill>
                            <a:srgbClr val="FF3860"/>
                          </a:solidFill>
                          <a:latin typeface="OpenDyslexicAlta" pitchFamily="2" charset="77"/>
                          <a:ea typeface="OpenDyslexic" charset="0"/>
                          <a:cs typeface="OpenDyslexic"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b="0" i="0" dirty="0">
                          <a:latin typeface="OpenDyslexicAlta" pitchFamily="2" charset="77"/>
                          <a:ea typeface="OpenDyslexic" charset="0"/>
                          <a:cs typeface="OpenDyslexic"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10866">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b="0" i="0" dirty="0">
                          <a:latin typeface="OpenDyslexicAlta" pitchFamily="2" charset="77"/>
                          <a:ea typeface="OpenDyslexic" charset="0"/>
                          <a:cs typeface="OpenDyslexic" charset="0"/>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solidFill>
                            <a:srgbClr val="FF3860"/>
                          </a:solidFill>
                          <a:latin typeface="OpenDyslexicAlta" pitchFamily="2" charset="77"/>
                          <a:ea typeface="OpenDyslexic" charset="0"/>
                          <a:cs typeface="OpenDyslexic"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b="0" i="0" dirty="0">
                          <a:latin typeface="OpenDyslexicAlta" pitchFamily="2" charset="77"/>
                          <a:ea typeface="OpenDyslexic" charset="0"/>
                          <a:cs typeface="OpenDyslexic"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b="0" i="0" dirty="0">
                          <a:solidFill>
                            <a:srgbClr val="FF3860"/>
                          </a:solidFill>
                          <a:latin typeface="OpenDyslexicAlta" pitchFamily="2" charset="77"/>
                          <a:ea typeface="OpenDyslexic" charset="0"/>
                          <a:cs typeface="OpenDyslexic"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b="0" i="0" dirty="0">
                          <a:latin typeface="OpenDyslexicAlta" pitchFamily="2" charset="77"/>
                          <a:ea typeface="OpenDyslexic" charset="0"/>
                          <a:cs typeface="OpenDyslexic"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b="0" i="0" dirty="0" err="1">
                          <a:latin typeface="OpenDyslexicAlta" pitchFamily="2" charset="77"/>
                          <a:ea typeface="OpenDyslexic" charset="0"/>
                          <a:cs typeface="OpenDyslexic" charset="0"/>
                        </a:rPr>
                        <a:t>i</a:t>
                      </a:r>
                      <a:endParaRPr lang="en-GB"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algn="ctr"/>
                      <a:r>
                        <a:rPr lang="en-GB" b="0" i="0" dirty="0">
                          <a:latin typeface="OpenDyslexicAlta" pitchFamily="2" charset="77"/>
                          <a:ea typeface="OpenDyslexic" charset="0"/>
                          <a:cs typeface="OpenDyslexic"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b="0" i="0" dirty="0">
                          <a:solidFill>
                            <a:srgbClr val="FF3860"/>
                          </a:solidFill>
                          <a:latin typeface="OpenDyslexicAlta" pitchFamily="2" charset="77"/>
                          <a:ea typeface="OpenDyslexic" charset="0"/>
                          <a:cs typeface="OpenDyslexic"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b="0" i="0" dirty="0">
                          <a:latin typeface="OpenDyslexicAlta" pitchFamily="2" charset="77"/>
                          <a:ea typeface="OpenDyslexic" charset="0"/>
                          <a:cs typeface="OpenDyslexic"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10866">
                <a:tc>
                  <a:txBody>
                    <a:bodyPr/>
                    <a:lstStyle/>
                    <a:p>
                      <a:pPr algn="ctr"/>
                      <a:r>
                        <a:rPr lang="en-GB" sz="1800" b="0" i="0" dirty="0">
                          <a:solidFill>
                            <a:srgbClr val="FF3860"/>
                          </a:solidFill>
                          <a:latin typeface="OpenDyslexicAlta" pitchFamily="2" charset="77"/>
                          <a:ea typeface="OpenDyslexic" charset="0"/>
                          <a:cs typeface="OpenDyslexic"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err="1">
                          <a:solidFill>
                            <a:srgbClr val="FF3860"/>
                          </a:solidFill>
                          <a:latin typeface="OpenDyslexicAlta" pitchFamily="2" charset="77"/>
                          <a:ea typeface="OpenDyslexic" charset="0"/>
                          <a:cs typeface="OpenDyslexic" charset="0"/>
                        </a:rPr>
                        <a:t>i</a:t>
                      </a:r>
                      <a:endParaRPr lang="en-GB" sz="1800" b="0" i="0" dirty="0">
                        <a:solidFill>
                          <a:srgbClr val="FF3860"/>
                        </a:solidFill>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solidFill>
                            <a:srgbClr val="FF3860"/>
                          </a:solidFill>
                          <a:latin typeface="OpenDyslexicAlta" pitchFamily="2" charset="77"/>
                          <a:ea typeface="OpenDyslexic" charset="0"/>
                          <a:cs typeface="OpenDyslexic"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err="1">
                          <a:solidFill>
                            <a:srgbClr val="FF3860"/>
                          </a:solidFill>
                          <a:latin typeface="OpenDyslexicAlta" pitchFamily="2" charset="77"/>
                          <a:ea typeface="OpenDyslexic" charset="0"/>
                          <a:cs typeface="OpenDyslexic" charset="0"/>
                        </a:rPr>
                        <a:t>i</a:t>
                      </a:r>
                      <a:endParaRPr lang="en-GB" sz="1800" b="0" i="0" dirty="0">
                        <a:solidFill>
                          <a:srgbClr val="FF3860"/>
                        </a:solidFill>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algn="ctr"/>
                      <a:r>
                        <a:rPr lang="en-GB" sz="1800" b="0" i="0" dirty="0">
                          <a:solidFill>
                            <a:srgbClr val="FF3860"/>
                          </a:solidFill>
                          <a:latin typeface="OpenDyslexicAlta" pitchFamily="2" charset="77"/>
                          <a:ea typeface="OpenDyslexic" charset="0"/>
                          <a:cs typeface="OpenDyslexic"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solidFill>
                            <a:srgbClr val="FF3860"/>
                          </a:solidFill>
                          <a:latin typeface="OpenDyslexicAlta" pitchFamily="2" charset="77"/>
                          <a:ea typeface="OpenDyslexic" charset="0"/>
                          <a:cs typeface="OpenDyslexic"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10866">
                <a:tc>
                  <a:txBody>
                    <a:bodyPr/>
                    <a:lstStyle/>
                    <a:p>
                      <a:pPr algn="ctr"/>
                      <a:r>
                        <a:rPr lang="en-GB" sz="1800" b="0" i="0" dirty="0">
                          <a:solidFill>
                            <a:srgbClr val="FF3860"/>
                          </a:solidFill>
                          <a:latin typeface="OpenDyslexicAlta" pitchFamily="2" charset="77"/>
                          <a:ea typeface="OpenDyslexic" charset="0"/>
                          <a:cs typeface="OpenDyslexic"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err="1">
                          <a:solidFill>
                            <a:srgbClr val="FF3860"/>
                          </a:solidFill>
                          <a:latin typeface="OpenDyslexicAlta" pitchFamily="2" charset="77"/>
                          <a:ea typeface="OpenDyslexic" charset="0"/>
                          <a:cs typeface="OpenDyslexic" charset="0"/>
                        </a:rPr>
                        <a:t>i</a:t>
                      </a:r>
                      <a:endParaRPr lang="en-GB" sz="1800" b="0" i="0" dirty="0">
                        <a:solidFill>
                          <a:srgbClr val="FF3860"/>
                        </a:solidFill>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err="1">
                          <a:solidFill>
                            <a:srgbClr val="FF3860"/>
                          </a:solidFill>
                          <a:latin typeface="OpenDyslexicAlta" pitchFamily="2" charset="77"/>
                          <a:ea typeface="OpenDyslexic" charset="0"/>
                          <a:cs typeface="OpenDyslexic" charset="0"/>
                        </a:rPr>
                        <a:t>i</a:t>
                      </a:r>
                      <a:endParaRPr lang="en-GB" sz="1800" b="0" i="0" dirty="0">
                        <a:solidFill>
                          <a:srgbClr val="FF3860"/>
                        </a:solidFill>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algn="ctr"/>
                      <a:r>
                        <a:rPr lang="en-GB" sz="1800" b="0" i="0" dirty="0">
                          <a:latin typeface="OpenDyslexicAlta" pitchFamily="2" charset="77"/>
                          <a:ea typeface="OpenDyslexic" charset="0"/>
                          <a:cs typeface="OpenDyslexic"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10866">
                <a:tc>
                  <a:txBody>
                    <a:bodyPr/>
                    <a:lstStyle/>
                    <a:p>
                      <a:pPr algn="ctr"/>
                      <a:r>
                        <a:rPr lang="en-GB" sz="1800" b="0" i="0" dirty="0">
                          <a:latin typeface="OpenDyslexicAlta" pitchFamily="2" charset="77"/>
                          <a:ea typeface="OpenDyslexic" charset="0"/>
                          <a:cs typeface="OpenDyslexic"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solidFill>
                            <a:srgbClr val="FF3860"/>
                          </a:solidFill>
                          <a:latin typeface="OpenDyslexicAlta" pitchFamily="2" charset="77"/>
                          <a:ea typeface="OpenDyslexic" charset="0"/>
                          <a:cs typeface="OpenDyslexic"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solidFill>
                            <a:srgbClr val="FF3860"/>
                          </a:solidFill>
                          <a:latin typeface="OpenDyslexicAlta" pitchFamily="2" charset="77"/>
                          <a:ea typeface="OpenDyslexic" charset="0"/>
                          <a:cs typeface="OpenDyslexic"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solidFill>
                            <a:srgbClr val="FF3860"/>
                          </a:solidFill>
                          <a:latin typeface="OpenDyslexicAlta" pitchFamily="2" charset="77"/>
                          <a:ea typeface="OpenDyslexic" charset="0"/>
                          <a:cs typeface="OpenDyslexic"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i="0" dirty="0">
                          <a:latin typeface="OpenDyslexicAlta" pitchFamily="2" charset="77"/>
                          <a:ea typeface="OpenDyslexic" charset="0"/>
                          <a:cs typeface="OpenDyslexic"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10866">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410866">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bl>
          </a:graphicData>
        </a:graphic>
      </p:graphicFrame>
      <p:sp>
        <p:nvSpPr>
          <p:cNvPr id="11" name="TextBox 10"/>
          <p:cNvSpPr txBox="1"/>
          <p:nvPr/>
        </p:nvSpPr>
        <p:spPr>
          <a:xfrm>
            <a:off x="8245930" y="5399315"/>
            <a:ext cx="3488870" cy="923330"/>
          </a:xfrm>
          <a:prstGeom prst="rect">
            <a:avLst/>
          </a:prstGeom>
          <a:solidFill>
            <a:srgbClr val="FF7E79"/>
          </a:solidFill>
          <a:ln>
            <a:solidFill>
              <a:schemeClr val="tx1"/>
            </a:solidFill>
          </a:ln>
        </p:spPr>
        <p:txBody>
          <a:bodyPr wrap="square" rtlCol="0">
            <a:spAutoFit/>
          </a:bodyPr>
          <a:lstStyle/>
          <a:p>
            <a:pPr algn="ctr"/>
            <a:r>
              <a:rPr lang="en-GB" dirty="0">
                <a:latin typeface="OpenDyslexicAlta" pitchFamily="2" charset="77"/>
                <a:ea typeface="OpenDyslexic" charset="0"/>
                <a:cs typeface="OpenDyslexic" charset="0"/>
              </a:rPr>
              <a:t>Insert the missing letters into your spellings to find a new word. </a:t>
            </a:r>
          </a:p>
        </p:txBody>
      </p:sp>
    </p:spTree>
    <p:extLst>
      <p:ext uri="{BB962C8B-B14F-4D97-AF65-F5344CB8AC3E}">
        <p14:creationId xmlns:p14="http://schemas.microsoft.com/office/powerpoint/2010/main" val="51303451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5</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24</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pPr>
              <a:lnSpc>
                <a:spcPct val="100000"/>
              </a:lnSpc>
              <a:spcBef>
                <a:spcPts val="0"/>
              </a:spcBef>
              <a:defRPr/>
            </a:pPr>
            <a:r>
              <a:rPr lang="en-GB" b="1" dirty="0">
                <a:solidFill>
                  <a:srgbClr val="FF3860"/>
                </a:solidFill>
              </a:rPr>
              <a:t>Challenge Words</a:t>
            </a:r>
          </a:p>
          <a:p>
            <a:pPr>
              <a:lnSpc>
                <a:spcPct val="100000"/>
              </a:lnSpc>
              <a:spcBef>
                <a:spcPts val="0"/>
              </a:spcBef>
              <a:defRPr/>
            </a:pPr>
            <a:endParaRPr lang="en-GB" dirty="0"/>
          </a:p>
          <a:p>
            <a:r>
              <a:rPr lang="en-GB" dirty="0"/>
              <a:t>Name:</a:t>
            </a:r>
          </a:p>
          <a:p>
            <a:endParaRPr lang="en-GB" dirty="0"/>
          </a:p>
        </p:txBody>
      </p:sp>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accompany</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communicate</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conscience</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desperate</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disastrous</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interfere</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nuisance</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queue</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restaurant</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rhythm</a:t>
                      </a:r>
                    </a:p>
                  </a:txBody>
                  <a:tcPr/>
                </a:tc>
                <a:extLst>
                  <a:ext uri="{0D108BD9-81ED-4DB2-BD59-A6C34878D82A}">
                    <a16:rowId xmlns:a16="http://schemas.microsoft.com/office/drawing/2014/main" val="615534220"/>
                  </a:ext>
                </a:extLst>
              </a:tr>
            </a:tbl>
          </a:graphicData>
        </a:graphic>
      </p:graphicFrame>
      <p:sp>
        <p:nvSpPr>
          <p:cNvPr id="5" name="Content Placeholder 4"/>
          <p:cNvSpPr>
            <a:spLocks noGrp="1"/>
          </p:cNvSpPr>
          <p:nvPr>
            <p:ph sz="quarter" idx="18"/>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u="sng" dirty="0"/>
              <a:t>Challenge Words</a:t>
            </a:r>
          </a:p>
          <a:p>
            <a:pPr marL="0" marR="0" lvl="0" indent="0" algn="ctr" defTabSz="914400" eaLnBrk="1" fontAlgn="auto" latinLnBrk="0" hangingPunct="1">
              <a:lnSpc>
                <a:spcPct val="100000"/>
              </a:lnSpc>
              <a:spcBef>
                <a:spcPts val="0"/>
              </a:spcBef>
              <a:spcAft>
                <a:spcPts val="0"/>
              </a:spcAft>
              <a:buClrTx/>
              <a:buSzTx/>
              <a:buFontTx/>
              <a:buNone/>
              <a:tabLst/>
              <a:defRPr/>
            </a:pPr>
            <a:endParaRPr lang="en-GB" dirty="0"/>
          </a:p>
          <a:p>
            <a:pPr marL="0" marR="0" lvl="0" indent="0" algn="ctr" defTabSz="914400" eaLnBrk="1" fontAlgn="auto" latinLnBrk="0" hangingPunct="1">
              <a:lnSpc>
                <a:spcPct val="100000"/>
              </a:lnSpc>
              <a:spcBef>
                <a:spcPts val="0"/>
              </a:spcBef>
              <a:spcAft>
                <a:spcPts val="0"/>
              </a:spcAft>
              <a:buClrTx/>
              <a:buSzTx/>
              <a:buFontTx/>
              <a:buNone/>
              <a:tabLst/>
              <a:defRPr/>
            </a:pPr>
            <a:r>
              <a:rPr lang="en-GB" dirty="0"/>
              <a:t>Choose an activity from the challenge pack. </a:t>
            </a:r>
          </a:p>
        </p:txBody>
      </p:sp>
    </p:spTree>
    <p:extLst>
      <p:ext uri="{BB962C8B-B14F-4D97-AF65-F5344CB8AC3E}">
        <p14:creationId xmlns:p14="http://schemas.microsoft.com/office/powerpoint/2010/main" val="379816397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36951975"/>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3669353724"/>
                    </a:ext>
                  </a:extLst>
                </a:gridCol>
                <a:gridCol w="1858433">
                  <a:extLst>
                    <a:ext uri="{9D8B030D-6E8A-4147-A177-3AD203B41FA5}">
                      <a16:colId xmlns:a16="http://schemas.microsoft.com/office/drawing/2014/main" val="234336074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D883FF"/>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4th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accompany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communicate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conscience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desperate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disastrous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interfere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nuisance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queue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restaurant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rhythm</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649858821"/>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FF3860"/>
                          </a:solidFill>
                          <a:latin typeface="Muli" pitchFamily="2" charset="77"/>
                        </a:rPr>
                        <a:t>Challenge Words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24</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1061557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accompany</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communicate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conscience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desperate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disastrous</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interfere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nuisance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queue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restaurant</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rhythm</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781689876"/>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FF3860"/>
                          </a:solidFill>
                          <a:latin typeface="Muli" pitchFamily="2" charset="77"/>
                        </a:rPr>
                        <a:t>Challenge Words</a:t>
                      </a:r>
                    </a:p>
                    <a:p>
                      <a:endParaRPr lang="en-GB" sz="1400" b="0" i="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24</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nvGraphicFramePr>
        <p:xfrm>
          <a:off x="3730668" y="1600196"/>
          <a:ext cx="8216404" cy="5029200"/>
        </p:xfrm>
        <a:graphic>
          <a:graphicData uri="http://schemas.openxmlformats.org/drawingml/2006/table">
            <a:tbl>
              <a:tblPr firstRow="1" bandRow="1">
                <a:tableStyleId>{5940675A-B579-460E-94D1-54222C63F5DA}</a:tableStyleId>
              </a:tblPr>
              <a:tblGrid>
                <a:gridCol w="4108202">
                  <a:extLst>
                    <a:ext uri="{9D8B030D-6E8A-4147-A177-3AD203B41FA5}">
                      <a16:colId xmlns:a16="http://schemas.microsoft.com/office/drawing/2014/main" val="20000"/>
                    </a:ext>
                  </a:extLst>
                </a:gridCol>
                <a:gridCol w="4108202">
                  <a:extLst>
                    <a:ext uri="{9D8B030D-6E8A-4147-A177-3AD203B41FA5}">
                      <a16:colId xmlns:a16="http://schemas.microsoft.com/office/drawing/2014/main" val="20001"/>
                    </a:ext>
                  </a:extLst>
                </a:gridCol>
              </a:tblGrid>
              <a:tr h="838200">
                <a:tc gridSpan="2">
                  <a:txBody>
                    <a:bodyPr/>
                    <a:lstStyle/>
                    <a:p>
                      <a:pPr algn="ctr"/>
                      <a:r>
                        <a:rPr lang="en-GB" b="0" i="0" dirty="0">
                          <a:latin typeface="OpenDyslexicAlta" pitchFamily="2" charset="77"/>
                          <a:ea typeface="OpenDyslexic" charset="0"/>
                          <a:cs typeface="OpenDyslexic" charset="0"/>
                        </a:rPr>
                        <a:t>Cover</a:t>
                      </a:r>
                      <a:r>
                        <a:rPr lang="en-GB" b="0" i="0" baseline="0" dirty="0">
                          <a:latin typeface="OpenDyslexicAlta" pitchFamily="2" charset="77"/>
                          <a:ea typeface="OpenDyslexic" charset="0"/>
                          <a:cs typeface="OpenDyslexic" charset="0"/>
                        </a:rPr>
                        <a:t> your spellings up. Can you add in the missing letters from each word?</a:t>
                      </a:r>
                      <a:endParaRPr lang="en-GB" b="0" i="0" dirty="0">
                        <a:latin typeface="OpenDyslexicAlta" pitchFamily="2" charset="77"/>
                        <a:ea typeface="OpenDyslexic" charset="0"/>
                        <a:cs typeface="OpenDyslexic" charset="0"/>
                      </a:endParaRPr>
                    </a:p>
                  </a:txBody>
                  <a:tcPr>
                    <a:solidFill>
                      <a:srgbClr val="D883FF"/>
                    </a:solidFill>
                  </a:tcPr>
                </a:tc>
                <a:tc hMerge="1">
                  <a:txBody>
                    <a:bodyPr/>
                    <a:lstStyle/>
                    <a:p>
                      <a:endParaRPr lang="en-GB" dirty="0"/>
                    </a:p>
                  </a:txBody>
                  <a:tcPr/>
                </a:tc>
                <a:extLst>
                  <a:ext uri="{0D108BD9-81ED-4DB2-BD59-A6C34878D82A}">
                    <a16:rowId xmlns:a16="http://schemas.microsoft.com/office/drawing/2014/main" val="10000"/>
                  </a:ext>
                </a:extLst>
              </a:tr>
              <a:tr h="838200">
                <a:tc>
                  <a:txBody>
                    <a:bodyPr/>
                    <a:lstStyle/>
                    <a:p>
                      <a:pPr algn="ctr"/>
                      <a:r>
                        <a:rPr lang="en-GB" sz="3200" b="0" i="0" dirty="0">
                          <a:latin typeface="OpenDyslexicAlta" pitchFamily="2" charset="77"/>
                          <a:ea typeface="OpenDyslexic" charset="0"/>
                          <a:cs typeface="OpenDyslexic" charset="0"/>
                        </a:rPr>
                        <a:t>n_____</a:t>
                      </a:r>
                      <a:r>
                        <a:rPr lang="en-GB" sz="3200" b="0" i="0" dirty="0" err="1">
                          <a:latin typeface="OpenDyslexicAlta" pitchFamily="2" charset="77"/>
                          <a:ea typeface="OpenDyslexic" charset="0"/>
                          <a:cs typeface="OpenDyslexic" charset="0"/>
                        </a:rPr>
                        <a:t>ce</a:t>
                      </a:r>
                      <a:endParaRPr lang="en-GB" sz="3200" b="0" i="0" dirty="0">
                        <a:latin typeface="OpenDyslexicAlta" pitchFamily="2" charset="77"/>
                        <a:ea typeface="OpenDyslexic" charset="0"/>
                        <a:cs typeface="OpenDyslexic" charset="0"/>
                      </a:endParaRPr>
                    </a:p>
                  </a:txBody>
                  <a:tcPr/>
                </a:tc>
                <a:tc>
                  <a:txBody>
                    <a:bodyPr/>
                    <a:lstStyle/>
                    <a:p>
                      <a:pPr algn="ctr"/>
                      <a:r>
                        <a:rPr lang="en-GB" sz="3200" b="0" i="0" dirty="0">
                          <a:latin typeface="OpenDyslexicAlta" pitchFamily="2" charset="77"/>
                          <a:ea typeface="OpenDyslexic" charset="0"/>
                          <a:cs typeface="OpenDyslexic" charset="0"/>
                        </a:rPr>
                        <a:t>_____rate</a:t>
                      </a:r>
                    </a:p>
                  </a:txBody>
                  <a:tcPr/>
                </a:tc>
                <a:extLst>
                  <a:ext uri="{0D108BD9-81ED-4DB2-BD59-A6C34878D82A}">
                    <a16:rowId xmlns:a16="http://schemas.microsoft.com/office/drawing/2014/main" val="10001"/>
                  </a:ext>
                </a:extLst>
              </a:tr>
              <a:tr h="838200">
                <a:tc>
                  <a:txBody>
                    <a:bodyPr/>
                    <a:lstStyle/>
                    <a:p>
                      <a:pPr algn="ctr"/>
                      <a:r>
                        <a:rPr lang="en-GB" sz="3200" b="0" i="0" dirty="0" err="1">
                          <a:latin typeface="OpenDyslexicAlta" pitchFamily="2" charset="77"/>
                          <a:ea typeface="OpenDyslexic" charset="0"/>
                          <a:cs typeface="OpenDyslexic" charset="0"/>
                        </a:rPr>
                        <a:t>disa</a:t>
                      </a:r>
                      <a:r>
                        <a:rPr lang="en-GB" sz="3200" b="0" i="0" dirty="0">
                          <a:latin typeface="OpenDyslexicAlta" pitchFamily="2" charset="77"/>
                          <a:ea typeface="OpenDyslexic" charset="0"/>
                          <a:cs typeface="OpenDyslexic" charset="0"/>
                        </a:rPr>
                        <a:t>____us</a:t>
                      </a:r>
                    </a:p>
                  </a:txBody>
                  <a:tcPr/>
                </a:tc>
                <a:tc>
                  <a:txBody>
                    <a:bodyPr/>
                    <a:lstStyle/>
                    <a:p>
                      <a:pPr algn="ctr"/>
                      <a:r>
                        <a:rPr lang="en-GB" sz="3200" b="0" i="0" dirty="0">
                          <a:latin typeface="OpenDyslexicAlta" pitchFamily="2" charset="77"/>
                          <a:ea typeface="OpenDyslexic" charset="0"/>
                          <a:cs typeface="OpenDyslexic" charset="0"/>
                        </a:rPr>
                        <a:t>_____</a:t>
                      </a:r>
                      <a:r>
                        <a:rPr lang="en-GB" sz="3200" b="0" i="0" dirty="0" err="1">
                          <a:latin typeface="OpenDyslexicAlta" pitchFamily="2" charset="77"/>
                          <a:ea typeface="OpenDyslexic" charset="0"/>
                          <a:cs typeface="OpenDyslexic" charset="0"/>
                        </a:rPr>
                        <a:t>nicate</a:t>
                      </a:r>
                      <a:endParaRPr lang="en-GB" sz="32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838200">
                <a:tc>
                  <a:txBody>
                    <a:bodyPr/>
                    <a:lstStyle/>
                    <a:p>
                      <a:pPr algn="ctr"/>
                      <a:r>
                        <a:rPr lang="en-GB" sz="3200" b="0" i="0" dirty="0" err="1">
                          <a:latin typeface="OpenDyslexicAlta" pitchFamily="2" charset="77"/>
                          <a:ea typeface="OpenDyslexic" charset="0"/>
                          <a:cs typeface="OpenDyslexic" charset="0"/>
                        </a:rPr>
                        <a:t>res____ant</a:t>
                      </a:r>
                      <a:endParaRPr lang="en-GB" sz="3200" b="0" i="0" dirty="0">
                        <a:latin typeface="OpenDyslexicAlta" pitchFamily="2" charset="77"/>
                        <a:ea typeface="OpenDyslexic" charset="0"/>
                        <a:cs typeface="OpenDyslexic" charset="0"/>
                      </a:endParaRPr>
                    </a:p>
                  </a:txBody>
                  <a:tcPr/>
                </a:tc>
                <a:tc>
                  <a:txBody>
                    <a:bodyPr/>
                    <a:lstStyle/>
                    <a:p>
                      <a:pPr algn="ctr"/>
                      <a:r>
                        <a:rPr lang="en-GB" sz="3200" b="0" i="0" dirty="0" err="1">
                          <a:latin typeface="OpenDyslexicAlta" pitchFamily="2" charset="77"/>
                          <a:ea typeface="OpenDyslexic" charset="0"/>
                          <a:cs typeface="OpenDyslexic" charset="0"/>
                        </a:rPr>
                        <a:t>q___e</a:t>
                      </a:r>
                      <a:endParaRPr lang="en-GB" sz="32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838200">
                <a:tc>
                  <a:txBody>
                    <a:bodyPr/>
                    <a:lstStyle/>
                    <a:p>
                      <a:pPr algn="ctr"/>
                      <a:r>
                        <a:rPr lang="en-GB" sz="3200" b="0" i="0" dirty="0">
                          <a:latin typeface="OpenDyslexicAlta" pitchFamily="2" charset="77"/>
                          <a:ea typeface="OpenDyslexic" charset="0"/>
                          <a:cs typeface="OpenDyslexic" charset="0"/>
                        </a:rPr>
                        <a:t>a___</a:t>
                      </a:r>
                      <a:r>
                        <a:rPr lang="en-GB" sz="3200" b="0" i="0" dirty="0" err="1">
                          <a:latin typeface="OpenDyslexicAlta" pitchFamily="2" charset="77"/>
                          <a:ea typeface="OpenDyslexic" charset="0"/>
                          <a:cs typeface="OpenDyslexic" charset="0"/>
                        </a:rPr>
                        <a:t>mpany</a:t>
                      </a:r>
                      <a:endParaRPr lang="en-GB" sz="3200" b="0" i="0" dirty="0">
                        <a:latin typeface="OpenDyslexicAlta" pitchFamily="2" charset="77"/>
                        <a:ea typeface="OpenDyslexic" charset="0"/>
                        <a:cs typeface="OpenDyslexic" charset="0"/>
                      </a:endParaRPr>
                    </a:p>
                  </a:txBody>
                  <a:tcPr/>
                </a:tc>
                <a:tc>
                  <a:txBody>
                    <a:bodyPr/>
                    <a:lstStyle/>
                    <a:p>
                      <a:pPr algn="ctr"/>
                      <a:r>
                        <a:rPr lang="en-GB" sz="3200" b="0" i="0" dirty="0" err="1">
                          <a:latin typeface="OpenDyslexicAlta" pitchFamily="2" charset="77"/>
                          <a:ea typeface="OpenDyslexic" charset="0"/>
                          <a:cs typeface="OpenDyslexic" charset="0"/>
                        </a:rPr>
                        <a:t>i</a:t>
                      </a:r>
                      <a:r>
                        <a:rPr lang="en-GB" sz="3200" b="0" i="0" dirty="0">
                          <a:latin typeface="OpenDyslexicAlta" pitchFamily="2" charset="77"/>
                          <a:ea typeface="OpenDyslexic" charset="0"/>
                          <a:cs typeface="OpenDyslexic" charset="0"/>
                        </a:rPr>
                        <a:t>__</a:t>
                      </a:r>
                      <a:r>
                        <a:rPr lang="en-GB" sz="3200" b="0" i="0" dirty="0" err="1">
                          <a:latin typeface="OpenDyslexicAlta" pitchFamily="2" charset="77"/>
                          <a:ea typeface="OpenDyslexic" charset="0"/>
                          <a:cs typeface="OpenDyslexic" charset="0"/>
                        </a:rPr>
                        <a:t>er</a:t>
                      </a:r>
                      <a:r>
                        <a:rPr lang="en-GB" sz="3200" b="0" i="0" dirty="0">
                          <a:latin typeface="OpenDyslexicAlta" pitchFamily="2" charset="77"/>
                          <a:ea typeface="OpenDyslexic" charset="0"/>
                          <a:cs typeface="OpenDyslexic" charset="0"/>
                        </a:rPr>
                        <a:t>__re</a:t>
                      </a:r>
                    </a:p>
                  </a:txBody>
                  <a:tcPr/>
                </a:tc>
                <a:extLst>
                  <a:ext uri="{0D108BD9-81ED-4DB2-BD59-A6C34878D82A}">
                    <a16:rowId xmlns:a16="http://schemas.microsoft.com/office/drawing/2014/main" val="10004"/>
                  </a:ext>
                </a:extLst>
              </a:tr>
              <a:tr h="838200">
                <a:tc>
                  <a:txBody>
                    <a:bodyPr/>
                    <a:lstStyle/>
                    <a:p>
                      <a:pPr algn="ctr"/>
                      <a:r>
                        <a:rPr lang="en-GB" sz="3200" b="0" i="0" dirty="0">
                          <a:latin typeface="OpenDyslexicAlta" pitchFamily="2" charset="77"/>
                          <a:ea typeface="OpenDyslexic" charset="0"/>
                          <a:cs typeface="OpenDyslexic" charset="0"/>
                        </a:rPr>
                        <a:t>cons___</a:t>
                      </a:r>
                      <a:r>
                        <a:rPr lang="en-GB" sz="3200" b="0" i="0" dirty="0" err="1">
                          <a:latin typeface="OpenDyslexicAlta" pitchFamily="2" charset="77"/>
                          <a:ea typeface="OpenDyslexic" charset="0"/>
                          <a:cs typeface="OpenDyslexic" charset="0"/>
                        </a:rPr>
                        <a:t>nce</a:t>
                      </a:r>
                      <a:endParaRPr lang="en-GB" sz="3200" b="0" i="0" dirty="0">
                        <a:latin typeface="OpenDyslexicAlta" pitchFamily="2" charset="77"/>
                        <a:ea typeface="OpenDyslexic" charset="0"/>
                        <a:cs typeface="OpenDyslexic" charset="0"/>
                      </a:endParaRPr>
                    </a:p>
                  </a:txBody>
                  <a:tcPr/>
                </a:tc>
                <a:tc>
                  <a:txBody>
                    <a:bodyPr/>
                    <a:lstStyle/>
                    <a:p>
                      <a:pPr algn="ctr"/>
                      <a:r>
                        <a:rPr lang="en-GB" sz="3200" b="0" i="0" dirty="0" err="1">
                          <a:latin typeface="OpenDyslexicAlta" pitchFamily="2" charset="77"/>
                          <a:ea typeface="OpenDyslexic" charset="0"/>
                          <a:cs typeface="OpenDyslexic" charset="0"/>
                        </a:rPr>
                        <a:t>r_y__m</a:t>
                      </a:r>
                      <a:endParaRPr lang="en-GB" sz="32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76083390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accompany</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communicate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conscience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desperate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disastrous</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interfere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nuisance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queue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restaurant</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rhythm</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653170100"/>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FF3860"/>
                          </a:solidFill>
                          <a:latin typeface="Muli" pitchFamily="2" charset="77"/>
                        </a:rPr>
                        <a:t>Challenge Words</a:t>
                      </a:r>
                    </a:p>
                    <a:p>
                      <a:endParaRPr lang="en-GB" sz="1400" b="0" i="0" baseline="0" dirty="0">
                        <a:latin typeface="Muli" pitchFamily="2" charset="77"/>
                      </a:endParaRPr>
                    </a:p>
                    <a:p>
                      <a:r>
                        <a:rPr lang="en-GB" sz="1400" baseline="0" dirty="0">
                          <a:solidFill>
                            <a:srgbClr val="FF3860"/>
                          </a:solidFill>
                          <a:latin typeface="Muli" pitchFamily="2" charset="77"/>
                        </a:rPr>
                        <a:t>Answers: </a:t>
                      </a: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24</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104654588"/>
              </p:ext>
            </p:extLst>
          </p:nvPr>
        </p:nvGraphicFramePr>
        <p:xfrm>
          <a:off x="3730668" y="1600196"/>
          <a:ext cx="8216404" cy="5029200"/>
        </p:xfrm>
        <a:graphic>
          <a:graphicData uri="http://schemas.openxmlformats.org/drawingml/2006/table">
            <a:tbl>
              <a:tblPr firstRow="1" bandRow="1">
                <a:tableStyleId>{5940675A-B579-460E-94D1-54222C63F5DA}</a:tableStyleId>
              </a:tblPr>
              <a:tblGrid>
                <a:gridCol w="4108202">
                  <a:extLst>
                    <a:ext uri="{9D8B030D-6E8A-4147-A177-3AD203B41FA5}">
                      <a16:colId xmlns:a16="http://schemas.microsoft.com/office/drawing/2014/main" val="20000"/>
                    </a:ext>
                  </a:extLst>
                </a:gridCol>
                <a:gridCol w="4108202">
                  <a:extLst>
                    <a:ext uri="{9D8B030D-6E8A-4147-A177-3AD203B41FA5}">
                      <a16:colId xmlns:a16="http://schemas.microsoft.com/office/drawing/2014/main" val="20001"/>
                    </a:ext>
                  </a:extLst>
                </a:gridCol>
              </a:tblGrid>
              <a:tr h="838200">
                <a:tc gridSpan="2">
                  <a:txBody>
                    <a:bodyPr/>
                    <a:lstStyle/>
                    <a:p>
                      <a:pPr algn="ctr"/>
                      <a:r>
                        <a:rPr lang="en-GB" b="0" i="0" dirty="0">
                          <a:latin typeface="OpenDyslexicAlta" pitchFamily="2" charset="77"/>
                          <a:ea typeface="OpenDyslexic" charset="0"/>
                          <a:cs typeface="OpenDyslexic" charset="0"/>
                        </a:rPr>
                        <a:t>Cover</a:t>
                      </a:r>
                      <a:r>
                        <a:rPr lang="en-GB" b="0" i="0" baseline="0" dirty="0">
                          <a:latin typeface="OpenDyslexicAlta" pitchFamily="2" charset="77"/>
                          <a:ea typeface="OpenDyslexic" charset="0"/>
                          <a:cs typeface="OpenDyslexic" charset="0"/>
                        </a:rPr>
                        <a:t> your spellings up. Can you add in the missing letters from each word?</a:t>
                      </a:r>
                      <a:endParaRPr lang="en-GB" b="0" i="0" dirty="0">
                        <a:latin typeface="OpenDyslexicAlta" pitchFamily="2" charset="77"/>
                        <a:ea typeface="OpenDyslexic" charset="0"/>
                        <a:cs typeface="OpenDyslexic" charset="0"/>
                      </a:endParaRPr>
                    </a:p>
                  </a:txBody>
                  <a:tcPr>
                    <a:solidFill>
                      <a:srgbClr val="D883FF"/>
                    </a:solidFill>
                  </a:tcPr>
                </a:tc>
                <a:tc hMerge="1">
                  <a:txBody>
                    <a:bodyPr/>
                    <a:lstStyle/>
                    <a:p>
                      <a:endParaRPr lang="en-GB" dirty="0"/>
                    </a:p>
                  </a:txBody>
                  <a:tcPr/>
                </a:tc>
                <a:extLst>
                  <a:ext uri="{0D108BD9-81ED-4DB2-BD59-A6C34878D82A}">
                    <a16:rowId xmlns:a16="http://schemas.microsoft.com/office/drawing/2014/main" val="10000"/>
                  </a:ext>
                </a:extLst>
              </a:tr>
              <a:tr h="838200">
                <a:tc>
                  <a:txBody>
                    <a:bodyPr/>
                    <a:lstStyle/>
                    <a:p>
                      <a:pPr algn="ctr"/>
                      <a:r>
                        <a:rPr lang="en-GB" sz="3200" b="0" i="0" dirty="0">
                          <a:latin typeface="OpenDyslexicAlta" pitchFamily="2" charset="77"/>
                          <a:ea typeface="OpenDyslexic" charset="0"/>
                          <a:cs typeface="OpenDyslexic" charset="0"/>
                        </a:rPr>
                        <a:t>n</a:t>
                      </a:r>
                      <a:r>
                        <a:rPr lang="en-GB" sz="3200" b="0" i="0" u="sng" dirty="0">
                          <a:solidFill>
                            <a:srgbClr val="FF3860"/>
                          </a:solidFill>
                          <a:latin typeface="OpenDyslexicAlta" pitchFamily="2" charset="77"/>
                          <a:ea typeface="OpenDyslexic" charset="0"/>
                          <a:cs typeface="OpenDyslexic" charset="0"/>
                        </a:rPr>
                        <a:t>uisan</a:t>
                      </a:r>
                      <a:r>
                        <a:rPr lang="en-GB" sz="3200" b="0" i="0" dirty="0">
                          <a:latin typeface="OpenDyslexicAlta" pitchFamily="2" charset="77"/>
                          <a:ea typeface="OpenDyslexic" charset="0"/>
                          <a:cs typeface="OpenDyslexic" charset="0"/>
                        </a:rPr>
                        <a:t>ce</a:t>
                      </a:r>
                    </a:p>
                  </a:txBody>
                  <a:tcPr/>
                </a:tc>
                <a:tc>
                  <a:txBody>
                    <a:bodyPr/>
                    <a:lstStyle/>
                    <a:p>
                      <a:pPr algn="ctr"/>
                      <a:r>
                        <a:rPr lang="en-GB" sz="3200" b="0" i="0" u="sng" dirty="0">
                          <a:solidFill>
                            <a:srgbClr val="FF3860"/>
                          </a:solidFill>
                          <a:latin typeface="OpenDyslexicAlta" pitchFamily="2" charset="77"/>
                          <a:ea typeface="OpenDyslexic" charset="0"/>
                          <a:cs typeface="OpenDyslexic" charset="0"/>
                        </a:rPr>
                        <a:t>despe</a:t>
                      </a:r>
                      <a:r>
                        <a:rPr lang="en-GB" sz="3200" b="0" i="0" dirty="0">
                          <a:latin typeface="OpenDyslexicAlta" pitchFamily="2" charset="77"/>
                          <a:ea typeface="OpenDyslexic" charset="0"/>
                          <a:cs typeface="OpenDyslexic" charset="0"/>
                        </a:rPr>
                        <a:t>rate</a:t>
                      </a:r>
                    </a:p>
                  </a:txBody>
                  <a:tcPr/>
                </a:tc>
                <a:extLst>
                  <a:ext uri="{0D108BD9-81ED-4DB2-BD59-A6C34878D82A}">
                    <a16:rowId xmlns:a16="http://schemas.microsoft.com/office/drawing/2014/main" val="10001"/>
                  </a:ext>
                </a:extLst>
              </a:tr>
              <a:tr h="838200">
                <a:tc>
                  <a:txBody>
                    <a:bodyPr/>
                    <a:lstStyle/>
                    <a:p>
                      <a:pPr algn="ctr"/>
                      <a:r>
                        <a:rPr lang="en-GB" sz="3200" b="0" i="0" dirty="0">
                          <a:latin typeface="OpenDyslexicAlta" pitchFamily="2" charset="77"/>
                          <a:ea typeface="OpenDyslexic" charset="0"/>
                          <a:cs typeface="OpenDyslexic" charset="0"/>
                        </a:rPr>
                        <a:t>disa</a:t>
                      </a:r>
                      <a:r>
                        <a:rPr lang="en-GB" sz="3200" b="0" i="0" u="sng" dirty="0">
                          <a:solidFill>
                            <a:srgbClr val="FF3860"/>
                          </a:solidFill>
                          <a:latin typeface="OpenDyslexicAlta" pitchFamily="2" charset="77"/>
                          <a:ea typeface="OpenDyslexic" charset="0"/>
                          <a:cs typeface="OpenDyslexic" charset="0"/>
                        </a:rPr>
                        <a:t>stro</a:t>
                      </a:r>
                      <a:r>
                        <a:rPr lang="en-GB" sz="3200" b="0" i="0" dirty="0">
                          <a:latin typeface="OpenDyslexicAlta" pitchFamily="2" charset="77"/>
                          <a:ea typeface="OpenDyslexic" charset="0"/>
                          <a:cs typeface="OpenDyslexic" charset="0"/>
                        </a:rPr>
                        <a:t>us</a:t>
                      </a:r>
                    </a:p>
                  </a:txBody>
                  <a:tcPr/>
                </a:tc>
                <a:tc>
                  <a:txBody>
                    <a:bodyPr/>
                    <a:lstStyle/>
                    <a:p>
                      <a:pPr algn="ctr"/>
                      <a:r>
                        <a:rPr lang="en-GB" sz="3200" b="0" i="0" u="sng" dirty="0">
                          <a:solidFill>
                            <a:srgbClr val="FF3860"/>
                          </a:solidFill>
                          <a:latin typeface="OpenDyslexicAlta" pitchFamily="2" charset="77"/>
                          <a:ea typeface="OpenDyslexic" charset="0"/>
                          <a:cs typeface="OpenDyslexic" charset="0"/>
                        </a:rPr>
                        <a:t>commu</a:t>
                      </a:r>
                      <a:r>
                        <a:rPr lang="en-GB" sz="3200" b="0" i="0" dirty="0">
                          <a:latin typeface="OpenDyslexicAlta" pitchFamily="2" charset="77"/>
                          <a:ea typeface="OpenDyslexic" charset="0"/>
                          <a:cs typeface="OpenDyslexic" charset="0"/>
                        </a:rPr>
                        <a:t>nicate</a:t>
                      </a:r>
                    </a:p>
                  </a:txBody>
                  <a:tcPr/>
                </a:tc>
                <a:extLst>
                  <a:ext uri="{0D108BD9-81ED-4DB2-BD59-A6C34878D82A}">
                    <a16:rowId xmlns:a16="http://schemas.microsoft.com/office/drawing/2014/main" val="10002"/>
                  </a:ext>
                </a:extLst>
              </a:tr>
              <a:tr h="838200">
                <a:tc>
                  <a:txBody>
                    <a:bodyPr/>
                    <a:lstStyle/>
                    <a:p>
                      <a:pPr algn="ctr"/>
                      <a:r>
                        <a:rPr lang="en-GB" sz="3200" b="0" i="0" dirty="0">
                          <a:latin typeface="OpenDyslexicAlta" pitchFamily="2" charset="77"/>
                          <a:ea typeface="OpenDyslexic" charset="0"/>
                          <a:cs typeface="OpenDyslexic" charset="0"/>
                        </a:rPr>
                        <a:t>res</a:t>
                      </a:r>
                      <a:r>
                        <a:rPr lang="en-GB" sz="3200" b="0" i="0" u="sng" dirty="0">
                          <a:solidFill>
                            <a:srgbClr val="FF3860"/>
                          </a:solidFill>
                          <a:latin typeface="OpenDyslexicAlta" pitchFamily="2" charset="77"/>
                          <a:ea typeface="OpenDyslexic" charset="0"/>
                          <a:cs typeface="OpenDyslexic" charset="0"/>
                        </a:rPr>
                        <a:t>taur</a:t>
                      </a:r>
                      <a:r>
                        <a:rPr lang="en-GB" sz="3200" b="0" i="0" dirty="0">
                          <a:latin typeface="OpenDyslexicAlta" pitchFamily="2" charset="77"/>
                          <a:ea typeface="OpenDyslexic" charset="0"/>
                          <a:cs typeface="OpenDyslexic" charset="0"/>
                        </a:rPr>
                        <a:t>ant</a:t>
                      </a:r>
                    </a:p>
                  </a:txBody>
                  <a:tcPr/>
                </a:tc>
                <a:tc>
                  <a:txBody>
                    <a:bodyPr/>
                    <a:lstStyle/>
                    <a:p>
                      <a:pPr algn="ctr"/>
                      <a:r>
                        <a:rPr lang="en-GB" sz="3200" b="0" i="0" dirty="0">
                          <a:latin typeface="OpenDyslexicAlta" pitchFamily="2" charset="77"/>
                          <a:ea typeface="OpenDyslexic" charset="0"/>
                          <a:cs typeface="OpenDyslexic" charset="0"/>
                        </a:rPr>
                        <a:t>q</a:t>
                      </a:r>
                      <a:r>
                        <a:rPr lang="en-GB" sz="3200" b="0" i="0" u="sng" dirty="0">
                          <a:solidFill>
                            <a:srgbClr val="FF3860"/>
                          </a:solidFill>
                          <a:latin typeface="OpenDyslexicAlta" pitchFamily="2" charset="77"/>
                          <a:ea typeface="OpenDyslexic" charset="0"/>
                          <a:cs typeface="OpenDyslexic" charset="0"/>
                        </a:rPr>
                        <a:t>ueu</a:t>
                      </a:r>
                      <a:r>
                        <a:rPr lang="en-GB" sz="3200" b="0" i="0" dirty="0">
                          <a:latin typeface="OpenDyslexicAlta" pitchFamily="2" charset="77"/>
                          <a:ea typeface="OpenDyslexic" charset="0"/>
                          <a:cs typeface="OpenDyslexic" charset="0"/>
                        </a:rPr>
                        <a:t>e</a:t>
                      </a:r>
                    </a:p>
                  </a:txBody>
                  <a:tcPr/>
                </a:tc>
                <a:extLst>
                  <a:ext uri="{0D108BD9-81ED-4DB2-BD59-A6C34878D82A}">
                    <a16:rowId xmlns:a16="http://schemas.microsoft.com/office/drawing/2014/main" val="10003"/>
                  </a:ext>
                </a:extLst>
              </a:tr>
              <a:tr h="838200">
                <a:tc>
                  <a:txBody>
                    <a:bodyPr/>
                    <a:lstStyle/>
                    <a:p>
                      <a:pPr algn="ctr"/>
                      <a:r>
                        <a:rPr lang="en-GB" sz="3200" b="0" i="0" dirty="0">
                          <a:latin typeface="OpenDyslexicAlta" pitchFamily="2" charset="77"/>
                          <a:ea typeface="OpenDyslexic" charset="0"/>
                          <a:cs typeface="OpenDyslexic" charset="0"/>
                        </a:rPr>
                        <a:t>a</a:t>
                      </a:r>
                      <a:r>
                        <a:rPr lang="en-GB" sz="3200" b="0" i="0" u="sng" dirty="0">
                          <a:solidFill>
                            <a:srgbClr val="FF3860"/>
                          </a:solidFill>
                          <a:latin typeface="OpenDyslexicAlta" pitchFamily="2" charset="77"/>
                          <a:ea typeface="OpenDyslexic" charset="0"/>
                          <a:cs typeface="OpenDyslexic" charset="0"/>
                        </a:rPr>
                        <a:t>cco</a:t>
                      </a:r>
                      <a:r>
                        <a:rPr lang="en-GB" sz="3200" b="0" i="0" dirty="0">
                          <a:latin typeface="OpenDyslexicAlta" pitchFamily="2" charset="77"/>
                          <a:ea typeface="OpenDyslexic" charset="0"/>
                          <a:cs typeface="OpenDyslexic" charset="0"/>
                        </a:rPr>
                        <a:t>mpany</a:t>
                      </a:r>
                    </a:p>
                  </a:txBody>
                  <a:tcPr/>
                </a:tc>
                <a:tc>
                  <a:txBody>
                    <a:bodyPr/>
                    <a:lstStyle/>
                    <a:p>
                      <a:pPr algn="ctr"/>
                      <a:r>
                        <a:rPr lang="en-GB" sz="3200" b="0" i="0" dirty="0">
                          <a:latin typeface="OpenDyslexicAlta" pitchFamily="2" charset="77"/>
                          <a:ea typeface="OpenDyslexic" charset="0"/>
                          <a:cs typeface="OpenDyslexic" charset="0"/>
                        </a:rPr>
                        <a:t>i</a:t>
                      </a:r>
                      <a:r>
                        <a:rPr lang="en-GB" sz="3200" b="0" i="0" u="sng" dirty="0">
                          <a:solidFill>
                            <a:srgbClr val="FF3860"/>
                          </a:solidFill>
                          <a:latin typeface="OpenDyslexicAlta" pitchFamily="2" charset="77"/>
                          <a:ea typeface="OpenDyslexic" charset="0"/>
                          <a:cs typeface="OpenDyslexic" charset="0"/>
                        </a:rPr>
                        <a:t>nt</a:t>
                      </a:r>
                      <a:r>
                        <a:rPr lang="en-GB" sz="3200" b="0" i="0" dirty="0">
                          <a:latin typeface="OpenDyslexicAlta" pitchFamily="2" charset="77"/>
                          <a:ea typeface="OpenDyslexic" charset="0"/>
                          <a:cs typeface="OpenDyslexic" charset="0"/>
                        </a:rPr>
                        <a:t>erf</a:t>
                      </a:r>
                      <a:r>
                        <a:rPr lang="en-GB" sz="3200" b="0" i="0" u="sng" dirty="0">
                          <a:solidFill>
                            <a:srgbClr val="FF3860"/>
                          </a:solidFill>
                          <a:latin typeface="OpenDyslexicAlta" pitchFamily="2" charset="77"/>
                          <a:ea typeface="OpenDyslexic" charset="0"/>
                          <a:cs typeface="OpenDyslexic" charset="0"/>
                        </a:rPr>
                        <a:t>e</a:t>
                      </a:r>
                      <a:r>
                        <a:rPr lang="en-GB" sz="3200" b="0" i="0" dirty="0">
                          <a:latin typeface="OpenDyslexicAlta" pitchFamily="2" charset="77"/>
                          <a:ea typeface="OpenDyslexic" charset="0"/>
                          <a:cs typeface="OpenDyslexic" charset="0"/>
                        </a:rPr>
                        <a:t>re</a:t>
                      </a:r>
                    </a:p>
                  </a:txBody>
                  <a:tcPr/>
                </a:tc>
                <a:extLst>
                  <a:ext uri="{0D108BD9-81ED-4DB2-BD59-A6C34878D82A}">
                    <a16:rowId xmlns:a16="http://schemas.microsoft.com/office/drawing/2014/main" val="10004"/>
                  </a:ext>
                </a:extLst>
              </a:tr>
              <a:tr h="838200">
                <a:tc>
                  <a:txBody>
                    <a:bodyPr/>
                    <a:lstStyle/>
                    <a:p>
                      <a:pPr algn="ctr"/>
                      <a:r>
                        <a:rPr lang="en-GB" sz="3200" b="0" i="0" dirty="0">
                          <a:latin typeface="OpenDyslexicAlta" pitchFamily="2" charset="77"/>
                          <a:ea typeface="OpenDyslexic" charset="0"/>
                          <a:cs typeface="OpenDyslexic" charset="0"/>
                        </a:rPr>
                        <a:t>cons</a:t>
                      </a:r>
                      <a:r>
                        <a:rPr lang="en-GB" sz="3200" b="0" i="0" u="sng" dirty="0">
                          <a:solidFill>
                            <a:srgbClr val="FF3860"/>
                          </a:solidFill>
                          <a:latin typeface="OpenDyslexicAlta" pitchFamily="2" charset="77"/>
                          <a:ea typeface="OpenDyslexic" charset="0"/>
                          <a:cs typeface="OpenDyslexic" charset="0"/>
                        </a:rPr>
                        <a:t>cie</a:t>
                      </a:r>
                      <a:r>
                        <a:rPr lang="en-GB" sz="3200" b="0" i="0" dirty="0">
                          <a:latin typeface="OpenDyslexicAlta" pitchFamily="2" charset="77"/>
                          <a:ea typeface="OpenDyslexic" charset="0"/>
                          <a:cs typeface="OpenDyslexic" charset="0"/>
                        </a:rPr>
                        <a:t>nce</a:t>
                      </a:r>
                    </a:p>
                  </a:txBody>
                  <a:tcPr/>
                </a:tc>
                <a:tc>
                  <a:txBody>
                    <a:bodyPr/>
                    <a:lstStyle/>
                    <a:p>
                      <a:pPr algn="ctr"/>
                      <a:r>
                        <a:rPr lang="en-GB" sz="3200" b="0" i="0" dirty="0">
                          <a:solidFill>
                            <a:srgbClr val="FF3860"/>
                          </a:solidFill>
                          <a:latin typeface="OpenDyslexicAlta" pitchFamily="2" charset="77"/>
                          <a:ea typeface="OpenDyslexic" charset="0"/>
                          <a:cs typeface="OpenDyslexic" charset="0"/>
                        </a:rPr>
                        <a:t>r</a:t>
                      </a:r>
                      <a:r>
                        <a:rPr lang="en-GB" sz="3200" b="0" i="0" u="sng" dirty="0">
                          <a:solidFill>
                            <a:srgbClr val="FF3860"/>
                          </a:solidFill>
                          <a:latin typeface="OpenDyslexicAlta" pitchFamily="2" charset="77"/>
                          <a:ea typeface="OpenDyslexic" charset="0"/>
                          <a:cs typeface="OpenDyslexic" charset="0"/>
                        </a:rPr>
                        <a:t>h</a:t>
                      </a:r>
                      <a:r>
                        <a:rPr lang="en-GB" sz="3200" b="0" i="0" dirty="0">
                          <a:solidFill>
                            <a:srgbClr val="FF3860"/>
                          </a:solidFill>
                          <a:latin typeface="OpenDyslexicAlta" pitchFamily="2" charset="77"/>
                          <a:ea typeface="OpenDyslexic" charset="0"/>
                          <a:cs typeface="OpenDyslexic" charset="0"/>
                        </a:rPr>
                        <a:t>y</a:t>
                      </a:r>
                      <a:r>
                        <a:rPr lang="en-GB" sz="3200" b="0" i="0" u="sng" dirty="0">
                          <a:solidFill>
                            <a:srgbClr val="FF3860"/>
                          </a:solidFill>
                          <a:latin typeface="OpenDyslexicAlta" pitchFamily="2" charset="77"/>
                          <a:ea typeface="OpenDyslexic" charset="0"/>
                          <a:cs typeface="OpenDyslexic" charset="0"/>
                        </a:rPr>
                        <a:t>th</a:t>
                      </a:r>
                      <a:r>
                        <a:rPr lang="en-GB" sz="3200" b="0" i="0" dirty="0">
                          <a:solidFill>
                            <a:srgbClr val="FF3860"/>
                          </a:solidFill>
                          <a:latin typeface="OpenDyslexicAlta" pitchFamily="2" charset="77"/>
                          <a:ea typeface="OpenDyslexic" charset="0"/>
                          <a:cs typeface="OpenDyslexic" charset="0"/>
                        </a:rPr>
                        <a:t>m</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09156800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These words are homophones or near homophones. They have the same pronunciation but different spellings and/or meanings.</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5</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25</a:t>
            </a:r>
          </a:p>
        </p:txBody>
      </p:sp>
    </p:spTree>
    <p:extLst>
      <p:ext uri="{BB962C8B-B14F-4D97-AF65-F5344CB8AC3E}">
        <p14:creationId xmlns:p14="http://schemas.microsoft.com/office/powerpoint/2010/main" val="423329995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5</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25</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These words are homophones or near homophones. They have the same pronunciation but different spellings and/or meanings.</a:t>
            </a:r>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572007479"/>
              </p:ext>
            </p:extLst>
          </p:nvPr>
        </p:nvGraphicFramePr>
        <p:xfrm>
          <a:off x="3429000" y="1311275"/>
          <a:ext cx="8363607" cy="5455920"/>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80763">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Ask the children what the word homophone means.</a:t>
                      </a:r>
                      <a:r>
                        <a:rPr lang="en-GB" sz="1700" b="0" i="0" baseline="0" dirty="0">
                          <a:latin typeface="Muli" pitchFamily="2" charset="77"/>
                        </a:rPr>
                        <a:t> Can they think of any examples?  Define them as words which have the same pronunciation but different meanings and/or spellings.   Discuss near homophones have slightly different pronunciations (device/devise).</a:t>
                      </a:r>
                      <a:endParaRPr lang="en-GB" sz="1700" b="0" i="0" dirty="0">
                        <a:latin typeface="Muli" pitchFamily="2" charset="77"/>
                      </a:endParaRPr>
                    </a:p>
                  </a:txBody>
                  <a:tcPr/>
                </a:tc>
                <a:extLst>
                  <a:ext uri="{0D108BD9-81ED-4DB2-BD59-A6C34878D82A}">
                    <a16:rowId xmlns:a16="http://schemas.microsoft.com/office/drawing/2014/main" val="10000"/>
                  </a:ext>
                </a:extLst>
              </a:tr>
              <a:tr h="1648806">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Using the PowerPoint, display each example on the whiteboard. Ask the children to write down the word that they think goes in each gap.</a:t>
                      </a:r>
                    </a:p>
                    <a:p>
                      <a:endParaRPr lang="en-GB" sz="1700" b="0" i="0" baseline="0" dirty="0">
                        <a:latin typeface="Muli" pitchFamily="2" charset="77"/>
                      </a:endParaRPr>
                    </a:p>
                    <a:p>
                      <a:r>
                        <a:rPr lang="en-GB" sz="1700" b="0" i="0" baseline="0" dirty="0">
                          <a:latin typeface="Muli" pitchFamily="2" charset="77"/>
                        </a:rPr>
                        <a:t>After each example ask the children to share their responses and discuss any errors or misconceptions. Teacher can choose to reveal the two spellings before or after the pupil attempts.</a:t>
                      </a:r>
                    </a:p>
                  </a:txBody>
                  <a:tcPr/>
                </a:tc>
                <a:extLst>
                  <a:ext uri="{0D108BD9-81ED-4DB2-BD59-A6C34878D82A}">
                    <a16:rowId xmlns:a16="http://schemas.microsoft.com/office/drawing/2014/main" val="10001"/>
                  </a:ext>
                </a:extLst>
              </a:tr>
              <a:tr h="1635823">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Play word bingo – get each child to draw a</a:t>
                      </a:r>
                      <a:r>
                        <a:rPr lang="en-GB" sz="1700" b="0" i="0" baseline="0" dirty="0">
                          <a:latin typeface="Muli" pitchFamily="2" charset="77"/>
                        </a:rPr>
                        <a:t> grid to </a:t>
                      </a:r>
                      <a:r>
                        <a:rPr lang="en-GB" sz="1700" b="0" i="0" dirty="0">
                          <a:latin typeface="Muli" pitchFamily="2" charset="77"/>
                        </a:rPr>
                        <a:t>create 6 boxes on their white board. Ask them to write down 6 of the words on the PowerPoint.</a:t>
                      </a:r>
                    </a:p>
                    <a:p>
                      <a:endParaRPr lang="en-GB" sz="1700" b="0" i="0" dirty="0">
                        <a:latin typeface="Muli" pitchFamily="2" charset="77"/>
                      </a:endParaRPr>
                    </a:p>
                    <a:p>
                      <a:r>
                        <a:rPr lang="en-GB" sz="1700" b="0" i="0" dirty="0">
                          <a:latin typeface="Muli" pitchFamily="2" charset="77"/>
                        </a:rPr>
                        <a:t>Teacher randomly picks a word and says it as part of a sentence, children need to work out if they have the word (and double check they have the correct spelling) and cross it off. First to find all 6 wins.</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2911092119"/>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advice</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advise</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device</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devise</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licence</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license</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practice</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practise</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prophecy</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prophesy</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266823687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E9BD-A285-0D4E-B47F-FF62BBC32076}"/>
              </a:ext>
            </a:extLst>
          </p:cNvPr>
          <p:cNvSpPr>
            <a:spLocks noGrp="1"/>
          </p:cNvSpPr>
          <p:nvPr>
            <p:ph type="title"/>
          </p:nvPr>
        </p:nvSpPr>
        <p:spPr/>
        <p:txBody>
          <a:bodyPr>
            <a:normAutofit/>
          </a:bodyPr>
          <a:lstStyle/>
          <a:p>
            <a:r>
              <a:rPr lang="en-GB" dirty="0"/>
              <a:t>The best _______ I ever got was to be myself.</a:t>
            </a:r>
          </a:p>
        </p:txBody>
      </p:sp>
      <p:sp>
        <p:nvSpPr>
          <p:cNvPr id="6" name="Content Placeholder 5">
            <a:extLst>
              <a:ext uri="{FF2B5EF4-FFF2-40B4-BE49-F238E27FC236}">
                <a16:creationId xmlns:a16="http://schemas.microsoft.com/office/drawing/2014/main" id="{9E223DC0-3DD9-BD47-AD91-DDF8B4001F97}"/>
              </a:ext>
            </a:extLst>
          </p:cNvPr>
          <p:cNvSpPr>
            <a:spLocks noGrp="1"/>
          </p:cNvSpPr>
          <p:nvPr>
            <p:ph idx="1"/>
          </p:nvPr>
        </p:nvSpPr>
        <p:spPr/>
        <p:txBody>
          <a:bodyPr>
            <a:normAutofit/>
          </a:bodyPr>
          <a:lstStyle/>
          <a:p>
            <a:pPr marL="0" indent="0" algn="ctr">
              <a:buNone/>
            </a:pPr>
            <a:r>
              <a:rPr lang="en-GB" sz="4200" dirty="0"/>
              <a:t>Which is the correct spelling?</a:t>
            </a:r>
          </a:p>
          <a:p>
            <a:pPr marL="0" indent="0" algn="ctr">
              <a:buNone/>
            </a:pPr>
            <a:endParaRPr lang="en-GB" sz="4200" dirty="0"/>
          </a:p>
          <a:p>
            <a:pPr marL="0" indent="0" algn="ctr">
              <a:buNone/>
            </a:pPr>
            <a:r>
              <a:rPr lang="en-GB" sz="4200" dirty="0"/>
              <a:t>advise           advice</a:t>
            </a:r>
          </a:p>
        </p:txBody>
      </p:sp>
    </p:spTree>
    <p:extLst>
      <p:ext uri="{BB962C8B-B14F-4D97-AF65-F5344CB8AC3E}">
        <p14:creationId xmlns:p14="http://schemas.microsoft.com/office/powerpoint/2010/main" val="77739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E9BD-A285-0D4E-B47F-FF62BBC32076}"/>
              </a:ext>
            </a:extLst>
          </p:cNvPr>
          <p:cNvSpPr>
            <a:spLocks noGrp="1"/>
          </p:cNvSpPr>
          <p:nvPr>
            <p:ph type="title"/>
          </p:nvPr>
        </p:nvSpPr>
        <p:spPr/>
        <p:txBody>
          <a:bodyPr>
            <a:normAutofit/>
          </a:bodyPr>
          <a:lstStyle/>
          <a:p>
            <a:r>
              <a:rPr lang="en-GB" dirty="0"/>
              <a:t>The best _ </a:t>
            </a:r>
            <a:r>
              <a:rPr lang="en-GB" dirty="0">
                <a:solidFill>
                  <a:srgbClr val="FF3860"/>
                </a:solidFill>
              </a:rPr>
              <a:t>advice</a:t>
            </a:r>
            <a:r>
              <a:rPr lang="en-GB" dirty="0"/>
              <a:t> _ I ever got was to be myself.</a:t>
            </a:r>
          </a:p>
        </p:txBody>
      </p:sp>
      <p:sp>
        <p:nvSpPr>
          <p:cNvPr id="6" name="Content Placeholder 5">
            <a:extLst>
              <a:ext uri="{FF2B5EF4-FFF2-40B4-BE49-F238E27FC236}">
                <a16:creationId xmlns:a16="http://schemas.microsoft.com/office/drawing/2014/main" id="{9E223DC0-3DD9-BD47-AD91-DDF8B4001F97}"/>
              </a:ext>
            </a:extLst>
          </p:cNvPr>
          <p:cNvSpPr>
            <a:spLocks noGrp="1"/>
          </p:cNvSpPr>
          <p:nvPr>
            <p:ph idx="1"/>
          </p:nvPr>
        </p:nvSpPr>
        <p:spPr/>
        <p:txBody>
          <a:bodyPr>
            <a:normAutofit/>
          </a:bodyPr>
          <a:lstStyle/>
          <a:p>
            <a:pPr marL="0" indent="0" algn="ctr">
              <a:buNone/>
            </a:pPr>
            <a:r>
              <a:rPr lang="en-GB" sz="4200" dirty="0"/>
              <a:t>Which is the correct spelling?</a:t>
            </a:r>
          </a:p>
          <a:p>
            <a:pPr marL="0" indent="0" algn="ctr">
              <a:buNone/>
            </a:pPr>
            <a:endParaRPr lang="en-GB" sz="4200" dirty="0"/>
          </a:p>
          <a:p>
            <a:pPr marL="0" indent="0" algn="ctr">
              <a:buNone/>
            </a:pPr>
            <a:r>
              <a:rPr lang="en-GB" sz="4200" dirty="0"/>
              <a:t>advise           </a:t>
            </a:r>
            <a:r>
              <a:rPr lang="en-GB" sz="4200" dirty="0">
                <a:solidFill>
                  <a:srgbClr val="FF3860"/>
                </a:solidFill>
              </a:rPr>
              <a:t>advice</a:t>
            </a:r>
          </a:p>
        </p:txBody>
      </p:sp>
      <p:sp>
        <p:nvSpPr>
          <p:cNvPr id="3" name="TextBox 2">
            <a:extLst>
              <a:ext uri="{FF2B5EF4-FFF2-40B4-BE49-F238E27FC236}">
                <a16:creationId xmlns:a16="http://schemas.microsoft.com/office/drawing/2014/main" id="{EEA60226-E224-2B4C-A067-F1170FF97B8E}"/>
              </a:ext>
            </a:extLst>
          </p:cNvPr>
          <p:cNvSpPr txBox="1"/>
          <p:nvPr/>
        </p:nvSpPr>
        <p:spPr>
          <a:xfrm>
            <a:off x="533400" y="254000"/>
            <a:ext cx="1371600" cy="369332"/>
          </a:xfrm>
          <a:prstGeom prst="rect">
            <a:avLst/>
          </a:prstGeom>
          <a:noFill/>
        </p:spPr>
        <p:txBody>
          <a:bodyPr wrap="square" rtlCol="0">
            <a:spAutoFit/>
          </a:bodyPr>
          <a:lstStyle/>
          <a:p>
            <a:r>
              <a:rPr lang="en-US" dirty="0">
                <a:solidFill>
                  <a:srgbClr val="FF3860"/>
                </a:solidFill>
              </a:rPr>
              <a:t>Answers: </a:t>
            </a:r>
          </a:p>
        </p:txBody>
      </p:sp>
    </p:spTree>
    <p:extLst>
      <p:ext uri="{BB962C8B-B14F-4D97-AF65-F5344CB8AC3E}">
        <p14:creationId xmlns:p14="http://schemas.microsoft.com/office/powerpoint/2010/main" val="150891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E9BD-A285-0D4E-B47F-FF62BBC32076}"/>
              </a:ext>
            </a:extLst>
          </p:cNvPr>
          <p:cNvSpPr>
            <a:spLocks noGrp="1"/>
          </p:cNvSpPr>
          <p:nvPr>
            <p:ph type="title"/>
          </p:nvPr>
        </p:nvSpPr>
        <p:spPr/>
        <p:txBody>
          <a:bodyPr>
            <a:normAutofit/>
          </a:bodyPr>
          <a:lstStyle/>
          <a:p>
            <a:r>
              <a:rPr lang="en-GB" dirty="0"/>
              <a:t>It is easier to ________ a plan when you are not tired.</a:t>
            </a:r>
          </a:p>
        </p:txBody>
      </p:sp>
      <p:sp>
        <p:nvSpPr>
          <p:cNvPr id="6" name="Content Placeholder 5">
            <a:extLst>
              <a:ext uri="{FF2B5EF4-FFF2-40B4-BE49-F238E27FC236}">
                <a16:creationId xmlns:a16="http://schemas.microsoft.com/office/drawing/2014/main" id="{9E223DC0-3DD9-BD47-AD91-DDF8B4001F97}"/>
              </a:ext>
            </a:extLst>
          </p:cNvPr>
          <p:cNvSpPr>
            <a:spLocks noGrp="1"/>
          </p:cNvSpPr>
          <p:nvPr>
            <p:ph idx="1"/>
          </p:nvPr>
        </p:nvSpPr>
        <p:spPr/>
        <p:txBody>
          <a:bodyPr>
            <a:normAutofit/>
          </a:bodyPr>
          <a:lstStyle/>
          <a:p>
            <a:pPr marL="0" indent="0" algn="ctr">
              <a:buNone/>
            </a:pPr>
            <a:r>
              <a:rPr lang="en-GB" sz="4200" dirty="0"/>
              <a:t>Which is the correct spelling?</a:t>
            </a:r>
          </a:p>
          <a:p>
            <a:pPr marL="0" indent="0" algn="ctr">
              <a:buNone/>
            </a:pPr>
            <a:endParaRPr lang="en-GB" sz="4200" dirty="0"/>
          </a:p>
          <a:p>
            <a:pPr marL="0" indent="0" algn="ctr">
              <a:buNone/>
            </a:pPr>
            <a:r>
              <a:rPr lang="en-GB" sz="4200" dirty="0"/>
              <a:t>device           devise</a:t>
            </a:r>
          </a:p>
        </p:txBody>
      </p:sp>
    </p:spTree>
    <p:extLst>
      <p:ext uri="{BB962C8B-B14F-4D97-AF65-F5344CB8AC3E}">
        <p14:creationId xmlns:p14="http://schemas.microsoft.com/office/powerpoint/2010/main" val="244896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E9BD-A285-0D4E-B47F-FF62BBC32076}"/>
              </a:ext>
            </a:extLst>
          </p:cNvPr>
          <p:cNvSpPr>
            <a:spLocks noGrp="1"/>
          </p:cNvSpPr>
          <p:nvPr>
            <p:ph type="title"/>
          </p:nvPr>
        </p:nvSpPr>
        <p:spPr/>
        <p:txBody>
          <a:bodyPr>
            <a:normAutofit/>
          </a:bodyPr>
          <a:lstStyle/>
          <a:p>
            <a:r>
              <a:rPr lang="en-GB" dirty="0"/>
              <a:t>It is easier to _</a:t>
            </a:r>
            <a:r>
              <a:rPr lang="en-GB" dirty="0">
                <a:solidFill>
                  <a:srgbClr val="FF3860"/>
                </a:solidFill>
              </a:rPr>
              <a:t>devise</a:t>
            </a:r>
            <a:r>
              <a:rPr lang="en-GB" dirty="0"/>
              <a:t>_ a plan when you are not tired.</a:t>
            </a:r>
          </a:p>
        </p:txBody>
      </p:sp>
      <p:sp>
        <p:nvSpPr>
          <p:cNvPr id="6" name="Content Placeholder 5">
            <a:extLst>
              <a:ext uri="{FF2B5EF4-FFF2-40B4-BE49-F238E27FC236}">
                <a16:creationId xmlns:a16="http://schemas.microsoft.com/office/drawing/2014/main" id="{9E223DC0-3DD9-BD47-AD91-DDF8B4001F97}"/>
              </a:ext>
            </a:extLst>
          </p:cNvPr>
          <p:cNvSpPr>
            <a:spLocks noGrp="1"/>
          </p:cNvSpPr>
          <p:nvPr>
            <p:ph idx="1"/>
          </p:nvPr>
        </p:nvSpPr>
        <p:spPr/>
        <p:txBody>
          <a:bodyPr>
            <a:normAutofit/>
          </a:bodyPr>
          <a:lstStyle/>
          <a:p>
            <a:pPr marL="0" indent="0" algn="ctr">
              <a:buNone/>
            </a:pPr>
            <a:r>
              <a:rPr lang="en-GB" sz="4200" dirty="0"/>
              <a:t>Which is the correct spelling?</a:t>
            </a:r>
          </a:p>
          <a:p>
            <a:pPr marL="0" indent="0" algn="ctr">
              <a:buNone/>
            </a:pPr>
            <a:endParaRPr lang="en-GB" sz="4200" dirty="0"/>
          </a:p>
          <a:p>
            <a:pPr marL="0" indent="0" algn="ctr">
              <a:buNone/>
            </a:pPr>
            <a:r>
              <a:rPr lang="en-GB" sz="4200" dirty="0"/>
              <a:t>device           </a:t>
            </a:r>
            <a:r>
              <a:rPr lang="en-GB" sz="4200" dirty="0">
                <a:solidFill>
                  <a:srgbClr val="FF3860"/>
                </a:solidFill>
              </a:rPr>
              <a:t>devise</a:t>
            </a:r>
          </a:p>
        </p:txBody>
      </p:sp>
      <p:sp>
        <p:nvSpPr>
          <p:cNvPr id="4" name="TextBox 3">
            <a:extLst>
              <a:ext uri="{FF2B5EF4-FFF2-40B4-BE49-F238E27FC236}">
                <a16:creationId xmlns:a16="http://schemas.microsoft.com/office/drawing/2014/main" id="{1F49D3DA-C0D4-2845-8C9D-C99B427C7765}"/>
              </a:ext>
            </a:extLst>
          </p:cNvPr>
          <p:cNvSpPr txBox="1"/>
          <p:nvPr/>
        </p:nvSpPr>
        <p:spPr>
          <a:xfrm>
            <a:off x="533400" y="254000"/>
            <a:ext cx="1371600" cy="369332"/>
          </a:xfrm>
          <a:prstGeom prst="rect">
            <a:avLst/>
          </a:prstGeom>
          <a:noFill/>
        </p:spPr>
        <p:txBody>
          <a:bodyPr wrap="square" rtlCol="0">
            <a:spAutoFit/>
          </a:bodyPr>
          <a:lstStyle/>
          <a:p>
            <a:r>
              <a:rPr lang="en-US" dirty="0">
                <a:solidFill>
                  <a:srgbClr val="FF3860"/>
                </a:solidFill>
              </a:rPr>
              <a:t>Answers: </a:t>
            </a:r>
          </a:p>
        </p:txBody>
      </p:sp>
    </p:spTree>
    <p:extLst>
      <p:ext uri="{BB962C8B-B14F-4D97-AF65-F5344CB8AC3E}">
        <p14:creationId xmlns:p14="http://schemas.microsoft.com/office/powerpoint/2010/main" val="236690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Ending ‘-</a:t>
            </a:r>
            <a:r>
              <a:rPr lang="en-GB" dirty="0" err="1"/>
              <a:t>cial</a:t>
            </a:r>
            <a:r>
              <a:rPr lang="en-GB" dirty="0"/>
              <a:t>’ and ‘-</a:t>
            </a:r>
            <a:r>
              <a:rPr lang="en-GB" dirty="0" err="1"/>
              <a:t>tial</a:t>
            </a:r>
            <a:r>
              <a:rPr lang="en-GB" dirty="0"/>
              <a:t>’. After a vowel ‘-</a:t>
            </a:r>
            <a:r>
              <a:rPr lang="en-GB" dirty="0" err="1"/>
              <a:t>cial</a:t>
            </a:r>
            <a:r>
              <a:rPr lang="en-GB" dirty="0"/>
              <a:t>’ is most common and ‘-</a:t>
            </a:r>
            <a:r>
              <a:rPr lang="en-GB" dirty="0" err="1"/>
              <a:t>itial</a:t>
            </a:r>
            <a:r>
              <a:rPr lang="en-GB" dirty="0"/>
              <a:t>’ after a consonant but there are many exceptions. </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5</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3</a:t>
            </a:r>
          </a:p>
        </p:txBody>
      </p:sp>
    </p:spTree>
    <p:extLst>
      <p:ext uri="{BB962C8B-B14F-4D97-AF65-F5344CB8AC3E}">
        <p14:creationId xmlns:p14="http://schemas.microsoft.com/office/powerpoint/2010/main" val="428507002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E9BD-A285-0D4E-B47F-FF62BBC32076}"/>
              </a:ext>
            </a:extLst>
          </p:cNvPr>
          <p:cNvSpPr>
            <a:spLocks noGrp="1"/>
          </p:cNvSpPr>
          <p:nvPr>
            <p:ph type="title"/>
          </p:nvPr>
        </p:nvSpPr>
        <p:spPr/>
        <p:txBody>
          <a:bodyPr>
            <a:normAutofit fontScale="90000"/>
          </a:bodyPr>
          <a:lstStyle/>
          <a:p>
            <a:r>
              <a:rPr lang="en-GB" dirty="0"/>
              <a:t>I applied for my provisional _______ before my  driving lessons.</a:t>
            </a:r>
          </a:p>
        </p:txBody>
      </p:sp>
      <p:sp>
        <p:nvSpPr>
          <p:cNvPr id="6" name="Content Placeholder 5">
            <a:extLst>
              <a:ext uri="{FF2B5EF4-FFF2-40B4-BE49-F238E27FC236}">
                <a16:creationId xmlns:a16="http://schemas.microsoft.com/office/drawing/2014/main" id="{9E223DC0-3DD9-BD47-AD91-DDF8B4001F97}"/>
              </a:ext>
            </a:extLst>
          </p:cNvPr>
          <p:cNvSpPr>
            <a:spLocks noGrp="1"/>
          </p:cNvSpPr>
          <p:nvPr>
            <p:ph idx="1"/>
          </p:nvPr>
        </p:nvSpPr>
        <p:spPr/>
        <p:txBody>
          <a:bodyPr>
            <a:normAutofit/>
          </a:bodyPr>
          <a:lstStyle/>
          <a:p>
            <a:pPr marL="0" indent="0" algn="ctr">
              <a:buNone/>
            </a:pPr>
            <a:r>
              <a:rPr lang="en-GB" sz="4200" dirty="0"/>
              <a:t>Which is the correct spelling?</a:t>
            </a:r>
          </a:p>
          <a:p>
            <a:pPr marL="0" indent="0" algn="ctr">
              <a:buNone/>
            </a:pPr>
            <a:endParaRPr lang="en-GB" sz="4200" dirty="0"/>
          </a:p>
          <a:p>
            <a:pPr marL="0" indent="0" algn="ctr">
              <a:buNone/>
            </a:pPr>
            <a:r>
              <a:rPr lang="en-GB" sz="4200" dirty="0"/>
              <a:t>licence           license</a:t>
            </a:r>
          </a:p>
        </p:txBody>
      </p:sp>
    </p:spTree>
    <p:extLst>
      <p:ext uri="{BB962C8B-B14F-4D97-AF65-F5344CB8AC3E}">
        <p14:creationId xmlns:p14="http://schemas.microsoft.com/office/powerpoint/2010/main" val="80931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E9BD-A285-0D4E-B47F-FF62BBC32076}"/>
              </a:ext>
            </a:extLst>
          </p:cNvPr>
          <p:cNvSpPr>
            <a:spLocks noGrp="1"/>
          </p:cNvSpPr>
          <p:nvPr>
            <p:ph type="title"/>
          </p:nvPr>
        </p:nvSpPr>
        <p:spPr/>
        <p:txBody>
          <a:bodyPr>
            <a:normAutofit fontScale="90000"/>
          </a:bodyPr>
          <a:lstStyle/>
          <a:p>
            <a:r>
              <a:rPr lang="en-GB" dirty="0"/>
              <a:t>I applied for my provisional _ </a:t>
            </a:r>
            <a:r>
              <a:rPr lang="en-GB" dirty="0">
                <a:solidFill>
                  <a:srgbClr val="FF3860"/>
                </a:solidFill>
              </a:rPr>
              <a:t>licence</a:t>
            </a:r>
            <a:r>
              <a:rPr lang="en-GB" dirty="0"/>
              <a:t>_ before my  driving lessons.</a:t>
            </a:r>
          </a:p>
        </p:txBody>
      </p:sp>
      <p:sp>
        <p:nvSpPr>
          <p:cNvPr id="6" name="Content Placeholder 5">
            <a:extLst>
              <a:ext uri="{FF2B5EF4-FFF2-40B4-BE49-F238E27FC236}">
                <a16:creationId xmlns:a16="http://schemas.microsoft.com/office/drawing/2014/main" id="{9E223DC0-3DD9-BD47-AD91-DDF8B4001F97}"/>
              </a:ext>
            </a:extLst>
          </p:cNvPr>
          <p:cNvSpPr>
            <a:spLocks noGrp="1"/>
          </p:cNvSpPr>
          <p:nvPr>
            <p:ph idx="1"/>
          </p:nvPr>
        </p:nvSpPr>
        <p:spPr/>
        <p:txBody>
          <a:bodyPr>
            <a:normAutofit/>
          </a:bodyPr>
          <a:lstStyle/>
          <a:p>
            <a:pPr marL="0" indent="0" algn="ctr">
              <a:buNone/>
            </a:pPr>
            <a:r>
              <a:rPr lang="en-GB" sz="4200" dirty="0"/>
              <a:t>Which is the correct spelling?</a:t>
            </a:r>
          </a:p>
          <a:p>
            <a:pPr marL="0" indent="0" algn="ctr">
              <a:buNone/>
            </a:pPr>
            <a:endParaRPr lang="en-GB" sz="4200" dirty="0"/>
          </a:p>
          <a:p>
            <a:pPr marL="0" indent="0" algn="ctr">
              <a:buNone/>
            </a:pPr>
            <a:r>
              <a:rPr lang="en-GB" sz="4200" dirty="0">
                <a:solidFill>
                  <a:srgbClr val="FF3860"/>
                </a:solidFill>
              </a:rPr>
              <a:t>licence</a:t>
            </a:r>
            <a:r>
              <a:rPr lang="en-GB" sz="4200" dirty="0"/>
              <a:t>           license</a:t>
            </a:r>
          </a:p>
        </p:txBody>
      </p:sp>
      <p:sp>
        <p:nvSpPr>
          <p:cNvPr id="4" name="TextBox 3">
            <a:extLst>
              <a:ext uri="{FF2B5EF4-FFF2-40B4-BE49-F238E27FC236}">
                <a16:creationId xmlns:a16="http://schemas.microsoft.com/office/drawing/2014/main" id="{E47EC5A2-64A0-3D4F-8F18-C0DB3C003764}"/>
              </a:ext>
            </a:extLst>
          </p:cNvPr>
          <p:cNvSpPr txBox="1"/>
          <p:nvPr/>
        </p:nvSpPr>
        <p:spPr>
          <a:xfrm>
            <a:off x="533400" y="254000"/>
            <a:ext cx="1371600" cy="369332"/>
          </a:xfrm>
          <a:prstGeom prst="rect">
            <a:avLst/>
          </a:prstGeom>
          <a:noFill/>
        </p:spPr>
        <p:txBody>
          <a:bodyPr wrap="square" rtlCol="0">
            <a:spAutoFit/>
          </a:bodyPr>
          <a:lstStyle/>
          <a:p>
            <a:r>
              <a:rPr lang="en-US" dirty="0">
                <a:solidFill>
                  <a:srgbClr val="FF3860"/>
                </a:solidFill>
              </a:rPr>
              <a:t>Answers: </a:t>
            </a:r>
          </a:p>
        </p:txBody>
      </p:sp>
    </p:spTree>
    <p:extLst>
      <p:ext uri="{BB962C8B-B14F-4D97-AF65-F5344CB8AC3E}">
        <p14:creationId xmlns:p14="http://schemas.microsoft.com/office/powerpoint/2010/main" val="215703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E9BD-A285-0D4E-B47F-FF62BBC32076}"/>
              </a:ext>
            </a:extLst>
          </p:cNvPr>
          <p:cNvSpPr>
            <a:spLocks noGrp="1"/>
          </p:cNvSpPr>
          <p:nvPr>
            <p:ph type="title"/>
          </p:nvPr>
        </p:nvSpPr>
        <p:spPr/>
        <p:txBody>
          <a:bodyPr>
            <a:normAutofit/>
          </a:bodyPr>
          <a:lstStyle/>
          <a:p>
            <a:r>
              <a:rPr lang="en-GB" dirty="0"/>
              <a:t>The reception is just inside the doctor’s  __________.</a:t>
            </a:r>
          </a:p>
        </p:txBody>
      </p:sp>
      <p:sp>
        <p:nvSpPr>
          <p:cNvPr id="6" name="Content Placeholder 5">
            <a:extLst>
              <a:ext uri="{FF2B5EF4-FFF2-40B4-BE49-F238E27FC236}">
                <a16:creationId xmlns:a16="http://schemas.microsoft.com/office/drawing/2014/main" id="{9E223DC0-3DD9-BD47-AD91-DDF8B4001F97}"/>
              </a:ext>
            </a:extLst>
          </p:cNvPr>
          <p:cNvSpPr>
            <a:spLocks noGrp="1"/>
          </p:cNvSpPr>
          <p:nvPr>
            <p:ph idx="1"/>
          </p:nvPr>
        </p:nvSpPr>
        <p:spPr/>
        <p:txBody>
          <a:bodyPr>
            <a:normAutofit/>
          </a:bodyPr>
          <a:lstStyle/>
          <a:p>
            <a:pPr marL="0" indent="0" algn="ctr">
              <a:buNone/>
            </a:pPr>
            <a:r>
              <a:rPr lang="en-GB" sz="4200" dirty="0"/>
              <a:t>Which is the correct spelling?</a:t>
            </a:r>
          </a:p>
          <a:p>
            <a:pPr marL="0" indent="0" algn="ctr">
              <a:buNone/>
            </a:pPr>
            <a:endParaRPr lang="en-GB" sz="4200" dirty="0"/>
          </a:p>
          <a:p>
            <a:pPr marL="0" indent="0" algn="ctr">
              <a:buNone/>
            </a:pPr>
            <a:r>
              <a:rPr lang="en-GB" sz="4200" dirty="0"/>
              <a:t>practice	           practise</a:t>
            </a:r>
          </a:p>
        </p:txBody>
      </p:sp>
    </p:spTree>
    <p:extLst>
      <p:ext uri="{BB962C8B-B14F-4D97-AF65-F5344CB8AC3E}">
        <p14:creationId xmlns:p14="http://schemas.microsoft.com/office/powerpoint/2010/main" val="68350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E9BD-A285-0D4E-B47F-FF62BBC32076}"/>
              </a:ext>
            </a:extLst>
          </p:cNvPr>
          <p:cNvSpPr>
            <a:spLocks noGrp="1"/>
          </p:cNvSpPr>
          <p:nvPr>
            <p:ph type="title"/>
          </p:nvPr>
        </p:nvSpPr>
        <p:spPr/>
        <p:txBody>
          <a:bodyPr>
            <a:normAutofit/>
          </a:bodyPr>
          <a:lstStyle/>
          <a:p>
            <a:r>
              <a:rPr lang="en-GB" dirty="0"/>
              <a:t>The reception is just inside the doctor’s  _ </a:t>
            </a:r>
            <a:r>
              <a:rPr lang="en-GB" dirty="0">
                <a:solidFill>
                  <a:srgbClr val="FF3860"/>
                </a:solidFill>
              </a:rPr>
              <a:t>practice</a:t>
            </a:r>
            <a:r>
              <a:rPr lang="en-GB" dirty="0"/>
              <a:t>_.</a:t>
            </a:r>
          </a:p>
        </p:txBody>
      </p:sp>
      <p:sp>
        <p:nvSpPr>
          <p:cNvPr id="6" name="Content Placeholder 5">
            <a:extLst>
              <a:ext uri="{FF2B5EF4-FFF2-40B4-BE49-F238E27FC236}">
                <a16:creationId xmlns:a16="http://schemas.microsoft.com/office/drawing/2014/main" id="{9E223DC0-3DD9-BD47-AD91-DDF8B4001F97}"/>
              </a:ext>
            </a:extLst>
          </p:cNvPr>
          <p:cNvSpPr>
            <a:spLocks noGrp="1"/>
          </p:cNvSpPr>
          <p:nvPr>
            <p:ph idx="1"/>
          </p:nvPr>
        </p:nvSpPr>
        <p:spPr/>
        <p:txBody>
          <a:bodyPr>
            <a:normAutofit/>
          </a:bodyPr>
          <a:lstStyle/>
          <a:p>
            <a:pPr marL="0" indent="0" algn="ctr">
              <a:buNone/>
            </a:pPr>
            <a:r>
              <a:rPr lang="en-GB" sz="4200" dirty="0"/>
              <a:t>Which is the correct spelling?</a:t>
            </a:r>
          </a:p>
          <a:p>
            <a:pPr marL="0" indent="0" algn="ctr">
              <a:buNone/>
            </a:pPr>
            <a:endParaRPr lang="en-GB" sz="4200" dirty="0"/>
          </a:p>
          <a:p>
            <a:pPr marL="0" indent="0" algn="ctr">
              <a:buNone/>
            </a:pPr>
            <a:r>
              <a:rPr lang="en-GB" sz="4200" dirty="0">
                <a:solidFill>
                  <a:srgbClr val="FF3860"/>
                </a:solidFill>
              </a:rPr>
              <a:t>practice</a:t>
            </a:r>
            <a:r>
              <a:rPr lang="en-GB" sz="4200" dirty="0"/>
              <a:t>	           practise</a:t>
            </a:r>
          </a:p>
        </p:txBody>
      </p:sp>
      <p:sp>
        <p:nvSpPr>
          <p:cNvPr id="4" name="TextBox 3">
            <a:extLst>
              <a:ext uri="{FF2B5EF4-FFF2-40B4-BE49-F238E27FC236}">
                <a16:creationId xmlns:a16="http://schemas.microsoft.com/office/drawing/2014/main" id="{210CD6B6-AEA5-1949-9C82-14674E4963B3}"/>
              </a:ext>
            </a:extLst>
          </p:cNvPr>
          <p:cNvSpPr txBox="1"/>
          <p:nvPr/>
        </p:nvSpPr>
        <p:spPr>
          <a:xfrm>
            <a:off x="533400" y="254000"/>
            <a:ext cx="1371600" cy="369332"/>
          </a:xfrm>
          <a:prstGeom prst="rect">
            <a:avLst/>
          </a:prstGeom>
          <a:noFill/>
        </p:spPr>
        <p:txBody>
          <a:bodyPr wrap="square" rtlCol="0">
            <a:spAutoFit/>
          </a:bodyPr>
          <a:lstStyle/>
          <a:p>
            <a:r>
              <a:rPr lang="en-US" dirty="0">
                <a:solidFill>
                  <a:srgbClr val="FF3860"/>
                </a:solidFill>
              </a:rPr>
              <a:t>Answers: </a:t>
            </a:r>
          </a:p>
        </p:txBody>
      </p:sp>
    </p:spTree>
    <p:extLst>
      <p:ext uri="{BB962C8B-B14F-4D97-AF65-F5344CB8AC3E}">
        <p14:creationId xmlns:p14="http://schemas.microsoft.com/office/powerpoint/2010/main" val="340263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E9BD-A285-0D4E-B47F-FF62BBC32076}"/>
              </a:ext>
            </a:extLst>
          </p:cNvPr>
          <p:cNvSpPr>
            <a:spLocks noGrp="1"/>
          </p:cNvSpPr>
          <p:nvPr>
            <p:ph type="title"/>
          </p:nvPr>
        </p:nvSpPr>
        <p:spPr/>
        <p:txBody>
          <a:bodyPr>
            <a:normAutofit/>
          </a:bodyPr>
          <a:lstStyle/>
          <a:p>
            <a:r>
              <a:rPr lang="en-GB" dirty="0"/>
              <a:t>The prophet whispered his __________ in to my ear.</a:t>
            </a:r>
          </a:p>
        </p:txBody>
      </p:sp>
      <p:sp>
        <p:nvSpPr>
          <p:cNvPr id="6" name="Content Placeholder 5">
            <a:extLst>
              <a:ext uri="{FF2B5EF4-FFF2-40B4-BE49-F238E27FC236}">
                <a16:creationId xmlns:a16="http://schemas.microsoft.com/office/drawing/2014/main" id="{9E223DC0-3DD9-BD47-AD91-DDF8B4001F97}"/>
              </a:ext>
            </a:extLst>
          </p:cNvPr>
          <p:cNvSpPr>
            <a:spLocks noGrp="1"/>
          </p:cNvSpPr>
          <p:nvPr>
            <p:ph idx="1"/>
          </p:nvPr>
        </p:nvSpPr>
        <p:spPr/>
        <p:txBody>
          <a:bodyPr>
            <a:normAutofit/>
          </a:bodyPr>
          <a:lstStyle/>
          <a:p>
            <a:pPr marL="0" indent="0" algn="ctr">
              <a:buNone/>
            </a:pPr>
            <a:r>
              <a:rPr lang="en-GB" sz="4200" dirty="0"/>
              <a:t>Which is the correct spelling?</a:t>
            </a:r>
          </a:p>
          <a:p>
            <a:pPr marL="0" indent="0" algn="ctr">
              <a:buNone/>
            </a:pPr>
            <a:endParaRPr lang="en-GB" sz="4200" dirty="0"/>
          </a:p>
          <a:p>
            <a:pPr marL="0" indent="0" algn="ctr">
              <a:buNone/>
            </a:pPr>
            <a:r>
              <a:rPr lang="en-GB" sz="4200" dirty="0"/>
              <a:t>prophecy	           prophesy</a:t>
            </a:r>
          </a:p>
        </p:txBody>
      </p:sp>
    </p:spTree>
    <p:extLst>
      <p:ext uri="{BB962C8B-B14F-4D97-AF65-F5344CB8AC3E}">
        <p14:creationId xmlns:p14="http://schemas.microsoft.com/office/powerpoint/2010/main" val="2327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E9BD-A285-0D4E-B47F-FF62BBC32076}"/>
              </a:ext>
            </a:extLst>
          </p:cNvPr>
          <p:cNvSpPr>
            <a:spLocks noGrp="1"/>
          </p:cNvSpPr>
          <p:nvPr>
            <p:ph type="title"/>
          </p:nvPr>
        </p:nvSpPr>
        <p:spPr/>
        <p:txBody>
          <a:bodyPr>
            <a:normAutofit/>
          </a:bodyPr>
          <a:lstStyle/>
          <a:p>
            <a:r>
              <a:rPr lang="en-GB" dirty="0"/>
              <a:t>The prophet whispered his _ </a:t>
            </a:r>
            <a:r>
              <a:rPr lang="en-GB" dirty="0">
                <a:solidFill>
                  <a:srgbClr val="FF3860"/>
                </a:solidFill>
              </a:rPr>
              <a:t>prophecy</a:t>
            </a:r>
            <a:r>
              <a:rPr lang="en-GB" dirty="0"/>
              <a:t>_ in to my ear.</a:t>
            </a:r>
          </a:p>
        </p:txBody>
      </p:sp>
      <p:sp>
        <p:nvSpPr>
          <p:cNvPr id="6" name="Content Placeholder 5">
            <a:extLst>
              <a:ext uri="{FF2B5EF4-FFF2-40B4-BE49-F238E27FC236}">
                <a16:creationId xmlns:a16="http://schemas.microsoft.com/office/drawing/2014/main" id="{9E223DC0-3DD9-BD47-AD91-DDF8B4001F97}"/>
              </a:ext>
            </a:extLst>
          </p:cNvPr>
          <p:cNvSpPr>
            <a:spLocks noGrp="1"/>
          </p:cNvSpPr>
          <p:nvPr>
            <p:ph idx="1"/>
          </p:nvPr>
        </p:nvSpPr>
        <p:spPr/>
        <p:txBody>
          <a:bodyPr>
            <a:normAutofit/>
          </a:bodyPr>
          <a:lstStyle/>
          <a:p>
            <a:pPr marL="0" indent="0" algn="ctr">
              <a:buNone/>
            </a:pPr>
            <a:r>
              <a:rPr lang="en-GB" sz="4200" dirty="0"/>
              <a:t>Which is the correct spelling?</a:t>
            </a:r>
          </a:p>
          <a:p>
            <a:pPr marL="0" indent="0" algn="ctr">
              <a:buNone/>
            </a:pPr>
            <a:endParaRPr lang="en-GB" sz="4200" dirty="0"/>
          </a:p>
          <a:p>
            <a:pPr marL="0" indent="0" algn="ctr">
              <a:buNone/>
            </a:pPr>
            <a:r>
              <a:rPr lang="en-GB" sz="4200" dirty="0">
                <a:solidFill>
                  <a:srgbClr val="FF3860"/>
                </a:solidFill>
              </a:rPr>
              <a:t>prophecy	           </a:t>
            </a:r>
            <a:r>
              <a:rPr lang="en-GB" sz="4200" dirty="0"/>
              <a:t>prophesy</a:t>
            </a:r>
          </a:p>
        </p:txBody>
      </p:sp>
      <p:sp>
        <p:nvSpPr>
          <p:cNvPr id="4" name="TextBox 3">
            <a:extLst>
              <a:ext uri="{FF2B5EF4-FFF2-40B4-BE49-F238E27FC236}">
                <a16:creationId xmlns:a16="http://schemas.microsoft.com/office/drawing/2014/main" id="{7E94C07C-2F3B-1644-8E06-79381C4D076E}"/>
              </a:ext>
            </a:extLst>
          </p:cNvPr>
          <p:cNvSpPr txBox="1"/>
          <p:nvPr/>
        </p:nvSpPr>
        <p:spPr>
          <a:xfrm>
            <a:off x="533400" y="254000"/>
            <a:ext cx="1371600" cy="369332"/>
          </a:xfrm>
          <a:prstGeom prst="rect">
            <a:avLst/>
          </a:prstGeom>
          <a:noFill/>
        </p:spPr>
        <p:txBody>
          <a:bodyPr wrap="square" rtlCol="0">
            <a:spAutoFit/>
          </a:bodyPr>
          <a:lstStyle/>
          <a:p>
            <a:r>
              <a:rPr lang="en-US" dirty="0">
                <a:solidFill>
                  <a:srgbClr val="FF3860"/>
                </a:solidFill>
              </a:rPr>
              <a:t>Answers: </a:t>
            </a:r>
          </a:p>
        </p:txBody>
      </p:sp>
    </p:spTree>
    <p:extLst>
      <p:ext uri="{BB962C8B-B14F-4D97-AF65-F5344CB8AC3E}">
        <p14:creationId xmlns:p14="http://schemas.microsoft.com/office/powerpoint/2010/main" val="81554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A06B16-137F-48BF-8281-F3434B4CFCC9}"/>
              </a:ext>
            </a:extLst>
          </p:cNvPr>
          <p:cNvSpPr txBox="1"/>
          <p:nvPr/>
        </p:nvSpPr>
        <p:spPr>
          <a:xfrm>
            <a:off x="428101" y="497872"/>
            <a:ext cx="8581292" cy="461665"/>
          </a:xfrm>
          <a:prstGeom prst="rect">
            <a:avLst/>
          </a:prstGeom>
          <a:noFill/>
        </p:spPr>
        <p:txBody>
          <a:bodyPr wrap="square" rtlCol="0">
            <a:spAutoFit/>
          </a:bodyPr>
          <a:lstStyle/>
          <a:p>
            <a:r>
              <a:rPr lang="en-GB" sz="2400" dirty="0">
                <a:latin typeface="OpenDyslexicAlta" pitchFamily="2" charset="77"/>
              </a:rPr>
              <a:t>Choose 6 words to add to your bingo board.</a:t>
            </a:r>
          </a:p>
        </p:txBody>
      </p:sp>
      <p:graphicFrame>
        <p:nvGraphicFramePr>
          <p:cNvPr id="10" name="Table 9">
            <a:extLst>
              <a:ext uri="{FF2B5EF4-FFF2-40B4-BE49-F238E27FC236}">
                <a16:creationId xmlns:a16="http://schemas.microsoft.com/office/drawing/2014/main" id="{BFAC6E7F-720F-4390-ABC9-C2CA66AED426}"/>
              </a:ext>
            </a:extLst>
          </p:cNvPr>
          <p:cNvGraphicFramePr>
            <a:graphicFrameLocks noGrp="1"/>
          </p:cNvGraphicFramePr>
          <p:nvPr>
            <p:extLst>
              <p:ext uri="{D42A27DB-BD31-4B8C-83A1-F6EECF244321}">
                <p14:modId xmlns:p14="http://schemas.microsoft.com/office/powerpoint/2010/main" val="3632679855"/>
              </p:ext>
            </p:extLst>
          </p:nvPr>
        </p:nvGraphicFramePr>
        <p:xfrm>
          <a:off x="428101" y="2218700"/>
          <a:ext cx="11335797" cy="3041897"/>
        </p:xfrm>
        <a:graphic>
          <a:graphicData uri="http://schemas.openxmlformats.org/drawingml/2006/table">
            <a:tbl>
              <a:tblPr firstRow="1" bandRow="1">
                <a:tableStyleId>{5940675A-B579-460E-94D1-54222C63F5DA}</a:tableStyleId>
              </a:tblPr>
              <a:tblGrid>
                <a:gridCol w="2318241">
                  <a:extLst>
                    <a:ext uri="{9D8B030D-6E8A-4147-A177-3AD203B41FA5}">
                      <a16:colId xmlns:a16="http://schemas.microsoft.com/office/drawing/2014/main" val="3529516601"/>
                    </a:ext>
                  </a:extLst>
                </a:gridCol>
                <a:gridCol w="2217544">
                  <a:extLst>
                    <a:ext uri="{9D8B030D-6E8A-4147-A177-3AD203B41FA5}">
                      <a16:colId xmlns:a16="http://schemas.microsoft.com/office/drawing/2014/main" val="345942729"/>
                    </a:ext>
                  </a:extLst>
                </a:gridCol>
                <a:gridCol w="2153905">
                  <a:extLst>
                    <a:ext uri="{9D8B030D-6E8A-4147-A177-3AD203B41FA5}">
                      <a16:colId xmlns:a16="http://schemas.microsoft.com/office/drawing/2014/main" val="185187011"/>
                    </a:ext>
                  </a:extLst>
                </a:gridCol>
                <a:gridCol w="2229897">
                  <a:extLst>
                    <a:ext uri="{9D8B030D-6E8A-4147-A177-3AD203B41FA5}">
                      <a16:colId xmlns:a16="http://schemas.microsoft.com/office/drawing/2014/main" val="3871539845"/>
                    </a:ext>
                  </a:extLst>
                </a:gridCol>
                <a:gridCol w="2416210">
                  <a:extLst>
                    <a:ext uri="{9D8B030D-6E8A-4147-A177-3AD203B41FA5}">
                      <a16:colId xmlns:a16="http://schemas.microsoft.com/office/drawing/2014/main" val="4212918643"/>
                    </a:ext>
                  </a:extLst>
                </a:gridCol>
              </a:tblGrid>
              <a:tr h="967821">
                <a:tc>
                  <a:txBody>
                    <a:bodyPr/>
                    <a:lstStyle/>
                    <a:p>
                      <a:pPr algn="ctr" fontAlgn="t"/>
                      <a:r>
                        <a:rPr lang="en-GB" sz="2800" b="0" i="0" dirty="0">
                          <a:latin typeface="OpenDyslexicAlta" pitchFamily="2" charset="77"/>
                        </a:rPr>
                        <a:t>prophesy</a:t>
                      </a:r>
                    </a:p>
                  </a:txBody>
                  <a:tcPr/>
                </a:tc>
                <a:tc>
                  <a:txBody>
                    <a:bodyPr/>
                    <a:lstStyle/>
                    <a:p>
                      <a:pPr algn="ctr"/>
                      <a:r>
                        <a:rPr lang="en-GB" sz="2800" b="0" i="0" dirty="0">
                          <a:latin typeface="OpenDyslexicAlta" pitchFamily="2" charset="77"/>
                        </a:rPr>
                        <a:t>witch</a:t>
                      </a:r>
                    </a:p>
                  </a:txBody>
                  <a:tcPr/>
                </a:tc>
                <a:tc>
                  <a:txBody>
                    <a:bodyPr/>
                    <a:lstStyle/>
                    <a:p>
                      <a:pPr algn="ctr"/>
                      <a:r>
                        <a:rPr lang="en-GB" sz="2800" b="0" i="0" dirty="0">
                          <a:latin typeface="OpenDyslexicAlta" pitchFamily="2" charset="77"/>
                        </a:rPr>
                        <a:t>prophecy</a:t>
                      </a:r>
                    </a:p>
                  </a:txBody>
                  <a:tcPr/>
                </a:tc>
                <a:tc>
                  <a:txBody>
                    <a:bodyPr/>
                    <a:lstStyle/>
                    <a:p>
                      <a:pPr algn="ctr"/>
                      <a:r>
                        <a:rPr lang="en-GB" sz="2800" b="0" i="0" dirty="0">
                          <a:latin typeface="OpenDyslexicAlta" pitchFamily="2" charset="77"/>
                        </a:rPr>
                        <a:t>advice</a:t>
                      </a:r>
                    </a:p>
                  </a:txBody>
                  <a:tcPr/>
                </a:tc>
                <a:tc>
                  <a:txBody>
                    <a:bodyPr/>
                    <a:lstStyle/>
                    <a:p>
                      <a:pPr algn="ctr"/>
                      <a:r>
                        <a:rPr lang="en-GB" sz="2800" b="0" i="0" dirty="0">
                          <a:latin typeface="OpenDyslexicAlta" pitchFamily="2" charset="77"/>
                        </a:rPr>
                        <a:t>licence</a:t>
                      </a:r>
                    </a:p>
                  </a:txBody>
                  <a:tcPr/>
                </a:tc>
                <a:extLst>
                  <a:ext uri="{0D108BD9-81ED-4DB2-BD59-A6C34878D82A}">
                    <a16:rowId xmlns:a16="http://schemas.microsoft.com/office/drawing/2014/main" val="2756955956"/>
                  </a:ext>
                </a:extLst>
              </a:tr>
              <a:tr h="1037038">
                <a:tc>
                  <a:txBody>
                    <a:bodyPr/>
                    <a:lstStyle/>
                    <a:p>
                      <a:pPr algn="ctr"/>
                      <a:r>
                        <a:rPr lang="en-GB" sz="2800" b="0" i="0" dirty="0">
                          <a:latin typeface="OpenDyslexicAlta" pitchFamily="2" charset="77"/>
                        </a:rPr>
                        <a:t>device</a:t>
                      </a:r>
                    </a:p>
                  </a:txBody>
                  <a:tcPr/>
                </a:tc>
                <a:tc>
                  <a:txBody>
                    <a:bodyPr/>
                    <a:lstStyle/>
                    <a:p>
                      <a:pPr algn="ctr"/>
                      <a:r>
                        <a:rPr lang="en-GB" sz="2800" b="0" i="0" dirty="0">
                          <a:latin typeface="OpenDyslexicAlta" pitchFamily="2" charset="77"/>
                        </a:rPr>
                        <a:t>bear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i="0" dirty="0">
                          <a:latin typeface="OpenDyslexicAlta" pitchFamily="2" charset="77"/>
                        </a:rPr>
                        <a:t>practise</a:t>
                      </a:r>
                    </a:p>
                  </a:txBody>
                  <a:tcPr/>
                </a:tc>
                <a:tc>
                  <a:txBody>
                    <a:bodyPr/>
                    <a:lstStyle/>
                    <a:p>
                      <a:pPr algn="ctr"/>
                      <a:r>
                        <a:rPr lang="en-GB" sz="2800" b="0" i="0" dirty="0">
                          <a:latin typeface="OpenDyslexicAlta" pitchFamily="2" charset="77"/>
                        </a:rPr>
                        <a:t>devise</a:t>
                      </a:r>
                    </a:p>
                  </a:txBody>
                  <a:tcPr/>
                </a:tc>
                <a:tc>
                  <a:txBody>
                    <a:bodyPr/>
                    <a:lstStyle/>
                    <a:p>
                      <a:pPr algn="ctr"/>
                      <a:r>
                        <a:rPr lang="en-GB" sz="2800" b="0" i="0" dirty="0">
                          <a:latin typeface="OpenDyslexicAlta" pitchFamily="2" charset="77"/>
                        </a:rPr>
                        <a:t>which</a:t>
                      </a:r>
                    </a:p>
                  </a:txBody>
                  <a:tcPr/>
                </a:tc>
                <a:extLst>
                  <a:ext uri="{0D108BD9-81ED-4DB2-BD59-A6C34878D82A}">
                    <a16:rowId xmlns:a16="http://schemas.microsoft.com/office/drawing/2014/main" val="2964611663"/>
                  </a:ext>
                </a:extLst>
              </a:tr>
              <a:tr h="1037038">
                <a:tc>
                  <a:txBody>
                    <a:bodyPr/>
                    <a:lstStyle/>
                    <a:p>
                      <a:pPr algn="ctr"/>
                      <a:r>
                        <a:rPr lang="en-GB" sz="2800" b="0" i="0" dirty="0">
                          <a:latin typeface="OpenDyslexicAlta" pitchFamily="2" charset="77"/>
                        </a:rPr>
                        <a:t>license</a:t>
                      </a:r>
                      <a:endParaRPr lang="en-GB" sz="2400" b="0" i="0" dirty="0">
                        <a:latin typeface="OpenDyslexicAlta" pitchFamily="2" charset="77"/>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i="0" dirty="0">
                          <a:latin typeface="OpenDyslexicAlta" pitchFamily="2" charset="77"/>
                        </a:rPr>
                        <a:t>practice</a:t>
                      </a:r>
                    </a:p>
                  </a:txBody>
                  <a:tcPr/>
                </a:tc>
                <a:tc>
                  <a:txBody>
                    <a:bodyPr/>
                    <a:lstStyle/>
                    <a:p>
                      <a:pPr algn="ctr"/>
                      <a:r>
                        <a:rPr lang="en-GB" sz="2800" b="0" i="0" dirty="0">
                          <a:latin typeface="OpenDyslexicAlta" pitchFamily="2" charset="77"/>
                        </a:rPr>
                        <a:t>bare</a:t>
                      </a:r>
                    </a:p>
                  </a:txBody>
                  <a:tcPr/>
                </a:tc>
                <a:tc>
                  <a:txBody>
                    <a:bodyPr/>
                    <a:lstStyle/>
                    <a:p>
                      <a:pPr algn="ctr"/>
                      <a:r>
                        <a:rPr lang="en-GB" sz="2800" b="0" i="0" dirty="0">
                          <a:latin typeface="OpenDyslexicAlta" pitchFamily="2" charset="77"/>
                        </a:rPr>
                        <a:t>advise</a:t>
                      </a:r>
                    </a:p>
                  </a:txBody>
                  <a:tcPr/>
                </a:tc>
                <a:tc>
                  <a:txBody>
                    <a:bodyPr/>
                    <a:lstStyle/>
                    <a:p>
                      <a:endParaRPr lang="en-GB" sz="1400" b="0" i="0" dirty="0">
                        <a:latin typeface="OpenDyslexicAlta" pitchFamily="2" charset="77"/>
                      </a:endParaRPr>
                    </a:p>
                  </a:txBody>
                  <a:tcPr>
                    <a:solidFill>
                      <a:srgbClr val="D883FF"/>
                    </a:solidFill>
                  </a:tcPr>
                </a:tc>
                <a:extLst>
                  <a:ext uri="{0D108BD9-81ED-4DB2-BD59-A6C34878D82A}">
                    <a16:rowId xmlns:a16="http://schemas.microsoft.com/office/drawing/2014/main" val="423131108"/>
                  </a:ext>
                </a:extLst>
              </a:tr>
            </a:tbl>
          </a:graphicData>
        </a:graphic>
      </p:graphicFrame>
    </p:spTree>
    <p:extLst>
      <p:ext uri="{BB962C8B-B14F-4D97-AF65-F5344CB8AC3E}">
        <p14:creationId xmlns:p14="http://schemas.microsoft.com/office/powerpoint/2010/main" val="153606793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76917247"/>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3191088451"/>
                    </a:ext>
                  </a:extLst>
                </a:gridCol>
                <a:gridCol w="1858433">
                  <a:extLst>
                    <a:ext uri="{9D8B030D-6E8A-4147-A177-3AD203B41FA5}">
                      <a16:colId xmlns:a16="http://schemas.microsoft.com/office/drawing/2014/main" val="217639245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D883FF"/>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4th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advice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advise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device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devise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licence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license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practice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practise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prophecy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prophesy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170619808"/>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 These words are homophones or near homophones.  They have the same pronunciation but different spellings and/or meanings.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25</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2783799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advice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advise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device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devise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licence</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license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practice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practise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prophecy</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prophesy</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135547590"/>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These words are homophones or near homophones.  They have the same pronunciation but different spellings and/or meanings.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25</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6" name="Rectangle 5"/>
          <p:cNvSpPr/>
          <p:nvPr/>
        </p:nvSpPr>
        <p:spPr>
          <a:xfrm>
            <a:off x="3467100" y="2575877"/>
            <a:ext cx="8724900" cy="3416320"/>
          </a:xfrm>
          <a:prstGeom prst="rect">
            <a:avLst/>
          </a:prstGeom>
        </p:spPr>
        <p:txBody>
          <a:bodyPr wrap="square">
            <a:spAutoFit/>
          </a:bodyPr>
          <a:lstStyle/>
          <a:p>
            <a:pPr>
              <a:defRPr/>
            </a:pPr>
            <a:r>
              <a:rPr lang="en-GB" dirty="0">
                <a:latin typeface="OpenDyslexicAlta" pitchFamily="2" charset="77"/>
                <a:ea typeface="OpenDyslexic" charset="0"/>
                <a:cs typeface="OpenDyslexic" charset="0"/>
              </a:rPr>
              <a:t>The paramedic said, ”I ________ you to rest your leg and apply ice.”</a:t>
            </a:r>
          </a:p>
          <a:p>
            <a:pPr>
              <a:defRPr/>
            </a:pPr>
            <a:endParaRPr lang="en-GB" dirty="0">
              <a:latin typeface="OpenDyslexicAlta" pitchFamily="2" charset="77"/>
              <a:ea typeface="OpenDyslexic" charset="0"/>
              <a:cs typeface="OpenDyslexic" charset="0"/>
            </a:endParaRPr>
          </a:p>
          <a:p>
            <a:pPr>
              <a:defRPr/>
            </a:pPr>
            <a:r>
              <a:rPr lang="en-GB" dirty="0">
                <a:latin typeface="OpenDyslexicAlta" pitchFamily="2" charset="77"/>
                <a:ea typeface="OpenDyslexic" charset="0"/>
                <a:cs typeface="OpenDyslexic" charset="0"/>
              </a:rPr>
              <a:t>The ________ in his hand would control all of the evil robots. </a:t>
            </a:r>
          </a:p>
          <a:p>
            <a:pPr>
              <a:defRPr/>
            </a:pPr>
            <a:endParaRPr lang="en-GB" dirty="0">
              <a:latin typeface="OpenDyslexicAlta" pitchFamily="2" charset="77"/>
              <a:ea typeface="OpenDyslexic" charset="0"/>
              <a:cs typeface="OpenDyslexic" charset="0"/>
            </a:endParaRPr>
          </a:p>
          <a:p>
            <a:pPr>
              <a:defRPr/>
            </a:pPr>
            <a:r>
              <a:rPr lang="en-GB" dirty="0">
                <a:latin typeface="OpenDyslexicAlta" pitchFamily="2" charset="77"/>
                <a:ea typeface="OpenDyslexic" charset="0"/>
                <a:cs typeface="OpenDyslexic" charset="0"/>
              </a:rPr>
              <a:t>Our teacher gives a pen __________ to those children who write neatly. </a:t>
            </a:r>
          </a:p>
          <a:p>
            <a:pPr>
              <a:defRPr/>
            </a:pPr>
            <a:endParaRPr lang="en-GB" dirty="0">
              <a:latin typeface="OpenDyslexicAlta" pitchFamily="2" charset="77"/>
              <a:ea typeface="OpenDyslexic" charset="0"/>
              <a:cs typeface="OpenDyslexic" charset="0"/>
            </a:endParaRPr>
          </a:p>
          <a:p>
            <a:pPr>
              <a:defRPr/>
            </a:pPr>
            <a:r>
              <a:rPr lang="en-GB" dirty="0">
                <a:latin typeface="OpenDyslexicAlta" pitchFamily="2" charset="77"/>
                <a:ea typeface="OpenDyslexic" charset="0"/>
                <a:cs typeface="OpenDyslexic" charset="0"/>
              </a:rPr>
              <a:t>The guitar club __________ schedule was posted on the library wall. </a:t>
            </a:r>
          </a:p>
          <a:p>
            <a:pPr>
              <a:defRPr/>
            </a:pPr>
            <a:endParaRPr lang="en-GB" dirty="0">
              <a:latin typeface="OpenDyslexicAlta" pitchFamily="2" charset="77"/>
              <a:ea typeface="OpenDyslexic" charset="0"/>
              <a:cs typeface="OpenDyslexic" charset="0"/>
            </a:endParaRPr>
          </a:p>
          <a:p>
            <a:pPr>
              <a:defRPr/>
            </a:pPr>
            <a:endParaRPr lang="en-GB" dirty="0">
              <a:latin typeface="OpenDyslexicAlta" pitchFamily="2" charset="77"/>
              <a:ea typeface="OpenDyslexic" charset="0"/>
              <a:cs typeface="OpenDyslexic" charset="0"/>
            </a:endParaRPr>
          </a:p>
          <a:p>
            <a:pPr>
              <a:defRPr/>
            </a:pPr>
            <a:r>
              <a:rPr lang="en-GB" dirty="0">
                <a:latin typeface="OpenDyslexicAlta" pitchFamily="2" charset="77"/>
                <a:ea typeface="OpenDyslexic" charset="0"/>
                <a:cs typeface="OpenDyslexic" charset="0"/>
              </a:rPr>
              <a:t>Sealed in a glass tube, the ____________ which predicted Harry’s fate glowed eerily. </a:t>
            </a:r>
          </a:p>
        </p:txBody>
      </p:sp>
      <p:sp>
        <p:nvSpPr>
          <p:cNvPr id="7" name="Rectangle 6"/>
          <p:cNvSpPr/>
          <p:nvPr/>
        </p:nvSpPr>
        <p:spPr>
          <a:xfrm>
            <a:off x="3712028" y="1600196"/>
            <a:ext cx="8235044" cy="646331"/>
          </a:xfrm>
          <a:prstGeom prst="rect">
            <a:avLst/>
          </a:prstGeom>
          <a:solidFill>
            <a:srgbClr val="D883FF"/>
          </a:solidFill>
        </p:spPr>
        <p:txBody>
          <a:bodyPr wrap="square">
            <a:spAutoFit/>
          </a:bodyPr>
          <a:lstStyle/>
          <a:p>
            <a:pPr algn="ctr">
              <a:defRPr/>
            </a:pPr>
            <a:r>
              <a:rPr lang="en-GB" dirty="0">
                <a:latin typeface="OpenDyslexicAlta" pitchFamily="2" charset="77"/>
                <a:ea typeface="OpenDyslexic" charset="0"/>
                <a:cs typeface="OpenDyslexic" charset="0"/>
              </a:rPr>
              <a:t>Choose one of your spellings to complete the sentence. </a:t>
            </a:r>
          </a:p>
          <a:p>
            <a:pPr algn="ctr">
              <a:defRPr/>
            </a:pPr>
            <a:r>
              <a:rPr lang="en-GB" dirty="0">
                <a:latin typeface="OpenDyslexicAlta" pitchFamily="2" charset="77"/>
                <a:ea typeface="OpenDyslexic" charset="0"/>
                <a:cs typeface="OpenDyslexic" charset="0"/>
              </a:rPr>
              <a:t>Only one of the pair is correct. </a:t>
            </a:r>
          </a:p>
        </p:txBody>
      </p:sp>
    </p:spTree>
    <p:extLst>
      <p:ext uri="{BB962C8B-B14F-4D97-AF65-F5344CB8AC3E}">
        <p14:creationId xmlns:p14="http://schemas.microsoft.com/office/powerpoint/2010/main" val="52800847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advice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advise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device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devise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licence</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license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practice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practise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prophecy</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prophesy</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744723135"/>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These words are homophones or near homophones.  They have the same pronunciation but different spellings and/or meanings.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25</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6" name="Rectangle 5"/>
          <p:cNvSpPr/>
          <p:nvPr/>
        </p:nvSpPr>
        <p:spPr>
          <a:xfrm>
            <a:off x="3467100" y="2575877"/>
            <a:ext cx="8724900" cy="3416320"/>
          </a:xfrm>
          <a:prstGeom prst="rect">
            <a:avLst/>
          </a:prstGeom>
        </p:spPr>
        <p:txBody>
          <a:bodyPr wrap="square">
            <a:spAutoFit/>
          </a:bodyPr>
          <a:lstStyle/>
          <a:p>
            <a:pPr>
              <a:defRPr/>
            </a:pPr>
            <a:r>
              <a:rPr lang="en-GB" dirty="0">
                <a:latin typeface="OpenDyslexicAlta" pitchFamily="2" charset="77"/>
                <a:ea typeface="OpenDyslexic" charset="0"/>
                <a:cs typeface="OpenDyslexic" charset="0"/>
              </a:rPr>
              <a:t>The paramedic said, ”I _</a:t>
            </a:r>
            <a:r>
              <a:rPr lang="en-GB" dirty="0">
                <a:solidFill>
                  <a:srgbClr val="FF3860"/>
                </a:solidFill>
                <a:latin typeface="OpenDyslexicAlta" pitchFamily="2" charset="77"/>
                <a:ea typeface="OpenDyslexic" charset="0"/>
                <a:cs typeface="OpenDyslexic" charset="0"/>
              </a:rPr>
              <a:t>advise</a:t>
            </a:r>
            <a:r>
              <a:rPr lang="en-GB" dirty="0">
                <a:latin typeface="OpenDyslexicAlta" pitchFamily="2" charset="77"/>
                <a:ea typeface="OpenDyslexic" charset="0"/>
                <a:cs typeface="OpenDyslexic" charset="0"/>
              </a:rPr>
              <a:t>_ you to rest your leg and apply ice.”</a:t>
            </a:r>
          </a:p>
          <a:p>
            <a:pPr>
              <a:defRPr/>
            </a:pPr>
            <a:endParaRPr lang="en-GB" dirty="0">
              <a:latin typeface="OpenDyslexicAlta" pitchFamily="2" charset="77"/>
              <a:ea typeface="OpenDyslexic" charset="0"/>
              <a:cs typeface="OpenDyslexic" charset="0"/>
            </a:endParaRPr>
          </a:p>
          <a:p>
            <a:pPr>
              <a:defRPr/>
            </a:pPr>
            <a:r>
              <a:rPr lang="en-GB" dirty="0">
                <a:latin typeface="OpenDyslexicAlta" pitchFamily="2" charset="77"/>
                <a:ea typeface="OpenDyslexic" charset="0"/>
                <a:cs typeface="OpenDyslexic" charset="0"/>
              </a:rPr>
              <a:t>The _</a:t>
            </a:r>
            <a:r>
              <a:rPr lang="en-GB" dirty="0">
                <a:solidFill>
                  <a:srgbClr val="FF3860"/>
                </a:solidFill>
                <a:latin typeface="OpenDyslexicAlta" pitchFamily="2" charset="77"/>
                <a:ea typeface="OpenDyslexic" charset="0"/>
                <a:cs typeface="OpenDyslexic" charset="0"/>
              </a:rPr>
              <a:t>device</a:t>
            </a:r>
            <a:r>
              <a:rPr lang="en-GB" dirty="0">
                <a:latin typeface="OpenDyslexicAlta" pitchFamily="2" charset="77"/>
                <a:ea typeface="OpenDyslexic" charset="0"/>
                <a:cs typeface="OpenDyslexic" charset="0"/>
              </a:rPr>
              <a:t>_ in his hand would control all of the evil robots. </a:t>
            </a:r>
          </a:p>
          <a:p>
            <a:pPr>
              <a:defRPr/>
            </a:pPr>
            <a:endParaRPr lang="en-GB" dirty="0">
              <a:latin typeface="OpenDyslexicAlta" pitchFamily="2" charset="77"/>
              <a:ea typeface="OpenDyslexic" charset="0"/>
              <a:cs typeface="OpenDyslexic" charset="0"/>
            </a:endParaRPr>
          </a:p>
          <a:p>
            <a:pPr>
              <a:defRPr/>
            </a:pPr>
            <a:r>
              <a:rPr lang="en-GB" dirty="0">
                <a:latin typeface="OpenDyslexicAlta" pitchFamily="2" charset="77"/>
                <a:ea typeface="OpenDyslexic" charset="0"/>
                <a:cs typeface="OpenDyslexic" charset="0"/>
              </a:rPr>
              <a:t>Our teacher gives a pen _ </a:t>
            </a:r>
            <a:r>
              <a:rPr lang="en-GB" dirty="0">
                <a:solidFill>
                  <a:srgbClr val="FF3860"/>
                </a:solidFill>
                <a:latin typeface="OpenDyslexicAlta" pitchFamily="2" charset="77"/>
                <a:ea typeface="OpenDyslexic" charset="0"/>
                <a:cs typeface="OpenDyslexic" charset="0"/>
              </a:rPr>
              <a:t>license</a:t>
            </a:r>
            <a:r>
              <a:rPr lang="en-GB" dirty="0">
                <a:latin typeface="OpenDyslexicAlta" pitchFamily="2" charset="77"/>
                <a:ea typeface="OpenDyslexic" charset="0"/>
                <a:cs typeface="OpenDyslexic" charset="0"/>
              </a:rPr>
              <a:t>_ to those children who write neatly. </a:t>
            </a:r>
          </a:p>
          <a:p>
            <a:pPr>
              <a:defRPr/>
            </a:pPr>
            <a:endParaRPr lang="en-GB" dirty="0">
              <a:latin typeface="OpenDyslexicAlta" pitchFamily="2" charset="77"/>
              <a:ea typeface="OpenDyslexic" charset="0"/>
              <a:cs typeface="OpenDyslexic" charset="0"/>
            </a:endParaRPr>
          </a:p>
          <a:p>
            <a:pPr>
              <a:defRPr/>
            </a:pPr>
            <a:r>
              <a:rPr lang="en-GB" dirty="0">
                <a:latin typeface="OpenDyslexicAlta" pitchFamily="2" charset="77"/>
                <a:ea typeface="OpenDyslexic" charset="0"/>
                <a:cs typeface="OpenDyslexic" charset="0"/>
              </a:rPr>
              <a:t>The guitar club _ </a:t>
            </a:r>
            <a:r>
              <a:rPr lang="en-GB" dirty="0">
                <a:solidFill>
                  <a:srgbClr val="FF3860"/>
                </a:solidFill>
                <a:latin typeface="OpenDyslexicAlta" pitchFamily="2" charset="77"/>
                <a:ea typeface="OpenDyslexic" charset="0"/>
                <a:cs typeface="OpenDyslexic" charset="0"/>
              </a:rPr>
              <a:t>practice</a:t>
            </a:r>
            <a:r>
              <a:rPr lang="en-GB" dirty="0">
                <a:latin typeface="OpenDyslexicAlta" pitchFamily="2" charset="77"/>
                <a:ea typeface="OpenDyslexic" charset="0"/>
                <a:cs typeface="OpenDyslexic" charset="0"/>
              </a:rPr>
              <a:t>_ schedule was posted on the library wall. </a:t>
            </a:r>
          </a:p>
          <a:p>
            <a:pPr>
              <a:defRPr/>
            </a:pPr>
            <a:endParaRPr lang="en-GB" dirty="0">
              <a:latin typeface="OpenDyslexicAlta" pitchFamily="2" charset="77"/>
              <a:ea typeface="OpenDyslexic" charset="0"/>
              <a:cs typeface="OpenDyslexic" charset="0"/>
            </a:endParaRPr>
          </a:p>
          <a:p>
            <a:pPr>
              <a:defRPr/>
            </a:pPr>
            <a:endParaRPr lang="en-GB" dirty="0">
              <a:latin typeface="OpenDyslexicAlta" pitchFamily="2" charset="77"/>
              <a:ea typeface="OpenDyslexic" charset="0"/>
              <a:cs typeface="OpenDyslexic" charset="0"/>
            </a:endParaRPr>
          </a:p>
          <a:p>
            <a:pPr>
              <a:defRPr/>
            </a:pPr>
            <a:r>
              <a:rPr lang="en-GB" dirty="0">
                <a:latin typeface="OpenDyslexicAlta" pitchFamily="2" charset="77"/>
                <a:ea typeface="OpenDyslexic" charset="0"/>
                <a:cs typeface="OpenDyslexic" charset="0"/>
              </a:rPr>
              <a:t>Sealed in a glass tube, the _ </a:t>
            </a:r>
            <a:r>
              <a:rPr lang="en-GB" dirty="0">
                <a:solidFill>
                  <a:srgbClr val="FF3860"/>
                </a:solidFill>
                <a:latin typeface="OpenDyslexicAlta" pitchFamily="2" charset="77"/>
                <a:ea typeface="OpenDyslexic" charset="0"/>
                <a:cs typeface="OpenDyslexic" charset="0"/>
              </a:rPr>
              <a:t>prophecy</a:t>
            </a:r>
            <a:r>
              <a:rPr lang="en-GB" dirty="0">
                <a:latin typeface="OpenDyslexicAlta" pitchFamily="2" charset="77"/>
                <a:ea typeface="OpenDyslexic" charset="0"/>
                <a:cs typeface="OpenDyslexic" charset="0"/>
              </a:rPr>
              <a:t>_ which predicted Harry’s fate glowed eerily. </a:t>
            </a:r>
          </a:p>
        </p:txBody>
      </p:sp>
      <p:sp>
        <p:nvSpPr>
          <p:cNvPr id="7" name="Rectangle 6"/>
          <p:cNvSpPr/>
          <p:nvPr/>
        </p:nvSpPr>
        <p:spPr>
          <a:xfrm>
            <a:off x="3712028" y="1600196"/>
            <a:ext cx="8235044" cy="646331"/>
          </a:xfrm>
          <a:prstGeom prst="rect">
            <a:avLst/>
          </a:prstGeom>
          <a:solidFill>
            <a:srgbClr val="D883FF"/>
          </a:solidFill>
        </p:spPr>
        <p:txBody>
          <a:bodyPr wrap="square">
            <a:spAutoFit/>
          </a:bodyPr>
          <a:lstStyle/>
          <a:p>
            <a:pPr algn="ctr">
              <a:defRPr/>
            </a:pPr>
            <a:r>
              <a:rPr lang="en-GB" dirty="0">
                <a:latin typeface="OpenDyslexicAlta" pitchFamily="2" charset="77"/>
                <a:ea typeface="OpenDyslexic" charset="0"/>
                <a:cs typeface="OpenDyslexic" charset="0"/>
              </a:rPr>
              <a:t>Choose one of your spellings to complete the sentence. </a:t>
            </a:r>
          </a:p>
          <a:p>
            <a:pPr algn="ctr">
              <a:defRPr/>
            </a:pPr>
            <a:r>
              <a:rPr lang="en-GB" dirty="0">
                <a:latin typeface="OpenDyslexicAlta" pitchFamily="2" charset="77"/>
                <a:ea typeface="OpenDyslexic" charset="0"/>
                <a:cs typeface="OpenDyslexic" charset="0"/>
              </a:rPr>
              <a:t>Only one of the pair is correct. </a:t>
            </a:r>
          </a:p>
        </p:txBody>
      </p:sp>
    </p:spTree>
    <p:extLst>
      <p:ext uri="{BB962C8B-B14F-4D97-AF65-F5344CB8AC3E}">
        <p14:creationId xmlns:p14="http://schemas.microsoft.com/office/powerpoint/2010/main" val="4173212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5</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 3</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Ending ‘-</a:t>
            </a:r>
            <a:r>
              <a:rPr lang="en-GB" dirty="0" err="1"/>
              <a:t>cial</a:t>
            </a:r>
            <a:r>
              <a:rPr lang="en-GB" dirty="0"/>
              <a:t>’ and ‘-</a:t>
            </a:r>
            <a:r>
              <a:rPr lang="en-GB" dirty="0" err="1"/>
              <a:t>tial</a:t>
            </a:r>
            <a:r>
              <a:rPr lang="en-GB" dirty="0"/>
              <a:t>.’  After a vowel ‘-</a:t>
            </a:r>
            <a:r>
              <a:rPr lang="en-GB" dirty="0" err="1"/>
              <a:t>cial</a:t>
            </a:r>
            <a:r>
              <a:rPr lang="en-GB" dirty="0"/>
              <a:t>’ is most common and ‘-</a:t>
            </a:r>
            <a:r>
              <a:rPr lang="en-GB" dirty="0" err="1"/>
              <a:t>itial</a:t>
            </a:r>
            <a:r>
              <a:rPr lang="en-GB" dirty="0"/>
              <a:t>’ after a consonant.  But there are many exceptions.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232701846"/>
              </p:ext>
            </p:extLst>
          </p:nvPr>
        </p:nvGraphicFramePr>
        <p:xfrm>
          <a:off x="3429000" y="1311275"/>
          <a:ext cx="8363607" cy="5268593"/>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80763">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Words ending in </a:t>
                      </a:r>
                      <a:r>
                        <a:rPr lang="en-GB" sz="1700" b="0" i="0" dirty="0" err="1">
                          <a:latin typeface="Muli" pitchFamily="2" charset="77"/>
                        </a:rPr>
                        <a:t>cial</a:t>
                      </a:r>
                      <a:r>
                        <a:rPr lang="en-GB" sz="1700" b="0" i="0" dirty="0">
                          <a:latin typeface="Muli" pitchFamily="2" charset="77"/>
                        </a:rPr>
                        <a:t> often have a </a:t>
                      </a:r>
                      <a:r>
                        <a:rPr lang="en-GB" sz="1700" b="0" i="0" dirty="0" err="1">
                          <a:latin typeface="Muli" pitchFamily="2" charset="77"/>
                        </a:rPr>
                        <a:t>a</a:t>
                      </a:r>
                      <a:r>
                        <a:rPr lang="en-GB" sz="1700" b="0" i="0" dirty="0">
                          <a:latin typeface="Muli" pitchFamily="2" charset="77"/>
                        </a:rPr>
                        <a:t> vowel right before the suffix is added. But there are exceptions to the rule.</a:t>
                      </a:r>
                    </a:p>
                  </a:txBody>
                  <a:tcPr/>
                </a:tc>
                <a:extLst>
                  <a:ext uri="{0D108BD9-81ED-4DB2-BD59-A6C34878D82A}">
                    <a16:rowId xmlns:a16="http://schemas.microsoft.com/office/drawing/2014/main" val="10000"/>
                  </a:ext>
                </a:extLst>
              </a:tr>
              <a:tr h="2141030">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Have children write down this week’s spellings and circle or highlight if there is a vowel right before the suffix ‘</a:t>
                      </a:r>
                      <a:r>
                        <a:rPr lang="en-GB" sz="1700" b="0" i="0" baseline="0" dirty="0" err="1">
                          <a:latin typeface="Muli" pitchFamily="2" charset="77"/>
                        </a:rPr>
                        <a:t>cial</a:t>
                      </a:r>
                      <a:r>
                        <a:rPr lang="en-GB" sz="1700" b="0" i="0" baseline="0" dirty="0">
                          <a:latin typeface="Muli" pitchFamily="2" charset="77"/>
                        </a:rPr>
                        <a:t>’ or not. Are there any exceptions in this week’s words?</a:t>
                      </a:r>
                    </a:p>
                    <a:p>
                      <a:endParaRPr lang="en-GB" sz="1700" b="0" i="0" baseline="0" dirty="0">
                        <a:latin typeface="Muli" pitchFamily="2" charset="77"/>
                      </a:endParaRPr>
                    </a:p>
                    <a:p>
                      <a:r>
                        <a:rPr lang="en-GB" sz="1700" b="0" i="0" baseline="0" dirty="0">
                          <a:latin typeface="Muli" pitchFamily="2" charset="77"/>
                        </a:rPr>
                        <a:t>Share findings and discuss any misconceptions.</a:t>
                      </a:r>
                    </a:p>
                  </a:txBody>
                  <a:tcPr/>
                </a:tc>
                <a:extLst>
                  <a:ext uri="{0D108BD9-81ED-4DB2-BD59-A6C34878D82A}">
                    <a16:rowId xmlns:a16="http://schemas.microsoft.com/office/drawing/2014/main" val="10001"/>
                  </a:ext>
                </a:extLst>
              </a:tr>
              <a:tr h="1946800">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Get children to write sentences containing the spelling words, can they add more than one of the spelling words to the same sentence?</a:t>
                      </a:r>
                    </a:p>
                    <a:p>
                      <a:endParaRPr lang="en-GB" sz="1700" b="0" i="0" dirty="0">
                        <a:latin typeface="Muli" pitchFamily="2" charset="77"/>
                      </a:endParaRPr>
                    </a:p>
                    <a:p>
                      <a:r>
                        <a:rPr lang="en-GB" sz="1700" b="0" i="0" dirty="0">
                          <a:latin typeface="Muli" pitchFamily="2" charset="77"/>
                        </a:rPr>
                        <a:t>Discuss sentences with a partner to see if they can be improved.</a:t>
                      </a:r>
                    </a:p>
                    <a:p>
                      <a:endParaRPr lang="en-GB" sz="1700" b="0" i="0" dirty="0">
                        <a:latin typeface="Muli" pitchFamily="2" charset="77"/>
                      </a:endParaRPr>
                    </a:p>
                    <a:p>
                      <a:r>
                        <a:rPr lang="en-GB" sz="1700" b="0" i="0" dirty="0">
                          <a:latin typeface="Muli" pitchFamily="2" charset="77"/>
                        </a:rPr>
                        <a:t>Share back to the class.</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2971557069"/>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official</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special</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artificial</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crucial</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judicial</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beneficial</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facial</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glacial</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especially</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multiracial</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316794812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These words are homophones or near homophones. They have the same pronunciation but different spellings and/or meanings.</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5</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26</a:t>
            </a:r>
          </a:p>
        </p:txBody>
      </p:sp>
    </p:spTree>
    <p:extLst>
      <p:ext uri="{BB962C8B-B14F-4D97-AF65-F5344CB8AC3E}">
        <p14:creationId xmlns:p14="http://schemas.microsoft.com/office/powerpoint/2010/main" val="418986519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5</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26</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These words are homophones or near homophones. They have the same pronunciation but different spellings and/or meanings.</a:t>
            </a:r>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2683860762"/>
              </p:ext>
            </p:extLst>
          </p:nvPr>
        </p:nvGraphicFramePr>
        <p:xfrm>
          <a:off x="3429000" y="1311274"/>
          <a:ext cx="8363607" cy="5434613"/>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468367">
                <a:tc>
                  <a:txBody>
                    <a:bodyPr/>
                    <a:lstStyle/>
                    <a:p>
                      <a:r>
                        <a:rPr lang="en-GB" sz="1700" b="0" i="0" dirty="0">
                          <a:latin typeface="Muli" pitchFamily="2" charset="77"/>
                        </a:rPr>
                        <a:t>Introduction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i="0" dirty="0">
                          <a:latin typeface="Muli" pitchFamily="2" charset="77"/>
                        </a:rPr>
                        <a:t>Ask the children what the word homophone means.</a:t>
                      </a:r>
                      <a:r>
                        <a:rPr lang="en-GB" sz="1700" b="0" i="0" baseline="0" dirty="0">
                          <a:latin typeface="Muli" pitchFamily="2" charset="77"/>
                        </a:rPr>
                        <a:t> Can they think of any examples?  Define them as words which have the same pronunciation but different meanings and/or spellings.   Discuss near homophones have slightly different pronunciations. </a:t>
                      </a:r>
                      <a:endParaRPr lang="en-GB" sz="1700" b="0" i="0" dirty="0">
                        <a:latin typeface="Muli" pitchFamily="2" charset="77"/>
                      </a:endParaRPr>
                    </a:p>
                    <a:p>
                      <a:endParaRPr lang="en-GB" sz="1700" b="0" i="0" dirty="0">
                        <a:latin typeface="Muli" pitchFamily="2" charset="77"/>
                      </a:endParaRPr>
                    </a:p>
                  </a:txBody>
                  <a:tcPr/>
                </a:tc>
                <a:extLst>
                  <a:ext uri="{0D108BD9-81ED-4DB2-BD59-A6C34878D82A}">
                    <a16:rowId xmlns:a16="http://schemas.microsoft.com/office/drawing/2014/main" val="10000"/>
                  </a:ext>
                </a:extLst>
              </a:tr>
              <a:tr h="1742678">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Ask children to look at the pictures on the power point slide and write down what each one is. Then try and write down the homophone that has the same pronunciation. </a:t>
                      </a:r>
                      <a:r>
                        <a:rPr lang="en-GB" sz="1700" b="0" i="0" dirty="0">
                          <a:latin typeface="Muli" pitchFamily="2" charset="77"/>
                        </a:rPr>
                        <a:t>Click to expose the answer.</a:t>
                      </a:r>
                      <a:endParaRPr lang="en-GB" sz="1700" b="0" i="0" baseline="0" dirty="0">
                        <a:latin typeface="Muli" pitchFamily="2" charset="77"/>
                      </a:endParaRPr>
                    </a:p>
                    <a:p>
                      <a:endParaRPr lang="en-GB" sz="1700" b="0" i="0" baseline="0" dirty="0">
                        <a:latin typeface="Muli" pitchFamily="2" charset="77"/>
                      </a:endParaRPr>
                    </a:p>
                    <a:p>
                      <a:r>
                        <a:rPr lang="en-GB" sz="1700" b="0" i="0" baseline="0" dirty="0">
                          <a:latin typeface="Muli" pitchFamily="2" charset="77"/>
                        </a:rPr>
                        <a:t>Compare answers with a partner and then share with the class.</a:t>
                      </a:r>
                      <a:br>
                        <a:rPr lang="en-GB" sz="1700" b="0" i="0" baseline="0" dirty="0">
                          <a:latin typeface="Muli" pitchFamily="2" charset="77"/>
                        </a:rPr>
                      </a:br>
                      <a:endParaRPr lang="en-GB" sz="1700" b="0" i="0" baseline="0" dirty="0">
                        <a:latin typeface="Muli" pitchFamily="2" charset="77"/>
                      </a:endParaRPr>
                    </a:p>
                  </a:txBody>
                  <a:tcPr/>
                </a:tc>
                <a:extLst>
                  <a:ext uri="{0D108BD9-81ED-4DB2-BD59-A6C34878D82A}">
                    <a16:rowId xmlns:a16="http://schemas.microsoft.com/office/drawing/2014/main" val="10001"/>
                  </a:ext>
                </a:extLst>
              </a:tr>
              <a:tr h="2061246">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See if children can use the words from the main activity to create sentences which contain both homophones in the same sentence. E.g. I can see the sea from my garden.</a:t>
                      </a:r>
                      <a:br>
                        <a:rPr lang="en-GB" sz="1700" b="0" i="0" dirty="0">
                          <a:latin typeface="Muli" pitchFamily="2" charset="77"/>
                        </a:rPr>
                      </a:br>
                      <a:br>
                        <a:rPr lang="en-GB" sz="1700" b="0" i="0" dirty="0">
                          <a:latin typeface="Muli" pitchFamily="2" charset="77"/>
                        </a:rPr>
                      </a:br>
                      <a:br>
                        <a:rPr lang="en-GB" sz="1700" b="0" i="0" dirty="0">
                          <a:latin typeface="Muli" pitchFamily="2" charset="77"/>
                        </a:rPr>
                      </a:br>
                      <a:r>
                        <a:rPr lang="en-GB" sz="1700" b="0" i="0" dirty="0">
                          <a:latin typeface="Muli" pitchFamily="2" charset="77"/>
                        </a:rPr>
                        <a:t>Share sentences with the class.</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3629050448"/>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aisle</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isle</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aloud</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allowed</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altar</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alter</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ascent</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assent</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farther</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father</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244067154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A06B16-137F-48BF-8281-F3434B4CFCC9}"/>
              </a:ext>
            </a:extLst>
          </p:cNvPr>
          <p:cNvSpPr txBox="1"/>
          <p:nvPr/>
        </p:nvSpPr>
        <p:spPr>
          <a:xfrm>
            <a:off x="428101" y="497872"/>
            <a:ext cx="8581292" cy="461665"/>
          </a:xfrm>
          <a:prstGeom prst="rect">
            <a:avLst/>
          </a:prstGeom>
          <a:noFill/>
        </p:spPr>
        <p:txBody>
          <a:bodyPr wrap="square" rtlCol="0">
            <a:spAutoFit/>
          </a:bodyPr>
          <a:lstStyle/>
          <a:p>
            <a:r>
              <a:rPr lang="en-GB" sz="2400" dirty="0">
                <a:latin typeface="OpenDyslexicAlta" pitchFamily="2" charset="77"/>
              </a:rPr>
              <a:t>Choose 6 words to add to your bingo board.</a:t>
            </a:r>
          </a:p>
        </p:txBody>
      </p:sp>
      <p:pic>
        <p:nvPicPr>
          <p:cNvPr id="5122" name="Picture 2" descr="Pedicure Toes Foot Human Body Parts Right">
            <a:extLst>
              <a:ext uri="{FF2B5EF4-FFF2-40B4-BE49-F238E27FC236}">
                <a16:creationId xmlns:a16="http://schemas.microsoft.com/office/drawing/2014/main" id="{02E35BA9-C76A-410F-A806-45D1D7980B7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77289" y="1246322"/>
            <a:ext cx="2049269" cy="122237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Ocean Fish Wave Waves Bird Life Sea Animal">
            <a:extLst>
              <a:ext uri="{FF2B5EF4-FFF2-40B4-BE49-F238E27FC236}">
                <a16:creationId xmlns:a16="http://schemas.microsoft.com/office/drawing/2014/main" id="{46C8754D-D1E3-425F-B68F-525C7FEF965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761278" y="3880624"/>
            <a:ext cx="3016637" cy="20931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6" name="Picture 6" descr="Cartoon Cleaning Comic Characters Lady Mai">
            <a:extLst>
              <a:ext uri="{FF2B5EF4-FFF2-40B4-BE49-F238E27FC236}">
                <a16:creationId xmlns:a16="http://schemas.microsoft.com/office/drawing/2014/main" id="{E0F43694-DF87-4735-A722-E543B16B250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88361" y="4722540"/>
            <a:ext cx="1840993" cy="141295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oliday Island Landscape Sea Summer Tropic">
            <a:extLst>
              <a:ext uri="{FF2B5EF4-FFF2-40B4-BE49-F238E27FC236}">
                <a16:creationId xmlns:a16="http://schemas.microsoft.com/office/drawing/2014/main" id="{E7671914-205B-4393-B2AC-E1673A43965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27248" y="1246322"/>
            <a:ext cx="2171506" cy="1942927"/>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Iconostasis, Altar, Altar Door">
            <a:extLst>
              <a:ext uri="{FF2B5EF4-FFF2-40B4-BE49-F238E27FC236}">
                <a16:creationId xmlns:a16="http://schemas.microsoft.com/office/drawing/2014/main" id="{A799D378-0E88-47D6-9E68-2CECE5C3D0B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25219" y="4273239"/>
            <a:ext cx="1409549" cy="1956109"/>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Boy Comic Characters Dad Daughter Family F">
            <a:extLst>
              <a:ext uri="{FF2B5EF4-FFF2-40B4-BE49-F238E27FC236}">
                <a16:creationId xmlns:a16="http://schemas.microsoft.com/office/drawing/2014/main" id="{88A01D41-A6AC-4C17-B3D3-DA5418CE1FB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391125" y="1381773"/>
            <a:ext cx="3016638" cy="1508319"/>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Architecture Banister Spiral Staircase Sta">
            <a:extLst>
              <a:ext uri="{FF2B5EF4-FFF2-40B4-BE49-F238E27FC236}">
                <a16:creationId xmlns:a16="http://schemas.microsoft.com/office/drawing/2014/main" id="{4226342D-10CF-45B0-BA73-C04E01794204}"/>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614197" y="2506908"/>
            <a:ext cx="1915796" cy="1412952"/>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Flower Red Rose Blossom Nature Romantic Ro">
            <a:extLst>
              <a:ext uri="{FF2B5EF4-FFF2-40B4-BE49-F238E27FC236}">
                <a16:creationId xmlns:a16="http://schemas.microsoft.com/office/drawing/2014/main" id="{B21CCB60-12B5-41F2-86F7-E18430E56137}"/>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421011" y="4720750"/>
            <a:ext cx="1810679" cy="17293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117A21D-E9D3-46B1-B243-563147017866}"/>
              </a:ext>
            </a:extLst>
          </p:cNvPr>
          <p:cNvSpPr txBox="1"/>
          <p:nvPr/>
        </p:nvSpPr>
        <p:spPr>
          <a:xfrm>
            <a:off x="8231690" y="2987877"/>
            <a:ext cx="2523211" cy="584775"/>
          </a:xfrm>
          <a:prstGeom prst="rect">
            <a:avLst/>
          </a:prstGeom>
          <a:noFill/>
        </p:spPr>
        <p:txBody>
          <a:bodyPr wrap="square" rtlCol="0">
            <a:spAutoFit/>
          </a:bodyPr>
          <a:lstStyle/>
          <a:p>
            <a:r>
              <a:rPr lang="en-GB" sz="3200" dirty="0">
                <a:latin typeface="OpenDyslexicAlta" pitchFamily="2" charset="77"/>
              </a:rPr>
              <a:t>father</a:t>
            </a:r>
            <a:endParaRPr lang="en-GB" dirty="0">
              <a:latin typeface="OpenDyslexicAlta" pitchFamily="2" charset="77"/>
            </a:endParaRPr>
          </a:p>
        </p:txBody>
      </p:sp>
      <p:sp>
        <p:nvSpPr>
          <p:cNvPr id="14" name="TextBox 13">
            <a:extLst>
              <a:ext uri="{FF2B5EF4-FFF2-40B4-BE49-F238E27FC236}">
                <a16:creationId xmlns:a16="http://schemas.microsoft.com/office/drawing/2014/main" id="{66F59CD2-7333-4835-8FD0-A2B122B18B99}"/>
              </a:ext>
            </a:extLst>
          </p:cNvPr>
          <p:cNvSpPr txBox="1"/>
          <p:nvPr/>
        </p:nvSpPr>
        <p:spPr>
          <a:xfrm>
            <a:off x="5924720" y="3178522"/>
            <a:ext cx="2523211" cy="584775"/>
          </a:xfrm>
          <a:prstGeom prst="rect">
            <a:avLst/>
          </a:prstGeom>
          <a:noFill/>
        </p:spPr>
        <p:txBody>
          <a:bodyPr wrap="square" rtlCol="0">
            <a:spAutoFit/>
          </a:bodyPr>
          <a:lstStyle/>
          <a:p>
            <a:r>
              <a:rPr lang="en-GB" sz="3200" dirty="0">
                <a:latin typeface="OpenDyslexicAlta" pitchFamily="2" charset="77"/>
              </a:rPr>
              <a:t>isle</a:t>
            </a:r>
            <a:endParaRPr lang="en-GB" dirty="0">
              <a:latin typeface="OpenDyslexicAlta" pitchFamily="2" charset="77"/>
            </a:endParaRPr>
          </a:p>
        </p:txBody>
      </p:sp>
      <p:sp>
        <p:nvSpPr>
          <p:cNvPr id="15" name="TextBox 14">
            <a:extLst>
              <a:ext uri="{FF2B5EF4-FFF2-40B4-BE49-F238E27FC236}">
                <a16:creationId xmlns:a16="http://schemas.microsoft.com/office/drawing/2014/main" id="{83F10576-B682-4EC4-86F0-4E40B22F146D}"/>
              </a:ext>
            </a:extLst>
          </p:cNvPr>
          <p:cNvSpPr txBox="1"/>
          <p:nvPr/>
        </p:nvSpPr>
        <p:spPr>
          <a:xfrm>
            <a:off x="9899444" y="5989385"/>
            <a:ext cx="2523211" cy="584775"/>
          </a:xfrm>
          <a:prstGeom prst="rect">
            <a:avLst/>
          </a:prstGeom>
          <a:noFill/>
        </p:spPr>
        <p:txBody>
          <a:bodyPr wrap="square" rtlCol="0">
            <a:spAutoFit/>
          </a:bodyPr>
          <a:lstStyle/>
          <a:p>
            <a:r>
              <a:rPr lang="en-GB" sz="3200" dirty="0">
                <a:latin typeface="OpenDyslexicAlta" pitchFamily="2" charset="77"/>
              </a:rPr>
              <a:t>sea</a:t>
            </a:r>
            <a:endParaRPr lang="en-GB" dirty="0">
              <a:latin typeface="OpenDyslexicAlta" pitchFamily="2" charset="77"/>
            </a:endParaRPr>
          </a:p>
        </p:txBody>
      </p:sp>
      <p:sp>
        <p:nvSpPr>
          <p:cNvPr id="20" name="TextBox 19">
            <a:extLst>
              <a:ext uri="{FF2B5EF4-FFF2-40B4-BE49-F238E27FC236}">
                <a16:creationId xmlns:a16="http://schemas.microsoft.com/office/drawing/2014/main" id="{E94ECD6E-10C1-41AD-98A1-D42785217E15}"/>
              </a:ext>
            </a:extLst>
          </p:cNvPr>
          <p:cNvSpPr txBox="1"/>
          <p:nvPr/>
        </p:nvSpPr>
        <p:spPr>
          <a:xfrm>
            <a:off x="6542356" y="6229348"/>
            <a:ext cx="2523211" cy="584775"/>
          </a:xfrm>
          <a:prstGeom prst="rect">
            <a:avLst/>
          </a:prstGeom>
          <a:noFill/>
        </p:spPr>
        <p:txBody>
          <a:bodyPr wrap="square" rtlCol="0">
            <a:spAutoFit/>
          </a:bodyPr>
          <a:lstStyle/>
          <a:p>
            <a:r>
              <a:rPr lang="en-GB" sz="3200" dirty="0">
                <a:latin typeface="OpenDyslexicAlta" pitchFamily="2" charset="77"/>
              </a:rPr>
              <a:t>rose</a:t>
            </a:r>
            <a:endParaRPr lang="en-GB" dirty="0">
              <a:latin typeface="OpenDyslexicAlta" pitchFamily="2" charset="77"/>
            </a:endParaRPr>
          </a:p>
        </p:txBody>
      </p:sp>
      <p:sp>
        <p:nvSpPr>
          <p:cNvPr id="21" name="TextBox 20">
            <a:extLst>
              <a:ext uri="{FF2B5EF4-FFF2-40B4-BE49-F238E27FC236}">
                <a16:creationId xmlns:a16="http://schemas.microsoft.com/office/drawing/2014/main" id="{FC436F71-B78F-4F1F-8B01-54E6C9F4EA30}"/>
              </a:ext>
            </a:extLst>
          </p:cNvPr>
          <p:cNvSpPr txBox="1"/>
          <p:nvPr/>
        </p:nvSpPr>
        <p:spPr>
          <a:xfrm>
            <a:off x="4065642" y="6104945"/>
            <a:ext cx="2523211" cy="584775"/>
          </a:xfrm>
          <a:prstGeom prst="rect">
            <a:avLst/>
          </a:prstGeom>
          <a:noFill/>
        </p:spPr>
        <p:txBody>
          <a:bodyPr wrap="square" rtlCol="0">
            <a:spAutoFit/>
          </a:bodyPr>
          <a:lstStyle/>
          <a:p>
            <a:r>
              <a:rPr lang="en-GB" sz="3200" dirty="0">
                <a:latin typeface="OpenDyslexicAlta" pitchFamily="2" charset="77"/>
              </a:rPr>
              <a:t>altar</a:t>
            </a:r>
            <a:endParaRPr lang="en-GB" dirty="0">
              <a:latin typeface="OpenDyslexicAlta" pitchFamily="2" charset="77"/>
            </a:endParaRPr>
          </a:p>
        </p:txBody>
      </p:sp>
      <p:sp>
        <p:nvSpPr>
          <p:cNvPr id="22" name="TextBox 21">
            <a:extLst>
              <a:ext uri="{FF2B5EF4-FFF2-40B4-BE49-F238E27FC236}">
                <a16:creationId xmlns:a16="http://schemas.microsoft.com/office/drawing/2014/main" id="{B060F89F-8A26-4D3A-B6A9-0FC5A6AA809B}"/>
              </a:ext>
            </a:extLst>
          </p:cNvPr>
          <p:cNvSpPr txBox="1"/>
          <p:nvPr/>
        </p:nvSpPr>
        <p:spPr>
          <a:xfrm>
            <a:off x="1125492" y="5989385"/>
            <a:ext cx="2523211" cy="584775"/>
          </a:xfrm>
          <a:prstGeom prst="rect">
            <a:avLst/>
          </a:prstGeom>
          <a:noFill/>
        </p:spPr>
        <p:txBody>
          <a:bodyPr wrap="square" rtlCol="0">
            <a:spAutoFit/>
          </a:bodyPr>
          <a:lstStyle/>
          <a:p>
            <a:r>
              <a:rPr lang="en-GB" sz="3200" dirty="0">
                <a:latin typeface="OpenDyslexicAlta" pitchFamily="2" charset="77"/>
              </a:rPr>
              <a:t>maid</a:t>
            </a:r>
            <a:endParaRPr lang="en-GB" dirty="0">
              <a:latin typeface="OpenDyslexicAlta" pitchFamily="2" charset="77"/>
            </a:endParaRPr>
          </a:p>
        </p:txBody>
      </p:sp>
      <p:sp>
        <p:nvSpPr>
          <p:cNvPr id="23" name="TextBox 22">
            <a:extLst>
              <a:ext uri="{FF2B5EF4-FFF2-40B4-BE49-F238E27FC236}">
                <a16:creationId xmlns:a16="http://schemas.microsoft.com/office/drawing/2014/main" id="{4333243B-9877-4CFB-B44D-9FE52133197B}"/>
              </a:ext>
            </a:extLst>
          </p:cNvPr>
          <p:cNvSpPr txBox="1"/>
          <p:nvPr/>
        </p:nvSpPr>
        <p:spPr>
          <a:xfrm>
            <a:off x="2632264" y="3919860"/>
            <a:ext cx="2523211" cy="584775"/>
          </a:xfrm>
          <a:prstGeom prst="rect">
            <a:avLst/>
          </a:prstGeom>
          <a:noFill/>
        </p:spPr>
        <p:txBody>
          <a:bodyPr wrap="square" rtlCol="0">
            <a:spAutoFit/>
          </a:bodyPr>
          <a:lstStyle/>
          <a:p>
            <a:r>
              <a:rPr lang="en-GB" sz="3200" dirty="0">
                <a:latin typeface="OpenDyslexicAlta" pitchFamily="2" charset="77"/>
              </a:rPr>
              <a:t>stairs</a:t>
            </a:r>
            <a:endParaRPr lang="en-GB" dirty="0">
              <a:latin typeface="OpenDyslexicAlta" pitchFamily="2" charset="77"/>
            </a:endParaRPr>
          </a:p>
        </p:txBody>
      </p:sp>
      <p:sp>
        <p:nvSpPr>
          <p:cNvPr id="24" name="TextBox 23">
            <a:extLst>
              <a:ext uri="{FF2B5EF4-FFF2-40B4-BE49-F238E27FC236}">
                <a16:creationId xmlns:a16="http://schemas.microsoft.com/office/drawing/2014/main" id="{1E915350-3150-4466-B031-FF38CDFE94A0}"/>
              </a:ext>
            </a:extLst>
          </p:cNvPr>
          <p:cNvSpPr txBox="1"/>
          <p:nvPr/>
        </p:nvSpPr>
        <p:spPr>
          <a:xfrm>
            <a:off x="342087" y="2339307"/>
            <a:ext cx="2523211" cy="584775"/>
          </a:xfrm>
          <a:prstGeom prst="rect">
            <a:avLst/>
          </a:prstGeom>
          <a:noFill/>
        </p:spPr>
        <p:txBody>
          <a:bodyPr wrap="square" rtlCol="0">
            <a:spAutoFit/>
          </a:bodyPr>
          <a:lstStyle/>
          <a:p>
            <a:r>
              <a:rPr lang="en-GB" sz="3200" dirty="0">
                <a:latin typeface="OpenDyslexicAlta" pitchFamily="2" charset="77"/>
              </a:rPr>
              <a:t>toes</a:t>
            </a:r>
            <a:endParaRPr lang="en-GB" dirty="0">
              <a:latin typeface="OpenDyslexicAlta" pitchFamily="2" charset="77"/>
            </a:endParaRPr>
          </a:p>
        </p:txBody>
      </p:sp>
      <p:cxnSp>
        <p:nvCxnSpPr>
          <p:cNvPr id="5" name="Straight Arrow Connector 4">
            <a:extLst>
              <a:ext uri="{FF2B5EF4-FFF2-40B4-BE49-F238E27FC236}">
                <a16:creationId xmlns:a16="http://schemas.microsoft.com/office/drawing/2014/main" id="{1DA6A917-2A94-4326-9A0B-05B675720852}"/>
              </a:ext>
            </a:extLst>
          </p:cNvPr>
          <p:cNvCxnSpPr/>
          <p:nvPr/>
        </p:nvCxnSpPr>
        <p:spPr>
          <a:xfrm>
            <a:off x="8231690" y="497872"/>
            <a:ext cx="529588" cy="883901"/>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7504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P spid="20" grpId="0"/>
      <p:bldP spid="21" grpId="0"/>
      <p:bldP spid="22" grpId="0"/>
      <p:bldP spid="23" grpId="0"/>
      <p:bldP spid="24"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00378298"/>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797019378"/>
                    </a:ext>
                  </a:extLst>
                </a:gridCol>
                <a:gridCol w="1858433">
                  <a:extLst>
                    <a:ext uri="{9D8B030D-6E8A-4147-A177-3AD203B41FA5}">
                      <a16:colId xmlns:a16="http://schemas.microsoft.com/office/drawing/2014/main" val="160194742"/>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D883FF"/>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4th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aisle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isle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aloud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allowed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altar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alter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ascent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assent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farther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father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866714659"/>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These words are homophones or near homophones.  They have the same pronunciation but different spellings and/or meanings.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26</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3599311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aisle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isle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aloud</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allowed</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altar</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alter</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ascent</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assent</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farther</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father</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445731843"/>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These words are homophones or near homophones.  They have the same pronunciation but different spellings and/or meanings.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26</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42155" y="1396998"/>
            <a:ext cx="1076159" cy="1422402"/>
          </a:xfrm>
          <a:prstGeom prst="rect">
            <a:avLst/>
          </a:prstGeom>
        </p:spPr>
      </p:pic>
      <p:sp>
        <p:nvSpPr>
          <p:cNvPr id="3" name="TextBox 2"/>
          <p:cNvSpPr txBox="1"/>
          <p:nvPr/>
        </p:nvSpPr>
        <p:spPr>
          <a:xfrm>
            <a:off x="5018314" y="1600196"/>
            <a:ext cx="7032172" cy="1077218"/>
          </a:xfrm>
          <a:prstGeom prst="rect">
            <a:avLst/>
          </a:prstGeom>
          <a:noFill/>
        </p:spPr>
        <p:txBody>
          <a:bodyPr wrap="square" rtlCol="0">
            <a:spAutoFit/>
          </a:bodyPr>
          <a:lstStyle/>
          <a:p>
            <a:r>
              <a:rPr lang="en-GB" sz="1600" dirty="0">
                <a:latin typeface="OpenDyslexicAlta" pitchFamily="2" charset="77"/>
                <a:ea typeface="OpenDyslexic" charset="0"/>
                <a:cs typeface="OpenDyslexic" charset="0"/>
              </a:rPr>
              <a:t>Marvin has completed his homophone homework below.</a:t>
            </a:r>
          </a:p>
          <a:p>
            <a:endParaRPr lang="en-GB" sz="1600" dirty="0">
              <a:latin typeface="OpenDyslexicAlta" pitchFamily="2" charset="77"/>
              <a:ea typeface="OpenDyslexic" charset="0"/>
              <a:cs typeface="OpenDyslexic" charset="0"/>
            </a:endParaRPr>
          </a:p>
          <a:p>
            <a:r>
              <a:rPr lang="en-GB" sz="1600" dirty="0">
                <a:latin typeface="OpenDyslexicAlta" pitchFamily="2" charset="77"/>
                <a:ea typeface="OpenDyslexic" charset="0"/>
                <a:cs typeface="OpenDyslexic" charset="0"/>
              </a:rPr>
              <a:t>Can you mark it for him.  Correct any incorrect answers for him.  </a:t>
            </a:r>
          </a:p>
        </p:txBody>
      </p:sp>
      <p:sp>
        <p:nvSpPr>
          <p:cNvPr id="8" name="TextBox 7"/>
          <p:cNvSpPr txBox="1"/>
          <p:nvPr/>
        </p:nvSpPr>
        <p:spPr>
          <a:xfrm>
            <a:off x="3554185" y="2819400"/>
            <a:ext cx="8496301" cy="3797193"/>
          </a:xfrm>
          <a:prstGeom prst="rect">
            <a:avLst/>
          </a:prstGeom>
          <a:noFill/>
        </p:spPr>
        <p:txBody>
          <a:bodyPr wrap="square" rtlCol="0">
            <a:spAutoFit/>
          </a:bodyPr>
          <a:lstStyle/>
          <a:p>
            <a:pPr>
              <a:lnSpc>
                <a:spcPct val="150000"/>
              </a:lnSpc>
            </a:pPr>
            <a:r>
              <a:rPr lang="en-GB" dirty="0">
                <a:latin typeface="OpenDyslexicAlta" pitchFamily="2" charset="77"/>
                <a:ea typeface="OpenDyslexic" charset="0"/>
                <a:cs typeface="OpenDyslexic" charset="0"/>
              </a:rPr>
              <a:t>The </a:t>
            </a:r>
            <a:r>
              <a:rPr lang="en-GB" dirty="0">
                <a:solidFill>
                  <a:srgbClr val="FF0000"/>
                </a:solidFill>
                <a:latin typeface="OpenDyslexicAlta" pitchFamily="2" charset="77"/>
                <a:ea typeface="OpenDyslexic" charset="0"/>
                <a:cs typeface="OpenDyslexic" charset="0"/>
              </a:rPr>
              <a:t>aisle </a:t>
            </a:r>
            <a:r>
              <a:rPr lang="en-GB" dirty="0">
                <a:latin typeface="OpenDyslexicAlta" pitchFamily="2" charset="77"/>
                <a:ea typeface="OpenDyslexic" charset="0"/>
                <a:cs typeface="OpenDyslexic" charset="0"/>
              </a:rPr>
              <a:t>of Madagascar can be found off the coast of Africa. </a:t>
            </a:r>
          </a:p>
          <a:p>
            <a:pPr>
              <a:lnSpc>
                <a:spcPct val="150000"/>
              </a:lnSpc>
            </a:pPr>
            <a:endParaRPr lang="en-GB" dirty="0">
              <a:latin typeface="OpenDyslexicAlta" pitchFamily="2" charset="77"/>
              <a:ea typeface="OpenDyslexic" charset="0"/>
              <a:cs typeface="OpenDyslexic" charset="0"/>
            </a:endParaRPr>
          </a:p>
          <a:p>
            <a:pPr>
              <a:lnSpc>
                <a:spcPct val="150000"/>
              </a:lnSpc>
            </a:pPr>
            <a:r>
              <a:rPr lang="en-GB" dirty="0">
                <a:latin typeface="OpenDyslexicAlta" pitchFamily="2" charset="77"/>
                <a:ea typeface="OpenDyslexic" charset="0"/>
                <a:cs typeface="OpenDyslexic" charset="0"/>
              </a:rPr>
              <a:t>Albert was nervous as he read </a:t>
            </a:r>
            <a:r>
              <a:rPr lang="en-GB" dirty="0">
                <a:solidFill>
                  <a:srgbClr val="FF0000"/>
                </a:solidFill>
                <a:latin typeface="OpenDyslexicAlta" pitchFamily="2" charset="77"/>
                <a:ea typeface="OpenDyslexic" charset="0"/>
                <a:cs typeface="OpenDyslexic" charset="0"/>
              </a:rPr>
              <a:t>aloud </a:t>
            </a:r>
            <a:r>
              <a:rPr lang="en-GB" dirty="0">
                <a:latin typeface="OpenDyslexicAlta" pitchFamily="2" charset="77"/>
                <a:ea typeface="OpenDyslexic" charset="0"/>
                <a:cs typeface="OpenDyslexic" charset="0"/>
              </a:rPr>
              <a:t>in front of the whole school.</a:t>
            </a:r>
          </a:p>
          <a:p>
            <a:pPr>
              <a:lnSpc>
                <a:spcPct val="150000"/>
              </a:lnSpc>
            </a:pPr>
            <a:endParaRPr lang="en-GB" dirty="0">
              <a:latin typeface="OpenDyslexicAlta" pitchFamily="2" charset="77"/>
              <a:ea typeface="OpenDyslexic" charset="0"/>
              <a:cs typeface="OpenDyslexic" charset="0"/>
            </a:endParaRPr>
          </a:p>
          <a:p>
            <a:pPr>
              <a:lnSpc>
                <a:spcPct val="150000"/>
              </a:lnSpc>
            </a:pPr>
            <a:r>
              <a:rPr lang="en-GB" dirty="0">
                <a:latin typeface="OpenDyslexicAlta" pitchFamily="2" charset="77"/>
                <a:ea typeface="OpenDyslexic" charset="0"/>
                <a:cs typeface="OpenDyslexic" charset="0"/>
              </a:rPr>
              <a:t>The Bishop stood at the </a:t>
            </a:r>
            <a:r>
              <a:rPr lang="en-GB" dirty="0">
                <a:solidFill>
                  <a:srgbClr val="FF0000"/>
                </a:solidFill>
                <a:latin typeface="OpenDyslexicAlta" pitchFamily="2" charset="77"/>
                <a:ea typeface="OpenDyslexic" charset="0"/>
                <a:cs typeface="OpenDyslexic" charset="0"/>
              </a:rPr>
              <a:t>alter </a:t>
            </a:r>
            <a:r>
              <a:rPr lang="en-GB" dirty="0">
                <a:latin typeface="OpenDyslexicAlta" pitchFamily="2" charset="77"/>
                <a:ea typeface="OpenDyslexic" charset="0"/>
                <a:cs typeface="OpenDyslexic" charset="0"/>
              </a:rPr>
              <a:t>any prayed solemnly. </a:t>
            </a:r>
          </a:p>
          <a:p>
            <a:pPr>
              <a:lnSpc>
                <a:spcPct val="150000"/>
              </a:lnSpc>
            </a:pPr>
            <a:endParaRPr lang="en-GB" dirty="0">
              <a:latin typeface="OpenDyslexicAlta" pitchFamily="2" charset="77"/>
              <a:ea typeface="OpenDyslexic" charset="0"/>
              <a:cs typeface="OpenDyslexic" charset="0"/>
            </a:endParaRPr>
          </a:p>
          <a:p>
            <a:pPr>
              <a:lnSpc>
                <a:spcPct val="150000"/>
              </a:lnSpc>
            </a:pPr>
            <a:r>
              <a:rPr lang="en-GB" dirty="0">
                <a:latin typeface="OpenDyslexicAlta" pitchFamily="2" charset="77"/>
                <a:ea typeface="OpenDyslexic" charset="0"/>
                <a:cs typeface="OpenDyslexic" charset="0"/>
              </a:rPr>
              <a:t>Tired and weary, the explorers began their </a:t>
            </a:r>
            <a:r>
              <a:rPr lang="en-GB" dirty="0">
                <a:solidFill>
                  <a:srgbClr val="FF0000"/>
                </a:solidFill>
                <a:latin typeface="OpenDyslexicAlta" pitchFamily="2" charset="77"/>
                <a:ea typeface="OpenDyslexic" charset="0"/>
                <a:cs typeface="OpenDyslexic" charset="0"/>
              </a:rPr>
              <a:t>assent </a:t>
            </a:r>
            <a:r>
              <a:rPr lang="en-GB" dirty="0">
                <a:latin typeface="OpenDyslexicAlta" pitchFamily="2" charset="77"/>
                <a:ea typeface="OpenDyslexic" charset="0"/>
                <a:cs typeface="OpenDyslexic" charset="0"/>
              </a:rPr>
              <a:t>to the summit. </a:t>
            </a:r>
          </a:p>
          <a:p>
            <a:pPr>
              <a:lnSpc>
                <a:spcPct val="150000"/>
              </a:lnSpc>
            </a:pPr>
            <a:endParaRPr lang="en-GB" dirty="0">
              <a:latin typeface="OpenDyslexicAlta" pitchFamily="2" charset="77"/>
              <a:ea typeface="OpenDyslexic" charset="0"/>
              <a:cs typeface="OpenDyslexic" charset="0"/>
            </a:endParaRPr>
          </a:p>
          <a:p>
            <a:pPr>
              <a:lnSpc>
                <a:spcPct val="150000"/>
              </a:lnSpc>
            </a:pPr>
            <a:r>
              <a:rPr lang="en-GB" dirty="0">
                <a:latin typeface="OpenDyslexicAlta" pitchFamily="2" charset="77"/>
                <a:ea typeface="OpenDyslexic" charset="0"/>
                <a:cs typeface="OpenDyslexic" charset="0"/>
              </a:rPr>
              <a:t>“Just a little </a:t>
            </a:r>
            <a:r>
              <a:rPr lang="en-GB" dirty="0">
                <a:solidFill>
                  <a:srgbClr val="FF0000"/>
                </a:solidFill>
                <a:latin typeface="OpenDyslexicAlta" pitchFamily="2" charset="77"/>
                <a:ea typeface="OpenDyslexic" charset="0"/>
                <a:cs typeface="OpenDyslexic" charset="0"/>
              </a:rPr>
              <a:t>farther</a:t>
            </a:r>
            <a:r>
              <a:rPr lang="en-GB" dirty="0">
                <a:latin typeface="OpenDyslexicAlta" pitchFamily="2" charset="77"/>
                <a:ea typeface="OpenDyslexic" charset="0"/>
                <a:cs typeface="OpenDyslexic" charset="0"/>
              </a:rPr>
              <a:t>!”</a:t>
            </a:r>
            <a:r>
              <a:rPr lang="en-GB" dirty="0">
                <a:solidFill>
                  <a:srgbClr val="FF0000"/>
                </a:solidFill>
                <a:latin typeface="OpenDyslexicAlta" pitchFamily="2" charset="77"/>
                <a:ea typeface="OpenDyslexic" charset="0"/>
                <a:cs typeface="OpenDyslexic" charset="0"/>
              </a:rPr>
              <a:t> </a:t>
            </a:r>
            <a:r>
              <a:rPr lang="en-GB" dirty="0">
                <a:latin typeface="OpenDyslexicAlta" pitchFamily="2" charset="77"/>
                <a:ea typeface="OpenDyslexic" charset="0"/>
                <a:cs typeface="OpenDyslexic" charset="0"/>
              </a:rPr>
              <a:t>she said as they turned the corner. </a:t>
            </a:r>
          </a:p>
        </p:txBody>
      </p:sp>
    </p:spTree>
    <p:extLst>
      <p:ext uri="{BB962C8B-B14F-4D97-AF65-F5344CB8AC3E}">
        <p14:creationId xmlns:p14="http://schemas.microsoft.com/office/powerpoint/2010/main" val="169824832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aisle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isle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aloud</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allowed</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altar</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alter</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ascent</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assent</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farther</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father</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285825689"/>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These words are homophones or near homophones.  They have the same pronunciation but different spellings and/or meanings.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26</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42155" y="1396998"/>
            <a:ext cx="1076159" cy="1422402"/>
          </a:xfrm>
          <a:prstGeom prst="rect">
            <a:avLst/>
          </a:prstGeom>
        </p:spPr>
      </p:pic>
      <p:sp>
        <p:nvSpPr>
          <p:cNvPr id="3" name="TextBox 2"/>
          <p:cNvSpPr txBox="1"/>
          <p:nvPr/>
        </p:nvSpPr>
        <p:spPr>
          <a:xfrm>
            <a:off x="5018314" y="1600196"/>
            <a:ext cx="7032172" cy="1077218"/>
          </a:xfrm>
          <a:prstGeom prst="rect">
            <a:avLst/>
          </a:prstGeom>
          <a:noFill/>
        </p:spPr>
        <p:txBody>
          <a:bodyPr wrap="square" rtlCol="0">
            <a:spAutoFit/>
          </a:bodyPr>
          <a:lstStyle/>
          <a:p>
            <a:r>
              <a:rPr lang="en-GB" sz="1600" dirty="0">
                <a:latin typeface="OpenDyslexicAlta" pitchFamily="2" charset="77"/>
                <a:ea typeface="OpenDyslexic" charset="0"/>
                <a:cs typeface="OpenDyslexic" charset="0"/>
              </a:rPr>
              <a:t>Marvin has completed his homophone homework below.</a:t>
            </a:r>
          </a:p>
          <a:p>
            <a:endParaRPr lang="en-GB" sz="1600" dirty="0">
              <a:latin typeface="OpenDyslexicAlta" pitchFamily="2" charset="77"/>
              <a:ea typeface="OpenDyslexic" charset="0"/>
              <a:cs typeface="OpenDyslexic" charset="0"/>
            </a:endParaRPr>
          </a:p>
          <a:p>
            <a:r>
              <a:rPr lang="en-GB" sz="1600" dirty="0">
                <a:latin typeface="OpenDyslexicAlta" pitchFamily="2" charset="77"/>
                <a:ea typeface="OpenDyslexic" charset="0"/>
                <a:cs typeface="OpenDyslexic" charset="0"/>
              </a:rPr>
              <a:t>Can you mark it for him.  Correct any incorrect answers for him.  </a:t>
            </a:r>
          </a:p>
        </p:txBody>
      </p:sp>
      <p:sp>
        <p:nvSpPr>
          <p:cNvPr id="8" name="TextBox 7"/>
          <p:cNvSpPr txBox="1"/>
          <p:nvPr/>
        </p:nvSpPr>
        <p:spPr>
          <a:xfrm>
            <a:off x="3554185" y="2819400"/>
            <a:ext cx="8496301" cy="3639651"/>
          </a:xfrm>
          <a:prstGeom prst="rect">
            <a:avLst/>
          </a:prstGeom>
          <a:noFill/>
        </p:spPr>
        <p:txBody>
          <a:bodyPr wrap="square" rtlCol="0">
            <a:spAutoFit/>
          </a:bodyPr>
          <a:lstStyle/>
          <a:p>
            <a:pPr>
              <a:lnSpc>
                <a:spcPct val="150000"/>
              </a:lnSpc>
            </a:pPr>
            <a:r>
              <a:rPr lang="en-GB" dirty="0">
                <a:latin typeface="OpenDyslexicAlta" pitchFamily="2" charset="77"/>
                <a:ea typeface="OpenDyslexic" charset="0"/>
                <a:cs typeface="OpenDyslexic" charset="0"/>
              </a:rPr>
              <a:t>The</a:t>
            </a:r>
            <a:r>
              <a:rPr lang="en-GB" strike="sngStrike" dirty="0">
                <a:latin typeface="OpenDyslexicAlta" pitchFamily="2" charset="77"/>
                <a:ea typeface="OpenDyslexic" charset="0"/>
                <a:cs typeface="OpenDyslexic" charset="0"/>
              </a:rPr>
              <a:t> </a:t>
            </a:r>
            <a:r>
              <a:rPr lang="en-GB" strike="sngStrike" dirty="0">
                <a:solidFill>
                  <a:srgbClr val="FF0000"/>
                </a:solidFill>
                <a:latin typeface="OpenDyslexicAlta" pitchFamily="2" charset="77"/>
                <a:ea typeface="OpenDyslexic" charset="0"/>
                <a:cs typeface="OpenDyslexic" charset="0"/>
              </a:rPr>
              <a:t>aisle </a:t>
            </a:r>
            <a:r>
              <a:rPr lang="en-GB" dirty="0">
                <a:latin typeface="OpenDyslexicAlta" pitchFamily="2" charset="77"/>
                <a:ea typeface="OpenDyslexic" charset="0"/>
                <a:cs typeface="OpenDyslexic" charset="0"/>
              </a:rPr>
              <a:t>of Madagascar can be found off the coast of Africa. </a:t>
            </a:r>
          </a:p>
          <a:p>
            <a:r>
              <a:rPr lang="en-GB" dirty="0">
                <a:latin typeface="OpenDyslexicAlta" pitchFamily="2" charset="77"/>
                <a:ea typeface="OpenDyslexic" charset="0"/>
                <a:cs typeface="OpenDyslexic" charset="0"/>
              </a:rPr>
              <a:t>       </a:t>
            </a:r>
            <a:r>
              <a:rPr lang="en-GB" dirty="0">
                <a:solidFill>
                  <a:srgbClr val="FF3860"/>
                </a:solidFill>
                <a:latin typeface="OpenDyslexicAlta" pitchFamily="2" charset="77"/>
                <a:ea typeface="OpenDyslexic" charset="0"/>
                <a:cs typeface="OpenDyslexic" charset="0"/>
              </a:rPr>
              <a:t>isle</a:t>
            </a:r>
          </a:p>
          <a:p>
            <a:pPr>
              <a:lnSpc>
                <a:spcPct val="150000"/>
              </a:lnSpc>
            </a:pPr>
            <a:r>
              <a:rPr lang="en-GB" dirty="0">
                <a:latin typeface="OpenDyslexicAlta" pitchFamily="2" charset="77"/>
                <a:ea typeface="OpenDyslexic" charset="0"/>
                <a:cs typeface="OpenDyslexic" charset="0"/>
              </a:rPr>
              <a:t>Albert was nervous as he read </a:t>
            </a:r>
            <a:r>
              <a:rPr lang="en-GB" dirty="0">
                <a:solidFill>
                  <a:srgbClr val="FF0000"/>
                </a:solidFill>
                <a:latin typeface="OpenDyslexicAlta" pitchFamily="2" charset="77"/>
                <a:ea typeface="OpenDyslexic" charset="0"/>
                <a:cs typeface="OpenDyslexic" charset="0"/>
              </a:rPr>
              <a:t>aloud </a:t>
            </a:r>
            <a:r>
              <a:rPr lang="en-GB" dirty="0">
                <a:latin typeface="OpenDyslexicAlta" pitchFamily="2" charset="77"/>
                <a:ea typeface="OpenDyslexic" charset="0"/>
                <a:cs typeface="OpenDyslexic" charset="0"/>
              </a:rPr>
              <a:t>in front of the whole school.</a:t>
            </a:r>
          </a:p>
          <a:p>
            <a:pPr>
              <a:lnSpc>
                <a:spcPct val="150000"/>
              </a:lnSpc>
            </a:pPr>
            <a:endParaRPr lang="en-GB" dirty="0">
              <a:latin typeface="OpenDyslexicAlta" pitchFamily="2" charset="77"/>
              <a:ea typeface="OpenDyslexic" charset="0"/>
              <a:cs typeface="OpenDyslexic" charset="0"/>
            </a:endParaRPr>
          </a:p>
          <a:p>
            <a:pPr>
              <a:lnSpc>
                <a:spcPct val="150000"/>
              </a:lnSpc>
            </a:pPr>
            <a:r>
              <a:rPr lang="en-GB" dirty="0">
                <a:latin typeface="OpenDyslexicAlta" pitchFamily="2" charset="77"/>
                <a:ea typeface="OpenDyslexic" charset="0"/>
                <a:cs typeface="OpenDyslexic" charset="0"/>
              </a:rPr>
              <a:t>The Bishop stood at the </a:t>
            </a:r>
            <a:r>
              <a:rPr lang="en-GB" strike="sngStrike" dirty="0">
                <a:solidFill>
                  <a:srgbClr val="FF0000"/>
                </a:solidFill>
                <a:latin typeface="OpenDyslexicAlta" pitchFamily="2" charset="77"/>
                <a:ea typeface="OpenDyslexic" charset="0"/>
                <a:cs typeface="OpenDyslexic" charset="0"/>
              </a:rPr>
              <a:t>alter</a:t>
            </a:r>
            <a:r>
              <a:rPr lang="en-GB" dirty="0">
                <a:solidFill>
                  <a:srgbClr val="FF0000"/>
                </a:solidFill>
                <a:latin typeface="OpenDyslexicAlta" pitchFamily="2" charset="77"/>
                <a:ea typeface="OpenDyslexic" charset="0"/>
                <a:cs typeface="OpenDyslexic" charset="0"/>
              </a:rPr>
              <a:t> </a:t>
            </a:r>
            <a:r>
              <a:rPr lang="en-GB" dirty="0">
                <a:latin typeface="OpenDyslexicAlta" pitchFamily="2" charset="77"/>
                <a:ea typeface="OpenDyslexic" charset="0"/>
                <a:cs typeface="OpenDyslexic" charset="0"/>
              </a:rPr>
              <a:t>any prayed solemnly. </a:t>
            </a:r>
          </a:p>
          <a:p>
            <a:pPr>
              <a:lnSpc>
                <a:spcPct val="150000"/>
              </a:lnSpc>
            </a:pPr>
            <a:r>
              <a:rPr lang="en-GB" dirty="0">
                <a:latin typeface="OpenDyslexicAlta" pitchFamily="2" charset="77"/>
                <a:ea typeface="OpenDyslexic" charset="0"/>
                <a:cs typeface="OpenDyslexic" charset="0"/>
              </a:rPr>
              <a:t>			</a:t>
            </a:r>
            <a:r>
              <a:rPr lang="en-GB" dirty="0">
                <a:solidFill>
                  <a:srgbClr val="FF3860"/>
                </a:solidFill>
                <a:latin typeface="OpenDyslexicAlta" pitchFamily="2" charset="77"/>
                <a:ea typeface="OpenDyslexic" charset="0"/>
                <a:cs typeface="OpenDyslexic" charset="0"/>
              </a:rPr>
              <a:t>   altar</a:t>
            </a:r>
          </a:p>
          <a:p>
            <a:pPr>
              <a:lnSpc>
                <a:spcPct val="150000"/>
              </a:lnSpc>
            </a:pPr>
            <a:r>
              <a:rPr lang="en-GB" dirty="0">
                <a:latin typeface="OpenDyslexicAlta" pitchFamily="2" charset="77"/>
                <a:ea typeface="OpenDyslexic" charset="0"/>
                <a:cs typeface="OpenDyslexic" charset="0"/>
              </a:rPr>
              <a:t>Tired and weary, the explorers began their </a:t>
            </a:r>
            <a:r>
              <a:rPr lang="en-GB" strike="sngStrike" dirty="0">
                <a:solidFill>
                  <a:srgbClr val="FF0000"/>
                </a:solidFill>
                <a:latin typeface="OpenDyslexicAlta" pitchFamily="2" charset="77"/>
                <a:ea typeface="OpenDyslexic" charset="0"/>
                <a:cs typeface="OpenDyslexic" charset="0"/>
              </a:rPr>
              <a:t>assent</a:t>
            </a:r>
            <a:r>
              <a:rPr lang="en-GB" dirty="0">
                <a:solidFill>
                  <a:srgbClr val="FF0000"/>
                </a:solidFill>
                <a:latin typeface="OpenDyslexicAlta" pitchFamily="2" charset="77"/>
                <a:ea typeface="OpenDyslexic" charset="0"/>
                <a:cs typeface="OpenDyslexic" charset="0"/>
              </a:rPr>
              <a:t> </a:t>
            </a:r>
            <a:r>
              <a:rPr lang="en-GB" dirty="0">
                <a:latin typeface="OpenDyslexicAlta" pitchFamily="2" charset="77"/>
                <a:ea typeface="OpenDyslexic" charset="0"/>
                <a:cs typeface="OpenDyslexic" charset="0"/>
              </a:rPr>
              <a:t>to the summit. </a:t>
            </a:r>
          </a:p>
          <a:p>
            <a:pPr>
              <a:lnSpc>
                <a:spcPct val="150000"/>
              </a:lnSpc>
            </a:pPr>
            <a:r>
              <a:rPr lang="en-GB" dirty="0">
                <a:solidFill>
                  <a:srgbClr val="FF3860"/>
                </a:solidFill>
                <a:latin typeface="OpenDyslexicAlta" pitchFamily="2" charset="77"/>
                <a:ea typeface="OpenDyslexic" charset="0"/>
                <a:cs typeface="OpenDyslexic" charset="0"/>
              </a:rPr>
              <a:t>					         ascent</a:t>
            </a:r>
          </a:p>
          <a:p>
            <a:pPr>
              <a:lnSpc>
                <a:spcPct val="150000"/>
              </a:lnSpc>
            </a:pPr>
            <a:r>
              <a:rPr lang="en-GB" dirty="0">
                <a:latin typeface="OpenDyslexicAlta" pitchFamily="2" charset="77"/>
                <a:ea typeface="OpenDyslexic" charset="0"/>
                <a:cs typeface="OpenDyslexic" charset="0"/>
              </a:rPr>
              <a:t>“Just a little </a:t>
            </a:r>
            <a:r>
              <a:rPr lang="en-GB" dirty="0">
                <a:solidFill>
                  <a:srgbClr val="FF0000"/>
                </a:solidFill>
                <a:latin typeface="OpenDyslexicAlta" pitchFamily="2" charset="77"/>
                <a:ea typeface="OpenDyslexic" charset="0"/>
                <a:cs typeface="OpenDyslexic" charset="0"/>
              </a:rPr>
              <a:t>farther</a:t>
            </a:r>
            <a:r>
              <a:rPr lang="en-GB" dirty="0">
                <a:latin typeface="OpenDyslexicAlta" pitchFamily="2" charset="77"/>
                <a:ea typeface="OpenDyslexic" charset="0"/>
                <a:cs typeface="OpenDyslexic" charset="0"/>
              </a:rPr>
              <a:t>!”</a:t>
            </a:r>
            <a:r>
              <a:rPr lang="en-GB" dirty="0">
                <a:solidFill>
                  <a:srgbClr val="FF0000"/>
                </a:solidFill>
                <a:latin typeface="OpenDyslexicAlta" pitchFamily="2" charset="77"/>
                <a:ea typeface="OpenDyslexic" charset="0"/>
                <a:cs typeface="OpenDyslexic" charset="0"/>
              </a:rPr>
              <a:t> </a:t>
            </a:r>
            <a:r>
              <a:rPr lang="en-GB" dirty="0">
                <a:latin typeface="OpenDyslexicAlta" pitchFamily="2" charset="77"/>
                <a:ea typeface="OpenDyslexic" charset="0"/>
                <a:cs typeface="OpenDyslexic" charset="0"/>
              </a:rPr>
              <a:t>she said as they turned the corner. </a:t>
            </a:r>
          </a:p>
        </p:txBody>
      </p:sp>
    </p:spTree>
    <p:extLst>
      <p:ext uri="{BB962C8B-B14F-4D97-AF65-F5344CB8AC3E}">
        <p14:creationId xmlns:p14="http://schemas.microsoft.com/office/powerpoint/2010/main" val="285058547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These words are homophones or near homophones. They have the same pronunciation but different spellings and/or meanings.</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5</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27</a:t>
            </a:r>
          </a:p>
        </p:txBody>
      </p:sp>
    </p:spTree>
    <p:extLst>
      <p:ext uri="{BB962C8B-B14F-4D97-AF65-F5344CB8AC3E}">
        <p14:creationId xmlns:p14="http://schemas.microsoft.com/office/powerpoint/2010/main" val="174186563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5</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27</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These words are homophones or near homophones. They have the same pronunciation but different spellings and/or meanings.</a:t>
            </a:r>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2891268443"/>
              </p:ext>
            </p:extLst>
          </p:nvPr>
        </p:nvGraphicFramePr>
        <p:xfrm>
          <a:off x="3429000" y="1311278"/>
          <a:ext cx="8363607" cy="5631592"/>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327571">
                <a:tc>
                  <a:txBody>
                    <a:bodyPr/>
                    <a:lstStyle/>
                    <a:p>
                      <a:r>
                        <a:rPr lang="en-GB" sz="1700" b="0" i="0" dirty="0">
                          <a:latin typeface="Muli" pitchFamily="2" charset="77"/>
                        </a:rPr>
                        <a:t>Introduction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i="0" dirty="0">
                          <a:latin typeface="Muli" pitchFamily="2" charset="77"/>
                        </a:rPr>
                        <a:t>Ask the children what the word homophone means.</a:t>
                      </a:r>
                      <a:r>
                        <a:rPr lang="en-GB" sz="1700" b="0" i="0" baseline="0" dirty="0">
                          <a:latin typeface="Muli" pitchFamily="2" charset="77"/>
                        </a:rPr>
                        <a:t> Can they think of any examples?  Define them as words which have the same pronunciation but different meanings and/or spellings.   Discuss near homophones have slightly different pronunciations. </a:t>
                      </a:r>
                      <a:endParaRPr lang="en-GB" sz="1700" b="0" i="0" dirty="0">
                        <a:latin typeface="Muli" pitchFamily="2" charset="77"/>
                      </a:endParaRPr>
                    </a:p>
                    <a:p>
                      <a:endParaRPr lang="en-GB" sz="1700" b="0" i="0" dirty="0">
                        <a:latin typeface="Muli" pitchFamily="2" charset="77"/>
                      </a:endParaRPr>
                    </a:p>
                  </a:txBody>
                  <a:tcPr/>
                </a:tc>
                <a:extLst>
                  <a:ext uri="{0D108BD9-81ED-4DB2-BD59-A6C34878D82A}">
                    <a16:rowId xmlns:a16="http://schemas.microsoft.com/office/drawing/2014/main" val="10000"/>
                  </a:ext>
                </a:extLst>
              </a:tr>
              <a:tr h="2071594">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Using the PowerPoint, display each example on the whiteboard. Ask the children to write down the word that they think goes in each gap.</a:t>
                      </a:r>
                    </a:p>
                    <a:p>
                      <a:endParaRPr lang="en-GB" sz="1700" b="0" i="0" baseline="0" dirty="0">
                        <a:latin typeface="Muli" pitchFamily="2" charset="77"/>
                      </a:endParaRPr>
                    </a:p>
                    <a:p>
                      <a:r>
                        <a:rPr lang="en-GB" sz="1700" b="0" i="0" baseline="0" dirty="0">
                          <a:latin typeface="Muli" pitchFamily="2" charset="77"/>
                        </a:rPr>
                        <a:t>After each example ask the children to share their responses and discuss any errors or misconceptions. </a:t>
                      </a:r>
                    </a:p>
                    <a:p>
                      <a:r>
                        <a:rPr lang="en-GB" sz="1700" b="0" i="0" baseline="0" dirty="0">
                          <a:latin typeface="Muli" pitchFamily="2" charset="77"/>
                        </a:rPr>
                        <a:t>Teacher can choose to reveal the two spellings before or after the pupil attempts.</a:t>
                      </a:r>
                    </a:p>
                    <a:p>
                      <a:endParaRPr lang="en-GB" sz="1700" b="0" i="0" baseline="0" dirty="0">
                        <a:latin typeface="Muli" pitchFamily="2" charset="77"/>
                      </a:endParaRPr>
                    </a:p>
                  </a:txBody>
                  <a:tcPr/>
                </a:tc>
                <a:extLst>
                  <a:ext uri="{0D108BD9-81ED-4DB2-BD59-A6C34878D82A}">
                    <a16:rowId xmlns:a16="http://schemas.microsoft.com/office/drawing/2014/main" val="10001"/>
                  </a:ext>
                </a:extLst>
              </a:tr>
              <a:tr h="1821592">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Get the children to look at the spelling test that Jane has done on the power point slide. She has only got 24 out of 10. Can they see the 6 mistakes she has made? Get them to write all of the correct spellings on their whiteboards. Click to cover the spelling list.</a:t>
                      </a:r>
                    </a:p>
                    <a:p>
                      <a:endParaRPr lang="en-GB" sz="1700" b="0" i="0" dirty="0">
                        <a:latin typeface="Muli" pitchFamily="2" charset="77"/>
                      </a:endParaRPr>
                    </a:p>
                    <a:p>
                      <a:r>
                        <a:rPr lang="en-GB" sz="1700" b="0" i="0" dirty="0">
                          <a:latin typeface="Muli" pitchFamily="2" charset="77"/>
                        </a:rPr>
                        <a:t>Share the correct spellings together.</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2333219120"/>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guessed</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guest</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heard</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herd</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morning</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mourning</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past</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passed</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bridal</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bridle</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408481216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E9BD-A285-0D4E-B47F-FF62BBC32076}"/>
              </a:ext>
            </a:extLst>
          </p:cNvPr>
          <p:cNvSpPr>
            <a:spLocks noGrp="1"/>
          </p:cNvSpPr>
          <p:nvPr>
            <p:ph type="title"/>
          </p:nvPr>
        </p:nvSpPr>
        <p:spPr/>
        <p:txBody>
          <a:bodyPr>
            <a:normAutofit/>
          </a:bodyPr>
          <a:lstStyle/>
          <a:p>
            <a:r>
              <a:rPr lang="en-GB" dirty="0"/>
              <a:t>The __________ had just arrived after a long journey.</a:t>
            </a:r>
          </a:p>
        </p:txBody>
      </p:sp>
      <p:sp>
        <p:nvSpPr>
          <p:cNvPr id="6" name="Content Placeholder 5">
            <a:extLst>
              <a:ext uri="{FF2B5EF4-FFF2-40B4-BE49-F238E27FC236}">
                <a16:creationId xmlns:a16="http://schemas.microsoft.com/office/drawing/2014/main" id="{9E223DC0-3DD9-BD47-AD91-DDF8B4001F97}"/>
              </a:ext>
            </a:extLst>
          </p:cNvPr>
          <p:cNvSpPr>
            <a:spLocks noGrp="1"/>
          </p:cNvSpPr>
          <p:nvPr>
            <p:ph idx="1"/>
          </p:nvPr>
        </p:nvSpPr>
        <p:spPr/>
        <p:txBody>
          <a:bodyPr>
            <a:normAutofit/>
          </a:bodyPr>
          <a:lstStyle/>
          <a:p>
            <a:pPr marL="0" indent="0" algn="ctr">
              <a:buNone/>
            </a:pPr>
            <a:r>
              <a:rPr lang="en-GB" sz="4200" dirty="0"/>
              <a:t>Which is the correct spelling?</a:t>
            </a:r>
          </a:p>
          <a:p>
            <a:pPr marL="0" indent="0" algn="ctr">
              <a:buNone/>
            </a:pPr>
            <a:endParaRPr lang="en-GB" sz="4200" dirty="0"/>
          </a:p>
          <a:p>
            <a:pPr marL="0" indent="0" algn="ctr">
              <a:buNone/>
            </a:pPr>
            <a:r>
              <a:rPr lang="en-GB" sz="4200" dirty="0"/>
              <a:t>guest	           guessed</a:t>
            </a:r>
          </a:p>
        </p:txBody>
      </p:sp>
    </p:spTree>
    <p:extLst>
      <p:ext uri="{BB962C8B-B14F-4D97-AF65-F5344CB8AC3E}">
        <p14:creationId xmlns:p14="http://schemas.microsoft.com/office/powerpoint/2010/main" val="387682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E9BD-A285-0D4E-B47F-FF62BBC32076}"/>
              </a:ext>
            </a:extLst>
          </p:cNvPr>
          <p:cNvSpPr>
            <a:spLocks noGrp="1"/>
          </p:cNvSpPr>
          <p:nvPr>
            <p:ph type="title"/>
          </p:nvPr>
        </p:nvSpPr>
        <p:spPr/>
        <p:txBody>
          <a:bodyPr>
            <a:normAutofit/>
          </a:bodyPr>
          <a:lstStyle/>
          <a:p>
            <a:r>
              <a:rPr lang="en-GB" dirty="0"/>
              <a:t>The _</a:t>
            </a:r>
            <a:r>
              <a:rPr lang="en-GB" dirty="0">
                <a:solidFill>
                  <a:srgbClr val="FF3860"/>
                </a:solidFill>
              </a:rPr>
              <a:t>guest</a:t>
            </a:r>
            <a:r>
              <a:rPr lang="en-GB" dirty="0"/>
              <a:t>_ had just arrived after a long journey.</a:t>
            </a:r>
          </a:p>
        </p:txBody>
      </p:sp>
      <p:sp>
        <p:nvSpPr>
          <p:cNvPr id="6" name="Content Placeholder 5">
            <a:extLst>
              <a:ext uri="{FF2B5EF4-FFF2-40B4-BE49-F238E27FC236}">
                <a16:creationId xmlns:a16="http://schemas.microsoft.com/office/drawing/2014/main" id="{9E223DC0-3DD9-BD47-AD91-DDF8B4001F97}"/>
              </a:ext>
            </a:extLst>
          </p:cNvPr>
          <p:cNvSpPr>
            <a:spLocks noGrp="1"/>
          </p:cNvSpPr>
          <p:nvPr>
            <p:ph idx="1"/>
          </p:nvPr>
        </p:nvSpPr>
        <p:spPr/>
        <p:txBody>
          <a:bodyPr>
            <a:normAutofit/>
          </a:bodyPr>
          <a:lstStyle/>
          <a:p>
            <a:pPr marL="0" indent="0" algn="ctr">
              <a:buNone/>
            </a:pPr>
            <a:r>
              <a:rPr lang="en-GB" sz="4200" dirty="0"/>
              <a:t>Which is the correct spelling?</a:t>
            </a:r>
          </a:p>
          <a:p>
            <a:pPr marL="0" indent="0" algn="ctr">
              <a:buNone/>
            </a:pPr>
            <a:endParaRPr lang="en-GB" sz="4200" dirty="0"/>
          </a:p>
          <a:p>
            <a:pPr marL="0" indent="0" algn="ctr">
              <a:buNone/>
            </a:pPr>
            <a:r>
              <a:rPr lang="en-GB" sz="4200" dirty="0">
                <a:solidFill>
                  <a:srgbClr val="FF3860"/>
                </a:solidFill>
              </a:rPr>
              <a:t>guest	           </a:t>
            </a:r>
            <a:r>
              <a:rPr lang="en-GB" sz="4200" dirty="0"/>
              <a:t>guessed</a:t>
            </a:r>
          </a:p>
        </p:txBody>
      </p:sp>
      <p:sp>
        <p:nvSpPr>
          <p:cNvPr id="3" name="TextBox 2">
            <a:extLst>
              <a:ext uri="{FF2B5EF4-FFF2-40B4-BE49-F238E27FC236}">
                <a16:creationId xmlns:a16="http://schemas.microsoft.com/office/drawing/2014/main" id="{6BC06548-454E-9B41-B781-C5C139E882CA}"/>
              </a:ext>
            </a:extLst>
          </p:cNvPr>
          <p:cNvSpPr txBox="1"/>
          <p:nvPr/>
        </p:nvSpPr>
        <p:spPr>
          <a:xfrm>
            <a:off x="406400" y="304800"/>
            <a:ext cx="1905000" cy="369332"/>
          </a:xfrm>
          <a:prstGeom prst="rect">
            <a:avLst/>
          </a:prstGeom>
          <a:noFill/>
        </p:spPr>
        <p:txBody>
          <a:bodyPr wrap="square" rtlCol="0">
            <a:spAutoFit/>
          </a:bodyPr>
          <a:lstStyle/>
          <a:p>
            <a:r>
              <a:rPr lang="en-US" dirty="0">
                <a:solidFill>
                  <a:srgbClr val="FF3860"/>
                </a:solidFill>
              </a:rPr>
              <a:t>Answers: </a:t>
            </a:r>
          </a:p>
        </p:txBody>
      </p:sp>
    </p:spTree>
    <p:extLst>
      <p:ext uri="{BB962C8B-B14F-4D97-AF65-F5344CB8AC3E}">
        <p14:creationId xmlns:p14="http://schemas.microsoft.com/office/powerpoint/2010/main" val="99541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82537757"/>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2612012369"/>
                    </a:ext>
                  </a:extLst>
                </a:gridCol>
                <a:gridCol w="1858433">
                  <a:extLst>
                    <a:ext uri="{9D8B030D-6E8A-4147-A177-3AD203B41FA5}">
                      <a16:colId xmlns:a16="http://schemas.microsoft.com/office/drawing/2014/main" val="2563356743"/>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D883FF"/>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4th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official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special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artificial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crucial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judicial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beneficial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facial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glacial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especially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multiracial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791363659"/>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Ending ‘-</a:t>
                      </a:r>
                      <a:r>
                        <a:rPr lang="en-GB" sz="1400" baseline="0" dirty="0" err="1">
                          <a:latin typeface="Muli" pitchFamily="2" charset="77"/>
                        </a:rPr>
                        <a:t>cial</a:t>
                      </a:r>
                      <a:r>
                        <a:rPr lang="en-GB" sz="1400" baseline="0" dirty="0">
                          <a:latin typeface="Muli" pitchFamily="2" charset="77"/>
                        </a:rPr>
                        <a:t>’ and ‘-</a:t>
                      </a:r>
                      <a:r>
                        <a:rPr lang="en-GB" sz="1400" baseline="0" dirty="0" err="1">
                          <a:latin typeface="Muli" pitchFamily="2" charset="77"/>
                        </a:rPr>
                        <a:t>tial</a:t>
                      </a:r>
                      <a:r>
                        <a:rPr lang="en-GB" sz="1400" baseline="0" dirty="0">
                          <a:latin typeface="Muli" pitchFamily="2" charset="77"/>
                        </a:rPr>
                        <a:t>.’  After a vowel ‘-</a:t>
                      </a:r>
                      <a:r>
                        <a:rPr lang="en-GB" sz="1400" baseline="0" dirty="0" err="1">
                          <a:latin typeface="Muli" pitchFamily="2" charset="77"/>
                        </a:rPr>
                        <a:t>cial</a:t>
                      </a:r>
                      <a:r>
                        <a:rPr lang="en-GB" sz="1400" baseline="0" dirty="0">
                          <a:latin typeface="Muli" pitchFamily="2" charset="77"/>
                        </a:rPr>
                        <a:t>’ is most common and ‘-</a:t>
                      </a:r>
                      <a:r>
                        <a:rPr lang="en-GB" sz="1400" baseline="0" dirty="0" err="1">
                          <a:latin typeface="Muli" pitchFamily="2" charset="77"/>
                        </a:rPr>
                        <a:t>itial</a:t>
                      </a:r>
                      <a:r>
                        <a:rPr lang="en-GB" sz="1400" baseline="0" dirty="0">
                          <a:latin typeface="Muli" pitchFamily="2" charset="77"/>
                        </a:rPr>
                        <a:t>’ after a consonant.  But there are many exceptions.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4521031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E9BD-A285-0D4E-B47F-FF62BBC32076}"/>
              </a:ext>
            </a:extLst>
          </p:cNvPr>
          <p:cNvSpPr>
            <a:spLocks noGrp="1"/>
          </p:cNvSpPr>
          <p:nvPr>
            <p:ph type="title"/>
          </p:nvPr>
        </p:nvSpPr>
        <p:spPr/>
        <p:txBody>
          <a:bodyPr>
            <a:normAutofit/>
          </a:bodyPr>
          <a:lstStyle/>
          <a:p>
            <a:r>
              <a:rPr lang="en-GB" dirty="0"/>
              <a:t>The enormous  _______ of elephants crashed past the truck.</a:t>
            </a:r>
          </a:p>
        </p:txBody>
      </p:sp>
      <p:sp>
        <p:nvSpPr>
          <p:cNvPr id="6" name="Content Placeholder 5">
            <a:extLst>
              <a:ext uri="{FF2B5EF4-FFF2-40B4-BE49-F238E27FC236}">
                <a16:creationId xmlns:a16="http://schemas.microsoft.com/office/drawing/2014/main" id="{9E223DC0-3DD9-BD47-AD91-DDF8B4001F97}"/>
              </a:ext>
            </a:extLst>
          </p:cNvPr>
          <p:cNvSpPr>
            <a:spLocks noGrp="1"/>
          </p:cNvSpPr>
          <p:nvPr>
            <p:ph idx="1"/>
          </p:nvPr>
        </p:nvSpPr>
        <p:spPr/>
        <p:txBody>
          <a:bodyPr>
            <a:normAutofit/>
          </a:bodyPr>
          <a:lstStyle/>
          <a:p>
            <a:pPr marL="0" indent="0" algn="ctr">
              <a:buNone/>
            </a:pPr>
            <a:r>
              <a:rPr lang="en-GB" sz="4200" dirty="0"/>
              <a:t>Which is the correct spelling?</a:t>
            </a:r>
          </a:p>
          <a:p>
            <a:pPr marL="0" indent="0" algn="ctr">
              <a:buNone/>
            </a:pPr>
            <a:endParaRPr lang="en-GB" sz="4200" dirty="0"/>
          </a:p>
          <a:p>
            <a:pPr marL="0" indent="0" algn="ctr">
              <a:buNone/>
            </a:pPr>
            <a:r>
              <a:rPr lang="en-GB" sz="4200" dirty="0"/>
              <a:t>heard	           herd</a:t>
            </a:r>
          </a:p>
        </p:txBody>
      </p:sp>
    </p:spTree>
    <p:extLst>
      <p:ext uri="{BB962C8B-B14F-4D97-AF65-F5344CB8AC3E}">
        <p14:creationId xmlns:p14="http://schemas.microsoft.com/office/powerpoint/2010/main" val="3108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E9BD-A285-0D4E-B47F-FF62BBC32076}"/>
              </a:ext>
            </a:extLst>
          </p:cNvPr>
          <p:cNvSpPr>
            <a:spLocks noGrp="1"/>
          </p:cNvSpPr>
          <p:nvPr>
            <p:ph type="title"/>
          </p:nvPr>
        </p:nvSpPr>
        <p:spPr/>
        <p:txBody>
          <a:bodyPr>
            <a:normAutofit/>
          </a:bodyPr>
          <a:lstStyle/>
          <a:p>
            <a:r>
              <a:rPr lang="en-GB" dirty="0"/>
              <a:t>The enormous  _</a:t>
            </a:r>
            <a:r>
              <a:rPr lang="en-GB" dirty="0">
                <a:solidFill>
                  <a:srgbClr val="FF3860"/>
                </a:solidFill>
              </a:rPr>
              <a:t>herd</a:t>
            </a:r>
            <a:r>
              <a:rPr lang="en-GB" dirty="0"/>
              <a:t>_ of elephants crashed past the truck.</a:t>
            </a:r>
          </a:p>
        </p:txBody>
      </p:sp>
      <p:sp>
        <p:nvSpPr>
          <p:cNvPr id="6" name="Content Placeholder 5">
            <a:extLst>
              <a:ext uri="{FF2B5EF4-FFF2-40B4-BE49-F238E27FC236}">
                <a16:creationId xmlns:a16="http://schemas.microsoft.com/office/drawing/2014/main" id="{9E223DC0-3DD9-BD47-AD91-DDF8B4001F97}"/>
              </a:ext>
            </a:extLst>
          </p:cNvPr>
          <p:cNvSpPr>
            <a:spLocks noGrp="1"/>
          </p:cNvSpPr>
          <p:nvPr>
            <p:ph idx="1"/>
          </p:nvPr>
        </p:nvSpPr>
        <p:spPr/>
        <p:txBody>
          <a:bodyPr>
            <a:normAutofit/>
          </a:bodyPr>
          <a:lstStyle/>
          <a:p>
            <a:pPr marL="0" indent="0" algn="ctr">
              <a:buNone/>
            </a:pPr>
            <a:r>
              <a:rPr lang="en-GB" sz="4200" dirty="0"/>
              <a:t>Which is the correct spelling?</a:t>
            </a:r>
          </a:p>
          <a:p>
            <a:pPr marL="0" indent="0" algn="ctr">
              <a:buNone/>
            </a:pPr>
            <a:endParaRPr lang="en-GB" sz="4200" dirty="0"/>
          </a:p>
          <a:p>
            <a:pPr marL="0" indent="0" algn="ctr">
              <a:buNone/>
            </a:pPr>
            <a:r>
              <a:rPr lang="en-GB" sz="4200" dirty="0"/>
              <a:t>heard	           </a:t>
            </a:r>
            <a:r>
              <a:rPr lang="en-GB" sz="4200" dirty="0">
                <a:solidFill>
                  <a:srgbClr val="FF3860"/>
                </a:solidFill>
              </a:rPr>
              <a:t>herd</a:t>
            </a:r>
          </a:p>
        </p:txBody>
      </p:sp>
      <p:sp>
        <p:nvSpPr>
          <p:cNvPr id="4" name="TextBox 3">
            <a:extLst>
              <a:ext uri="{FF2B5EF4-FFF2-40B4-BE49-F238E27FC236}">
                <a16:creationId xmlns:a16="http://schemas.microsoft.com/office/drawing/2014/main" id="{72C8D775-07A1-2A41-9E92-2A1487EC1F1F}"/>
              </a:ext>
            </a:extLst>
          </p:cNvPr>
          <p:cNvSpPr txBox="1"/>
          <p:nvPr/>
        </p:nvSpPr>
        <p:spPr>
          <a:xfrm>
            <a:off x="406400" y="304800"/>
            <a:ext cx="1905000" cy="369332"/>
          </a:xfrm>
          <a:prstGeom prst="rect">
            <a:avLst/>
          </a:prstGeom>
          <a:noFill/>
        </p:spPr>
        <p:txBody>
          <a:bodyPr wrap="square" rtlCol="0">
            <a:spAutoFit/>
          </a:bodyPr>
          <a:lstStyle/>
          <a:p>
            <a:r>
              <a:rPr lang="en-US" dirty="0">
                <a:solidFill>
                  <a:srgbClr val="FF3860"/>
                </a:solidFill>
              </a:rPr>
              <a:t>Answers: </a:t>
            </a:r>
          </a:p>
        </p:txBody>
      </p:sp>
    </p:spTree>
    <p:extLst>
      <p:ext uri="{BB962C8B-B14F-4D97-AF65-F5344CB8AC3E}">
        <p14:creationId xmlns:p14="http://schemas.microsoft.com/office/powerpoint/2010/main" val="413980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E9BD-A285-0D4E-B47F-FF62BBC32076}"/>
              </a:ext>
            </a:extLst>
          </p:cNvPr>
          <p:cNvSpPr>
            <a:spLocks noGrp="1"/>
          </p:cNvSpPr>
          <p:nvPr>
            <p:ph type="title"/>
          </p:nvPr>
        </p:nvSpPr>
        <p:spPr/>
        <p:txBody>
          <a:bodyPr>
            <a:normAutofit fontScale="90000"/>
          </a:bodyPr>
          <a:lstStyle/>
          <a:p>
            <a:r>
              <a:rPr lang="en-GB" dirty="0"/>
              <a:t>My Grandmother is _________ as my grandfather passed away last week.</a:t>
            </a:r>
          </a:p>
        </p:txBody>
      </p:sp>
      <p:sp>
        <p:nvSpPr>
          <p:cNvPr id="6" name="Content Placeholder 5">
            <a:extLst>
              <a:ext uri="{FF2B5EF4-FFF2-40B4-BE49-F238E27FC236}">
                <a16:creationId xmlns:a16="http://schemas.microsoft.com/office/drawing/2014/main" id="{9E223DC0-3DD9-BD47-AD91-DDF8B4001F97}"/>
              </a:ext>
            </a:extLst>
          </p:cNvPr>
          <p:cNvSpPr>
            <a:spLocks noGrp="1"/>
          </p:cNvSpPr>
          <p:nvPr>
            <p:ph idx="1"/>
          </p:nvPr>
        </p:nvSpPr>
        <p:spPr/>
        <p:txBody>
          <a:bodyPr>
            <a:normAutofit/>
          </a:bodyPr>
          <a:lstStyle/>
          <a:p>
            <a:pPr marL="0" indent="0" algn="ctr">
              <a:buNone/>
            </a:pPr>
            <a:r>
              <a:rPr lang="en-GB" sz="4200" dirty="0"/>
              <a:t>Which is the correct spelling?</a:t>
            </a:r>
          </a:p>
          <a:p>
            <a:pPr marL="0" indent="0" algn="ctr">
              <a:buNone/>
            </a:pPr>
            <a:endParaRPr lang="en-GB" sz="4200" dirty="0"/>
          </a:p>
          <a:p>
            <a:pPr marL="0" indent="0" algn="ctr">
              <a:buNone/>
            </a:pPr>
            <a:r>
              <a:rPr lang="en-GB" sz="4200" dirty="0"/>
              <a:t>morning	           mourning</a:t>
            </a:r>
          </a:p>
        </p:txBody>
      </p:sp>
    </p:spTree>
    <p:extLst>
      <p:ext uri="{BB962C8B-B14F-4D97-AF65-F5344CB8AC3E}">
        <p14:creationId xmlns:p14="http://schemas.microsoft.com/office/powerpoint/2010/main" val="358752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E9BD-A285-0D4E-B47F-FF62BBC32076}"/>
              </a:ext>
            </a:extLst>
          </p:cNvPr>
          <p:cNvSpPr>
            <a:spLocks noGrp="1"/>
          </p:cNvSpPr>
          <p:nvPr>
            <p:ph type="title"/>
          </p:nvPr>
        </p:nvSpPr>
        <p:spPr/>
        <p:txBody>
          <a:bodyPr>
            <a:normAutofit fontScale="90000"/>
          </a:bodyPr>
          <a:lstStyle/>
          <a:p>
            <a:r>
              <a:rPr lang="en-GB" dirty="0"/>
              <a:t>My Grandmother is _</a:t>
            </a:r>
            <a:r>
              <a:rPr lang="en-GB" dirty="0">
                <a:solidFill>
                  <a:srgbClr val="FF3860"/>
                </a:solidFill>
              </a:rPr>
              <a:t>mourning</a:t>
            </a:r>
            <a:r>
              <a:rPr lang="en-GB" dirty="0"/>
              <a:t>_ as my grandfather passed away last week.</a:t>
            </a:r>
          </a:p>
        </p:txBody>
      </p:sp>
      <p:sp>
        <p:nvSpPr>
          <p:cNvPr id="6" name="Content Placeholder 5">
            <a:extLst>
              <a:ext uri="{FF2B5EF4-FFF2-40B4-BE49-F238E27FC236}">
                <a16:creationId xmlns:a16="http://schemas.microsoft.com/office/drawing/2014/main" id="{9E223DC0-3DD9-BD47-AD91-DDF8B4001F97}"/>
              </a:ext>
            </a:extLst>
          </p:cNvPr>
          <p:cNvSpPr>
            <a:spLocks noGrp="1"/>
          </p:cNvSpPr>
          <p:nvPr>
            <p:ph idx="1"/>
          </p:nvPr>
        </p:nvSpPr>
        <p:spPr/>
        <p:txBody>
          <a:bodyPr>
            <a:normAutofit/>
          </a:bodyPr>
          <a:lstStyle/>
          <a:p>
            <a:pPr marL="0" indent="0" algn="ctr">
              <a:buNone/>
            </a:pPr>
            <a:r>
              <a:rPr lang="en-GB" sz="4200" dirty="0"/>
              <a:t>Which is the correct spelling?</a:t>
            </a:r>
          </a:p>
          <a:p>
            <a:pPr marL="0" indent="0" algn="ctr">
              <a:buNone/>
            </a:pPr>
            <a:endParaRPr lang="en-GB" sz="4200" dirty="0"/>
          </a:p>
          <a:p>
            <a:pPr marL="0" indent="0" algn="ctr">
              <a:buNone/>
            </a:pPr>
            <a:r>
              <a:rPr lang="en-GB" sz="4200" dirty="0"/>
              <a:t>morning	</a:t>
            </a:r>
            <a:r>
              <a:rPr lang="en-GB" sz="4200" dirty="0">
                <a:solidFill>
                  <a:srgbClr val="FF3860"/>
                </a:solidFill>
              </a:rPr>
              <a:t>           mourning</a:t>
            </a:r>
          </a:p>
        </p:txBody>
      </p:sp>
      <p:sp>
        <p:nvSpPr>
          <p:cNvPr id="4" name="TextBox 3">
            <a:extLst>
              <a:ext uri="{FF2B5EF4-FFF2-40B4-BE49-F238E27FC236}">
                <a16:creationId xmlns:a16="http://schemas.microsoft.com/office/drawing/2014/main" id="{E4185E68-A7A4-2F4C-A3B7-7E1F9F927B01}"/>
              </a:ext>
            </a:extLst>
          </p:cNvPr>
          <p:cNvSpPr txBox="1"/>
          <p:nvPr/>
        </p:nvSpPr>
        <p:spPr>
          <a:xfrm>
            <a:off x="406400" y="304800"/>
            <a:ext cx="1905000" cy="369332"/>
          </a:xfrm>
          <a:prstGeom prst="rect">
            <a:avLst/>
          </a:prstGeom>
          <a:noFill/>
        </p:spPr>
        <p:txBody>
          <a:bodyPr wrap="square" rtlCol="0">
            <a:spAutoFit/>
          </a:bodyPr>
          <a:lstStyle/>
          <a:p>
            <a:r>
              <a:rPr lang="en-US" dirty="0">
                <a:solidFill>
                  <a:srgbClr val="FF3860"/>
                </a:solidFill>
              </a:rPr>
              <a:t>Answers: </a:t>
            </a:r>
          </a:p>
        </p:txBody>
      </p:sp>
    </p:spTree>
    <p:extLst>
      <p:ext uri="{BB962C8B-B14F-4D97-AF65-F5344CB8AC3E}">
        <p14:creationId xmlns:p14="http://schemas.microsoft.com/office/powerpoint/2010/main" val="187636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E9BD-A285-0D4E-B47F-FF62BBC32076}"/>
              </a:ext>
            </a:extLst>
          </p:cNvPr>
          <p:cNvSpPr>
            <a:spLocks noGrp="1"/>
          </p:cNvSpPr>
          <p:nvPr>
            <p:ph type="title"/>
          </p:nvPr>
        </p:nvSpPr>
        <p:spPr/>
        <p:txBody>
          <a:bodyPr>
            <a:normAutofit/>
          </a:bodyPr>
          <a:lstStyle/>
          <a:p>
            <a:r>
              <a:rPr lang="en-GB" dirty="0"/>
              <a:t>Hooray! I ________ my driving test!</a:t>
            </a:r>
          </a:p>
        </p:txBody>
      </p:sp>
      <p:sp>
        <p:nvSpPr>
          <p:cNvPr id="6" name="Content Placeholder 5">
            <a:extLst>
              <a:ext uri="{FF2B5EF4-FFF2-40B4-BE49-F238E27FC236}">
                <a16:creationId xmlns:a16="http://schemas.microsoft.com/office/drawing/2014/main" id="{9E223DC0-3DD9-BD47-AD91-DDF8B4001F97}"/>
              </a:ext>
            </a:extLst>
          </p:cNvPr>
          <p:cNvSpPr>
            <a:spLocks noGrp="1"/>
          </p:cNvSpPr>
          <p:nvPr>
            <p:ph idx="1"/>
          </p:nvPr>
        </p:nvSpPr>
        <p:spPr/>
        <p:txBody>
          <a:bodyPr>
            <a:normAutofit/>
          </a:bodyPr>
          <a:lstStyle/>
          <a:p>
            <a:pPr marL="0" indent="0" algn="ctr">
              <a:buNone/>
            </a:pPr>
            <a:r>
              <a:rPr lang="en-GB" sz="4200" dirty="0"/>
              <a:t>Which is the correct spelling?</a:t>
            </a:r>
          </a:p>
          <a:p>
            <a:pPr marL="0" indent="0" algn="ctr">
              <a:buNone/>
            </a:pPr>
            <a:endParaRPr lang="en-GB" sz="4200" dirty="0"/>
          </a:p>
          <a:p>
            <a:pPr marL="0" indent="0" algn="ctr">
              <a:buNone/>
            </a:pPr>
            <a:r>
              <a:rPr lang="en-GB" sz="4200" dirty="0"/>
              <a:t>past	           passed</a:t>
            </a:r>
          </a:p>
        </p:txBody>
      </p:sp>
    </p:spTree>
    <p:extLst>
      <p:ext uri="{BB962C8B-B14F-4D97-AF65-F5344CB8AC3E}">
        <p14:creationId xmlns:p14="http://schemas.microsoft.com/office/powerpoint/2010/main" val="12529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E9BD-A285-0D4E-B47F-FF62BBC32076}"/>
              </a:ext>
            </a:extLst>
          </p:cNvPr>
          <p:cNvSpPr>
            <a:spLocks noGrp="1"/>
          </p:cNvSpPr>
          <p:nvPr>
            <p:ph type="title"/>
          </p:nvPr>
        </p:nvSpPr>
        <p:spPr/>
        <p:txBody>
          <a:bodyPr>
            <a:normAutofit/>
          </a:bodyPr>
          <a:lstStyle/>
          <a:p>
            <a:r>
              <a:rPr lang="en-GB" dirty="0"/>
              <a:t>Hooray! I _</a:t>
            </a:r>
            <a:r>
              <a:rPr lang="en-GB" dirty="0">
                <a:solidFill>
                  <a:srgbClr val="FF3860"/>
                </a:solidFill>
              </a:rPr>
              <a:t>passed</a:t>
            </a:r>
            <a:r>
              <a:rPr lang="en-GB" dirty="0"/>
              <a:t>_ my driving test!</a:t>
            </a:r>
          </a:p>
        </p:txBody>
      </p:sp>
      <p:sp>
        <p:nvSpPr>
          <p:cNvPr id="6" name="Content Placeholder 5">
            <a:extLst>
              <a:ext uri="{FF2B5EF4-FFF2-40B4-BE49-F238E27FC236}">
                <a16:creationId xmlns:a16="http://schemas.microsoft.com/office/drawing/2014/main" id="{9E223DC0-3DD9-BD47-AD91-DDF8B4001F97}"/>
              </a:ext>
            </a:extLst>
          </p:cNvPr>
          <p:cNvSpPr>
            <a:spLocks noGrp="1"/>
          </p:cNvSpPr>
          <p:nvPr>
            <p:ph idx="1"/>
          </p:nvPr>
        </p:nvSpPr>
        <p:spPr/>
        <p:txBody>
          <a:bodyPr>
            <a:normAutofit/>
          </a:bodyPr>
          <a:lstStyle/>
          <a:p>
            <a:pPr marL="0" indent="0" algn="ctr">
              <a:buNone/>
            </a:pPr>
            <a:r>
              <a:rPr lang="en-GB" sz="4200" dirty="0"/>
              <a:t>Which is the correct spelling?</a:t>
            </a:r>
          </a:p>
          <a:p>
            <a:pPr marL="0" indent="0" algn="ctr">
              <a:buNone/>
            </a:pPr>
            <a:endParaRPr lang="en-GB" sz="4200" dirty="0"/>
          </a:p>
          <a:p>
            <a:pPr marL="0" indent="0" algn="ctr">
              <a:buNone/>
            </a:pPr>
            <a:r>
              <a:rPr lang="en-GB" sz="4200" dirty="0"/>
              <a:t>past	           </a:t>
            </a:r>
            <a:r>
              <a:rPr lang="en-GB" sz="4200" dirty="0">
                <a:solidFill>
                  <a:srgbClr val="FF3860"/>
                </a:solidFill>
              </a:rPr>
              <a:t>passed</a:t>
            </a:r>
          </a:p>
        </p:txBody>
      </p:sp>
      <p:sp>
        <p:nvSpPr>
          <p:cNvPr id="4" name="TextBox 3">
            <a:extLst>
              <a:ext uri="{FF2B5EF4-FFF2-40B4-BE49-F238E27FC236}">
                <a16:creationId xmlns:a16="http://schemas.microsoft.com/office/drawing/2014/main" id="{4017F2D3-A2DF-5245-956A-94B2077299E9}"/>
              </a:ext>
            </a:extLst>
          </p:cNvPr>
          <p:cNvSpPr txBox="1"/>
          <p:nvPr/>
        </p:nvSpPr>
        <p:spPr>
          <a:xfrm>
            <a:off x="406400" y="304800"/>
            <a:ext cx="1905000" cy="369332"/>
          </a:xfrm>
          <a:prstGeom prst="rect">
            <a:avLst/>
          </a:prstGeom>
          <a:noFill/>
        </p:spPr>
        <p:txBody>
          <a:bodyPr wrap="square" rtlCol="0">
            <a:spAutoFit/>
          </a:bodyPr>
          <a:lstStyle/>
          <a:p>
            <a:r>
              <a:rPr lang="en-US" dirty="0">
                <a:solidFill>
                  <a:srgbClr val="FF3860"/>
                </a:solidFill>
              </a:rPr>
              <a:t>Answers: </a:t>
            </a:r>
          </a:p>
        </p:txBody>
      </p:sp>
    </p:spTree>
    <p:extLst>
      <p:ext uri="{BB962C8B-B14F-4D97-AF65-F5344CB8AC3E}">
        <p14:creationId xmlns:p14="http://schemas.microsoft.com/office/powerpoint/2010/main" val="172462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E9BD-A285-0D4E-B47F-FF62BBC32076}"/>
              </a:ext>
            </a:extLst>
          </p:cNvPr>
          <p:cNvSpPr>
            <a:spLocks noGrp="1"/>
          </p:cNvSpPr>
          <p:nvPr>
            <p:ph type="title"/>
          </p:nvPr>
        </p:nvSpPr>
        <p:spPr/>
        <p:txBody>
          <a:bodyPr>
            <a:normAutofit/>
          </a:bodyPr>
          <a:lstStyle/>
          <a:p>
            <a:r>
              <a:rPr lang="en-GB" dirty="0"/>
              <a:t>We bought some beautiful dresses from the ________ shop.</a:t>
            </a:r>
          </a:p>
        </p:txBody>
      </p:sp>
      <p:sp>
        <p:nvSpPr>
          <p:cNvPr id="6" name="Content Placeholder 5">
            <a:extLst>
              <a:ext uri="{FF2B5EF4-FFF2-40B4-BE49-F238E27FC236}">
                <a16:creationId xmlns:a16="http://schemas.microsoft.com/office/drawing/2014/main" id="{9E223DC0-3DD9-BD47-AD91-DDF8B4001F97}"/>
              </a:ext>
            </a:extLst>
          </p:cNvPr>
          <p:cNvSpPr>
            <a:spLocks noGrp="1"/>
          </p:cNvSpPr>
          <p:nvPr>
            <p:ph idx="1"/>
          </p:nvPr>
        </p:nvSpPr>
        <p:spPr/>
        <p:txBody>
          <a:bodyPr>
            <a:normAutofit/>
          </a:bodyPr>
          <a:lstStyle/>
          <a:p>
            <a:pPr marL="0" indent="0" algn="ctr">
              <a:buNone/>
            </a:pPr>
            <a:r>
              <a:rPr lang="en-GB" sz="4200" dirty="0"/>
              <a:t>Which is the correct spelling?</a:t>
            </a:r>
          </a:p>
          <a:p>
            <a:pPr marL="0" indent="0" algn="ctr">
              <a:buNone/>
            </a:pPr>
            <a:endParaRPr lang="en-GB" sz="4200" dirty="0"/>
          </a:p>
          <a:p>
            <a:pPr marL="0" indent="0" algn="ctr">
              <a:buNone/>
            </a:pPr>
            <a:r>
              <a:rPr lang="en-GB" sz="4200" dirty="0"/>
              <a:t>bridle	           bridal</a:t>
            </a:r>
          </a:p>
        </p:txBody>
      </p:sp>
    </p:spTree>
    <p:extLst>
      <p:ext uri="{BB962C8B-B14F-4D97-AF65-F5344CB8AC3E}">
        <p14:creationId xmlns:p14="http://schemas.microsoft.com/office/powerpoint/2010/main" val="251996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E9BD-A285-0D4E-B47F-FF62BBC32076}"/>
              </a:ext>
            </a:extLst>
          </p:cNvPr>
          <p:cNvSpPr>
            <a:spLocks noGrp="1"/>
          </p:cNvSpPr>
          <p:nvPr>
            <p:ph type="title"/>
          </p:nvPr>
        </p:nvSpPr>
        <p:spPr/>
        <p:txBody>
          <a:bodyPr>
            <a:normAutofit/>
          </a:bodyPr>
          <a:lstStyle/>
          <a:p>
            <a:r>
              <a:rPr lang="en-GB" dirty="0"/>
              <a:t>We bought some beautiful dresses from the _</a:t>
            </a:r>
            <a:r>
              <a:rPr lang="en-GB" dirty="0">
                <a:solidFill>
                  <a:srgbClr val="FF3860"/>
                </a:solidFill>
              </a:rPr>
              <a:t>bridal</a:t>
            </a:r>
            <a:r>
              <a:rPr lang="en-GB" dirty="0"/>
              <a:t>_ shop.</a:t>
            </a:r>
          </a:p>
        </p:txBody>
      </p:sp>
      <p:sp>
        <p:nvSpPr>
          <p:cNvPr id="6" name="Content Placeholder 5">
            <a:extLst>
              <a:ext uri="{FF2B5EF4-FFF2-40B4-BE49-F238E27FC236}">
                <a16:creationId xmlns:a16="http://schemas.microsoft.com/office/drawing/2014/main" id="{9E223DC0-3DD9-BD47-AD91-DDF8B4001F97}"/>
              </a:ext>
            </a:extLst>
          </p:cNvPr>
          <p:cNvSpPr>
            <a:spLocks noGrp="1"/>
          </p:cNvSpPr>
          <p:nvPr>
            <p:ph idx="1"/>
          </p:nvPr>
        </p:nvSpPr>
        <p:spPr/>
        <p:txBody>
          <a:bodyPr>
            <a:normAutofit/>
          </a:bodyPr>
          <a:lstStyle/>
          <a:p>
            <a:pPr marL="0" indent="0" algn="ctr">
              <a:buNone/>
            </a:pPr>
            <a:r>
              <a:rPr lang="en-GB" sz="4200" dirty="0"/>
              <a:t>Which is the correct spelling?</a:t>
            </a:r>
          </a:p>
          <a:p>
            <a:pPr marL="0" indent="0" algn="ctr">
              <a:buNone/>
            </a:pPr>
            <a:endParaRPr lang="en-GB" sz="4200" dirty="0"/>
          </a:p>
          <a:p>
            <a:pPr marL="0" indent="0" algn="ctr">
              <a:buNone/>
            </a:pPr>
            <a:r>
              <a:rPr lang="en-GB" sz="4200" dirty="0"/>
              <a:t>bridle	           </a:t>
            </a:r>
            <a:r>
              <a:rPr lang="en-GB" sz="4200" dirty="0">
                <a:solidFill>
                  <a:srgbClr val="FF3860"/>
                </a:solidFill>
              </a:rPr>
              <a:t>bridal</a:t>
            </a:r>
          </a:p>
        </p:txBody>
      </p:sp>
      <p:sp>
        <p:nvSpPr>
          <p:cNvPr id="4" name="TextBox 3">
            <a:extLst>
              <a:ext uri="{FF2B5EF4-FFF2-40B4-BE49-F238E27FC236}">
                <a16:creationId xmlns:a16="http://schemas.microsoft.com/office/drawing/2014/main" id="{189841DA-E1F0-184C-A481-F227C27459DB}"/>
              </a:ext>
            </a:extLst>
          </p:cNvPr>
          <p:cNvSpPr txBox="1"/>
          <p:nvPr/>
        </p:nvSpPr>
        <p:spPr>
          <a:xfrm>
            <a:off x="406400" y="304800"/>
            <a:ext cx="1905000" cy="369332"/>
          </a:xfrm>
          <a:prstGeom prst="rect">
            <a:avLst/>
          </a:prstGeom>
          <a:noFill/>
        </p:spPr>
        <p:txBody>
          <a:bodyPr wrap="square" rtlCol="0">
            <a:spAutoFit/>
          </a:bodyPr>
          <a:lstStyle/>
          <a:p>
            <a:r>
              <a:rPr lang="en-US" dirty="0">
                <a:solidFill>
                  <a:srgbClr val="FF3860"/>
                </a:solidFill>
              </a:rPr>
              <a:t>Answers: </a:t>
            </a:r>
          </a:p>
        </p:txBody>
      </p:sp>
    </p:spTree>
    <p:extLst>
      <p:ext uri="{BB962C8B-B14F-4D97-AF65-F5344CB8AC3E}">
        <p14:creationId xmlns:p14="http://schemas.microsoft.com/office/powerpoint/2010/main" val="1033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53143681"/>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r>
                        <a:rPr lang="en-GB" sz="1400" dirty="0">
                          <a:latin typeface="Muli" pitchFamily="2" charset="77"/>
                        </a:rPr>
                        <a:t>These words are homophones or near homophones. They have the same pronunciation but different spellings and/or meanings.</a:t>
                      </a:r>
                      <a:endParaRPr lang="en-GB" sz="1400" b="0" i="0" dirty="0">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0" i="0" baseline="0" dirty="0">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27</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994875332"/>
              </p:ext>
            </p:extLst>
          </p:nvPr>
        </p:nvGraphicFramePr>
        <p:xfrm>
          <a:off x="4167590" y="2036918"/>
          <a:ext cx="2787650" cy="4495116"/>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4951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i="0" dirty="0">
                        <a:latin typeface="Muli" pitchFamily="2" charset="77"/>
                        <a:ea typeface="OpenDyslexic" charset="0"/>
                        <a:cs typeface="OpenDyslex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i="0" dirty="0">
                          <a:latin typeface="OpenDyslexicAlta" pitchFamily="2" charset="77"/>
                          <a:ea typeface="OpenDyslexic" charset="0"/>
                          <a:cs typeface="OpenDyslexic" charset="0"/>
                        </a:rPr>
                        <a:t>guessd</a:t>
                      </a:r>
                      <a:br>
                        <a:rPr lang="en-GB" sz="2400" b="0" i="0" dirty="0">
                          <a:latin typeface="OpenDyslexicAlta" pitchFamily="2" charset="77"/>
                          <a:ea typeface="OpenDyslexic" charset="0"/>
                          <a:cs typeface="OpenDyslexic" charset="0"/>
                        </a:rPr>
                      </a:br>
                      <a:r>
                        <a:rPr lang="en-GB" sz="2400" b="0" i="0" dirty="0">
                          <a:latin typeface="OpenDyslexicAlta" pitchFamily="2" charset="77"/>
                          <a:ea typeface="OpenDyslexic" charset="0"/>
                          <a:cs typeface="OpenDyslexic" charset="0"/>
                        </a:rPr>
                        <a:t>gest</a:t>
                      </a:r>
                      <a:br>
                        <a:rPr lang="en-GB" sz="2400" b="0" i="0" dirty="0">
                          <a:latin typeface="OpenDyslexicAlta" pitchFamily="2" charset="77"/>
                          <a:ea typeface="OpenDyslexic" charset="0"/>
                          <a:cs typeface="OpenDyslexic" charset="0"/>
                        </a:rPr>
                      </a:br>
                      <a:r>
                        <a:rPr lang="en-GB" sz="2400" b="0" i="0" dirty="0">
                          <a:latin typeface="OpenDyslexicAlta" pitchFamily="2" charset="77"/>
                          <a:ea typeface="OpenDyslexic" charset="0"/>
                          <a:cs typeface="OpenDyslexic" charset="0"/>
                        </a:rPr>
                        <a:t>heared</a:t>
                      </a:r>
                      <a:br>
                        <a:rPr lang="en-GB" sz="2400" b="0" i="0" dirty="0">
                          <a:latin typeface="OpenDyslexicAlta" pitchFamily="2" charset="77"/>
                          <a:ea typeface="OpenDyslexic" charset="0"/>
                          <a:cs typeface="OpenDyslexic" charset="0"/>
                        </a:rPr>
                      </a:br>
                      <a:r>
                        <a:rPr lang="en-GB" sz="2400" b="0" i="0" dirty="0">
                          <a:latin typeface="OpenDyslexicAlta" pitchFamily="2" charset="77"/>
                          <a:ea typeface="OpenDyslexic" charset="0"/>
                          <a:cs typeface="OpenDyslexic" charset="0"/>
                        </a:rPr>
                        <a:t>herd</a:t>
                      </a:r>
                      <a:br>
                        <a:rPr lang="en-GB" sz="2400" b="0" i="0" dirty="0">
                          <a:latin typeface="OpenDyslexicAlta" pitchFamily="2" charset="77"/>
                          <a:ea typeface="OpenDyslexic" charset="0"/>
                          <a:cs typeface="OpenDyslexic" charset="0"/>
                        </a:rPr>
                      </a:br>
                      <a:r>
                        <a:rPr lang="en-GB" sz="2400" b="0" i="0" dirty="0">
                          <a:latin typeface="OpenDyslexicAlta" pitchFamily="2" charset="77"/>
                          <a:ea typeface="OpenDyslexic" charset="0"/>
                          <a:cs typeface="OpenDyslexic" charset="0"/>
                        </a:rPr>
                        <a:t>morning</a:t>
                      </a:r>
                      <a:br>
                        <a:rPr lang="en-GB" sz="2400" b="0" i="0" dirty="0">
                          <a:latin typeface="OpenDyslexicAlta" pitchFamily="2" charset="77"/>
                          <a:ea typeface="OpenDyslexic" charset="0"/>
                          <a:cs typeface="OpenDyslexic" charset="0"/>
                        </a:rPr>
                      </a:br>
                      <a:r>
                        <a:rPr lang="en-GB" sz="2400" b="0" i="0" dirty="0">
                          <a:latin typeface="OpenDyslexicAlta" pitchFamily="2" charset="77"/>
                          <a:ea typeface="OpenDyslexic" charset="0"/>
                          <a:cs typeface="OpenDyslexic" charset="0"/>
                        </a:rPr>
                        <a:t>moorning</a:t>
                      </a:r>
                      <a:br>
                        <a:rPr lang="en-GB" sz="2400" b="0" i="0" dirty="0">
                          <a:latin typeface="OpenDyslexicAlta" pitchFamily="2" charset="77"/>
                          <a:ea typeface="OpenDyslexic" charset="0"/>
                          <a:cs typeface="OpenDyslexic" charset="0"/>
                        </a:rPr>
                      </a:br>
                      <a:r>
                        <a:rPr lang="en-GB" sz="2400" b="0" i="0" dirty="0">
                          <a:latin typeface="OpenDyslexicAlta" pitchFamily="2" charset="77"/>
                          <a:ea typeface="OpenDyslexic" charset="0"/>
                          <a:cs typeface="OpenDyslexic" charset="0"/>
                        </a:rPr>
                        <a:t>passt</a:t>
                      </a:r>
                      <a:br>
                        <a:rPr lang="en-GB" sz="2400" b="0" i="0" dirty="0">
                          <a:latin typeface="OpenDyslexicAlta" pitchFamily="2" charset="77"/>
                          <a:ea typeface="OpenDyslexic" charset="0"/>
                          <a:cs typeface="OpenDyslexic" charset="0"/>
                        </a:rPr>
                      </a:br>
                      <a:r>
                        <a:rPr lang="en-GB" sz="2400" b="0" i="0" dirty="0">
                          <a:latin typeface="OpenDyslexicAlta" pitchFamily="2" charset="77"/>
                          <a:ea typeface="OpenDyslexic" charset="0"/>
                          <a:cs typeface="OpenDyslexic" charset="0"/>
                        </a:rPr>
                        <a:t>passed</a:t>
                      </a:r>
                      <a:br>
                        <a:rPr lang="en-GB" sz="2400" b="0" i="0" dirty="0">
                          <a:latin typeface="OpenDyslexicAlta" pitchFamily="2" charset="77"/>
                          <a:ea typeface="OpenDyslexic" charset="0"/>
                          <a:cs typeface="OpenDyslexic" charset="0"/>
                        </a:rPr>
                      </a:br>
                      <a:r>
                        <a:rPr lang="en-GB" sz="2400" b="0" i="0" dirty="0">
                          <a:latin typeface="OpenDyslexicAlta" pitchFamily="2" charset="77"/>
                          <a:ea typeface="OpenDyslexic" charset="0"/>
                          <a:cs typeface="OpenDyslexic" charset="0"/>
                        </a:rPr>
                        <a:t>bridel</a:t>
                      </a:r>
                      <a:br>
                        <a:rPr lang="en-GB" sz="2400" b="0" i="0" dirty="0">
                          <a:latin typeface="OpenDyslexicAlta" pitchFamily="2" charset="77"/>
                          <a:ea typeface="OpenDyslexic" charset="0"/>
                          <a:cs typeface="OpenDyslexic" charset="0"/>
                        </a:rPr>
                      </a:br>
                      <a:r>
                        <a:rPr lang="en-GB" sz="2400" b="0" i="0" dirty="0">
                          <a:latin typeface="OpenDyslexicAlta" pitchFamily="2" charset="77"/>
                          <a:ea typeface="OpenDyslexic" charset="0"/>
                          <a:cs typeface="OpenDyslexic" charset="0"/>
                        </a:rPr>
                        <a:t>bridle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latin typeface="Muli"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9" name="TextBox 8"/>
          <p:cNvSpPr txBox="1"/>
          <p:nvPr/>
        </p:nvSpPr>
        <p:spPr>
          <a:xfrm>
            <a:off x="3858568" y="1323865"/>
            <a:ext cx="8360082" cy="830997"/>
          </a:xfrm>
          <a:prstGeom prst="rect">
            <a:avLst/>
          </a:prstGeom>
          <a:noFill/>
        </p:spPr>
        <p:txBody>
          <a:bodyPr wrap="square" rtlCol="0">
            <a:spAutoFit/>
          </a:bodyPr>
          <a:lstStyle/>
          <a:p>
            <a:pPr algn="ctr"/>
            <a:r>
              <a:rPr lang="en-GB" sz="1600" dirty="0">
                <a:latin typeface="OpenDyslexicAlta" pitchFamily="2" charset="77"/>
                <a:ea typeface="OpenDyslexic" charset="0"/>
                <a:cs typeface="OpenDyslexic" charset="0"/>
              </a:rPr>
              <a:t>Jane has scored 4/10 in her spelling test.  </a:t>
            </a:r>
          </a:p>
          <a:p>
            <a:pPr algn="ctr"/>
            <a:r>
              <a:rPr lang="en-GB" sz="1600" dirty="0">
                <a:latin typeface="OpenDyslexicAlta" pitchFamily="2" charset="77"/>
                <a:ea typeface="OpenDyslexic" charset="0"/>
                <a:cs typeface="OpenDyslexic" charset="0"/>
              </a:rPr>
              <a:t>Can you help her to work out which spellings are wrong and write them correctly?</a:t>
            </a:r>
          </a:p>
        </p:txBody>
      </p:sp>
      <p:sp>
        <p:nvSpPr>
          <p:cNvPr id="10" name="TextBox 9"/>
          <p:cNvSpPr txBox="1"/>
          <p:nvPr/>
        </p:nvSpPr>
        <p:spPr>
          <a:xfrm>
            <a:off x="508000" y="1306712"/>
            <a:ext cx="2787650" cy="261610"/>
          </a:xfrm>
          <a:prstGeom prst="rect">
            <a:avLst/>
          </a:prstGeom>
          <a:solidFill>
            <a:srgbClr val="D883FF"/>
          </a:solidFill>
        </p:spPr>
        <p:txBody>
          <a:bodyPr wrap="square" rtlCol="0">
            <a:spAutoFit/>
          </a:bodyPr>
          <a:lstStyle/>
          <a:p>
            <a:r>
              <a:rPr lang="en-GB" sz="1100" dirty="0">
                <a:latin typeface="OpenDyslexicAlta" pitchFamily="2" charset="77"/>
                <a:ea typeface="OpenDyslexic" charset="0"/>
                <a:cs typeface="OpenDyslexic" charset="0"/>
              </a:rPr>
              <a:t>Cover your spellings for this task</a:t>
            </a:r>
          </a:p>
        </p:txBody>
      </p:sp>
      <p:graphicFrame>
        <p:nvGraphicFramePr>
          <p:cNvPr id="3" name="Table 2">
            <a:extLst>
              <a:ext uri="{FF2B5EF4-FFF2-40B4-BE49-F238E27FC236}">
                <a16:creationId xmlns:a16="http://schemas.microsoft.com/office/drawing/2014/main" id="{1590239E-C5B7-4E3D-B5E3-F98E06F0C215}"/>
              </a:ext>
            </a:extLst>
          </p:cNvPr>
          <p:cNvGraphicFramePr>
            <a:graphicFrameLocks noGrp="1"/>
          </p:cNvGraphicFramePr>
          <p:nvPr>
            <p:extLst>
              <p:ext uri="{D42A27DB-BD31-4B8C-83A1-F6EECF244321}">
                <p14:modId xmlns:p14="http://schemas.microsoft.com/office/powerpoint/2010/main" val="2597295220"/>
              </p:ext>
            </p:extLst>
          </p:nvPr>
        </p:nvGraphicFramePr>
        <p:xfrm>
          <a:off x="539371" y="164437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382984207"/>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2933006831"/>
                  </a:ext>
                </a:extLst>
              </a:tr>
              <a:tr h="457200">
                <a:tc>
                  <a:txBody>
                    <a:bodyPr/>
                    <a:lstStyle/>
                    <a:p>
                      <a:r>
                        <a:rPr lang="en-GB" b="0" i="0" dirty="0">
                          <a:latin typeface="OpenDyslexicAlta" pitchFamily="2" charset="77"/>
                          <a:ea typeface="OpenDyslexic" charset="0"/>
                          <a:cs typeface="OpenDyslexic" charset="0"/>
                        </a:rPr>
                        <a:t>guessed</a:t>
                      </a:r>
                    </a:p>
                  </a:txBody>
                  <a:tcPr/>
                </a:tc>
                <a:extLst>
                  <a:ext uri="{0D108BD9-81ED-4DB2-BD59-A6C34878D82A}">
                    <a16:rowId xmlns:a16="http://schemas.microsoft.com/office/drawing/2014/main" val="2059049468"/>
                  </a:ext>
                </a:extLst>
              </a:tr>
              <a:tr h="457200">
                <a:tc>
                  <a:txBody>
                    <a:bodyPr/>
                    <a:lstStyle/>
                    <a:p>
                      <a:r>
                        <a:rPr lang="en-GB" b="0" i="0" dirty="0">
                          <a:latin typeface="OpenDyslexicAlta" pitchFamily="2" charset="77"/>
                          <a:ea typeface="OpenDyslexic" charset="0"/>
                          <a:cs typeface="OpenDyslexic" charset="0"/>
                        </a:rPr>
                        <a:t>guest</a:t>
                      </a:r>
                    </a:p>
                  </a:txBody>
                  <a:tcPr/>
                </a:tc>
                <a:extLst>
                  <a:ext uri="{0D108BD9-81ED-4DB2-BD59-A6C34878D82A}">
                    <a16:rowId xmlns:a16="http://schemas.microsoft.com/office/drawing/2014/main" val="3052057187"/>
                  </a:ext>
                </a:extLst>
              </a:tr>
              <a:tr h="457200">
                <a:tc>
                  <a:txBody>
                    <a:bodyPr/>
                    <a:lstStyle/>
                    <a:p>
                      <a:r>
                        <a:rPr lang="en-GB" b="0" i="0" dirty="0">
                          <a:latin typeface="OpenDyslexicAlta" pitchFamily="2" charset="77"/>
                          <a:ea typeface="OpenDyslexic" charset="0"/>
                          <a:cs typeface="OpenDyslexic" charset="0"/>
                        </a:rPr>
                        <a:t>heard</a:t>
                      </a:r>
                    </a:p>
                  </a:txBody>
                  <a:tcPr/>
                </a:tc>
                <a:extLst>
                  <a:ext uri="{0D108BD9-81ED-4DB2-BD59-A6C34878D82A}">
                    <a16:rowId xmlns:a16="http://schemas.microsoft.com/office/drawing/2014/main" val="3744416095"/>
                  </a:ext>
                </a:extLst>
              </a:tr>
              <a:tr h="457200">
                <a:tc>
                  <a:txBody>
                    <a:bodyPr/>
                    <a:lstStyle/>
                    <a:p>
                      <a:r>
                        <a:rPr lang="en-GB" b="0" i="0" dirty="0">
                          <a:latin typeface="OpenDyslexicAlta" pitchFamily="2" charset="77"/>
                          <a:ea typeface="OpenDyslexic" charset="0"/>
                          <a:cs typeface="OpenDyslexic" charset="0"/>
                        </a:rPr>
                        <a:t>herd</a:t>
                      </a:r>
                    </a:p>
                  </a:txBody>
                  <a:tcPr/>
                </a:tc>
                <a:extLst>
                  <a:ext uri="{0D108BD9-81ED-4DB2-BD59-A6C34878D82A}">
                    <a16:rowId xmlns:a16="http://schemas.microsoft.com/office/drawing/2014/main" val="316817233"/>
                  </a:ext>
                </a:extLst>
              </a:tr>
              <a:tr h="457200">
                <a:tc>
                  <a:txBody>
                    <a:bodyPr/>
                    <a:lstStyle/>
                    <a:p>
                      <a:r>
                        <a:rPr lang="en-GB" b="0" i="0" dirty="0">
                          <a:latin typeface="OpenDyslexicAlta" pitchFamily="2" charset="77"/>
                          <a:ea typeface="OpenDyslexic" charset="0"/>
                          <a:cs typeface="OpenDyslexic" charset="0"/>
                        </a:rPr>
                        <a:t>morning</a:t>
                      </a:r>
                    </a:p>
                  </a:txBody>
                  <a:tcPr/>
                </a:tc>
                <a:extLst>
                  <a:ext uri="{0D108BD9-81ED-4DB2-BD59-A6C34878D82A}">
                    <a16:rowId xmlns:a16="http://schemas.microsoft.com/office/drawing/2014/main" val="625794147"/>
                  </a:ext>
                </a:extLst>
              </a:tr>
              <a:tr h="457200">
                <a:tc>
                  <a:txBody>
                    <a:bodyPr/>
                    <a:lstStyle/>
                    <a:p>
                      <a:r>
                        <a:rPr lang="en-GB" b="0" i="0" dirty="0">
                          <a:latin typeface="OpenDyslexicAlta" pitchFamily="2" charset="77"/>
                          <a:ea typeface="OpenDyslexic" charset="0"/>
                          <a:cs typeface="OpenDyslexic" charset="0"/>
                        </a:rPr>
                        <a:t>mourning</a:t>
                      </a:r>
                    </a:p>
                  </a:txBody>
                  <a:tcPr/>
                </a:tc>
                <a:extLst>
                  <a:ext uri="{0D108BD9-81ED-4DB2-BD59-A6C34878D82A}">
                    <a16:rowId xmlns:a16="http://schemas.microsoft.com/office/drawing/2014/main" val="3744877512"/>
                  </a:ext>
                </a:extLst>
              </a:tr>
              <a:tr h="457200">
                <a:tc>
                  <a:txBody>
                    <a:bodyPr/>
                    <a:lstStyle/>
                    <a:p>
                      <a:r>
                        <a:rPr lang="en-GB" b="0" i="0" dirty="0">
                          <a:latin typeface="OpenDyslexicAlta" pitchFamily="2" charset="77"/>
                          <a:ea typeface="OpenDyslexic" charset="0"/>
                          <a:cs typeface="OpenDyslexic" charset="0"/>
                        </a:rPr>
                        <a:t>past</a:t>
                      </a:r>
                    </a:p>
                  </a:txBody>
                  <a:tcPr/>
                </a:tc>
                <a:extLst>
                  <a:ext uri="{0D108BD9-81ED-4DB2-BD59-A6C34878D82A}">
                    <a16:rowId xmlns:a16="http://schemas.microsoft.com/office/drawing/2014/main" val="3029493796"/>
                  </a:ext>
                </a:extLst>
              </a:tr>
              <a:tr h="457200">
                <a:tc>
                  <a:txBody>
                    <a:bodyPr/>
                    <a:lstStyle/>
                    <a:p>
                      <a:r>
                        <a:rPr lang="en-GB" b="0" i="0" dirty="0">
                          <a:latin typeface="OpenDyslexicAlta" pitchFamily="2" charset="77"/>
                          <a:ea typeface="OpenDyslexic" charset="0"/>
                          <a:cs typeface="OpenDyslexic" charset="0"/>
                        </a:rPr>
                        <a:t>passed</a:t>
                      </a:r>
                    </a:p>
                  </a:txBody>
                  <a:tcPr/>
                </a:tc>
                <a:extLst>
                  <a:ext uri="{0D108BD9-81ED-4DB2-BD59-A6C34878D82A}">
                    <a16:rowId xmlns:a16="http://schemas.microsoft.com/office/drawing/2014/main" val="2273619596"/>
                  </a:ext>
                </a:extLst>
              </a:tr>
              <a:tr h="457200">
                <a:tc>
                  <a:txBody>
                    <a:bodyPr/>
                    <a:lstStyle/>
                    <a:p>
                      <a:r>
                        <a:rPr lang="en-GB" b="0" i="0" dirty="0">
                          <a:latin typeface="OpenDyslexicAlta" pitchFamily="2" charset="77"/>
                          <a:ea typeface="OpenDyslexic" charset="0"/>
                          <a:cs typeface="OpenDyslexic" charset="0"/>
                        </a:rPr>
                        <a:t>bridal</a:t>
                      </a:r>
                    </a:p>
                  </a:txBody>
                  <a:tcPr/>
                </a:tc>
                <a:extLst>
                  <a:ext uri="{0D108BD9-81ED-4DB2-BD59-A6C34878D82A}">
                    <a16:rowId xmlns:a16="http://schemas.microsoft.com/office/drawing/2014/main" val="3013626003"/>
                  </a:ext>
                </a:extLst>
              </a:tr>
              <a:tr h="457200">
                <a:tc>
                  <a:txBody>
                    <a:bodyPr/>
                    <a:lstStyle/>
                    <a:p>
                      <a:r>
                        <a:rPr lang="en-GB" b="0" i="0" dirty="0">
                          <a:latin typeface="OpenDyslexicAlta" pitchFamily="2" charset="77"/>
                          <a:ea typeface="OpenDyslexic" charset="0"/>
                          <a:cs typeface="OpenDyslexic" charset="0"/>
                        </a:rPr>
                        <a:t>bridle</a:t>
                      </a:r>
                    </a:p>
                  </a:txBody>
                  <a:tcPr/>
                </a:tc>
                <a:extLst>
                  <a:ext uri="{0D108BD9-81ED-4DB2-BD59-A6C34878D82A}">
                    <a16:rowId xmlns:a16="http://schemas.microsoft.com/office/drawing/2014/main" val="3359791532"/>
                  </a:ext>
                </a:extLst>
              </a:tr>
            </a:tbl>
          </a:graphicData>
        </a:graphic>
      </p:graphicFrame>
      <p:pic>
        <p:nvPicPr>
          <p:cNvPr id="8194" name="Picture 2" descr="Classroom Comic Characters Project 1 Schoo">
            <a:extLst>
              <a:ext uri="{FF2B5EF4-FFF2-40B4-BE49-F238E27FC236}">
                <a16:creationId xmlns:a16="http://schemas.microsoft.com/office/drawing/2014/main" id="{8B860329-E02A-40FF-AA7A-BD00B01694D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15679" y="2132891"/>
            <a:ext cx="1245859" cy="185786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5DE4A76D-0F02-489C-8C9E-BB27F5F63089}"/>
              </a:ext>
            </a:extLst>
          </p:cNvPr>
          <p:cNvSpPr/>
          <p:nvPr/>
        </p:nvSpPr>
        <p:spPr>
          <a:xfrm>
            <a:off x="232032" y="1604188"/>
            <a:ext cx="3339586" cy="5094942"/>
          </a:xfrm>
          <a:prstGeom prst="roundRect">
            <a:avLst>
              <a:gd name="adj" fmla="val 7540"/>
            </a:avLst>
          </a:prstGeom>
          <a:solidFill>
            <a:srgbClr val="D88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graphicFrame>
        <p:nvGraphicFramePr>
          <p:cNvPr id="13" name="Table 12">
            <a:extLst>
              <a:ext uri="{FF2B5EF4-FFF2-40B4-BE49-F238E27FC236}">
                <a16:creationId xmlns:a16="http://schemas.microsoft.com/office/drawing/2014/main" id="{7923BC4B-5234-E845-9D38-7DEA2478AEAD}"/>
              </a:ext>
            </a:extLst>
          </p:cNvPr>
          <p:cNvGraphicFramePr>
            <a:graphicFrameLocks noGrp="1"/>
          </p:cNvGraphicFramePr>
          <p:nvPr>
            <p:extLst>
              <p:ext uri="{D42A27DB-BD31-4B8C-83A1-F6EECF244321}">
                <p14:modId xmlns:p14="http://schemas.microsoft.com/office/powerpoint/2010/main" val="3904349662"/>
              </p:ext>
            </p:extLst>
          </p:nvPr>
        </p:nvGraphicFramePr>
        <p:xfrm>
          <a:off x="9484798" y="1989814"/>
          <a:ext cx="2167831" cy="4453758"/>
        </p:xfrm>
        <a:graphic>
          <a:graphicData uri="http://schemas.openxmlformats.org/drawingml/2006/table">
            <a:tbl>
              <a:tblPr firstRow="1" bandRow="1">
                <a:tableStyleId>{5940675A-B579-460E-94D1-54222C63F5DA}</a:tableStyleId>
              </a:tblPr>
              <a:tblGrid>
                <a:gridCol w="2167831">
                  <a:extLst>
                    <a:ext uri="{9D8B030D-6E8A-4147-A177-3AD203B41FA5}">
                      <a16:colId xmlns:a16="http://schemas.microsoft.com/office/drawing/2014/main" val="2574094770"/>
                    </a:ext>
                  </a:extLst>
                </a:gridCol>
              </a:tblGrid>
              <a:tr h="454222">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2752617272"/>
                  </a:ext>
                </a:extLst>
              </a:tr>
              <a:tr h="454222">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2193563052"/>
                  </a:ext>
                </a:extLst>
              </a:tr>
              <a:tr h="454222">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399941844"/>
                  </a:ext>
                </a:extLst>
              </a:tr>
              <a:tr h="454222">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2494779140"/>
                  </a:ext>
                </a:extLst>
              </a:tr>
              <a:tr h="454222">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2867064625"/>
                  </a:ext>
                </a:extLst>
              </a:tr>
              <a:tr h="454222">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2691233016"/>
                  </a:ext>
                </a:extLst>
              </a:tr>
              <a:tr h="454222">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492238400"/>
                  </a:ext>
                </a:extLst>
              </a:tr>
              <a:tr h="454222">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359603626"/>
                  </a:ext>
                </a:extLst>
              </a:tr>
              <a:tr h="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2365350380"/>
                  </a:ext>
                </a:extLst>
              </a:tr>
              <a:tr h="454222">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51822062"/>
                  </a:ext>
                </a:extLst>
              </a:tr>
            </a:tbl>
          </a:graphicData>
        </a:graphic>
      </p:graphicFrame>
    </p:spTree>
    <p:extLst>
      <p:ext uri="{BB962C8B-B14F-4D97-AF65-F5344CB8AC3E}">
        <p14:creationId xmlns:p14="http://schemas.microsoft.com/office/powerpoint/2010/main" val="10270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309549419"/>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r>
                        <a:rPr lang="en-GB" sz="1400" dirty="0">
                          <a:latin typeface="Muli" pitchFamily="2" charset="77"/>
                        </a:rPr>
                        <a:t>These words are homophones or near homophones. They have the same pronunciation but different spellings and/or meanings.</a:t>
                      </a:r>
                      <a:endParaRPr lang="en-GB" sz="1400" b="0" i="0" dirty="0">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0" i="0" baseline="0" dirty="0">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solidFill>
                            <a:srgbClr val="FF3860"/>
                          </a:solidFill>
                          <a:latin typeface="Muli" pitchFamily="2" charset="77"/>
                        </a:rPr>
                        <a:t>Answers: </a:t>
                      </a: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27</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nvGraphicFramePr>
        <p:xfrm>
          <a:off x="4167590" y="2036918"/>
          <a:ext cx="2787650" cy="4495116"/>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4951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i="0" dirty="0">
                        <a:latin typeface="Muli" pitchFamily="2" charset="77"/>
                        <a:ea typeface="OpenDyslexic" charset="0"/>
                        <a:cs typeface="OpenDyslex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i="0" dirty="0">
                          <a:latin typeface="OpenDyslexicAlta" pitchFamily="2" charset="77"/>
                          <a:ea typeface="OpenDyslexic" charset="0"/>
                          <a:cs typeface="OpenDyslexic" charset="0"/>
                        </a:rPr>
                        <a:t>guessd</a:t>
                      </a:r>
                      <a:br>
                        <a:rPr lang="en-GB" sz="2400" b="0" i="0" dirty="0">
                          <a:latin typeface="OpenDyslexicAlta" pitchFamily="2" charset="77"/>
                          <a:ea typeface="OpenDyslexic" charset="0"/>
                          <a:cs typeface="OpenDyslexic" charset="0"/>
                        </a:rPr>
                      </a:br>
                      <a:r>
                        <a:rPr lang="en-GB" sz="2400" b="0" i="0" dirty="0">
                          <a:latin typeface="OpenDyslexicAlta" pitchFamily="2" charset="77"/>
                          <a:ea typeface="OpenDyslexic" charset="0"/>
                          <a:cs typeface="OpenDyslexic" charset="0"/>
                        </a:rPr>
                        <a:t>gest</a:t>
                      </a:r>
                      <a:br>
                        <a:rPr lang="en-GB" sz="2400" b="0" i="0" dirty="0">
                          <a:latin typeface="OpenDyslexicAlta" pitchFamily="2" charset="77"/>
                          <a:ea typeface="OpenDyslexic" charset="0"/>
                          <a:cs typeface="OpenDyslexic" charset="0"/>
                        </a:rPr>
                      </a:br>
                      <a:r>
                        <a:rPr lang="en-GB" sz="2400" b="0" i="0" dirty="0">
                          <a:latin typeface="OpenDyslexicAlta" pitchFamily="2" charset="77"/>
                          <a:ea typeface="OpenDyslexic" charset="0"/>
                          <a:cs typeface="OpenDyslexic" charset="0"/>
                        </a:rPr>
                        <a:t>heared</a:t>
                      </a:r>
                      <a:br>
                        <a:rPr lang="en-GB" sz="2400" b="0" i="0" dirty="0">
                          <a:latin typeface="OpenDyslexicAlta" pitchFamily="2" charset="77"/>
                          <a:ea typeface="OpenDyslexic" charset="0"/>
                          <a:cs typeface="OpenDyslexic" charset="0"/>
                        </a:rPr>
                      </a:br>
                      <a:r>
                        <a:rPr lang="en-GB" sz="2400" b="0" i="0" dirty="0">
                          <a:latin typeface="OpenDyslexicAlta" pitchFamily="2" charset="77"/>
                          <a:ea typeface="OpenDyslexic" charset="0"/>
                          <a:cs typeface="OpenDyslexic" charset="0"/>
                        </a:rPr>
                        <a:t>herd</a:t>
                      </a:r>
                      <a:br>
                        <a:rPr lang="en-GB" sz="2400" b="0" i="0" dirty="0">
                          <a:latin typeface="OpenDyslexicAlta" pitchFamily="2" charset="77"/>
                          <a:ea typeface="OpenDyslexic" charset="0"/>
                          <a:cs typeface="OpenDyslexic" charset="0"/>
                        </a:rPr>
                      </a:br>
                      <a:r>
                        <a:rPr lang="en-GB" sz="2400" b="0" i="0" dirty="0">
                          <a:latin typeface="OpenDyslexicAlta" pitchFamily="2" charset="77"/>
                          <a:ea typeface="OpenDyslexic" charset="0"/>
                          <a:cs typeface="OpenDyslexic" charset="0"/>
                        </a:rPr>
                        <a:t>morning</a:t>
                      </a:r>
                      <a:br>
                        <a:rPr lang="en-GB" sz="2400" b="0" i="0" dirty="0">
                          <a:latin typeface="OpenDyslexicAlta" pitchFamily="2" charset="77"/>
                          <a:ea typeface="OpenDyslexic" charset="0"/>
                          <a:cs typeface="OpenDyslexic" charset="0"/>
                        </a:rPr>
                      </a:br>
                      <a:r>
                        <a:rPr lang="en-GB" sz="2400" b="0" i="0" dirty="0">
                          <a:latin typeface="OpenDyslexicAlta" pitchFamily="2" charset="77"/>
                          <a:ea typeface="OpenDyslexic" charset="0"/>
                          <a:cs typeface="OpenDyslexic" charset="0"/>
                        </a:rPr>
                        <a:t>moorning</a:t>
                      </a:r>
                      <a:br>
                        <a:rPr lang="en-GB" sz="2400" b="0" i="0" dirty="0">
                          <a:latin typeface="OpenDyslexicAlta" pitchFamily="2" charset="77"/>
                          <a:ea typeface="OpenDyslexic" charset="0"/>
                          <a:cs typeface="OpenDyslexic" charset="0"/>
                        </a:rPr>
                      </a:br>
                      <a:r>
                        <a:rPr lang="en-GB" sz="2400" b="0" i="0" dirty="0">
                          <a:latin typeface="OpenDyslexicAlta" pitchFamily="2" charset="77"/>
                          <a:ea typeface="OpenDyslexic" charset="0"/>
                          <a:cs typeface="OpenDyslexic" charset="0"/>
                        </a:rPr>
                        <a:t>passt</a:t>
                      </a:r>
                      <a:br>
                        <a:rPr lang="en-GB" sz="2400" b="0" i="0" dirty="0">
                          <a:latin typeface="OpenDyslexicAlta" pitchFamily="2" charset="77"/>
                          <a:ea typeface="OpenDyslexic" charset="0"/>
                          <a:cs typeface="OpenDyslexic" charset="0"/>
                        </a:rPr>
                      </a:br>
                      <a:r>
                        <a:rPr lang="en-GB" sz="2400" b="0" i="0" dirty="0">
                          <a:latin typeface="OpenDyslexicAlta" pitchFamily="2" charset="77"/>
                          <a:ea typeface="OpenDyslexic" charset="0"/>
                          <a:cs typeface="OpenDyslexic" charset="0"/>
                        </a:rPr>
                        <a:t>passed</a:t>
                      </a:r>
                      <a:br>
                        <a:rPr lang="en-GB" sz="2400" b="0" i="0" dirty="0">
                          <a:latin typeface="OpenDyslexicAlta" pitchFamily="2" charset="77"/>
                          <a:ea typeface="OpenDyslexic" charset="0"/>
                          <a:cs typeface="OpenDyslexic" charset="0"/>
                        </a:rPr>
                      </a:br>
                      <a:r>
                        <a:rPr lang="en-GB" sz="2400" b="0" i="0" dirty="0">
                          <a:latin typeface="OpenDyslexicAlta" pitchFamily="2" charset="77"/>
                          <a:ea typeface="OpenDyslexic" charset="0"/>
                          <a:cs typeface="OpenDyslexic" charset="0"/>
                        </a:rPr>
                        <a:t>bridel</a:t>
                      </a:r>
                      <a:br>
                        <a:rPr lang="en-GB" sz="2400" b="0" i="0" dirty="0">
                          <a:latin typeface="OpenDyslexicAlta" pitchFamily="2" charset="77"/>
                          <a:ea typeface="OpenDyslexic" charset="0"/>
                          <a:cs typeface="OpenDyslexic" charset="0"/>
                        </a:rPr>
                      </a:br>
                      <a:r>
                        <a:rPr lang="en-GB" sz="2400" b="0" i="0" dirty="0">
                          <a:latin typeface="OpenDyslexicAlta" pitchFamily="2" charset="77"/>
                          <a:ea typeface="OpenDyslexic" charset="0"/>
                          <a:cs typeface="OpenDyslexic" charset="0"/>
                        </a:rPr>
                        <a:t>bridle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latin typeface="Muli"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9" name="TextBox 8"/>
          <p:cNvSpPr txBox="1"/>
          <p:nvPr/>
        </p:nvSpPr>
        <p:spPr>
          <a:xfrm>
            <a:off x="3858568" y="1323865"/>
            <a:ext cx="8360082" cy="830997"/>
          </a:xfrm>
          <a:prstGeom prst="rect">
            <a:avLst/>
          </a:prstGeom>
          <a:noFill/>
        </p:spPr>
        <p:txBody>
          <a:bodyPr wrap="square" rtlCol="0">
            <a:spAutoFit/>
          </a:bodyPr>
          <a:lstStyle/>
          <a:p>
            <a:pPr algn="ctr"/>
            <a:r>
              <a:rPr lang="en-GB" sz="1600" dirty="0">
                <a:latin typeface="OpenDyslexicAlta" pitchFamily="2" charset="77"/>
                <a:ea typeface="OpenDyslexic" charset="0"/>
                <a:cs typeface="OpenDyslexic" charset="0"/>
              </a:rPr>
              <a:t>Jane has scored 4/10 in her spelling test.  </a:t>
            </a:r>
          </a:p>
          <a:p>
            <a:pPr algn="ctr"/>
            <a:r>
              <a:rPr lang="en-GB" sz="1600" dirty="0">
                <a:latin typeface="OpenDyslexicAlta" pitchFamily="2" charset="77"/>
                <a:ea typeface="OpenDyslexic" charset="0"/>
                <a:cs typeface="OpenDyslexic" charset="0"/>
              </a:rPr>
              <a:t>Can you help her to work out which spellings are wrong and write them correctly?</a:t>
            </a:r>
          </a:p>
        </p:txBody>
      </p:sp>
      <p:sp>
        <p:nvSpPr>
          <p:cNvPr id="10" name="TextBox 9"/>
          <p:cNvSpPr txBox="1"/>
          <p:nvPr/>
        </p:nvSpPr>
        <p:spPr>
          <a:xfrm>
            <a:off x="508000" y="1306712"/>
            <a:ext cx="2787650" cy="261610"/>
          </a:xfrm>
          <a:prstGeom prst="rect">
            <a:avLst/>
          </a:prstGeom>
          <a:solidFill>
            <a:srgbClr val="D883FF"/>
          </a:solidFill>
        </p:spPr>
        <p:txBody>
          <a:bodyPr wrap="square" rtlCol="0">
            <a:spAutoFit/>
          </a:bodyPr>
          <a:lstStyle/>
          <a:p>
            <a:r>
              <a:rPr lang="en-GB" sz="1100" dirty="0">
                <a:latin typeface="OpenDyslexicAlta" pitchFamily="2" charset="77"/>
                <a:ea typeface="OpenDyslexic" charset="0"/>
                <a:cs typeface="OpenDyslexic" charset="0"/>
              </a:rPr>
              <a:t>Cover your spellings for this task</a:t>
            </a:r>
          </a:p>
        </p:txBody>
      </p:sp>
      <p:graphicFrame>
        <p:nvGraphicFramePr>
          <p:cNvPr id="3" name="Table 2">
            <a:extLst>
              <a:ext uri="{FF2B5EF4-FFF2-40B4-BE49-F238E27FC236}">
                <a16:creationId xmlns:a16="http://schemas.microsoft.com/office/drawing/2014/main" id="{1590239E-C5B7-4E3D-B5E3-F98E06F0C215}"/>
              </a:ext>
            </a:extLst>
          </p:cNvPr>
          <p:cNvGraphicFramePr>
            <a:graphicFrameLocks noGrp="1"/>
          </p:cNvGraphicFramePr>
          <p:nvPr/>
        </p:nvGraphicFramePr>
        <p:xfrm>
          <a:off x="539371" y="164437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382984207"/>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2933006831"/>
                  </a:ext>
                </a:extLst>
              </a:tr>
              <a:tr h="457200">
                <a:tc>
                  <a:txBody>
                    <a:bodyPr/>
                    <a:lstStyle/>
                    <a:p>
                      <a:r>
                        <a:rPr lang="en-GB" b="0" i="0" dirty="0">
                          <a:latin typeface="OpenDyslexicAlta" pitchFamily="2" charset="77"/>
                          <a:ea typeface="OpenDyslexic" charset="0"/>
                          <a:cs typeface="OpenDyslexic" charset="0"/>
                        </a:rPr>
                        <a:t>guessed</a:t>
                      </a:r>
                    </a:p>
                  </a:txBody>
                  <a:tcPr/>
                </a:tc>
                <a:extLst>
                  <a:ext uri="{0D108BD9-81ED-4DB2-BD59-A6C34878D82A}">
                    <a16:rowId xmlns:a16="http://schemas.microsoft.com/office/drawing/2014/main" val="2059049468"/>
                  </a:ext>
                </a:extLst>
              </a:tr>
              <a:tr h="457200">
                <a:tc>
                  <a:txBody>
                    <a:bodyPr/>
                    <a:lstStyle/>
                    <a:p>
                      <a:r>
                        <a:rPr lang="en-GB" b="0" i="0" dirty="0">
                          <a:latin typeface="OpenDyslexicAlta" pitchFamily="2" charset="77"/>
                          <a:ea typeface="OpenDyslexic" charset="0"/>
                          <a:cs typeface="OpenDyslexic" charset="0"/>
                        </a:rPr>
                        <a:t>guest</a:t>
                      </a:r>
                    </a:p>
                  </a:txBody>
                  <a:tcPr/>
                </a:tc>
                <a:extLst>
                  <a:ext uri="{0D108BD9-81ED-4DB2-BD59-A6C34878D82A}">
                    <a16:rowId xmlns:a16="http://schemas.microsoft.com/office/drawing/2014/main" val="3052057187"/>
                  </a:ext>
                </a:extLst>
              </a:tr>
              <a:tr h="457200">
                <a:tc>
                  <a:txBody>
                    <a:bodyPr/>
                    <a:lstStyle/>
                    <a:p>
                      <a:r>
                        <a:rPr lang="en-GB" b="0" i="0" dirty="0">
                          <a:latin typeface="OpenDyslexicAlta" pitchFamily="2" charset="77"/>
                          <a:ea typeface="OpenDyslexic" charset="0"/>
                          <a:cs typeface="OpenDyslexic" charset="0"/>
                        </a:rPr>
                        <a:t>heard</a:t>
                      </a:r>
                    </a:p>
                  </a:txBody>
                  <a:tcPr/>
                </a:tc>
                <a:extLst>
                  <a:ext uri="{0D108BD9-81ED-4DB2-BD59-A6C34878D82A}">
                    <a16:rowId xmlns:a16="http://schemas.microsoft.com/office/drawing/2014/main" val="3744416095"/>
                  </a:ext>
                </a:extLst>
              </a:tr>
              <a:tr h="457200">
                <a:tc>
                  <a:txBody>
                    <a:bodyPr/>
                    <a:lstStyle/>
                    <a:p>
                      <a:r>
                        <a:rPr lang="en-GB" b="0" i="0" dirty="0">
                          <a:latin typeface="OpenDyslexicAlta" pitchFamily="2" charset="77"/>
                          <a:ea typeface="OpenDyslexic" charset="0"/>
                          <a:cs typeface="OpenDyslexic" charset="0"/>
                        </a:rPr>
                        <a:t>herd</a:t>
                      </a:r>
                    </a:p>
                  </a:txBody>
                  <a:tcPr/>
                </a:tc>
                <a:extLst>
                  <a:ext uri="{0D108BD9-81ED-4DB2-BD59-A6C34878D82A}">
                    <a16:rowId xmlns:a16="http://schemas.microsoft.com/office/drawing/2014/main" val="316817233"/>
                  </a:ext>
                </a:extLst>
              </a:tr>
              <a:tr h="457200">
                <a:tc>
                  <a:txBody>
                    <a:bodyPr/>
                    <a:lstStyle/>
                    <a:p>
                      <a:r>
                        <a:rPr lang="en-GB" b="0" i="0" dirty="0">
                          <a:latin typeface="OpenDyslexicAlta" pitchFamily="2" charset="77"/>
                          <a:ea typeface="OpenDyslexic" charset="0"/>
                          <a:cs typeface="OpenDyslexic" charset="0"/>
                        </a:rPr>
                        <a:t>morning</a:t>
                      </a:r>
                    </a:p>
                  </a:txBody>
                  <a:tcPr/>
                </a:tc>
                <a:extLst>
                  <a:ext uri="{0D108BD9-81ED-4DB2-BD59-A6C34878D82A}">
                    <a16:rowId xmlns:a16="http://schemas.microsoft.com/office/drawing/2014/main" val="625794147"/>
                  </a:ext>
                </a:extLst>
              </a:tr>
              <a:tr h="457200">
                <a:tc>
                  <a:txBody>
                    <a:bodyPr/>
                    <a:lstStyle/>
                    <a:p>
                      <a:r>
                        <a:rPr lang="en-GB" b="0" i="0" dirty="0">
                          <a:latin typeface="OpenDyslexicAlta" pitchFamily="2" charset="77"/>
                          <a:ea typeface="OpenDyslexic" charset="0"/>
                          <a:cs typeface="OpenDyslexic" charset="0"/>
                        </a:rPr>
                        <a:t>mourning</a:t>
                      </a:r>
                    </a:p>
                  </a:txBody>
                  <a:tcPr/>
                </a:tc>
                <a:extLst>
                  <a:ext uri="{0D108BD9-81ED-4DB2-BD59-A6C34878D82A}">
                    <a16:rowId xmlns:a16="http://schemas.microsoft.com/office/drawing/2014/main" val="3744877512"/>
                  </a:ext>
                </a:extLst>
              </a:tr>
              <a:tr h="457200">
                <a:tc>
                  <a:txBody>
                    <a:bodyPr/>
                    <a:lstStyle/>
                    <a:p>
                      <a:r>
                        <a:rPr lang="en-GB" b="0" i="0" dirty="0">
                          <a:latin typeface="OpenDyslexicAlta" pitchFamily="2" charset="77"/>
                          <a:ea typeface="OpenDyslexic" charset="0"/>
                          <a:cs typeface="OpenDyslexic" charset="0"/>
                        </a:rPr>
                        <a:t>past</a:t>
                      </a:r>
                    </a:p>
                  </a:txBody>
                  <a:tcPr/>
                </a:tc>
                <a:extLst>
                  <a:ext uri="{0D108BD9-81ED-4DB2-BD59-A6C34878D82A}">
                    <a16:rowId xmlns:a16="http://schemas.microsoft.com/office/drawing/2014/main" val="3029493796"/>
                  </a:ext>
                </a:extLst>
              </a:tr>
              <a:tr h="457200">
                <a:tc>
                  <a:txBody>
                    <a:bodyPr/>
                    <a:lstStyle/>
                    <a:p>
                      <a:r>
                        <a:rPr lang="en-GB" b="0" i="0" dirty="0">
                          <a:latin typeface="OpenDyslexicAlta" pitchFamily="2" charset="77"/>
                          <a:ea typeface="OpenDyslexic" charset="0"/>
                          <a:cs typeface="OpenDyslexic" charset="0"/>
                        </a:rPr>
                        <a:t>passed</a:t>
                      </a:r>
                    </a:p>
                  </a:txBody>
                  <a:tcPr/>
                </a:tc>
                <a:extLst>
                  <a:ext uri="{0D108BD9-81ED-4DB2-BD59-A6C34878D82A}">
                    <a16:rowId xmlns:a16="http://schemas.microsoft.com/office/drawing/2014/main" val="2273619596"/>
                  </a:ext>
                </a:extLst>
              </a:tr>
              <a:tr h="457200">
                <a:tc>
                  <a:txBody>
                    <a:bodyPr/>
                    <a:lstStyle/>
                    <a:p>
                      <a:r>
                        <a:rPr lang="en-GB" b="0" i="0" dirty="0">
                          <a:latin typeface="OpenDyslexicAlta" pitchFamily="2" charset="77"/>
                          <a:ea typeface="OpenDyslexic" charset="0"/>
                          <a:cs typeface="OpenDyslexic" charset="0"/>
                        </a:rPr>
                        <a:t>bridal</a:t>
                      </a:r>
                    </a:p>
                  </a:txBody>
                  <a:tcPr/>
                </a:tc>
                <a:extLst>
                  <a:ext uri="{0D108BD9-81ED-4DB2-BD59-A6C34878D82A}">
                    <a16:rowId xmlns:a16="http://schemas.microsoft.com/office/drawing/2014/main" val="3013626003"/>
                  </a:ext>
                </a:extLst>
              </a:tr>
              <a:tr h="457200">
                <a:tc>
                  <a:txBody>
                    <a:bodyPr/>
                    <a:lstStyle/>
                    <a:p>
                      <a:r>
                        <a:rPr lang="en-GB" b="0" i="0" dirty="0">
                          <a:latin typeface="OpenDyslexicAlta" pitchFamily="2" charset="77"/>
                          <a:ea typeface="OpenDyslexic" charset="0"/>
                          <a:cs typeface="OpenDyslexic" charset="0"/>
                        </a:rPr>
                        <a:t>bridle</a:t>
                      </a:r>
                    </a:p>
                  </a:txBody>
                  <a:tcPr/>
                </a:tc>
                <a:extLst>
                  <a:ext uri="{0D108BD9-81ED-4DB2-BD59-A6C34878D82A}">
                    <a16:rowId xmlns:a16="http://schemas.microsoft.com/office/drawing/2014/main" val="3359791532"/>
                  </a:ext>
                </a:extLst>
              </a:tr>
            </a:tbl>
          </a:graphicData>
        </a:graphic>
      </p:graphicFrame>
      <p:pic>
        <p:nvPicPr>
          <p:cNvPr id="8194" name="Picture 2" descr="Classroom Comic Characters Project 1 Schoo">
            <a:extLst>
              <a:ext uri="{FF2B5EF4-FFF2-40B4-BE49-F238E27FC236}">
                <a16:creationId xmlns:a16="http://schemas.microsoft.com/office/drawing/2014/main" id="{8B860329-E02A-40FF-AA7A-BD00B01694D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15679" y="2132891"/>
            <a:ext cx="1245859" cy="18578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E6EA391C-03B0-1A4F-930E-B030EE61EB1A}"/>
              </a:ext>
            </a:extLst>
          </p:cNvPr>
          <p:cNvGraphicFramePr>
            <a:graphicFrameLocks noGrp="1"/>
          </p:cNvGraphicFramePr>
          <p:nvPr>
            <p:extLst>
              <p:ext uri="{D42A27DB-BD31-4B8C-83A1-F6EECF244321}">
                <p14:modId xmlns:p14="http://schemas.microsoft.com/office/powerpoint/2010/main" val="1217380828"/>
              </p:ext>
            </p:extLst>
          </p:nvPr>
        </p:nvGraphicFramePr>
        <p:xfrm>
          <a:off x="9484798" y="1989814"/>
          <a:ext cx="2167831" cy="4542220"/>
        </p:xfrm>
        <a:graphic>
          <a:graphicData uri="http://schemas.openxmlformats.org/drawingml/2006/table">
            <a:tbl>
              <a:tblPr firstRow="1" bandRow="1">
                <a:tableStyleId>{5940675A-B579-460E-94D1-54222C63F5DA}</a:tableStyleId>
              </a:tblPr>
              <a:tblGrid>
                <a:gridCol w="2167831">
                  <a:extLst>
                    <a:ext uri="{9D8B030D-6E8A-4147-A177-3AD203B41FA5}">
                      <a16:colId xmlns:a16="http://schemas.microsoft.com/office/drawing/2014/main" val="2574094770"/>
                    </a:ext>
                  </a:extLst>
                </a:gridCol>
              </a:tblGrid>
              <a:tr h="454222">
                <a:tc>
                  <a:txBody>
                    <a:bodyPr/>
                    <a:lstStyle/>
                    <a:p>
                      <a:r>
                        <a:rPr lang="en-GB" b="0" i="0" dirty="0">
                          <a:solidFill>
                            <a:srgbClr val="FF3860"/>
                          </a:solidFill>
                          <a:latin typeface="OpenDyslexicAlta" pitchFamily="2" charset="77"/>
                          <a:ea typeface="OpenDyslexic" charset="0"/>
                          <a:cs typeface="OpenDyslexic" charset="0"/>
                        </a:rPr>
                        <a:t>guessed</a:t>
                      </a:r>
                    </a:p>
                  </a:txBody>
                  <a:tcPr/>
                </a:tc>
                <a:extLst>
                  <a:ext uri="{0D108BD9-81ED-4DB2-BD59-A6C34878D82A}">
                    <a16:rowId xmlns:a16="http://schemas.microsoft.com/office/drawing/2014/main" val="2752617272"/>
                  </a:ext>
                </a:extLst>
              </a:tr>
              <a:tr h="454222">
                <a:tc>
                  <a:txBody>
                    <a:bodyPr/>
                    <a:lstStyle/>
                    <a:p>
                      <a:r>
                        <a:rPr lang="en-GB" b="0" i="0" dirty="0">
                          <a:solidFill>
                            <a:srgbClr val="FF3860"/>
                          </a:solidFill>
                          <a:latin typeface="OpenDyslexicAlta" pitchFamily="2" charset="77"/>
                          <a:ea typeface="OpenDyslexic" charset="0"/>
                          <a:cs typeface="OpenDyslexic" charset="0"/>
                        </a:rPr>
                        <a:t>guest</a:t>
                      </a:r>
                    </a:p>
                  </a:txBody>
                  <a:tcPr/>
                </a:tc>
                <a:extLst>
                  <a:ext uri="{0D108BD9-81ED-4DB2-BD59-A6C34878D82A}">
                    <a16:rowId xmlns:a16="http://schemas.microsoft.com/office/drawing/2014/main" val="2193563052"/>
                  </a:ext>
                </a:extLst>
              </a:tr>
              <a:tr h="454222">
                <a:tc>
                  <a:txBody>
                    <a:bodyPr/>
                    <a:lstStyle/>
                    <a:p>
                      <a:r>
                        <a:rPr lang="en-GB" b="0" i="0" dirty="0">
                          <a:solidFill>
                            <a:srgbClr val="FF3860"/>
                          </a:solidFill>
                          <a:latin typeface="OpenDyslexicAlta" pitchFamily="2" charset="77"/>
                          <a:ea typeface="OpenDyslexic" charset="0"/>
                          <a:cs typeface="OpenDyslexic" charset="0"/>
                        </a:rPr>
                        <a:t>heard</a:t>
                      </a:r>
                    </a:p>
                  </a:txBody>
                  <a:tcPr/>
                </a:tc>
                <a:extLst>
                  <a:ext uri="{0D108BD9-81ED-4DB2-BD59-A6C34878D82A}">
                    <a16:rowId xmlns:a16="http://schemas.microsoft.com/office/drawing/2014/main" val="1399941844"/>
                  </a:ext>
                </a:extLst>
              </a:tr>
              <a:tr h="454222">
                <a:tc>
                  <a:txBody>
                    <a:bodyPr/>
                    <a:lstStyle/>
                    <a:p>
                      <a:r>
                        <a:rPr lang="en-GB" b="0" i="0" dirty="0">
                          <a:solidFill>
                            <a:srgbClr val="FF3860"/>
                          </a:solidFill>
                          <a:latin typeface="OpenDyslexicAlta" pitchFamily="2" charset="77"/>
                          <a:ea typeface="OpenDyslexic" charset="0"/>
                          <a:cs typeface="OpenDyslexic" charset="0"/>
                        </a:rPr>
                        <a:t>herd</a:t>
                      </a:r>
                    </a:p>
                  </a:txBody>
                  <a:tcPr/>
                </a:tc>
                <a:extLst>
                  <a:ext uri="{0D108BD9-81ED-4DB2-BD59-A6C34878D82A}">
                    <a16:rowId xmlns:a16="http://schemas.microsoft.com/office/drawing/2014/main" val="2494779140"/>
                  </a:ext>
                </a:extLst>
              </a:tr>
              <a:tr h="454222">
                <a:tc>
                  <a:txBody>
                    <a:bodyPr/>
                    <a:lstStyle/>
                    <a:p>
                      <a:r>
                        <a:rPr lang="en-GB" b="0" i="0" dirty="0">
                          <a:solidFill>
                            <a:srgbClr val="FF3860"/>
                          </a:solidFill>
                          <a:latin typeface="OpenDyslexicAlta" pitchFamily="2" charset="77"/>
                          <a:ea typeface="OpenDyslexic" charset="0"/>
                          <a:cs typeface="OpenDyslexic" charset="0"/>
                        </a:rPr>
                        <a:t>morning</a:t>
                      </a:r>
                    </a:p>
                  </a:txBody>
                  <a:tcPr/>
                </a:tc>
                <a:extLst>
                  <a:ext uri="{0D108BD9-81ED-4DB2-BD59-A6C34878D82A}">
                    <a16:rowId xmlns:a16="http://schemas.microsoft.com/office/drawing/2014/main" val="2867064625"/>
                  </a:ext>
                </a:extLst>
              </a:tr>
              <a:tr h="454222">
                <a:tc>
                  <a:txBody>
                    <a:bodyPr/>
                    <a:lstStyle/>
                    <a:p>
                      <a:r>
                        <a:rPr lang="en-GB" b="0" i="0" dirty="0">
                          <a:solidFill>
                            <a:srgbClr val="FF3860"/>
                          </a:solidFill>
                          <a:latin typeface="OpenDyslexicAlta" pitchFamily="2" charset="77"/>
                          <a:ea typeface="OpenDyslexic" charset="0"/>
                          <a:cs typeface="OpenDyslexic" charset="0"/>
                        </a:rPr>
                        <a:t>mourning</a:t>
                      </a:r>
                    </a:p>
                  </a:txBody>
                  <a:tcPr/>
                </a:tc>
                <a:extLst>
                  <a:ext uri="{0D108BD9-81ED-4DB2-BD59-A6C34878D82A}">
                    <a16:rowId xmlns:a16="http://schemas.microsoft.com/office/drawing/2014/main" val="2691233016"/>
                  </a:ext>
                </a:extLst>
              </a:tr>
              <a:tr h="454222">
                <a:tc>
                  <a:txBody>
                    <a:bodyPr/>
                    <a:lstStyle/>
                    <a:p>
                      <a:r>
                        <a:rPr lang="en-GB" b="0" i="0" dirty="0">
                          <a:solidFill>
                            <a:srgbClr val="FF3860"/>
                          </a:solidFill>
                          <a:latin typeface="OpenDyslexicAlta" pitchFamily="2" charset="77"/>
                          <a:ea typeface="OpenDyslexic" charset="0"/>
                          <a:cs typeface="OpenDyslexic" charset="0"/>
                        </a:rPr>
                        <a:t>past</a:t>
                      </a:r>
                    </a:p>
                  </a:txBody>
                  <a:tcPr/>
                </a:tc>
                <a:extLst>
                  <a:ext uri="{0D108BD9-81ED-4DB2-BD59-A6C34878D82A}">
                    <a16:rowId xmlns:a16="http://schemas.microsoft.com/office/drawing/2014/main" val="1492238400"/>
                  </a:ext>
                </a:extLst>
              </a:tr>
              <a:tr h="454222">
                <a:tc>
                  <a:txBody>
                    <a:bodyPr/>
                    <a:lstStyle/>
                    <a:p>
                      <a:r>
                        <a:rPr lang="en-GB" b="0" i="0" dirty="0">
                          <a:solidFill>
                            <a:srgbClr val="FF3860"/>
                          </a:solidFill>
                          <a:latin typeface="OpenDyslexicAlta" pitchFamily="2" charset="77"/>
                          <a:ea typeface="OpenDyslexic" charset="0"/>
                          <a:cs typeface="OpenDyslexic" charset="0"/>
                        </a:rPr>
                        <a:t>passed</a:t>
                      </a:r>
                    </a:p>
                  </a:txBody>
                  <a:tcPr/>
                </a:tc>
                <a:extLst>
                  <a:ext uri="{0D108BD9-81ED-4DB2-BD59-A6C34878D82A}">
                    <a16:rowId xmlns:a16="http://schemas.microsoft.com/office/drawing/2014/main" val="359603626"/>
                  </a:ext>
                </a:extLst>
              </a:tr>
              <a:tr h="454222">
                <a:tc>
                  <a:txBody>
                    <a:bodyPr/>
                    <a:lstStyle/>
                    <a:p>
                      <a:r>
                        <a:rPr lang="en-GB" b="0" i="0" dirty="0">
                          <a:solidFill>
                            <a:srgbClr val="FF3860"/>
                          </a:solidFill>
                          <a:latin typeface="OpenDyslexicAlta" pitchFamily="2" charset="77"/>
                          <a:ea typeface="OpenDyslexic" charset="0"/>
                          <a:cs typeface="OpenDyslexic" charset="0"/>
                        </a:rPr>
                        <a:t>bridal</a:t>
                      </a:r>
                    </a:p>
                  </a:txBody>
                  <a:tcPr/>
                </a:tc>
                <a:extLst>
                  <a:ext uri="{0D108BD9-81ED-4DB2-BD59-A6C34878D82A}">
                    <a16:rowId xmlns:a16="http://schemas.microsoft.com/office/drawing/2014/main" val="2365350380"/>
                  </a:ext>
                </a:extLst>
              </a:tr>
              <a:tr h="454222">
                <a:tc>
                  <a:txBody>
                    <a:bodyPr/>
                    <a:lstStyle/>
                    <a:p>
                      <a:r>
                        <a:rPr lang="en-GB" b="0" i="0" dirty="0">
                          <a:solidFill>
                            <a:srgbClr val="FF3860"/>
                          </a:solidFill>
                          <a:latin typeface="OpenDyslexicAlta" pitchFamily="2" charset="77"/>
                          <a:ea typeface="OpenDyslexic" charset="0"/>
                          <a:cs typeface="OpenDyslexic" charset="0"/>
                        </a:rPr>
                        <a:t>bridle</a:t>
                      </a:r>
                    </a:p>
                  </a:txBody>
                  <a:tcPr/>
                </a:tc>
                <a:extLst>
                  <a:ext uri="{0D108BD9-81ED-4DB2-BD59-A6C34878D82A}">
                    <a16:rowId xmlns:a16="http://schemas.microsoft.com/office/drawing/2014/main" val="51822062"/>
                  </a:ext>
                </a:extLst>
              </a:tr>
            </a:tbl>
          </a:graphicData>
        </a:graphic>
      </p:graphicFrame>
    </p:spTree>
    <p:extLst>
      <p:ext uri="{BB962C8B-B14F-4D97-AF65-F5344CB8AC3E}">
        <p14:creationId xmlns:p14="http://schemas.microsoft.com/office/powerpoint/2010/main" val="3092392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412091008"/>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official</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special</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artificial</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crucial</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judicial</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beneficial</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facial</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glacial</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especially</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multiracial</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358930130"/>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Ending ‘-</a:t>
                      </a:r>
                      <a:r>
                        <a:rPr lang="en-GB" sz="1400" baseline="0" dirty="0" err="1">
                          <a:latin typeface="Muli" pitchFamily="2" charset="77"/>
                        </a:rPr>
                        <a:t>cial</a:t>
                      </a:r>
                      <a:r>
                        <a:rPr lang="en-GB" sz="1400" baseline="0" dirty="0">
                          <a:latin typeface="Muli" pitchFamily="2" charset="77"/>
                        </a:rPr>
                        <a:t>’ and ‘-</a:t>
                      </a:r>
                      <a:r>
                        <a:rPr lang="en-GB" sz="1400" baseline="0" dirty="0" err="1">
                          <a:latin typeface="Muli" pitchFamily="2" charset="77"/>
                        </a:rPr>
                        <a:t>tial</a:t>
                      </a:r>
                      <a:r>
                        <a:rPr lang="en-GB" sz="1400" baseline="0" dirty="0">
                          <a:latin typeface="Muli" pitchFamily="2" charset="77"/>
                        </a:rPr>
                        <a:t>.’  After a vowel ‘-</a:t>
                      </a:r>
                      <a:r>
                        <a:rPr lang="en-GB" sz="1400" baseline="0" dirty="0" err="1">
                          <a:latin typeface="Muli" pitchFamily="2" charset="77"/>
                        </a:rPr>
                        <a:t>cial</a:t>
                      </a:r>
                      <a:r>
                        <a:rPr lang="en-GB" sz="1400" baseline="0" dirty="0">
                          <a:latin typeface="Muli" pitchFamily="2" charset="77"/>
                        </a:rPr>
                        <a:t>’ is most common and ‘-</a:t>
                      </a:r>
                      <a:r>
                        <a:rPr lang="en-GB" sz="1400" baseline="0" dirty="0" err="1">
                          <a:latin typeface="Muli" pitchFamily="2" charset="77"/>
                        </a:rPr>
                        <a:t>itial</a:t>
                      </a:r>
                      <a:r>
                        <a:rPr lang="en-GB" sz="1400" baseline="0" dirty="0">
                          <a:latin typeface="Muli" pitchFamily="2" charset="77"/>
                        </a:rPr>
                        <a:t>’ after a consonant.  But there are many exceptions.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141388133"/>
              </p:ext>
            </p:extLst>
          </p:nvPr>
        </p:nvGraphicFramePr>
        <p:xfrm>
          <a:off x="4223658" y="1432845"/>
          <a:ext cx="7032173" cy="4665220"/>
        </p:xfrm>
        <a:graphic>
          <a:graphicData uri="http://schemas.openxmlformats.org/drawingml/2006/table">
            <a:tbl>
              <a:tblPr firstRow="1" firstCol="1" bandRow="1">
                <a:tableStyleId>{5940675A-B579-460E-94D1-54222C63F5DA}</a:tableStyleId>
              </a:tblPr>
              <a:tblGrid>
                <a:gridCol w="447652">
                  <a:extLst>
                    <a:ext uri="{9D8B030D-6E8A-4147-A177-3AD203B41FA5}">
                      <a16:colId xmlns:a16="http://schemas.microsoft.com/office/drawing/2014/main" val="20000"/>
                    </a:ext>
                  </a:extLst>
                </a:gridCol>
                <a:gridCol w="447652">
                  <a:extLst>
                    <a:ext uri="{9D8B030D-6E8A-4147-A177-3AD203B41FA5}">
                      <a16:colId xmlns:a16="http://schemas.microsoft.com/office/drawing/2014/main" val="20001"/>
                    </a:ext>
                  </a:extLst>
                </a:gridCol>
                <a:gridCol w="439816">
                  <a:extLst>
                    <a:ext uri="{9D8B030D-6E8A-4147-A177-3AD203B41FA5}">
                      <a16:colId xmlns:a16="http://schemas.microsoft.com/office/drawing/2014/main" val="20002"/>
                    </a:ext>
                  </a:extLst>
                </a:gridCol>
                <a:gridCol w="442754">
                  <a:extLst>
                    <a:ext uri="{9D8B030D-6E8A-4147-A177-3AD203B41FA5}">
                      <a16:colId xmlns:a16="http://schemas.microsoft.com/office/drawing/2014/main" val="20003"/>
                    </a:ext>
                  </a:extLst>
                </a:gridCol>
                <a:gridCol w="440796">
                  <a:extLst>
                    <a:ext uri="{9D8B030D-6E8A-4147-A177-3AD203B41FA5}">
                      <a16:colId xmlns:a16="http://schemas.microsoft.com/office/drawing/2014/main" val="20004"/>
                    </a:ext>
                  </a:extLst>
                </a:gridCol>
                <a:gridCol w="447652">
                  <a:extLst>
                    <a:ext uri="{9D8B030D-6E8A-4147-A177-3AD203B41FA5}">
                      <a16:colId xmlns:a16="http://schemas.microsoft.com/office/drawing/2014/main" val="20005"/>
                    </a:ext>
                  </a:extLst>
                </a:gridCol>
                <a:gridCol w="440308">
                  <a:extLst>
                    <a:ext uri="{9D8B030D-6E8A-4147-A177-3AD203B41FA5}">
                      <a16:colId xmlns:a16="http://schemas.microsoft.com/office/drawing/2014/main" val="20006"/>
                    </a:ext>
                  </a:extLst>
                </a:gridCol>
                <a:gridCol w="440308">
                  <a:extLst>
                    <a:ext uri="{9D8B030D-6E8A-4147-A177-3AD203B41FA5}">
                      <a16:colId xmlns:a16="http://schemas.microsoft.com/office/drawing/2014/main" val="20007"/>
                    </a:ext>
                  </a:extLst>
                </a:gridCol>
                <a:gridCol w="440308">
                  <a:extLst>
                    <a:ext uri="{9D8B030D-6E8A-4147-A177-3AD203B41FA5}">
                      <a16:colId xmlns:a16="http://schemas.microsoft.com/office/drawing/2014/main" val="20008"/>
                    </a:ext>
                  </a:extLst>
                </a:gridCol>
                <a:gridCol w="440308">
                  <a:extLst>
                    <a:ext uri="{9D8B030D-6E8A-4147-A177-3AD203B41FA5}">
                      <a16:colId xmlns:a16="http://schemas.microsoft.com/office/drawing/2014/main" val="20009"/>
                    </a:ext>
                  </a:extLst>
                </a:gridCol>
                <a:gridCol w="440308">
                  <a:extLst>
                    <a:ext uri="{9D8B030D-6E8A-4147-A177-3AD203B41FA5}">
                      <a16:colId xmlns:a16="http://schemas.microsoft.com/office/drawing/2014/main" val="20010"/>
                    </a:ext>
                  </a:extLst>
                </a:gridCol>
                <a:gridCol w="448143">
                  <a:extLst>
                    <a:ext uri="{9D8B030D-6E8A-4147-A177-3AD203B41FA5}">
                      <a16:colId xmlns:a16="http://schemas.microsoft.com/office/drawing/2014/main" val="20011"/>
                    </a:ext>
                  </a:extLst>
                </a:gridCol>
                <a:gridCol w="429042">
                  <a:extLst>
                    <a:ext uri="{9D8B030D-6E8A-4147-A177-3AD203B41FA5}">
                      <a16:colId xmlns:a16="http://schemas.microsoft.com/office/drawing/2014/main" val="20012"/>
                    </a:ext>
                  </a:extLst>
                </a:gridCol>
                <a:gridCol w="429042">
                  <a:extLst>
                    <a:ext uri="{9D8B030D-6E8A-4147-A177-3AD203B41FA5}">
                      <a16:colId xmlns:a16="http://schemas.microsoft.com/office/drawing/2014/main" val="20013"/>
                    </a:ext>
                  </a:extLst>
                </a:gridCol>
                <a:gridCol w="429042">
                  <a:extLst>
                    <a:ext uri="{9D8B030D-6E8A-4147-A177-3AD203B41FA5}">
                      <a16:colId xmlns:a16="http://schemas.microsoft.com/office/drawing/2014/main" val="20014"/>
                    </a:ext>
                  </a:extLst>
                </a:gridCol>
                <a:gridCol w="429042">
                  <a:extLst>
                    <a:ext uri="{9D8B030D-6E8A-4147-A177-3AD203B41FA5}">
                      <a16:colId xmlns:a16="http://schemas.microsoft.com/office/drawing/2014/main" val="20015"/>
                    </a:ext>
                  </a:extLst>
                </a:gridCol>
              </a:tblGrid>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extLst>
                  <a:ext uri="{0D108BD9-81ED-4DB2-BD59-A6C34878D82A}">
                    <a16:rowId xmlns:a16="http://schemas.microsoft.com/office/drawing/2014/main" val="10000"/>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extLst>
                  <a:ext uri="{0D108BD9-81ED-4DB2-BD59-A6C34878D82A}">
                    <a16:rowId xmlns:a16="http://schemas.microsoft.com/office/drawing/2014/main" val="10001"/>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extLst>
                  <a:ext uri="{0D108BD9-81ED-4DB2-BD59-A6C34878D82A}">
                    <a16:rowId xmlns:a16="http://schemas.microsoft.com/office/drawing/2014/main" val="10002"/>
                  </a:ext>
                </a:extLst>
              </a:tr>
              <a:tr h="466522">
                <a:tc>
                  <a:txBody>
                    <a:bodyPr/>
                    <a:lstStyle/>
                    <a:p>
                      <a:pPr algn="ctr"/>
                      <a:r>
                        <a:rPr lang="en-GB" sz="2400" b="0" i="0" dirty="0">
                          <a:latin typeface="OpenDyslexicAlta" pitchFamily="2" charset="77"/>
                          <a:ea typeface="OpenDyslexic" charset="0"/>
                          <a:cs typeface="OpenDyslexic" charset="0"/>
                        </a:rPr>
                        <a:t>c</a:t>
                      </a:r>
                    </a:p>
                  </a:txBody>
                  <a:tcPr marL="68580" marR="68580" marT="0" marB="0"/>
                </a:tc>
                <a:tc>
                  <a:txBody>
                    <a:bodyPr/>
                    <a:lstStyle/>
                    <a:p>
                      <a:pPr algn="ctr"/>
                      <a:r>
                        <a:rPr lang="en-GB" sz="2400" b="0" i="0" dirty="0">
                          <a:latin typeface="OpenDyslexicAlta" pitchFamily="2" charset="77"/>
                          <a:ea typeface="OpenDyslexic" charset="0"/>
                          <a:cs typeface="OpenDyslexic" charset="0"/>
                        </a:rPr>
                        <a:t>r</a:t>
                      </a:r>
                    </a:p>
                  </a:txBody>
                  <a:tcPr marL="68580" marR="68580" marT="0" marB="0"/>
                </a:tc>
                <a:tc>
                  <a:txBody>
                    <a:bodyPr/>
                    <a:lstStyle/>
                    <a:p>
                      <a:pPr algn="ctr"/>
                      <a:r>
                        <a:rPr lang="en-GB" sz="2400" b="0" i="0" dirty="0">
                          <a:latin typeface="OpenDyslexicAlta" pitchFamily="2" charset="77"/>
                          <a:ea typeface="OpenDyslexic" charset="0"/>
                          <a:cs typeface="OpenDyslexic" charset="0"/>
                        </a:rPr>
                        <a:t>d</a:t>
                      </a:r>
                    </a:p>
                  </a:txBody>
                  <a:tcPr marL="68580" marR="68580" marT="0" marB="0"/>
                </a:tc>
                <a:tc>
                  <a:txBody>
                    <a:bodyPr/>
                    <a:lstStyle/>
                    <a:p>
                      <a:pPr algn="ctr"/>
                      <a:r>
                        <a:rPr lang="en-GB" sz="2400" b="0" i="0" dirty="0">
                          <a:latin typeface="OpenDyslexicAlta" pitchFamily="2" charset="77"/>
                          <a:ea typeface="OpenDyslexic" charset="0"/>
                          <a:cs typeface="OpenDyslexic" charset="0"/>
                        </a:rPr>
                        <a:t>f</a:t>
                      </a:r>
                    </a:p>
                  </a:txBody>
                  <a:tcPr marL="68580" marR="68580" marT="0" marB="0"/>
                </a:tc>
                <a:tc>
                  <a:txBody>
                    <a:bodyPr/>
                    <a:lstStyle/>
                    <a:p>
                      <a:pPr algn="ctr"/>
                      <a:r>
                        <a:rPr lang="en-GB" sz="2400" b="0" i="0" dirty="0">
                          <a:latin typeface="OpenDyslexicAlta" pitchFamily="2" charset="77"/>
                          <a:ea typeface="OpenDyslexic" charset="0"/>
                          <a:cs typeface="OpenDyslexic" charset="0"/>
                        </a:rPr>
                        <a:t>g</a:t>
                      </a:r>
                    </a:p>
                  </a:txBody>
                  <a:tcPr marL="68580" marR="68580" marT="0" marB="0"/>
                </a:tc>
                <a:tc>
                  <a:txBody>
                    <a:bodyPr/>
                    <a:lstStyle/>
                    <a:p>
                      <a:pPr algn="ctr"/>
                      <a:r>
                        <a:rPr lang="en-GB" sz="2400" b="0" i="0" dirty="0">
                          <a:latin typeface="OpenDyslexicAlta" pitchFamily="2" charset="77"/>
                          <a:ea typeface="OpenDyslexic" charset="0"/>
                          <a:cs typeface="OpenDyslexic" charset="0"/>
                        </a:rPr>
                        <a:t>h</a:t>
                      </a:r>
                    </a:p>
                  </a:txBody>
                  <a:tcPr marL="68580" marR="68580" marT="0" marB="0"/>
                </a:tc>
                <a:tc>
                  <a:txBody>
                    <a:bodyPr/>
                    <a:lstStyle/>
                    <a:p>
                      <a:pPr algn="ctr"/>
                      <a:r>
                        <a:rPr lang="en-GB" sz="2400" b="0" i="0" dirty="0">
                          <a:latin typeface="OpenDyslexicAlta" pitchFamily="2" charset="77"/>
                          <a:ea typeface="OpenDyslexic" charset="0"/>
                          <a:cs typeface="OpenDyslexic" charset="0"/>
                        </a:rPr>
                        <a:t>u</a:t>
                      </a:r>
                    </a:p>
                  </a:txBody>
                  <a:tcPr marL="68580" marR="68580" marT="0" marB="0"/>
                </a:tc>
                <a:tc>
                  <a:txBody>
                    <a:bodyPr/>
                    <a:lstStyle/>
                    <a:p>
                      <a:pPr algn="ctr"/>
                      <a:r>
                        <a:rPr lang="en-GB" sz="2400" b="0" i="0" dirty="0">
                          <a:latin typeface="OpenDyslexicAlta" pitchFamily="2" charset="77"/>
                          <a:ea typeface="OpenDyslexic" charset="0"/>
                          <a:cs typeface="OpenDyslexic" charset="0"/>
                        </a:rPr>
                        <a:t>i</a:t>
                      </a:r>
                    </a:p>
                  </a:txBody>
                  <a:tcPr marL="68580" marR="68580" marT="0" marB="0"/>
                </a:tc>
                <a:tc>
                  <a:txBody>
                    <a:bodyPr/>
                    <a:lstStyle/>
                    <a:p>
                      <a:pPr algn="ctr"/>
                      <a:r>
                        <a:rPr lang="en-GB" sz="2400" b="0" i="0" dirty="0">
                          <a:latin typeface="OpenDyslexicAlta" pitchFamily="2" charset="77"/>
                          <a:ea typeface="OpenDyslexic" charset="0"/>
                          <a:cs typeface="OpenDyslexic" charset="0"/>
                        </a:rPr>
                        <a:t>j</a:t>
                      </a:r>
                    </a:p>
                  </a:txBody>
                  <a:tcPr marL="68580" marR="68580" marT="0" marB="0"/>
                </a:tc>
                <a:tc>
                  <a:txBody>
                    <a:bodyPr/>
                    <a:lstStyle/>
                    <a:p>
                      <a:pPr algn="ctr"/>
                      <a:r>
                        <a:rPr lang="en-GB" sz="2400" b="0" i="0" dirty="0">
                          <a:latin typeface="OpenDyslexicAlta" pitchFamily="2" charset="77"/>
                          <a:ea typeface="OpenDyslexic" charset="0"/>
                          <a:cs typeface="OpenDyslexic" charset="0"/>
                        </a:rPr>
                        <a:t>k</a:t>
                      </a:r>
                    </a:p>
                  </a:txBody>
                  <a:tcPr marL="68580" marR="68580" marT="0" marB="0"/>
                </a:tc>
                <a:tc>
                  <a:txBody>
                    <a:bodyPr/>
                    <a:lstStyle/>
                    <a:p>
                      <a:pPr algn="ctr"/>
                      <a:r>
                        <a:rPr lang="en-GB" sz="2400" b="0" i="0" dirty="0">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extLst>
                  <a:ext uri="{0D108BD9-81ED-4DB2-BD59-A6C34878D82A}">
                    <a16:rowId xmlns:a16="http://schemas.microsoft.com/office/drawing/2014/main" val="10003"/>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extLst>
                  <a:ext uri="{0D108BD9-81ED-4DB2-BD59-A6C34878D82A}">
                    <a16:rowId xmlns:a16="http://schemas.microsoft.com/office/drawing/2014/main" val="10004"/>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tc>
                <a:extLst>
                  <a:ext uri="{0D108BD9-81ED-4DB2-BD59-A6C34878D82A}">
                    <a16:rowId xmlns:a16="http://schemas.microsoft.com/office/drawing/2014/main" val="10005"/>
                  </a:ext>
                </a:extLst>
              </a:tr>
              <a:tr h="466522">
                <a:tc>
                  <a:txBody>
                    <a:bodyPr/>
                    <a:lstStyle/>
                    <a:p>
                      <a:pPr algn="ctr"/>
                      <a:r>
                        <a:rPr lang="en-GB" sz="2400" b="0" i="0" dirty="0">
                          <a:latin typeface="OpenDyslexicAlta" pitchFamily="2" charset="77"/>
                          <a:ea typeface="OpenDyslexic" charset="0"/>
                          <a:cs typeface="OpenDyslexic" charset="0"/>
                        </a:rPr>
                        <a:t>g</a:t>
                      </a:r>
                    </a:p>
                  </a:txBody>
                  <a:tcPr marL="68580" marR="68580" marT="0" marB="0"/>
                </a:tc>
                <a:tc>
                  <a:txBody>
                    <a:bodyPr/>
                    <a:lstStyle/>
                    <a:p>
                      <a:pPr algn="ctr"/>
                      <a:r>
                        <a:rPr lang="en-GB" sz="2400" b="0" i="0" dirty="0">
                          <a:latin typeface="OpenDyslexicAlta" pitchFamily="2" charset="77"/>
                          <a:ea typeface="OpenDyslexic" charset="0"/>
                          <a:cs typeface="OpenDyslexic" charset="0"/>
                        </a:rPr>
                        <a:t>q</a:t>
                      </a:r>
                    </a:p>
                  </a:txBody>
                  <a:tcPr marL="68580" marR="68580" marT="0" marB="0"/>
                </a:tc>
                <a:tc>
                  <a:txBody>
                    <a:bodyPr/>
                    <a:lstStyle/>
                    <a:p>
                      <a:pPr algn="ctr"/>
                      <a:r>
                        <a:rPr lang="en-GB" sz="2400" b="0" i="0" dirty="0">
                          <a:latin typeface="OpenDyslexicAlta" pitchFamily="2" charset="77"/>
                          <a:ea typeface="OpenDyslexic" charset="0"/>
                          <a:cs typeface="OpenDyslexic" charset="0"/>
                        </a:rPr>
                        <a:t>p</a:t>
                      </a:r>
                    </a:p>
                  </a:txBody>
                  <a:tcPr marL="68580" marR="68580" marT="0" marB="0"/>
                </a:tc>
                <a:tc>
                  <a:txBody>
                    <a:bodyPr/>
                    <a:lstStyle/>
                    <a:p>
                      <a:pPr algn="ctr"/>
                      <a:r>
                        <a:rPr lang="en-GB" sz="2400" b="0" i="0" dirty="0">
                          <a:latin typeface="OpenDyslexicAlta" pitchFamily="2" charset="77"/>
                          <a:ea typeface="OpenDyslexic" charset="0"/>
                          <a:cs typeface="OpenDyslexic" charset="0"/>
                        </a:rPr>
                        <a:t>a</a:t>
                      </a:r>
                    </a:p>
                  </a:txBody>
                  <a:tcPr marL="68580" marR="68580" marT="0" marB="0"/>
                </a:tc>
                <a:tc>
                  <a:txBody>
                    <a:bodyPr/>
                    <a:lstStyle/>
                    <a:p>
                      <a:pPr algn="ctr"/>
                      <a:r>
                        <a:rPr lang="en-GB" sz="2400" b="0" i="0" dirty="0">
                          <a:latin typeface="OpenDyslexicAlta" pitchFamily="2" charset="77"/>
                          <a:ea typeface="OpenDyslexic" charset="0"/>
                          <a:cs typeface="OpenDyslexic" charset="0"/>
                        </a:rPr>
                        <a:t>d</a:t>
                      </a:r>
                    </a:p>
                  </a:txBody>
                  <a:tcPr marL="68580" marR="68580" marT="0" marB="0"/>
                </a:tc>
                <a:tc>
                  <a:txBody>
                    <a:bodyPr/>
                    <a:lstStyle/>
                    <a:p>
                      <a:pPr algn="ctr"/>
                      <a:r>
                        <a:rPr lang="en-GB" sz="2400" b="0" i="0" dirty="0">
                          <a:latin typeface="OpenDyslexicAlta" pitchFamily="2" charset="77"/>
                          <a:ea typeface="OpenDyslexic" charset="0"/>
                          <a:cs typeface="OpenDyslexic" charset="0"/>
                        </a:rPr>
                        <a:t>f</a:t>
                      </a:r>
                    </a:p>
                  </a:txBody>
                  <a:tcPr marL="68580" marR="68580" marT="0" marB="0"/>
                </a:tc>
                <a:tc>
                  <a:txBody>
                    <a:bodyPr/>
                    <a:lstStyle/>
                    <a:p>
                      <a:pPr algn="ctr"/>
                      <a:r>
                        <a:rPr lang="en-GB" sz="2400" b="0" i="0" dirty="0">
                          <a:latin typeface="OpenDyslexicAlta" pitchFamily="2" charset="77"/>
                          <a:ea typeface="OpenDyslexic" charset="0"/>
                          <a:cs typeface="OpenDyslexic" charset="0"/>
                        </a:rPr>
                        <a:t>f</a:t>
                      </a:r>
                    </a:p>
                  </a:txBody>
                  <a:tcPr marL="68580" marR="68580" marT="0" marB="0"/>
                </a:tc>
                <a:tc>
                  <a:txBody>
                    <a:bodyPr/>
                    <a:lstStyle/>
                    <a:p>
                      <a:pPr algn="ctr"/>
                      <a:r>
                        <a:rPr lang="en-GB" sz="2400" b="0" i="0" dirty="0">
                          <a:latin typeface="OpenDyslexicAlta" pitchFamily="2" charset="77"/>
                          <a:ea typeface="OpenDyslexic" charset="0"/>
                          <a:cs typeface="OpenDyslexic" charset="0"/>
                        </a:rPr>
                        <a:t>g</a:t>
                      </a:r>
                    </a:p>
                  </a:txBody>
                  <a:tcPr marL="68580" marR="68580" marT="0" marB="0"/>
                </a:tc>
                <a:tc>
                  <a:txBody>
                    <a:bodyPr/>
                    <a:lstStyle/>
                    <a:p>
                      <a:pPr algn="ctr"/>
                      <a:r>
                        <a:rPr lang="en-GB" sz="2400" b="0" i="0" dirty="0">
                          <a:latin typeface="OpenDyslexicAlta" pitchFamily="2" charset="77"/>
                          <a:ea typeface="OpenDyslexic" charset="0"/>
                          <a:cs typeface="OpenDyslexic" charset="0"/>
                        </a:rPr>
                        <a:t>h</a:t>
                      </a:r>
                    </a:p>
                  </a:txBody>
                  <a:tcPr marL="68580" marR="68580" marT="0" marB="0"/>
                </a:tc>
                <a:tc>
                  <a:txBody>
                    <a:bodyPr/>
                    <a:lstStyle/>
                    <a:p>
                      <a:pPr algn="ctr"/>
                      <a:r>
                        <a:rPr lang="en-GB" sz="2400" b="0" i="0" dirty="0">
                          <a:latin typeface="OpenDyslexicAlta" pitchFamily="2" charset="77"/>
                          <a:ea typeface="OpenDyslexic" charset="0"/>
                          <a:cs typeface="OpenDyslexic" charset="0"/>
                        </a:rPr>
                        <a:t>a</a:t>
                      </a:r>
                    </a:p>
                  </a:txBody>
                  <a:tcPr marL="68580" marR="68580" marT="0" marB="0"/>
                </a:tc>
                <a:tc>
                  <a:txBody>
                    <a:bodyPr/>
                    <a:lstStyle/>
                    <a:p>
                      <a:pPr algn="ctr"/>
                      <a:r>
                        <a:rPr lang="en-GB" sz="2400" b="0" i="0" dirty="0">
                          <a:latin typeface="OpenDyslexicAlta" pitchFamily="2" charset="77"/>
                          <a:ea typeface="OpenDyslexic" charset="0"/>
                          <a:cs typeface="OpenDyslexic" charset="0"/>
                        </a:rPr>
                        <a:t>a</a:t>
                      </a:r>
                    </a:p>
                  </a:txBody>
                  <a:tcPr marL="68580" marR="68580" marT="0" marB="0"/>
                </a:tc>
                <a:tc>
                  <a:txBody>
                    <a:bodyPr/>
                    <a:lstStyle/>
                    <a:p>
                      <a:pPr algn="ctr"/>
                      <a:r>
                        <a:rPr lang="en-GB" sz="2400" b="0" i="0" dirty="0">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extLst>
                  <a:ext uri="{0D108BD9-81ED-4DB2-BD59-A6C34878D82A}">
                    <a16:rowId xmlns:a16="http://schemas.microsoft.com/office/drawing/2014/main" val="10006"/>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tc>
                <a:extLst>
                  <a:ext uri="{0D108BD9-81ED-4DB2-BD59-A6C34878D82A}">
                    <a16:rowId xmlns:a16="http://schemas.microsoft.com/office/drawing/2014/main" val="10007"/>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extLst>
                  <a:ext uri="{0D108BD9-81ED-4DB2-BD59-A6C34878D82A}">
                    <a16:rowId xmlns:a16="http://schemas.microsoft.com/office/drawing/2014/main" val="10008"/>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extLst>
                  <a:ext uri="{0D108BD9-81ED-4DB2-BD59-A6C34878D82A}">
                    <a16:rowId xmlns:a16="http://schemas.microsoft.com/office/drawing/2014/main" val="10009"/>
                  </a:ext>
                </a:extLst>
              </a:tr>
            </a:tbl>
          </a:graphicData>
        </a:graphic>
      </p:graphicFrame>
      <p:sp>
        <p:nvSpPr>
          <p:cNvPr id="7" name="TextBox 6"/>
          <p:cNvSpPr txBox="1"/>
          <p:nvPr/>
        </p:nvSpPr>
        <p:spPr>
          <a:xfrm>
            <a:off x="4580371" y="6260064"/>
            <a:ext cx="7916708" cy="369332"/>
          </a:xfrm>
          <a:prstGeom prst="rect">
            <a:avLst/>
          </a:prstGeom>
          <a:noFill/>
        </p:spPr>
        <p:txBody>
          <a:bodyPr wrap="square" rtlCol="0">
            <a:spAutoFit/>
          </a:bodyPr>
          <a:lstStyle/>
          <a:p>
            <a:r>
              <a:rPr lang="en-GB" dirty="0">
                <a:latin typeface="OpenDyslexicAlta" pitchFamily="2" charset="77"/>
                <a:ea typeface="OpenDyslexic" charset="0"/>
                <a:cs typeface="OpenDyslexic" charset="0"/>
              </a:rPr>
              <a:t>Can you find your spellings hidden in this word search?</a:t>
            </a:r>
          </a:p>
        </p:txBody>
      </p:sp>
    </p:spTree>
    <p:extLst>
      <p:ext uri="{BB962C8B-B14F-4D97-AF65-F5344CB8AC3E}">
        <p14:creationId xmlns:p14="http://schemas.microsoft.com/office/powerpoint/2010/main" val="199293975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94847479"/>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3317543542"/>
                    </a:ext>
                  </a:extLst>
                </a:gridCol>
                <a:gridCol w="1858433">
                  <a:extLst>
                    <a:ext uri="{9D8B030D-6E8A-4147-A177-3AD203B41FA5}">
                      <a16:colId xmlns:a16="http://schemas.microsoft.com/office/drawing/2014/main" val="2705753146"/>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D883FF"/>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4th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guessed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guest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heard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herd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morning</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mourning</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past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passed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bridal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bridle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839624038"/>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latin typeface="Muli" pitchFamily="2" charset="77"/>
                        </a:rPr>
                        <a:t>These words are homophones or near homophones. They have the same pronunciation but different spellings and/or meanings.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27</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5442919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390570220"/>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guessed</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guest</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heard</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herd</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morning</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mourning</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past</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passed</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bridal</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bridle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773430591"/>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These words are homophones or near homophones.  They have the same pronunciation but different spellings and/or meanings.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27</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6" name="Rectangle 5"/>
          <p:cNvSpPr/>
          <p:nvPr/>
        </p:nvSpPr>
        <p:spPr>
          <a:xfrm>
            <a:off x="3450771" y="1477248"/>
            <a:ext cx="8496301" cy="338554"/>
          </a:xfrm>
          <a:prstGeom prst="rect">
            <a:avLst/>
          </a:prstGeom>
          <a:solidFill>
            <a:srgbClr val="D883FF"/>
          </a:solidFill>
        </p:spPr>
        <p:txBody>
          <a:bodyPr wrap="square">
            <a:spAutoFit/>
          </a:bodyPr>
          <a:lstStyle/>
          <a:p>
            <a:pPr algn="ctr">
              <a:defRPr/>
            </a:pPr>
            <a:r>
              <a:rPr lang="en-GB" sz="1600" dirty="0">
                <a:latin typeface="OpenDyslexicAlta" pitchFamily="2" charset="77"/>
                <a:ea typeface="OpenDyslexic" charset="0"/>
                <a:cs typeface="OpenDyslexic" charset="0"/>
              </a:rPr>
              <a:t>Insert each pair of homophones into the correct place in the sentence</a:t>
            </a:r>
          </a:p>
        </p:txBody>
      </p:sp>
      <p:sp>
        <p:nvSpPr>
          <p:cNvPr id="8" name="TextBox 7"/>
          <p:cNvSpPr txBox="1"/>
          <p:nvPr/>
        </p:nvSpPr>
        <p:spPr>
          <a:xfrm>
            <a:off x="3450771" y="1814312"/>
            <a:ext cx="8496301" cy="4750659"/>
          </a:xfrm>
          <a:prstGeom prst="rect">
            <a:avLst/>
          </a:prstGeom>
          <a:noFill/>
        </p:spPr>
        <p:txBody>
          <a:bodyPr wrap="square" rtlCol="0">
            <a:spAutoFit/>
          </a:bodyPr>
          <a:lstStyle/>
          <a:p>
            <a:pPr>
              <a:lnSpc>
                <a:spcPct val="150000"/>
              </a:lnSpc>
            </a:pPr>
            <a:r>
              <a:rPr lang="en-GB" sz="1700" dirty="0">
                <a:latin typeface="OpenDyslexicAlta" pitchFamily="2" charset="77"/>
                <a:ea typeface="OpenDyslexic" charset="0"/>
                <a:cs typeface="OpenDyslexic" charset="0"/>
              </a:rPr>
              <a:t>I _______a _______ of buffalo trundle past my tent this morning.</a:t>
            </a:r>
          </a:p>
          <a:p>
            <a:pPr>
              <a:lnSpc>
                <a:spcPct val="150000"/>
              </a:lnSpc>
            </a:pPr>
            <a:endParaRPr lang="en-GB" sz="1700" dirty="0">
              <a:latin typeface="OpenDyslexicAlta" pitchFamily="2" charset="77"/>
              <a:ea typeface="OpenDyslexic" charset="0"/>
              <a:cs typeface="OpenDyslexic" charset="0"/>
            </a:endParaRPr>
          </a:p>
          <a:p>
            <a:pPr>
              <a:lnSpc>
                <a:spcPct val="150000"/>
              </a:lnSpc>
            </a:pPr>
            <a:r>
              <a:rPr lang="en-GB" sz="1700" dirty="0">
                <a:latin typeface="OpenDyslexicAlta" pitchFamily="2" charset="77"/>
                <a:ea typeface="OpenDyslexic" charset="0"/>
                <a:cs typeface="OpenDyslexic" charset="0"/>
              </a:rPr>
              <a:t>The _______ on the quiz show _______ the right answer. </a:t>
            </a:r>
          </a:p>
          <a:p>
            <a:pPr>
              <a:lnSpc>
                <a:spcPct val="150000"/>
              </a:lnSpc>
            </a:pPr>
            <a:endParaRPr lang="en-GB" sz="1700" dirty="0">
              <a:latin typeface="OpenDyslexicAlta" pitchFamily="2" charset="77"/>
              <a:ea typeface="OpenDyslexic" charset="0"/>
              <a:cs typeface="OpenDyslexic" charset="0"/>
            </a:endParaRPr>
          </a:p>
          <a:p>
            <a:pPr>
              <a:lnSpc>
                <a:spcPct val="150000"/>
              </a:lnSpc>
            </a:pPr>
            <a:r>
              <a:rPr lang="en-GB" sz="1700" dirty="0">
                <a:latin typeface="OpenDyslexicAlta" pitchFamily="2" charset="77"/>
                <a:ea typeface="OpenDyslexic" charset="0"/>
                <a:cs typeface="OpenDyslexic" charset="0"/>
              </a:rPr>
              <a:t>In her white _______ gown the beautiful lady held tightly to the horse’s _______. </a:t>
            </a:r>
          </a:p>
          <a:p>
            <a:pPr>
              <a:lnSpc>
                <a:spcPct val="150000"/>
              </a:lnSpc>
            </a:pPr>
            <a:endParaRPr lang="en-GB" sz="1700" dirty="0">
              <a:latin typeface="OpenDyslexicAlta" pitchFamily="2" charset="77"/>
              <a:ea typeface="OpenDyslexic" charset="0"/>
              <a:cs typeface="OpenDyslexic" charset="0"/>
            </a:endParaRPr>
          </a:p>
          <a:p>
            <a:pPr>
              <a:lnSpc>
                <a:spcPct val="150000"/>
              </a:lnSpc>
            </a:pPr>
            <a:r>
              <a:rPr lang="en-GB" sz="1700" dirty="0">
                <a:latin typeface="OpenDyslexicAlta" pitchFamily="2" charset="77"/>
                <a:ea typeface="OpenDyslexic" charset="0"/>
                <a:cs typeface="OpenDyslexic" charset="0"/>
              </a:rPr>
              <a:t>He _______ his time researching events that had happened to his family in the _______.</a:t>
            </a:r>
          </a:p>
          <a:p>
            <a:pPr>
              <a:lnSpc>
                <a:spcPct val="150000"/>
              </a:lnSpc>
            </a:pPr>
            <a:endParaRPr lang="en-GB" sz="1700" dirty="0">
              <a:latin typeface="OpenDyslexicAlta" pitchFamily="2" charset="77"/>
              <a:ea typeface="OpenDyslexic" charset="0"/>
              <a:cs typeface="OpenDyslexic" charset="0"/>
            </a:endParaRPr>
          </a:p>
          <a:p>
            <a:pPr>
              <a:lnSpc>
                <a:spcPct val="150000"/>
              </a:lnSpc>
            </a:pPr>
            <a:r>
              <a:rPr lang="en-GB" sz="1700" dirty="0">
                <a:latin typeface="OpenDyslexicAlta" pitchFamily="2" charset="77"/>
                <a:ea typeface="OpenDyslexic" charset="0"/>
                <a:cs typeface="OpenDyslexic" charset="0"/>
              </a:rPr>
              <a:t>On the _______ of the funeral, the people arrived at the church in _______.</a:t>
            </a:r>
          </a:p>
        </p:txBody>
      </p:sp>
    </p:spTree>
    <p:extLst>
      <p:ext uri="{BB962C8B-B14F-4D97-AF65-F5344CB8AC3E}">
        <p14:creationId xmlns:p14="http://schemas.microsoft.com/office/powerpoint/2010/main" val="55147196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guessed</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guest</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heard</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herd</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morning</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mourning</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past</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passed</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bridal</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bridle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242939352"/>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These words are homophones or near homophones.  They have the same pronunciation but different spellings and/or meanings.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279825">
                <a:tc>
                  <a:txBody>
                    <a:bodyPr/>
                    <a:lstStyle/>
                    <a:p>
                      <a:r>
                        <a:rPr lang="en-GB" sz="1400" b="0" i="0" dirty="0">
                          <a:latin typeface="Muli" pitchFamily="2" charset="77"/>
                        </a:rPr>
                        <a:t>List: 27</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6" name="Rectangle 5"/>
          <p:cNvSpPr/>
          <p:nvPr/>
        </p:nvSpPr>
        <p:spPr>
          <a:xfrm>
            <a:off x="3450771" y="1477248"/>
            <a:ext cx="8496301" cy="338554"/>
          </a:xfrm>
          <a:prstGeom prst="rect">
            <a:avLst/>
          </a:prstGeom>
          <a:solidFill>
            <a:srgbClr val="D883FF"/>
          </a:solidFill>
        </p:spPr>
        <p:txBody>
          <a:bodyPr wrap="square">
            <a:spAutoFit/>
          </a:bodyPr>
          <a:lstStyle/>
          <a:p>
            <a:pPr algn="ctr">
              <a:defRPr/>
            </a:pPr>
            <a:r>
              <a:rPr lang="en-GB" sz="1600" dirty="0">
                <a:latin typeface="OpenDyslexicAlta" pitchFamily="2" charset="77"/>
                <a:ea typeface="OpenDyslexic" charset="0"/>
                <a:cs typeface="OpenDyslexic" charset="0"/>
              </a:rPr>
              <a:t>Insert each pair of homophones into the correct place in the sentence</a:t>
            </a:r>
          </a:p>
        </p:txBody>
      </p:sp>
      <p:sp>
        <p:nvSpPr>
          <p:cNvPr id="8" name="TextBox 7"/>
          <p:cNvSpPr txBox="1"/>
          <p:nvPr/>
        </p:nvSpPr>
        <p:spPr>
          <a:xfrm>
            <a:off x="3450771" y="1814312"/>
            <a:ext cx="8496301" cy="4750659"/>
          </a:xfrm>
          <a:prstGeom prst="rect">
            <a:avLst/>
          </a:prstGeom>
          <a:noFill/>
        </p:spPr>
        <p:txBody>
          <a:bodyPr wrap="square" rtlCol="0">
            <a:spAutoFit/>
          </a:bodyPr>
          <a:lstStyle/>
          <a:p>
            <a:pPr>
              <a:lnSpc>
                <a:spcPct val="150000"/>
              </a:lnSpc>
            </a:pPr>
            <a:r>
              <a:rPr lang="en-GB" sz="1700" dirty="0">
                <a:latin typeface="OpenDyslexicAlta" pitchFamily="2" charset="77"/>
                <a:ea typeface="OpenDyslexic" charset="0"/>
                <a:cs typeface="OpenDyslexic" charset="0"/>
              </a:rPr>
              <a:t>I </a:t>
            </a:r>
            <a:r>
              <a:rPr lang="en-GB" sz="1600" u="sng" dirty="0">
                <a:solidFill>
                  <a:srgbClr val="FF3860"/>
                </a:solidFill>
                <a:latin typeface="OpenDyslexicAlta" pitchFamily="2" charset="77"/>
                <a:ea typeface="OpenDyslexic" charset="0"/>
                <a:cs typeface="OpenDyslexic" charset="0"/>
              </a:rPr>
              <a:t>heard</a:t>
            </a:r>
            <a:r>
              <a:rPr lang="en-GB" sz="1600" dirty="0">
                <a:solidFill>
                  <a:srgbClr val="FF3860"/>
                </a:solidFill>
                <a:latin typeface="OpenDyslexicAlta" pitchFamily="2" charset="77"/>
                <a:ea typeface="OpenDyslexic" charset="0"/>
                <a:cs typeface="OpenDyslexic" charset="0"/>
              </a:rPr>
              <a:t> </a:t>
            </a:r>
            <a:r>
              <a:rPr lang="en-GB" sz="1700" dirty="0">
                <a:latin typeface="OpenDyslexicAlta" pitchFamily="2" charset="77"/>
                <a:ea typeface="OpenDyslexic" charset="0"/>
                <a:cs typeface="OpenDyslexic" charset="0"/>
              </a:rPr>
              <a:t>a </a:t>
            </a:r>
            <a:r>
              <a:rPr lang="en-GB" sz="1700" u="sng" dirty="0">
                <a:solidFill>
                  <a:srgbClr val="FF3860"/>
                </a:solidFill>
                <a:latin typeface="OpenDyslexicAlta" pitchFamily="2" charset="77"/>
                <a:ea typeface="OpenDyslexic" charset="0"/>
                <a:cs typeface="OpenDyslexic" charset="0"/>
              </a:rPr>
              <a:t>herd</a:t>
            </a:r>
            <a:r>
              <a:rPr lang="en-GB" sz="1700" dirty="0">
                <a:latin typeface="OpenDyslexicAlta" pitchFamily="2" charset="77"/>
                <a:ea typeface="OpenDyslexic" charset="0"/>
                <a:cs typeface="OpenDyslexic" charset="0"/>
              </a:rPr>
              <a:t> of buffalo trundle past my tent this morning.</a:t>
            </a:r>
          </a:p>
          <a:p>
            <a:pPr>
              <a:lnSpc>
                <a:spcPct val="150000"/>
              </a:lnSpc>
            </a:pPr>
            <a:endParaRPr lang="en-GB" sz="1700" dirty="0">
              <a:latin typeface="OpenDyslexicAlta" pitchFamily="2" charset="77"/>
              <a:ea typeface="OpenDyslexic" charset="0"/>
              <a:cs typeface="OpenDyslexic" charset="0"/>
            </a:endParaRPr>
          </a:p>
          <a:p>
            <a:pPr>
              <a:lnSpc>
                <a:spcPct val="150000"/>
              </a:lnSpc>
            </a:pPr>
            <a:r>
              <a:rPr lang="en-GB" sz="1700" dirty="0">
                <a:latin typeface="OpenDyslexicAlta" pitchFamily="2" charset="77"/>
                <a:ea typeface="OpenDyslexic" charset="0"/>
                <a:cs typeface="OpenDyslexic" charset="0"/>
              </a:rPr>
              <a:t>The </a:t>
            </a:r>
            <a:r>
              <a:rPr lang="en-GB" sz="1700" u="sng" dirty="0">
                <a:solidFill>
                  <a:srgbClr val="FF3860"/>
                </a:solidFill>
                <a:latin typeface="OpenDyslexicAlta" pitchFamily="2" charset="77"/>
                <a:ea typeface="OpenDyslexic" charset="0"/>
                <a:cs typeface="OpenDyslexic" charset="0"/>
              </a:rPr>
              <a:t>guest</a:t>
            </a:r>
            <a:r>
              <a:rPr lang="en-GB" sz="1700" dirty="0">
                <a:latin typeface="OpenDyslexicAlta" pitchFamily="2" charset="77"/>
                <a:ea typeface="OpenDyslexic" charset="0"/>
                <a:cs typeface="OpenDyslexic" charset="0"/>
              </a:rPr>
              <a:t> on the quiz show </a:t>
            </a:r>
            <a:r>
              <a:rPr lang="en-GB" sz="1700" u="sng" dirty="0">
                <a:solidFill>
                  <a:srgbClr val="FF3860"/>
                </a:solidFill>
                <a:latin typeface="OpenDyslexicAlta" pitchFamily="2" charset="77"/>
                <a:ea typeface="OpenDyslexic" charset="0"/>
                <a:cs typeface="OpenDyslexic" charset="0"/>
              </a:rPr>
              <a:t>guessed</a:t>
            </a:r>
            <a:r>
              <a:rPr lang="en-GB" sz="1700" dirty="0">
                <a:latin typeface="OpenDyslexicAlta" pitchFamily="2" charset="77"/>
                <a:ea typeface="OpenDyslexic" charset="0"/>
                <a:cs typeface="OpenDyslexic" charset="0"/>
              </a:rPr>
              <a:t> the right answer. </a:t>
            </a:r>
          </a:p>
          <a:p>
            <a:pPr>
              <a:lnSpc>
                <a:spcPct val="150000"/>
              </a:lnSpc>
            </a:pPr>
            <a:endParaRPr lang="en-GB" sz="1700" dirty="0">
              <a:latin typeface="OpenDyslexicAlta" pitchFamily="2" charset="77"/>
              <a:ea typeface="OpenDyslexic" charset="0"/>
              <a:cs typeface="OpenDyslexic" charset="0"/>
            </a:endParaRPr>
          </a:p>
          <a:p>
            <a:pPr>
              <a:lnSpc>
                <a:spcPct val="150000"/>
              </a:lnSpc>
            </a:pPr>
            <a:r>
              <a:rPr lang="en-GB" sz="1700" dirty="0">
                <a:latin typeface="OpenDyslexicAlta" pitchFamily="2" charset="77"/>
                <a:ea typeface="OpenDyslexic" charset="0"/>
                <a:cs typeface="OpenDyslexic" charset="0"/>
              </a:rPr>
              <a:t>In her white </a:t>
            </a:r>
            <a:r>
              <a:rPr lang="en-GB" sz="1700" u="sng" dirty="0">
                <a:solidFill>
                  <a:srgbClr val="FF3860"/>
                </a:solidFill>
                <a:latin typeface="OpenDyslexicAlta" pitchFamily="2" charset="77"/>
                <a:ea typeface="OpenDyslexic" charset="0"/>
                <a:cs typeface="OpenDyslexic" charset="0"/>
              </a:rPr>
              <a:t>bridal</a:t>
            </a:r>
            <a:r>
              <a:rPr lang="en-GB" sz="1700" dirty="0">
                <a:latin typeface="OpenDyslexicAlta" pitchFamily="2" charset="77"/>
                <a:ea typeface="OpenDyslexic" charset="0"/>
                <a:cs typeface="OpenDyslexic" charset="0"/>
              </a:rPr>
              <a:t> gown the beautiful lady held tightly to the horse’s </a:t>
            </a:r>
            <a:r>
              <a:rPr lang="en-GB" sz="1700" u="sng" dirty="0">
                <a:solidFill>
                  <a:srgbClr val="FF3860"/>
                </a:solidFill>
                <a:latin typeface="OpenDyslexicAlta" pitchFamily="2" charset="77"/>
                <a:ea typeface="OpenDyslexic" charset="0"/>
                <a:cs typeface="OpenDyslexic" charset="0"/>
              </a:rPr>
              <a:t>bridle</a:t>
            </a:r>
            <a:r>
              <a:rPr lang="en-GB" sz="1700" dirty="0">
                <a:latin typeface="OpenDyslexicAlta" pitchFamily="2" charset="77"/>
                <a:ea typeface="OpenDyslexic" charset="0"/>
                <a:cs typeface="OpenDyslexic" charset="0"/>
              </a:rPr>
              <a:t>. </a:t>
            </a:r>
          </a:p>
          <a:p>
            <a:pPr>
              <a:lnSpc>
                <a:spcPct val="150000"/>
              </a:lnSpc>
            </a:pPr>
            <a:endParaRPr lang="en-GB" sz="1700" dirty="0">
              <a:latin typeface="OpenDyslexicAlta" pitchFamily="2" charset="77"/>
              <a:ea typeface="OpenDyslexic" charset="0"/>
              <a:cs typeface="OpenDyslexic" charset="0"/>
            </a:endParaRPr>
          </a:p>
          <a:p>
            <a:pPr>
              <a:lnSpc>
                <a:spcPct val="150000"/>
              </a:lnSpc>
            </a:pPr>
            <a:r>
              <a:rPr lang="en-GB" sz="1700" dirty="0">
                <a:latin typeface="OpenDyslexicAlta" pitchFamily="2" charset="77"/>
                <a:ea typeface="OpenDyslexic" charset="0"/>
                <a:cs typeface="OpenDyslexic" charset="0"/>
              </a:rPr>
              <a:t>He </a:t>
            </a:r>
            <a:r>
              <a:rPr lang="en-GB" sz="1700" u="sng" dirty="0">
                <a:solidFill>
                  <a:srgbClr val="FF3860"/>
                </a:solidFill>
                <a:latin typeface="OpenDyslexicAlta" pitchFamily="2" charset="77"/>
                <a:ea typeface="OpenDyslexic" charset="0"/>
                <a:cs typeface="OpenDyslexic" charset="0"/>
              </a:rPr>
              <a:t>passed</a:t>
            </a:r>
            <a:r>
              <a:rPr lang="en-GB" sz="1700" dirty="0">
                <a:solidFill>
                  <a:srgbClr val="FF3860"/>
                </a:solidFill>
                <a:latin typeface="OpenDyslexicAlta" pitchFamily="2" charset="77"/>
                <a:ea typeface="OpenDyslexic" charset="0"/>
                <a:cs typeface="OpenDyslexic" charset="0"/>
              </a:rPr>
              <a:t> </a:t>
            </a:r>
            <a:r>
              <a:rPr lang="en-GB" sz="1700" dirty="0">
                <a:latin typeface="OpenDyslexicAlta" pitchFamily="2" charset="77"/>
                <a:ea typeface="OpenDyslexic" charset="0"/>
                <a:cs typeface="OpenDyslexic" charset="0"/>
              </a:rPr>
              <a:t>his time researching events that had happened to his family in the </a:t>
            </a:r>
            <a:r>
              <a:rPr lang="en-GB" sz="1700" u="sng" dirty="0">
                <a:solidFill>
                  <a:srgbClr val="FF3860"/>
                </a:solidFill>
                <a:latin typeface="OpenDyslexicAlta" pitchFamily="2" charset="77"/>
                <a:ea typeface="OpenDyslexic" charset="0"/>
                <a:cs typeface="OpenDyslexic" charset="0"/>
              </a:rPr>
              <a:t>past</a:t>
            </a:r>
            <a:r>
              <a:rPr lang="en-GB" sz="1700" dirty="0">
                <a:latin typeface="OpenDyslexicAlta" pitchFamily="2" charset="77"/>
                <a:ea typeface="OpenDyslexic" charset="0"/>
                <a:cs typeface="OpenDyslexic" charset="0"/>
              </a:rPr>
              <a:t>. </a:t>
            </a:r>
          </a:p>
          <a:p>
            <a:pPr>
              <a:lnSpc>
                <a:spcPct val="150000"/>
              </a:lnSpc>
            </a:pPr>
            <a:endParaRPr lang="en-GB" sz="1700" dirty="0">
              <a:latin typeface="OpenDyslexicAlta" pitchFamily="2" charset="77"/>
              <a:ea typeface="OpenDyslexic" charset="0"/>
              <a:cs typeface="OpenDyslexic" charset="0"/>
            </a:endParaRPr>
          </a:p>
          <a:p>
            <a:pPr>
              <a:lnSpc>
                <a:spcPct val="150000"/>
              </a:lnSpc>
            </a:pPr>
            <a:r>
              <a:rPr lang="en-GB" sz="1700" dirty="0">
                <a:latin typeface="OpenDyslexicAlta" pitchFamily="2" charset="77"/>
                <a:ea typeface="OpenDyslexic" charset="0"/>
                <a:cs typeface="OpenDyslexic" charset="0"/>
              </a:rPr>
              <a:t>On the </a:t>
            </a:r>
            <a:r>
              <a:rPr lang="en-GB" sz="1700" u="sng" dirty="0">
                <a:solidFill>
                  <a:srgbClr val="FF3860"/>
                </a:solidFill>
                <a:latin typeface="OpenDyslexicAlta" pitchFamily="2" charset="77"/>
                <a:ea typeface="OpenDyslexic" charset="0"/>
                <a:cs typeface="OpenDyslexic" charset="0"/>
              </a:rPr>
              <a:t>morning</a:t>
            </a:r>
            <a:r>
              <a:rPr lang="en-GB" sz="1700" dirty="0">
                <a:latin typeface="OpenDyslexicAlta" pitchFamily="2" charset="77"/>
                <a:ea typeface="OpenDyslexic" charset="0"/>
                <a:cs typeface="OpenDyslexic" charset="0"/>
              </a:rPr>
              <a:t> of the funeral, the people arrived at the church in </a:t>
            </a:r>
            <a:r>
              <a:rPr lang="en-GB" sz="1700" u="sng" dirty="0">
                <a:solidFill>
                  <a:srgbClr val="FF3860"/>
                </a:solidFill>
                <a:latin typeface="OpenDyslexicAlta" pitchFamily="2" charset="77"/>
                <a:ea typeface="OpenDyslexic" charset="0"/>
                <a:cs typeface="OpenDyslexic" charset="0"/>
              </a:rPr>
              <a:t>mourning</a:t>
            </a:r>
            <a:r>
              <a:rPr lang="en-GB" sz="1700" dirty="0">
                <a:latin typeface="OpenDyslexicAlta" pitchFamily="2" charset="77"/>
                <a:ea typeface="OpenDyslexic" charset="0"/>
                <a:cs typeface="OpenDyslexic" charset="0"/>
              </a:rPr>
              <a:t>.</a:t>
            </a:r>
          </a:p>
        </p:txBody>
      </p:sp>
    </p:spTree>
    <p:extLst>
      <p:ext uri="{BB962C8B-B14F-4D97-AF65-F5344CB8AC3E}">
        <p14:creationId xmlns:p14="http://schemas.microsoft.com/office/powerpoint/2010/main" val="412164065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These words are homophones or near homophones. They have the same pronunciation but different spellings and/or meanings.</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5</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28</a:t>
            </a:r>
          </a:p>
        </p:txBody>
      </p:sp>
    </p:spTree>
    <p:extLst>
      <p:ext uri="{BB962C8B-B14F-4D97-AF65-F5344CB8AC3E}">
        <p14:creationId xmlns:p14="http://schemas.microsoft.com/office/powerpoint/2010/main" val="333501285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5</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28</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These words are homophones or near homophones.  They have the same pronunciation but different spellings and/or meanings.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3242982437"/>
              </p:ext>
            </p:extLst>
          </p:nvPr>
        </p:nvGraphicFramePr>
        <p:xfrm>
          <a:off x="3429000" y="1311275"/>
          <a:ext cx="8363607" cy="4705923"/>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80763">
                <a:tc>
                  <a:txBody>
                    <a:bodyPr/>
                    <a:lstStyle/>
                    <a:p>
                      <a:r>
                        <a:rPr lang="en-GB" sz="1700" b="0" i="0" dirty="0">
                          <a:latin typeface="Muli" pitchFamily="2" charset="77"/>
                        </a:rPr>
                        <a:t>Introduction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i="0" dirty="0">
                          <a:latin typeface="Muli" pitchFamily="2" charset="77"/>
                        </a:rPr>
                        <a:t>Ask the children what the word homophone means.</a:t>
                      </a:r>
                      <a:r>
                        <a:rPr lang="en-GB" sz="1700" b="0" i="0" baseline="0" dirty="0">
                          <a:latin typeface="Muli" pitchFamily="2" charset="77"/>
                        </a:rPr>
                        <a:t> Can they think of any examples?  Define them as words which have the same pronunciation but different meanings and/or spellings.   Discuss near homophones have slightly different pronunciations. </a:t>
                      </a:r>
                      <a:endParaRPr lang="en-GB" sz="1700" b="0" i="0" dirty="0">
                        <a:latin typeface="Muli" pitchFamily="2" charset="77"/>
                      </a:endParaRPr>
                    </a:p>
                    <a:p>
                      <a:endParaRPr lang="en-GB" sz="1700" b="0" i="0" dirty="0">
                        <a:latin typeface="Muli" pitchFamily="2" charset="77"/>
                      </a:endParaRPr>
                    </a:p>
                  </a:txBody>
                  <a:tcPr/>
                </a:tc>
                <a:extLst>
                  <a:ext uri="{0D108BD9-81ED-4DB2-BD59-A6C34878D82A}">
                    <a16:rowId xmlns:a16="http://schemas.microsoft.com/office/drawing/2014/main" val="10000"/>
                  </a:ext>
                </a:extLst>
              </a:tr>
              <a:tr h="1673163">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Get the children to look at the five pictures and decide which of the spelling words match each one. </a:t>
                      </a:r>
                      <a:br>
                        <a:rPr lang="en-GB" sz="1700" b="0" i="0" baseline="0" dirty="0">
                          <a:latin typeface="Muli" pitchFamily="2" charset="77"/>
                        </a:rPr>
                      </a:br>
                      <a:br>
                        <a:rPr lang="en-GB" sz="1700" b="0" i="0" baseline="0" dirty="0">
                          <a:latin typeface="Muli" pitchFamily="2" charset="77"/>
                        </a:rPr>
                      </a:br>
                      <a:r>
                        <a:rPr lang="en-GB" sz="1700" b="0" i="0" baseline="0" dirty="0">
                          <a:latin typeface="Muli" pitchFamily="2" charset="77"/>
                        </a:rPr>
                        <a:t>Discuss the spellings and any misconceptions.</a:t>
                      </a:r>
                    </a:p>
                    <a:p>
                      <a:endParaRPr lang="en-GB" sz="1700" b="0" i="0" baseline="0" dirty="0">
                        <a:latin typeface="Muli" pitchFamily="2" charset="77"/>
                      </a:endParaRPr>
                    </a:p>
                    <a:p>
                      <a:endParaRPr lang="en-GB" sz="1700" b="0" i="0" baseline="0" dirty="0">
                        <a:latin typeface="Muli" pitchFamily="2" charset="77"/>
                      </a:endParaRPr>
                    </a:p>
                  </a:txBody>
                  <a:tcPr/>
                </a:tc>
                <a:extLst>
                  <a:ext uri="{0D108BD9-81ED-4DB2-BD59-A6C34878D82A}">
                    <a16:rowId xmlns:a16="http://schemas.microsoft.com/office/drawing/2014/main" val="10001"/>
                  </a:ext>
                </a:extLst>
              </a:tr>
              <a:tr h="1583957">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Ask the children to write a sentence for the remaining 5 words, work in pairs to check spellings, understanding of words and to improve the sentences. Write the final sentences up in neat handwriting.</a:t>
                      </a:r>
                    </a:p>
                    <a:p>
                      <a:endParaRPr lang="en-GB" sz="1700" b="0" i="0" dirty="0">
                        <a:latin typeface="Muli" pitchFamily="2" charset="77"/>
                      </a:endParaRPr>
                    </a:p>
                    <a:p>
                      <a:r>
                        <a:rPr lang="en-GB" sz="1700" b="0" i="0" dirty="0">
                          <a:latin typeface="Muli" pitchFamily="2" charset="77"/>
                        </a:rPr>
                        <a:t>Share with the class.</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1624854721"/>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cereal</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serial</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complement</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compliment</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principal</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principle</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stationary</a:t>
                      </a:r>
                      <a:r>
                        <a:rPr lang="en-GB" b="0" i="0" baseline="0" dirty="0">
                          <a:latin typeface="OpenDyslexicAlta" pitchFamily="2" charset="77"/>
                          <a:ea typeface="OpenDyslexic" charset="0"/>
                          <a:cs typeface="OpenDyslexic" charset="0"/>
                        </a:rPr>
                        <a:t> </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stationery</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wary</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weary</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256878047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17A21D-E9D3-46B1-B243-563147017866}"/>
              </a:ext>
            </a:extLst>
          </p:cNvPr>
          <p:cNvSpPr txBox="1"/>
          <p:nvPr/>
        </p:nvSpPr>
        <p:spPr>
          <a:xfrm>
            <a:off x="8610662" y="4345869"/>
            <a:ext cx="2523211" cy="584775"/>
          </a:xfrm>
          <a:prstGeom prst="rect">
            <a:avLst/>
          </a:prstGeom>
          <a:noFill/>
        </p:spPr>
        <p:txBody>
          <a:bodyPr wrap="square" rtlCol="0">
            <a:spAutoFit/>
          </a:bodyPr>
          <a:lstStyle/>
          <a:p>
            <a:r>
              <a:rPr lang="en-GB" sz="3200" dirty="0">
                <a:latin typeface="OpenDyslexicAlta" pitchFamily="2" charset="77"/>
              </a:rPr>
              <a:t>stationary</a:t>
            </a:r>
            <a:endParaRPr lang="en-GB" dirty="0">
              <a:latin typeface="OpenDyslexicAlta" pitchFamily="2" charset="77"/>
            </a:endParaRPr>
          </a:p>
        </p:txBody>
      </p:sp>
      <p:sp>
        <p:nvSpPr>
          <p:cNvPr id="14" name="TextBox 13">
            <a:extLst>
              <a:ext uri="{FF2B5EF4-FFF2-40B4-BE49-F238E27FC236}">
                <a16:creationId xmlns:a16="http://schemas.microsoft.com/office/drawing/2014/main" id="{66F59CD2-7333-4835-8FD0-A2B122B18B99}"/>
              </a:ext>
            </a:extLst>
          </p:cNvPr>
          <p:cNvSpPr txBox="1"/>
          <p:nvPr/>
        </p:nvSpPr>
        <p:spPr>
          <a:xfrm>
            <a:off x="5327247" y="3280264"/>
            <a:ext cx="2523211" cy="584775"/>
          </a:xfrm>
          <a:prstGeom prst="rect">
            <a:avLst/>
          </a:prstGeom>
          <a:noFill/>
        </p:spPr>
        <p:txBody>
          <a:bodyPr wrap="square" rtlCol="0">
            <a:spAutoFit/>
          </a:bodyPr>
          <a:lstStyle/>
          <a:p>
            <a:r>
              <a:rPr lang="en-GB" sz="3200" dirty="0">
                <a:latin typeface="OpenDyslexicAlta" pitchFamily="2" charset="77"/>
              </a:rPr>
              <a:t>principal</a:t>
            </a:r>
            <a:endParaRPr lang="en-GB" dirty="0">
              <a:latin typeface="OpenDyslexicAlta" pitchFamily="2" charset="77"/>
            </a:endParaRPr>
          </a:p>
        </p:txBody>
      </p:sp>
      <p:sp>
        <p:nvSpPr>
          <p:cNvPr id="21" name="TextBox 20">
            <a:extLst>
              <a:ext uri="{FF2B5EF4-FFF2-40B4-BE49-F238E27FC236}">
                <a16:creationId xmlns:a16="http://schemas.microsoft.com/office/drawing/2014/main" id="{FC436F71-B78F-4F1F-8B01-54E6C9F4EA30}"/>
              </a:ext>
            </a:extLst>
          </p:cNvPr>
          <p:cNvSpPr txBox="1"/>
          <p:nvPr/>
        </p:nvSpPr>
        <p:spPr>
          <a:xfrm>
            <a:off x="5548394" y="5871895"/>
            <a:ext cx="2703682" cy="584775"/>
          </a:xfrm>
          <a:prstGeom prst="rect">
            <a:avLst/>
          </a:prstGeom>
          <a:noFill/>
        </p:spPr>
        <p:txBody>
          <a:bodyPr wrap="square" rtlCol="0">
            <a:spAutoFit/>
          </a:bodyPr>
          <a:lstStyle/>
          <a:p>
            <a:r>
              <a:rPr lang="en-GB" sz="3200" dirty="0">
                <a:latin typeface="OpenDyslexicAlta" pitchFamily="2" charset="77"/>
              </a:rPr>
              <a:t>compliment</a:t>
            </a:r>
            <a:endParaRPr lang="en-GB" dirty="0">
              <a:latin typeface="OpenDyslexicAlta" pitchFamily="2" charset="77"/>
            </a:endParaRPr>
          </a:p>
        </p:txBody>
      </p:sp>
      <p:sp>
        <p:nvSpPr>
          <p:cNvPr id="22" name="TextBox 21">
            <a:extLst>
              <a:ext uri="{FF2B5EF4-FFF2-40B4-BE49-F238E27FC236}">
                <a16:creationId xmlns:a16="http://schemas.microsoft.com/office/drawing/2014/main" id="{B060F89F-8A26-4D3A-B6A9-0FC5A6AA809B}"/>
              </a:ext>
            </a:extLst>
          </p:cNvPr>
          <p:cNvSpPr txBox="1"/>
          <p:nvPr/>
        </p:nvSpPr>
        <p:spPr>
          <a:xfrm>
            <a:off x="2519394" y="6164283"/>
            <a:ext cx="2523211" cy="584775"/>
          </a:xfrm>
          <a:prstGeom prst="rect">
            <a:avLst/>
          </a:prstGeom>
          <a:noFill/>
        </p:spPr>
        <p:txBody>
          <a:bodyPr wrap="square" rtlCol="0">
            <a:spAutoFit/>
          </a:bodyPr>
          <a:lstStyle/>
          <a:p>
            <a:r>
              <a:rPr lang="en-GB" sz="3200" dirty="0">
                <a:latin typeface="OpenDyslexicAlta" pitchFamily="2" charset="77"/>
              </a:rPr>
              <a:t>weary</a:t>
            </a:r>
            <a:endParaRPr lang="en-GB" dirty="0">
              <a:latin typeface="OpenDyslexicAlta" pitchFamily="2" charset="77"/>
            </a:endParaRPr>
          </a:p>
        </p:txBody>
      </p:sp>
      <p:sp>
        <p:nvSpPr>
          <p:cNvPr id="24" name="TextBox 23">
            <a:extLst>
              <a:ext uri="{FF2B5EF4-FFF2-40B4-BE49-F238E27FC236}">
                <a16:creationId xmlns:a16="http://schemas.microsoft.com/office/drawing/2014/main" id="{1E915350-3150-4466-B031-FF38CDFE94A0}"/>
              </a:ext>
            </a:extLst>
          </p:cNvPr>
          <p:cNvSpPr txBox="1"/>
          <p:nvPr/>
        </p:nvSpPr>
        <p:spPr>
          <a:xfrm>
            <a:off x="1437099" y="3520020"/>
            <a:ext cx="2523211" cy="584775"/>
          </a:xfrm>
          <a:prstGeom prst="rect">
            <a:avLst/>
          </a:prstGeom>
          <a:noFill/>
        </p:spPr>
        <p:txBody>
          <a:bodyPr wrap="square" rtlCol="0">
            <a:spAutoFit/>
          </a:bodyPr>
          <a:lstStyle/>
          <a:p>
            <a:r>
              <a:rPr lang="en-GB" sz="3200" dirty="0">
                <a:latin typeface="OpenDyslexicAlta" pitchFamily="2" charset="77"/>
              </a:rPr>
              <a:t>cereal</a:t>
            </a:r>
            <a:endParaRPr lang="en-GB" dirty="0">
              <a:latin typeface="OpenDyslexicAlta" pitchFamily="2" charset="77"/>
            </a:endParaRPr>
          </a:p>
        </p:txBody>
      </p:sp>
      <p:pic>
        <p:nvPicPr>
          <p:cNvPr id="7170" name="Picture 2" descr="Corn Flakes Cereals Breakfast Food Flakes">
            <a:extLst>
              <a:ext uri="{FF2B5EF4-FFF2-40B4-BE49-F238E27FC236}">
                <a16:creationId xmlns:a16="http://schemas.microsoft.com/office/drawing/2014/main" id="{6EC40AC8-309F-4C25-B992-6D423C7A6EA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31578" y="1047702"/>
            <a:ext cx="2574119" cy="247231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eacher Bookworm Glasses Professor Person">
            <a:extLst>
              <a:ext uri="{FF2B5EF4-FFF2-40B4-BE49-F238E27FC236}">
                <a16:creationId xmlns:a16="http://schemas.microsoft.com/office/drawing/2014/main" id="{8A75B2E6-1B8E-4FC7-BB85-5715D5EE1C9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37382" y="1066419"/>
            <a:ext cx="2112103" cy="211210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cissors Stationary Office School Cut Scis">
            <a:extLst>
              <a:ext uri="{FF2B5EF4-FFF2-40B4-BE49-F238E27FC236}">
                <a16:creationId xmlns:a16="http://schemas.microsoft.com/office/drawing/2014/main" id="{98EAB6BC-688D-4A93-8BDE-8BE9D9B76AE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60775" y="1851527"/>
            <a:ext cx="1440790" cy="1869728"/>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Stapler, Adhesive, Document, Office">
            <a:extLst>
              <a:ext uri="{FF2B5EF4-FFF2-40B4-BE49-F238E27FC236}">
                <a16:creationId xmlns:a16="http://schemas.microsoft.com/office/drawing/2014/main" id="{AC4A02B5-EF39-4E2B-9A37-F6A8C82451B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448436" y="3287717"/>
            <a:ext cx="1518018" cy="1154644"/>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Pen, Office, Stationary, Ink, Writing">
            <a:extLst>
              <a:ext uri="{FF2B5EF4-FFF2-40B4-BE49-F238E27FC236}">
                <a16:creationId xmlns:a16="http://schemas.microsoft.com/office/drawing/2014/main" id="{37DAF381-6EBE-4226-89FF-9E9473E3041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8838130">
            <a:off x="9088429" y="2049220"/>
            <a:ext cx="1768026" cy="1326995"/>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Bend Bent Over Heaving Human Leaning Man M">
            <a:extLst>
              <a:ext uri="{FF2B5EF4-FFF2-40B4-BE49-F238E27FC236}">
                <a16:creationId xmlns:a16="http://schemas.microsoft.com/office/drawing/2014/main" id="{982C6C7E-34A9-41FD-BF01-D56F632D811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639744" y="4345869"/>
            <a:ext cx="1253818" cy="1869728"/>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Beautiful Beauty Self-Esteem Encouragement">
            <a:extLst>
              <a:ext uri="{FF2B5EF4-FFF2-40B4-BE49-F238E27FC236}">
                <a16:creationId xmlns:a16="http://schemas.microsoft.com/office/drawing/2014/main" id="{BC481C6F-0752-4E0B-A8FE-93850AF97676}"/>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674990" y="4384751"/>
            <a:ext cx="1768026" cy="1326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80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1" grpId="0"/>
      <p:bldP spid="22" grpId="0"/>
      <p:bldP spid="24"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670781633"/>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86083540"/>
                    </a:ext>
                  </a:extLst>
                </a:gridCol>
                <a:gridCol w="1858433">
                  <a:extLst>
                    <a:ext uri="{9D8B030D-6E8A-4147-A177-3AD203B41FA5}">
                      <a16:colId xmlns:a16="http://schemas.microsoft.com/office/drawing/2014/main" val="2180404688"/>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D883FF"/>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4th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cereal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serial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complement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compliment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principal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principle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stationary</a:t>
                      </a:r>
                      <a:r>
                        <a:rPr lang="en-GB" b="0" i="0" baseline="0" dirty="0">
                          <a:latin typeface="OpenDyslexicAlta" pitchFamily="2" charset="77"/>
                          <a:ea typeface="OpenDyslexic" charset="0"/>
                          <a:cs typeface="OpenDyslexic" charset="0"/>
                        </a:rPr>
                        <a:t> </a:t>
                      </a:r>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stationery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wary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weary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324244638"/>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These words are homophones or near homophones.  They have the same pronunciation but different spellings and/or meanings.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28</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981126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cereal</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serial</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complement</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compliment</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principal</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principle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stationary</a:t>
                      </a:r>
                      <a:r>
                        <a:rPr lang="en-GB" b="0" i="0" baseline="0" dirty="0">
                          <a:latin typeface="OpenDyslexicAlta" pitchFamily="2" charset="77"/>
                          <a:ea typeface="OpenDyslexic" charset="0"/>
                          <a:cs typeface="OpenDyslexic" charset="0"/>
                        </a:rPr>
                        <a:t> </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stationery</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wary</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weary</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582655032"/>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These words are homophones or near homophones.  They have the same pronunciation but different spellings and/or meanings.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28</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42155" y="1396998"/>
            <a:ext cx="1076159" cy="1422402"/>
          </a:xfrm>
          <a:prstGeom prst="rect">
            <a:avLst/>
          </a:prstGeom>
        </p:spPr>
      </p:pic>
      <p:sp>
        <p:nvSpPr>
          <p:cNvPr id="7" name="TextBox 6"/>
          <p:cNvSpPr txBox="1"/>
          <p:nvPr/>
        </p:nvSpPr>
        <p:spPr>
          <a:xfrm>
            <a:off x="5018314" y="1600196"/>
            <a:ext cx="7032172" cy="830997"/>
          </a:xfrm>
          <a:prstGeom prst="rect">
            <a:avLst/>
          </a:prstGeom>
          <a:noFill/>
        </p:spPr>
        <p:txBody>
          <a:bodyPr wrap="square" rtlCol="0">
            <a:spAutoFit/>
          </a:bodyPr>
          <a:lstStyle/>
          <a:p>
            <a:r>
              <a:rPr lang="en-GB" sz="1600" dirty="0">
                <a:latin typeface="OpenDyslexicAlta" pitchFamily="2" charset="77"/>
                <a:ea typeface="OpenDyslexic" charset="0"/>
                <a:cs typeface="OpenDyslexic" charset="0"/>
              </a:rPr>
              <a:t>Marvin has completed his homophone homework below.</a:t>
            </a:r>
          </a:p>
          <a:p>
            <a:endParaRPr lang="en-GB" sz="1600" dirty="0">
              <a:latin typeface="OpenDyslexicAlta" pitchFamily="2" charset="77"/>
              <a:ea typeface="OpenDyslexic" charset="0"/>
              <a:cs typeface="OpenDyslexic" charset="0"/>
            </a:endParaRPr>
          </a:p>
          <a:p>
            <a:r>
              <a:rPr lang="en-GB" sz="1600" dirty="0">
                <a:latin typeface="OpenDyslexicAlta" pitchFamily="2" charset="77"/>
                <a:ea typeface="OpenDyslexic" charset="0"/>
                <a:cs typeface="OpenDyslexic" charset="0"/>
              </a:rPr>
              <a:t>Can you mark it?  Correct any spelling errors for him.  </a:t>
            </a:r>
          </a:p>
        </p:txBody>
      </p:sp>
      <p:sp>
        <p:nvSpPr>
          <p:cNvPr id="3" name="TextBox 2"/>
          <p:cNvSpPr txBox="1"/>
          <p:nvPr/>
        </p:nvSpPr>
        <p:spPr>
          <a:xfrm>
            <a:off x="3592286" y="2767798"/>
            <a:ext cx="8262257" cy="3797193"/>
          </a:xfrm>
          <a:prstGeom prst="rect">
            <a:avLst/>
          </a:prstGeom>
          <a:noFill/>
        </p:spPr>
        <p:txBody>
          <a:bodyPr wrap="square" rtlCol="0">
            <a:spAutoFit/>
          </a:bodyPr>
          <a:lstStyle/>
          <a:p>
            <a:pPr>
              <a:lnSpc>
                <a:spcPct val="150000"/>
              </a:lnSpc>
            </a:pPr>
            <a:r>
              <a:rPr lang="en-GB" dirty="0">
                <a:latin typeface="OpenDyslexicAlta" pitchFamily="2" charset="77"/>
                <a:ea typeface="OpenDyslexic" charset="0"/>
                <a:cs typeface="OpenDyslexic" charset="0"/>
              </a:rPr>
              <a:t>Dear Diary, </a:t>
            </a:r>
          </a:p>
          <a:p>
            <a:pPr>
              <a:lnSpc>
                <a:spcPct val="150000"/>
              </a:lnSpc>
            </a:pPr>
            <a:endParaRPr lang="en-GB" dirty="0">
              <a:latin typeface="OpenDyslexicAlta" pitchFamily="2" charset="77"/>
              <a:ea typeface="OpenDyslexic" charset="0"/>
              <a:cs typeface="OpenDyslexic" charset="0"/>
            </a:endParaRPr>
          </a:p>
          <a:p>
            <a:pPr>
              <a:lnSpc>
                <a:spcPct val="150000"/>
              </a:lnSpc>
            </a:pPr>
            <a:r>
              <a:rPr lang="en-GB" dirty="0">
                <a:latin typeface="OpenDyslexicAlta" pitchFamily="2" charset="77"/>
                <a:ea typeface="OpenDyslexic" charset="0"/>
                <a:cs typeface="OpenDyslexic" charset="0"/>
              </a:rPr>
              <a:t>After eating my serial, I set off for school in the rain.  I arrived late looking somewhat dishevelled which earned me a telling off from the principle. I tried to complement him on his new suit but this just got me another reprimand.   I entered my classroom ready to start my work feeling tired and wary.  I emptied my bag and realised I had forgotten my books and all of my stationary.  After that the day just got worse. </a:t>
            </a:r>
          </a:p>
        </p:txBody>
      </p:sp>
    </p:spTree>
    <p:extLst>
      <p:ext uri="{BB962C8B-B14F-4D97-AF65-F5344CB8AC3E}">
        <p14:creationId xmlns:p14="http://schemas.microsoft.com/office/powerpoint/2010/main" val="180684259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cereal</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serial</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complement</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compliment</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principal</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principle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stationary</a:t>
                      </a:r>
                      <a:r>
                        <a:rPr lang="en-GB" b="0" i="0" baseline="0" dirty="0">
                          <a:latin typeface="OpenDyslexicAlta" pitchFamily="2" charset="77"/>
                          <a:ea typeface="OpenDyslexic" charset="0"/>
                          <a:cs typeface="OpenDyslexic" charset="0"/>
                        </a:rPr>
                        <a:t> </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stationery</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wary</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weary</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146846786"/>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These words are homophones or near homophones.  They have the same pronunciation but different spellings and/or meanings.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28</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42155" y="1396998"/>
            <a:ext cx="1076159" cy="1422402"/>
          </a:xfrm>
          <a:prstGeom prst="rect">
            <a:avLst/>
          </a:prstGeom>
        </p:spPr>
      </p:pic>
      <p:sp>
        <p:nvSpPr>
          <p:cNvPr id="7" name="TextBox 6"/>
          <p:cNvSpPr txBox="1"/>
          <p:nvPr/>
        </p:nvSpPr>
        <p:spPr>
          <a:xfrm>
            <a:off x="5018314" y="1600196"/>
            <a:ext cx="7032172" cy="830997"/>
          </a:xfrm>
          <a:prstGeom prst="rect">
            <a:avLst/>
          </a:prstGeom>
          <a:noFill/>
        </p:spPr>
        <p:txBody>
          <a:bodyPr wrap="square" rtlCol="0">
            <a:spAutoFit/>
          </a:bodyPr>
          <a:lstStyle/>
          <a:p>
            <a:r>
              <a:rPr lang="en-GB" sz="1600" dirty="0">
                <a:latin typeface="OpenDyslexicAlta" pitchFamily="2" charset="77"/>
                <a:ea typeface="OpenDyslexic" charset="0"/>
                <a:cs typeface="OpenDyslexic" charset="0"/>
              </a:rPr>
              <a:t>Marvin has completed his homophone homework below.</a:t>
            </a:r>
          </a:p>
          <a:p>
            <a:endParaRPr lang="en-GB" sz="1600" dirty="0">
              <a:latin typeface="OpenDyslexicAlta" pitchFamily="2" charset="77"/>
              <a:ea typeface="OpenDyslexic" charset="0"/>
              <a:cs typeface="OpenDyslexic" charset="0"/>
            </a:endParaRPr>
          </a:p>
          <a:p>
            <a:r>
              <a:rPr lang="en-GB" sz="1600" dirty="0">
                <a:latin typeface="OpenDyslexicAlta" pitchFamily="2" charset="77"/>
                <a:ea typeface="OpenDyslexic" charset="0"/>
                <a:cs typeface="OpenDyslexic" charset="0"/>
              </a:rPr>
              <a:t>Can you mark it?  Correct any spelling errors for him.  </a:t>
            </a:r>
          </a:p>
        </p:txBody>
      </p:sp>
      <p:sp>
        <p:nvSpPr>
          <p:cNvPr id="3" name="TextBox 2"/>
          <p:cNvSpPr txBox="1"/>
          <p:nvPr/>
        </p:nvSpPr>
        <p:spPr>
          <a:xfrm>
            <a:off x="3592286" y="2767798"/>
            <a:ext cx="8262257" cy="3797193"/>
          </a:xfrm>
          <a:prstGeom prst="rect">
            <a:avLst/>
          </a:prstGeom>
          <a:noFill/>
        </p:spPr>
        <p:txBody>
          <a:bodyPr wrap="square" rtlCol="0">
            <a:spAutoFit/>
          </a:bodyPr>
          <a:lstStyle/>
          <a:p>
            <a:pPr>
              <a:lnSpc>
                <a:spcPct val="150000"/>
              </a:lnSpc>
            </a:pPr>
            <a:r>
              <a:rPr lang="en-GB" dirty="0">
                <a:latin typeface="OpenDyslexicAlta" pitchFamily="2" charset="77"/>
                <a:ea typeface="OpenDyslexic" charset="0"/>
                <a:cs typeface="OpenDyslexic" charset="0"/>
              </a:rPr>
              <a:t>Dear Diary, </a:t>
            </a:r>
          </a:p>
          <a:p>
            <a:pPr>
              <a:lnSpc>
                <a:spcPct val="150000"/>
              </a:lnSpc>
            </a:pPr>
            <a:endParaRPr lang="en-GB" dirty="0">
              <a:latin typeface="OpenDyslexicAlta" pitchFamily="2" charset="77"/>
              <a:ea typeface="OpenDyslexic" charset="0"/>
              <a:cs typeface="OpenDyslexic" charset="0"/>
            </a:endParaRPr>
          </a:p>
          <a:p>
            <a:pPr>
              <a:lnSpc>
                <a:spcPct val="150000"/>
              </a:lnSpc>
            </a:pPr>
            <a:r>
              <a:rPr lang="en-GB" dirty="0">
                <a:latin typeface="OpenDyslexicAlta" pitchFamily="2" charset="77"/>
                <a:ea typeface="OpenDyslexic" charset="0"/>
                <a:cs typeface="OpenDyslexic" charset="0"/>
              </a:rPr>
              <a:t>After eating my </a:t>
            </a:r>
            <a:r>
              <a:rPr lang="en-GB" u="sng" dirty="0">
                <a:solidFill>
                  <a:srgbClr val="FF3860"/>
                </a:solidFill>
                <a:latin typeface="OpenDyslexicAlta" pitchFamily="2" charset="77"/>
                <a:ea typeface="OpenDyslexic" charset="0"/>
                <a:cs typeface="OpenDyslexic" charset="0"/>
              </a:rPr>
              <a:t>cereal</a:t>
            </a:r>
            <a:r>
              <a:rPr lang="en-GB" dirty="0">
                <a:latin typeface="OpenDyslexicAlta" pitchFamily="2" charset="77"/>
                <a:ea typeface="OpenDyslexic" charset="0"/>
                <a:cs typeface="OpenDyslexic" charset="0"/>
              </a:rPr>
              <a:t>, I set off for school in the rain.  I arrived late looking somewhat dishevelled which earned me a telling off from the </a:t>
            </a:r>
            <a:r>
              <a:rPr lang="en-GB" u="sng" dirty="0">
                <a:solidFill>
                  <a:srgbClr val="FF3860"/>
                </a:solidFill>
                <a:latin typeface="OpenDyslexicAlta" pitchFamily="2" charset="77"/>
                <a:ea typeface="OpenDyslexic" charset="0"/>
                <a:cs typeface="OpenDyslexic" charset="0"/>
              </a:rPr>
              <a:t>principal</a:t>
            </a:r>
            <a:r>
              <a:rPr lang="en-GB" dirty="0">
                <a:latin typeface="OpenDyslexicAlta" pitchFamily="2" charset="77"/>
                <a:ea typeface="OpenDyslexic" charset="0"/>
                <a:cs typeface="OpenDyslexic" charset="0"/>
              </a:rPr>
              <a:t>. I tried to </a:t>
            </a:r>
            <a:r>
              <a:rPr lang="en-GB" u="sng" dirty="0">
                <a:solidFill>
                  <a:srgbClr val="FF3860"/>
                </a:solidFill>
                <a:latin typeface="OpenDyslexicAlta" pitchFamily="2" charset="77"/>
                <a:ea typeface="OpenDyslexic" charset="0"/>
                <a:cs typeface="OpenDyslexic" charset="0"/>
              </a:rPr>
              <a:t>compliment</a:t>
            </a:r>
            <a:r>
              <a:rPr lang="en-GB" dirty="0">
                <a:latin typeface="OpenDyslexicAlta" pitchFamily="2" charset="77"/>
                <a:ea typeface="OpenDyslexic" charset="0"/>
                <a:cs typeface="OpenDyslexic" charset="0"/>
              </a:rPr>
              <a:t> him on his new suit but this just got me another reprimand.   I entered my classroom ready to start my work feeling tired and </a:t>
            </a:r>
            <a:r>
              <a:rPr lang="en-GB" u="sng" dirty="0">
                <a:solidFill>
                  <a:srgbClr val="FF3860"/>
                </a:solidFill>
                <a:latin typeface="OpenDyslexicAlta" pitchFamily="2" charset="77"/>
                <a:ea typeface="OpenDyslexic" charset="0"/>
                <a:cs typeface="OpenDyslexic" charset="0"/>
              </a:rPr>
              <a:t>weary</a:t>
            </a:r>
            <a:r>
              <a:rPr lang="en-GB" dirty="0">
                <a:latin typeface="OpenDyslexicAlta" pitchFamily="2" charset="77"/>
                <a:ea typeface="OpenDyslexic" charset="0"/>
                <a:cs typeface="OpenDyslexic" charset="0"/>
              </a:rPr>
              <a:t>. I emptied my bag and realised I had forgotten my books and all of my </a:t>
            </a:r>
            <a:r>
              <a:rPr lang="en-GB" u="sng" dirty="0">
                <a:solidFill>
                  <a:srgbClr val="FF3860"/>
                </a:solidFill>
                <a:latin typeface="OpenDyslexicAlta" pitchFamily="2" charset="77"/>
                <a:ea typeface="OpenDyslexic" charset="0"/>
                <a:cs typeface="OpenDyslexic" charset="0"/>
              </a:rPr>
              <a:t>stationery</a:t>
            </a:r>
            <a:r>
              <a:rPr lang="en-GB" dirty="0">
                <a:latin typeface="OpenDyslexicAlta" pitchFamily="2" charset="77"/>
                <a:ea typeface="OpenDyslexic" charset="0"/>
                <a:cs typeface="OpenDyslexic" charset="0"/>
              </a:rPr>
              <a:t>.  After that the day just got worse. </a:t>
            </a:r>
          </a:p>
        </p:txBody>
      </p:sp>
    </p:spTree>
    <p:extLst>
      <p:ext uri="{BB962C8B-B14F-4D97-AF65-F5344CB8AC3E}">
        <p14:creationId xmlns:p14="http://schemas.microsoft.com/office/powerpoint/2010/main" val="376564304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These words are homophones or near homophones.  They have the same pronunciation but different spellings and/or meanings. </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5</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29</a:t>
            </a:r>
          </a:p>
        </p:txBody>
      </p:sp>
    </p:spTree>
    <p:extLst>
      <p:ext uri="{BB962C8B-B14F-4D97-AF65-F5344CB8AC3E}">
        <p14:creationId xmlns:p14="http://schemas.microsoft.com/office/powerpoint/2010/main" val="3543780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773857654"/>
              </p:ext>
            </p:extLst>
          </p:nvPr>
        </p:nvGraphicFramePr>
        <p:xfrm>
          <a:off x="508000" y="325966"/>
          <a:ext cx="9055100" cy="731520"/>
        </p:xfrm>
        <a:graphic>
          <a:graphicData uri="http://schemas.openxmlformats.org/drawingml/2006/table">
            <a:tbl>
              <a:tblPr firstRow="1" bandRow="1">
                <a:tableStyleId>{5940675A-B579-460E-94D1-54222C63F5DA}</a:tableStyleId>
              </a:tblPr>
              <a:tblGrid>
                <a:gridCol w="9055100">
                  <a:extLst>
                    <a:ext uri="{9D8B030D-6E8A-4147-A177-3AD203B41FA5}">
                      <a16:colId xmlns:a16="http://schemas.microsoft.com/office/drawing/2014/main" val="20000"/>
                    </a:ext>
                  </a:extLst>
                </a:gridCol>
              </a:tblGrid>
              <a:tr h="449538">
                <a:tc>
                  <a:txBody>
                    <a:bodyPr/>
                    <a:lstStyle/>
                    <a:p>
                      <a:r>
                        <a:rPr lang="en-GB" sz="1400" b="1" i="0" dirty="0">
                          <a:latin typeface="Muli" pitchFamily="2" charset="77"/>
                          <a:ea typeface="OpenDyslexic" charset="0"/>
                          <a:cs typeface="OpenDyslexic" charset="0"/>
                        </a:rPr>
                        <a:t>Welcome</a:t>
                      </a:r>
                      <a:r>
                        <a:rPr lang="en-GB" sz="1400" b="1" i="0" baseline="0" dirty="0">
                          <a:latin typeface="Muli" pitchFamily="2" charset="77"/>
                          <a:ea typeface="OpenDyslexic" charset="0"/>
                          <a:cs typeface="OpenDyslexic" charset="0"/>
                        </a:rPr>
                        <a:t> to The Spelling Shed Year 5 scheme of work. </a:t>
                      </a:r>
                    </a:p>
                    <a:p>
                      <a:endParaRPr lang="en-GB" sz="1400" b="1" i="0" baseline="0" dirty="0">
                        <a:latin typeface="Muli" pitchFamily="2" charset="77"/>
                        <a:ea typeface="OpenDyslexic" charset="0"/>
                        <a:cs typeface="OpenDyslexic" charset="0"/>
                      </a:endParaRPr>
                    </a:p>
                    <a:p>
                      <a:endParaRPr lang="en-GB" sz="1400" b="1" i="0" dirty="0">
                        <a:latin typeface="Muli" pitchFamily="2" charset="77"/>
                        <a:ea typeface="OpenDyslexic" charset="0"/>
                        <a:cs typeface="OpenDyslexic" charset="0"/>
                      </a:endParaRPr>
                    </a:p>
                  </a:txBody>
                  <a:tcPr/>
                </a:tc>
                <a:extLst>
                  <a:ext uri="{0D108BD9-81ED-4DB2-BD59-A6C34878D82A}">
                    <a16:rowId xmlns:a16="http://schemas.microsoft.com/office/drawing/2014/main" val="10000"/>
                  </a:ext>
                </a:extLst>
              </a:tr>
            </a:tbl>
          </a:graphicData>
        </a:graphic>
      </p:graphicFrame>
      <p:sp>
        <p:nvSpPr>
          <p:cNvPr id="3" name="TextBox 2"/>
          <p:cNvSpPr txBox="1"/>
          <p:nvPr/>
        </p:nvSpPr>
        <p:spPr>
          <a:xfrm>
            <a:off x="508000" y="1564421"/>
            <a:ext cx="9237884" cy="3447098"/>
          </a:xfrm>
          <a:prstGeom prst="rect">
            <a:avLst/>
          </a:prstGeom>
          <a:noFill/>
        </p:spPr>
        <p:txBody>
          <a:bodyPr wrap="square" rtlCol="0">
            <a:spAutoFit/>
          </a:bodyPr>
          <a:lstStyle/>
          <a:p>
            <a:r>
              <a:rPr lang="en-GB" sz="2000" dirty="0">
                <a:latin typeface="Muli" pitchFamily="2" charset="77"/>
              </a:rPr>
              <a:t>What is included?</a:t>
            </a:r>
          </a:p>
          <a:p>
            <a:endParaRPr lang="en-GB" dirty="0">
              <a:latin typeface="Muli" pitchFamily="2" charset="77"/>
            </a:endParaRPr>
          </a:p>
          <a:p>
            <a:pPr marL="285750" indent="-285750">
              <a:buFontTx/>
              <a:buChar char="-"/>
            </a:pPr>
            <a:r>
              <a:rPr lang="en-GB" dirty="0">
                <a:latin typeface="Muli" pitchFamily="2" charset="77"/>
              </a:rPr>
              <a:t>36 weekly spelling lists (see contents) each based on National Curriculum spelling rules.</a:t>
            </a:r>
          </a:p>
          <a:p>
            <a:pPr marL="285750" indent="-285750">
              <a:buFontTx/>
              <a:buChar char="-"/>
            </a:pPr>
            <a:endParaRPr lang="en-GB" dirty="0">
              <a:latin typeface="Muli" pitchFamily="2" charset="77"/>
            </a:endParaRPr>
          </a:p>
          <a:p>
            <a:pPr marL="285750" indent="-285750">
              <a:buFontTx/>
              <a:buChar char="-"/>
            </a:pPr>
            <a:r>
              <a:rPr lang="en-GB" dirty="0">
                <a:latin typeface="Muli" pitchFamily="2" charset="77"/>
              </a:rPr>
              <a:t>For each list, you will find the following resources:</a:t>
            </a:r>
          </a:p>
          <a:p>
            <a:r>
              <a:rPr lang="en-GB" dirty="0">
                <a:latin typeface="Muli" pitchFamily="2" charset="77"/>
              </a:rPr>
              <a:t>  </a:t>
            </a:r>
          </a:p>
          <a:p>
            <a:pPr marL="742950" lvl="1" indent="-285750">
              <a:buFontTx/>
              <a:buChar char="-"/>
            </a:pPr>
            <a:r>
              <a:rPr lang="en-GB" dirty="0">
                <a:latin typeface="Muli" pitchFamily="2" charset="77"/>
              </a:rPr>
              <a:t>One 20 </a:t>
            </a:r>
            <a:r>
              <a:rPr lang="mr-IN" dirty="0">
                <a:latin typeface="Muli" pitchFamily="2" charset="77"/>
              </a:rPr>
              <a:t>–</a:t>
            </a:r>
            <a:r>
              <a:rPr lang="en-GB" dirty="0">
                <a:latin typeface="Muli" pitchFamily="2" charset="77"/>
              </a:rPr>
              <a:t> 30 minute lesson plan. </a:t>
            </a:r>
          </a:p>
          <a:p>
            <a:pPr marL="742950" lvl="1" indent="-285750">
              <a:buFontTx/>
              <a:buChar char="-"/>
            </a:pPr>
            <a:r>
              <a:rPr lang="en-GB" dirty="0">
                <a:latin typeface="Muli" pitchFamily="2" charset="77"/>
              </a:rPr>
              <a:t>Resources to aid the delivery of the lesson. </a:t>
            </a:r>
          </a:p>
          <a:p>
            <a:pPr marL="742950" lvl="1" indent="-285750">
              <a:buFontTx/>
              <a:buChar char="-"/>
            </a:pPr>
            <a:r>
              <a:rPr lang="en-GB" dirty="0">
                <a:latin typeface="Muli" pitchFamily="2" charset="77"/>
              </a:rPr>
              <a:t>One spelling practice sheet. </a:t>
            </a:r>
          </a:p>
          <a:p>
            <a:pPr marL="742950" lvl="1" indent="-285750">
              <a:buFontTx/>
              <a:buChar char="-"/>
            </a:pPr>
            <a:r>
              <a:rPr lang="en-GB" dirty="0">
                <a:latin typeface="Muli" pitchFamily="2" charset="77"/>
              </a:rPr>
              <a:t>One homework sheet. </a:t>
            </a:r>
          </a:p>
          <a:p>
            <a:endParaRPr lang="en-GB" dirty="0">
              <a:latin typeface="Muli" pitchFamily="2" charset="77"/>
            </a:endParaRPr>
          </a:p>
        </p:txBody>
      </p:sp>
    </p:spTree>
    <p:extLst>
      <p:ext uri="{BB962C8B-B14F-4D97-AF65-F5344CB8AC3E}">
        <p14:creationId xmlns:p14="http://schemas.microsoft.com/office/powerpoint/2010/main" val="1418524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official</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special</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artificial</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crucial</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judicial</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beneficial</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facial</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glacial</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especially</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multiracial</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247178286"/>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Ending ‘-</a:t>
                      </a:r>
                      <a:r>
                        <a:rPr lang="en-GB" sz="1400" baseline="0" dirty="0" err="1">
                          <a:latin typeface="Muli" pitchFamily="2" charset="77"/>
                        </a:rPr>
                        <a:t>cial</a:t>
                      </a:r>
                      <a:r>
                        <a:rPr lang="en-GB" sz="1400" baseline="0" dirty="0">
                          <a:latin typeface="Muli" pitchFamily="2" charset="77"/>
                        </a:rPr>
                        <a:t>’ and ‘-</a:t>
                      </a:r>
                      <a:r>
                        <a:rPr lang="en-GB" sz="1400" baseline="0" dirty="0" err="1">
                          <a:latin typeface="Muli" pitchFamily="2" charset="77"/>
                        </a:rPr>
                        <a:t>tial</a:t>
                      </a:r>
                      <a:r>
                        <a:rPr lang="en-GB" sz="1400" baseline="0" dirty="0">
                          <a:latin typeface="Muli" pitchFamily="2" charset="77"/>
                        </a:rPr>
                        <a:t>.’  After a vowel ‘-</a:t>
                      </a:r>
                      <a:r>
                        <a:rPr lang="en-GB" sz="1400" baseline="0" dirty="0" err="1">
                          <a:latin typeface="Muli" pitchFamily="2" charset="77"/>
                        </a:rPr>
                        <a:t>cial</a:t>
                      </a:r>
                      <a:r>
                        <a:rPr lang="en-GB" sz="1400" baseline="0" dirty="0">
                          <a:latin typeface="Muli" pitchFamily="2" charset="77"/>
                        </a:rPr>
                        <a:t>’ is most common and ‘-</a:t>
                      </a:r>
                      <a:r>
                        <a:rPr lang="en-GB" sz="1400" baseline="0" dirty="0" err="1">
                          <a:latin typeface="Muli" pitchFamily="2" charset="77"/>
                        </a:rPr>
                        <a:t>itial</a:t>
                      </a:r>
                      <a:r>
                        <a:rPr lang="en-GB" sz="1400" baseline="0" dirty="0">
                          <a:latin typeface="Muli" pitchFamily="2" charset="77"/>
                        </a:rPr>
                        <a:t>’ after a consonant.  But there are many exceptions.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71171">
                <a:tc>
                  <a:txBody>
                    <a:bodyPr/>
                    <a:lstStyle/>
                    <a:p>
                      <a:r>
                        <a:rPr lang="en-GB" sz="1400" b="0" i="0" dirty="0">
                          <a:latin typeface="Muli" pitchFamily="2" charset="77"/>
                        </a:rPr>
                        <a:t>List: 3</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961440934"/>
              </p:ext>
            </p:extLst>
          </p:nvPr>
        </p:nvGraphicFramePr>
        <p:xfrm>
          <a:off x="4223658" y="1432845"/>
          <a:ext cx="7032173" cy="4665220"/>
        </p:xfrm>
        <a:graphic>
          <a:graphicData uri="http://schemas.openxmlformats.org/drawingml/2006/table">
            <a:tbl>
              <a:tblPr firstRow="1" firstCol="1" bandRow="1">
                <a:tableStyleId>{5940675A-B579-460E-94D1-54222C63F5DA}</a:tableStyleId>
              </a:tblPr>
              <a:tblGrid>
                <a:gridCol w="447652">
                  <a:extLst>
                    <a:ext uri="{9D8B030D-6E8A-4147-A177-3AD203B41FA5}">
                      <a16:colId xmlns:a16="http://schemas.microsoft.com/office/drawing/2014/main" val="20000"/>
                    </a:ext>
                  </a:extLst>
                </a:gridCol>
                <a:gridCol w="447652">
                  <a:extLst>
                    <a:ext uri="{9D8B030D-6E8A-4147-A177-3AD203B41FA5}">
                      <a16:colId xmlns:a16="http://schemas.microsoft.com/office/drawing/2014/main" val="20001"/>
                    </a:ext>
                  </a:extLst>
                </a:gridCol>
                <a:gridCol w="439816">
                  <a:extLst>
                    <a:ext uri="{9D8B030D-6E8A-4147-A177-3AD203B41FA5}">
                      <a16:colId xmlns:a16="http://schemas.microsoft.com/office/drawing/2014/main" val="20002"/>
                    </a:ext>
                  </a:extLst>
                </a:gridCol>
                <a:gridCol w="442754">
                  <a:extLst>
                    <a:ext uri="{9D8B030D-6E8A-4147-A177-3AD203B41FA5}">
                      <a16:colId xmlns:a16="http://schemas.microsoft.com/office/drawing/2014/main" val="20003"/>
                    </a:ext>
                  </a:extLst>
                </a:gridCol>
                <a:gridCol w="440796">
                  <a:extLst>
                    <a:ext uri="{9D8B030D-6E8A-4147-A177-3AD203B41FA5}">
                      <a16:colId xmlns:a16="http://schemas.microsoft.com/office/drawing/2014/main" val="20004"/>
                    </a:ext>
                  </a:extLst>
                </a:gridCol>
                <a:gridCol w="447652">
                  <a:extLst>
                    <a:ext uri="{9D8B030D-6E8A-4147-A177-3AD203B41FA5}">
                      <a16:colId xmlns:a16="http://schemas.microsoft.com/office/drawing/2014/main" val="20005"/>
                    </a:ext>
                  </a:extLst>
                </a:gridCol>
                <a:gridCol w="440308">
                  <a:extLst>
                    <a:ext uri="{9D8B030D-6E8A-4147-A177-3AD203B41FA5}">
                      <a16:colId xmlns:a16="http://schemas.microsoft.com/office/drawing/2014/main" val="20006"/>
                    </a:ext>
                  </a:extLst>
                </a:gridCol>
                <a:gridCol w="440308">
                  <a:extLst>
                    <a:ext uri="{9D8B030D-6E8A-4147-A177-3AD203B41FA5}">
                      <a16:colId xmlns:a16="http://schemas.microsoft.com/office/drawing/2014/main" val="20007"/>
                    </a:ext>
                  </a:extLst>
                </a:gridCol>
                <a:gridCol w="440308">
                  <a:extLst>
                    <a:ext uri="{9D8B030D-6E8A-4147-A177-3AD203B41FA5}">
                      <a16:colId xmlns:a16="http://schemas.microsoft.com/office/drawing/2014/main" val="20008"/>
                    </a:ext>
                  </a:extLst>
                </a:gridCol>
                <a:gridCol w="440308">
                  <a:extLst>
                    <a:ext uri="{9D8B030D-6E8A-4147-A177-3AD203B41FA5}">
                      <a16:colId xmlns:a16="http://schemas.microsoft.com/office/drawing/2014/main" val="20009"/>
                    </a:ext>
                  </a:extLst>
                </a:gridCol>
                <a:gridCol w="440308">
                  <a:extLst>
                    <a:ext uri="{9D8B030D-6E8A-4147-A177-3AD203B41FA5}">
                      <a16:colId xmlns:a16="http://schemas.microsoft.com/office/drawing/2014/main" val="20010"/>
                    </a:ext>
                  </a:extLst>
                </a:gridCol>
                <a:gridCol w="448143">
                  <a:extLst>
                    <a:ext uri="{9D8B030D-6E8A-4147-A177-3AD203B41FA5}">
                      <a16:colId xmlns:a16="http://schemas.microsoft.com/office/drawing/2014/main" val="20011"/>
                    </a:ext>
                  </a:extLst>
                </a:gridCol>
                <a:gridCol w="429042">
                  <a:extLst>
                    <a:ext uri="{9D8B030D-6E8A-4147-A177-3AD203B41FA5}">
                      <a16:colId xmlns:a16="http://schemas.microsoft.com/office/drawing/2014/main" val="20012"/>
                    </a:ext>
                  </a:extLst>
                </a:gridCol>
                <a:gridCol w="429042">
                  <a:extLst>
                    <a:ext uri="{9D8B030D-6E8A-4147-A177-3AD203B41FA5}">
                      <a16:colId xmlns:a16="http://schemas.microsoft.com/office/drawing/2014/main" val="20013"/>
                    </a:ext>
                  </a:extLst>
                </a:gridCol>
                <a:gridCol w="429042">
                  <a:extLst>
                    <a:ext uri="{9D8B030D-6E8A-4147-A177-3AD203B41FA5}">
                      <a16:colId xmlns:a16="http://schemas.microsoft.com/office/drawing/2014/main" val="20014"/>
                    </a:ext>
                  </a:extLst>
                </a:gridCol>
                <a:gridCol w="429042">
                  <a:extLst>
                    <a:ext uri="{9D8B030D-6E8A-4147-A177-3AD203B41FA5}">
                      <a16:colId xmlns:a16="http://schemas.microsoft.com/office/drawing/2014/main" val="20015"/>
                    </a:ext>
                  </a:extLst>
                </a:gridCol>
              </a:tblGrid>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solidFill>
                      <a:srgbClr val="FF3860"/>
                    </a:solidFill>
                  </a:tcPr>
                </a:tc>
                <a:extLst>
                  <a:ext uri="{0D108BD9-81ED-4DB2-BD59-A6C34878D82A}">
                    <a16:rowId xmlns:a16="http://schemas.microsoft.com/office/drawing/2014/main" val="10000"/>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extLst>
                  <a:ext uri="{0D108BD9-81ED-4DB2-BD59-A6C34878D82A}">
                    <a16:rowId xmlns:a16="http://schemas.microsoft.com/office/drawing/2014/main" val="10001"/>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extLst>
                  <a:ext uri="{0D108BD9-81ED-4DB2-BD59-A6C34878D82A}">
                    <a16:rowId xmlns:a16="http://schemas.microsoft.com/office/drawing/2014/main" val="10002"/>
                  </a:ext>
                </a:extLst>
              </a:tr>
              <a:tr h="466522">
                <a:tc>
                  <a:txBody>
                    <a:bodyPr/>
                    <a:lstStyle/>
                    <a:p>
                      <a:pPr algn="ctr"/>
                      <a:r>
                        <a:rPr lang="en-GB" sz="2400" b="0" i="0" dirty="0">
                          <a:latin typeface="OpenDyslexicAlta" pitchFamily="2" charset="77"/>
                          <a:ea typeface="OpenDyslexic" charset="0"/>
                          <a:cs typeface="OpenDyslexic" charset="0"/>
                        </a:rPr>
                        <a:t>c</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r</a:t>
                      </a:r>
                    </a:p>
                  </a:txBody>
                  <a:tcPr marL="68580" marR="68580" marT="0" marB="0"/>
                </a:tc>
                <a:tc>
                  <a:txBody>
                    <a:bodyPr/>
                    <a:lstStyle/>
                    <a:p>
                      <a:pPr algn="ctr"/>
                      <a:r>
                        <a:rPr lang="en-GB" sz="2400" b="0" i="0" dirty="0">
                          <a:latin typeface="OpenDyslexicAlta" pitchFamily="2" charset="77"/>
                          <a:ea typeface="OpenDyslexic" charset="0"/>
                          <a:cs typeface="OpenDyslexic" charset="0"/>
                        </a:rPr>
                        <a:t>d</a:t>
                      </a:r>
                    </a:p>
                  </a:txBody>
                  <a:tcPr marL="68580" marR="68580" marT="0" marB="0"/>
                </a:tc>
                <a:tc>
                  <a:txBody>
                    <a:bodyPr/>
                    <a:lstStyle/>
                    <a:p>
                      <a:pPr algn="ctr"/>
                      <a:r>
                        <a:rPr lang="en-GB" sz="2400" b="0" i="0" dirty="0">
                          <a:latin typeface="OpenDyslexicAlta" pitchFamily="2" charset="77"/>
                          <a:ea typeface="OpenDyslexic" charset="0"/>
                          <a:cs typeface="OpenDyslexic" charset="0"/>
                        </a:rPr>
                        <a:t>f</a:t>
                      </a:r>
                    </a:p>
                  </a:txBody>
                  <a:tcPr marL="68580" marR="68580" marT="0" marB="0"/>
                </a:tc>
                <a:tc>
                  <a:txBody>
                    <a:bodyPr/>
                    <a:lstStyle/>
                    <a:p>
                      <a:pPr algn="ctr"/>
                      <a:r>
                        <a:rPr lang="en-GB" sz="2400" b="0" i="0" dirty="0">
                          <a:latin typeface="OpenDyslexicAlta" pitchFamily="2" charset="77"/>
                          <a:ea typeface="OpenDyslexic" charset="0"/>
                          <a:cs typeface="OpenDyslexic" charset="0"/>
                        </a:rPr>
                        <a:t>g</a:t>
                      </a:r>
                    </a:p>
                  </a:txBody>
                  <a:tcPr marL="68580" marR="68580" marT="0" marB="0"/>
                </a:tc>
                <a:tc>
                  <a:txBody>
                    <a:bodyPr/>
                    <a:lstStyle/>
                    <a:p>
                      <a:pPr algn="ctr"/>
                      <a:r>
                        <a:rPr lang="en-GB" sz="2400" b="0" i="0" dirty="0">
                          <a:latin typeface="OpenDyslexicAlta" pitchFamily="2" charset="77"/>
                          <a:ea typeface="OpenDyslexic" charset="0"/>
                          <a:cs typeface="OpenDyslexic" charset="0"/>
                        </a:rPr>
                        <a:t>h</a:t>
                      </a:r>
                    </a:p>
                  </a:txBody>
                  <a:tcPr marL="68580" marR="68580" marT="0" marB="0"/>
                </a:tc>
                <a:tc>
                  <a:txBody>
                    <a:bodyPr/>
                    <a:lstStyle/>
                    <a:p>
                      <a:pPr algn="ctr"/>
                      <a:r>
                        <a:rPr lang="en-GB" sz="2400" b="0" i="0" dirty="0">
                          <a:latin typeface="OpenDyslexicAlta" pitchFamily="2" charset="77"/>
                          <a:ea typeface="OpenDyslexic" charset="0"/>
                          <a:cs typeface="OpenDyslexic" charset="0"/>
                        </a:rPr>
                        <a:t>u</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i</a:t>
                      </a:r>
                    </a:p>
                  </a:txBody>
                  <a:tcPr marL="68580" marR="68580" marT="0" marB="0"/>
                </a:tc>
                <a:tc>
                  <a:txBody>
                    <a:bodyPr/>
                    <a:lstStyle/>
                    <a:p>
                      <a:pPr algn="ctr"/>
                      <a:r>
                        <a:rPr lang="en-GB" sz="2400" b="0" i="0" dirty="0">
                          <a:latin typeface="OpenDyslexicAlta" pitchFamily="2" charset="77"/>
                          <a:ea typeface="OpenDyslexic" charset="0"/>
                          <a:cs typeface="OpenDyslexic" charset="0"/>
                        </a:rPr>
                        <a:t>j</a:t>
                      </a:r>
                    </a:p>
                  </a:txBody>
                  <a:tcPr marL="68580" marR="68580" marT="0" marB="0"/>
                </a:tc>
                <a:tc>
                  <a:txBody>
                    <a:bodyPr/>
                    <a:lstStyle/>
                    <a:p>
                      <a:pPr algn="ctr"/>
                      <a:r>
                        <a:rPr lang="en-GB" sz="2400" b="0" i="0" dirty="0">
                          <a:latin typeface="OpenDyslexicAlta" pitchFamily="2" charset="77"/>
                          <a:ea typeface="OpenDyslexic" charset="0"/>
                          <a:cs typeface="OpenDyslexic" charset="0"/>
                        </a:rPr>
                        <a:t>k</a:t>
                      </a:r>
                    </a:p>
                  </a:txBody>
                  <a:tcPr marL="68580" marR="68580" marT="0" marB="0"/>
                </a:tc>
                <a:tc>
                  <a:txBody>
                    <a:bodyPr/>
                    <a:lstStyle/>
                    <a:p>
                      <a:pPr algn="ctr"/>
                      <a:r>
                        <a:rPr lang="en-GB" sz="2400" b="0" i="0" dirty="0">
                          <a:latin typeface="OpenDyslexicAlta" pitchFamily="2" charset="77"/>
                          <a:ea typeface="OpenDyslexic" charset="0"/>
                          <a:cs typeface="OpenDyslexic" charset="0"/>
                        </a:rPr>
                        <a:t>c</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extLst>
                  <a:ext uri="{0D108BD9-81ED-4DB2-BD59-A6C34878D82A}">
                    <a16:rowId xmlns:a16="http://schemas.microsoft.com/office/drawing/2014/main" val="10003"/>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solidFill>
                      <a:srgbClr val="FF3860"/>
                    </a:solidFill>
                  </a:tcPr>
                </a:tc>
                <a:extLst>
                  <a:ext uri="{0D108BD9-81ED-4DB2-BD59-A6C34878D82A}">
                    <a16:rowId xmlns:a16="http://schemas.microsoft.com/office/drawing/2014/main" val="10004"/>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solidFill>
                      <a:srgbClr val="FF3860"/>
                    </a:solidFill>
                  </a:tcPr>
                </a:tc>
                <a:extLst>
                  <a:ext uri="{0D108BD9-81ED-4DB2-BD59-A6C34878D82A}">
                    <a16:rowId xmlns:a16="http://schemas.microsoft.com/office/drawing/2014/main" val="10005"/>
                  </a:ext>
                </a:extLst>
              </a:tr>
              <a:tr h="466522">
                <a:tc>
                  <a:txBody>
                    <a:bodyPr/>
                    <a:lstStyle/>
                    <a:p>
                      <a:pPr algn="ctr"/>
                      <a:r>
                        <a:rPr lang="en-GB" sz="2400" b="0" i="0" dirty="0">
                          <a:latin typeface="OpenDyslexicAlta" pitchFamily="2" charset="77"/>
                          <a:ea typeface="OpenDyslexic" charset="0"/>
                          <a:cs typeface="OpenDyslexic" charset="0"/>
                        </a:rPr>
                        <a:t>g</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q</a:t>
                      </a:r>
                    </a:p>
                  </a:txBody>
                  <a:tcPr marL="68580" marR="68580" marT="0" marB="0"/>
                </a:tc>
                <a:tc>
                  <a:txBody>
                    <a:bodyPr/>
                    <a:lstStyle/>
                    <a:p>
                      <a:pPr algn="ctr"/>
                      <a:r>
                        <a:rPr lang="en-GB" sz="2400" b="0" i="0" dirty="0">
                          <a:latin typeface="OpenDyslexicAlta" pitchFamily="2" charset="77"/>
                          <a:ea typeface="OpenDyslexic" charset="0"/>
                          <a:cs typeface="OpenDyslexic" charset="0"/>
                        </a:rPr>
                        <a:t>p</a:t>
                      </a:r>
                    </a:p>
                  </a:txBody>
                  <a:tcPr marL="68580" marR="68580" marT="0" marB="0"/>
                </a:tc>
                <a:tc>
                  <a:txBody>
                    <a:bodyPr/>
                    <a:lstStyle/>
                    <a:p>
                      <a:pPr algn="ctr"/>
                      <a:r>
                        <a:rPr lang="en-GB" sz="2400" b="0" i="0" dirty="0">
                          <a:latin typeface="OpenDyslexicAlta" pitchFamily="2" charset="77"/>
                          <a:ea typeface="OpenDyslexic" charset="0"/>
                          <a:cs typeface="OpenDyslexic" charset="0"/>
                        </a:rPr>
                        <a:t>a</a:t>
                      </a:r>
                    </a:p>
                  </a:txBody>
                  <a:tcPr marL="68580" marR="68580" marT="0" marB="0"/>
                </a:tc>
                <a:tc>
                  <a:txBody>
                    <a:bodyPr/>
                    <a:lstStyle/>
                    <a:p>
                      <a:pPr algn="ctr"/>
                      <a:r>
                        <a:rPr lang="en-GB" sz="2400" b="0" i="0" dirty="0">
                          <a:latin typeface="OpenDyslexicAlta" pitchFamily="2" charset="77"/>
                          <a:ea typeface="OpenDyslexic" charset="0"/>
                          <a:cs typeface="OpenDyslexic" charset="0"/>
                        </a:rPr>
                        <a:t>d</a:t>
                      </a:r>
                    </a:p>
                  </a:txBody>
                  <a:tcPr marL="68580" marR="68580" marT="0" marB="0"/>
                </a:tc>
                <a:tc>
                  <a:txBody>
                    <a:bodyPr/>
                    <a:lstStyle/>
                    <a:p>
                      <a:pPr algn="ctr"/>
                      <a:r>
                        <a:rPr lang="en-GB" sz="2400" b="0" i="0" dirty="0">
                          <a:latin typeface="OpenDyslexicAlta" pitchFamily="2" charset="77"/>
                          <a:ea typeface="OpenDyslexic" charset="0"/>
                          <a:cs typeface="OpenDyslexic" charset="0"/>
                        </a:rPr>
                        <a:t>f</a:t>
                      </a:r>
                    </a:p>
                  </a:txBody>
                  <a:tcPr marL="68580" marR="68580" marT="0" marB="0"/>
                </a:tc>
                <a:tc>
                  <a:txBody>
                    <a:bodyPr/>
                    <a:lstStyle/>
                    <a:p>
                      <a:pPr algn="ctr"/>
                      <a:r>
                        <a:rPr lang="en-GB" sz="2400" b="0" i="0" dirty="0">
                          <a:latin typeface="OpenDyslexicAlta" pitchFamily="2" charset="77"/>
                          <a:ea typeface="OpenDyslexic" charset="0"/>
                          <a:cs typeface="OpenDyslexic" charset="0"/>
                        </a:rPr>
                        <a:t>f</a:t>
                      </a:r>
                    </a:p>
                  </a:txBody>
                  <a:tcPr marL="68580" marR="68580" marT="0" marB="0"/>
                </a:tc>
                <a:tc>
                  <a:txBody>
                    <a:bodyPr/>
                    <a:lstStyle/>
                    <a:p>
                      <a:pPr algn="ctr"/>
                      <a:r>
                        <a:rPr lang="en-GB" sz="2400" b="0" i="0" dirty="0">
                          <a:latin typeface="OpenDyslexicAlta" pitchFamily="2" charset="77"/>
                          <a:ea typeface="OpenDyslexic" charset="0"/>
                          <a:cs typeface="OpenDyslexic" charset="0"/>
                        </a:rPr>
                        <a:t>g</a:t>
                      </a:r>
                    </a:p>
                  </a:txBody>
                  <a:tcPr marL="68580" marR="68580" marT="0" marB="0"/>
                </a:tc>
                <a:tc>
                  <a:txBody>
                    <a:bodyPr/>
                    <a:lstStyle/>
                    <a:p>
                      <a:pPr algn="ctr"/>
                      <a:r>
                        <a:rPr lang="en-GB" sz="2400" b="0" i="0" dirty="0">
                          <a:latin typeface="OpenDyslexicAlta" pitchFamily="2" charset="77"/>
                          <a:ea typeface="OpenDyslexic" charset="0"/>
                          <a:cs typeface="OpenDyslexic" charset="0"/>
                        </a:rPr>
                        <a:t>h</a:t>
                      </a:r>
                    </a:p>
                  </a:txBody>
                  <a:tcPr marL="68580" marR="68580" marT="0" marB="0"/>
                </a:tc>
                <a:tc>
                  <a:txBody>
                    <a:bodyPr/>
                    <a:lstStyle/>
                    <a:p>
                      <a:pPr algn="ctr"/>
                      <a:r>
                        <a:rPr lang="en-GB" sz="2400" b="0" i="0" dirty="0">
                          <a:latin typeface="OpenDyslexicAlta" pitchFamily="2" charset="77"/>
                          <a:ea typeface="OpenDyslexic" charset="0"/>
                          <a:cs typeface="OpenDyslexic" charset="0"/>
                        </a:rPr>
                        <a:t>a</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a</a:t>
                      </a:r>
                    </a:p>
                  </a:txBody>
                  <a:tcPr marL="68580" marR="68580" marT="0" marB="0"/>
                </a:tc>
                <a:tc>
                  <a:txBody>
                    <a:bodyPr/>
                    <a:lstStyle/>
                    <a:p>
                      <a:pPr algn="ctr"/>
                      <a:r>
                        <a:rPr lang="en-GB" sz="2400" b="0" i="0" dirty="0">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extLst>
                  <a:ext uri="{0D108BD9-81ED-4DB2-BD59-A6C34878D82A}">
                    <a16:rowId xmlns:a16="http://schemas.microsoft.com/office/drawing/2014/main" val="10006"/>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solidFill>
                      <a:srgbClr val="FF3860"/>
                    </a:solidFill>
                  </a:tcPr>
                </a:tc>
                <a:extLst>
                  <a:ext uri="{0D108BD9-81ED-4DB2-BD59-A6C34878D82A}">
                    <a16:rowId xmlns:a16="http://schemas.microsoft.com/office/drawing/2014/main" val="10007"/>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extLst>
                  <a:ext uri="{0D108BD9-81ED-4DB2-BD59-A6C34878D82A}">
                    <a16:rowId xmlns:a16="http://schemas.microsoft.com/office/drawing/2014/main" val="10008"/>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solidFill>
                      <a:srgbClr val="FF3860"/>
                    </a:solidFill>
                  </a:tcPr>
                </a:tc>
                <a:extLst>
                  <a:ext uri="{0D108BD9-81ED-4DB2-BD59-A6C34878D82A}">
                    <a16:rowId xmlns:a16="http://schemas.microsoft.com/office/drawing/2014/main" val="10009"/>
                  </a:ext>
                </a:extLst>
              </a:tr>
            </a:tbl>
          </a:graphicData>
        </a:graphic>
      </p:graphicFrame>
      <p:sp>
        <p:nvSpPr>
          <p:cNvPr id="7" name="TextBox 6"/>
          <p:cNvSpPr txBox="1"/>
          <p:nvPr/>
        </p:nvSpPr>
        <p:spPr>
          <a:xfrm>
            <a:off x="4580371" y="6260064"/>
            <a:ext cx="7916708" cy="369332"/>
          </a:xfrm>
          <a:prstGeom prst="rect">
            <a:avLst/>
          </a:prstGeom>
          <a:noFill/>
        </p:spPr>
        <p:txBody>
          <a:bodyPr wrap="square" rtlCol="0">
            <a:spAutoFit/>
          </a:bodyPr>
          <a:lstStyle/>
          <a:p>
            <a:r>
              <a:rPr lang="en-GB" dirty="0">
                <a:latin typeface="OpenDyslexicAlta" pitchFamily="2" charset="77"/>
                <a:ea typeface="OpenDyslexic" charset="0"/>
                <a:cs typeface="OpenDyslexic" charset="0"/>
              </a:rPr>
              <a:t>Can you find your spellings hidden in this word search?</a:t>
            </a:r>
          </a:p>
        </p:txBody>
      </p:sp>
    </p:spTree>
    <p:extLst>
      <p:ext uri="{BB962C8B-B14F-4D97-AF65-F5344CB8AC3E}">
        <p14:creationId xmlns:p14="http://schemas.microsoft.com/office/powerpoint/2010/main" val="162725754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5</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29</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These words are homophones or near homophones.  They have the same pronunciation but different spellings and/or meanings.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1653694732"/>
              </p:ext>
            </p:extLst>
          </p:nvPr>
        </p:nvGraphicFramePr>
        <p:xfrm>
          <a:off x="3429000" y="1311275"/>
          <a:ext cx="8363607" cy="5279833"/>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499540">
                <a:tc>
                  <a:txBody>
                    <a:bodyPr/>
                    <a:lstStyle/>
                    <a:p>
                      <a:r>
                        <a:rPr lang="en-GB" sz="1700" b="0" i="0" dirty="0">
                          <a:latin typeface="Muli" pitchFamily="2" charset="77"/>
                        </a:rPr>
                        <a:t>Introduction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i="0" dirty="0">
                          <a:latin typeface="Muli" pitchFamily="2" charset="77"/>
                        </a:rPr>
                        <a:t>Ask the children what the word homophone means.</a:t>
                      </a:r>
                      <a:r>
                        <a:rPr lang="en-GB" sz="1700" b="0" i="0" baseline="0" dirty="0">
                          <a:latin typeface="Muli" pitchFamily="2" charset="77"/>
                        </a:rPr>
                        <a:t> Can they think of any examples?  Define them as words which have the same pronunciation but different meanings and/or spellings.   Discuss near homophones have slightly different pronunciations. </a:t>
                      </a:r>
                      <a:endParaRPr lang="en-GB" sz="1700" b="0" i="0" dirty="0">
                        <a:latin typeface="Muli" pitchFamily="2" charset="77"/>
                      </a:endParaRPr>
                    </a:p>
                    <a:p>
                      <a:endParaRPr lang="en-GB" sz="1700" b="0" i="0" dirty="0">
                        <a:latin typeface="Muli" pitchFamily="2" charset="77"/>
                      </a:endParaRPr>
                    </a:p>
                  </a:txBody>
                  <a:tcPr/>
                </a:tc>
                <a:extLst>
                  <a:ext uri="{0D108BD9-81ED-4DB2-BD59-A6C34878D82A}">
                    <a16:rowId xmlns:a16="http://schemas.microsoft.com/office/drawing/2014/main" val="10000"/>
                  </a:ext>
                </a:extLst>
              </a:tr>
              <a:tr h="1616213">
                <a:tc>
                  <a:txBody>
                    <a:bodyPr/>
                    <a:lstStyle/>
                    <a:p>
                      <a:r>
                        <a:rPr lang="en-GB" sz="1700" b="0" i="0" dirty="0">
                          <a:latin typeface="Muli" pitchFamily="2" charset="77"/>
                        </a:rPr>
                        <a:t>Main Teaching Activity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i="0" baseline="0" dirty="0">
                          <a:latin typeface="Muli" pitchFamily="2" charset="77"/>
                        </a:rPr>
                        <a:t>In pairs children each look up half of the spelling list in a dictionary and share the definitions with their partner so that they know what all 10 words mean. They can then create 5 sentences using 5 of the words. </a:t>
                      </a:r>
                    </a:p>
                    <a:p>
                      <a:endParaRPr lang="en-GB" sz="1700" b="0" i="0" baseline="0" dirty="0">
                        <a:latin typeface="Muli" pitchFamily="2" charset="77"/>
                      </a:endParaRPr>
                    </a:p>
                  </a:txBody>
                  <a:tcPr/>
                </a:tc>
                <a:extLst>
                  <a:ext uri="{0D108BD9-81ED-4DB2-BD59-A6C34878D82A}">
                    <a16:rowId xmlns:a16="http://schemas.microsoft.com/office/drawing/2014/main" val="10001"/>
                  </a:ext>
                </a:extLst>
              </a:tr>
              <a:tr h="2105005">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Play word bingo – get each child to draw a noughts and crosses board to create 6 boxes on their white board. Ask them to write down 6 of the words on the PowerPoint.</a:t>
                      </a:r>
                    </a:p>
                    <a:p>
                      <a:endParaRPr lang="en-GB" sz="1700" b="0" i="0" dirty="0">
                        <a:latin typeface="Muli" pitchFamily="2" charset="77"/>
                      </a:endParaRPr>
                    </a:p>
                    <a:p>
                      <a:r>
                        <a:rPr lang="en-GB" sz="1700" b="0" i="0" dirty="0">
                          <a:latin typeface="Muli" pitchFamily="2" charset="77"/>
                        </a:rPr>
                        <a:t>Teacher randomly picks a word and says it as part of a sentence, children need to work out if they have the word (and double check they have the correct spelling) and cross it off. First to find all 6 wins.</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3084833281"/>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affect</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effect</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precede</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proceed</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draft</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draught</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dessert</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desert</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whose</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who’s</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9201469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58903247"/>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310078883"/>
                    </a:ext>
                  </a:extLst>
                </a:gridCol>
                <a:gridCol w="1858433">
                  <a:extLst>
                    <a:ext uri="{9D8B030D-6E8A-4147-A177-3AD203B41FA5}">
                      <a16:colId xmlns:a16="http://schemas.microsoft.com/office/drawing/2014/main" val="470244269"/>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D883FF"/>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4th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affect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effect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precede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proceed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draft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draught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dessert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desert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whose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who’s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754474680"/>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These words are homophones or near homophones.  They have the same pronunciation but different spellings and/or meanings.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29</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720832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affect</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effect</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precede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proceed</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draft</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draught</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dessert</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desert</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whose</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who’s</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337082131"/>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These words are homophones or near homophones.  They have the same pronunciation but different spellings and/or meanings.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29</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69682064"/>
              </p:ext>
            </p:extLst>
          </p:nvPr>
        </p:nvGraphicFramePr>
        <p:xfrm>
          <a:off x="4223658" y="1432845"/>
          <a:ext cx="7032173" cy="4665220"/>
        </p:xfrm>
        <a:graphic>
          <a:graphicData uri="http://schemas.openxmlformats.org/drawingml/2006/table">
            <a:tbl>
              <a:tblPr firstRow="1" firstCol="1" bandRow="1">
                <a:tableStyleId>{5940675A-B579-460E-94D1-54222C63F5DA}</a:tableStyleId>
              </a:tblPr>
              <a:tblGrid>
                <a:gridCol w="447652">
                  <a:extLst>
                    <a:ext uri="{9D8B030D-6E8A-4147-A177-3AD203B41FA5}">
                      <a16:colId xmlns:a16="http://schemas.microsoft.com/office/drawing/2014/main" val="20000"/>
                    </a:ext>
                  </a:extLst>
                </a:gridCol>
                <a:gridCol w="447652">
                  <a:extLst>
                    <a:ext uri="{9D8B030D-6E8A-4147-A177-3AD203B41FA5}">
                      <a16:colId xmlns:a16="http://schemas.microsoft.com/office/drawing/2014/main" val="20001"/>
                    </a:ext>
                  </a:extLst>
                </a:gridCol>
                <a:gridCol w="439816">
                  <a:extLst>
                    <a:ext uri="{9D8B030D-6E8A-4147-A177-3AD203B41FA5}">
                      <a16:colId xmlns:a16="http://schemas.microsoft.com/office/drawing/2014/main" val="20002"/>
                    </a:ext>
                  </a:extLst>
                </a:gridCol>
                <a:gridCol w="442754">
                  <a:extLst>
                    <a:ext uri="{9D8B030D-6E8A-4147-A177-3AD203B41FA5}">
                      <a16:colId xmlns:a16="http://schemas.microsoft.com/office/drawing/2014/main" val="20003"/>
                    </a:ext>
                  </a:extLst>
                </a:gridCol>
                <a:gridCol w="440796">
                  <a:extLst>
                    <a:ext uri="{9D8B030D-6E8A-4147-A177-3AD203B41FA5}">
                      <a16:colId xmlns:a16="http://schemas.microsoft.com/office/drawing/2014/main" val="20004"/>
                    </a:ext>
                  </a:extLst>
                </a:gridCol>
                <a:gridCol w="447652">
                  <a:extLst>
                    <a:ext uri="{9D8B030D-6E8A-4147-A177-3AD203B41FA5}">
                      <a16:colId xmlns:a16="http://schemas.microsoft.com/office/drawing/2014/main" val="20005"/>
                    </a:ext>
                  </a:extLst>
                </a:gridCol>
                <a:gridCol w="440308">
                  <a:extLst>
                    <a:ext uri="{9D8B030D-6E8A-4147-A177-3AD203B41FA5}">
                      <a16:colId xmlns:a16="http://schemas.microsoft.com/office/drawing/2014/main" val="20006"/>
                    </a:ext>
                  </a:extLst>
                </a:gridCol>
                <a:gridCol w="440308">
                  <a:extLst>
                    <a:ext uri="{9D8B030D-6E8A-4147-A177-3AD203B41FA5}">
                      <a16:colId xmlns:a16="http://schemas.microsoft.com/office/drawing/2014/main" val="20007"/>
                    </a:ext>
                  </a:extLst>
                </a:gridCol>
                <a:gridCol w="440308">
                  <a:extLst>
                    <a:ext uri="{9D8B030D-6E8A-4147-A177-3AD203B41FA5}">
                      <a16:colId xmlns:a16="http://schemas.microsoft.com/office/drawing/2014/main" val="20008"/>
                    </a:ext>
                  </a:extLst>
                </a:gridCol>
                <a:gridCol w="440308">
                  <a:extLst>
                    <a:ext uri="{9D8B030D-6E8A-4147-A177-3AD203B41FA5}">
                      <a16:colId xmlns:a16="http://schemas.microsoft.com/office/drawing/2014/main" val="20009"/>
                    </a:ext>
                  </a:extLst>
                </a:gridCol>
                <a:gridCol w="440308">
                  <a:extLst>
                    <a:ext uri="{9D8B030D-6E8A-4147-A177-3AD203B41FA5}">
                      <a16:colId xmlns:a16="http://schemas.microsoft.com/office/drawing/2014/main" val="20010"/>
                    </a:ext>
                  </a:extLst>
                </a:gridCol>
                <a:gridCol w="448143">
                  <a:extLst>
                    <a:ext uri="{9D8B030D-6E8A-4147-A177-3AD203B41FA5}">
                      <a16:colId xmlns:a16="http://schemas.microsoft.com/office/drawing/2014/main" val="20011"/>
                    </a:ext>
                  </a:extLst>
                </a:gridCol>
                <a:gridCol w="429042">
                  <a:extLst>
                    <a:ext uri="{9D8B030D-6E8A-4147-A177-3AD203B41FA5}">
                      <a16:colId xmlns:a16="http://schemas.microsoft.com/office/drawing/2014/main" val="20012"/>
                    </a:ext>
                  </a:extLst>
                </a:gridCol>
                <a:gridCol w="429042">
                  <a:extLst>
                    <a:ext uri="{9D8B030D-6E8A-4147-A177-3AD203B41FA5}">
                      <a16:colId xmlns:a16="http://schemas.microsoft.com/office/drawing/2014/main" val="20013"/>
                    </a:ext>
                  </a:extLst>
                </a:gridCol>
                <a:gridCol w="429042">
                  <a:extLst>
                    <a:ext uri="{9D8B030D-6E8A-4147-A177-3AD203B41FA5}">
                      <a16:colId xmlns:a16="http://schemas.microsoft.com/office/drawing/2014/main" val="20014"/>
                    </a:ext>
                  </a:extLst>
                </a:gridCol>
                <a:gridCol w="429042">
                  <a:extLst>
                    <a:ext uri="{9D8B030D-6E8A-4147-A177-3AD203B41FA5}">
                      <a16:colId xmlns:a16="http://schemas.microsoft.com/office/drawing/2014/main" val="20015"/>
                    </a:ext>
                  </a:extLst>
                </a:gridCol>
              </a:tblGrid>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extLst>
                  <a:ext uri="{0D108BD9-81ED-4DB2-BD59-A6C34878D82A}">
                    <a16:rowId xmlns:a16="http://schemas.microsoft.com/office/drawing/2014/main" val="10000"/>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extLst>
                  <a:ext uri="{0D108BD9-81ED-4DB2-BD59-A6C34878D82A}">
                    <a16:rowId xmlns:a16="http://schemas.microsoft.com/office/drawing/2014/main" val="10001"/>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extLst>
                  <a:ext uri="{0D108BD9-81ED-4DB2-BD59-A6C34878D82A}">
                    <a16:rowId xmlns:a16="http://schemas.microsoft.com/office/drawing/2014/main" val="10002"/>
                  </a:ext>
                </a:extLst>
              </a:tr>
              <a:tr h="466522">
                <a:tc>
                  <a:txBody>
                    <a:bodyPr/>
                    <a:lstStyle/>
                    <a:p>
                      <a:pPr algn="ctr"/>
                      <a:r>
                        <a:rPr lang="en-GB" sz="2400" b="0" i="0" dirty="0">
                          <a:latin typeface="OpenDyslexicAlta" pitchFamily="2" charset="77"/>
                          <a:ea typeface="OpenDyslexic" charset="0"/>
                          <a:cs typeface="OpenDyslexic" charset="0"/>
                        </a:rPr>
                        <a:t>h</a:t>
                      </a:r>
                    </a:p>
                  </a:txBody>
                  <a:tcPr marL="68580" marR="68580" marT="0" marB="0"/>
                </a:tc>
                <a:tc>
                  <a:txBody>
                    <a:bodyPr/>
                    <a:lstStyle/>
                    <a:p>
                      <a:pPr algn="ctr"/>
                      <a:r>
                        <a:rPr lang="en-GB" sz="2400" b="0" i="0" dirty="0">
                          <a:latin typeface="OpenDyslexicAlta" pitchFamily="2" charset="77"/>
                          <a:ea typeface="OpenDyslexic" charset="0"/>
                          <a:cs typeface="OpenDyslexic" charset="0"/>
                        </a:rPr>
                        <a:t>s</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algn="ctr"/>
                      <a:r>
                        <a:rPr lang="en-GB" sz="2400" b="0" i="0" dirty="0">
                          <a:latin typeface="OpenDyslexicAlta" pitchFamily="2" charset="77"/>
                          <a:ea typeface="OpenDyslexic" charset="0"/>
                          <a:cs typeface="OpenDyslexic" charset="0"/>
                        </a:rPr>
                        <a:t>f</a:t>
                      </a:r>
                    </a:p>
                  </a:txBody>
                  <a:tcPr marL="68580" marR="68580" marT="0" marB="0"/>
                </a:tc>
                <a:tc>
                  <a:txBody>
                    <a:bodyPr/>
                    <a:lstStyle/>
                    <a:p>
                      <a:pPr algn="ctr"/>
                      <a:r>
                        <a:rPr lang="en-GB" sz="2400" b="0" i="0" dirty="0">
                          <a:latin typeface="OpenDyslexicAlta" pitchFamily="2" charset="77"/>
                          <a:ea typeface="OpenDyslexic" charset="0"/>
                          <a:cs typeface="OpenDyslexic" charset="0"/>
                        </a:rPr>
                        <a:t>f</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algn="ctr"/>
                      <a:r>
                        <a:rPr lang="en-GB" sz="2400" b="0" i="0" dirty="0">
                          <a:latin typeface="OpenDyslexicAlta" pitchFamily="2" charset="77"/>
                          <a:ea typeface="OpenDyslexic" charset="0"/>
                          <a:cs typeface="OpenDyslexic" charset="0"/>
                        </a:rPr>
                        <a:t>c</a:t>
                      </a:r>
                    </a:p>
                  </a:txBody>
                  <a:tcPr marL="68580" marR="68580" marT="0" marB="0"/>
                </a:tc>
                <a:tc>
                  <a:txBody>
                    <a:bodyPr/>
                    <a:lstStyle/>
                    <a:p>
                      <a:pPr algn="ctr"/>
                      <a:r>
                        <a:rPr lang="en-GB" sz="2400" b="0" i="0" dirty="0">
                          <a:latin typeface="OpenDyslexicAlta" pitchFamily="2" charset="77"/>
                          <a:ea typeface="OpenDyslexic" charset="0"/>
                          <a:cs typeface="OpenDyslexic" charset="0"/>
                        </a:rPr>
                        <a:t>t</a:t>
                      </a:r>
                    </a:p>
                  </a:txBody>
                  <a:tcPr marL="68580" marR="68580" marT="0" marB="0"/>
                </a:tc>
                <a:tc>
                  <a:txBody>
                    <a:bodyPr/>
                    <a:lstStyle/>
                    <a:p>
                      <a:pPr algn="ctr"/>
                      <a:r>
                        <a:rPr lang="en-GB" sz="2400" b="0" i="0" dirty="0">
                          <a:latin typeface="OpenDyslexicAlta" pitchFamily="2" charset="77"/>
                          <a:ea typeface="OpenDyslexic" charset="0"/>
                          <a:cs typeface="OpenDyslexic" charset="0"/>
                        </a:rPr>
                        <a:t>h</a:t>
                      </a:r>
                    </a:p>
                  </a:txBody>
                  <a:tcPr marL="68580" marR="68580" marT="0" marB="0"/>
                </a:tc>
                <a:tc>
                  <a:txBody>
                    <a:bodyPr/>
                    <a:lstStyle/>
                    <a:p>
                      <a:pPr algn="ctr"/>
                      <a:r>
                        <a:rPr lang="en-GB" sz="2400" b="0" i="0" dirty="0">
                          <a:latin typeface="OpenDyslexicAlta" pitchFamily="2" charset="77"/>
                          <a:ea typeface="OpenDyslexic" charset="0"/>
                          <a:cs typeface="OpenDyslexic" charset="0"/>
                        </a:rPr>
                        <a:t>d</a:t>
                      </a:r>
                    </a:p>
                  </a:txBody>
                  <a:tcPr marL="68580" marR="68580" marT="0" marB="0"/>
                </a:tc>
                <a:tc>
                  <a:txBody>
                    <a:bodyPr/>
                    <a:lstStyle/>
                    <a:p>
                      <a:pPr algn="ctr"/>
                      <a:r>
                        <a:rPr lang="en-GB" sz="2400" b="0" i="0" dirty="0">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extLst>
                  <a:ext uri="{0D108BD9-81ED-4DB2-BD59-A6C34878D82A}">
                    <a16:rowId xmlns:a16="http://schemas.microsoft.com/office/drawing/2014/main" val="10003"/>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extLst>
                  <a:ext uri="{0D108BD9-81ED-4DB2-BD59-A6C34878D82A}">
                    <a16:rowId xmlns:a16="http://schemas.microsoft.com/office/drawing/2014/main" val="10004"/>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extLst>
                  <a:ext uri="{0D108BD9-81ED-4DB2-BD59-A6C34878D82A}">
                    <a16:rowId xmlns:a16="http://schemas.microsoft.com/office/drawing/2014/main" val="10005"/>
                  </a:ext>
                </a:extLst>
              </a:tr>
              <a:tr h="466522">
                <a:tc>
                  <a:txBody>
                    <a:bodyPr/>
                    <a:lstStyle/>
                    <a:p>
                      <a:pPr algn="ctr"/>
                      <a:r>
                        <a:rPr lang="en-GB" sz="2400" b="0" i="0" dirty="0">
                          <a:latin typeface="OpenDyslexicAlta" pitchFamily="2" charset="77"/>
                          <a:ea typeface="OpenDyslexic" charset="0"/>
                          <a:cs typeface="OpenDyslexic" charset="0"/>
                        </a:rPr>
                        <a:t>y</a:t>
                      </a:r>
                    </a:p>
                  </a:txBody>
                  <a:tcPr marL="68580" marR="68580" marT="0" marB="0"/>
                </a:tc>
                <a:tc>
                  <a:txBody>
                    <a:bodyPr/>
                    <a:lstStyle/>
                    <a:p>
                      <a:pPr algn="ctr"/>
                      <a:r>
                        <a:rPr lang="en-GB" sz="2400" b="0" i="0" dirty="0">
                          <a:latin typeface="OpenDyslexicAlta" pitchFamily="2" charset="77"/>
                          <a:ea typeface="OpenDyslexic" charset="0"/>
                          <a:cs typeface="OpenDyslexic" charset="0"/>
                        </a:rPr>
                        <a:t>r</a:t>
                      </a:r>
                    </a:p>
                  </a:txBody>
                  <a:tcPr marL="68580" marR="68580" marT="0" marB="0"/>
                </a:tc>
                <a:tc>
                  <a:txBody>
                    <a:bodyPr/>
                    <a:lstStyle/>
                    <a:p>
                      <a:pPr algn="ctr"/>
                      <a:r>
                        <a:rPr lang="en-GB" sz="2400" b="0" i="0" dirty="0">
                          <a:latin typeface="OpenDyslexicAlta" pitchFamily="2" charset="77"/>
                          <a:ea typeface="OpenDyslexic" charset="0"/>
                          <a:cs typeface="OpenDyslexic" charset="0"/>
                        </a:rPr>
                        <a:t>y</a:t>
                      </a:r>
                    </a:p>
                  </a:txBody>
                  <a:tcPr marL="68580" marR="68580" marT="0" marB="0"/>
                </a:tc>
                <a:tc>
                  <a:txBody>
                    <a:bodyPr/>
                    <a:lstStyle/>
                    <a:p>
                      <a:pPr algn="ctr"/>
                      <a:r>
                        <a:rPr lang="en-GB" sz="2400" b="0" i="0" dirty="0">
                          <a:latin typeface="OpenDyslexicAlta" pitchFamily="2" charset="77"/>
                          <a:ea typeface="OpenDyslexic" charset="0"/>
                          <a:cs typeface="OpenDyslexic" charset="0"/>
                        </a:rPr>
                        <a:t>t</a:t>
                      </a:r>
                    </a:p>
                  </a:txBody>
                  <a:tcPr marL="68580" marR="68580" marT="0" marB="0"/>
                </a:tc>
                <a:tc>
                  <a:txBody>
                    <a:bodyPr/>
                    <a:lstStyle/>
                    <a:p>
                      <a:pPr algn="ctr"/>
                      <a:r>
                        <a:rPr lang="en-GB" sz="2400" b="0" i="0" dirty="0">
                          <a:latin typeface="OpenDyslexicAlta" pitchFamily="2" charset="77"/>
                          <a:ea typeface="OpenDyslexic" charset="0"/>
                          <a:cs typeface="OpenDyslexic" charset="0"/>
                        </a:rPr>
                        <a:t>p</a:t>
                      </a:r>
                    </a:p>
                  </a:txBody>
                  <a:tcPr marL="68580" marR="68580" marT="0" marB="0"/>
                </a:tc>
                <a:tc>
                  <a:txBody>
                    <a:bodyPr/>
                    <a:lstStyle/>
                    <a:p>
                      <a:pPr algn="ctr"/>
                      <a:r>
                        <a:rPr lang="en-GB" sz="2400" b="0" i="0" dirty="0">
                          <a:latin typeface="OpenDyslexicAlta" pitchFamily="2" charset="77"/>
                          <a:ea typeface="OpenDyslexic" charset="0"/>
                          <a:cs typeface="OpenDyslexic" charset="0"/>
                        </a:rPr>
                        <a:t>r</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algn="ctr"/>
                      <a:r>
                        <a:rPr lang="en-GB" sz="2400" b="0" i="0" dirty="0">
                          <a:latin typeface="OpenDyslexicAlta" pitchFamily="2" charset="77"/>
                          <a:ea typeface="OpenDyslexic" charset="0"/>
                          <a:cs typeface="OpenDyslexic" charset="0"/>
                        </a:rPr>
                        <a:t>c</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algn="ctr"/>
                      <a:r>
                        <a:rPr lang="en-GB" sz="2400" b="0" i="0" dirty="0">
                          <a:latin typeface="OpenDyslexicAlta" pitchFamily="2" charset="77"/>
                          <a:ea typeface="OpenDyslexic" charset="0"/>
                          <a:cs typeface="OpenDyslexic" charset="0"/>
                        </a:rPr>
                        <a:t>d</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algn="ctr"/>
                      <a:r>
                        <a:rPr lang="en-GB" sz="2400" b="0" i="0" dirty="0">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extLst>
                  <a:ext uri="{0D108BD9-81ED-4DB2-BD59-A6C34878D82A}">
                    <a16:rowId xmlns:a16="http://schemas.microsoft.com/office/drawing/2014/main" val="10006"/>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extLst>
                  <a:ext uri="{0D108BD9-81ED-4DB2-BD59-A6C34878D82A}">
                    <a16:rowId xmlns:a16="http://schemas.microsoft.com/office/drawing/2014/main" val="10007"/>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extLst>
                  <a:ext uri="{0D108BD9-81ED-4DB2-BD59-A6C34878D82A}">
                    <a16:rowId xmlns:a16="http://schemas.microsoft.com/office/drawing/2014/main" val="10008"/>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extLst>
                  <a:ext uri="{0D108BD9-81ED-4DB2-BD59-A6C34878D82A}">
                    <a16:rowId xmlns:a16="http://schemas.microsoft.com/office/drawing/2014/main" val="10009"/>
                  </a:ext>
                </a:extLst>
              </a:tr>
            </a:tbl>
          </a:graphicData>
        </a:graphic>
      </p:graphicFrame>
      <p:sp>
        <p:nvSpPr>
          <p:cNvPr id="7" name="TextBox 6"/>
          <p:cNvSpPr txBox="1"/>
          <p:nvPr/>
        </p:nvSpPr>
        <p:spPr>
          <a:xfrm>
            <a:off x="4580371" y="6260064"/>
            <a:ext cx="7916708" cy="369332"/>
          </a:xfrm>
          <a:prstGeom prst="rect">
            <a:avLst/>
          </a:prstGeom>
          <a:noFill/>
        </p:spPr>
        <p:txBody>
          <a:bodyPr wrap="square" rtlCol="0">
            <a:spAutoFit/>
          </a:bodyPr>
          <a:lstStyle/>
          <a:p>
            <a:r>
              <a:rPr lang="en-GB" dirty="0">
                <a:latin typeface="OpenDyslexicAlta" pitchFamily="2" charset="77"/>
                <a:ea typeface="OpenDyslexic" charset="0"/>
                <a:cs typeface="OpenDyslexic" charset="0"/>
              </a:rPr>
              <a:t>Can you find your spellings hidden in this word search?</a:t>
            </a:r>
          </a:p>
        </p:txBody>
      </p:sp>
    </p:spTree>
    <p:extLst>
      <p:ext uri="{BB962C8B-B14F-4D97-AF65-F5344CB8AC3E}">
        <p14:creationId xmlns:p14="http://schemas.microsoft.com/office/powerpoint/2010/main" val="44256019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affect</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effect</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precede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proceed</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draft</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draught</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dessert</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desert</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whose</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who’s</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39656662"/>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These words are homophones or near homophones.  They have the same pronunciation but different spellings and/or meanings.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29</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158022305"/>
              </p:ext>
            </p:extLst>
          </p:nvPr>
        </p:nvGraphicFramePr>
        <p:xfrm>
          <a:off x="4191000" y="1432845"/>
          <a:ext cx="7064831" cy="4665220"/>
        </p:xfrm>
        <a:graphic>
          <a:graphicData uri="http://schemas.openxmlformats.org/drawingml/2006/table">
            <a:tbl>
              <a:tblPr firstRow="1" firstCol="1" bandRow="1">
                <a:tableStyleId>{5940675A-B579-460E-94D1-54222C63F5DA}</a:tableStyleId>
              </a:tblPr>
              <a:tblGrid>
                <a:gridCol w="480310">
                  <a:extLst>
                    <a:ext uri="{9D8B030D-6E8A-4147-A177-3AD203B41FA5}">
                      <a16:colId xmlns:a16="http://schemas.microsoft.com/office/drawing/2014/main" val="20000"/>
                    </a:ext>
                  </a:extLst>
                </a:gridCol>
                <a:gridCol w="447652">
                  <a:extLst>
                    <a:ext uri="{9D8B030D-6E8A-4147-A177-3AD203B41FA5}">
                      <a16:colId xmlns:a16="http://schemas.microsoft.com/office/drawing/2014/main" val="20001"/>
                    </a:ext>
                  </a:extLst>
                </a:gridCol>
                <a:gridCol w="439816">
                  <a:extLst>
                    <a:ext uri="{9D8B030D-6E8A-4147-A177-3AD203B41FA5}">
                      <a16:colId xmlns:a16="http://schemas.microsoft.com/office/drawing/2014/main" val="20002"/>
                    </a:ext>
                  </a:extLst>
                </a:gridCol>
                <a:gridCol w="442754">
                  <a:extLst>
                    <a:ext uri="{9D8B030D-6E8A-4147-A177-3AD203B41FA5}">
                      <a16:colId xmlns:a16="http://schemas.microsoft.com/office/drawing/2014/main" val="20003"/>
                    </a:ext>
                  </a:extLst>
                </a:gridCol>
                <a:gridCol w="440796">
                  <a:extLst>
                    <a:ext uri="{9D8B030D-6E8A-4147-A177-3AD203B41FA5}">
                      <a16:colId xmlns:a16="http://schemas.microsoft.com/office/drawing/2014/main" val="20004"/>
                    </a:ext>
                  </a:extLst>
                </a:gridCol>
                <a:gridCol w="447652">
                  <a:extLst>
                    <a:ext uri="{9D8B030D-6E8A-4147-A177-3AD203B41FA5}">
                      <a16:colId xmlns:a16="http://schemas.microsoft.com/office/drawing/2014/main" val="20005"/>
                    </a:ext>
                  </a:extLst>
                </a:gridCol>
                <a:gridCol w="440308">
                  <a:extLst>
                    <a:ext uri="{9D8B030D-6E8A-4147-A177-3AD203B41FA5}">
                      <a16:colId xmlns:a16="http://schemas.microsoft.com/office/drawing/2014/main" val="20006"/>
                    </a:ext>
                  </a:extLst>
                </a:gridCol>
                <a:gridCol w="440308">
                  <a:extLst>
                    <a:ext uri="{9D8B030D-6E8A-4147-A177-3AD203B41FA5}">
                      <a16:colId xmlns:a16="http://schemas.microsoft.com/office/drawing/2014/main" val="20007"/>
                    </a:ext>
                  </a:extLst>
                </a:gridCol>
                <a:gridCol w="440308">
                  <a:extLst>
                    <a:ext uri="{9D8B030D-6E8A-4147-A177-3AD203B41FA5}">
                      <a16:colId xmlns:a16="http://schemas.microsoft.com/office/drawing/2014/main" val="20008"/>
                    </a:ext>
                  </a:extLst>
                </a:gridCol>
                <a:gridCol w="440308">
                  <a:extLst>
                    <a:ext uri="{9D8B030D-6E8A-4147-A177-3AD203B41FA5}">
                      <a16:colId xmlns:a16="http://schemas.microsoft.com/office/drawing/2014/main" val="20009"/>
                    </a:ext>
                  </a:extLst>
                </a:gridCol>
                <a:gridCol w="440308">
                  <a:extLst>
                    <a:ext uri="{9D8B030D-6E8A-4147-A177-3AD203B41FA5}">
                      <a16:colId xmlns:a16="http://schemas.microsoft.com/office/drawing/2014/main" val="20010"/>
                    </a:ext>
                  </a:extLst>
                </a:gridCol>
                <a:gridCol w="448143">
                  <a:extLst>
                    <a:ext uri="{9D8B030D-6E8A-4147-A177-3AD203B41FA5}">
                      <a16:colId xmlns:a16="http://schemas.microsoft.com/office/drawing/2014/main" val="20011"/>
                    </a:ext>
                  </a:extLst>
                </a:gridCol>
                <a:gridCol w="429042">
                  <a:extLst>
                    <a:ext uri="{9D8B030D-6E8A-4147-A177-3AD203B41FA5}">
                      <a16:colId xmlns:a16="http://schemas.microsoft.com/office/drawing/2014/main" val="20012"/>
                    </a:ext>
                  </a:extLst>
                </a:gridCol>
                <a:gridCol w="429042">
                  <a:extLst>
                    <a:ext uri="{9D8B030D-6E8A-4147-A177-3AD203B41FA5}">
                      <a16:colId xmlns:a16="http://schemas.microsoft.com/office/drawing/2014/main" val="20013"/>
                    </a:ext>
                  </a:extLst>
                </a:gridCol>
                <a:gridCol w="429042">
                  <a:extLst>
                    <a:ext uri="{9D8B030D-6E8A-4147-A177-3AD203B41FA5}">
                      <a16:colId xmlns:a16="http://schemas.microsoft.com/office/drawing/2014/main" val="20014"/>
                    </a:ext>
                  </a:extLst>
                </a:gridCol>
                <a:gridCol w="429042">
                  <a:extLst>
                    <a:ext uri="{9D8B030D-6E8A-4147-A177-3AD203B41FA5}">
                      <a16:colId xmlns:a16="http://schemas.microsoft.com/office/drawing/2014/main" val="20015"/>
                    </a:ext>
                  </a:extLst>
                </a:gridCol>
              </a:tblGrid>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extLst>
                  <a:ext uri="{0D108BD9-81ED-4DB2-BD59-A6C34878D82A}">
                    <a16:rowId xmlns:a16="http://schemas.microsoft.com/office/drawing/2014/main" val="10000"/>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solidFill>
                            <a:schemeClr val="tx1"/>
                          </a:solidFill>
                          <a:effectLst/>
                          <a:latin typeface="OpenDyslexicAlta" pitchFamily="2" charset="77"/>
                          <a:ea typeface="OpenDyslexic" charset="0"/>
                          <a:cs typeface="OpenDyslexic" charset="0"/>
                        </a:rPr>
                        <a:t>w</a:t>
                      </a:r>
                    </a:p>
                  </a:txBody>
                  <a:tcPr marL="68580" marR="68580" marT="0" marB="0">
                    <a:solidFill>
                      <a:srgbClr val="FF3860"/>
                    </a:solidFill>
                  </a:tcPr>
                </a:tc>
                <a:extLst>
                  <a:ext uri="{0D108BD9-81ED-4DB2-BD59-A6C34878D82A}">
                    <a16:rowId xmlns:a16="http://schemas.microsoft.com/office/drawing/2014/main" val="10001"/>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solidFill>
                            <a:schemeClr val="tx1"/>
                          </a:solidFill>
                          <a:effectLst/>
                          <a:latin typeface="OpenDyslexicAlta" pitchFamily="2" charset="77"/>
                          <a:ea typeface="OpenDyslexic" charset="0"/>
                          <a:cs typeface="OpenDyslexic" charset="0"/>
                        </a:rPr>
                        <a:t>h</a:t>
                      </a:r>
                    </a:p>
                  </a:txBody>
                  <a:tcPr marL="68580" marR="68580" marT="0" marB="0">
                    <a:solidFill>
                      <a:srgbClr val="FF3860"/>
                    </a:solidFill>
                  </a:tcPr>
                </a:tc>
                <a:extLst>
                  <a:ext uri="{0D108BD9-81ED-4DB2-BD59-A6C34878D82A}">
                    <a16:rowId xmlns:a16="http://schemas.microsoft.com/office/drawing/2014/main" val="10002"/>
                  </a:ext>
                </a:extLst>
              </a:tr>
              <a:tr h="466522">
                <a:tc>
                  <a:txBody>
                    <a:bodyPr/>
                    <a:lstStyle/>
                    <a:p>
                      <a:pPr algn="ctr"/>
                      <a:r>
                        <a:rPr lang="en-GB" sz="2400" b="0" i="0" dirty="0">
                          <a:latin typeface="OpenDyslexicAlta" pitchFamily="2" charset="77"/>
                          <a:ea typeface="OpenDyslexic" charset="0"/>
                          <a:cs typeface="OpenDyslexic" charset="0"/>
                        </a:rPr>
                        <a:t>h</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s</a:t>
                      </a:r>
                    </a:p>
                  </a:txBody>
                  <a:tcPr marL="68580" marR="68580" marT="0" marB="0"/>
                </a:tc>
                <a:tc>
                  <a:txBody>
                    <a:bodyPr/>
                    <a:lstStyle/>
                    <a:p>
                      <a:pPr algn="ctr"/>
                      <a:r>
                        <a:rPr lang="en-GB" sz="2400" b="0" i="0" dirty="0">
                          <a:solidFill>
                            <a:schemeClr val="tx1"/>
                          </a:solidFill>
                          <a:latin typeface="OpenDyslexicAlta" pitchFamily="2" charset="77"/>
                          <a:ea typeface="OpenDyslexic" charset="0"/>
                          <a:cs typeface="OpenDyslexic" charset="0"/>
                        </a:rPr>
                        <a:t>e</a:t>
                      </a:r>
                    </a:p>
                  </a:txBody>
                  <a:tcPr marL="68580" marR="68580" marT="0" marB="0">
                    <a:solidFill>
                      <a:srgbClr val="FF3860"/>
                    </a:solidFill>
                  </a:tcPr>
                </a:tc>
                <a:tc>
                  <a:txBody>
                    <a:bodyPr/>
                    <a:lstStyle/>
                    <a:p>
                      <a:pPr algn="ctr"/>
                      <a:r>
                        <a:rPr lang="en-GB" sz="2400" b="0" i="0" dirty="0">
                          <a:solidFill>
                            <a:schemeClr val="tx1"/>
                          </a:solidFill>
                          <a:latin typeface="OpenDyslexicAlta" pitchFamily="2" charset="77"/>
                          <a:ea typeface="OpenDyslexic" charset="0"/>
                          <a:cs typeface="OpenDyslexic" charset="0"/>
                        </a:rPr>
                        <a:t>f</a:t>
                      </a:r>
                    </a:p>
                  </a:txBody>
                  <a:tcPr marL="68580" marR="68580" marT="0" marB="0">
                    <a:solidFill>
                      <a:srgbClr val="FF3860"/>
                    </a:solidFill>
                  </a:tcPr>
                </a:tc>
                <a:tc>
                  <a:txBody>
                    <a:bodyPr/>
                    <a:lstStyle/>
                    <a:p>
                      <a:pPr algn="ctr"/>
                      <a:r>
                        <a:rPr lang="en-GB" sz="2400" b="0" i="0" dirty="0">
                          <a:solidFill>
                            <a:schemeClr val="tx1"/>
                          </a:solidFill>
                          <a:latin typeface="OpenDyslexicAlta" pitchFamily="2" charset="77"/>
                          <a:ea typeface="OpenDyslexic" charset="0"/>
                          <a:cs typeface="OpenDyslexic" charset="0"/>
                        </a:rPr>
                        <a:t>f</a:t>
                      </a:r>
                    </a:p>
                  </a:txBody>
                  <a:tcPr marL="68580" marR="68580" marT="0" marB="0">
                    <a:solidFill>
                      <a:srgbClr val="FF3860"/>
                    </a:solidFill>
                  </a:tcPr>
                </a:tc>
                <a:tc>
                  <a:txBody>
                    <a:bodyPr/>
                    <a:lstStyle/>
                    <a:p>
                      <a:pPr algn="ctr"/>
                      <a:r>
                        <a:rPr lang="en-GB" sz="2400" b="0" i="0" dirty="0">
                          <a:solidFill>
                            <a:schemeClr val="tx1"/>
                          </a:solidFill>
                          <a:latin typeface="OpenDyslexicAlta" pitchFamily="2" charset="77"/>
                          <a:ea typeface="OpenDyslexic" charset="0"/>
                          <a:cs typeface="OpenDyslexic" charset="0"/>
                        </a:rPr>
                        <a:t>e</a:t>
                      </a:r>
                    </a:p>
                  </a:txBody>
                  <a:tcPr marL="68580" marR="68580" marT="0" marB="0">
                    <a:solidFill>
                      <a:srgbClr val="FF3860"/>
                    </a:solidFill>
                  </a:tcPr>
                </a:tc>
                <a:tc>
                  <a:txBody>
                    <a:bodyPr/>
                    <a:lstStyle/>
                    <a:p>
                      <a:pPr algn="ctr"/>
                      <a:r>
                        <a:rPr lang="en-GB" sz="2400" b="0" i="0" dirty="0">
                          <a:solidFill>
                            <a:schemeClr val="tx1"/>
                          </a:solidFill>
                          <a:latin typeface="OpenDyslexicAlta" pitchFamily="2" charset="77"/>
                          <a:ea typeface="OpenDyslexic" charset="0"/>
                          <a:cs typeface="OpenDyslexic" charset="0"/>
                        </a:rPr>
                        <a:t>c</a:t>
                      </a:r>
                    </a:p>
                  </a:txBody>
                  <a:tcPr marL="68580" marR="68580" marT="0" marB="0">
                    <a:solidFill>
                      <a:srgbClr val="FF3860"/>
                    </a:solidFill>
                  </a:tcPr>
                </a:tc>
                <a:tc>
                  <a:txBody>
                    <a:bodyPr/>
                    <a:lstStyle/>
                    <a:p>
                      <a:pPr algn="ctr"/>
                      <a:r>
                        <a:rPr lang="en-GB" sz="2400" b="0" i="0" dirty="0">
                          <a:solidFill>
                            <a:schemeClr val="tx1"/>
                          </a:solidFill>
                          <a:latin typeface="OpenDyslexicAlta" pitchFamily="2" charset="77"/>
                          <a:ea typeface="OpenDyslexic" charset="0"/>
                          <a:cs typeface="OpenDyslexic" charset="0"/>
                        </a:rPr>
                        <a:t>t</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h</a:t>
                      </a:r>
                    </a:p>
                  </a:txBody>
                  <a:tcPr marL="68580" marR="68580" marT="0" marB="0"/>
                </a:tc>
                <a:tc>
                  <a:txBody>
                    <a:bodyPr/>
                    <a:lstStyle/>
                    <a:p>
                      <a:pPr algn="ctr"/>
                      <a:r>
                        <a:rPr lang="en-GB" sz="2400" b="0" i="0" dirty="0">
                          <a:latin typeface="OpenDyslexicAlta" pitchFamily="2" charset="77"/>
                          <a:ea typeface="OpenDyslexic" charset="0"/>
                          <a:cs typeface="OpenDyslexic" charset="0"/>
                        </a:rPr>
                        <a:t>d</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solidFill>
                            <a:schemeClr val="tx1"/>
                          </a:solidFill>
                          <a:effectLst/>
                          <a:latin typeface="OpenDyslexicAlta" pitchFamily="2" charset="77"/>
                          <a:ea typeface="OpenDyslexic" charset="0"/>
                          <a:cs typeface="OpenDyslexic" charset="0"/>
                        </a:rPr>
                        <a:t>o</a:t>
                      </a:r>
                    </a:p>
                  </a:txBody>
                  <a:tcPr marL="68580" marR="68580" marT="0" marB="0">
                    <a:solidFill>
                      <a:srgbClr val="FF3860"/>
                    </a:solidFill>
                  </a:tcPr>
                </a:tc>
                <a:extLst>
                  <a:ext uri="{0D108BD9-81ED-4DB2-BD59-A6C34878D82A}">
                    <a16:rowId xmlns:a16="http://schemas.microsoft.com/office/drawing/2014/main" val="10003"/>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solidFill>
                            <a:schemeClr val="tx1"/>
                          </a:solidFill>
                          <a:effectLst/>
                          <a:latin typeface="OpenDyslexicAlta" pitchFamily="2" charset="77"/>
                          <a:ea typeface="OpenDyslexic" charset="0"/>
                          <a:cs typeface="OpenDyslexic" charset="0"/>
                        </a:rPr>
                        <a:t>s</a:t>
                      </a:r>
                    </a:p>
                  </a:txBody>
                  <a:tcPr marL="68580" marR="68580" marT="0" marB="0">
                    <a:solidFill>
                      <a:srgbClr val="FF3860"/>
                    </a:solidFill>
                  </a:tcPr>
                </a:tc>
                <a:extLst>
                  <a:ext uri="{0D108BD9-81ED-4DB2-BD59-A6C34878D82A}">
                    <a16:rowId xmlns:a16="http://schemas.microsoft.com/office/drawing/2014/main" val="10004"/>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solidFill>
                            <a:schemeClr val="tx1"/>
                          </a:solidFill>
                          <a:effectLst/>
                          <a:latin typeface="OpenDyslexicAlta" pitchFamily="2" charset="77"/>
                          <a:ea typeface="OpenDyslexic" charset="0"/>
                          <a:cs typeface="OpenDyslexic" charset="0"/>
                        </a:rPr>
                        <a:t>e</a:t>
                      </a:r>
                    </a:p>
                  </a:txBody>
                  <a:tcPr marL="68580" marR="68580" marT="0" marB="0">
                    <a:solidFill>
                      <a:srgbClr val="FF3860"/>
                    </a:solidFill>
                  </a:tcPr>
                </a:tc>
                <a:extLst>
                  <a:ext uri="{0D108BD9-81ED-4DB2-BD59-A6C34878D82A}">
                    <a16:rowId xmlns:a16="http://schemas.microsoft.com/office/drawing/2014/main" val="10005"/>
                  </a:ext>
                </a:extLst>
              </a:tr>
              <a:tr h="466522">
                <a:tc>
                  <a:txBody>
                    <a:bodyPr/>
                    <a:lstStyle/>
                    <a:p>
                      <a:pPr algn="ctr"/>
                      <a:r>
                        <a:rPr lang="en-GB" sz="2400" b="0" i="0" dirty="0">
                          <a:latin typeface="OpenDyslexicAlta" pitchFamily="2" charset="77"/>
                          <a:ea typeface="OpenDyslexic" charset="0"/>
                          <a:cs typeface="OpenDyslexic" charset="0"/>
                        </a:rPr>
                        <a:t>y</a:t>
                      </a:r>
                    </a:p>
                  </a:txBody>
                  <a:tcPr marL="68580" marR="68580" marT="0" marB="0"/>
                </a:tc>
                <a:tc>
                  <a:txBody>
                    <a:bodyPr/>
                    <a:lstStyle/>
                    <a:p>
                      <a:pPr algn="ctr"/>
                      <a:r>
                        <a:rPr lang="en-GB" sz="2400" b="0" i="0" dirty="0">
                          <a:latin typeface="OpenDyslexicAlta" pitchFamily="2" charset="77"/>
                          <a:ea typeface="OpenDyslexic" charset="0"/>
                          <a:cs typeface="OpenDyslexic" charset="0"/>
                        </a:rPr>
                        <a:t>r</a:t>
                      </a:r>
                    </a:p>
                  </a:txBody>
                  <a:tcPr marL="68580" marR="68580" marT="0" marB="0"/>
                </a:tc>
                <a:tc>
                  <a:txBody>
                    <a:bodyPr/>
                    <a:lstStyle/>
                    <a:p>
                      <a:pPr algn="ctr"/>
                      <a:r>
                        <a:rPr lang="en-GB" sz="2400" b="0" i="0" dirty="0">
                          <a:latin typeface="OpenDyslexicAlta" pitchFamily="2" charset="77"/>
                          <a:ea typeface="OpenDyslexic" charset="0"/>
                          <a:cs typeface="OpenDyslexic" charset="0"/>
                        </a:rPr>
                        <a:t>y</a:t>
                      </a:r>
                    </a:p>
                  </a:txBody>
                  <a:tcPr marL="68580" marR="68580" marT="0" marB="0"/>
                </a:tc>
                <a:tc>
                  <a:txBody>
                    <a:bodyPr/>
                    <a:lstStyle/>
                    <a:p>
                      <a:pPr algn="ctr"/>
                      <a:r>
                        <a:rPr lang="en-GB" sz="2400" b="0" i="0" dirty="0">
                          <a:latin typeface="OpenDyslexicAlta" pitchFamily="2" charset="77"/>
                          <a:ea typeface="OpenDyslexic" charset="0"/>
                          <a:cs typeface="OpenDyslexic" charset="0"/>
                        </a:rPr>
                        <a:t>t</a:t>
                      </a:r>
                    </a:p>
                  </a:txBody>
                  <a:tcPr marL="68580" marR="68580" marT="0" marB="0"/>
                </a:tc>
                <a:tc>
                  <a:txBody>
                    <a:bodyPr/>
                    <a:lstStyle/>
                    <a:p>
                      <a:pPr algn="ctr"/>
                      <a:r>
                        <a:rPr lang="en-GB" sz="2400" b="0" i="0" dirty="0">
                          <a:latin typeface="OpenDyslexicAlta" pitchFamily="2" charset="77"/>
                          <a:ea typeface="OpenDyslexic" charset="0"/>
                          <a:cs typeface="OpenDyslexic" charset="0"/>
                        </a:rPr>
                        <a:t>p</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r</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e</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c</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e</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d</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e</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extLst>
                  <a:ext uri="{0D108BD9-81ED-4DB2-BD59-A6C34878D82A}">
                    <a16:rowId xmlns:a16="http://schemas.microsoft.com/office/drawing/2014/main" val="10006"/>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extLst>
                  <a:ext uri="{0D108BD9-81ED-4DB2-BD59-A6C34878D82A}">
                    <a16:rowId xmlns:a16="http://schemas.microsoft.com/office/drawing/2014/main" val="10007"/>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solidFill>
                            <a:schemeClr val="tx1"/>
                          </a:solidFill>
                          <a:effectLst/>
                          <a:latin typeface="OpenDyslexicAlta" pitchFamily="2" charset="77"/>
                          <a:ea typeface="OpenDyslexic" charset="0"/>
                          <a:cs typeface="OpenDyslexic" charset="0"/>
                        </a:rPr>
                        <a:t>d</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solidFill>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solidFill>
                          <a:effectLst/>
                          <a:latin typeface="OpenDyslexicAlta" pitchFamily="2" charset="77"/>
                          <a:ea typeface="OpenDyslexic" charset="0"/>
                          <a:cs typeface="OpenDyslexic" charset="0"/>
                        </a:rPr>
                        <a:t>s</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solidFill>
                          <a:effectLst/>
                          <a:latin typeface="OpenDyslexicAlta" pitchFamily="2" charset="77"/>
                          <a:ea typeface="OpenDyslexic" charset="0"/>
                          <a:cs typeface="OpenDyslexic" charset="0"/>
                        </a:rPr>
                        <a:t>s</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solidFill>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solidFill>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solidFill>
                          <a:effectLst/>
                          <a:latin typeface="OpenDyslexicAlta" pitchFamily="2" charset="77"/>
                          <a:ea typeface="OpenDyslexic" charset="0"/>
                          <a:cs typeface="OpenDyslexic" charset="0"/>
                        </a:rPr>
                        <a:t>t</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extLst>
                  <a:ext uri="{0D108BD9-81ED-4DB2-BD59-A6C34878D82A}">
                    <a16:rowId xmlns:a16="http://schemas.microsoft.com/office/drawing/2014/main" val="10008"/>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solidFill>
                            <a:schemeClr val="tx1"/>
                          </a:solidFill>
                          <a:effectLst/>
                          <a:latin typeface="OpenDyslexicAlta" pitchFamily="2" charset="77"/>
                          <a:ea typeface="OpenDyslexic" charset="0"/>
                          <a:cs typeface="OpenDyslexic" charset="0"/>
                        </a:rPr>
                        <a:t>d</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solidFill>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solidFill>
                          <a:effectLst/>
                          <a:latin typeface="OpenDyslexicAlta" pitchFamily="2" charset="77"/>
                          <a:ea typeface="OpenDyslexic" charset="0"/>
                          <a:cs typeface="OpenDyslexic" charset="0"/>
                        </a:rPr>
                        <a:t>s</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solidFill>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solidFill>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solidFill>
                          <a:effectLst/>
                          <a:latin typeface="OpenDyslexicAlta" pitchFamily="2" charset="77"/>
                          <a:ea typeface="OpenDyslexic" charset="0"/>
                          <a:cs typeface="OpenDyslexic" charset="0"/>
                        </a:rPr>
                        <a:t>t</a:t>
                      </a:r>
                    </a:p>
                  </a:txBody>
                  <a:tcPr marL="68580" marR="68580" marT="0" marB="0">
                    <a:solidFill>
                      <a:srgbClr val="FF3860"/>
                    </a:solidFill>
                  </a:tcPr>
                </a:tc>
                <a:extLst>
                  <a:ext uri="{0D108BD9-81ED-4DB2-BD59-A6C34878D82A}">
                    <a16:rowId xmlns:a16="http://schemas.microsoft.com/office/drawing/2014/main" val="10009"/>
                  </a:ext>
                </a:extLst>
              </a:tr>
            </a:tbl>
          </a:graphicData>
        </a:graphic>
      </p:graphicFrame>
      <p:sp>
        <p:nvSpPr>
          <p:cNvPr id="7" name="TextBox 6"/>
          <p:cNvSpPr txBox="1"/>
          <p:nvPr/>
        </p:nvSpPr>
        <p:spPr>
          <a:xfrm>
            <a:off x="4580371" y="6260064"/>
            <a:ext cx="7916708" cy="369332"/>
          </a:xfrm>
          <a:prstGeom prst="rect">
            <a:avLst/>
          </a:prstGeom>
          <a:noFill/>
        </p:spPr>
        <p:txBody>
          <a:bodyPr wrap="square" rtlCol="0">
            <a:spAutoFit/>
          </a:bodyPr>
          <a:lstStyle/>
          <a:p>
            <a:r>
              <a:rPr lang="en-GB" dirty="0">
                <a:latin typeface="OpenDyslexicAlta" pitchFamily="2" charset="77"/>
                <a:ea typeface="OpenDyslexic" charset="0"/>
                <a:cs typeface="OpenDyslexic" charset="0"/>
              </a:rPr>
              <a:t>Can you find your spellings hidden in this word search?</a:t>
            </a:r>
          </a:p>
        </p:txBody>
      </p:sp>
    </p:spTree>
    <p:extLst>
      <p:ext uri="{BB962C8B-B14F-4D97-AF65-F5344CB8AC3E}">
        <p14:creationId xmlns:p14="http://schemas.microsoft.com/office/powerpoint/2010/main" val="322504865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b="1" dirty="0">
                <a:solidFill>
                  <a:srgbClr val="FF3860"/>
                </a:solidFill>
              </a:rPr>
              <a:t>Challenge Words</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5</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30</a:t>
            </a:r>
          </a:p>
        </p:txBody>
      </p:sp>
    </p:spTree>
    <p:extLst>
      <p:ext uri="{BB962C8B-B14F-4D97-AF65-F5344CB8AC3E}">
        <p14:creationId xmlns:p14="http://schemas.microsoft.com/office/powerpoint/2010/main" val="183819807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5</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30</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b="1" dirty="0">
                <a:solidFill>
                  <a:srgbClr val="FF3860"/>
                </a:solidFill>
              </a:rPr>
              <a:t>Challenge Words</a:t>
            </a:r>
          </a:p>
          <a:p>
            <a:endParaRPr lang="en-GB" dirty="0"/>
          </a:p>
        </p:txBody>
      </p:sp>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3150809993"/>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achieve</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apparent</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bargain</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bruise</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community</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mischievous</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muscle</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necessary</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vehicle</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system</a:t>
                      </a:r>
                    </a:p>
                  </a:txBody>
                  <a:tcPr/>
                </a:tc>
                <a:extLst>
                  <a:ext uri="{0D108BD9-81ED-4DB2-BD59-A6C34878D82A}">
                    <a16:rowId xmlns:a16="http://schemas.microsoft.com/office/drawing/2014/main" val="615534220"/>
                  </a:ext>
                </a:extLst>
              </a:tr>
            </a:tbl>
          </a:graphicData>
        </a:graphic>
      </p:graphicFrame>
      <p:sp>
        <p:nvSpPr>
          <p:cNvPr id="5" name="Content Placeholder 4"/>
          <p:cNvSpPr>
            <a:spLocks noGrp="1"/>
          </p:cNvSpPr>
          <p:nvPr>
            <p:ph sz="quarter" idx="18"/>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dirty="0"/>
              <a:t>Challenge Words </a:t>
            </a:r>
          </a:p>
          <a:p>
            <a:pPr marL="0" marR="0" lvl="0" indent="0" algn="ctr" defTabSz="914400" eaLnBrk="1" fontAlgn="auto" latinLnBrk="0" hangingPunct="1">
              <a:lnSpc>
                <a:spcPct val="100000"/>
              </a:lnSpc>
              <a:spcBef>
                <a:spcPts val="0"/>
              </a:spcBef>
              <a:spcAft>
                <a:spcPts val="0"/>
              </a:spcAft>
              <a:buClrTx/>
              <a:buSzTx/>
              <a:buFontTx/>
              <a:buNone/>
              <a:tabLst/>
              <a:defRPr/>
            </a:pPr>
            <a:endParaRPr lang="en-GB" dirty="0"/>
          </a:p>
          <a:p>
            <a:pPr marL="0" marR="0" lvl="0" indent="0" algn="ctr" defTabSz="914400" eaLnBrk="1" fontAlgn="auto" latinLnBrk="0" hangingPunct="1">
              <a:lnSpc>
                <a:spcPct val="100000"/>
              </a:lnSpc>
              <a:spcBef>
                <a:spcPts val="0"/>
              </a:spcBef>
              <a:spcAft>
                <a:spcPts val="0"/>
              </a:spcAft>
              <a:buClrTx/>
              <a:buSzTx/>
              <a:buFontTx/>
              <a:buNone/>
              <a:tabLst/>
              <a:defRPr/>
            </a:pPr>
            <a:r>
              <a:rPr lang="en-GB" dirty="0"/>
              <a:t>Choose an activity from the challenge pack.</a:t>
            </a:r>
          </a:p>
        </p:txBody>
      </p:sp>
    </p:spTree>
    <p:extLst>
      <p:ext uri="{BB962C8B-B14F-4D97-AF65-F5344CB8AC3E}">
        <p14:creationId xmlns:p14="http://schemas.microsoft.com/office/powerpoint/2010/main" val="155915710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56937429"/>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2880369093"/>
                    </a:ext>
                  </a:extLst>
                </a:gridCol>
                <a:gridCol w="1858433">
                  <a:extLst>
                    <a:ext uri="{9D8B030D-6E8A-4147-A177-3AD203B41FA5}">
                      <a16:colId xmlns:a16="http://schemas.microsoft.com/office/drawing/2014/main" val="3183840904"/>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D883FF"/>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4th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achieve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apparent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bargain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bruise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community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mischievous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muscle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necessary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vehicle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system</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66420861"/>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baseline="0" dirty="0">
                          <a:solidFill>
                            <a:srgbClr val="FF3860"/>
                          </a:solidFill>
                          <a:latin typeface="Muli" pitchFamily="2" charset="77"/>
                        </a:rPr>
                        <a:t>Challenge Words</a:t>
                      </a:r>
                      <a:endParaRPr lang="en-GB" sz="1400" b="0" i="0" baseline="0" dirty="0">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solidFill>
                          <a:srgbClr val="FF0000"/>
                        </a:solidFill>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30</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7326057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achieve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apparent</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bargain</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bruise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community</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mischievous</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muscle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necessary</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vehicle</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system</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83372796"/>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FF3860"/>
                          </a:solidFill>
                          <a:latin typeface="Muli" pitchFamily="2" charset="77"/>
                        </a:rPr>
                        <a:t>Challenge Words</a:t>
                      </a:r>
                      <a:endParaRPr lang="en-GB" sz="1400" b="1" i="0" baseline="0" dirty="0">
                        <a:solidFill>
                          <a:srgbClr val="FF3860"/>
                        </a:solidFill>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p>
                    <a:p>
                      <a:r>
                        <a:rPr lang="en-GB" sz="1400" baseline="0" dirty="0"/>
                        <a:t>Name:</a:t>
                      </a:r>
                      <a:endParaRPr lang="en-GB" sz="1400" dirty="0"/>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30</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6" name="TextBox 5"/>
          <p:cNvSpPr txBox="1"/>
          <p:nvPr/>
        </p:nvSpPr>
        <p:spPr>
          <a:xfrm>
            <a:off x="3471334" y="1494742"/>
            <a:ext cx="8644466" cy="7709803"/>
          </a:xfrm>
          <a:prstGeom prst="rect">
            <a:avLst/>
          </a:prstGeom>
          <a:noFill/>
        </p:spPr>
        <p:txBody>
          <a:bodyPr wrap="square" rtlCol="0">
            <a:spAutoFit/>
          </a:bodyPr>
          <a:lstStyle/>
          <a:p>
            <a:r>
              <a:rPr lang="en-GB" u="sng" dirty="0">
                <a:latin typeface="OpenDyslexicAlta" pitchFamily="2" charset="77"/>
                <a:ea typeface="OpenDyslexic" charset="0"/>
                <a:cs typeface="OpenDyslexic" charset="0"/>
              </a:rPr>
              <a:t>Write the correct spelling into each sentence. </a:t>
            </a:r>
            <a:endParaRPr lang="en-GB" dirty="0">
              <a:latin typeface="OpenDyslexicAlta" pitchFamily="2" charset="77"/>
              <a:ea typeface="OpenDyslexic" charset="0"/>
              <a:cs typeface="OpenDyslexic" charset="0"/>
            </a:endParaRPr>
          </a:p>
          <a:p>
            <a:pPr>
              <a:lnSpc>
                <a:spcPct val="150000"/>
              </a:lnSpc>
            </a:pPr>
            <a:r>
              <a:rPr lang="en-GB" dirty="0">
                <a:latin typeface="OpenDyslexicAlta" pitchFamily="2" charset="77"/>
                <a:ea typeface="OpenDyslexic" charset="0"/>
                <a:cs typeface="OpenDyslexic" charset="0"/>
              </a:rPr>
              <a:t>If you _______ a _______ in your leg it can be very painful. </a:t>
            </a:r>
          </a:p>
          <a:p>
            <a:pPr>
              <a:lnSpc>
                <a:spcPct val="150000"/>
              </a:lnSpc>
            </a:pPr>
            <a:r>
              <a:rPr lang="en-GB" dirty="0">
                <a:latin typeface="OpenDyslexicAlta" pitchFamily="2" charset="77"/>
                <a:ea typeface="OpenDyslexic" charset="0"/>
                <a:cs typeface="OpenDyslexic" charset="0"/>
              </a:rPr>
              <a:t>Everybody can _______ something if they put their mind to it. </a:t>
            </a:r>
          </a:p>
          <a:p>
            <a:pPr>
              <a:lnSpc>
                <a:spcPct val="150000"/>
              </a:lnSpc>
            </a:pPr>
            <a:r>
              <a:rPr lang="en-GB" dirty="0">
                <a:latin typeface="OpenDyslexicAlta" pitchFamily="2" charset="77"/>
                <a:ea typeface="OpenDyslexic" charset="0"/>
                <a:cs typeface="OpenDyslexic" charset="0"/>
              </a:rPr>
              <a:t>The new _______ in the school canteen means everyone was served quickly. </a:t>
            </a:r>
          </a:p>
          <a:p>
            <a:pPr>
              <a:lnSpc>
                <a:spcPct val="150000"/>
              </a:lnSpc>
            </a:pPr>
            <a:r>
              <a:rPr lang="en-GB" dirty="0">
                <a:latin typeface="OpenDyslexicAlta" pitchFamily="2" charset="77"/>
                <a:ea typeface="OpenDyslexic" charset="0"/>
                <a:cs typeface="OpenDyslexic" charset="0"/>
              </a:rPr>
              <a:t>It became very ________ that something had gone wrong.  </a:t>
            </a:r>
          </a:p>
          <a:p>
            <a:pPr>
              <a:lnSpc>
                <a:spcPct val="150000"/>
              </a:lnSpc>
            </a:pPr>
            <a:r>
              <a:rPr lang="en-GB" dirty="0">
                <a:latin typeface="OpenDyslexicAlta" pitchFamily="2" charset="77"/>
                <a:ea typeface="OpenDyslexic" charset="0"/>
                <a:cs typeface="OpenDyslexic" charset="0"/>
              </a:rPr>
              <a:t>He had a glint in his eye that made him look very _________.</a:t>
            </a:r>
          </a:p>
          <a:p>
            <a:pPr>
              <a:lnSpc>
                <a:spcPct val="150000"/>
              </a:lnSpc>
            </a:pPr>
            <a:r>
              <a:rPr lang="en-GB" dirty="0">
                <a:latin typeface="OpenDyslexicAlta" pitchFamily="2" charset="77"/>
                <a:ea typeface="OpenDyslexic" charset="0"/>
                <a:cs typeface="OpenDyslexic" charset="0"/>
              </a:rPr>
              <a:t>It was _______ for the injured walker to be evacuated using an all-terrain _______.</a:t>
            </a:r>
          </a:p>
          <a:p>
            <a:pPr>
              <a:lnSpc>
                <a:spcPct val="150000"/>
              </a:lnSpc>
            </a:pPr>
            <a:r>
              <a:rPr lang="en-GB" dirty="0">
                <a:latin typeface="OpenDyslexicAlta" pitchFamily="2" charset="77"/>
                <a:ea typeface="OpenDyslexic" charset="0"/>
                <a:cs typeface="OpenDyslexic" charset="0"/>
              </a:rPr>
              <a:t>Street dance practice was held every Thursday in the _______ centre. </a:t>
            </a:r>
          </a:p>
          <a:p>
            <a:pPr>
              <a:lnSpc>
                <a:spcPct val="150000"/>
              </a:lnSpc>
            </a:pPr>
            <a:r>
              <a:rPr lang="en-GB" dirty="0">
                <a:latin typeface="OpenDyslexicAlta" pitchFamily="2" charset="77"/>
                <a:ea typeface="OpenDyslexic" charset="0"/>
                <a:cs typeface="OpenDyslexic" charset="0"/>
              </a:rPr>
              <a:t>”Everything Half Price </a:t>
            </a:r>
            <a:r>
              <a:rPr lang="mr-IN" dirty="0">
                <a:latin typeface="OpenDyslexicAlta" pitchFamily="2" charset="77"/>
                <a:ea typeface="OpenDyslexic" charset="0"/>
                <a:cs typeface="OpenDyslexic" charset="0"/>
              </a:rPr>
              <a:t>–</a:t>
            </a:r>
            <a:r>
              <a:rPr lang="en-GB" dirty="0">
                <a:latin typeface="OpenDyslexicAlta" pitchFamily="2" charset="77"/>
                <a:ea typeface="OpenDyslexic" charset="0"/>
                <a:cs typeface="OpenDyslexic" charset="0"/>
              </a:rPr>
              <a:t> Grab Yourself A ________!”  said the sign in the shop window. </a:t>
            </a:r>
          </a:p>
          <a:p>
            <a:pPr>
              <a:lnSpc>
                <a:spcPct val="150000"/>
              </a:lnSpc>
            </a:pPr>
            <a:endParaRPr lang="en-GB" dirty="0">
              <a:latin typeface="OpenDyslexicAlta" pitchFamily="2" charset="77"/>
              <a:ea typeface="OpenDyslexic" charset="0"/>
              <a:cs typeface="OpenDyslexic" charset="0"/>
            </a:endParaRPr>
          </a:p>
          <a:p>
            <a:pPr>
              <a:lnSpc>
                <a:spcPct val="150000"/>
              </a:lnSpc>
            </a:pPr>
            <a:endParaRPr lang="en-GB" dirty="0">
              <a:latin typeface="OpenDyslexicAlta" pitchFamily="2" charset="77"/>
              <a:ea typeface="OpenDyslexic" charset="0"/>
              <a:cs typeface="OpenDyslexic" charset="0"/>
            </a:endParaRPr>
          </a:p>
          <a:p>
            <a:pPr>
              <a:lnSpc>
                <a:spcPct val="150000"/>
              </a:lnSpc>
            </a:pPr>
            <a:endParaRPr lang="en-GB" dirty="0">
              <a:latin typeface="OpenDyslexicAlta" pitchFamily="2" charset="77"/>
              <a:ea typeface="OpenDyslexic" charset="0"/>
              <a:cs typeface="OpenDyslexic" charset="0"/>
            </a:endParaRPr>
          </a:p>
          <a:p>
            <a:endParaRPr lang="en-GB" dirty="0">
              <a:latin typeface="OpenDyslexicAlta" pitchFamily="2" charset="77"/>
              <a:ea typeface="OpenDyslexic" charset="0"/>
              <a:cs typeface="OpenDyslexic" charset="0"/>
            </a:endParaRPr>
          </a:p>
          <a:p>
            <a:endParaRPr lang="en-GB" dirty="0">
              <a:latin typeface="OpenDyslexicAlta" pitchFamily="2" charset="77"/>
              <a:ea typeface="OpenDyslexic" charset="0"/>
              <a:cs typeface="OpenDyslexic" charset="0"/>
            </a:endParaRPr>
          </a:p>
          <a:p>
            <a:endParaRPr lang="en-GB" dirty="0">
              <a:latin typeface="OpenDyslexicAlta" pitchFamily="2" charset="77"/>
              <a:ea typeface="OpenDyslexic" charset="0"/>
              <a:cs typeface="OpenDyslexic" charset="0"/>
            </a:endParaRPr>
          </a:p>
        </p:txBody>
      </p:sp>
    </p:spTree>
    <p:extLst>
      <p:ext uri="{BB962C8B-B14F-4D97-AF65-F5344CB8AC3E}">
        <p14:creationId xmlns:p14="http://schemas.microsoft.com/office/powerpoint/2010/main" val="138374652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achieve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apparent</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bargain</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bruise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community</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mischievous</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muscle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necessary</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vehicle</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system</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105772183"/>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FF3860"/>
                          </a:solidFill>
                          <a:latin typeface="Muli" pitchFamily="2" charset="77"/>
                        </a:rPr>
                        <a:t>Challenge Words</a:t>
                      </a:r>
                      <a:endParaRPr lang="en-GB" sz="1400" b="1" i="0" baseline="0" dirty="0">
                        <a:solidFill>
                          <a:srgbClr val="FF3860"/>
                        </a:solidFill>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p>
                    <a:p>
                      <a:r>
                        <a:rPr lang="en-GB" sz="1400" baseline="0" dirty="0">
                          <a:solidFill>
                            <a:srgbClr val="FF3860"/>
                          </a:solidFill>
                        </a:rPr>
                        <a:t>Answers: </a:t>
                      </a:r>
                      <a:endParaRPr lang="en-GB" sz="1400" dirty="0">
                        <a:solidFill>
                          <a:srgbClr val="FF3860"/>
                        </a:solidFill>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30</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6" name="TextBox 5"/>
          <p:cNvSpPr txBox="1"/>
          <p:nvPr/>
        </p:nvSpPr>
        <p:spPr>
          <a:xfrm>
            <a:off x="3471334" y="1494742"/>
            <a:ext cx="8644466" cy="7432804"/>
          </a:xfrm>
          <a:prstGeom prst="rect">
            <a:avLst/>
          </a:prstGeom>
          <a:noFill/>
        </p:spPr>
        <p:txBody>
          <a:bodyPr wrap="square" rtlCol="0">
            <a:spAutoFit/>
          </a:bodyPr>
          <a:lstStyle/>
          <a:p>
            <a:r>
              <a:rPr lang="en-GB" u="sng" dirty="0">
                <a:latin typeface="OpenDyslexicAlta" pitchFamily="2" charset="77"/>
                <a:ea typeface="OpenDyslexic" charset="0"/>
                <a:cs typeface="OpenDyslexic" charset="0"/>
              </a:rPr>
              <a:t>Write the correct spelling into each sentence. </a:t>
            </a:r>
            <a:endParaRPr lang="en-GB" dirty="0">
              <a:latin typeface="OpenDyslexicAlta" pitchFamily="2" charset="77"/>
              <a:ea typeface="OpenDyslexic" charset="0"/>
              <a:cs typeface="OpenDyslexic" charset="0"/>
            </a:endParaRPr>
          </a:p>
          <a:p>
            <a:pPr>
              <a:lnSpc>
                <a:spcPct val="150000"/>
              </a:lnSpc>
            </a:pPr>
            <a:r>
              <a:rPr lang="en-GB" dirty="0">
                <a:latin typeface="OpenDyslexicAlta" pitchFamily="2" charset="77"/>
                <a:ea typeface="OpenDyslexic" charset="0"/>
                <a:cs typeface="OpenDyslexic" charset="0"/>
              </a:rPr>
              <a:t>If you _</a:t>
            </a:r>
            <a:r>
              <a:rPr lang="en-GB" dirty="0">
                <a:solidFill>
                  <a:srgbClr val="FF3860"/>
                </a:solidFill>
                <a:latin typeface="OpenDyslexicAlta" pitchFamily="2" charset="77"/>
                <a:ea typeface="OpenDyslexic" charset="0"/>
                <a:cs typeface="OpenDyslexic" charset="0"/>
              </a:rPr>
              <a:t>bruise</a:t>
            </a:r>
            <a:r>
              <a:rPr lang="en-GB" dirty="0">
                <a:latin typeface="OpenDyslexicAlta" pitchFamily="2" charset="77"/>
                <a:ea typeface="OpenDyslexic" charset="0"/>
                <a:cs typeface="OpenDyslexic" charset="0"/>
              </a:rPr>
              <a:t>_ a _</a:t>
            </a:r>
            <a:r>
              <a:rPr lang="en-GB" dirty="0">
                <a:solidFill>
                  <a:srgbClr val="FF3860"/>
                </a:solidFill>
                <a:latin typeface="OpenDyslexicAlta" pitchFamily="2" charset="77"/>
                <a:ea typeface="OpenDyslexic" charset="0"/>
                <a:cs typeface="OpenDyslexic" charset="0"/>
              </a:rPr>
              <a:t>muscle</a:t>
            </a:r>
            <a:r>
              <a:rPr lang="en-GB" dirty="0">
                <a:latin typeface="OpenDyslexicAlta" pitchFamily="2" charset="77"/>
                <a:ea typeface="OpenDyslexic" charset="0"/>
                <a:cs typeface="OpenDyslexic" charset="0"/>
              </a:rPr>
              <a:t>_ in your leg it can be very painful. </a:t>
            </a:r>
          </a:p>
          <a:p>
            <a:pPr>
              <a:lnSpc>
                <a:spcPct val="150000"/>
              </a:lnSpc>
            </a:pPr>
            <a:r>
              <a:rPr lang="en-GB" dirty="0">
                <a:latin typeface="OpenDyslexicAlta" pitchFamily="2" charset="77"/>
                <a:ea typeface="OpenDyslexic" charset="0"/>
                <a:cs typeface="OpenDyslexic" charset="0"/>
              </a:rPr>
              <a:t>Everybody can _</a:t>
            </a:r>
            <a:r>
              <a:rPr lang="en-GB" dirty="0">
                <a:solidFill>
                  <a:srgbClr val="FF3860"/>
                </a:solidFill>
                <a:latin typeface="OpenDyslexicAlta" pitchFamily="2" charset="77"/>
                <a:ea typeface="OpenDyslexic" charset="0"/>
                <a:cs typeface="OpenDyslexic" charset="0"/>
              </a:rPr>
              <a:t>achieve</a:t>
            </a:r>
            <a:r>
              <a:rPr lang="en-GB" dirty="0">
                <a:latin typeface="OpenDyslexicAlta" pitchFamily="2" charset="77"/>
                <a:ea typeface="OpenDyslexic" charset="0"/>
                <a:cs typeface="OpenDyslexic" charset="0"/>
              </a:rPr>
              <a:t>_ something if they put their mind to it. </a:t>
            </a:r>
          </a:p>
          <a:p>
            <a:pPr>
              <a:lnSpc>
                <a:spcPct val="150000"/>
              </a:lnSpc>
            </a:pPr>
            <a:r>
              <a:rPr lang="en-GB" dirty="0">
                <a:latin typeface="OpenDyslexicAlta" pitchFamily="2" charset="77"/>
                <a:ea typeface="OpenDyslexic" charset="0"/>
                <a:cs typeface="OpenDyslexic" charset="0"/>
              </a:rPr>
              <a:t>The new _</a:t>
            </a:r>
            <a:r>
              <a:rPr lang="en-GB" dirty="0">
                <a:solidFill>
                  <a:srgbClr val="FF3860"/>
                </a:solidFill>
                <a:latin typeface="OpenDyslexicAlta" pitchFamily="2" charset="77"/>
                <a:ea typeface="OpenDyslexic" charset="0"/>
                <a:cs typeface="OpenDyslexic" charset="0"/>
              </a:rPr>
              <a:t>system</a:t>
            </a:r>
            <a:r>
              <a:rPr lang="en-GB" dirty="0">
                <a:latin typeface="OpenDyslexicAlta" pitchFamily="2" charset="77"/>
                <a:ea typeface="OpenDyslexic" charset="0"/>
                <a:cs typeface="OpenDyslexic" charset="0"/>
              </a:rPr>
              <a:t>_ in the school canteen means everyone was served quickly. </a:t>
            </a:r>
          </a:p>
          <a:p>
            <a:pPr>
              <a:lnSpc>
                <a:spcPct val="150000"/>
              </a:lnSpc>
            </a:pPr>
            <a:r>
              <a:rPr lang="en-GB" dirty="0">
                <a:latin typeface="OpenDyslexicAlta" pitchFamily="2" charset="77"/>
                <a:ea typeface="OpenDyslexic" charset="0"/>
                <a:cs typeface="OpenDyslexic" charset="0"/>
              </a:rPr>
              <a:t>It became very _</a:t>
            </a:r>
            <a:r>
              <a:rPr lang="en-GB" dirty="0">
                <a:solidFill>
                  <a:srgbClr val="FF3860"/>
                </a:solidFill>
                <a:latin typeface="OpenDyslexicAlta" pitchFamily="2" charset="77"/>
                <a:ea typeface="OpenDyslexic" charset="0"/>
                <a:cs typeface="OpenDyslexic" charset="0"/>
              </a:rPr>
              <a:t>apparent</a:t>
            </a:r>
            <a:r>
              <a:rPr lang="en-GB" dirty="0">
                <a:latin typeface="OpenDyslexicAlta" pitchFamily="2" charset="77"/>
                <a:ea typeface="OpenDyslexic" charset="0"/>
                <a:cs typeface="OpenDyslexic" charset="0"/>
              </a:rPr>
              <a:t>_ that something had gone wrong.  </a:t>
            </a:r>
          </a:p>
          <a:p>
            <a:pPr>
              <a:lnSpc>
                <a:spcPct val="150000"/>
              </a:lnSpc>
            </a:pPr>
            <a:r>
              <a:rPr lang="en-GB" dirty="0">
                <a:latin typeface="OpenDyslexicAlta" pitchFamily="2" charset="77"/>
                <a:ea typeface="OpenDyslexic" charset="0"/>
                <a:cs typeface="OpenDyslexic" charset="0"/>
              </a:rPr>
              <a:t>He had a glint in his eye that made him look very _</a:t>
            </a:r>
            <a:r>
              <a:rPr lang="en-GB" dirty="0">
                <a:solidFill>
                  <a:srgbClr val="FF3860"/>
                </a:solidFill>
                <a:latin typeface="OpenDyslexicAlta" pitchFamily="2" charset="77"/>
                <a:ea typeface="OpenDyslexic" charset="0"/>
                <a:cs typeface="OpenDyslexic" charset="0"/>
              </a:rPr>
              <a:t>mischievous</a:t>
            </a:r>
            <a:r>
              <a:rPr lang="en-GB" dirty="0">
                <a:latin typeface="OpenDyslexicAlta" pitchFamily="2" charset="77"/>
                <a:ea typeface="OpenDyslexic" charset="0"/>
                <a:cs typeface="OpenDyslexic" charset="0"/>
              </a:rPr>
              <a:t>_.</a:t>
            </a:r>
          </a:p>
          <a:p>
            <a:pPr>
              <a:lnSpc>
                <a:spcPct val="150000"/>
              </a:lnSpc>
            </a:pPr>
            <a:r>
              <a:rPr lang="en-GB" dirty="0">
                <a:latin typeface="OpenDyslexicAlta" pitchFamily="2" charset="77"/>
                <a:ea typeface="OpenDyslexic" charset="0"/>
                <a:cs typeface="OpenDyslexic" charset="0"/>
              </a:rPr>
              <a:t>It was _</a:t>
            </a:r>
            <a:r>
              <a:rPr lang="en-GB" dirty="0">
                <a:solidFill>
                  <a:srgbClr val="FF3860"/>
                </a:solidFill>
                <a:latin typeface="OpenDyslexicAlta" pitchFamily="2" charset="77"/>
                <a:ea typeface="OpenDyslexic" charset="0"/>
                <a:cs typeface="OpenDyslexic" charset="0"/>
              </a:rPr>
              <a:t>necessary</a:t>
            </a:r>
            <a:r>
              <a:rPr lang="en-GB" dirty="0">
                <a:latin typeface="OpenDyslexicAlta" pitchFamily="2" charset="77"/>
                <a:ea typeface="OpenDyslexic" charset="0"/>
                <a:cs typeface="OpenDyslexic" charset="0"/>
              </a:rPr>
              <a:t>_ for the injured walker to be evacuated using an all-terrain _</a:t>
            </a:r>
            <a:r>
              <a:rPr lang="en-GB" dirty="0">
                <a:solidFill>
                  <a:srgbClr val="FF3860"/>
                </a:solidFill>
                <a:latin typeface="OpenDyslexicAlta" pitchFamily="2" charset="77"/>
                <a:ea typeface="OpenDyslexic" charset="0"/>
                <a:cs typeface="OpenDyslexic" charset="0"/>
              </a:rPr>
              <a:t>vehicle</a:t>
            </a:r>
            <a:r>
              <a:rPr lang="en-GB" dirty="0">
                <a:latin typeface="OpenDyslexicAlta" pitchFamily="2" charset="77"/>
                <a:ea typeface="OpenDyslexic" charset="0"/>
                <a:cs typeface="OpenDyslexic" charset="0"/>
              </a:rPr>
              <a:t>_.</a:t>
            </a:r>
          </a:p>
          <a:p>
            <a:pPr>
              <a:lnSpc>
                <a:spcPct val="150000"/>
              </a:lnSpc>
            </a:pPr>
            <a:r>
              <a:rPr lang="en-GB" dirty="0">
                <a:latin typeface="OpenDyslexicAlta" pitchFamily="2" charset="77"/>
                <a:ea typeface="OpenDyslexic" charset="0"/>
                <a:cs typeface="OpenDyslexic" charset="0"/>
              </a:rPr>
              <a:t>Street dance practice was held every Thursday in the _</a:t>
            </a:r>
            <a:r>
              <a:rPr lang="en-GB" dirty="0">
                <a:solidFill>
                  <a:srgbClr val="FF3860"/>
                </a:solidFill>
                <a:latin typeface="OpenDyslexicAlta" pitchFamily="2" charset="77"/>
                <a:ea typeface="OpenDyslexic" charset="0"/>
                <a:cs typeface="OpenDyslexic" charset="0"/>
              </a:rPr>
              <a:t>community</a:t>
            </a:r>
            <a:r>
              <a:rPr lang="en-GB" dirty="0">
                <a:latin typeface="OpenDyslexicAlta" pitchFamily="2" charset="77"/>
                <a:ea typeface="OpenDyslexic" charset="0"/>
                <a:cs typeface="OpenDyslexic" charset="0"/>
              </a:rPr>
              <a:t>_ centre. </a:t>
            </a:r>
          </a:p>
          <a:p>
            <a:pPr>
              <a:lnSpc>
                <a:spcPct val="150000"/>
              </a:lnSpc>
            </a:pPr>
            <a:r>
              <a:rPr lang="en-GB" dirty="0">
                <a:latin typeface="OpenDyslexicAlta" pitchFamily="2" charset="77"/>
                <a:ea typeface="OpenDyslexic" charset="0"/>
                <a:cs typeface="OpenDyslexic" charset="0"/>
              </a:rPr>
              <a:t>”Everything Half Price </a:t>
            </a:r>
            <a:r>
              <a:rPr lang="mr-IN" dirty="0">
                <a:latin typeface="OpenDyslexicAlta" pitchFamily="2" charset="77"/>
                <a:ea typeface="OpenDyslexic" charset="0"/>
                <a:cs typeface="OpenDyslexic" charset="0"/>
              </a:rPr>
              <a:t>–</a:t>
            </a:r>
            <a:r>
              <a:rPr lang="en-GB" dirty="0">
                <a:latin typeface="OpenDyslexicAlta" pitchFamily="2" charset="77"/>
                <a:ea typeface="OpenDyslexic" charset="0"/>
                <a:cs typeface="OpenDyslexic" charset="0"/>
              </a:rPr>
              <a:t> Grab Yourself A _</a:t>
            </a:r>
            <a:r>
              <a:rPr lang="en-GB" dirty="0">
                <a:solidFill>
                  <a:srgbClr val="FF3860"/>
                </a:solidFill>
                <a:latin typeface="OpenDyslexicAlta" pitchFamily="2" charset="77"/>
                <a:ea typeface="OpenDyslexic" charset="0"/>
                <a:cs typeface="OpenDyslexic" charset="0"/>
              </a:rPr>
              <a:t>bargain</a:t>
            </a:r>
            <a:r>
              <a:rPr lang="en-GB" dirty="0">
                <a:latin typeface="OpenDyslexicAlta" pitchFamily="2" charset="77"/>
                <a:ea typeface="OpenDyslexic" charset="0"/>
                <a:cs typeface="OpenDyslexic" charset="0"/>
              </a:rPr>
              <a:t>_!”  said the sign in the shop window. </a:t>
            </a:r>
          </a:p>
          <a:p>
            <a:pPr>
              <a:lnSpc>
                <a:spcPct val="150000"/>
              </a:lnSpc>
            </a:pPr>
            <a:endParaRPr lang="en-GB" dirty="0">
              <a:latin typeface="OpenDyslexicAlta" pitchFamily="2" charset="77"/>
              <a:ea typeface="OpenDyslexic" charset="0"/>
              <a:cs typeface="OpenDyslexic" charset="0"/>
            </a:endParaRPr>
          </a:p>
          <a:p>
            <a:pPr>
              <a:lnSpc>
                <a:spcPct val="150000"/>
              </a:lnSpc>
            </a:pPr>
            <a:endParaRPr lang="en-GB" dirty="0">
              <a:latin typeface="OpenDyslexicAlta" pitchFamily="2" charset="77"/>
              <a:ea typeface="OpenDyslexic" charset="0"/>
              <a:cs typeface="OpenDyslexic" charset="0"/>
            </a:endParaRPr>
          </a:p>
          <a:p>
            <a:pPr>
              <a:lnSpc>
                <a:spcPct val="150000"/>
              </a:lnSpc>
            </a:pPr>
            <a:endParaRPr lang="en-GB" dirty="0">
              <a:latin typeface="OpenDyslexicAlta" pitchFamily="2" charset="77"/>
              <a:ea typeface="OpenDyslexic" charset="0"/>
              <a:cs typeface="OpenDyslexic" charset="0"/>
            </a:endParaRPr>
          </a:p>
          <a:p>
            <a:endParaRPr lang="en-GB" dirty="0">
              <a:latin typeface="OpenDyslexicAlta" pitchFamily="2" charset="77"/>
              <a:ea typeface="OpenDyslexic" charset="0"/>
              <a:cs typeface="OpenDyslexic" charset="0"/>
            </a:endParaRPr>
          </a:p>
          <a:p>
            <a:endParaRPr lang="en-GB" dirty="0">
              <a:latin typeface="OpenDyslexicAlta" pitchFamily="2" charset="77"/>
              <a:ea typeface="OpenDyslexic" charset="0"/>
              <a:cs typeface="OpenDyslexic" charset="0"/>
            </a:endParaRPr>
          </a:p>
          <a:p>
            <a:endParaRPr lang="en-GB" dirty="0">
              <a:latin typeface="OpenDyslexicAlta" pitchFamily="2" charset="77"/>
              <a:ea typeface="OpenDyslexic" charset="0"/>
              <a:cs typeface="OpenDyslexic" charset="0"/>
            </a:endParaRPr>
          </a:p>
        </p:txBody>
      </p:sp>
    </p:spTree>
    <p:extLst>
      <p:ext uri="{BB962C8B-B14F-4D97-AF65-F5344CB8AC3E}">
        <p14:creationId xmlns:p14="http://schemas.microsoft.com/office/powerpoint/2010/main" val="35575151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pPr>
              <a:lnSpc>
                <a:spcPct val="100000"/>
              </a:lnSpc>
              <a:spcBef>
                <a:spcPts val="0"/>
              </a:spcBef>
              <a:defRPr/>
            </a:pPr>
            <a:r>
              <a:rPr lang="en-GB" dirty="0"/>
              <a:t>Hyphens can be used to join a prefix to a root word, especially if the prefix ends in a vowel letter and the root word also begins with one.</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5</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31</a:t>
            </a:r>
          </a:p>
        </p:txBody>
      </p:sp>
    </p:spTree>
    <p:extLst>
      <p:ext uri="{BB962C8B-B14F-4D97-AF65-F5344CB8AC3E}">
        <p14:creationId xmlns:p14="http://schemas.microsoft.com/office/powerpoint/2010/main" val="422577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Ending ‘-</a:t>
            </a:r>
            <a:r>
              <a:rPr lang="en-GB" dirty="0" err="1"/>
              <a:t>cial</a:t>
            </a:r>
            <a:r>
              <a:rPr lang="en-GB" dirty="0"/>
              <a:t>’ and ‘-</a:t>
            </a:r>
            <a:r>
              <a:rPr lang="en-GB" dirty="0" err="1"/>
              <a:t>tial</a:t>
            </a:r>
            <a:r>
              <a:rPr lang="en-GB" dirty="0"/>
              <a:t>.’  After a vowel ‘-</a:t>
            </a:r>
            <a:r>
              <a:rPr lang="en-GB" dirty="0" err="1"/>
              <a:t>cial</a:t>
            </a:r>
            <a:r>
              <a:rPr lang="en-GB" dirty="0"/>
              <a:t>’ is most common and ‘-</a:t>
            </a:r>
            <a:r>
              <a:rPr lang="en-GB" dirty="0" err="1"/>
              <a:t>tial</a:t>
            </a:r>
            <a:r>
              <a:rPr lang="en-GB" dirty="0"/>
              <a:t>’ after a consonant.  But there are many exceptions. </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5</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4</a:t>
            </a:r>
          </a:p>
        </p:txBody>
      </p:sp>
    </p:spTree>
    <p:extLst>
      <p:ext uri="{BB962C8B-B14F-4D97-AF65-F5344CB8AC3E}">
        <p14:creationId xmlns:p14="http://schemas.microsoft.com/office/powerpoint/2010/main" val="259804655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5</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a:xfrm>
            <a:off x="1116013" y="788047"/>
            <a:ext cx="427037" cy="362803"/>
          </a:xfrm>
        </p:spPr>
        <p:txBody>
          <a:bodyPr>
            <a:normAutofit fontScale="92500"/>
          </a:bodyPr>
          <a:lstStyle/>
          <a:p>
            <a:r>
              <a:rPr lang="en-GB" dirty="0"/>
              <a:t> 31</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normAutofit/>
          </a:bodyPr>
          <a:lstStyle/>
          <a:p>
            <a:pPr>
              <a:lnSpc>
                <a:spcPct val="100000"/>
              </a:lnSpc>
              <a:spcBef>
                <a:spcPts val="0"/>
              </a:spcBef>
              <a:defRPr/>
            </a:pPr>
            <a:r>
              <a:rPr lang="en-GB" dirty="0"/>
              <a:t>Hyphens can be used to join a prefix to a root word, especially if the prefix ends in a vowel letter and the root word also begins with one.</a:t>
            </a:r>
          </a:p>
        </p:txBody>
      </p:sp>
      <p:sp>
        <p:nvSpPr>
          <p:cNvPr id="5" name="Text Placeholder 4">
            <a:extLst>
              <a:ext uri="{FF2B5EF4-FFF2-40B4-BE49-F238E27FC236}">
                <a16:creationId xmlns:a16="http://schemas.microsoft.com/office/drawing/2014/main" id="{34A36E15-7309-2E4B-8E87-7493AD89C132}"/>
              </a:ext>
            </a:extLst>
          </p:cNvPr>
          <p:cNvSpPr>
            <a:spLocks noGrp="1"/>
          </p:cNvSpPr>
          <p:nvPr>
            <p:ph type="body" sz="quarter" idx="16"/>
          </p:nvPr>
        </p:nvSpPr>
        <p:spPr/>
        <p:txBody>
          <a:bodyPr>
            <a:normAutofit/>
          </a:bodyPr>
          <a:lstStyle/>
          <a:p>
            <a:pPr fontAlgn="t">
              <a:lnSpc>
                <a:spcPct val="100000"/>
              </a:lnSpc>
              <a:spcAft>
                <a:spcPts val="200"/>
              </a:spcAft>
            </a:pPr>
            <a:r>
              <a:rPr lang="en-GB" sz="2000" dirty="0"/>
              <a:t>co-ordinate</a:t>
            </a:r>
          </a:p>
          <a:p>
            <a:pPr fontAlgn="t">
              <a:lnSpc>
                <a:spcPct val="100000"/>
              </a:lnSpc>
              <a:spcAft>
                <a:spcPts val="200"/>
              </a:spcAft>
            </a:pPr>
            <a:r>
              <a:rPr lang="en-GB" sz="2000" dirty="0"/>
              <a:t>co-operate</a:t>
            </a:r>
          </a:p>
          <a:p>
            <a:pPr fontAlgn="t">
              <a:lnSpc>
                <a:spcPct val="100000"/>
              </a:lnSpc>
              <a:spcAft>
                <a:spcPts val="200"/>
              </a:spcAft>
            </a:pPr>
            <a:r>
              <a:rPr lang="en-GB" sz="2000" dirty="0"/>
              <a:t>co-own</a:t>
            </a:r>
          </a:p>
          <a:p>
            <a:pPr fontAlgn="t">
              <a:lnSpc>
                <a:spcPct val="100000"/>
              </a:lnSpc>
              <a:spcAft>
                <a:spcPts val="200"/>
              </a:spcAft>
            </a:pPr>
            <a:r>
              <a:rPr lang="en-GB" sz="2000" dirty="0"/>
              <a:t>co-author</a:t>
            </a:r>
          </a:p>
          <a:p>
            <a:pPr fontAlgn="t">
              <a:lnSpc>
                <a:spcPct val="100000"/>
              </a:lnSpc>
              <a:spcAft>
                <a:spcPts val="200"/>
              </a:spcAft>
            </a:pPr>
            <a:r>
              <a:rPr lang="en-GB" sz="2000" dirty="0"/>
              <a:t>re-enter</a:t>
            </a:r>
          </a:p>
          <a:p>
            <a:pPr fontAlgn="t">
              <a:lnSpc>
                <a:spcPct val="100000"/>
              </a:lnSpc>
              <a:spcAft>
                <a:spcPts val="200"/>
              </a:spcAft>
            </a:pPr>
            <a:r>
              <a:rPr lang="en-GB" sz="2000" dirty="0"/>
              <a:t>re-examine</a:t>
            </a:r>
          </a:p>
          <a:p>
            <a:pPr fontAlgn="t">
              <a:lnSpc>
                <a:spcPct val="100000"/>
              </a:lnSpc>
              <a:spcAft>
                <a:spcPts val="200"/>
              </a:spcAft>
            </a:pPr>
            <a:r>
              <a:rPr lang="en-GB" sz="2000" dirty="0"/>
              <a:t>re-evaluate</a:t>
            </a:r>
          </a:p>
          <a:p>
            <a:pPr fontAlgn="t">
              <a:lnSpc>
                <a:spcPct val="100000"/>
              </a:lnSpc>
              <a:spcAft>
                <a:spcPts val="200"/>
              </a:spcAft>
            </a:pPr>
            <a:r>
              <a:rPr lang="en-GB" sz="2000" dirty="0"/>
              <a:t>re-educate</a:t>
            </a:r>
          </a:p>
          <a:p>
            <a:pPr fontAlgn="t">
              <a:lnSpc>
                <a:spcPct val="100000"/>
              </a:lnSpc>
              <a:spcAft>
                <a:spcPts val="200"/>
              </a:spcAft>
            </a:pPr>
            <a:r>
              <a:rPr lang="en-GB" sz="2000" dirty="0"/>
              <a:t>re-explain</a:t>
            </a:r>
          </a:p>
          <a:p>
            <a:pPr fontAlgn="t">
              <a:lnSpc>
                <a:spcPct val="100000"/>
              </a:lnSpc>
              <a:spcAft>
                <a:spcPts val="200"/>
              </a:spcAft>
            </a:pPr>
            <a:r>
              <a:rPr lang="en-GB" sz="2000" dirty="0"/>
              <a:t>re-energise</a:t>
            </a:r>
          </a:p>
        </p:txBody>
      </p:sp>
      <p:graphicFrame>
        <p:nvGraphicFramePr>
          <p:cNvPr id="7" name="Table Placeholder 6">
            <a:extLst>
              <a:ext uri="{FF2B5EF4-FFF2-40B4-BE49-F238E27FC236}">
                <a16:creationId xmlns:a16="http://schemas.microsoft.com/office/drawing/2014/main" id="{FB8342C7-1F20-D14D-98F0-B5F5EF33F5F1}"/>
              </a:ext>
            </a:extLst>
          </p:cNvPr>
          <p:cNvGraphicFramePr>
            <a:graphicFrameLocks noGrp="1"/>
          </p:cNvGraphicFramePr>
          <p:nvPr>
            <p:ph sz="quarter" idx="18"/>
            <p:extLst>
              <p:ext uri="{D42A27DB-BD31-4B8C-83A1-F6EECF244321}">
                <p14:modId xmlns:p14="http://schemas.microsoft.com/office/powerpoint/2010/main" val="591457991"/>
              </p:ext>
            </p:extLst>
          </p:nvPr>
        </p:nvGraphicFramePr>
        <p:xfrm>
          <a:off x="3429000" y="1311275"/>
          <a:ext cx="8363607" cy="5298059"/>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513586">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Introduce a hyphen as joining two parts of a word together. Discuss why you might use a hyphen. Explain that a hyphen can be used to: </a:t>
                      </a:r>
                    </a:p>
                    <a:p>
                      <a:pPr marL="285750" indent="-285750">
                        <a:buFont typeface="Arial" panose="020B0604020202020204" pitchFamily="34" charset="0"/>
                        <a:buChar char="•"/>
                      </a:pPr>
                      <a:r>
                        <a:rPr lang="en-GB" sz="1400" b="0" i="0" dirty="0">
                          <a:latin typeface="Muli" pitchFamily="2" charset="77"/>
                        </a:rPr>
                        <a:t>Add a prefix where two adjacent vowels would create a diphthong (co-operate)</a:t>
                      </a:r>
                    </a:p>
                    <a:p>
                      <a:pPr marL="285750" indent="-285750">
                        <a:buFont typeface="Arial" panose="020B0604020202020204" pitchFamily="34" charset="0"/>
                        <a:buChar char="•"/>
                      </a:pPr>
                      <a:r>
                        <a:rPr lang="en-GB" sz="1400" b="0" i="0" dirty="0">
                          <a:latin typeface="Muli" pitchFamily="2" charset="77"/>
                        </a:rPr>
                        <a:t>To add a prefix and clarify meaning (re-cover vs recover)</a:t>
                      </a:r>
                    </a:p>
                    <a:p>
                      <a:pPr marL="285750" indent="-285750">
                        <a:buFont typeface="Arial" panose="020B0604020202020204" pitchFamily="34" charset="0"/>
                        <a:buChar char="•"/>
                      </a:pPr>
                      <a:r>
                        <a:rPr lang="en-GB" sz="1400" b="0" i="0" dirty="0">
                          <a:latin typeface="Muli" pitchFamily="2" charset="77"/>
                        </a:rPr>
                        <a:t>To join two words to make a compound word (ice-cream or forty-five)</a:t>
                      </a:r>
                    </a:p>
                  </a:txBody>
                  <a:tcPr/>
                </a:tc>
                <a:extLst>
                  <a:ext uri="{0D108BD9-81ED-4DB2-BD59-A6C34878D82A}">
                    <a16:rowId xmlns:a16="http://schemas.microsoft.com/office/drawing/2014/main" val="10000"/>
                  </a:ext>
                </a:extLst>
              </a:tr>
              <a:tr h="1725832">
                <a:tc>
                  <a:txBody>
                    <a:bodyPr/>
                    <a:lstStyle/>
                    <a:p>
                      <a:r>
                        <a:rPr lang="en-GB" sz="1700" b="0" i="0" dirty="0">
                          <a:latin typeface="Muli" pitchFamily="2" charset="77"/>
                        </a:rPr>
                        <a:t>Main Teaching Activity </a:t>
                      </a:r>
                    </a:p>
                  </a:txBody>
                  <a:tcPr/>
                </a:tc>
                <a:tc>
                  <a:txBody>
                    <a:bodyPr/>
                    <a:lstStyle/>
                    <a:p>
                      <a:r>
                        <a:rPr lang="en-GB" sz="1700" b="0" i="0" dirty="0">
                          <a:latin typeface="Muli" pitchFamily="2" charset="77"/>
                        </a:rPr>
                        <a:t>Show the words and ask pupils to group the words on a whiteboard into those that need a hyphen, those that do not and those that could be either. Discuss the groups and clarify any misconceptions.</a:t>
                      </a:r>
                      <a:endParaRPr lang="en-GB" sz="1700" b="0" i="0" baseline="0" dirty="0">
                        <a:latin typeface="Muli" pitchFamily="2" charset="77"/>
                      </a:endParaRPr>
                    </a:p>
                  </a:txBody>
                  <a:tcPr/>
                </a:tc>
                <a:extLst>
                  <a:ext uri="{0D108BD9-81ED-4DB2-BD59-A6C34878D82A}">
                    <a16:rowId xmlns:a16="http://schemas.microsoft.com/office/drawing/2014/main" val="10001"/>
                  </a:ext>
                </a:extLst>
              </a:tr>
              <a:tr h="1850107">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Pupils to independently write a paragraph including some of their spellings. Challenge to include all of them.</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29310491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5FC2838-3286-DF46-9313-C1850E1A5752}"/>
              </a:ext>
            </a:extLst>
          </p:cNvPr>
          <p:cNvSpPr>
            <a:spLocks noGrp="1"/>
          </p:cNvSpPr>
          <p:nvPr>
            <p:ph type="title"/>
          </p:nvPr>
        </p:nvSpPr>
        <p:spPr/>
        <p:txBody>
          <a:bodyPr/>
          <a:lstStyle/>
          <a:p>
            <a:r>
              <a:rPr lang="en-GB" dirty="0">
                <a:latin typeface="OpenDyslexicAlta" pitchFamily="2" charset="77"/>
              </a:rPr>
              <a:t>Put these words into groups</a:t>
            </a:r>
          </a:p>
        </p:txBody>
      </p:sp>
      <p:pic>
        <p:nvPicPr>
          <p:cNvPr id="11" name="Picture 2" descr="Box Cardboard Cardboard Box Packing Recycl">
            <a:extLst>
              <a:ext uri="{FF2B5EF4-FFF2-40B4-BE49-F238E27FC236}">
                <a16:creationId xmlns:a16="http://schemas.microsoft.com/office/drawing/2014/main" id="{E255E746-903E-6A40-9265-153D6CBE01A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8200" y="5019770"/>
            <a:ext cx="2997724" cy="16076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ox Cardboard Cardboard Box Packing Recycl">
            <a:extLst>
              <a:ext uri="{FF2B5EF4-FFF2-40B4-BE49-F238E27FC236}">
                <a16:creationId xmlns:a16="http://schemas.microsoft.com/office/drawing/2014/main" id="{5B50C3C6-791B-174F-9BAC-6AF28C05ECD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71416" y="5019770"/>
            <a:ext cx="2997724" cy="16076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ox Cardboard Cardboard Box Packing Recycl">
            <a:extLst>
              <a:ext uri="{FF2B5EF4-FFF2-40B4-BE49-F238E27FC236}">
                <a16:creationId xmlns:a16="http://schemas.microsoft.com/office/drawing/2014/main" id="{3A5DE636-291B-7D41-BFB7-6DA8B1C387D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56078" y="4885263"/>
            <a:ext cx="2997724" cy="160761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E30BC5B-E9EE-6C42-AC00-68FFBF3EF06A}"/>
              </a:ext>
            </a:extLst>
          </p:cNvPr>
          <p:cNvSpPr txBox="1"/>
          <p:nvPr/>
        </p:nvSpPr>
        <p:spPr>
          <a:xfrm>
            <a:off x="1427769" y="6008902"/>
            <a:ext cx="1245854" cy="646331"/>
          </a:xfrm>
          <a:prstGeom prst="rect">
            <a:avLst/>
          </a:prstGeom>
          <a:noFill/>
        </p:spPr>
        <p:txBody>
          <a:bodyPr wrap="none" rtlCol="0">
            <a:spAutoFit/>
          </a:bodyPr>
          <a:lstStyle/>
          <a:p>
            <a:pPr algn="ctr"/>
            <a:r>
              <a:rPr lang="en-GB" dirty="0">
                <a:latin typeface="OpenDyslexicAlta" pitchFamily="2" charset="77"/>
              </a:rPr>
              <a:t>Needs a </a:t>
            </a:r>
          </a:p>
          <a:p>
            <a:pPr algn="ctr"/>
            <a:r>
              <a:rPr lang="en-GB" dirty="0">
                <a:latin typeface="OpenDyslexicAlta" pitchFamily="2" charset="77"/>
              </a:rPr>
              <a:t>hyphen</a:t>
            </a:r>
          </a:p>
        </p:txBody>
      </p:sp>
      <p:sp>
        <p:nvSpPr>
          <p:cNvPr id="15" name="TextBox 14">
            <a:extLst>
              <a:ext uri="{FF2B5EF4-FFF2-40B4-BE49-F238E27FC236}">
                <a16:creationId xmlns:a16="http://schemas.microsoft.com/office/drawing/2014/main" id="{707D914B-4B43-D949-A6B4-6AF0EE5923A1}"/>
              </a:ext>
            </a:extLst>
          </p:cNvPr>
          <p:cNvSpPr txBox="1"/>
          <p:nvPr/>
        </p:nvSpPr>
        <p:spPr>
          <a:xfrm>
            <a:off x="8877816" y="5962735"/>
            <a:ext cx="1482393" cy="369332"/>
          </a:xfrm>
          <a:prstGeom prst="rect">
            <a:avLst/>
          </a:prstGeom>
          <a:noFill/>
        </p:spPr>
        <p:txBody>
          <a:bodyPr wrap="none" rtlCol="0">
            <a:spAutoFit/>
          </a:bodyPr>
          <a:lstStyle/>
          <a:p>
            <a:r>
              <a:rPr lang="en-GB" dirty="0">
                <a:latin typeface="OpenDyslexicAlta" pitchFamily="2" charset="77"/>
              </a:rPr>
              <a:t>No hyphen</a:t>
            </a:r>
          </a:p>
        </p:txBody>
      </p:sp>
      <p:sp>
        <p:nvSpPr>
          <p:cNvPr id="16" name="TextBox 15">
            <a:extLst>
              <a:ext uri="{FF2B5EF4-FFF2-40B4-BE49-F238E27FC236}">
                <a16:creationId xmlns:a16="http://schemas.microsoft.com/office/drawing/2014/main" id="{83C29459-0014-2643-B9D4-B9FA561872FA}"/>
              </a:ext>
            </a:extLst>
          </p:cNvPr>
          <p:cNvSpPr txBox="1"/>
          <p:nvPr/>
        </p:nvSpPr>
        <p:spPr>
          <a:xfrm>
            <a:off x="5319194" y="6014980"/>
            <a:ext cx="1342803" cy="646331"/>
          </a:xfrm>
          <a:prstGeom prst="rect">
            <a:avLst/>
          </a:prstGeom>
          <a:noFill/>
        </p:spPr>
        <p:txBody>
          <a:bodyPr wrap="none" rtlCol="0">
            <a:spAutoFit/>
          </a:bodyPr>
          <a:lstStyle/>
          <a:p>
            <a:pPr algn="ctr"/>
            <a:r>
              <a:rPr lang="en-GB" dirty="0">
                <a:latin typeface="OpenDyslexicAlta" pitchFamily="2" charset="77"/>
              </a:rPr>
              <a:t>Could be </a:t>
            </a:r>
          </a:p>
          <a:p>
            <a:pPr algn="ctr"/>
            <a:r>
              <a:rPr lang="en-GB" dirty="0">
                <a:latin typeface="OpenDyslexicAlta" pitchFamily="2" charset="77"/>
              </a:rPr>
              <a:t>either</a:t>
            </a:r>
          </a:p>
        </p:txBody>
      </p:sp>
      <p:sp>
        <p:nvSpPr>
          <p:cNvPr id="17" name="TextBox 16">
            <a:extLst>
              <a:ext uri="{FF2B5EF4-FFF2-40B4-BE49-F238E27FC236}">
                <a16:creationId xmlns:a16="http://schemas.microsoft.com/office/drawing/2014/main" id="{3145492F-1F52-AA4B-AEE6-E60B0DA27D16}"/>
              </a:ext>
            </a:extLst>
          </p:cNvPr>
          <p:cNvSpPr txBox="1"/>
          <p:nvPr/>
        </p:nvSpPr>
        <p:spPr>
          <a:xfrm>
            <a:off x="2121358" y="2202287"/>
            <a:ext cx="1213409" cy="461665"/>
          </a:xfrm>
          <a:prstGeom prst="rect">
            <a:avLst/>
          </a:prstGeom>
          <a:noFill/>
        </p:spPr>
        <p:txBody>
          <a:bodyPr wrap="none" rtlCol="0">
            <a:spAutoFit/>
          </a:bodyPr>
          <a:lstStyle/>
          <a:p>
            <a:r>
              <a:rPr lang="en-GB" sz="2400" dirty="0" err="1">
                <a:latin typeface="OpenDyslexicAlta" pitchFamily="2" charset="77"/>
              </a:rPr>
              <a:t>coown</a:t>
            </a:r>
            <a:endParaRPr lang="en-GB" sz="2400" dirty="0">
              <a:latin typeface="OpenDyslexicAlta" pitchFamily="2" charset="77"/>
            </a:endParaRPr>
          </a:p>
        </p:txBody>
      </p:sp>
      <p:sp>
        <p:nvSpPr>
          <p:cNvPr id="18" name="TextBox 17">
            <a:extLst>
              <a:ext uri="{FF2B5EF4-FFF2-40B4-BE49-F238E27FC236}">
                <a16:creationId xmlns:a16="http://schemas.microsoft.com/office/drawing/2014/main" id="{925B4061-4C18-BB4B-9733-DD1F2E3BB26F}"/>
              </a:ext>
            </a:extLst>
          </p:cNvPr>
          <p:cNvSpPr txBox="1"/>
          <p:nvPr/>
        </p:nvSpPr>
        <p:spPr>
          <a:xfrm>
            <a:off x="9697982" y="3167953"/>
            <a:ext cx="1726050" cy="461665"/>
          </a:xfrm>
          <a:prstGeom prst="rect">
            <a:avLst/>
          </a:prstGeom>
          <a:noFill/>
        </p:spPr>
        <p:txBody>
          <a:bodyPr wrap="none" rtlCol="0">
            <a:spAutoFit/>
          </a:bodyPr>
          <a:lstStyle/>
          <a:p>
            <a:r>
              <a:rPr lang="en-GB" sz="2400" dirty="0">
                <a:latin typeface="OpenDyslexicAlta" pitchFamily="2" charset="77"/>
              </a:rPr>
              <a:t>reimagine</a:t>
            </a:r>
          </a:p>
        </p:txBody>
      </p:sp>
      <p:sp>
        <p:nvSpPr>
          <p:cNvPr id="19" name="TextBox 18">
            <a:extLst>
              <a:ext uri="{FF2B5EF4-FFF2-40B4-BE49-F238E27FC236}">
                <a16:creationId xmlns:a16="http://schemas.microsoft.com/office/drawing/2014/main" id="{58BD79DB-DCC1-1549-A772-247985FDD3AB}"/>
              </a:ext>
            </a:extLst>
          </p:cNvPr>
          <p:cNvSpPr txBox="1"/>
          <p:nvPr/>
        </p:nvSpPr>
        <p:spPr>
          <a:xfrm>
            <a:off x="5619298" y="2733977"/>
            <a:ext cx="1813958" cy="461665"/>
          </a:xfrm>
          <a:prstGeom prst="rect">
            <a:avLst/>
          </a:prstGeom>
          <a:noFill/>
        </p:spPr>
        <p:txBody>
          <a:bodyPr wrap="none" rtlCol="0">
            <a:spAutoFit/>
          </a:bodyPr>
          <a:lstStyle/>
          <a:p>
            <a:r>
              <a:rPr lang="en-GB" sz="2400" dirty="0" err="1">
                <a:latin typeface="OpenDyslexicAlta" pitchFamily="2" charset="77"/>
              </a:rPr>
              <a:t>reeducate</a:t>
            </a:r>
            <a:endParaRPr lang="en-GB" sz="2400" dirty="0">
              <a:latin typeface="OpenDyslexicAlta" pitchFamily="2" charset="77"/>
            </a:endParaRPr>
          </a:p>
        </p:txBody>
      </p:sp>
      <p:sp>
        <p:nvSpPr>
          <p:cNvPr id="20" name="TextBox 19">
            <a:extLst>
              <a:ext uri="{FF2B5EF4-FFF2-40B4-BE49-F238E27FC236}">
                <a16:creationId xmlns:a16="http://schemas.microsoft.com/office/drawing/2014/main" id="{2877E954-87FC-524E-B8DB-58259B49A8E2}"/>
              </a:ext>
            </a:extLst>
          </p:cNvPr>
          <p:cNvSpPr txBox="1"/>
          <p:nvPr/>
        </p:nvSpPr>
        <p:spPr>
          <a:xfrm>
            <a:off x="8739594" y="2027666"/>
            <a:ext cx="1427250" cy="461665"/>
          </a:xfrm>
          <a:prstGeom prst="rect">
            <a:avLst/>
          </a:prstGeom>
          <a:noFill/>
        </p:spPr>
        <p:txBody>
          <a:bodyPr wrap="none" rtlCol="0">
            <a:spAutoFit/>
          </a:bodyPr>
          <a:lstStyle/>
          <a:p>
            <a:r>
              <a:rPr lang="en-GB" sz="2400" dirty="0">
                <a:latin typeface="OpenDyslexicAlta" pitchFamily="2" charset="77"/>
              </a:rPr>
              <a:t>recover</a:t>
            </a:r>
          </a:p>
        </p:txBody>
      </p:sp>
      <p:sp>
        <p:nvSpPr>
          <p:cNvPr id="21" name="TextBox 20">
            <a:extLst>
              <a:ext uri="{FF2B5EF4-FFF2-40B4-BE49-F238E27FC236}">
                <a16:creationId xmlns:a16="http://schemas.microsoft.com/office/drawing/2014/main" id="{627458EB-1BFF-804F-816A-3DFC16D133A0}"/>
              </a:ext>
            </a:extLst>
          </p:cNvPr>
          <p:cNvSpPr txBox="1"/>
          <p:nvPr/>
        </p:nvSpPr>
        <p:spPr>
          <a:xfrm>
            <a:off x="4365279" y="3704607"/>
            <a:ext cx="1625317" cy="461665"/>
          </a:xfrm>
          <a:prstGeom prst="rect">
            <a:avLst/>
          </a:prstGeom>
          <a:noFill/>
        </p:spPr>
        <p:txBody>
          <a:bodyPr wrap="none" rtlCol="0">
            <a:spAutoFit/>
          </a:bodyPr>
          <a:lstStyle/>
          <a:p>
            <a:r>
              <a:rPr lang="en-GB" sz="2400" dirty="0" err="1">
                <a:latin typeface="OpenDyslexicAlta" pitchFamily="2" charset="77"/>
              </a:rPr>
              <a:t>icecream</a:t>
            </a:r>
            <a:endParaRPr lang="en-GB" sz="2400" dirty="0">
              <a:latin typeface="OpenDyslexicAlta" pitchFamily="2" charset="77"/>
            </a:endParaRPr>
          </a:p>
        </p:txBody>
      </p:sp>
      <p:sp>
        <p:nvSpPr>
          <p:cNvPr id="22" name="TextBox 21">
            <a:extLst>
              <a:ext uri="{FF2B5EF4-FFF2-40B4-BE49-F238E27FC236}">
                <a16:creationId xmlns:a16="http://schemas.microsoft.com/office/drawing/2014/main" id="{9AE1F3AE-4425-9845-8F9C-7EF1165E11DE}"/>
              </a:ext>
            </a:extLst>
          </p:cNvPr>
          <p:cNvSpPr txBox="1"/>
          <p:nvPr/>
        </p:nvSpPr>
        <p:spPr>
          <a:xfrm>
            <a:off x="4365279" y="1985137"/>
            <a:ext cx="1456745" cy="461665"/>
          </a:xfrm>
          <a:prstGeom prst="rect">
            <a:avLst/>
          </a:prstGeom>
          <a:noFill/>
        </p:spPr>
        <p:txBody>
          <a:bodyPr wrap="none" rtlCol="0">
            <a:spAutoFit/>
          </a:bodyPr>
          <a:lstStyle/>
          <a:p>
            <a:r>
              <a:rPr lang="en-GB" sz="2400" dirty="0">
                <a:latin typeface="OpenDyslexicAlta" pitchFamily="2" charset="77"/>
              </a:rPr>
              <a:t>hot dog</a:t>
            </a:r>
          </a:p>
        </p:txBody>
      </p:sp>
      <p:sp>
        <p:nvSpPr>
          <p:cNvPr id="23" name="TextBox 22">
            <a:extLst>
              <a:ext uri="{FF2B5EF4-FFF2-40B4-BE49-F238E27FC236}">
                <a16:creationId xmlns:a16="http://schemas.microsoft.com/office/drawing/2014/main" id="{8AC65813-AFC0-4847-AB0B-F5A085DC7E50}"/>
              </a:ext>
            </a:extLst>
          </p:cNvPr>
          <p:cNvSpPr txBox="1"/>
          <p:nvPr/>
        </p:nvSpPr>
        <p:spPr>
          <a:xfrm>
            <a:off x="6319611" y="1751533"/>
            <a:ext cx="1763753" cy="461665"/>
          </a:xfrm>
          <a:prstGeom prst="rect">
            <a:avLst/>
          </a:prstGeom>
          <a:noFill/>
        </p:spPr>
        <p:txBody>
          <a:bodyPr wrap="none" rtlCol="0">
            <a:spAutoFit/>
          </a:bodyPr>
          <a:lstStyle/>
          <a:p>
            <a:r>
              <a:rPr lang="en-GB" sz="2400" dirty="0">
                <a:latin typeface="OpenDyslexicAlta" pitchFamily="2" charset="77"/>
              </a:rPr>
              <a:t>forty five</a:t>
            </a:r>
          </a:p>
        </p:txBody>
      </p:sp>
      <p:sp>
        <p:nvSpPr>
          <p:cNvPr id="24" name="TextBox 23">
            <a:extLst>
              <a:ext uri="{FF2B5EF4-FFF2-40B4-BE49-F238E27FC236}">
                <a16:creationId xmlns:a16="http://schemas.microsoft.com/office/drawing/2014/main" id="{9C46571D-F342-804D-9A5C-D8C086134962}"/>
              </a:ext>
            </a:extLst>
          </p:cNvPr>
          <p:cNvSpPr txBox="1"/>
          <p:nvPr/>
        </p:nvSpPr>
        <p:spPr>
          <a:xfrm>
            <a:off x="7409402" y="3742367"/>
            <a:ext cx="1818190" cy="461665"/>
          </a:xfrm>
          <a:prstGeom prst="rect">
            <a:avLst/>
          </a:prstGeom>
          <a:noFill/>
        </p:spPr>
        <p:txBody>
          <a:bodyPr wrap="none" rtlCol="0">
            <a:spAutoFit/>
          </a:bodyPr>
          <a:lstStyle/>
          <a:p>
            <a:r>
              <a:rPr lang="en-GB" sz="2400" dirty="0">
                <a:latin typeface="OpenDyslexicAlta" pitchFamily="2" charset="77"/>
              </a:rPr>
              <a:t>cooperate</a:t>
            </a:r>
          </a:p>
        </p:txBody>
      </p:sp>
      <p:sp>
        <p:nvSpPr>
          <p:cNvPr id="25" name="TextBox 24">
            <a:extLst>
              <a:ext uri="{FF2B5EF4-FFF2-40B4-BE49-F238E27FC236}">
                <a16:creationId xmlns:a16="http://schemas.microsoft.com/office/drawing/2014/main" id="{4D33F7D5-2111-7C44-B1E2-7D470E7E1D4F}"/>
              </a:ext>
            </a:extLst>
          </p:cNvPr>
          <p:cNvSpPr txBox="1"/>
          <p:nvPr/>
        </p:nvSpPr>
        <p:spPr>
          <a:xfrm>
            <a:off x="2767132" y="3167953"/>
            <a:ext cx="1162947" cy="461665"/>
          </a:xfrm>
          <a:prstGeom prst="rect">
            <a:avLst/>
          </a:prstGeom>
          <a:noFill/>
        </p:spPr>
        <p:txBody>
          <a:bodyPr wrap="none" rtlCol="0">
            <a:spAutoFit/>
          </a:bodyPr>
          <a:lstStyle/>
          <a:p>
            <a:r>
              <a:rPr lang="en-GB" sz="2400" dirty="0">
                <a:latin typeface="OpenDyslexicAlta" pitchFamily="2" charset="77"/>
              </a:rPr>
              <a:t>resign</a:t>
            </a:r>
          </a:p>
        </p:txBody>
      </p:sp>
      <p:sp>
        <p:nvSpPr>
          <p:cNvPr id="26" name="TextBox 25">
            <a:extLst>
              <a:ext uri="{FF2B5EF4-FFF2-40B4-BE49-F238E27FC236}">
                <a16:creationId xmlns:a16="http://schemas.microsoft.com/office/drawing/2014/main" id="{BB500C0D-4C2A-DB48-A695-601DFB9E86BD}"/>
              </a:ext>
            </a:extLst>
          </p:cNvPr>
          <p:cNvSpPr txBox="1"/>
          <p:nvPr/>
        </p:nvSpPr>
        <p:spPr>
          <a:xfrm>
            <a:off x="1007976" y="3837750"/>
            <a:ext cx="1689758" cy="461665"/>
          </a:xfrm>
          <a:prstGeom prst="rect">
            <a:avLst/>
          </a:prstGeom>
          <a:noFill/>
        </p:spPr>
        <p:txBody>
          <a:bodyPr wrap="none" rtlCol="0">
            <a:spAutoFit/>
          </a:bodyPr>
          <a:lstStyle/>
          <a:p>
            <a:r>
              <a:rPr lang="en-GB" sz="2400" dirty="0">
                <a:latin typeface="OpenDyslexicAlta" pitchFamily="2" charset="77"/>
              </a:rPr>
              <a:t>reexplain</a:t>
            </a:r>
          </a:p>
        </p:txBody>
      </p:sp>
    </p:spTree>
    <p:extLst>
      <p:ext uri="{BB962C8B-B14F-4D97-AF65-F5344CB8AC3E}">
        <p14:creationId xmlns:p14="http://schemas.microsoft.com/office/powerpoint/2010/main" val="88801228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5FC2838-3286-DF46-9313-C1850E1A5752}"/>
              </a:ext>
            </a:extLst>
          </p:cNvPr>
          <p:cNvSpPr>
            <a:spLocks noGrp="1"/>
          </p:cNvSpPr>
          <p:nvPr>
            <p:ph type="title"/>
          </p:nvPr>
        </p:nvSpPr>
        <p:spPr>
          <a:xfrm>
            <a:off x="838200" y="365125"/>
            <a:ext cx="8780813" cy="1325563"/>
          </a:xfrm>
        </p:spPr>
        <p:txBody>
          <a:bodyPr/>
          <a:lstStyle/>
          <a:p>
            <a:r>
              <a:rPr lang="en-GB" dirty="0">
                <a:latin typeface="OpenDyslexicAlta" pitchFamily="2" charset="77"/>
              </a:rPr>
              <a:t>Put these words into groups</a:t>
            </a:r>
          </a:p>
        </p:txBody>
      </p:sp>
      <p:pic>
        <p:nvPicPr>
          <p:cNvPr id="11" name="Picture 2" descr="Box Cardboard Cardboard Box Packing Recycl">
            <a:extLst>
              <a:ext uri="{FF2B5EF4-FFF2-40B4-BE49-F238E27FC236}">
                <a16:creationId xmlns:a16="http://schemas.microsoft.com/office/drawing/2014/main" id="{E255E746-903E-6A40-9265-153D6CBE01A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8200" y="5019770"/>
            <a:ext cx="2997724" cy="16076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ox Cardboard Cardboard Box Packing Recycl">
            <a:extLst>
              <a:ext uri="{FF2B5EF4-FFF2-40B4-BE49-F238E27FC236}">
                <a16:creationId xmlns:a16="http://schemas.microsoft.com/office/drawing/2014/main" id="{5B50C3C6-791B-174F-9BAC-6AF28C05ECD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71416" y="5019770"/>
            <a:ext cx="2997724" cy="16076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ox Cardboard Cardboard Box Packing Recycl">
            <a:extLst>
              <a:ext uri="{FF2B5EF4-FFF2-40B4-BE49-F238E27FC236}">
                <a16:creationId xmlns:a16="http://schemas.microsoft.com/office/drawing/2014/main" id="{3A5DE636-291B-7D41-BFB7-6DA8B1C387D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56078" y="4885263"/>
            <a:ext cx="2997724" cy="160761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E30BC5B-E9EE-6C42-AC00-68FFBF3EF06A}"/>
              </a:ext>
            </a:extLst>
          </p:cNvPr>
          <p:cNvSpPr txBox="1"/>
          <p:nvPr/>
        </p:nvSpPr>
        <p:spPr>
          <a:xfrm>
            <a:off x="1427769" y="6008902"/>
            <a:ext cx="1245854" cy="646331"/>
          </a:xfrm>
          <a:prstGeom prst="rect">
            <a:avLst/>
          </a:prstGeom>
          <a:noFill/>
        </p:spPr>
        <p:txBody>
          <a:bodyPr wrap="none" rtlCol="0">
            <a:spAutoFit/>
          </a:bodyPr>
          <a:lstStyle/>
          <a:p>
            <a:pPr algn="ctr"/>
            <a:r>
              <a:rPr lang="en-GB" dirty="0">
                <a:latin typeface="OpenDyslexicAlta" pitchFamily="2" charset="77"/>
              </a:rPr>
              <a:t>Needs a </a:t>
            </a:r>
          </a:p>
          <a:p>
            <a:pPr algn="ctr"/>
            <a:r>
              <a:rPr lang="en-GB" dirty="0">
                <a:latin typeface="OpenDyslexicAlta" pitchFamily="2" charset="77"/>
              </a:rPr>
              <a:t>hyphen</a:t>
            </a:r>
          </a:p>
        </p:txBody>
      </p:sp>
      <p:sp>
        <p:nvSpPr>
          <p:cNvPr id="15" name="TextBox 14">
            <a:extLst>
              <a:ext uri="{FF2B5EF4-FFF2-40B4-BE49-F238E27FC236}">
                <a16:creationId xmlns:a16="http://schemas.microsoft.com/office/drawing/2014/main" id="{707D914B-4B43-D949-A6B4-6AF0EE5923A1}"/>
              </a:ext>
            </a:extLst>
          </p:cNvPr>
          <p:cNvSpPr txBox="1"/>
          <p:nvPr/>
        </p:nvSpPr>
        <p:spPr>
          <a:xfrm>
            <a:off x="8877816" y="5962735"/>
            <a:ext cx="1482393" cy="369332"/>
          </a:xfrm>
          <a:prstGeom prst="rect">
            <a:avLst/>
          </a:prstGeom>
          <a:noFill/>
        </p:spPr>
        <p:txBody>
          <a:bodyPr wrap="none" rtlCol="0">
            <a:spAutoFit/>
          </a:bodyPr>
          <a:lstStyle/>
          <a:p>
            <a:r>
              <a:rPr lang="en-GB" dirty="0">
                <a:latin typeface="OpenDyslexicAlta" pitchFamily="2" charset="77"/>
              </a:rPr>
              <a:t>No hyphen</a:t>
            </a:r>
          </a:p>
        </p:txBody>
      </p:sp>
      <p:sp>
        <p:nvSpPr>
          <p:cNvPr id="16" name="TextBox 15">
            <a:extLst>
              <a:ext uri="{FF2B5EF4-FFF2-40B4-BE49-F238E27FC236}">
                <a16:creationId xmlns:a16="http://schemas.microsoft.com/office/drawing/2014/main" id="{83C29459-0014-2643-B9D4-B9FA561872FA}"/>
              </a:ext>
            </a:extLst>
          </p:cNvPr>
          <p:cNvSpPr txBox="1"/>
          <p:nvPr/>
        </p:nvSpPr>
        <p:spPr>
          <a:xfrm>
            <a:off x="5319194" y="6014980"/>
            <a:ext cx="1342803" cy="646331"/>
          </a:xfrm>
          <a:prstGeom prst="rect">
            <a:avLst/>
          </a:prstGeom>
          <a:noFill/>
        </p:spPr>
        <p:txBody>
          <a:bodyPr wrap="none" rtlCol="0">
            <a:spAutoFit/>
          </a:bodyPr>
          <a:lstStyle/>
          <a:p>
            <a:pPr algn="ctr"/>
            <a:r>
              <a:rPr lang="en-GB" dirty="0">
                <a:latin typeface="OpenDyslexicAlta" pitchFamily="2" charset="77"/>
              </a:rPr>
              <a:t>Could be </a:t>
            </a:r>
          </a:p>
          <a:p>
            <a:pPr algn="ctr"/>
            <a:r>
              <a:rPr lang="en-GB" dirty="0">
                <a:latin typeface="OpenDyslexicAlta" pitchFamily="2" charset="77"/>
              </a:rPr>
              <a:t>either</a:t>
            </a:r>
          </a:p>
        </p:txBody>
      </p:sp>
      <p:sp>
        <p:nvSpPr>
          <p:cNvPr id="17" name="TextBox 16">
            <a:extLst>
              <a:ext uri="{FF2B5EF4-FFF2-40B4-BE49-F238E27FC236}">
                <a16:creationId xmlns:a16="http://schemas.microsoft.com/office/drawing/2014/main" id="{3145492F-1F52-AA4B-AEE6-E60B0DA27D16}"/>
              </a:ext>
            </a:extLst>
          </p:cNvPr>
          <p:cNvSpPr txBox="1"/>
          <p:nvPr/>
        </p:nvSpPr>
        <p:spPr>
          <a:xfrm>
            <a:off x="1645009" y="2179674"/>
            <a:ext cx="1213409" cy="461665"/>
          </a:xfrm>
          <a:prstGeom prst="rect">
            <a:avLst/>
          </a:prstGeom>
          <a:noFill/>
        </p:spPr>
        <p:txBody>
          <a:bodyPr wrap="none" rtlCol="0">
            <a:spAutoFit/>
          </a:bodyPr>
          <a:lstStyle/>
          <a:p>
            <a:r>
              <a:rPr lang="en-GB" sz="2400" dirty="0" err="1">
                <a:solidFill>
                  <a:srgbClr val="FF3860"/>
                </a:solidFill>
                <a:latin typeface="OpenDyslexicAlta" pitchFamily="2" charset="77"/>
              </a:rPr>
              <a:t>coown</a:t>
            </a:r>
            <a:endParaRPr lang="en-GB" sz="2400" dirty="0">
              <a:solidFill>
                <a:srgbClr val="FF3860"/>
              </a:solidFill>
              <a:latin typeface="OpenDyslexicAlta" pitchFamily="2" charset="77"/>
            </a:endParaRPr>
          </a:p>
        </p:txBody>
      </p:sp>
      <p:sp>
        <p:nvSpPr>
          <p:cNvPr id="18" name="TextBox 17">
            <a:extLst>
              <a:ext uri="{FF2B5EF4-FFF2-40B4-BE49-F238E27FC236}">
                <a16:creationId xmlns:a16="http://schemas.microsoft.com/office/drawing/2014/main" id="{925B4061-4C18-BB4B-9733-DD1F2E3BB26F}"/>
              </a:ext>
            </a:extLst>
          </p:cNvPr>
          <p:cNvSpPr txBox="1"/>
          <p:nvPr/>
        </p:nvSpPr>
        <p:spPr>
          <a:xfrm>
            <a:off x="8991915" y="3912695"/>
            <a:ext cx="1726050" cy="461665"/>
          </a:xfrm>
          <a:prstGeom prst="rect">
            <a:avLst/>
          </a:prstGeom>
          <a:noFill/>
        </p:spPr>
        <p:txBody>
          <a:bodyPr wrap="none" rtlCol="0">
            <a:spAutoFit/>
          </a:bodyPr>
          <a:lstStyle/>
          <a:p>
            <a:r>
              <a:rPr lang="en-GB" sz="2400" dirty="0">
                <a:solidFill>
                  <a:srgbClr val="FF3860"/>
                </a:solidFill>
                <a:latin typeface="OpenDyslexicAlta" pitchFamily="2" charset="77"/>
              </a:rPr>
              <a:t>reimagine</a:t>
            </a:r>
          </a:p>
        </p:txBody>
      </p:sp>
      <p:sp>
        <p:nvSpPr>
          <p:cNvPr id="19" name="TextBox 18">
            <a:extLst>
              <a:ext uri="{FF2B5EF4-FFF2-40B4-BE49-F238E27FC236}">
                <a16:creationId xmlns:a16="http://schemas.microsoft.com/office/drawing/2014/main" id="{58BD79DB-DCC1-1549-A772-247985FDD3AB}"/>
              </a:ext>
            </a:extLst>
          </p:cNvPr>
          <p:cNvSpPr txBox="1"/>
          <p:nvPr/>
        </p:nvSpPr>
        <p:spPr>
          <a:xfrm>
            <a:off x="1645009" y="2777516"/>
            <a:ext cx="1813958" cy="461665"/>
          </a:xfrm>
          <a:prstGeom prst="rect">
            <a:avLst/>
          </a:prstGeom>
          <a:noFill/>
        </p:spPr>
        <p:txBody>
          <a:bodyPr wrap="none" rtlCol="0">
            <a:spAutoFit/>
          </a:bodyPr>
          <a:lstStyle/>
          <a:p>
            <a:r>
              <a:rPr lang="en-GB" sz="2400" dirty="0" err="1">
                <a:solidFill>
                  <a:srgbClr val="FF3860"/>
                </a:solidFill>
                <a:latin typeface="OpenDyslexicAlta" pitchFamily="2" charset="77"/>
              </a:rPr>
              <a:t>reeducate</a:t>
            </a:r>
            <a:endParaRPr lang="en-GB" sz="2400" dirty="0">
              <a:solidFill>
                <a:srgbClr val="FF3860"/>
              </a:solidFill>
              <a:latin typeface="OpenDyslexicAlta" pitchFamily="2" charset="77"/>
            </a:endParaRPr>
          </a:p>
        </p:txBody>
      </p:sp>
      <p:sp>
        <p:nvSpPr>
          <p:cNvPr id="20" name="TextBox 19">
            <a:extLst>
              <a:ext uri="{FF2B5EF4-FFF2-40B4-BE49-F238E27FC236}">
                <a16:creationId xmlns:a16="http://schemas.microsoft.com/office/drawing/2014/main" id="{2877E954-87FC-524E-B8DB-58259B49A8E2}"/>
              </a:ext>
            </a:extLst>
          </p:cNvPr>
          <p:cNvSpPr txBox="1"/>
          <p:nvPr/>
        </p:nvSpPr>
        <p:spPr>
          <a:xfrm>
            <a:off x="5436459" y="2624019"/>
            <a:ext cx="1427250" cy="461665"/>
          </a:xfrm>
          <a:prstGeom prst="rect">
            <a:avLst/>
          </a:prstGeom>
          <a:noFill/>
        </p:spPr>
        <p:txBody>
          <a:bodyPr wrap="none" rtlCol="0">
            <a:spAutoFit/>
          </a:bodyPr>
          <a:lstStyle/>
          <a:p>
            <a:r>
              <a:rPr lang="en-GB" sz="2400" dirty="0">
                <a:solidFill>
                  <a:srgbClr val="FF3860"/>
                </a:solidFill>
                <a:latin typeface="OpenDyslexicAlta" pitchFamily="2" charset="77"/>
              </a:rPr>
              <a:t>recover</a:t>
            </a:r>
          </a:p>
        </p:txBody>
      </p:sp>
      <p:sp>
        <p:nvSpPr>
          <p:cNvPr id="21" name="TextBox 20">
            <a:extLst>
              <a:ext uri="{FF2B5EF4-FFF2-40B4-BE49-F238E27FC236}">
                <a16:creationId xmlns:a16="http://schemas.microsoft.com/office/drawing/2014/main" id="{627458EB-1BFF-804F-816A-3DFC16D133A0}"/>
              </a:ext>
            </a:extLst>
          </p:cNvPr>
          <p:cNvSpPr txBox="1"/>
          <p:nvPr/>
        </p:nvSpPr>
        <p:spPr>
          <a:xfrm>
            <a:off x="1645009" y="3375358"/>
            <a:ext cx="1625317" cy="461665"/>
          </a:xfrm>
          <a:prstGeom prst="rect">
            <a:avLst/>
          </a:prstGeom>
          <a:noFill/>
        </p:spPr>
        <p:txBody>
          <a:bodyPr wrap="none" rtlCol="0">
            <a:spAutoFit/>
          </a:bodyPr>
          <a:lstStyle/>
          <a:p>
            <a:r>
              <a:rPr lang="en-GB" sz="2400" dirty="0" err="1">
                <a:solidFill>
                  <a:srgbClr val="FF3860"/>
                </a:solidFill>
                <a:latin typeface="OpenDyslexicAlta" pitchFamily="2" charset="77"/>
              </a:rPr>
              <a:t>icecream</a:t>
            </a:r>
            <a:endParaRPr lang="en-GB" sz="2400" dirty="0">
              <a:solidFill>
                <a:srgbClr val="FF3860"/>
              </a:solidFill>
              <a:latin typeface="OpenDyslexicAlta" pitchFamily="2" charset="77"/>
            </a:endParaRPr>
          </a:p>
        </p:txBody>
      </p:sp>
      <p:sp>
        <p:nvSpPr>
          <p:cNvPr id="22" name="TextBox 21">
            <a:extLst>
              <a:ext uri="{FF2B5EF4-FFF2-40B4-BE49-F238E27FC236}">
                <a16:creationId xmlns:a16="http://schemas.microsoft.com/office/drawing/2014/main" id="{9AE1F3AE-4425-9845-8F9C-7EF1165E11DE}"/>
              </a:ext>
            </a:extLst>
          </p:cNvPr>
          <p:cNvSpPr txBox="1"/>
          <p:nvPr/>
        </p:nvSpPr>
        <p:spPr>
          <a:xfrm>
            <a:off x="5436459" y="3268358"/>
            <a:ext cx="1456745" cy="461665"/>
          </a:xfrm>
          <a:prstGeom prst="rect">
            <a:avLst/>
          </a:prstGeom>
          <a:noFill/>
        </p:spPr>
        <p:txBody>
          <a:bodyPr wrap="none" rtlCol="0">
            <a:spAutoFit/>
          </a:bodyPr>
          <a:lstStyle/>
          <a:p>
            <a:r>
              <a:rPr lang="en-GB" sz="2400" dirty="0">
                <a:solidFill>
                  <a:srgbClr val="FF3860"/>
                </a:solidFill>
                <a:latin typeface="OpenDyslexicAlta" pitchFamily="2" charset="77"/>
              </a:rPr>
              <a:t>hot dog</a:t>
            </a:r>
          </a:p>
        </p:txBody>
      </p:sp>
      <p:sp>
        <p:nvSpPr>
          <p:cNvPr id="23" name="TextBox 22">
            <a:extLst>
              <a:ext uri="{FF2B5EF4-FFF2-40B4-BE49-F238E27FC236}">
                <a16:creationId xmlns:a16="http://schemas.microsoft.com/office/drawing/2014/main" id="{8AC65813-AFC0-4847-AB0B-F5A085DC7E50}"/>
              </a:ext>
            </a:extLst>
          </p:cNvPr>
          <p:cNvSpPr txBox="1"/>
          <p:nvPr/>
        </p:nvSpPr>
        <p:spPr>
          <a:xfrm>
            <a:off x="1645009" y="1581833"/>
            <a:ext cx="1763753" cy="461665"/>
          </a:xfrm>
          <a:prstGeom prst="rect">
            <a:avLst/>
          </a:prstGeom>
          <a:noFill/>
        </p:spPr>
        <p:txBody>
          <a:bodyPr wrap="none" rtlCol="0">
            <a:spAutoFit/>
          </a:bodyPr>
          <a:lstStyle/>
          <a:p>
            <a:r>
              <a:rPr lang="en-GB" sz="2400" dirty="0">
                <a:solidFill>
                  <a:srgbClr val="FF3860"/>
                </a:solidFill>
                <a:latin typeface="OpenDyslexicAlta" pitchFamily="2" charset="77"/>
              </a:rPr>
              <a:t>forty five</a:t>
            </a:r>
          </a:p>
        </p:txBody>
      </p:sp>
      <p:sp>
        <p:nvSpPr>
          <p:cNvPr id="24" name="TextBox 23">
            <a:extLst>
              <a:ext uri="{FF2B5EF4-FFF2-40B4-BE49-F238E27FC236}">
                <a16:creationId xmlns:a16="http://schemas.microsoft.com/office/drawing/2014/main" id="{9C46571D-F342-804D-9A5C-D8C086134962}"/>
              </a:ext>
            </a:extLst>
          </p:cNvPr>
          <p:cNvSpPr txBox="1"/>
          <p:nvPr/>
        </p:nvSpPr>
        <p:spPr>
          <a:xfrm>
            <a:off x="5436459" y="1979680"/>
            <a:ext cx="1818190" cy="461665"/>
          </a:xfrm>
          <a:prstGeom prst="rect">
            <a:avLst/>
          </a:prstGeom>
          <a:noFill/>
        </p:spPr>
        <p:txBody>
          <a:bodyPr wrap="none" rtlCol="0">
            <a:spAutoFit/>
          </a:bodyPr>
          <a:lstStyle/>
          <a:p>
            <a:r>
              <a:rPr lang="en-GB" sz="2400" dirty="0">
                <a:solidFill>
                  <a:srgbClr val="FF3860"/>
                </a:solidFill>
                <a:latin typeface="OpenDyslexicAlta" pitchFamily="2" charset="77"/>
              </a:rPr>
              <a:t>cooperate</a:t>
            </a:r>
          </a:p>
        </p:txBody>
      </p:sp>
      <p:sp>
        <p:nvSpPr>
          <p:cNvPr id="25" name="TextBox 24">
            <a:extLst>
              <a:ext uri="{FF2B5EF4-FFF2-40B4-BE49-F238E27FC236}">
                <a16:creationId xmlns:a16="http://schemas.microsoft.com/office/drawing/2014/main" id="{4D33F7D5-2111-7C44-B1E2-7D470E7E1D4F}"/>
              </a:ext>
            </a:extLst>
          </p:cNvPr>
          <p:cNvSpPr txBox="1"/>
          <p:nvPr/>
        </p:nvSpPr>
        <p:spPr>
          <a:xfrm>
            <a:off x="5436459" y="3912696"/>
            <a:ext cx="1162947" cy="461665"/>
          </a:xfrm>
          <a:prstGeom prst="rect">
            <a:avLst/>
          </a:prstGeom>
          <a:noFill/>
        </p:spPr>
        <p:txBody>
          <a:bodyPr wrap="none" rtlCol="0">
            <a:spAutoFit/>
          </a:bodyPr>
          <a:lstStyle/>
          <a:p>
            <a:r>
              <a:rPr lang="en-GB" sz="2400" dirty="0">
                <a:solidFill>
                  <a:srgbClr val="FF3860"/>
                </a:solidFill>
                <a:latin typeface="OpenDyslexicAlta" pitchFamily="2" charset="77"/>
              </a:rPr>
              <a:t>resign</a:t>
            </a:r>
          </a:p>
        </p:txBody>
      </p:sp>
      <p:sp>
        <p:nvSpPr>
          <p:cNvPr id="26" name="TextBox 25">
            <a:extLst>
              <a:ext uri="{FF2B5EF4-FFF2-40B4-BE49-F238E27FC236}">
                <a16:creationId xmlns:a16="http://schemas.microsoft.com/office/drawing/2014/main" id="{BB500C0D-4C2A-DB48-A695-601DFB9E86BD}"/>
              </a:ext>
            </a:extLst>
          </p:cNvPr>
          <p:cNvSpPr txBox="1"/>
          <p:nvPr/>
        </p:nvSpPr>
        <p:spPr>
          <a:xfrm>
            <a:off x="1645009" y="3973199"/>
            <a:ext cx="1689758" cy="461665"/>
          </a:xfrm>
          <a:prstGeom prst="rect">
            <a:avLst/>
          </a:prstGeom>
          <a:noFill/>
        </p:spPr>
        <p:txBody>
          <a:bodyPr wrap="none" rtlCol="0">
            <a:spAutoFit/>
          </a:bodyPr>
          <a:lstStyle/>
          <a:p>
            <a:r>
              <a:rPr lang="en-GB" sz="2400" dirty="0">
                <a:solidFill>
                  <a:srgbClr val="FF3860"/>
                </a:solidFill>
                <a:latin typeface="OpenDyslexicAlta" pitchFamily="2" charset="77"/>
              </a:rPr>
              <a:t>reexplain</a:t>
            </a:r>
          </a:p>
        </p:txBody>
      </p:sp>
    </p:spTree>
    <p:extLst>
      <p:ext uri="{BB962C8B-B14F-4D97-AF65-F5344CB8AC3E}">
        <p14:creationId xmlns:p14="http://schemas.microsoft.com/office/powerpoint/2010/main" val="75968018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89136511"/>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dirty="0">
                          <a:latin typeface="OpenDyslexic" charset="0"/>
                          <a:ea typeface="OpenDyslexic" charset="0"/>
                          <a:cs typeface="OpenDyslexic" charset="0"/>
                        </a:rPr>
                        <a:t>co-ordinate</a:t>
                      </a:r>
                    </a:p>
                  </a:txBody>
                  <a:tcPr/>
                </a:tc>
                <a:extLst>
                  <a:ext uri="{0D108BD9-81ED-4DB2-BD59-A6C34878D82A}">
                    <a16:rowId xmlns:a16="http://schemas.microsoft.com/office/drawing/2014/main" val="10001"/>
                  </a:ext>
                </a:extLst>
              </a:tr>
              <a:tr h="457200">
                <a:tc>
                  <a:txBody>
                    <a:bodyPr/>
                    <a:lstStyle/>
                    <a:p>
                      <a:r>
                        <a:rPr lang="en-GB" dirty="0">
                          <a:latin typeface="OpenDyslexic" charset="0"/>
                          <a:ea typeface="OpenDyslexic" charset="0"/>
                          <a:cs typeface="OpenDyslexic" charset="0"/>
                        </a:rPr>
                        <a:t>co-operate</a:t>
                      </a:r>
                    </a:p>
                  </a:txBody>
                  <a:tcPr/>
                </a:tc>
                <a:extLst>
                  <a:ext uri="{0D108BD9-81ED-4DB2-BD59-A6C34878D82A}">
                    <a16:rowId xmlns:a16="http://schemas.microsoft.com/office/drawing/2014/main" val="10002"/>
                  </a:ext>
                </a:extLst>
              </a:tr>
              <a:tr h="457200">
                <a:tc>
                  <a:txBody>
                    <a:bodyPr/>
                    <a:lstStyle/>
                    <a:p>
                      <a:r>
                        <a:rPr lang="en-GB" dirty="0">
                          <a:latin typeface="OpenDyslexic" charset="0"/>
                          <a:ea typeface="OpenDyslexic" charset="0"/>
                          <a:cs typeface="OpenDyslexic" charset="0"/>
                        </a:rPr>
                        <a:t>co-own</a:t>
                      </a:r>
                    </a:p>
                  </a:txBody>
                  <a:tcPr/>
                </a:tc>
                <a:extLst>
                  <a:ext uri="{0D108BD9-81ED-4DB2-BD59-A6C34878D82A}">
                    <a16:rowId xmlns:a16="http://schemas.microsoft.com/office/drawing/2014/main" val="10003"/>
                  </a:ext>
                </a:extLst>
              </a:tr>
              <a:tr h="457200">
                <a:tc>
                  <a:txBody>
                    <a:bodyPr/>
                    <a:lstStyle/>
                    <a:p>
                      <a:r>
                        <a:rPr lang="en-GB" dirty="0">
                          <a:latin typeface="OpenDyslexic" charset="0"/>
                          <a:ea typeface="OpenDyslexic" charset="0"/>
                          <a:cs typeface="OpenDyslexic" charset="0"/>
                        </a:rPr>
                        <a:t>co-author</a:t>
                      </a:r>
                    </a:p>
                  </a:txBody>
                  <a:tcPr/>
                </a:tc>
                <a:extLst>
                  <a:ext uri="{0D108BD9-81ED-4DB2-BD59-A6C34878D82A}">
                    <a16:rowId xmlns:a16="http://schemas.microsoft.com/office/drawing/2014/main" val="10004"/>
                  </a:ext>
                </a:extLst>
              </a:tr>
              <a:tr h="457200">
                <a:tc>
                  <a:txBody>
                    <a:bodyPr/>
                    <a:lstStyle/>
                    <a:p>
                      <a:r>
                        <a:rPr lang="en-GB" dirty="0">
                          <a:latin typeface="OpenDyslexic" charset="0"/>
                          <a:ea typeface="OpenDyslexic" charset="0"/>
                          <a:cs typeface="OpenDyslexic" charset="0"/>
                        </a:rPr>
                        <a:t>re-enter</a:t>
                      </a:r>
                    </a:p>
                  </a:txBody>
                  <a:tcPr/>
                </a:tc>
                <a:extLst>
                  <a:ext uri="{0D108BD9-81ED-4DB2-BD59-A6C34878D82A}">
                    <a16:rowId xmlns:a16="http://schemas.microsoft.com/office/drawing/2014/main" val="10005"/>
                  </a:ext>
                </a:extLst>
              </a:tr>
              <a:tr h="457200">
                <a:tc>
                  <a:txBody>
                    <a:bodyPr/>
                    <a:lstStyle/>
                    <a:p>
                      <a:r>
                        <a:rPr lang="en-GB" dirty="0">
                          <a:latin typeface="OpenDyslexic" charset="0"/>
                          <a:ea typeface="OpenDyslexic" charset="0"/>
                          <a:cs typeface="OpenDyslexic" charset="0"/>
                        </a:rPr>
                        <a:t>re-examine</a:t>
                      </a:r>
                    </a:p>
                  </a:txBody>
                  <a:tcPr/>
                </a:tc>
                <a:extLst>
                  <a:ext uri="{0D108BD9-81ED-4DB2-BD59-A6C34878D82A}">
                    <a16:rowId xmlns:a16="http://schemas.microsoft.com/office/drawing/2014/main" val="10006"/>
                  </a:ext>
                </a:extLst>
              </a:tr>
              <a:tr h="457200">
                <a:tc>
                  <a:txBody>
                    <a:bodyPr/>
                    <a:lstStyle/>
                    <a:p>
                      <a:r>
                        <a:rPr lang="en-GB" dirty="0">
                          <a:latin typeface="OpenDyslexic" charset="0"/>
                          <a:ea typeface="OpenDyslexic" charset="0"/>
                          <a:cs typeface="OpenDyslexic" charset="0"/>
                        </a:rPr>
                        <a:t>re-evaluate</a:t>
                      </a:r>
                    </a:p>
                  </a:txBody>
                  <a:tcPr/>
                </a:tc>
                <a:extLst>
                  <a:ext uri="{0D108BD9-81ED-4DB2-BD59-A6C34878D82A}">
                    <a16:rowId xmlns:a16="http://schemas.microsoft.com/office/drawing/2014/main" val="10007"/>
                  </a:ext>
                </a:extLst>
              </a:tr>
              <a:tr h="457200">
                <a:tc>
                  <a:txBody>
                    <a:bodyPr/>
                    <a:lstStyle/>
                    <a:p>
                      <a:r>
                        <a:rPr lang="en-GB" dirty="0">
                          <a:latin typeface="OpenDyslexic" charset="0"/>
                          <a:ea typeface="OpenDyslexic" charset="0"/>
                          <a:cs typeface="OpenDyslexic" charset="0"/>
                        </a:rPr>
                        <a:t>re-educate</a:t>
                      </a:r>
                    </a:p>
                  </a:txBody>
                  <a:tcPr/>
                </a:tc>
                <a:extLst>
                  <a:ext uri="{0D108BD9-81ED-4DB2-BD59-A6C34878D82A}">
                    <a16:rowId xmlns:a16="http://schemas.microsoft.com/office/drawing/2014/main" val="10008"/>
                  </a:ext>
                </a:extLst>
              </a:tr>
              <a:tr h="457200">
                <a:tc>
                  <a:txBody>
                    <a:bodyPr/>
                    <a:lstStyle/>
                    <a:p>
                      <a:r>
                        <a:rPr lang="en-GB" dirty="0">
                          <a:latin typeface="OpenDyslexic" charset="0"/>
                          <a:ea typeface="OpenDyslexic" charset="0"/>
                          <a:cs typeface="OpenDyslexic" charset="0"/>
                        </a:rPr>
                        <a:t>re-explain</a:t>
                      </a:r>
                    </a:p>
                  </a:txBody>
                  <a:tcPr/>
                </a:tc>
                <a:extLst>
                  <a:ext uri="{0D108BD9-81ED-4DB2-BD59-A6C34878D82A}">
                    <a16:rowId xmlns:a16="http://schemas.microsoft.com/office/drawing/2014/main" val="10009"/>
                  </a:ext>
                </a:extLst>
              </a:tr>
              <a:tr h="457200">
                <a:tc>
                  <a:txBody>
                    <a:bodyPr/>
                    <a:lstStyle/>
                    <a:p>
                      <a:r>
                        <a:rPr lang="en-GB" dirty="0">
                          <a:latin typeface="OpenDyslexic" charset="0"/>
                          <a:ea typeface="OpenDyslexic" charset="0"/>
                          <a:cs typeface="OpenDyslexic" charset="0"/>
                        </a:rPr>
                        <a:t>re-energise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224622859"/>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latin typeface="Muli" pitchFamily="2" charset="77"/>
                        </a:rPr>
                        <a:t>Hyphens can be used to join a prefix to a root word, especially if the prefix ends in a vowel letter and the root word also begins with one.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dirty="0">
                          <a:latin typeface="Muli" pitchFamily="2" charset="77"/>
                        </a:rPr>
                        <a:t>List: 31</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8" name="TextBox 7">
            <a:extLst>
              <a:ext uri="{FF2B5EF4-FFF2-40B4-BE49-F238E27FC236}">
                <a16:creationId xmlns:a16="http://schemas.microsoft.com/office/drawing/2014/main" id="{FB1DF316-64EE-9E45-8582-F88C1CE19FF4}"/>
              </a:ext>
            </a:extLst>
          </p:cNvPr>
          <p:cNvSpPr txBox="1"/>
          <p:nvPr/>
        </p:nvSpPr>
        <p:spPr>
          <a:xfrm>
            <a:off x="3503702" y="1485197"/>
            <a:ext cx="8556493" cy="5355312"/>
          </a:xfrm>
          <a:prstGeom prst="rect">
            <a:avLst/>
          </a:prstGeom>
          <a:noFill/>
        </p:spPr>
        <p:txBody>
          <a:bodyPr wrap="square" rtlCol="0">
            <a:spAutoFit/>
          </a:bodyPr>
          <a:lstStyle/>
          <a:p>
            <a:r>
              <a:rPr lang="en-GB" dirty="0">
                <a:latin typeface="OpenDyslexicAlta" pitchFamily="2" charset="77"/>
                <a:ea typeface="OpenDyslexic" charset="0"/>
                <a:cs typeface="OpenDyslexic" charset="0"/>
              </a:rPr>
              <a:t>Can you write a paragraph using some of your spellings? Can you include them all?</a:t>
            </a:r>
          </a:p>
          <a:p>
            <a:r>
              <a:rPr lang="en-GB" sz="3200" u="sng" dirty="0">
                <a:latin typeface="OpenDyslexicAlta" pitchFamily="2" charset="77"/>
                <a:ea typeface="OpenDyslexic" charset="0"/>
                <a:cs typeface="OpenDyslexic" charset="0"/>
              </a:rPr>
              <a:t>									</a:t>
            </a:r>
          </a:p>
          <a:p>
            <a:r>
              <a:rPr lang="en-GB" sz="3200" u="sng" dirty="0">
                <a:latin typeface="OpenDyslexicAlta" pitchFamily="2" charset="77"/>
                <a:ea typeface="OpenDyslexic" charset="0"/>
                <a:cs typeface="OpenDyslexic" charset="0"/>
              </a:rPr>
              <a:t>									</a:t>
            </a:r>
          </a:p>
          <a:p>
            <a:r>
              <a:rPr lang="en-GB" sz="3200" u="sng" dirty="0">
                <a:latin typeface="OpenDyslexicAlta" pitchFamily="2" charset="77"/>
                <a:ea typeface="OpenDyslexic" charset="0"/>
                <a:cs typeface="OpenDyslexic" charset="0"/>
              </a:rPr>
              <a:t>									</a:t>
            </a:r>
          </a:p>
          <a:p>
            <a:r>
              <a:rPr lang="en-GB" sz="3200" u="sng" dirty="0">
                <a:latin typeface="OpenDyslexicAlta" pitchFamily="2" charset="77"/>
                <a:ea typeface="OpenDyslexic" charset="0"/>
                <a:cs typeface="OpenDyslexic" charset="0"/>
              </a:rPr>
              <a:t>									</a:t>
            </a:r>
          </a:p>
          <a:p>
            <a:r>
              <a:rPr lang="en-GB" sz="3200" u="sng" dirty="0">
                <a:latin typeface="OpenDyslexicAlta" pitchFamily="2" charset="77"/>
                <a:ea typeface="OpenDyslexic" charset="0"/>
                <a:cs typeface="OpenDyslexic" charset="0"/>
              </a:rPr>
              <a:t>									</a:t>
            </a:r>
          </a:p>
          <a:p>
            <a:r>
              <a:rPr lang="en-GB" sz="3200" u="sng" dirty="0">
                <a:latin typeface="OpenDyslexicAlta" pitchFamily="2" charset="77"/>
                <a:ea typeface="OpenDyslexic" charset="0"/>
                <a:cs typeface="OpenDyslexic" charset="0"/>
              </a:rPr>
              <a:t>									</a:t>
            </a:r>
          </a:p>
          <a:p>
            <a:r>
              <a:rPr lang="en-GB" sz="3200" u="sng" dirty="0">
                <a:latin typeface="OpenDyslexicAlta" pitchFamily="2" charset="77"/>
                <a:ea typeface="OpenDyslexic" charset="0"/>
                <a:cs typeface="OpenDyslexic" charset="0"/>
              </a:rPr>
              <a:t>																											</a:t>
            </a:r>
          </a:p>
          <a:p>
            <a:endParaRPr lang="en-GB" u="sng" dirty="0">
              <a:latin typeface="OpenDyslexicAlta" pitchFamily="2" charset="77"/>
              <a:ea typeface="OpenDyslexic" charset="0"/>
              <a:cs typeface="OpenDyslexic" charset="0"/>
            </a:endParaRPr>
          </a:p>
        </p:txBody>
      </p:sp>
    </p:spTree>
    <p:extLst>
      <p:ext uri="{BB962C8B-B14F-4D97-AF65-F5344CB8AC3E}">
        <p14:creationId xmlns:p14="http://schemas.microsoft.com/office/powerpoint/2010/main" val="186576267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16055940"/>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1997960444"/>
                    </a:ext>
                  </a:extLst>
                </a:gridCol>
                <a:gridCol w="1858433">
                  <a:extLst>
                    <a:ext uri="{9D8B030D-6E8A-4147-A177-3AD203B41FA5}">
                      <a16:colId xmlns:a16="http://schemas.microsoft.com/office/drawing/2014/main" val="731786827"/>
                    </a:ext>
                  </a:extLst>
                </a:gridCol>
              </a:tblGrid>
              <a:tr h="457200">
                <a:tc>
                  <a:txBody>
                    <a:bodyPr/>
                    <a:lstStyle/>
                    <a:p>
                      <a:r>
                        <a:rPr lang="en-GB" dirty="0">
                          <a:latin typeface="OpenDyslexic" charset="0"/>
                          <a:ea typeface="OpenDyslexic" charset="0"/>
                          <a:cs typeface="OpenDyslexic" charset="0"/>
                        </a:rPr>
                        <a:t>Spellings</a:t>
                      </a:r>
                    </a:p>
                  </a:txBody>
                  <a:tcPr>
                    <a:solidFill>
                      <a:srgbClr val="D883FF"/>
                    </a:solidFill>
                  </a:tcPr>
                </a:tc>
                <a:tc>
                  <a:txBody>
                    <a:bodyPr/>
                    <a:lstStyle/>
                    <a:p>
                      <a:pPr algn="ctr"/>
                      <a:r>
                        <a:rPr lang="en-GB" dirty="0">
                          <a:latin typeface="OpenDyslexic" charset="0"/>
                          <a:ea typeface="OpenDyslexic" charset="0"/>
                          <a:cs typeface="OpenDyslexic" charset="0"/>
                        </a:rPr>
                        <a:t>1</a:t>
                      </a:r>
                      <a:r>
                        <a:rPr lang="en-GB" baseline="30000" dirty="0">
                          <a:latin typeface="OpenDyslexic" charset="0"/>
                          <a:ea typeface="OpenDyslexic" charset="0"/>
                          <a:cs typeface="OpenDyslexic" charset="0"/>
                        </a:rPr>
                        <a:t>st</a:t>
                      </a:r>
                      <a:r>
                        <a:rPr lang="en-GB" dirty="0">
                          <a:latin typeface="OpenDyslexic" charset="0"/>
                          <a:ea typeface="OpenDyslexic" charset="0"/>
                          <a:cs typeface="OpenDyslexic" charset="0"/>
                        </a:rPr>
                        <a:t> Attempt</a:t>
                      </a:r>
                    </a:p>
                  </a:txBody>
                  <a:tcPr>
                    <a:solidFill>
                      <a:srgbClr val="D883FF"/>
                    </a:solidFill>
                  </a:tcPr>
                </a:tc>
                <a:tc>
                  <a:txBody>
                    <a:bodyPr/>
                    <a:lstStyle/>
                    <a:p>
                      <a:pPr algn="ctr"/>
                      <a:r>
                        <a:rPr lang="en-GB" dirty="0">
                          <a:latin typeface="OpenDyslexic" charset="0"/>
                          <a:ea typeface="OpenDyslexic" charset="0"/>
                          <a:cs typeface="OpenDyslexic" charset="0"/>
                        </a:rPr>
                        <a:t>2</a:t>
                      </a:r>
                      <a:r>
                        <a:rPr lang="en-GB" baseline="30000" dirty="0">
                          <a:latin typeface="OpenDyslexic" charset="0"/>
                          <a:ea typeface="OpenDyslexic" charset="0"/>
                          <a:cs typeface="OpenDyslexic" charset="0"/>
                        </a:rPr>
                        <a:t>nd</a:t>
                      </a:r>
                      <a:r>
                        <a:rPr lang="en-GB" baseline="0" dirty="0">
                          <a:latin typeface="OpenDyslexic" charset="0"/>
                          <a:ea typeface="OpenDyslexic" charset="0"/>
                          <a:cs typeface="OpenDyslexic" charset="0"/>
                        </a:rPr>
                        <a:t> Attempt</a:t>
                      </a:r>
                      <a:endParaRPr lang="en-GB" dirty="0">
                        <a:latin typeface="OpenDyslexic" charset="0"/>
                        <a:ea typeface="OpenDyslexic" charset="0"/>
                        <a:cs typeface="OpenDyslexic" charset="0"/>
                      </a:endParaRPr>
                    </a:p>
                  </a:txBody>
                  <a:tcPr>
                    <a:solidFill>
                      <a:srgbClr val="D883FF"/>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4th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D883FF"/>
                    </a:solidFill>
                  </a:tcPr>
                </a:tc>
                <a:extLst>
                  <a:ext uri="{0D108BD9-81ED-4DB2-BD59-A6C34878D82A}">
                    <a16:rowId xmlns:a16="http://schemas.microsoft.com/office/drawing/2014/main" val="10000"/>
                  </a:ext>
                </a:extLst>
              </a:tr>
              <a:tr h="457200">
                <a:tc>
                  <a:txBody>
                    <a:bodyPr/>
                    <a:lstStyle/>
                    <a:p>
                      <a:r>
                        <a:rPr lang="en-GB" dirty="0">
                          <a:latin typeface="OpenDyslexic" charset="0"/>
                          <a:ea typeface="OpenDyslexic" charset="0"/>
                          <a:cs typeface="OpenDyslexic" charset="0"/>
                        </a:rPr>
                        <a:t>co-ordinate</a:t>
                      </a:r>
                    </a:p>
                  </a:txBody>
                  <a:tcPr/>
                </a:tc>
                <a:tc>
                  <a:txBody>
                    <a:bodyPr/>
                    <a:lstStyle/>
                    <a:p>
                      <a:endParaRPr lang="en-GB" dirty="0">
                        <a:latin typeface="OpenDyslexic" charset="0"/>
                        <a:ea typeface="OpenDyslexic" charset="0"/>
                        <a:cs typeface="OpenDyslexic" charset="0"/>
                      </a:endParaRPr>
                    </a:p>
                  </a:txBody>
                  <a:tcPr/>
                </a:tc>
                <a:tc>
                  <a:txBody>
                    <a:bodyPr/>
                    <a:lstStyle/>
                    <a:p>
                      <a:endParaRPr lang="en-GB" dirty="0">
                        <a:latin typeface="OpenDyslexic" charset="0"/>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dirty="0">
                          <a:latin typeface="OpenDyslexic" charset="0"/>
                          <a:ea typeface="OpenDyslexic" charset="0"/>
                          <a:cs typeface="OpenDyslexic" charset="0"/>
                        </a:rPr>
                        <a:t>co-operate</a:t>
                      </a:r>
                    </a:p>
                  </a:txBody>
                  <a:tcPr/>
                </a:tc>
                <a:tc>
                  <a:txBody>
                    <a:bodyPr/>
                    <a:lstStyle/>
                    <a:p>
                      <a:endParaRPr lang="en-GB" dirty="0">
                        <a:latin typeface="OpenDyslexic" charset="0"/>
                        <a:ea typeface="OpenDyslexic" charset="0"/>
                        <a:cs typeface="OpenDyslexic" charset="0"/>
                      </a:endParaRPr>
                    </a:p>
                  </a:txBody>
                  <a:tcPr/>
                </a:tc>
                <a:tc>
                  <a:txBody>
                    <a:bodyPr/>
                    <a:lstStyle/>
                    <a:p>
                      <a:endParaRPr lang="en-GB" dirty="0">
                        <a:latin typeface="OpenDyslexic" charset="0"/>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dirty="0">
                          <a:latin typeface="OpenDyslexic" charset="0"/>
                          <a:ea typeface="OpenDyslexic" charset="0"/>
                          <a:cs typeface="OpenDyslexic" charset="0"/>
                        </a:rPr>
                        <a:t>co-own</a:t>
                      </a:r>
                    </a:p>
                  </a:txBody>
                  <a:tcPr/>
                </a:tc>
                <a:tc>
                  <a:txBody>
                    <a:bodyPr/>
                    <a:lstStyle/>
                    <a:p>
                      <a:endParaRPr lang="en-GB" dirty="0">
                        <a:latin typeface="OpenDyslexic" charset="0"/>
                        <a:ea typeface="OpenDyslexic" charset="0"/>
                        <a:cs typeface="OpenDyslexic" charset="0"/>
                      </a:endParaRPr>
                    </a:p>
                  </a:txBody>
                  <a:tcPr/>
                </a:tc>
                <a:tc>
                  <a:txBody>
                    <a:bodyPr/>
                    <a:lstStyle/>
                    <a:p>
                      <a:endParaRPr lang="en-GB" dirty="0">
                        <a:latin typeface="OpenDyslexic" charset="0"/>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dirty="0">
                          <a:latin typeface="OpenDyslexic" charset="0"/>
                          <a:ea typeface="OpenDyslexic" charset="0"/>
                          <a:cs typeface="OpenDyslexic" charset="0"/>
                        </a:rPr>
                        <a:t>co-author</a:t>
                      </a:r>
                    </a:p>
                  </a:txBody>
                  <a:tcPr/>
                </a:tc>
                <a:tc>
                  <a:txBody>
                    <a:bodyPr/>
                    <a:lstStyle/>
                    <a:p>
                      <a:endParaRPr lang="en-GB" dirty="0">
                        <a:latin typeface="OpenDyslexic" charset="0"/>
                        <a:ea typeface="OpenDyslexic" charset="0"/>
                        <a:cs typeface="OpenDyslexic" charset="0"/>
                      </a:endParaRPr>
                    </a:p>
                  </a:txBody>
                  <a:tcPr/>
                </a:tc>
                <a:tc>
                  <a:txBody>
                    <a:bodyPr/>
                    <a:lstStyle/>
                    <a:p>
                      <a:endParaRPr lang="en-GB" dirty="0">
                        <a:latin typeface="OpenDyslexic" charset="0"/>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dirty="0">
                          <a:latin typeface="OpenDyslexic" charset="0"/>
                          <a:ea typeface="OpenDyslexic" charset="0"/>
                          <a:cs typeface="OpenDyslexic" charset="0"/>
                        </a:rPr>
                        <a:t>re-enter</a:t>
                      </a:r>
                    </a:p>
                  </a:txBody>
                  <a:tcPr/>
                </a:tc>
                <a:tc>
                  <a:txBody>
                    <a:bodyPr/>
                    <a:lstStyle/>
                    <a:p>
                      <a:endParaRPr lang="en-GB" dirty="0">
                        <a:latin typeface="OpenDyslexic" charset="0"/>
                        <a:ea typeface="OpenDyslexic" charset="0"/>
                        <a:cs typeface="OpenDyslexic" charset="0"/>
                      </a:endParaRPr>
                    </a:p>
                  </a:txBody>
                  <a:tcPr/>
                </a:tc>
                <a:tc>
                  <a:txBody>
                    <a:bodyPr/>
                    <a:lstStyle/>
                    <a:p>
                      <a:endParaRPr lang="en-GB" dirty="0">
                        <a:latin typeface="OpenDyslexic" charset="0"/>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dirty="0">
                          <a:latin typeface="OpenDyslexic" charset="0"/>
                          <a:ea typeface="OpenDyslexic" charset="0"/>
                          <a:cs typeface="OpenDyslexic" charset="0"/>
                        </a:rPr>
                        <a:t>re-examine</a:t>
                      </a:r>
                    </a:p>
                  </a:txBody>
                  <a:tcPr/>
                </a:tc>
                <a:tc>
                  <a:txBody>
                    <a:bodyPr/>
                    <a:lstStyle/>
                    <a:p>
                      <a:endParaRPr lang="en-GB" dirty="0">
                        <a:latin typeface="OpenDyslexic" charset="0"/>
                        <a:ea typeface="OpenDyslexic" charset="0"/>
                        <a:cs typeface="OpenDyslexic" charset="0"/>
                      </a:endParaRPr>
                    </a:p>
                  </a:txBody>
                  <a:tcPr/>
                </a:tc>
                <a:tc>
                  <a:txBody>
                    <a:bodyPr/>
                    <a:lstStyle/>
                    <a:p>
                      <a:endParaRPr lang="en-GB" dirty="0">
                        <a:latin typeface="OpenDyslexic" charset="0"/>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dirty="0">
                          <a:latin typeface="OpenDyslexic" charset="0"/>
                          <a:ea typeface="OpenDyslexic" charset="0"/>
                          <a:cs typeface="OpenDyslexic" charset="0"/>
                        </a:rPr>
                        <a:t>re-evaluate</a:t>
                      </a:r>
                    </a:p>
                  </a:txBody>
                  <a:tcPr/>
                </a:tc>
                <a:tc>
                  <a:txBody>
                    <a:bodyPr/>
                    <a:lstStyle/>
                    <a:p>
                      <a:endParaRPr lang="en-GB" dirty="0">
                        <a:latin typeface="OpenDyslexic" charset="0"/>
                        <a:ea typeface="OpenDyslexic" charset="0"/>
                        <a:cs typeface="OpenDyslexic" charset="0"/>
                      </a:endParaRPr>
                    </a:p>
                  </a:txBody>
                  <a:tcPr/>
                </a:tc>
                <a:tc>
                  <a:txBody>
                    <a:bodyPr/>
                    <a:lstStyle/>
                    <a:p>
                      <a:endParaRPr lang="en-GB" dirty="0">
                        <a:latin typeface="OpenDyslexic" charset="0"/>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dirty="0">
                          <a:latin typeface="OpenDyslexic" charset="0"/>
                          <a:ea typeface="OpenDyslexic" charset="0"/>
                          <a:cs typeface="OpenDyslexic" charset="0"/>
                        </a:rPr>
                        <a:t>re-educate</a:t>
                      </a:r>
                    </a:p>
                  </a:txBody>
                  <a:tcPr/>
                </a:tc>
                <a:tc>
                  <a:txBody>
                    <a:bodyPr/>
                    <a:lstStyle/>
                    <a:p>
                      <a:endParaRPr lang="en-GB" dirty="0">
                        <a:latin typeface="OpenDyslexic" charset="0"/>
                        <a:ea typeface="OpenDyslexic" charset="0"/>
                        <a:cs typeface="OpenDyslexic" charset="0"/>
                      </a:endParaRPr>
                    </a:p>
                  </a:txBody>
                  <a:tcPr/>
                </a:tc>
                <a:tc>
                  <a:txBody>
                    <a:bodyPr/>
                    <a:lstStyle/>
                    <a:p>
                      <a:endParaRPr lang="en-GB" dirty="0">
                        <a:latin typeface="OpenDyslexic" charset="0"/>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dirty="0">
                          <a:latin typeface="OpenDyslexic" charset="0"/>
                          <a:ea typeface="OpenDyslexic" charset="0"/>
                          <a:cs typeface="OpenDyslexic" charset="0"/>
                        </a:rPr>
                        <a:t>re-explain</a:t>
                      </a:r>
                    </a:p>
                  </a:txBody>
                  <a:tcPr/>
                </a:tc>
                <a:tc>
                  <a:txBody>
                    <a:bodyPr/>
                    <a:lstStyle/>
                    <a:p>
                      <a:endParaRPr lang="en-GB" dirty="0">
                        <a:latin typeface="OpenDyslexic" charset="0"/>
                        <a:ea typeface="OpenDyslexic" charset="0"/>
                        <a:cs typeface="OpenDyslexic" charset="0"/>
                      </a:endParaRPr>
                    </a:p>
                  </a:txBody>
                  <a:tcPr/>
                </a:tc>
                <a:tc>
                  <a:txBody>
                    <a:bodyPr/>
                    <a:lstStyle/>
                    <a:p>
                      <a:endParaRPr lang="en-GB" dirty="0">
                        <a:latin typeface="OpenDyslexic" charset="0"/>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dirty="0">
                          <a:latin typeface="OpenDyslexic" charset="0"/>
                          <a:ea typeface="OpenDyslexic" charset="0"/>
                          <a:cs typeface="OpenDyslexic" charset="0"/>
                        </a:rPr>
                        <a:t>re-energise</a:t>
                      </a:r>
                    </a:p>
                  </a:txBody>
                  <a:tcPr/>
                </a:tc>
                <a:tc>
                  <a:txBody>
                    <a:bodyPr/>
                    <a:lstStyle/>
                    <a:p>
                      <a:endParaRPr lang="en-GB" dirty="0">
                        <a:latin typeface="OpenDyslexic" charset="0"/>
                        <a:ea typeface="OpenDyslexic" charset="0"/>
                        <a:cs typeface="OpenDyslexic" charset="0"/>
                      </a:endParaRPr>
                    </a:p>
                  </a:txBody>
                  <a:tcPr/>
                </a:tc>
                <a:tc>
                  <a:txBody>
                    <a:bodyPr/>
                    <a:lstStyle/>
                    <a:p>
                      <a:endParaRPr lang="en-GB" dirty="0">
                        <a:latin typeface="OpenDyslexic" charset="0"/>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760688600"/>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latin typeface="Muli" pitchFamily="2" charset="77"/>
                        </a:rPr>
                        <a:t>Hyphens can be used to join a prefix to a root word, especially if the prefix ends in a vowel letter and the root word also begins with one.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dirty="0">
                          <a:latin typeface="Muli" pitchFamily="2" charset="77"/>
                        </a:rPr>
                        <a:t>List: 31</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24692800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dirty="0">
                          <a:solidFill>
                            <a:schemeClr val="tx1"/>
                          </a:solidFill>
                          <a:latin typeface="OpenDyslexic" charset="0"/>
                          <a:ea typeface="OpenDyslexic" charset="0"/>
                          <a:cs typeface="OpenDyslexic" charset="0"/>
                        </a:rPr>
                        <a:t>co-ordinate</a:t>
                      </a:r>
                    </a:p>
                  </a:txBody>
                  <a:tcPr/>
                </a:tc>
                <a:extLst>
                  <a:ext uri="{0D108BD9-81ED-4DB2-BD59-A6C34878D82A}">
                    <a16:rowId xmlns:a16="http://schemas.microsoft.com/office/drawing/2014/main" val="10001"/>
                  </a:ext>
                </a:extLst>
              </a:tr>
              <a:tr h="457200">
                <a:tc>
                  <a:txBody>
                    <a:bodyPr/>
                    <a:lstStyle/>
                    <a:p>
                      <a:r>
                        <a:rPr lang="en-GB" dirty="0">
                          <a:solidFill>
                            <a:schemeClr val="tx1"/>
                          </a:solidFill>
                          <a:latin typeface="OpenDyslexic" charset="0"/>
                          <a:ea typeface="OpenDyslexic" charset="0"/>
                          <a:cs typeface="OpenDyslexic" charset="0"/>
                        </a:rPr>
                        <a:t>co-operate</a:t>
                      </a:r>
                    </a:p>
                  </a:txBody>
                  <a:tcPr/>
                </a:tc>
                <a:extLst>
                  <a:ext uri="{0D108BD9-81ED-4DB2-BD59-A6C34878D82A}">
                    <a16:rowId xmlns:a16="http://schemas.microsoft.com/office/drawing/2014/main" val="10002"/>
                  </a:ext>
                </a:extLst>
              </a:tr>
              <a:tr h="457200">
                <a:tc>
                  <a:txBody>
                    <a:bodyPr/>
                    <a:lstStyle/>
                    <a:p>
                      <a:r>
                        <a:rPr lang="en-GB" dirty="0">
                          <a:solidFill>
                            <a:schemeClr val="tx1"/>
                          </a:solidFill>
                          <a:latin typeface="OpenDyslexic" charset="0"/>
                          <a:ea typeface="OpenDyslexic" charset="0"/>
                          <a:cs typeface="OpenDyslexic" charset="0"/>
                        </a:rPr>
                        <a:t>co-own</a:t>
                      </a:r>
                    </a:p>
                  </a:txBody>
                  <a:tcPr/>
                </a:tc>
                <a:extLst>
                  <a:ext uri="{0D108BD9-81ED-4DB2-BD59-A6C34878D82A}">
                    <a16:rowId xmlns:a16="http://schemas.microsoft.com/office/drawing/2014/main" val="10003"/>
                  </a:ext>
                </a:extLst>
              </a:tr>
              <a:tr h="457200">
                <a:tc>
                  <a:txBody>
                    <a:bodyPr/>
                    <a:lstStyle/>
                    <a:p>
                      <a:r>
                        <a:rPr lang="en-GB" dirty="0">
                          <a:solidFill>
                            <a:schemeClr val="tx1"/>
                          </a:solidFill>
                          <a:latin typeface="OpenDyslexic" charset="0"/>
                          <a:ea typeface="OpenDyslexic" charset="0"/>
                          <a:cs typeface="OpenDyslexic" charset="0"/>
                        </a:rPr>
                        <a:t>co-author</a:t>
                      </a:r>
                    </a:p>
                  </a:txBody>
                  <a:tcPr/>
                </a:tc>
                <a:extLst>
                  <a:ext uri="{0D108BD9-81ED-4DB2-BD59-A6C34878D82A}">
                    <a16:rowId xmlns:a16="http://schemas.microsoft.com/office/drawing/2014/main" val="10004"/>
                  </a:ext>
                </a:extLst>
              </a:tr>
              <a:tr h="457200">
                <a:tc>
                  <a:txBody>
                    <a:bodyPr/>
                    <a:lstStyle/>
                    <a:p>
                      <a:r>
                        <a:rPr lang="en-GB" dirty="0">
                          <a:solidFill>
                            <a:schemeClr val="tx1"/>
                          </a:solidFill>
                          <a:latin typeface="OpenDyslexic" charset="0"/>
                          <a:ea typeface="OpenDyslexic" charset="0"/>
                          <a:cs typeface="OpenDyslexic" charset="0"/>
                        </a:rPr>
                        <a:t>re-enter</a:t>
                      </a:r>
                    </a:p>
                  </a:txBody>
                  <a:tcPr/>
                </a:tc>
                <a:extLst>
                  <a:ext uri="{0D108BD9-81ED-4DB2-BD59-A6C34878D82A}">
                    <a16:rowId xmlns:a16="http://schemas.microsoft.com/office/drawing/2014/main" val="10005"/>
                  </a:ext>
                </a:extLst>
              </a:tr>
              <a:tr h="457200">
                <a:tc>
                  <a:txBody>
                    <a:bodyPr/>
                    <a:lstStyle/>
                    <a:p>
                      <a:r>
                        <a:rPr lang="en-GB" dirty="0">
                          <a:solidFill>
                            <a:schemeClr val="tx1"/>
                          </a:solidFill>
                          <a:latin typeface="OpenDyslexic" charset="0"/>
                          <a:ea typeface="OpenDyslexic" charset="0"/>
                          <a:cs typeface="OpenDyslexic" charset="0"/>
                        </a:rPr>
                        <a:t>re-examine</a:t>
                      </a:r>
                    </a:p>
                  </a:txBody>
                  <a:tcPr/>
                </a:tc>
                <a:extLst>
                  <a:ext uri="{0D108BD9-81ED-4DB2-BD59-A6C34878D82A}">
                    <a16:rowId xmlns:a16="http://schemas.microsoft.com/office/drawing/2014/main" val="10006"/>
                  </a:ext>
                </a:extLst>
              </a:tr>
              <a:tr h="457200">
                <a:tc>
                  <a:txBody>
                    <a:bodyPr/>
                    <a:lstStyle/>
                    <a:p>
                      <a:r>
                        <a:rPr lang="en-GB" dirty="0">
                          <a:solidFill>
                            <a:schemeClr val="tx1"/>
                          </a:solidFill>
                          <a:latin typeface="OpenDyslexic" charset="0"/>
                          <a:ea typeface="OpenDyslexic" charset="0"/>
                          <a:cs typeface="OpenDyslexic" charset="0"/>
                        </a:rPr>
                        <a:t>re-evaluate</a:t>
                      </a:r>
                    </a:p>
                  </a:txBody>
                  <a:tcPr/>
                </a:tc>
                <a:extLst>
                  <a:ext uri="{0D108BD9-81ED-4DB2-BD59-A6C34878D82A}">
                    <a16:rowId xmlns:a16="http://schemas.microsoft.com/office/drawing/2014/main" val="10007"/>
                  </a:ext>
                </a:extLst>
              </a:tr>
              <a:tr h="457200">
                <a:tc>
                  <a:txBody>
                    <a:bodyPr/>
                    <a:lstStyle/>
                    <a:p>
                      <a:r>
                        <a:rPr lang="en-GB" dirty="0">
                          <a:solidFill>
                            <a:schemeClr val="tx1"/>
                          </a:solidFill>
                          <a:latin typeface="OpenDyslexic" charset="0"/>
                          <a:ea typeface="OpenDyslexic" charset="0"/>
                          <a:cs typeface="OpenDyslexic" charset="0"/>
                        </a:rPr>
                        <a:t>re-educate</a:t>
                      </a:r>
                    </a:p>
                  </a:txBody>
                  <a:tcPr/>
                </a:tc>
                <a:extLst>
                  <a:ext uri="{0D108BD9-81ED-4DB2-BD59-A6C34878D82A}">
                    <a16:rowId xmlns:a16="http://schemas.microsoft.com/office/drawing/2014/main" val="10008"/>
                  </a:ext>
                </a:extLst>
              </a:tr>
              <a:tr h="457200">
                <a:tc>
                  <a:txBody>
                    <a:bodyPr/>
                    <a:lstStyle/>
                    <a:p>
                      <a:r>
                        <a:rPr lang="en-GB" dirty="0">
                          <a:solidFill>
                            <a:schemeClr val="tx1"/>
                          </a:solidFill>
                          <a:latin typeface="OpenDyslexic" charset="0"/>
                          <a:ea typeface="OpenDyslexic" charset="0"/>
                          <a:cs typeface="OpenDyslexic" charset="0"/>
                        </a:rPr>
                        <a:t>re-explain</a:t>
                      </a:r>
                    </a:p>
                  </a:txBody>
                  <a:tcPr/>
                </a:tc>
                <a:extLst>
                  <a:ext uri="{0D108BD9-81ED-4DB2-BD59-A6C34878D82A}">
                    <a16:rowId xmlns:a16="http://schemas.microsoft.com/office/drawing/2014/main" val="10009"/>
                  </a:ext>
                </a:extLst>
              </a:tr>
              <a:tr h="457200">
                <a:tc>
                  <a:txBody>
                    <a:bodyPr/>
                    <a:lstStyle/>
                    <a:p>
                      <a:r>
                        <a:rPr lang="en-GB" dirty="0">
                          <a:solidFill>
                            <a:schemeClr val="tx1"/>
                          </a:solidFill>
                          <a:latin typeface="OpenDyslexic" charset="0"/>
                          <a:ea typeface="OpenDyslexic" charset="0"/>
                          <a:cs typeface="OpenDyslexic" charset="0"/>
                        </a:rPr>
                        <a:t>re-energise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latin typeface="Muli" pitchFamily="2" charset="77"/>
                        </a:rPr>
                        <a:t>Hyphens can be used to join a prefix to a root word, especially if the prefix ends in a vowel letter and the root word also begins with one.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dirty="0">
                          <a:latin typeface="Muli" pitchFamily="2" charset="77"/>
                        </a:rPr>
                        <a:t>List: 31</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556653377"/>
              </p:ext>
            </p:extLst>
          </p:nvPr>
        </p:nvGraphicFramePr>
        <p:xfrm>
          <a:off x="3407229" y="1432841"/>
          <a:ext cx="7336972" cy="5196555"/>
        </p:xfrm>
        <a:graphic>
          <a:graphicData uri="http://schemas.openxmlformats.org/drawingml/2006/table">
            <a:tbl>
              <a:tblPr firstRow="1" firstCol="1" bandRow="1">
                <a:tableStyleId>{5940675A-B579-460E-94D1-54222C63F5DA}</a:tableStyleId>
              </a:tblPr>
              <a:tblGrid>
                <a:gridCol w="416262">
                  <a:extLst>
                    <a:ext uri="{9D8B030D-6E8A-4147-A177-3AD203B41FA5}">
                      <a16:colId xmlns:a16="http://schemas.microsoft.com/office/drawing/2014/main" val="20000"/>
                    </a:ext>
                  </a:extLst>
                </a:gridCol>
                <a:gridCol w="416262">
                  <a:extLst>
                    <a:ext uri="{9D8B030D-6E8A-4147-A177-3AD203B41FA5}">
                      <a16:colId xmlns:a16="http://schemas.microsoft.com/office/drawing/2014/main" val="20001"/>
                    </a:ext>
                  </a:extLst>
                </a:gridCol>
                <a:gridCol w="408975">
                  <a:extLst>
                    <a:ext uri="{9D8B030D-6E8A-4147-A177-3AD203B41FA5}">
                      <a16:colId xmlns:a16="http://schemas.microsoft.com/office/drawing/2014/main" val="20002"/>
                    </a:ext>
                  </a:extLst>
                </a:gridCol>
                <a:gridCol w="411706">
                  <a:extLst>
                    <a:ext uri="{9D8B030D-6E8A-4147-A177-3AD203B41FA5}">
                      <a16:colId xmlns:a16="http://schemas.microsoft.com/office/drawing/2014/main" val="20003"/>
                    </a:ext>
                  </a:extLst>
                </a:gridCol>
                <a:gridCol w="409885">
                  <a:extLst>
                    <a:ext uri="{9D8B030D-6E8A-4147-A177-3AD203B41FA5}">
                      <a16:colId xmlns:a16="http://schemas.microsoft.com/office/drawing/2014/main" val="20004"/>
                    </a:ext>
                  </a:extLst>
                </a:gridCol>
                <a:gridCol w="416262">
                  <a:extLst>
                    <a:ext uri="{9D8B030D-6E8A-4147-A177-3AD203B41FA5}">
                      <a16:colId xmlns:a16="http://schemas.microsoft.com/office/drawing/2014/main" val="20005"/>
                    </a:ext>
                  </a:extLst>
                </a:gridCol>
                <a:gridCol w="409432">
                  <a:extLst>
                    <a:ext uri="{9D8B030D-6E8A-4147-A177-3AD203B41FA5}">
                      <a16:colId xmlns:a16="http://schemas.microsoft.com/office/drawing/2014/main" val="20006"/>
                    </a:ext>
                  </a:extLst>
                </a:gridCol>
                <a:gridCol w="409432">
                  <a:extLst>
                    <a:ext uri="{9D8B030D-6E8A-4147-A177-3AD203B41FA5}">
                      <a16:colId xmlns:a16="http://schemas.microsoft.com/office/drawing/2014/main" val="20007"/>
                    </a:ext>
                  </a:extLst>
                </a:gridCol>
                <a:gridCol w="409432">
                  <a:extLst>
                    <a:ext uri="{9D8B030D-6E8A-4147-A177-3AD203B41FA5}">
                      <a16:colId xmlns:a16="http://schemas.microsoft.com/office/drawing/2014/main" val="20008"/>
                    </a:ext>
                  </a:extLst>
                </a:gridCol>
                <a:gridCol w="409432">
                  <a:extLst>
                    <a:ext uri="{9D8B030D-6E8A-4147-A177-3AD203B41FA5}">
                      <a16:colId xmlns:a16="http://schemas.microsoft.com/office/drawing/2014/main" val="20009"/>
                    </a:ext>
                  </a:extLst>
                </a:gridCol>
                <a:gridCol w="409432">
                  <a:extLst>
                    <a:ext uri="{9D8B030D-6E8A-4147-A177-3AD203B41FA5}">
                      <a16:colId xmlns:a16="http://schemas.microsoft.com/office/drawing/2014/main" val="20010"/>
                    </a:ext>
                  </a:extLst>
                </a:gridCol>
                <a:gridCol w="416718">
                  <a:extLst>
                    <a:ext uri="{9D8B030D-6E8A-4147-A177-3AD203B41FA5}">
                      <a16:colId xmlns:a16="http://schemas.microsoft.com/office/drawing/2014/main" val="20011"/>
                    </a:ext>
                  </a:extLst>
                </a:gridCol>
                <a:gridCol w="398957">
                  <a:extLst>
                    <a:ext uri="{9D8B030D-6E8A-4147-A177-3AD203B41FA5}">
                      <a16:colId xmlns:a16="http://schemas.microsoft.com/office/drawing/2014/main" val="20012"/>
                    </a:ext>
                  </a:extLst>
                </a:gridCol>
                <a:gridCol w="398957">
                  <a:extLst>
                    <a:ext uri="{9D8B030D-6E8A-4147-A177-3AD203B41FA5}">
                      <a16:colId xmlns:a16="http://schemas.microsoft.com/office/drawing/2014/main" val="20013"/>
                    </a:ext>
                  </a:extLst>
                </a:gridCol>
                <a:gridCol w="398957">
                  <a:extLst>
                    <a:ext uri="{9D8B030D-6E8A-4147-A177-3AD203B41FA5}">
                      <a16:colId xmlns:a16="http://schemas.microsoft.com/office/drawing/2014/main" val="20014"/>
                    </a:ext>
                  </a:extLst>
                </a:gridCol>
                <a:gridCol w="398957">
                  <a:extLst>
                    <a:ext uri="{9D8B030D-6E8A-4147-A177-3AD203B41FA5}">
                      <a16:colId xmlns:a16="http://schemas.microsoft.com/office/drawing/2014/main" val="20015"/>
                    </a:ext>
                  </a:extLst>
                </a:gridCol>
                <a:gridCol w="398957">
                  <a:extLst>
                    <a:ext uri="{9D8B030D-6E8A-4147-A177-3AD203B41FA5}">
                      <a16:colId xmlns:a16="http://schemas.microsoft.com/office/drawing/2014/main" val="20016"/>
                    </a:ext>
                  </a:extLst>
                </a:gridCol>
                <a:gridCol w="398957">
                  <a:extLst>
                    <a:ext uri="{9D8B030D-6E8A-4147-A177-3AD203B41FA5}">
                      <a16:colId xmlns:a16="http://schemas.microsoft.com/office/drawing/2014/main" val="20017"/>
                    </a:ext>
                  </a:extLst>
                </a:gridCol>
              </a:tblGrid>
              <a:tr h="399735">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effectLst/>
                          <a:latin typeface="OpenDyslexicAlta" pitchFamily="2" charset="77"/>
                          <a:ea typeface="OpenDyslexic" charset="0"/>
                          <a:cs typeface="OpenDyslexic" charset="0"/>
                        </a:rPr>
                        <a:t>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effectLst/>
                          <a:latin typeface="OpenDyslexicAlta" pitchFamily="2" charset="77"/>
                          <a:ea typeface="OpenDyslexic" charset="0"/>
                          <a:cs typeface="OpenDyslexic" charset="0"/>
                        </a:rPr>
                        <a:t>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9735">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a:latin typeface="OpenDyslexicAlta" pitchFamily="2" charset="77"/>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a:latin typeface="OpenDyslexicAlta" pitchFamily="2" charset="77"/>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dirty="0">
                          <a:latin typeface="OpenDyslexicAlta" pitchFamily="2" charset="77"/>
                        </a:rPr>
                        <a:t>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a:latin typeface="OpenDyslexicAlta" pitchFamily="2" charset="77"/>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a:latin typeface="OpenDyslexicAlta" pitchFamily="2" charset="77"/>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a:latin typeface="OpenDyslexicAlta" pitchFamily="2" charset="77"/>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a:latin typeface="OpenDyslexicAlta" pitchFamily="2" charset="77"/>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dirty="0">
                          <a:latin typeface="OpenDyslexicAlta" pitchFamily="2" charset="77"/>
                        </a:rPr>
                        <a:t>c</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9735">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99735">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effectLst/>
                          <a:latin typeface="OpenDyslexicAlta" pitchFamily="2" charset="77"/>
                          <a:ea typeface="OpenDyslexic" charset="0"/>
                          <a:cs typeface="OpenDyslexic"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99735">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effectLst/>
                          <a:latin typeface="OpenDyslexicAlta" pitchFamily="2" charset="77"/>
                          <a:ea typeface="OpenDyslexic" charset="0"/>
                          <a:cs typeface="OpenDyslexic" charset="0"/>
                        </a:rPr>
                        <a:t>v</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effectLst/>
                          <a:latin typeface="OpenDyslexicAlta" pitchFamily="2" charset="77"/>
                          <a:ea typeface="OpenDyslexic" charset="0"/>
                          <a:cs typeface="OpenDyslexic" charset="0"/>
                        </a:rPr>
                        <a:t>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effectLst/>
                          <a:latin typeface="OpenDyslexicAlta" pitchFamily="2" charset="77"/>
                          <a:ea typeface="OpenDyslexic" charset="0"/>
                          <a:cs typeface="OpenDyslexic" charset="0"/>
                        </a:rPr>
                        <a:t>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solidFill>
                          <a:srgbClr val="FF3860"/>
                        </a:solidFill>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99735">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solidFill>
                          <a:srgbClr val="FF3860"/>
                        </a:solidFill>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dirty="0">
                          <a:latin typeface="OpenDyslexicAlta" pitchFamily="2" charset="77"/>
                          <a:ea typeface="OpenDyslexic" charset="0"/>
                          <a:cs typeface="OpenDyslexic" charset="0"/>
                        </a:rPr>
                        <a:t>w</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99735">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effectLst/>
                          <a:latin typeface="OpenDyslexicAlta" pitchFamily="2" charset="77"/>
                          <a:ea typeface="OpenDyslexic" charset="0"/>
                          <a:cs typeface="OpenDyslexic" charset="0"/>
                        </a:rPr>
                        <a:t>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99735">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solidFill>
                          <a:srgbClr val="FF3860"/>
                        </a:solidFill>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effectLst/>
                          <a:latin typeface="OpenDyslexicAlta" pitchFamily="2" charset="77"/>
                          <a:ea typeface="OpenDyslexic" charset="0"/>
                          <a:cs typeface="OpenDyslexic" charset="0"/>
                        </a:rPr>
                        <a:t>x</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99735">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solidFill>
                          <a:srgbClr val="FF3860"/>
                        </a:solidFill>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99735">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latin typeface="OpenDyslexicAlta" pitchFamily="2" charset="77"/>
                          <a:ea typeface="OpenDyslexic" charset="0"/>
                          <a:cs typeface="OpenDyslexic" charset="0"/>
                        </a:rPr>
                        <a:t>x</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solidFill>
                          <a:srgbClr val="FF3860"/>
                        </a:solidFill>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solidFill>
                          <a:srgbClr val="FF3860"/>
                        </a:solidFill>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dirty="0">
                          <a:latin typeface="OpenDyslexicAlta" pitchFamily="2" charset="77"/>
                          <a:ea typeface="OpenDyslexic" charset="0"/>
                          <a:cs typeface="OpenDyslexic" charset="0"/>
                        </a:rPr>
                        <a:t>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solidFill>
                          <a:srgbClr val="FF3860"/>
                        </a:solidFill>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99735">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effectLst/>
                          <a:latin typeface="OpenDyslexicAlta" pitchFamily="2" charset="77"/>
                          <a:ea typeface="OpenDyslexic" charset="0"/>
                          <a:cs typeface="OpenDyslexic" charset="0"/>
                        </a:rPr>
                        <a:t>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effectLst/>
                          <a:latin typeface="OpenDyslexicAlta" pitchFamily="2" charset="77"/>
                          <a:ea typeface="OpenDyslexic" charset="0"/>
                          <a:cs typeface="OpenDyslexic"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effectLst/>
                          <a:latin typeface="OpenDyslexicAlta" pitchFamily="2" charset="77"/>
                          <a:ea typeface="OpenDyslexic" charset="0"/>
                          <a:cs typeface="OpenDyslexic" charset="0"/>
                        </a:rPr>
                        <a:t>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99735">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80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effectLst/>
                          <a:latin typeface="OpenDyslexicAlta" pitchFamily="2" charset="77"/>
                          <a:ea typeface="OpenDyslexic" charset="0"/>
                          <a:cs typeface="OpenDyslexic" charset="0"/>
                        </a:rPr>
                        <a:t>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99735">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dirty="0">
                          <a:solidFill>
                            <a:schemeClr val="tx1"/>
                          </a:solidFill>
                          <a:latin typeface="OpenDyslexicAlta" pitchFamily="2" charset="77"/>
                          <a:ea typeface="OpenDyslexic" charset="0"/>
                          <a:cs typeface="OpenDyslexic" charset="0"/>
                        </a:rPr>
                        <a:t>c</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effectLst/>
                          <a:latin typeface="OpenDyslexicAlta" pitchFamily="2" charset="77"/>
                          <a:ea typeface="OpenDyslexic" charset="0"/>
                          <a:cs typeface="OpenDyslexic" charset="0"/>
                        </a:rPr>
                        <a:t>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bl>
          </a:graphicData>
        </a:graphic>
      </p:graphicFrame>
      <p:sp>
        <p:nvSpPr>
          <p:cNvPr id="3" name="TextBox 2"/>
          <p:cNvSpPr txBox="1"/>
          <p:nvPr/>
        </p:nvSpPr>
        <p:spPr>
          <a:xfrm>
            <a:off x="9043882" y="1432841"/>
            <a:ext cx="2748643" cy="923330"/>
          </a:xfrm>
          <a:prstGeom prst="rect">
            <a:avLst/>
          </a:prstGeom>
          <a:solidFill>
            <a:srgbClr val="D883FF"/>
          </a:solidFill>
          <a:ln>
            <a:solidFill>
              <a:srgbClr val="D883FF"/>
            </a:solidFill>
          </a:ln>
        </p:spPr>
        <p:txBody>
          <a:bodyPr wrap="square" rtlCol="0">
            <a:spAutoFit/>
          </a:bodyPr>
          <a:lstStyle/>
          <a:p>
            <a:pPr algn="ctr"/>
            <a:r>
              <a:rPr lang="en-GB" dirty="0">
                <a:latin typeface="OpenDyslexicAlta" pitchFamily="2" charset="77"/>
                <a:ea typeface="OpenDyslexic" charset="0"/>
                <a:cs typeface="OpenDyslexic" charset="0"/>
              </a:rPr>
              <a:t>Complete the grid by filling in the missing letters. </a:t>
            </a:r>
          </a:p>
        </p:txBody>
      </p:sp>
    </p:spTree>
    <p:extLst>
      <p:ext uri="{BB962C8B-B14F-4D97-AF65-F5344CB8AC3E}">
        <p14:creationId xmlns:p14="http://schemas.microsoft.com/office/powerpoint/2010/main" val="156917947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dirty="0">
                          <a:solidFill>
                            <a:schemeClr val="tx1"/>
                          </a:solidFill>
                          <a:latin typeface="OpenDyslexic" charset="0"/>
                          <a:ea typeface="OpenDyslexic" charset="0"/>
                          <a:cs typeface="OpenDyslexic" charset="0"/>
                        </a:rPr>
                        <a:t>co-ordinate</a:t>
                      </a:r>
                    </a:p>
                  </a:txBody>
                  <a:tcPr/>
                </a:tc>
                <a:extLst>
                  <a:ext uri="{0D108BD9-81ED-4DB2-BD59-A6C34878D82A}">
                    <a16:rowId xmlns:a16="http://schemas.microsoft.com/office/drawing/2014/main" val="10001"/>
                  </a:ext>
                </a:extLst>
              </a:tr>
              <a:tr h="457200">
                <a:tc>
                  <a:txBody>
                    <a:bodyPr/>
                    <a:lstStyle/>
                    <a:p>
                      <a:r>
                        <a:rPr lang="en-GB" dirty="0">
                          <a:solidFill>
                            <a:schemeClr val="tx1"/>
                          </a:solidFill>
                          <a:latin typeface="OpenDyslexic" charset="0"/>
                          <a:ea typeface="OpenDyslexic" charset="0"/>
                          <a:cs typeface="OpenDyslexic" charset="0"/>
                        </a:rPr>
                        <a:t>co-operate</a:t>
                      </a:r>
                    </a:p>
                  </a:txBody>
                  <a:tcPr/>
                </a:tc>
                <a:extLst>
                  <a:ext uri="{0D108BD9-81ED-4DB2-BD59-A6C34878D82A}">
                    <a16:rowId xmlns:a16="http://schemas.microsoft.com/office/drawing/2014/main" val="10002"/>
                  </a:ext>
                </a:extLst>
              </a:tr>
              <a:tr h="457200">
                <a:tc>
                  <a:txBody>
                    <a:bodyPr/>
                    <a:lstStyle/>
                    <a:p>
                      <a:r>
                        <a:rPr lang="en-GB" dirty="0">
                          <a:solidFill>
                            <a:schemeClr val="tx1"/>
                          </a:solidFill>
                          <a:latin typeface="OpenDyslexic" charset="0"/>
                          <a:ea typeface="OpenDyslexic" charset="0"/>
                          <a:cs typeface="OpenDyslexic" charset="0"/>
                        </a:rPr>
                        <a:t>co-own</a:t>
                      </a:r>
                    </a:p>
                  </a:txBody>
                  <a:tcPr/>
                </a:tc>
                <a:extLst>
                  <a:ext uri="{0D108BD9-81ED-4DB2-BD59-A6C34878D82A}">
                    <a16:rowId xmlns:a16="http://schemas.microsoft.com/office/drawing/2014/main" val="10003"/>
                  </a:ext>
                </a:extLst>
              </a:tr>
              <a:tr h="457200">
                <a:tc>
                  <a:txBody>
                    <a:bodyPr/>
                    <a:lstStyle/>
                    <a:p>
                      <a:r>
                        <a:rPr lang="en-GB" dirty="0">
                          <a:solidFill>
                            <a:schemeClr val="tx1"/>
                          </a:solidFill>
                          <a:latin typeface="OpenDyslexic" charset="0"/>
                          <a:ea typeface="OpenDyslexic" charset="0"/>
                          <a:cs typeface="OpenDyslexic" charset="0"/>
                        </a:rPr>
                        <a:t>co-author</a:t>
                      </a:r>
                    </a:p>
                  </a:txBody>
                  <a:tcPr/>
                </a:tc>
                <a:extLst>
                  <a:ext uri="{0D108BD9-81ED-4DB2-BD59-A6C34878D82A}">
                    <a16:rowId xmlns:a16="http://schemas.microsoft.com/office/drawing/2014/main" val="10004"/>
                  </a:ext>
                </a:extLst>
              </a:tr>
              <a:tr h="457200">
                <a:tc>
                  <a:txBody>
                    <a:bodyPr/>
                    <a:lstStyle/>
                    <a:p>
                      <a:r>
                        <a:rPr lang="en-GB" dirty="0">
                          <a:solidFill>
                            <a:schemeClr val="tx1"/>
                          </a:solidFill>
                          <a:latin typeface="OpenDyslexic" charset="0"/>
                          <a:ea typeface="OpenDyslexic" charset="0"/>
                          <a:cs typeface="OpenDyslexic" charset="0"/>
                        </a:rPr>
                        <a:t>re-enter</a:t>
                      </a:r>
                    </a:p>
                  </a:txBody>
                  <a:tcPr/>
                </a:tc>
                <a:extLst>
                  <a:ext uri="{0D108BD9-81ED-4DB2-BD59-A6C34878D82A}">
                    <a16:rowId xmlns:a16="http://schemas.microsoft.com/office/drawing/2014/main" val="10005"/>
                  </a:ext>
                </a:extLst>
              </a:tr>
              <a:tr h="457200">
                <a:tc>
                  <a:txBody>
                    <a:bodyPr/>
                    <a:lstStyle/>
                    <a:p>
                      <a:r>
                        <a:rPr lang="en-GB" dirty="0">
                          <a:solidFill>
                            <a:schemeClr val="tx1"/>
                          </a:solidFill>
                          <a:latin typeface="OpenDyslexic" charset="0"/>
                          <a:ea typeface="OpenDyslexic" charset="0"/>
                          <a:cs typeface="OpenDyslexic" charset="0"/>
                        </a:rPr>
                        <a:t>re-examine</a:t>
                      </a:r>
                    </a:p>
                  </a:txBody>
                  <a:tcPr/>
                </a:tc>
                <a:extLst>
                  <a:ext uri="{0D108BD9-81ED-4DB2-BD59-A6C34878D82A}">
                    <a16:rowId xmlns:a16="http://schemas.microsoft.com/office/drawing/2014/main" val="10006"/>
                  </a:ext>
                </a:extLst>
              </a:tr>
              <a:tr h="457200">
                <a:tc>
                  <a:txBody>
                    <a:bodyPr/>
                    <a:lstStyle/>
                    <a:p>
                      <a:r>
                        <a:rPr lang="en-GB" dirty="0">
                          <a:solidFill>
                            <a:schemeClr val="tx1"/>
                          </a:solidFill>
                          <a:latin typeface="OpenDyslexic" charset="0"/>
                          <a:ea typeface="OpenDyslexic" charset="0"/>
                          <a:cs typeface="OpenDyslexic" charset="0"/>
                        </a:rPr>
                        <a:t>re-evaluate</a:t>
                      </a:r>
                    </a:p>
                  </a:txBody>
                  <a:tcPr/>
                </a:tc>
                <a:extLst>
                  <a:ext uri="{0D108BD9-81ED-4DB2-BD59-A6C34878D82A}">
                    <a16:rowId xmlns:a16="http://schemas.microsoft.com/office/drawing/2014/main" val="10007"/>
                  </a:ext>
                </a:extLst>
              </a:tr>
              <a:tr h="457200">
                <a:tc>
                  <a:txBody>
                    <a:bodyPr/>
                    <a:lstStyle/>
                    <a:p>
                      <a:r>
                        <a:rPr lang="en-GB" dirty="0">
                          <a:solidFill>
                            <a:schemeClr val="tx1"/>
                          </a:solidFill>
                          <a:latin typeface="OpenDyslexic" charset="0"/>
                          <a:ea typeface="OpenDyslexic" charset="0"/>
                          <a:cs typeface="OpenDyslexic" charset="0"/>
                        </a:rPr>
                        <a:t>re-educate</a:t>
                      </a:r>
                    </a:p>
                  </a:txBody>
                  <a:tcPr/>
                </a:tc>
                <a:extLst>
                  <a:ext uri="{0D108BD9-81ED-4DB2-BD59-A6C34878D82A}">
                    <a16:rowId xmlns:a16="http://schemas.microsoft.com/office/drawing/2014/main" val="10008"/>
                  </a:ext>
                </a:extLst>
              </a:tr>
              <a:tr h="457200">
                <a:tc>
                  <a:txBody>
                    <a:bodyPr/>
                    <a:lstStyle/>
                    <a:p>
                      <a:r>
                        <a:rPr lang="en-GB" dirty="0">
                          <a:solidFill>
                            <a:schemeClr val="tx1"/>
                          </a:solidFill>
                          <a:latin typeface="OpenDyslexic" charset="0"/>
                          <a:ea typeface="OpenDyslexic" charset="0"/>
                          <a:cs typeface="OpenDyslexic" charset="0"/>
                        </a:rPr>
                        <a:t>re-explain</a:t>
                      </a:r>
                    </a:p>
                  </a:txBody>
                  <a:tcPr/>
                </a:tc>
                <a:extLst>
                  <a:ext uri="{0D108BD9-81ED-4DB2-BD59-A6C34878D82A}">
                    <a16:rowId xmlns:a16="http://schemas.microsoft.com/office/drawing/2014/main" val="10009"/>
                  </a:ext>
                </a:extLst>
              </a:tr>
              <a:tr h="457200">
                <a:tc>
                  <a:txBody>
                    <a:bodyPr/>
                    <a:lstStyle/>
                    <a:p>
                      <a:r>
                        <a:rPr lang="en-GB" dirty="0">
                          <a:solidFill>
                            <a:schemeClr val="tx1"/>
                          </a:solidFill>
                          <a:latin typeface="OpenDyslexic" charset="0"/>
                          <a:ea typeface="OpenDyslexic" charset="0"/>
                          <a:cs typeface="OpenDyslexic" charset="0"/>
                        </a:rPr>
                        <a:t>re-energise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latin typeface="Muli" pitchFamily="2" charset="77"/>
                        </a:rPr>
                        <a:t>Hyphens can be used to join a prefix to a root word, especially if the prefix ends in a vowel letter and the root word also begins with one.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dirty="0">
                          <a:latin typeface="Muli" pitchFamily="2" charset="77"/>
                        </a:rPr>
                        <a:t>List: 31</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nvGraphicFramePr>
        <p:xfrm>
          <a:off x="3407229" y="1432841"/>
          <a:ext cx="7336972" cy="5196555"/>
        </p:xfrm>
        <a:graphic>
          <a:graphicData uri="http://schemas.openxmlformats.org/drawingml/2006/table">
            <a:tbl>
              <a:tblPr firstRow="1" firstCol="1" bandRow="1">
                <a:tableStyleId>{5940675A-B579-460E-94D1-54222C63F5DA}</a:tableStyleId>
              </a:tblPr>
              <a:tblGrid>
                <a:gridCol w="416262">
                  <a:extLst>
                    <a:ext uri="{9D8B030D-6E8A-4147-A177-3AD203B41FA5}">
                      <a16:colId xmlns:a16="http://schemas.microsoft.com/office/drawing/2014/main" val="20000"/>
                    </a:ext>
                  </a:extLst>
                </a:gridCol>
                <a:gridCol w="416262">
                  <a:extLst>
                    <a:ext uri="{9D8B030D-6E8A-4147-A177-3AD203B41FA5}">
                      <a16:colId xmlns:a16="http://schemas.microsoft.com/office/drawing/2014/main" val="20001"/>
                    </a:ext>
                  </a:extLst>
                </a:gridCol>
                <a:gridCol w="408975">
                  <a:extLst>
                    <a:ext uri="{9D8B030D-6E8A-4147-A177-3AD203B41FA5}">
                      <a16:colId xmlns:a16="http://schemas.microsoft.com/office/drawing/2014/main" val="20002"/>
                    </a:ext>
                  </a:extLst>
                </a:gridCol>
                <a:gridCol w="411706">
                  <a:extLst>
                    <a:ext uri="{9D8B030D-6E8A-4147-A177-3AD203B41FA5}">
                      <a16:colId xmlns:a16="http://schemas.microsoft.com/office/drawing/2014/main" val="20003"/>
                    </a:ext>
                  </a:extLst>
                </a:gridCol>
                <a:gridCol w="409885">
                  <a:extLst>
                    <a:ext uri="{9D8B030D-6E8A-4147-A177-3AD203B41FA5}">
                      <a16:colId xmlns:a16="http://schemas.microsoft.com/office/drawing/2014/main" val="20004"/>
                    </a:ext>
                  </a:extLst>
                </a:gridCol>
                <a:gridCol w="416262">
                  <a:extLst>
                    <a:ext uri="{9D8B030D-6E8A-4147-A177-3AD203B41FA5}">
                      <a16:colId xmlns:a16="http://schemas.microsoft.com/office/drawing/2014/main" val="20005"/>
                    </a:ext>
                  </a:extLst>
                </a:gridCol>
                <a:gridCol w="409432">
                  <a:extLst>
                    <a:ext uri="{9D8B030D-6E8A-4147-A177-3AD203B41FA5}">
                      <a16:colId xmlns:a16="http://schemas.microsoft.com/office/drawing/2014/main" val="20006"/>
                    </a:ext>
                  </a:extLst>
                </a:gridCol>
                <a:gridCol w="409432">
                  <a:extLst>
                    <a:ext uri="{9D8B030D-6E8A-4147-A177-3AD203B41FA5}">
                      <a16:colId xmlns:a16="http://schemas.microsoft.com/office/drawing/2014/main" val="20007"/>
                    </a:ext>
                  </a:extLst>
                </a:gridCol>
                <a:gridCol w="409432">
                  <a:extLst>
                    <a:ext uri="{9D8B030D-6E8A-4147-A177-3AD203B41FA5}">
                      <a16:colId xmlns:a16="http://schemas.microsoft.com/office/drawing/2014/main" val="20008"/>
                    </a:ext>
                  </a:extLst>
                </a:gridCol>
                <a:gridCol w="409432">
                  <a:extLst>
                    <a:ext uri="{9D8B030D-6E8A-4147-A177-3AD203B41FA5}">
                      <a16:colId xmlns:a16="http://schemas.microsoft.com/office/drawing/2014/main" val="20009"/>
                    </a:ext>
                  </a:extLst>
                </a:gridCol>
                <a:gridCol w="409432">
                  <a:extLst>
                    <a:ext uri="{9D8B030D-6E8A-4147-A177-3AD203B41FA5}">
                      <a16:colId xmlns:a16="http://schemas.microsoft.com/office/drawing/2014/main" val="20010"/>
                    </a:ext>
                  </a:extLst>
                </a:gridCol>
                <a:gridCol w="416718">
                  <a:extLst>
                    <a:ext uri="{9D8B030D-6E8A-4147-A177-3AD203B41FA5}">
                      <a16:colId xmlns:a16="http://schemas.microsoft.com/office/drawing/2014/main" val="20011"/>
                    </a:ext>
                  </a:extLst>
                </a:gridCol>
                <a:gridCol w="398957">
                  <a:extLst>
                    <a:ext uri="{9D8B030D-6E8A-4147-A177-3AD203B41FA5}">
                      <a16:colId xmlns:a16="http://schemas.microsoft.com/office/drawing/2014/main" val="20012"/>
                    </a:ext>
                  </a:extLst>
                </a:gridCol>
                <a:gridCol w="398957">
                  <a:extLst>
                    <a:ext uri="{9D8B030D-6E8A-4147-A177-3AD203B41FA5}">
                      <a16:colId xmlns:a16="http://schemas.microsoft.com/office/drawing/2014/main" val="20013"/>
                    </a:ext>
                  </a:extLst>
                </a:gridCol>
                <a:gridCol w="398957">
                  <a:extLst>
                    <a:ext uri="{9D8B030D-6E8A-4147-A177-3AD203B41FA5}">
                      <a16:colId xmlns:a16="http://schemas.microsoft.com/office/drawing/2014/main" val="20014"/>
                    </a:ext>
                  </a:extLst>
                </a:gridCol>
                <a:gridCol w="398957">
                  <a:extLst>
                    <a:ext uri="{9D8B030D-6E8A-4147-A177-3AD203B41FA5}">
                      <a16:colId xmlns:a16="http://schemas.microsoft.com/office/drawing/2014/main" val="20015"/>
                    </a:ext>
                  </a:extLst>
                </a:gridCol>
                <a:gridCol w="398957">
                  <a:extLst>
                    <a:ext uri="{9D8B030D-6E8A-4147-A177-3AD203B41FA5}">
                      <a16:colId xmlns:a16="http://schemas.microsoft.com/office/drawing/2014/main" val="20016"/>
                    </a:ext>
                  </a:extLst>
                </a:gridCol>
                <a:gridCol w="398957">
                  <a:extLst>
                    <a:ext uri="{9D8B030D-6E8A-4147-A177-3AD203B41FA5}">
                      <a16:colId xmlns:a16="http://schemas.microsoft.com/office/drawing/2014/main" val="20017"/>
                    </a:ext>
                  </a:extLst>
                </a:gridCol>
              </a:tblGrid>
              <a:tr h="399735">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effectLst/>
                          <a:latin typeface="OpenDyslexicAlta" pitchFamily="2" charset="77"/>
                          <a:ea typeface="OpenDyslexic" charset="0"/>
                          <a:cs typeface="OpenDyslexic" charset="0"/>
                        </a:rPr>
                        <a:t>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u</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c</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effectLst/>
                          <a:latin typeface="OpenDyslexicAlta" pitchFamily="2" charset="77"/>
                          <a:ea typeface="OpenDyslexic" charset="0"/>
                          <a:cs typeface="OpenDyslexic" charset="0"/>
                        </a:rPr>
                        <a:t>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9735">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a:latin typeface="OpenDyslexicAlta" pitchFamily="2" charset="77"/>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a:latin typeface="OpenDyslexicAlta" pitchFamily="2" charset="77"/>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dirty="0">
                          <a:latin typeface="OpenDyslexicAlta" pitchFamily="2" charset="77"/>
                        </a:rPr>
                        <a:t>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a:latin typeface="OpenDyslexicAlta" pitchFamily="2" charset="77"/>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a:latin typeface="OpenDyslexicAlta" pitchFamily="2" charset="77"/>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a:latin typeface="OpenDyslexicAlta" pitchFamily="2" charset="77"/>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a:latin typeface="OpenDyslexicAlta" pitchFamily="2" charset="77"/>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dirty="0">
                          <a:latin typeface="OpenDyslexicAlta" pitchFamily="2" charset="77"/>
                        </a:rPr>
                        <a:t>c</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9735">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c</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u</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99735">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effectLst/>
                          <a:latin typeface="OpenDyslexicAlta" pitchFamily="2" charset="77"/>
                          <a:ea typeface="OpenDyslexic" charset="0"/>
                          <a:cs typeface="OpenDyslexic"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99735">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effectLst/>
                          <a:latin typeface="OpenDyslexicAlta" pitchFamily="2" charset="77"/>
                          <a:ea typeface="OpenDyslexic" charset="0"/>
                          <a:cs typeface="OpenDyslexic" charset="0"/>
                        </a:rPr>
                        <a:t>v</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c</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effectLst/>
                          <a:latin typeface="OpenDyslexicAlta" pitchFamily="2" charset="77"/>
                          <a:ea typeface="OpenDyslexic" charset="0"/>
                          <a:cs typeface="OpenDyslexic" charset="0"/>
                        </a:rPr>
                        <a:t>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effectLst/>
                          <a:latin typeface="OpenDyslexicAlta" pitchFamily="2" charset="77"/>
                          <a:ea typeface="OpenDyslexic" charset="0"/>
                          <a:cs typeface="OpenDyslexic" charset="0"/>
                        </a:rPr>
                        <a:t>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dirty="0" err="1">
                          <a:solidFill>
                            <a:srgbClr val="FF3860"/>
                          </a:solidFill>
                          <a:latin typeface="OpenDyslexicAlta" pitchFamily="2" charset="77"/>
                          <a:ea typeface="OpenDyslexic" charset="0"/>
                          <a:cs typeface="OpenDyslexic" charset="0"/>
                        </a:rPr>
                        <a:t>i</a:t>
                      </a:r>
                      <a:endParaRPr lang="en-GB" sz="1800" dirty="0">
                        <a:solidFill>
                          <a:srgbClr val="FF3860"/>
                        </a:solidFill>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99735">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dirty="0">
                          <a:solidFill>
                            <a:srgbClr val="FF3860"/>
                          </a:solidFill>
                          <a:latin typeface="OpenDyslexicAlta" pitchFamily="2" charset="77"/>
                          <a:ea typeface="OpenDyslexic" charset="0"/>
                          <a:cs typeface="OpenDyslexic" charset="0"/>
                        </a:rPr>
                        <a:t>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dirty="0">
                          <a:latin typeface="OpenDyslexicAlta" pitchFamily="2" charset="77"/>
                          <a:ea typeface="OpenDyslexic" charset="0"/>
                          <a:cs typeface="OpenDyslexic" charset="0"/>
                        </a:rPr>
                        <a:t>w</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99735">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effectLst/>
                          <a:latin typeface="OpenDyslexicAlta" pitchFamily="2" charset="77"/>
                          <a:ea typeface="OpenDyslexic" charset="0"/>
                          <a:cs typeface="OpenDyslexic" charset="0"/>
                        </a:rPr>
                        <a:t>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99735">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dirty="0">
                          <a:solidFill>
                            <a:srgbClr val="FF3860"/>
                          </a:solidFill>
                          <a:latin typeface="OpenDyslexicAlta" pitchFamily="2" charset="77"/>
                          <a:ea typeface="OpenDyslexic" charset="0"/>
                          <a:cs typeface="OpenDyslexic" charset="0"/>
                        </a:rPr>
                        <a:t>u</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effectLst/>
                          <a:latin typeface="OpenDyslexicAlta" pitchFamily="2" charset="77"/>
                          <a:ea typeface="OpenDyslexic" charset="0"/>
                          <a:cs typeface="OpenDyslexic" charset="0"/>
                        </a:rPr>
                        <a:t>x</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99735">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dirty="0">
                          <a:solidFill>
                            <a:srgbClr val="FF3860"/>
                          </a:solidFill>
                          <a:latin typeface="OpenDyslexicAlta" pitchFamily="2" charset="77"/>
                          <a:ea typeface="OpenDyslexic" charset="0"/>
                          <a:cs typeface="OpenDyslexic" charset="0"/>
                        </a:rPr>
                        <a:t>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99735">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latin typeface="OpenDyslexicAlta" pitchFamily="2" charset="77"/>
                          <a:ea typeface="OpenDyslexic" charset="0"/>
                          <a:cs typeface="OpenDyslexic" charset="0"/>
                        </a:rPr>
                        <a:t>x</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dirty="0">
                          <a:solidFill>
                            <a:srgbClr val="FF3860"/>
                          </a:solidFill>
                          <a:latin typeface="OpenDyslexicAlta" pitchFamily="2" charset="77"/>
                          <a:ea typeface="OpenDyslexic" charset="0"/>
                          <a:cs typeface="OpenDyslexic" charset="0"/>
                        </a:rPr>
                        <a:t>p</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dirty="0">
                          <a:solidFill>
                            <a:srgbClr val="FF3860"/>
                          </a:solidFill>
                          <a:latin typeface="OpenDyslexicAlta" pitchFamily="2" charset="77"/>
                          <a:ea typeface="OpenDyslexic" charset="0"/>
                          <a:cs typeface="OpenDyslexic" charset="0"/>
                        </a:rPr>
                        <a:t>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dirty="0">
                          <a:latin typeface="OpenDyslexicAlta" pitchFamily="2" charset="77"/>
                          <a:ea typeface="OpenDyslexic" charset="0"/>
                          <a:cs typeface="OpenDyslexic" charset="0"/>
                        </a:rPr>
                        <a:t>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dirty="0" err="1">
                          <a:solidFill>
                            <a:srgbClr val="FF3860"/>
                          </a:solidFill>
                          <a:latin typeface="OpenDyslexicAlta" pitchFamily="2" charset="77"/>
                          <a:ea typeface="OpenDyslexic" charset="0"/>
                          <a:cs typeface="OpenDyslexic" charset="0"/>
                        </a:rPr>
                        <a:t>i</a:t>
                      </a:r>
                      <a:endParaRPr lang="en-GB" sz="1800" dirty="0">
                        <a:solidFill>
                          <a:srgbClr val="FF3860"/>
                        </a:solidFill>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99735">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effectLst/>
                          <a:latin typeface="OpenDyslexicAlta" pitchFamily="2" charset="77"/>
                          <a:ea typeface="OpenDyslexic" charset="0"/>
                          <a:cs typeface="OpenDyslexic" charset="0"/>
                        </a:rPr>
                        <a:t>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effectLst/>
                          <a:latin typeface="OpenDyslexicAlta" pitchFamily="2" charset="77"/>
                          <a:ea typeface="OpenDyslexic" charset="0"/>
                          <a:cs typeface="OpenDyslexic"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effectLst/>
                          <a:latin typeface="OpenDyslexicAlta" pitchFamily="2" charset="77"/>
                          <a:ea typeface="OpenDyslexic" charset="0"/>
                          <a:cs typeface="OpenDyslexic" charset="0"/>
                        </a:rPr>
                        <a:t>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err="1">
                          <a:solidFill>
                            <a:srgbClr val="FF3860"/>
                          </a:solidFill>
                          <a:effectLst/>
                          <a:latin typeface="OpenDyslexicAlta" pitchFamily="2" charset="77"/>
                          <a:ea typeface="OpenDyslexic" charset="0"/>
                          <a:cs typeface="OpenDyslexic" charset="0"/>
                        </a:rPr>
                        <a:t>i</a:t>
                      </a: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err="1">
                          <a:solidFill>
                            <a:srgbClr val="FF3860"/>
                          </a:solidFill>
                          <a:effectLst/>
                          <a:latin typeface="OpenDyslexicAlta" pitchFamily="2" charset="77"/>
                          <a:ea typeface="OpenDyslexic" charset="0"/>
                          <a:cs typeface="OpenDyslexic" charset="0"/>
                        </a:rPr>
                        <a:t>i</a:t>
                      </a:r>
                      <a:endParaRPr lang="en-GB" sz="1800" i="0" dirty="0">
                        <a:solidFill>
                          <a:srgbClr val="FF3860"/>
                        </a:solidFill>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99735">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80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effectLst/>
                          <a:latin typeface="OpenDyslexicAlta" pitchFamily="2" charset="77"/>
                          <a:ea typeface="OpenDyslexic" charset="0"/>
                          <a:cs typeface="OpenDyslexic" charset="0"/>
                        </a:rPr>
                        <a:t>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99735">
                <a:tc>
                  <a:txBody>
                    <a:bodyPr/>
                    <a:lstStyle/>
                    <a:p>
                      <a:pPr marL="0" marR="0" algn="ctr">
                        <a:lnSpc>
                          <a:spcPct val="120000"/>
                        </a:lnSpc>
                        <a:spcBef>
                          <a:spcPts val="0"/>
                        </a:spcBef>
                        <a:spcAft>
                          <a:spcPts val="1000"/>
                        </a:spcAft>
                      </a:pPr>
                      <a:endParaRPr lang="en-GB" sz="1800" i="0" dirty="0">
                        <a:effectLst/>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dirty="0">
                        <a:latin typeface="OpenDyslexicAlta" pitchFamily="2" charset="77"/>
                        <a:ea typeface="OpenDyslexic" charset="0"/>
                        <a:cs typeface="OpenDyslexic"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dirty="0">
                          <a:solidFill>
                            <a:schemeClr val="tx1"/>
                          </a:solidFill>
                          <a:latin typeface="OpenDyslexicAlta" pitchFamily="2" charset="77"/>
                          <a:ea typeface="OpenDyslexic" charset="0"/>
                          <a:cs typeface="OpenDyslexic" charset="0"/>
                        </a:rPr>
                        <a:t>c</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p</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effectLst/>
                          <a:latin typeface="OpenDyslexicAlta" pitchFamily="2" charset="77"/>
                          <a:ea typeface="OpenDyslexic" charset="0"/>
                          <a:cs typeface="OpenDyslexic" charset="0"/>
                        </a:rPr>
                        <a:t>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1000"/>
                        </a:spcAft>
                      </a:pPr>
                      <a:r>
                        <a:rPr lang="en-GB" sz="1800" i="0" dirty="0">
                          <a:solidFill>
                            <a:srgbClr val="FF3860"/>
                          </a:solidFill>
                          <a:effectLst/>
                          <a:latin typeface="OpenDyslexicAlta" pitchFamily="2" charset="77"/>
                          <a:ea typeface="OpenDyslexic" charset="0"/>
                          <a:cs typeface="OpenDyslexic" charset="0"/>
                        </a:rPr>
                        <a:t>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bl>
          </a:graphicData>
        </a:graphic>
      </p:graphicFrame>
      <p:sp>
        <p:nvSpPr>
          <p:cNvPr id="3" name="TextBox 2"/>
          <p:cNvSpPr txBox="1"/>
          <p:nvPr/>
        </p:nvSpPr>
        <p:spPr>
          <a:xfrm>
            <a:off x="9043882" y="1432841"/>
            <a:ext cx="2748643" cy="923330"/>
          </a:xfrm>
          <a:prstGeom prst="rect">
            <a:avLst/>
          </a:prstGeom>
          <a:solidFill>
            <a:srgbClr val="D883FF"/>
          </a:solidFill>
          <a:ln>
            <a:solidFill>
              <a:srgbClr val="D883FF"/>
            </a:solidFill>
          </a:ln>
        </p:spPr>
        <p:txBody>
          <a:bodyPr wrap="square" rtlCol="0">
            <a:spAutoFit/>
          </a:bodyPr>
          <a:lstStyle/>
          <a:p>
            <a:pPr algn="ctr"/>
            <a:r>
              <a:rPr lang="en-GB" dirty="0">
                <a:latin typeface="OpenDyslexicAlta" pitchFamily="2" charset="77"/>
                <a:ea typeface="OpenDyslexic" charset="0"/>
                <a:cs typeface="OpenDyslexic" charset="0"/>
              </a:rPr>
              <a:t>Complete the grid by filling in the missing letters. </a:t>
            </a:r>
          </a:p>
        </p:txBody>
      </p:sp>
    </p:spTree>
    <p:extLst>
      <p:ext uri="{BB962C8B-B14F-4D97-AF65-F5344CB8AC3E}">
        <p14:creationId xmlns:p14="http://schemas.microsoft.com/office/powerpoint/2010/main" val="31033567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pPr>
              <a:lnSpc>
                <a:spcPct val="100000"/>
              </a:lnSpc>
              <a:spcBef>
                <a:spcPts val="0"/>
              </a:spcBef>
              <a:defRPr/>
            </a:pPr>
            <a:r>
              <a:rPr lang="en-GB" dirty="0">
                <a:solidFill>
                  <a:srgbClr val="FF3860"/>
                </a:solidFill>
              </a:rPr>
              <a:t>Challenge Words</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5</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32</a:t>
            </a:r>
          </a:p>
        </p:txBody>
      </p:sp>
    </p:spTree>
    <p:extLst>
      <p:ext uri="{BB962C8B-B14F-4D97-AF65-F5344CB8AC3E}">
        <p14:creationId xmlns:p14="http://schemas.microsoft.com/office/powerpoint/2010/main" val="283374831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5</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a:xfrm>
            <a:off x="1116013" y="788047"/>
            <a:ext cx="427037" cy="362803"/>
          </a:xfrm>
        </p:spPr>
        <p:txBody>
          <a:bodyPr>
            <a:normAutofit fontScale="92500"/>
          </a:bodyPr>
          <a:lstStyle/>
          <a:p>
            <a:r>
              <a:rPr lang="en-GB" dirty="0"/>
              <a:t> 32</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pPr>
              <a:lnSpc>
                <a:spcPct val="100000"/>
              </a:lnSpc>
              <a:spcBef>
                <a:spcPts val="0"/>
              </a:spcBef>
              <a:defRPr/>
            </a:pPr>
            <a:r>
              <a:rPr lang="en-GB" b="1" dirty="0">
                <a:solidFill>
                  <a:srgbClr val="FF3860"/>
                </a:solidFill>
              </a:rPr>
              <a:t>Challenge Words</a:t>
            </a:r>
          </a:p>
        </p:txBody>
      </p:sp>
      <p:sp>
        <p:nvSpPr>
          <p:cNvPr id="5" name="Text Placeholder 4">
            <a:extLst>
              <a:ext uri="{FF2B5EF4-FFF2-40B4-BE49-F238E27FC236}">
                <a16:creationId xmlns:a16="http://schemas.microsoft.com/office/drawing/2014/main" id="{34A36E15-7309-2E4B-8E87-7493AD89C132}"/>
              </a:ext>
            </a:extLst>
          </p:cNvPr>
          <p:cNvSpPr>
            <a:spLocks noGrp="1"/>
          </p:cNvSpPr>
          <p:nvPr>
            <p:ph type="body" sz="quarter" idx="16"/>
          </p:nvPr>
        </p:nvSpPr>
        <p:spPr/>
        <p:txBody>
          <a:bodyPr>
            <a:normAutofit/>
          </a:bodyPr>
          <a:lstStyle/>
          <a:p>
            <a:pPr fontAlgn="t">
              <a:lnSpc>
                <a:spcPct val="100000"/>
              </a:lnSpc>
              <a:spcAft>
                <a:spcPts val="200"/>
              </a:spcAft>
            </a:pPr>
            <a:r>
              <a:rPr lang="en-GB" sz="2000" dirty="0"/>
              <a:t>immediate</a:t>
            </a:r>
          </a:p>
          <a:p>
            <a:pPr fontAlgn="t">
              <a:lnSpc>
                <a:spcPct val="100000"/>
              </a:lnSpc>
              <a:spcAft>
                <a:spcPts val="200"/>
              </a:spcAft>
            </a:pPr>
            <a:r>
              <a:rPr lang="en-GB" sz="2000" dirty="0"/>
              <a:t>sincere</a:t>
            </a:r>
          </a:p>
          <a:p>
            <a:pPr fontAlgn="t">
              <a:lnSpc>
                <a:spcPct val="100000"/>
              </a:lnSpc>
              <a:spcAft>
                <a:spcPts val="200"/>
              </a:spcAft>
            </a:pPr>
            <a:r>
              <a:rPr lang="en-GB" sz="2000" dirty="0"/>
              <a:t>changeable</a:t>
            </a:r>
          </a:p>
          <a:p>
            <a:pPr fontAlgn="t">
              <a:lnSpc>
                <a:spcPct val="100000"/>
              </a:lnSpc>
              <a:spcAft>
                <a:spcPts val="200"/>
              </a:spcAft>
            </a:pPr>
            <a:r>
              <a:rPr lang="en-GB" sz="2000" dirty="0"/>
              <a:t>afterwards</a:t>
            </a:r>
          </a:p>
          <a:p>
            <a:pPr fontAlgn="t">
              <a:lnSpc>
                <a:spcPct val="100000"/>
              </a:lnSpc>
              <a:spcAft>
                <a:spcPts val="200"/>
              </a:spcAft>
            </a:pPr>
            <a:r>
              <a:rPr lang="en-GB" sz="2000" dirty="0"/>
              <a:t>referring</a:t>
            </a:r>
          </a:p>
          <a:p>
            <a:pPr fontAlgn="t">
              <a:lnSpc>
                <a:spcPct val="100000"/>
              </a:lnSpc>
              <a:spcAft>
                <a:spcPts val="200"/>
              </a:spcAft>
            </a:pPr>
            <a:r>
              <a:rPr lang="en-GB" sz="2000" dirty="0"/>
              <a:t>knight</a:t>
            </a:r>
          </a:p>
          <a:p>
            <a:pPr fontAlgn="t">
              <a:lnSpc>
                <a:spcPct val="100000"/>
              </a:lnSpc>
              <a:spcAft>
                <a:spcPts val="200"/>
              </a:spcAft>
            </a:pPr>
            <a:r>
              <a:rPr lang="en-GB" sz="2000" dirty="0"/>
              <a:t>doubt</a:t>
            </a:r>
          </a:p>
          <a:p>
            <a:pPr fontAlgn="t">
              <a:lnSpc>
                <a:spcPct val="100000"/>
              </a:lnSpc>
              <a:spcAft>
                <a:spcPts val="200"/>
              </a:spcAft>
            </a:pPr>
            <a:r>
              <a:rPr lang="en-GB" sz="2000" dirty="0"/>
              <a:t>amateur</a:t>
            </a:r>
          </a:p>
          <a:p>
            <a:pPr fontAlgn="t">
              <a:lnSpc>
                <a:spcPct val="100000"/>
              </a:lnSpc>
              <a:spcAft>
                <a:spcPts val="200"/>
              </a:spcAft>
            </a:pPr>
            <a:r>
              <a:rPr lang="en-GB" sz="2000" dirty="0"/>
              <a:t>ancient</a:t>
            </a:r>
          </a:p>
          <a:p>
            <a:pPr fontAlgn="t">
              <a:lnSpc>
                <a:spcPct val="100000"/>
              </a:lnSpc>
              <a:spcAft>
                <a:spcPts val="200"/>
              </a:spcAft>
            </a:pPr>
            <a:r>
              <a:rPr lang="en-GB" sz="2000" dirty="0"/>
              <a:t>deceive</a:t>
            </a:r>
          </a:p>
        </p:txBody>
      </p:sp>
      <p:sp>
        <p:nvSpPr>
          <p:cNvPr id="8" name="TextBox 7"/>
          <p:cNvSpPr txBox="1"/>
          <p:nvPr/>
        </p:nvSpPr>
        <p:spPr>
          <a:xfrm>
            <a:off x="3582649" y="1603948"/>
            <a:ext cx="7300210" cy="923330"/>
          </a:xfrm>
          <a:prstGeom prst="rect">
            <a:avLst/>
          </a:prstGeom>
          <a:noFill/>
        </p:spPr>
        <p:txBody>
          <a:bodyPr wrap="square" rtlCol="0">
            <a:spAutoFit/>
          </a:bodyPr>
          <a:lstStyle/>
          <a:p>
            <a:pPr algn="ctr"/>
            <a:r>
              <a:rPr lang="en-GB" dirty="0">
                <a:latin typeface="OpenDyslexicAlta" pitchFamily="2" charset="77"/>
                <a:ea typeface="OpenDyslexic" charset="0"/>
                <a:cs typeface="OpenDyslexic" charset="0"/>
              </a:rPr>
              <a:t>Challenge Words</a:t>
            </a:r>
          </a:p>
          <a:p>
            <a:pPr algn="ctr"/>
            <a:endParaRPr lang="en-GB" dirty="0">
              <a:latin typeface="OpenDyslexicAlta" pitchFamily="2" charset="77"/>
              <a:ea typeface="OpenDyslexic" charset="0"/>
              <a:cs typeface="OpenDyslexic" charset="0"/>
            </a:endParaRPr>
          </a:p>
          <a:p>
            <a:pPr algn="ctr"/>
            <a:r>
              <a:rPr lang="en-GB" dirty="0">
                <a:latin typeface="OpenDyslexicAlta" pitchFamily="2" charset="77"/>
                <a:ea typeface="OpenDyslexic" charset="0"/>
                <a:cs typeface="OpenDyslexic" charset="0"/>
              </a:rPr>
              <a:t>Choose an activity from the Challenge Activity Pack </a:t>
            </a:r>
          </a:p>
        </p:txBody>
      </p:sp>
    </p:spTree>
    <p:extLst>
      <p:ext uri="{BB962C8B-B14F-4D97-AF65-F5344CB8AC3E}">
        <p14:creationId xmlns:p14="http://schemas.microsoft.com/office/powerpoint/2010/main" val="28064049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71419574"/>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672411308"/>
                    </a:ext>
                  </a:extLst>
                </a:gridCol>
                <a:gridCol w="1858433">
                  <a:extLst>
                    <a:ext uri="{9D8B030D-6E8A-4147-A177-3AD203B41FA5}">
                      <a16:colId xmlns:a16="http://schemas.microsoft.com/office/drawing/2014/main" val="1541281825"/>
                    </a:ext>
                  </a:extLst>
                </a:gridCol>
              </a:tblGrid>
              <a:tr h="457200">
                <a:tc>
                  <a:txBody>
                    <a:bodyPr/>
                    <a:lstStyle/>
                    <a:p>
                      <a:r>
                        <a:rPr lang="en-GB" dirty="0">
                          <a:latin typeface="OpenDyslexicAlta" pitchFamily="2" charset="77"/>
                          <a:ea typeface="OpenDyslexic" charset="0"/>
                          <a:cs typeface="OpenDyslexic" charset="0"/>
                        </a:rPr>
                        <a:t>Spellings</a:t>
                      </a:r>
                    </a:p>
                  </a:txBody>
                  <a:tcPr>
                    <a:solidFill>
                      <a:srgbClr val="D883FF"/>
                    </a:solidFill>
                  </a:tcPr>
                </a:tc>
                <a:tc>
                  <a:txBody>
                    <a:bodyPr/>
                    <a:lstStyle/>
                    <a:p>
                      <a:pPr algn="ctr"/>
                      <a:r>
                        <a:rPr lang="en-GB" dirty="0">
                          <a:latin typeface="OpenDyslexicAlta" pitchFamily="2" charset="77"/>
                          <a:ea typeface="OpenDyslexic" charset="0"/>
                          <a:cs typeface="OpenDyslexic" charset="0"/>
                        </a:rPr>
                        <a:t>1</a:t>
                      </a:r>
                      <a:r>
                        <a:rPr lang="en-GB" baseline="30000" dirty="0">
                          <a:latin typeface="OpenDyslexicAlta" pitchFamily="2" charset="77"/>
                          <a:ea typeface="OpenDyslexic" charset="0"/>
                          <a:cs typeface="OpenDyslexic" charset="0"/>
                        </a:rPr>
                        <a:t>st</a:t>
                      </a:r>
                      <a:r>
                        <a:rPr lang="en-GB"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dirty="0">
                          <a:latin typeface="OpenDyslexicAlta" pitchFamily="2" charset="77"/>
                          <a:ea typeface="OpenDyslexic" charset="0"/>
                          <a:cs typeface="OpenDyslexic" charset="0"/>
                        </a:rPr>
                        <a:t>2</a:t>
                      </a:r>
                      <a:r>
                        <a:rPr lang="en-GB" baseline="30000" dirty="0">
                          <a:latin typeface="OpenDyslexicAlta" pitchFamily="2" charset="77"/>
                          <a:ea typeface="OpenDyslexic" charset="0"/>
                          <a:cs typeface="OpenDyslexic" charset="0"/>
                        </a:rPr>
                        <a:t>nd</a:t>
                      </a:r>
                      <a:r>
                        <a:rPr lang="en-GB" baseline="0" dirty="0">
                          <a:latin typeface="OpenDyslexicAlta" pitchFamily="2" charset="77"/>
                          <a:ea typeface="OpenDyslexic" charset="0"/>
                          <a:cs typeface="OpenDyslexic" charset="0"/>
                        </a:rPr>
                        <a:t> Attempt</a:t>
                      </a:r>
                      <a:endParaRPr lang="en-GB" dirty="0">
                        <a:latin typeface="OpenDyslexicAlta" pitchFamily="2" charset="77"/>
                        <a:ea typeface="OpenDyslexic" charset="0"/>
                        <a:cs typeface="OpenDyslexic" charset="0"/>
                      </a:endParaRPr>
                    </a:p>
                  </a:txBody>
                  <a:tcPr>
                    <a:solidFill>
                      <a:srgbClr val="D883FF"/>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4th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D883FF"/>
                    </a:solidFill>
                  </a:tcPr>
                </a:tc>
                <a:extLst>
                  <a:ext uri="{0D108BD9-81ED-4DB2-BD59-A6C34878D82A}">
                    <a16:rowId xmlns:a16="http://schemas.microsoft.com/office/drawing/2014/main" val="10000"/>
                  </a:ext>
                </a:extLst>
              </a:tr>
              <a:tr h="457200">
                <a:tc>
                  <a:txBody>
                    <a:bodyPr/>
                    <a:lstStyle/>
                    <a:p>
                      <a:r>
                        <a:rPr lang="en-GB" dirty="0">
                          <a:latin typeface="OpenDyslexicAlta" pitchFamily="2" charset="77"/>
                          <a:ea typeface="OpenDyslexic" charset="0"/>
                          <a:cs typeface="OpenDyslexic" charset="0"/>
                        </a:rPr>
                        <a:t>immediate</a:t>
                      </a: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dirty="0">
                          <a:latin typeface="OpenDyslexicAlta" pitchFamily="2" charset="77"/>
                          <a:ea typeface="OpenDyslexic" charset="0"/>
                          <a:cs typeface="OpenDyslexic" charset="0"/>
                        </a:rPr>
                        <a:t>sincere</a:t>
                      </a: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dirty="0">
                          <a:latin typeface="OpenDyslexicAlta" pitchFamily="2" charset="77"/>
                          <a:ea typeface="OpenDyslexic" charset="0"/>
                          <a:cs typeface="OpenDyslexic" charset="0"/>
                        </a:rPr>
                        <a:t>changeable</a:t>
                      </a: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dirty="0">
                          <a:latin typeface="OpenDyslexicAlta" pitchFamily="2" charset="77"/>
                          <a:ea typeface="OpenDyslexic" charset="0"/>
                          <a:cs typeface="OpenDyslexic" charset="0"/>
                        </a:rPr>
                        <a:t>afterwards</a:t>
                      </a: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dirty="0">
                          <a:latin typeface="OpenDyslexicAlta" pitchFamily="2" charset="77"/>
                          <a:ea typeface="OpenDyslexic" charset="0"/>
                          <a:cs typeface="OpenDyslexic" charset="0"/>
                        </a:rPr>
                        <a:t>referring</a:t>
                      </a: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dirty="0">
                          <a:latin typeface="OpenDyslexicAlta" pitchFamily="2" charset="77"/>
                          <a:ea typeface="OpenDyslexic" charset="0"/>
                          <a:cs typeface="OpenDyslexic" charset="0"/>
                        </a:rPr>
                        <a:t>knight</a:t>
                      </a: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dirty="0">
                          <a:latin typeface="OpenDyslexicAlta" pitchFamily="2" charset="77"/>
                          <a:ea typeface="OpenDyslexic" charset="0"/>
                          <a:cs typeface="OpenDyslexic" charset="0"/>
                        </a:rPr>
                        <a:t>doubt</a:t>
                      </a: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dirty="0">
                          <a:latin typeface="OpenDyslexicAlta" pitchFamily="2" charset="77"/>
                          <a:ea typeface="OpenDyslexic" charset="0"/>
                          <a:cs typeface="OpenDyslexic" charset="0"/>
                        </a:rPr>
                        <a:t>amateur</a:t>
                      </a: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dirty="0">
                          <a:latin typeface="OpenDyslexicAlta" pitchFamily="2" charset="77"/>
                          <a:ea typeface="OpenDyslexic" charset="0"/>
                          <a:cs typeface="OpenDyslexic" charset="0"/>
                        </a:rPr>
                        <a:t>ancient</a:t>
                      </a: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dirty="0">
                          <a:latin typeface="OpenDyslexicAlta" pitchFamily="2" charset="77"/>
                          <a:ea typeface="OpenDyslexic" charset="0"/>
                          <a:cs typeface="OpenDyslexic" charset="0"/>
                        </a:rPr>
                        <a:t>deceive</a:t>
                      </a: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228262835"/>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dirty="0">
                          <a:latin typeface="Muli" pitchFamily="2" charset="77"/>
                        </a:rPr>
                        <a:t>Stage: 5</a:t>
                      </a:r>
                    </a:p>
                  </a:txBody>
                  <a:tcPr/>
                </a:tc>
                <a:tc rowSpan="2">
                  <a:txBody>
                    <a:bodyPr/>
                    <a:lstStyle/>
                    <a:p>
                      <a:pPr>
                        <a:lnSpc>
                          <a:spcPct val="100000"/>
                        </a:lnSpc>
                        <a:spcBef>
                          <a:spcPts val="0"/>
                        </a:spcBef>
                        <a:defRPr/>
                      </a:pPr>
                      <a:r>
                        <a:rPr lang="en-GB" sz="1400" b="1" dirty="0">
                          <a:solidFill>
                            <a:srgbClr val="FF3860"/>
                          </a:solidFill>
                          <a:latin typeface="Muli" pitchFamily="2" charset="77"/>
                        </a:rPr>
                        <a:t>Challenge Words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dirty="0">
                          <a:latin typeface="Muli" pitchFamily="2" charset="77"/>
                        </a:rPr>
                        <a:t>List: 32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46821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5</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 4</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Ending ‘-</a:t>
            </a:r>
            <a:r>
              <a:rPr lang="en-GB" dirty="0" err="1"/>
              <a:t>cial</a:t>
            </a:r>
            <a:r>
              <a:rPr lang="en-GB" dirty="0"/>
              <a:t>’ and ‘-</a:t>
            </a:r>
            <a:r>
              <a:rPr lang="en-GB" dirty="0" err="1"/>
              <a:t>tial</a:t>
            </a:r>
            <a:r>
              <a:rPr lang="en-GB" dirty="0"/>
              <a:t>’.  After a vowel ‘-</a:t>
            </a:r>
            <a:r>
              <a:rPr lang="en-GB" dirty="0" err="1"/>
              <a:t>cial</a:t>
            </a:r>
            <a:r>
              <a:rPr lang="en-GB" dirty="0"/>
              <a:t>’ is most common and ‘-</a:t>
            </a:r>
            <a:r>
              <a:rPr lang="en-GB" dirty="0" err="1"/>
              <a:t>tial</a:t>
            </a:r>
            <a:r>
              <a:rPr lang="en-GB" dirty="0"/>
              <a:t>’ after a consonant but there are many exceptions.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334900667"/>
              </p:ext>
            </p:extLst>
          </p:nvPr>
        </p:nvGraphicFramePr>
        <p:xfrm>
          <a:off x="3429000" y="1311275"/>
          <a:ext cx="8363607" cy="5268593"/>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80763">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Words ending in ‘</a:t>
                      </a:r>
                      <a:r>
                        <a:rPr lang="en-GB" sz="1700" b="0" i="0" dirty="0" err="1">
                          <a:latin typeface="Muli" pitchFamily="2" charset="77"/>
                        </a:rPr>
                        <a:t>tial</a:t>
                      </a:r>
                      <a:r>
                        <a:rPr lang="en-GB" sz="1700" b="0" i="0" dirty="0">
                          <a:latin typeface="Muli" pitchFamily="2" charset="77"/>
                        </a:rPr>
                        <a:t>’ often have a consonant right before the suffix is added. But there are exceptions to the rule.</a:t>
                      </a:r>
                    </a:p>
                  </a:txBody>
                  <a:tcPr/>
                </a:tc>
                <a:extLst>
                  <a:ext uri="{0D108BD9-81ED-4DB2-BD59-A6C34878D82A}">
                    <a16:rowId xmlns:a16="http://schemas.microsoft.com/office/drawing/2014/main" val="10000"/>
                  </a:ext>
                </a:extLst>
              </a:tr>
              <a:tr h="2141030">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Have children write down this week’s spellings and circle or highlight if there is a consonant right before the suffix ‘</a:t>
                      </a:r>
                      <a:r>
                        <a:rPr lang="en-GB" sz="1700" b="0" i="0" baseline="0" dirty="0" err="1">
                          <a:latin typeface="Muli" pitchFamily="2" charset="77"/>
                        </a:rPr>
                        <a:t>tial</a:t>
                      </a:r>
                      <a:r>
                        <a:rPr lang="en-GB" sz="1700" b="0" i="0" baseline="0" dirty="0">
                          <a:latin typeface="Muli" pitchFamily="2" charset="77"/>
                        </a:rPr>
                        <a:t>’ or not. Are there any exceptions in this week’s words? Which consonant seems more popular?</a:t>
                      </a:r>
                    </a:p>
                    <a:p>
                      <a:endParaRPr lang="en-GB" sz="1700" b="0" i="0" baseline="0" dirty="0">
                        <a:latin typeface="Muli" pitchFamily="2" charset="77"/>
                      </a:endParaRPr>
                    </a:p>
                    <a:p>
                      <a:r>
                        <a:rPr lang="en-GB" sz="1700" b="0" i="0" baseline="0" dirty="0">
                          <a:latin typeface="Muli" pitchFamily="2" charset="77"/>
                        </a:rPr>
                        <a:t>Share findings and discuss any misconceptions.</a:t>
                      </a:r>
                    </a:p>
                  </a:txBody>
                  <a:tcPr/>
                </a:tc>
                <a:extLst>
                  <a:ext uri="{0D108BD9-81ED-4DB2-BD59-A6C34878D82A}">
                    <a16:rowId xmlns:a16="http://schemas.microsoft.com/office/drawing/2014/main" val="10001"/>
                  </a:ext>
                </a:extLst>
              </a:tr>
              <a:tr h="1946800">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Ask children to look at Evie’s homework, she has made 7 mistakes in her spellings. Ask children to rewrite the spellings, highlighting her mistakes.</a:t>
                      </a:r>
                      <a:br>
                        <a:rPr lang="en-GB" sz="1700" b="0" i="0" dirty="0">
                          <a:latin typeface="Muli" pitchFamily="2" charset="77"/>
                        </a:rPr>
                      </a:br>
                      <a:br>
                        <a:rPr lang="en-GB" sz="1700" b="0" i="0" dirty="0">
                          <a:latin typeface="Muli" pitchFamily="2" charset="77"/>
                        </a:rPr>
                      </a:br>
                      <a:r>
                        <a:rPr lang="en-GB" sz="1700" b="0" i="0" dirty="0">
                          <a:latin typeface="Muli" pitchFamily="2" charset="77"/>
                        </a:rPr>
                        <a:t>Click the mouse to hide the spelling list on the slide!</a:t>
                      </a:r>
                    </a:p>
                    <a:p>
                      <a:br>
                        <a:rPr lang="en-GB" sz="1700" b="0" i="0" dirty="0">
                          <a:latin typeface="Muli" pitchFamily="2" charset="77"/>
                        </a:rPr>
                      </a:br>
                      <a:r>
                        <a:rPr lang="en-GB" sz="1700" b="0" i="0" dirty="0">
                          <a:latin typeface="Muli" pitchFamily="2" charset="77"/>
                        </a:rPr>
                        <a:t>Share new spellings with the class and discuss.</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3727858004"/>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potential</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essential</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substantial</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influential</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residential</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confidential</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celestial</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preferential</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torrential</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circumstantial</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61561563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85660540"/>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dirty="0">
                          <a:latin typeface="OpenDyslexicAlta" pitchFamily="2" charset="77"/>
                          <a:ea typeface="OpenDyslexic" charset="0"/>
                          <a:cs typeface="OpenDyslexic" charset="0"/>
                        </a:rPr>
                        <a:t>immediate</a:t>
                      </a:r>
                    </a:p>
                  </a:txBody>
                  <a:tcPr/>
                </a:tc>
                <a:extLst>
                  <a:ext uri="{0D108BD9-81ED-4DB2-BD59-A6C34878D82A}">
                    <a16:rowId xmlns:a16="http://schemas.microsoft.com/office/drawing/2014/main" val="10001"/>
                  </a:ext>
                </a:extLst>
              </a:tr>
              <a:tr h="457200">
                <a:tc>
                  <a:txBody>
                    <a:bodyPr/>
                    <a:lstStyle/>
                    <a:p>
                      <a:r>
                        <a:rPr lang="en-GB" dirty="0">
                          <a:latin typeface="OpenDyslexicAlta" pitchFamily="2" charset="77"/>
                          <a:ea typeface="OpenDyslexic" charset="0"/>
                          <a:cs typeface="OpenDyslexic" charset="0"/>
                        </a:rPr>
                        <a:t>sincere</a:t>
                      </a:r>
                    </a:p>
                  </a:txBody>
                  <a:tcPr/>
                </a:tc>
                <a:extLst>
                  <a:ext uri="{0D108BD9-81ED-4DB2-BD59-A6C34878D82A}">
                    <a16:rowId xmlns:a16="http://schemas.microsoft.com/office/drawing/2014/main" val="10002"/>
                  </a:ext>
                </a:extLst>
              </a:tr>
              <a:tr h="457200">
                <a:tc>
                  <a:txBody>
                    <a:bodyPr/>
                    <a:lstStyle/>
                    <a:p>
                      <a:r>
                        <a:rPr lang="en-GB" dirty="0">
                          <a:latin typeface="OpenDyslexicAlta" pitchFamily="2" charset="77"/>
                          <a:ea typeface="OpenDyslexic" charset="0"/>
                          <a:cs typeface="OpenDyslexic" charset="0"/>
                        </a:rPr>
                        <a:t>changeable</a:t>
                      </a:r>
                    </a:p>
                  </a:txBody>
                  <a:tcPr/>
                </a:tc>
                <a:extLst>
                  <a:ext uri="{0D108BD9-81ED-4DB2-BD59-A6C34878D82A}">
                    <a16:rowId xmlns:a16="http://schemas.microsoft.com/office/drawing/2014/main" val="10003"/>
                  </a:ext>
                </a:extLst>
              </a:tr>
              <a:tr h="457200">
                <a:tc>
                  <a:txBody>
                    <a:bodyPr/>
                    <a:lstStyle/>
                    <a:p>
                      <a:r>
                        <a:rPr lang="en-GB" dirty="0">
                          <a:latin typeface="OpenDyslexicAlta" pitchFamily="2" charset="77"/>
                          <a:ea typeface="OpenDyslexic" charset="0"/>
                          <a:cs typeface="OpenDyslexic" charset="0"/>
                        </a:rPr>
                        <a:t>afterwards</a:t>
                      </a:r>
                    </a:p>
                  </a:txBody>
                  <a:tcPr/>
                </a:tc>
                <a:extLst>
                  <a:ext uri="{0D108BD9-81ED-4DB2-BD59-A6C34878D82A}">
                    <a16:rowId xmlns:a16="http://schemas.microsoft.com/office/drawing/2014/main" val="10004"/>
                  </a:ext>
                </a:extLst>
              </a:tr>
              <a:tr h="457200">
                <a:tc>
                  <a:txBody>
                    <a:bodyPr/>
                    <a:lstStyle/>
                    <a:p>
                      <a:r>
                        <a:rPr lang="en-GB" dirty="0">
                          <a:latin typeface="OpenDyslexicAlta" pitchFamily="2" charset="77"/>
                          <a:ea typeface="OpenDyslexic" charset="0"/>
                          <a:cs typeface="OpenDyslexic" charset="0"/>
                        </a:rPr>
                        <a:t>referring</a:t>
                      </a:r>
                    </a:p>
                  </a:txBody>
                  <a:tcPr/>
                </a:tc>
                <a:extLst>
                  <a:ext uri="{0D108BD9-81ED-4DB2-BD59-A6C34878D82A}">
                    <a16:rowId xmlns:a16="http://schemas.microsoft.com/office/drawing/2014/main" val="10005"/>
                  </a:ext>
                </a:extLst>
              </a:tr>
              <a:tr h="457200">
                <a:tc>
                  <a:txBody>
                    <a:bodyPr/>
                    <a:lstStyle/>
                    <a:p>
                      <a:r>
                        <a:rPr lang="en-GB" dirty="0">
                          <a:latin typeface="OpenDyslexicAlta" pitchFamily="2" charset="77"/>
                          <a:ea typeface="OpenDyslexic" charset="0"/>
                          <a:cs typeface="OpenDyslexic" charset="0"/>
                        </a:rPr>
                        <a:t>knight</a:t>
                      </a:r>
                    </a:p>
                  </a:txBody>
                  <a:tcPr/>
                </a:tc>
                <a:extLst>
                  <a:ext uri="{0D108BD9-81ED-4DB2-BD59-A6C34878D82A}">
                    <a16:rowId xmlns:a16="http://schemas.microsoft.com/office/drawing/2014/main" val="10006"/>
                  </a:ext>
                </a:extLst>
              </a:tr>
              <a:tr h="457200">
                <a:tc>
                  <a:txBody>
                    <a:bodyPr/>
                    <a:lstStyle/>
                    <a:p>
                      <a:r>
                        <a:rPr lang="en-GB" dirty="0">
                          <a:latin typeface="OpenDyslexicAlta" pitchFamily="2" charset="77"/>
                          <a:ea typeface="OpenDyslexic" charset="0"/>
                          <a:cs typeface="OpenDyslexic" charset="0"/>
                        </a:rPr>
                        <a:t>doubt</a:t>
                      </a:r>
                    </a:p>
                  </a:txBody>
                  <a:tcPr/>
                </a:tc>
                <a:extLst>
                  <a:ext uri="{0D108BD9-81ED-4DB2-BD59-A6C34878D82A}">
                    <a16:rowId xmlns:a16="http://schemas.microsoft.com/office/drawing/2014/main" val="10007"/>
                  </a:ext>
                </a:extLst>
              </a:tr>
              <a:tr h="457200">
                <a:tc>
                  <a:txBody>
                    <a:bodyPr/>
                    <a:lstStyle/>
                    <a:p>
                      <a:r>
                        <a:rPr lang="en-GB" dirty="0">
                          <a:latin typeface="OpenDyslexicAlta" pitchFamily="2" charset="77"/>
                          <a:ea typeface="OpenDyslexic" charset="0"/>
                          <a:cs typeface="OpenDyslexic" charset="0"/>
                        </a:rPr>
                        <a:t>amateur</a:t>
                      </a:r>
                    </a:p>
                  </a:txBody>
                  <a:tcPr/>
                </a:tc>
                <a:extLst>
                  <a:ext uri="{0D108BD9-81ED-4DB2-BD59-A6C34878D82A}">
                    <a16:rowId xmlns:a16="http://schemas.microsoft.com/office/drawing/2014/main" val="10008"/>
                  </a:ext>
                </a:extLst>
              </a:tr>
              <a:tr h="457200">
                <a:tc>
                  <a:txBody>
                    <a:bodyPr/>
                    <a:lstStyle/>
                    <a:p>
                      <a:r>
                        <a:rPr lang="en-GB" dirty="0">
                          <a:latin typeface="OpenDyslexicAlta" pitchFamily="2" charset="77"/>
                          <a:ea typeface="OpenDyslexic" charset="0"/>
                          <a:cs typeface="OpenDyslexic" charset="0"/>
                        </a:rPr>
                        <a:t>ancient</a:t>
                      </a:r>
                    </a:p>
                  </a:txBody>
                  <a:tcPr/>
                </a:tc>
                <a:extLst>
                  <a:ext uri="{0D108BD9-81ED-4DB2-BD59-A6C34878D82A}">
                    <a16:rowId xmlns:a16="http://schemas.microsoft.com/office/drawing/2014/main" val="10009"/>
                  </a:ext>
                </a:extLst>
              </a:tr>
              <a:tr h="457200">
                <a:tc>
                  <a:txBody>
                    <a:bodyPr/>
                    <a:lstStyle/>
                    <a:p>
                      <a:r>
                        <a:rPr lang="en-GB" dirty="0">
                          <a:latin typeface="OpenDyslexicAlta" pitchFamily="2" charset="77"/>
                          <a:ea typeface="OpenDyslexic" charset="0"/>
                          <a:cs typeface="OpenDyslexic" charset="0"/>
                        </a:rPr>
                        <a:t>deceive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72983660"/>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dirty="0">
                          <a:latin typeface="Muli" pitchFamily="2" charset="77"/>
                        </a:rPr>
                        <a:t>Stage: 5</a:t>
                      </a:r>
                    </a:p>
                  </a:txBody>
                  <a:tcPr/>
                </a:tc>
                <a:tc rowSpan="2">
                  <a:txBody>
                    <a:bodyPr/>
                    <a:lstStyle/>
                    <a:p>
                      <a:pPr>
                        <a:lnSpc>
                          <a:spcPct val="100000"/>
                        </a:lnSpc>
                        <a:spcBef>
                          <a:spcPts val="0"/>
                        </a:spcBef>
                        <a:defRPr/>
                      </a:pPr>
                      <a:r>
                        <a:rPr lang="en-GB" sz="1400" b="1" dirty="0">
                          <a:solidFill>
                            <a:srgbClr val="FF3860"/>
                          </a:solidFill>
                          <a:latin typeface="Muli" pitchFamily="2" charset="77"/>
                        </a:rPr>
                        <a:t>Challenge Words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dirty="0">
                          <a:latin typeface="Muli" pitchFamily="2" charset="77"/>
                        </a:rPr>
                        <a:t>List: 32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3" name="Oval 2"/>
          <p:cNvSpPr/>
          <p:nvPr/>
        </p:nvSpPr>
        <p:spPr>
          <a:xfrm>
            <a:off x="3208564" y="2209800"/>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3208564" y="2637122"/>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3208564" y="3145971"/>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3208564" y="3573293"/>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208564" y="4998042"/>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208564" y="5407533"/>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3208564" y="5916382"/>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3205841" y="6343588"/>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3208564" y="4061871"/>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3205842" y="4509684"/>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16"/>
          <p:cNvSpPr/>
          <p:nvPr/>
        </p:nvSpPr>
        <p:spPr>
          <a:xfrm>
            <a:off x="7606423" y="4293094"/>
            <a:ext cx="1794328" cy="642257"/>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Truthful</a:t>
            </a:r>
          </a:p>
        </p:txBody>
      </p:sp>
      <p:sp>
        <p:nvSpPr>
          <p:cNvPr id="18" name="Rounded Rectangle 17"/>
          <p:cNvSpPr/>
          <p:nvPr/>
        </p:nvSpPr>
        <p:spPr>
          <a:xfrm>
            <a:off x="9901465" y="2109970"/>
            <a:ext cx="1794328" cy="971575"/>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Happens straight away.</a:t>
            </a:r>
          </a:p>
        </p:txBody>
      </p:sp>
      <p:sp>
        <p:nvSpPr>
          <p:cNvPr id="19" name="Rounded Rectangle 18"/>
          <p:cNvSpPr/>
          <p:nvPr/>
        </p:nvSpPr>
        <p:spPr>
          <a:xfrm>
            <a:off x="5634301" y="3415450"/>
            <a:ext cx="1794328" cy="642257"/>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Feeling of uncertainty.</a:t>
            </a:r>
          </a:p>
        </p:txBody>
      </p:sp>
      <p:sp>
        <p:nvSpPr>
          <p:cNvPr id="20" name="Rounded Rectangle 19"/>
          <p:cNvSpPr/>
          <p:nvPr/>
        </p:nvSpPr>
        <p:spPr>
          <a:xfrm>
            <a:off x="3976518" y="4293094"/>
            <a:ext cx="2101333" cy="1006920"/>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To make someone believe something untrue.</a:t>
            </a:r>
          </a:p>
        </p:txBody>
      </p:sp>
      <p:sp>
        <p:nvSpPr>
          <p:cNvPr id="21" name="Rounded Rectangle 20"/>
          <p:cNvSpPr/>
          <p:nvPr/>
        </p:nvSpPr>
        <p:spPr>
          <a:xfrm>
            <a:off x="7255329" y="5572747"/>
            <a:ext cx="1794328" cy="870857"/>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Doing something as a hobby.</a:t>
            </a:r>
          </a:p>
        </p:txBody>
      </p:sp>
      <p:sp>
        <p:nvSpPr>
          <p:cNvPr id="22" name="Rounded Rectangle 21"/>
          <p:cNvSpPr/>
          <p:nvPr/>
        </p:nvSpPr>
        <p:spPr>
          <a:xfrm>
            <a:off x="9854365" y="3474910"/>
            <a:ext cx="1794328" cy="964428"/>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 man of social high rank.</a:t>
            </a:r>
          </a:p>
        </p:txBody>
      </p:sp>
      <p:sp>
        <p:nvSpPr>
          <p:cNvPr id="23" name="Rounded Rectangle 22"/>
          <p:cNvSpPr/>
          <p:nvPr/>
        </p:nvSpPr>
        <p:spPr>
          <a:xfrm>
            <a:off x="4553467" y="5538158"/>
            <a:ext cx="2101333" cy="1091238"/>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Read something to gather information.</a:t>
            </a:r>
          </a:p>
        </p:txBody>
      </p:sp>
      <p:sp>
        <p:nvSpPr>
          <p:cNvPr id="25" name="Rounded Rectangle 24"/>
          <p:cNvSpPr/>
          <p:nvPr/>
        </p:nvSpPr>
        <p:spPr>
          <a:xfrm>
            <a:off x="4201885" y="2112756"/>
            <a:ext cx="1875967" cy="968789"/>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From a long time ago.</a:t>
            </a:r>
          </a:p>
        </p:txBody>
      </p:sp>
      <p:sp>
        <p:nvSpPr>
          <p:cNvPr id="26" name="Rectangle 25"/>
          <p:cNvSpPr/>
          <p:nvPr/>
        </p:nvSpPr>
        <p:spPr>
          <a:xfrm>
            <a:off x="4444658" y="1463122"/>
            <a:ext cx="6043160" cy="327241"/>
          </a:xfrm>
          <a:prstGeom prst="rect">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Draw a line to match each spelling to its definition. </a:t>
            </a:r>
          </a:p>
        </p:txBody>
      </p:sp>
      <p:sp>
        <p:nvSpPr>
          <p:cNvPr id="27" name="Rounded Rectangle 26"/>
          <p:cNvSpPr/>
          <p:nvPr/>
        </p:nvSpPr>
        <p:spPr>
          <a:xfrm>
            <a:off x="7428629" y="2236751"/>
            <a:ext cx="1794328" cy="964027"/>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Often changing. </a:t>
            </a:r>
          </a:p>
        </p:txBody>
      </p:sp>
      <p:sp>
        <p:nvSpPr>
          <p:cNvPr id="28" name="Rounded Rectangle 27"/>
          <p:cNvSpPr/>
          <p:nvPr/>
        </p:nvSpPr>
        <p:spPr>
          <a:xfrm>
            <a:off x="9650186" y="5178922"/>
            <a:ext cx="1976210" cy="1006920"/>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After something else has happened.</a:t>
            </a:r>
          </a:p>
        </p:txBody>
      </p:sp>
    </p:spTree>
    <p:extLst>
      <p:ext uri="{BB962C8B-B14F-4D97-AF65-F5344CB8AC3E}">
        <p14:creationId xmlns:p14="http://schemas.microsoft.com/office/powerpoint/2010/main" val="272786274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44910924"/>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dirty="0">
                          <a:latin typeface="OpenDyslexicAlta" pitchFamily="2" charset="77"/>
                          <a:ea typeface="OpenDyslexic" charset="0"/>
                          <a:cs typeface="OpenDyslexic" charset="0"/>
                        </a:rPr>
                        <a:t>immediate</a:t>
                      </a:r>
                    </a:p>
                  </a:txBody>
                  <a:tcPr/>
                </a:tc>
                <a:extLst>
                  <a:ext uri="{0D108BD9-81ED-4DB2-BD59-A6C34878D82A}">
                    <a16:rowId xmlns:a16="http://schemas.microsoft.com/office/drawing/2014/main" val="10001"/>
                  </a:ext>
                </a:extLst>
              </a:tr>
              <a:tr h="457200">
                <a:tc>
                  <a:txBody>
                    <a:bodyPr/>
                    <a:lstStyle/>
                    <a:p>
                      <a:r>
                        <a:rPr lang="en-GB" dirty="0">
                          <a:latin typeface="OpenDyslexicAlta" pitchFamily="2" charset="77"/>
                          <a:ea typeface="OpenDyslexic" charset="0"/>
                          <a:cs typeface="OpenDyslexic" charset="0"/>
                        </a:rPr>
                        <a:t>sincere</a:t>
                      </a:r>
                    </a:p>
                  </a:txBody>
                  <a:tcPr/>
                </a:tc>
                <a:extLst>
                  <a:ext uri="{0D108BD9-81ED-4DB2-BD59-A6C34878D82A}">
                    <a16:rowId xmlns:a16="http://schemas.microsoft.com/office/drawing/2014/main" val="10002"/>
                  </a:ext>
                </a:extLst>
              </a:tr>
              <a:tr h="457200">
                <a:tc>
                  <a:txBody>
                    <a:bodyPr/>
                    <a:lstStyle/>
                    <a:p>
                      <a:r>
                        <a:rPr lang="en-GB" dirty="0">
                          <a:latin typeface="OpenDyslexicAlta" pitchFamily="2" charset="77"/>
                          <a:ea typeface="OpenDyslexic" charset="0"/>
                          <a:cs typeface="OpenDyslexic" charset="0"/>
                        </a:rPr>
                        <a:t>changeable</a:t>
                      </a:r>
                    </a:p>
                  </a:txBody>
                  <a:tcPr/>
                </a:tc>
                <a:extLst>
                  <a:ext uri="{0D108BD9-81ED-4DB2-BD59-A6C34878D82A}">
                    <a16:rowId xmlns:a16="http://schemas.microsoft.com/office/drawing/2014/main" val="10003"/>
                  </a:ext>
                </a:extLst>
              </a:tr>
              <a:tr h="457200">
                <a:tc>
                  <a:txBody>
                    <a:bodyPr/>
                    <a:lstStyle/>
                    <a:p>
                      <a:r>
                        <a:rPr lang="en-GB" dirty="0">
                          <a:latin typeface="OpenDyslexicAlta" pitchFamily="2" charset="77"/>
                          <a:ea typeface="OpenDyslexic" charset="0"/>
                          <a:cs typeface="OpenDyslexic" charset="0"/>
                        </a:rPr>
                        <a:t>afterwards</a:t>
                      </a:r>
                    </a:p>
                  </a:txBody>
                  <a:tcPr/>
                </a:tc>
                <a:extLst>
                  <a:ext uri="{0D108BD9-81ED-4DB2-BD59-A6C34878D82A}">
                    <a16:rowId xmlns:a16="http://schemas.microsoft.com/office/drawing/2014/main" val="10004"/>
                  </a:ext>
                </a:extLst>
              </a:tr>
              <a:tr h="457200">
                <a:tc>
                  <a:txBody>
                    <a:bodyPr/>
                    <a:lstStyle/>
                    <a:p>
                      <a:r>
                        <a:rPr lang="en-GB" dirty="0">
                          <a:latin typeface="OpenDyslexicAlta" pitchFamily="2" charset="77"/>
                          <a:ea typeface="OpenDyslexic" charset="0"/>
                          <a:cs typeface="OpenDyslexic" charset="0"/>
                        </a:rPr>
                        <a:t>referring</a:t>
                      </a:r>
                    </a:p>
                  </a:txBody>
                  <a:tcPr/>
                </a:tc>
                <a:extLst>
                  <a:ext uri="{0D108BD9-81ED-4DB2-BD59-A6C34878D82A}">
                    <a16:rowId xmlns:a16="http://schemas.microsoft.com/office/drawing/2014/main" val="10005"/>
                  </a:ext>
                </a:extLst>
              </a:tr>
              <a:tr h="457200">
                <a:tc>
                  <a:txBody>
                    <a:bodyPr/>
                    <a:lstStyle/>
                    <a:p>
                      <a:r>
                        <a:rPr lang="en-GB" dirty="0">
                          <a:latin typeface="OpenDyslexicAlta" pitchFamily="2" charset="77"/>
                          <a:ea typeface="OpenDyslexic" charset="0"/>
                          <a:cs typeface="OpenDyslexic" charset="0"/>
                        </a:rPr>
                        <a:t>knight</a:t>
                      </a:r>
                    </a:p>
                  </a:txBody>
                  <a:tcPr/>
                </a:tc>
                <a:extLst>
                  <a:ext uri="{0D108BD9-81ED-4DB2-BD59-A6C34878D82A}">
                    <a16:rowId xmlns:a16="http://schemas.microsoft.com/office/drawing/2014/main" val="10006"/>
                  </a:ext>
                </a:extLst>
              </a:tr>
              <a:tr h="457200">
                <a:tc>
                  <a:txBody>
                    <a:bodyPr/>
                    <a:lstStyle/>
                    <a:p>
                      <a:r>
                        <a:rPr lang="en-GB" dirty="0">
                          <a:latin typeface="OpenDyslexicAlta" pitchFamily="2" charset="77"/>
                          <a:ea typeface="OpenDyslexic" charset="0"/>
                          <a:cs typeface="OpenDyslexic" charset="0"/>
                        </a:rPr>
                        <a:t>doubt</a:t>
                      </a:r>
                    </a:p>
                  </a:txBody>
                  <a:tcPr/>
                </a:tc>
                <a:extLst>
                  <a:ext uri="{0D108BD9-81ED-4DB2-BD59-A6C34878D82A}">
                    <a16:rowId xmlns:a16="http://schemas.microsoft.com/office/drawing/2014/main" val="10007"/>
                  </a:ext>
                </a:extLst>
              </a:tr>
              <a:tr h="457200">
                <a:tc>
                  <a:txBody>
                    <a:bodyPr/>
                    <a:lstStyle/>
                    <a:p>
                      <a:r>
                        <a:rPr lang="en-GB" dirty="0">
                          <a:latin typeface="OpenDyslexicAlta" pitchFamily="2" charset="77"/>
                          <a:ea typeface="OpenDyslexic" charset="0"/>
                          <a:cs typeface="OpenDyslexic" charset="0"/>
                        </a:rPr>
                        <a:t>amateur</a:t>
                      </a:r>
                    </a:p>
                  </a:txBody>
                  <a:tcPr/>
                </a:tc>
                <a:extLst>
                  <a:ext uri="{0D108BD9-81ED-4DB2-BD59-A6C34878D82A}">
                    <a16:rowId xmlns:a16="http://schemas.microsoft.com/office/drawing/2014/main" val="10008"/>
                  </a:ext>
                </a:extLst>
              </a:tr>
              <a:tr h="457200">
                <a:tc>
                  <a:txBody>
                    <a:bodyPr/>
                    <a:lstStyle/>
                    <a:p>
                      <a:r>
                        <a:rPr lang="en-GB" dirty="0">
                          <a:latin typeface="OpenDyslexicAlta" pitchFamily="2" charset="77"/>
                          <a:ea typeface="OpenDyslexic" charset="0"/>
                          <a:cs typeface="OpenDyslexic" charset="0"/>
                        </a:rPr>
                        <a:t>ancient</a:t>
                      </a:r>
                    </a:p>
                  </a:txBody>
                  <a:tcPr/>
                </a:tc>
                <a:extLst>
                  <a:ext uri="{0D108BD9-81ED-4DB2-BD59-A6C34878D82A}">
                    <a16:rowId xmlns:a16="http://schemas.microsoft.com/office/drawing/2014/main" val="10009"/>
                  </a:ext>
                </a:extLst>
              </a:tr>
              <a:tr h="457200">
                <a:tc>
                  <a:txBody>
                    <a:bodyPr/>
                    <a:lstStyle/>
                    <a:p>
                      <a:r>
                        <a:rPr lang="en-GB" dirty="0">
                          <a:latin typeface="OpenDyslexicAlta" pitchFamily="2" charset="77"/>
                          <a:ea typeface="OpenDyslexic" charset="0"/>
                          <a:cs typeface="OpenDyslexic" charset="0"/>
                        </a:rPr>
                        <a:t>deceive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421454920"/>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a:solidFill>
                            <a:srgbClr val="FF3860"/>
                          </a:solidFill>
                          <a:latin typeface="Muli" pitchFamily="2" charset="77"/>
                        </a:rPr>
                        <a:t>Challenge Words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p>
                  </a:txBody>
                  <a:tcPr/>
                </a:tc>
                <a:extLst>
                  <a:ext uri="{0D108BD9-81ED-4DB2-BD59-A6C34878D82A}">
                    <a16:rowId xmlns:a16="http://schemas.microsoft.com/office/drawing/2014/main" val="10000"/>
                  </a:ext>
                </a:extLst>
              </a:tr>
              <a:tr h="433917">
                <a:tc>
                  <a:txBody>
                    <a:bodyPr/>
                    <a:lstStyle/>
                    <a:p>
                      <a:r>
                        <a:rPr lang="en-GB" sz="1400" dirty="0">
                          <a:latin typeface="Muli" pitchFamily="2" charset="77"/>
                        </a:rPr>
                        <a:t>List: 32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3" name="Oval 2"/>
          <p:cNvSpPr/>
          <p:nvPr/>
        </p:nvSpPr>
        <p:spPr>
          <a:xfrm>
            <a:off x="3208564" y="2209800"/>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3208564" y="2637122"/>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3208564" y="3145971"/>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3208564" y="3573293"/>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208564" y="4998042"/>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208564" y="5407533"/>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3208564" y="5916382"/>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3205841" y="6343588"/>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3208564" y="4061871"/>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3205842" y="4509684"/>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16"/>
          <p:cNvSpPr/>
          <p:nvPr/>
        </p:nvSpPr>
        <p:spPr>
          <a:xfrm>
            <a:off x="4529393" y="2175982"/>
            <a:ext cx="2452121" cy="559461"/>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Truthful.</a:t>
            </a:r>
          </a:p>
        </p:txBody>
      </p:sp>
      <p:sp>
        <p:nvSpPr>
          <p:cNvPr id="18" name="Rounded Rectangle 17"/>
          <p:cNvSpPr/>
          <p:nvPr/>
        </p:nvSpPr>
        <p:spPr>
          <a:xfrm>
            <a:off x="7428629" y="1301473"/>
            <a:ext cx="1794328" cy="800654"/>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Happens straight away.</a:t>
            </a:r>
          </a:p>
        </p:txBody>
      </p:sp>
      <p:sp>
        <p:nvSpPr>
          <p:cNvPr id="19" name="Rounded Rectangle 18"/>
          <p:cNvSpPr/>
          <p:nvPr/>
        </p:nvSpPr>
        <p:spPr>
          <a:xfrm>
            <a:off x="7754606" y="4771030"/>
            <a:ext cx="1794328" cy="642257"/>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Feeling of uncertainty.</a:t>
            </a:r>
          </a:p>
        </p:txBody>
      </p:sp>
      <p:sp>
        <p:nvSpPr>
          <p:cNvPr id="20" name="Rounded Rectangle 19"/>
          <p:cNvSpPr/>
          <p:nvPr/>
        </p:nvSpPr>
        <p:spPr>
          <a:xfrm>
            <a:off x="3782183" y="6079668"/>
            <a:ext cx="3159913" cy="613984"/>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To make someone believe something untrue.</a:t>
            </a:r>
          </a:p>
        </p:txBody>
      </p:sp>
      <p:sp>
        <p:nvSpPr>
          <p:cNvPr id="21" name="Rounded Rectangle 20"/>
          <p:cNvSpPr/>
          <p:nvPr/>
        </p:nvSpPr>
        <p:spPr>
          <a:xfrm>
            <a:off x="4123338" y="5169914"/>
            <a:ext cx="2123698" cy="653711"/>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Doing something as a hobby.</a:t>
            </a:r>
          </a:p>
        </p:txBody>
      </p:sp>
      <p:sp>
        <p:nvSpPr>
          <p:cNvPr id="22" name="Rounded Rectangle 21"/>
          <p:cNvSpPr/>
          <p:nvPr/>
        </p:nvSpPr>
        <p:spPr>
          <a:xfrm>
            <a:off x="3989915" y="4249707"/>
            <a:ext cx="2254093" cy="642257"/>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 man of social high rank.</a:t>
            </a:r>
          </a:p>
        </p:txBody>
      </p:sp>
      <p:sp>
        <p:nvSpPr>
          <p:cNvPr id="23" name="Rounded Rectangle 22"/>
          <p:cNvSpPr/>
          <p:nvPr/>
        </p:nvSpPr>
        <p:spPr>
          <a:xfrm>
            <a:off x="7485033" y="3849726"/>
            <a:ext cx="2101333" cy="763503"/>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Read something to gather information.</a:t>
            </a:r>
          </a:p>
        </p:txBody>
      </p:sp>
      <p:sp>
        <p:nvSpPr>
          <p:cNvPr id="25" name="Rounded Rectangle 24"/>
          <p:cNvSpPr/>
          <p:nvPr/>
        </p:nvSpPr>
        <p:spPr>
          <a:xfrm>
            <a:off x="7214622" y="5556527"/>
            <a:ext cx="1875967" cy="600924"/>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From a long time ago.</a:t>
            </a:r>
          </a:p>
        </p:txBody>
      </p:sp>
      <p:sp>
        <p:nvSpPr>
          <p:cNvPr id="27" name="Rounded Rectangle 26"/>
          <p:cNvSpPr/>
          <p:nvPr/>
        </p:nvSpPr>
        <p:spPr>
          <a:xfrm>
            <a:off x="7309022" y="2511988"/>
            <a:ext cx="1794328" cy="706836"/>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Often changing. </a:t>
            </a:r>
          </a:p>
        </p:txBody>
      </p:sp>
      <p:sp>
        <p:nvSpPr>
          <p:cNvPr id="28" name="Rounded Rectangle 27"/>
          <p:cNvSpPr/>
          <p:nvPr/>
        </p:nvSpPr>
        <p:spPr>
          <a:xfrm>
            <a:off x="4275666" y="3205119"/>
            <a:ext cx="2498923" cy="768021"/>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After something else has happened.</a:t>
            </a:r>
          </a:p>
        </p:txBody>
      </p:sp>
      <p:cxnSp>
        <p:nvCxnSpPr>
          <p:cNvPr id="6" name="Straight Arrow Connector 5">
            <a:extLst>
              <a:ext uri="{FF2B5EF4-FFF2-40B4-BE49-F238E27FC236}">
                <a16:creationId xmlns:a16="http://schemas.microsoft.com/office/drawing/2014/main" id="{95C31AF7-56A0-9D42-B7D2-4B863656DCDB}"/>
              </a:ext>
            </a:extLst>
          </p:cNvPr>
          <p:cNvCxnSpPr>
            <a:cxnSpLocks/>
            <a:stCxn id="3" idx="6"/>
            <a:endCxn id="18" idx="1"/>
          </p:cNvCxnSpPr>
          <p:nvPr/>
        </p:nvCxnSpPr>
        <p:spPr>
          <a:xfrm flipV="1">
            <a:off x="3382735" y="1701800"/>
            <a:ext cx="4045894" cy="5896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CA568D1-E78A-964B-80F3-E16E3D323350}"/>
              </a:ext>
            </a:extLst>
          </p:cNvPr>
          <p:cNvCxnSpPr>
            <a:cxnSpLocks/>
            <a:stCxn id="12" idx="6"/>
            <a:endCxn id="25" idx="1"/>
          </p:cNvCxnSpPr>
          <p:nvPr/>
        </p:nvCxnSpPr>
        <p:spPr>
          <a:xfrm flipV="1">
            <a:off x="3382735" y="5856989"/>
            <a:ext cx="3831887" cy="141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818D36C-DEC5-B242-B1BC-F7811E2A845D}"/>
              </a:ext>
            </a:extLst>
          </p:cNvPr>
          <p:cNvCxnSpPr>
            <a:cxnSpLocks/>
            <a:stCxn id="7" idx="6"/>
            <a:endCxn id="17" idx="1"/>
          </p:cNvCxnSpPr>
          <p:nvPr/>
        </p:nvCxnSpPr>
        <p:spPr>
          <a:xfrm flipV="1">
            <a:off x="3382735" y="2455713"/>
            <a:ext cx="1146658" cy="2630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B130E4E-1AB6-614F-B03C-E88A66AD0ABD}"/>
              </a:ext>
            </a:extLst>
          </p:cNvPr>
          <p:cNvCxnSpPr>
            <a:cxnSpLocks/>
            <a:stCxn id="11" idx="5"/>
            <a:endCxn id="21" idx="1"/>
          </p:cNvCxnSpPr>
          <p:nvPr/>
        </p:nvCxnSpPr>
        <p:spPr>
          <a:xfrm flipV="1">
            <a:off x="3357228" y="5496770"/>
            <a:ext cx="766110" cy="501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8B2C57D-5602-1E42-8B02-3EFC4842A7F4}"/>
              </a:ext>
            </a:extLst>
          </p:cNvPr>
          <p:cNvCxnSpPr>
            <a:cxnSpLocks/>
            <a:stCxn id="10" idx="6"/>
            <a:endCxn id="19" idx="1"/>
          </p:cNvCxnSpPr>
          <p:nvPr/>
        </p:nvCxnSpPr>
        <p:spPr>
          <a:xfrm>
            <a:off x="3382735" y="5079685"/>
            <a:ext cx="4371871" cy="124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B88BB3C-838E-AE43-9F34-9F35EE000768}"/>
              </a:ext>
            </a:extLst>
          </p:cNvPr>
          <p:cNvCxnSpPr>
            <a:cxnSpLocks/>
            <a:stCxn id="13" idx="6"/>
            <a:endCxn id="20" idx="1"/>
          </p:cNvCxnSpPr>
          <p:nvPr/>
        </p:nvCxnSpPr>
        <p:spPr>
          <a:xfrm flipV="1">
            <a:off x="3380012" y="6386660"/>
            <a:ext cx="402171" cy="38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3057BAD-3BD6-8349-89EF-C405AB6370DC}"/>
              </a:ext>
            </a:extLst>
          </p:cNvPr>
          <p:cNvCxnSpPr>
            <a:cxnSpLocks/>
            <a:stCxn id="15" idx="6"/>
            <a:endCxn id="22" idx="1"/>
          </p:cNvCxnSpPr>
          <p:nvPr/>
        </p:nvCxnSpPr>
        <p:spPr>
          <a:xfrm flipV="1">
            <a:off x="3380013" y="4570836"/>
            <a:ext cx="609902" cy="204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A252217-1859-B941-9520-E5B82E436152}"/>
              </a:ext>
            </a:extLst>
          </p:cNvPr>
          <p:cNvCxnSpPr>
            <a:cxnSpLocks/>
            <a:stCxn id="9" idx="6"/>
            <a:endCxn id="28" idx="1"/>
          </p:cNvCxnSpPr>
          <p:nvPr/>
        </p:nvCxnSpPr>
        <p:spPr>
          <a:xfrm flipV="1">
            <a:off x="3382735" y="3589130"/>
            <a:ext cx="892931" cy="658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B9AAB5B1-8EDD-5149-81F9-3583B7972B5B}"/>
              </a:ext>
            </a:extLst>
          </p:cNvPr>
          <p:cNvCxnSpPr>
            <a:cxnSpLocks/>
            <a:stCxn id="14" idx="6"/>
            <a:endCxn id="23" idx="1"/>
          </p:cNvCxnSpPr>
          <p:nvPr/>
        </p:nvCxnSpPr>
        <p:spPr>
          <a:xfrm>
            <a:off x="3382735" y="4143514"/>
            <a:ext cx="4102298" cy="879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F96DD315-2A4E-2D46-B137-476D04EBD3C5}"/>
              </a:ext>
            </a:extLst>
          </p:cNvPr>
          <p:cNvCxnSpPr>
            <a:cxnSpLocks/>
            <a:stCxn id="8" idx="6"/>
            <a:endCxn id="27" idx="1"/>
          </p:cNvCxnSpPr>
          <p:nvPr/>
        </p:nvCxnSpPr>
        <p:spPr>
          <a:xfrm flipV="1">
            <a:off x="3382735" y="2865406"/>
            <a:ext cx="3926287" cy="362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82783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pPr>
              <a:lnSpc>
                <a:spcPct val="100000"/>
              </a:lnSpc>
              <a:spcBef>
                <a:spcPts val="0"/>
              </a:spcBef>
              <a:defRPr/>
            </a:pPr>
            <a:r>
              <a:rPr lang="en-GB" dirty="0"/>
              <a:t>Revision </a:t>
            </a:r>
            <a:r>
              <a:rPr lang="mr-IN" dirty="0"/>
              <a:t>–</a:t>
            </a:r>
            <a:r>
              <a:rPr lang="en-GB" dirty="0"/>
              <a:t> spelling rules we have learned in Stage 5.</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5</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33</a:t>
            </a:r>
          </a:p>
        </p:txBody>
      </p:sp>
    </p:spTree>
    <p:extLst>
      <p:ext uri="{BB962C8B-B14F-4D97-AF65-F5344CB8AC3E}">
        <p14:creationId xmlns:p14="http://schemas.microsoft.com/office/powerpoint/2010/main" val="250256083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5</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a:xfrm>
            <a:off x="1116013" y="788047"/>
            <a:ext cx="427037" cy="362803"/>
          </a:xfrm>
        </p:spPr>
        <p:txBody>
          <a:bodyPr>
            <a:normAutofit fontScale="92500"/>
          </a:bodyPr>
          <a:lstStyle/>
          <a:p>
            <a:r>
              <a:rPr lang="en-GB" dirty="0"/>
              <a:t> 33</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pPr>
              <a:lnSpc>
                <a:spcPct val="100000"/>
              </a:lnSpc>
              <a:spcBef>
                <a:spcPts val="0"/>
              </a:spcBef>
              <a:defRPr/>
            </a:pPr>
            <a:r>
              <a:rPr lang="en-GB" dirty="0"/>
              <a:t>Revision </a:t>
            </a:r>
            <a:r>
              <a:rPr lang="mr-IN" dirty="0"/>
              <a:t>–</a:t>
            </a:r>
            <a:r>
              <a:rPr lang="en-GB" dirty="0"/>
              <a:t> spelling rules we have learned in Stage 5.</a:t>
            </a:r>
          </a:p>
        </p:txBody>
      </p:sp>
      <p:sp>
        <p:nvSpPr>
          <p:cNvPr id="5" name="Text Placeholder 4">
            <a:extLst>
              <a:ext uri="{FF2B5EF4-FFF2-40B4-BE49-F238E27FC236}">
                <a16:creationId xmlns:a16="http://schemas.microsoft.com/office/drawing/2014/main" id="{34A36E15-7309-2E4B-8E87-7493AD89C132}"/>
              </a:ext>
            </a:extLst>
          </p:cNvPr>
          <p:cNvSpPr>
            <a:spLocks noGrp="1"/>
          </p:cNvSpPr>
          <p:nvPr>
            <p:ph type="body" sz="quarter" idx="16"/>
          </p:nvPr>
        </p:nvSpPr>
        <p:spPr/>
        <p:txBody>
          <a:bodyPr>
            <a:normAutofit/>
          </a:bodyPr>
          <a:lstStyle/>
          <a:p>
            <a:pPr fontAlgn="t">
              <a:lnSpc>
                <a:spcPct val="100000"/>
              </a:lnSpc>
              <a:spcAft>
                <a:spcPts val="200"/>
              </a:spcAft>
            </a:pPr>
            <a:r>
              <a:rPr lang="en-GB" sz="2000" dirty="0"/>
              <a:t>bought</a:t>
            </a:r>
          </a:p>
          <a:p>
            <a:pPr fontAlgn="t">
              <a:lnSpc>
                <a:spcPct val="100000"/>
              </a:lnSpc>
              <a:spcAft>
                <a:spcPts val="200"/>
              </a:spcAft>
            </a:pPr>
            <a:r>
              <a:rPr lang="en-GB" sz="2000" dirty="0"/>
              <a:t>though</a:t>
            </a:r>
          </a:p>
          <a:p>
            <a:pPr fontAlgn="t">
              <a:lnSpc>
                <a:spcPct val="100000"/>
              </a:lnSpc>
              <a:spcAft>
                <a:spcPts val="200"/>
              </a:spcAft>
            </a:pPr>
            <a:r>
              <a:rPr lang="en-GB" sz="2000" dirty="0"/>
              <a:t>definitely</a:t>
            </a:r>
          </a:p>
          <a:p>
            <a:pPr fontAlgn="t">
              <a:lnSpc>
                <a:spcPct val="100000"/>
              </a:lnSpc>
              <a:spcAft>
                <a:spcPts val="200"/>
              </a:spcAft>
            </a:pPr>
            <a:r>
              <a:rPr lang="en-GB" sz="2000" dirty="0"/>
              <a:t>accompany</a:t>
            </a:r>
          </a:p>
          <a:p>
            <a:pPr fontAlgn="t">
              <a:lnSpc>
                <a:spcPct val="100000"/>
              </a:lnSpc>
              <a:spcAft>
                <a:spcPts val="200"/>
              </a:spcAft>
            </a:pPr>
            <a:r>
              <a:rPr lang="en-GB" sz="2000" dirty="0"/>
              <a:t>advice</a:t>
            </a:r>
          </a:p>
          <a:p>
            <a:pPr fontAlgn="t">
              <a:lnSpc>
                <a:spcPct val="100000"/>
              </a:lnSpc>
              <a:spcAft>
                <a:spcPts val="200"/>
              </a:spcAft>
            </a:pPr>
            <a:r>
              <a:rPr lang="en-GB" sz="2000" dirty="0"/>
              <a:t>aisle</a:t>
            </a:r>
          </a:p>
          <a:p>
            <a:pPr fontAlgn="t">
              <a:lnSpc>
                <a:spcPct val="100000"/>
              </a:lnSpc>
              <a:spcAft>
                <a:spcPts val="200"/>
              </a:spcAft>
            </a:pPr>
            <a:r>
              <a:rPr lang="en-GB" sz="2000" dirty="0"/>
              <a:t>guessed</a:t>
            </a:r>
          </a:p>
          <a:p>
            <a:pPr fontAlgn="t">
              <a:lnSpc>
                <a:spcPct val="100000"/>
              </a:lnSpc>
              <a:spcAft>
                <a:spcPts val="200"/>
              </a:spcAft>
            </a:pPr>
            <a:r>
              <a:rPr lang="en-GB" sz="2000" dirty="0"/>
              <a:t>cereal</a:t>
            </a:r>
          </a:p>
          <a:p>
            <a:pPr fontAlgn="t">
              <a:lnSpc>
                <a:spcPct val="100000"/>
              </a:lnSpc>
              <a:spcAft>
                <a:spcPts val="200"/>
              </a:spcAft>
            </a:pPr>
            <a:r>
              <a:rPr lang="en-GB" sz="2000" dirty="0"/>
              <a:t>affect</a:t>
            </a:r>
          </a:p>
          <a:p>
            <a:pPr fontAlgn="t">
              <a:lnSpc>
                <a:spcPct val="100000"/>
              </a:lnSpc>
              <a:spcAft>
                <a:spcPts val="200"/>
              </a:spcAft>
            </a:pPr>
            <a:r>
              <a:rPr lang="en-GB" sz="2000" dirty="0"/>
              <a:t>achieve</a:t>
            </a:r>
          </a:p>
        </p:txBody>
      </p:sp>
      <p:sp>
        <p:nvSpPr>
          <p:cNvPr id="8" name="TextBox 7"/>
          <p:cNvSpPr txBox="1"/>
          <p:nvPr/>
        </p:nvSpPr>
        <p:spPr>
          <a:xfrm>
            <a:off x="3582649" y="1603948"/>
            <a:ext cx="7300210" cy="923330"/>
          </a:xfrm>
          <a:prstGeom prst="rect">
            <a:avLst/>
          </a:prstGeom>
          <a:noFill/>
        </p:spPr>
        <p:txBody>
          <a:bodyPr wrap="square" rtlCol="0">
            <a:spAutoFit/>
          </a:bodyPr>
          <a:lstStyle/>
          <a:p>
            <a:pPr algn="ctr"/>
            <a:r>
              <a:rPr lang="en-GB" u="sng" dirty="0">
                <a:latin typeface="OpenDyslexicAlta" pitchFamily="2" charset="77"/>
                <a:ea typeface="OpenDyslexic" charset="0"/>
                <a:cs typeface="OpenDyslexic" charset="0"/>
              </a:rPr>
              <a:t>Revision</a:t>
            </a:r>
          </a:p>
          <a:p>
            <a:pPr algn="ctr"/>
            <a:endParaRPr lang="en-GB" dirty="0">
              <a:latin typeface="OpenDyslexicAlta" pitchFamily="2" charset="77"/>
              <a:ea typeface="OpenDyslexic" charset="0"/>
              <a:cs typeface="OpenDyslexic" charset="0"/>
            </a:endParaRPr>
          </a:p>
          <a:p>
            <a:pPr algn="ctr"/>
            <a:r>
              <a:rPr lang="en-GB" dirty="0">
                <a:latin typeface="OpenDyslexicAlta" pitchFamily="2" charset="77"/>
                <a:ea typeface="OpenDyslexic" charset="0"/>
                <a:cs typeface="OpenDyslexic" charset="0"/>
              </a:rPr>
              <a:t>Choose an activity from the Challenge Activity Pack </a:t>
            </a:r>
          </a:p>
        </p:txBody>
      </p:sp>
    </p:spTree>
    <p:extLst>
      <p:ext uri="{BB962C8B-B14F-4D97-AF65-F5344CB8AC3E}">
        <p14:creationId xmlns:p14="http://schemas.microsoft.com/office/powerpoint/2010/main" val="206486801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37572215"/>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692070905"/>
                    </a:ext>
                  </a:extLst>
                </a:gridCol>
                <a:gridCol w="1858433">
                  <a:extLst>
                    <a:ext uri="{9D8B030D-6E8A-4147-A177-3AD203B41FA5}">
                      <a16:colId xmlns:a16="http://schemas.microsoft.com/office/drawing/2014/main" val="3058613852"/>
                    </a:ext>
                  </a:extLst>
                </a:gridCol>
              </a:tblGrid>
              <a:tr h="457200">
                <a:tc>
                  <a:txBody>
                    <a:bodyPr/>
                    <a:lstStyle/>
                    <a:p>
                      <a:r>
                        <a:rPr lang="en-GB" dirty="0">
                          <a:latin typeface="OpenDyslexicAlta" pitchFamily="2" charset="77"/>
                          <a:ea typeface="OpenDyslexic" charset="0"/>
                          <a:cs typeface="OpenDyslexic" charset="0"/>
                        </a:rPr>
                        <a:t>Spellings</a:t>
                      </a:r>
                    </a:p>
                  </a:txBody>
                  <a:tcPr>
                    <a:solidFill>
                      <a:srgbClr val="D883FF"/>
                    </a:solidFill>
                  </a:tcPr>
                </a:tc>
                <a:tc>
                  <a:txBody>
                    <a:bodyPr/>
                    <a:lstStyle/>
                    <a:p>
                      <a:pPr algn="ctr"/>
                      <a:r>
                        <a:rPr lang="en-GB" dirty="0">
                          <a:latin typeface="OpenDyslexicAlta" pitchFamily="2" charset="77"/>
                          <a:ea typeface="OpenDyslexic" charset="0"/>
                          <a:cs typeface="OpenDyslexic" charset="0"/>
                        </a:rPr>
                        <a:t>1</a:t>
                      </a:r>
                      <a:r>
                        <a:rPr lang="en-GB" baseline="30000" dirty="0">
                          <a:latin typeface="OpenDyslexicAlta" pitchFamily="2" charset="77"/>
                          <a:ea typeface="OpenDyslexic" charset="0"/>
                          <a:cs typeface="OpenDyslexic" charset="0"/>
                        </a:rPr>
                        <a:t>st</a:t>
                      </a:r>
                      <a:r>
                        <a:rPr lang="en-GB"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dirty="0">
                          <a:latin typeface="OpenDyslexicAlta" pitchFamily="2" charset="77"/>
                          <a:ea typeface="OpenDyslexic" charset="0"/>
                          <a:cs typeface="OpenDyslexic" charset="0"/>
                        </a:rPr>
                        <a:t>2</a:t>
                      </a:r>
                      <a:r>
                        <a:rPr lang="en-GB" baseline="30000" dirty="0">
                          <a:latin typeface="OpenDyslexicAlta" pitchFamily="2" charset="77"/>
                          <a:ea typeface="OpenDyslexic" charset="0"/>
                          <a:cs typeface="OpenDyslexic" charset="0"/>
                        </a:rPr>
                        <a:t>nd</a:t>
                      </a:r>
                      <a:r>
                        <a:rPr lang="en-GB" baseline="0" dirty="0">
                          <a:latin typeface="OpenDyslexicAlta" pitchFamily="2" charset="77"/>
                          <a:ea typeface="OpenDyslexic" charset="0"/>
                          <a:cs typeface="OpenDyslexic" charset="0"/>
                        </a:rPr>
                        <a:t> Attempt</a:t>
                      </a:r>
                      <a:endParaRPr lang="en-GB" dirty="0">
                        <a:latin typeface="OpenDyslexicAlta" pitchFamily="2" charset="77"/>
                        <a:ea typeface="OpenDyslexic" charset="0"/>
                        <a:cs typeface="OpenDyslexic" charset="0"/>
                      </a:endParaRPr>
                    </a:p>
                  </a:txBody>
                  <a:tcPr>
                    <a:solidFill>
                      <a:srgbClr val="D883FF"/>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4th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D883FF"/>
                    </a:solidFill>
                  </a:tcPr>
                </a:tc>
                <a:extLst>
                  <a:ext uri="{0D108BD9-81ED-4DB2-BD59-A6C34878D82A}">
                    <a16:rowId xmlns:a16="http://schemas.microsoft.com/office/drawing/2014/main" val="10000"/>
                  </a:ext>
                </a:extLst>
              </a:tr>
              <a:tr h="457200">
                <a:tc>
                  <a:txBody>
                    <a:bodyPr/>
                    <a:lstStyle/>
                    <a:p>
                      <a:r>
                        <a:rPr lang="en-GB" dirty="0">
                          <a:latin typeface="OpenDyslexicAlta" pitchFamily="2" charset="77"/>
                          <a:ea typeface="OpenDyslexic" charset="0"/>
                          <a:cs typeface="OpenDyslexic" charset="0"/>
                        </a:rPr>
                        <a:t>bought</a:t>
                      </a: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dirty="0">
                          <a:latin typeface="OpenDyslexicAlta" pitchFamily="2" charset="77"/>
                          <a:ea typeface="OpenDyslexic" charset="0"/>
                          <a:cs typeface="OpenDyslexic" charset="0"/>
                        </a:rPr>
                        <a:t>though</a:t>
                      </a: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dirty="0">
                          <a:latin typeface="OpenDyslexicAlta" pitchFamily="2" charset="77"/>
                          <a:ea typeface="OpenDyslexic" charset="0"/>
                          <a:cs typeface="OpenDyslexic" charset="0"/>
                        </a:rPr>
                        <a:t>definitely</a:t>
                      </a: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dirty="0">
                          <a:latin typeface="OpenDyslexicAlta" pitchFamily="2" charset="77"/>
                          <a:ea typeface="OpenDyslexic" charset="0"/>
                          <a:cs typeface="OpenDyslexic" charset="0"/>
                        </a:rPr>
                        <a:t>accompany</a:t>
                      </a: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dirty="0">
                          <a:latin typeface="OpenDyslexicAlta" pitchFamily="2" charset="77"/>
                          <a:ea typeface="OpenDyslexic" charset="0"/>
                          <a:cs typeface="OpenDyslexic" charset="0"/>
                        </a:rPr>
                        <a:t>advice</a:t>
                      </a: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dirty="0">
                          <a:latin typeface="OpenDyslexicAlta" pitchFamily="2" charset="77"/>
                          <a:ea typeface="OpenDyslexic" charset="0"/>
                          <a:cs typeface="OpenDyslexic" charset="0"/>
                        </a:rPr>
                        <a:t>aisle</a:t>
                      </a: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dirty="0">
                          <a:latin typeface="OpenDyslexicAlta" pitchFamily="2" charset="77"/>
                          <a:ea typeface="OpenDyslexic" charset="0"/>
                          <a:cs typeface="OpenDyslexic" charset="0"/>
                        </a:rPr>
                        <a:t>guessed</a:t>
                      </a: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dirty="0">
                          <a:latin typeface="OpenDyslexicAlta" pitchFamily="2" charset="77"/>
                          <a:ea typeface="OpenDyslexic" charset="0"/>
                          <a:cs typeface="OpenDyslexic" charset="0"/>
                        </a:rPr>
                        <a:t>cereal</a:t>
                      </a: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dirty="0">
                          <a:latin typeface="OpenDyslexicAlta" pitchFamily="2" charset="77"/>
                          <a:ea typeface="OpenDyslexic" charset="0"/>
                          <a:cs typeface="OpenDyslexic" charset="0"/>
                        </a:rPr>
                        <a:t>affect</a:t>
                      </a: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dirty="0">
                          <a:latin typeface="OpenDyslexicAlta" pitchFamily="2" charset="77"/>
                          <a:ea typeface="OpenDyslexic" charset="0"/>
                          <a:cs typeface="OpenDyslexic" charset="0"/>
                        </a:rPr>
                        <a:t>achieve</a:t>
                      </a: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827282726"/>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latin typeface="Muli" pitchFamily="2" charset="77"/>
                        </a:rPr>
                        <a:t>Revision </a:t>
                      </a:r>
                      <a:r>
                        <a:rPr lang="mr-IN" sz="1400" dirty="0">
                          <a:latin typeface="Muli" pitchFamily="2" charset="77"/>
                        </a:rPr>
                        <a:t>–</a:t>
                      </a:r>
                      <a:r>
                        <a:rPr lang="en-GB" sz="1400" dirty="0">
                          <a:latin typeface="Muli" pitchFamily="2" charset="77"/>
                        </a:rPr>
                        <a:t> spelling rules we have learned in Stage 5.</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dirty="0">
                          <a:latin typeface="Muli" pitchFamily="2" charset="77"/>
                        </a:rPr>
                        <a:t>List: 33</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08523712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0649756"/>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dirty="0">
                          <a:latin typeface="OpenDyslexicAlta" pitchFamily="2" charset="77"/>
                          <a:ea typeface="OpenDyslexic" charset="0"/>
                          <a:cs typeface="OpenDyslexic" charset="0"/>
                        </a:rPr>
                        <a:t>bought</a:t>
                      </a:r>
                    </a:p>
                  </a:txBody>
                  <a:tcPr/>
                </a:tc>
                <a:extLst>
                  <a:ext uri="{0D108BD9-81ED-4DB2-BD59-A6C34878D82A}">
                    <a16:rowId xmlns:a16="http://schemas.microsoft.com/office/drawing/2014/main" val="10001"/>
                  </a:ext>
                </a:extLst>
              </a:tr>
              <a:tr h="457200">
                <a:tc>
                  <a:txBody>
                    <a:bodyPr/>
                    <a:lstStyle/>
                    <a:p>
                      <a:r>
                        <a:rPr lang="en-GB" dirty="0">
                          <a:latin typeface="OpenDyslexicAlta" pitchFamily="2" charset="77"/>
                          <a:ea typeface="OpenDyslexic" charset="0"/>
                          <a:cs typeface="OpenDyslexic" charset="0"/>
                        </a:rPr>
                        <a:t>though</a:t>
                      </a:r>
                    </a:p>
                  </a:txBody>
                  <a:tcPr/>
                </a:tc>
                <a:extLst>
                  <a:ext uri="{0D108BD9-81ED-4DB2-BD59-A6C34878D82A}">
                    <a16:rowId xmlns:a16="http://schemas.microsoft.com/office/drawing/2014/main" val="10002"/>
                  </a:ext>
                </a:extLst>
              </a:tr>
              <a:tr h="457200">
                <a:tc>
                  <a:txBody>
                    <a:bodyPr/>
                    <a:lstStyle/>
                    <a:p>
                      <a:r>
                        <a:rPr lang="en-GB" dirty="0">
                          <a:latin typeface="OpenDyslexicAlta" pitchFamily="2" charset="77"/>
                          <a:ea typeface="OpenDyslexic" charset="0"/>
                          <a:cs typeface="OpenDyslexic" charset="0"/>
                        </a:rPr>
                        <a:t>definitely</a:t>
                      </a:r>
                    </a:p>
                  </a:txBody>
                  <a:tcPr/>
                </a:tc>
                <a:extLst>
                  <a:ext uri="{0D108BD9-81ED-4DB2-BD59-A6C34878D82A}">
                    <a16:rowId xmlns:a16="http://schemas.microsoft.com/office/drawing/2014/main" val="10003"/>
                  </a:ext>
                </a:extLst>
              </a:tr>
              <a:tr h="457200">
                <a:tc>
                  <a:txBody>
                    <a:bodyPr/>
                    <a:lstStyle/>
                    <a:p>
                      <a:r>
                        <a:rPr lang="en-GB" dirty="0">
                          <a:latin typeface="OpenDyslexicAlta" pitchFamily="2" charset="77"/>
                          <a:ea typeface="OpenDyslexic" charset="0"/>
                          <a:cs typeface="OpenDyslexic" charset="0"/>
                        </a:rPr>
                        <a:t>accompany</a:t>
                      </a:r>
                    </a:p>
                  </a:txBody>
                  <a:tcPr/>
                </a:tc>
                <a:extLst>
                  <a:ext uri="{0D108BD9-81ED-4DB2-BD59-A6C34878D82A}">
                    <a16:rowId xmlns:a16="http://schemas.microsoft.com/office/drawing/2014/main" val="10004"/>
                  </a:ext>
                </a:extLst>
              </a:tr>
              <a:tr h="457200">
                <a:tc>
                  <a:txBody>
                    <a:bodyPr/>
                    <a:lstStyle/>
                    <a:p>
                      <a:r>
                        <a:rPr lang="en-GB" dirty="0">
                          <a:latin typeface="OpenDyslexicAlta" pitchFamily="2" charset="77"/>
                          <a:ea typeface="OpenDyslexic" charset="0"/>
                          <a:cs typeface="OpenDyslexic" charset="0"/>
                        </a:rPr>
                        <a:t>advice</a:t>
                      </a:r>
                    </a:p>
                  </a:txBody>
                  <a:tcPr/>
                </a:tc>
                <a:extLst>
                  <a:ext uri="{0D108BD9-81ED-4DB2-BD59-A6C34878D82A}">
                    <a16:rowId xmlns:a16="http://schemas.microsoft.com/office/drawing/2014/main" val="10005"/>
                  </a:ext>
                </a:extLst>
              </a:tr>
              <a:tr h="457200">
                <a:tc>
                  <a:txBody>
                    <a:bodyPr/>
                    <a:lstStyle/>
                    <a:p>
                      <a:r>
                        <a:rPr lang="en-GB" dirty="0">
                          <a:latin typeface="OpenDyslexicAlta" pitchFamily="2" charset="77"/>
                          <a:ea typeface="OpenDyslexic" charset="0"/>
                          <a:cs typeface="OpenDyslexic" charset="0"/>
                        </a:rPr>
                        <a:t>aisle</a:t>
                      </a:r>
                    </a:p>
                  </a:txBody>
                  <a:tcPr/>
                </a:tc>
                <a:extLst>
                  <a:ext uri="{0D108BD9-81ED-4DB2-BD59-A6C34878D82A}">
                    <a16:rowId xmlns:a16="http://schemas.microsoft.com/office/drawing/2014/main" val="10006"/>
                  </a:ext>
                </a:extLst>
              </a:tr>
              <a:tr h="457200">
                <a:tc>
                  <a:txBody>
                    <a:bodyPr/>
                    <a:lstStyle/>
                    <a:p>
                      <a:r>
                        <a:rPr lang="en-GB" dirty="0">
                          <a:latin typeface="OpenDyslexicAlta" pitchFamily="2" charset="77"/>
                          <a:ea typeface="OpenDyslexic" charset="0"/>
                          <a:cs typeface="OpenDyslexic" charset="0"/>
                        </a:rPr>
                        <a:t>guessed</a:t>
                      </a:r>
                    </a:p>
                  </a:txBody>
                  <a:tcPr/>
                </a:tc>
                <a:extLst>
                  <a:ext uri="{0D108BD9-81ED-4DB2-BD59-A6C34878D82A}">
                    <a16:rowId xmlns:a16="http://schemas.microsoft.com/office/drawing/2014/main" val="10007"/>
                  </a:ext>
                </a:extLst>
              </a:tr>
              <a:tr h="457200">
                <a:tc>
                  <a:txBody>
                    <a:bodyPr/>
                    <a:lstStyle/>
                    <a:p>
                      <a:r>
                        <a:rPr lang="en-GB" dirty="0">
                          <a:latin typeface="OpenDyslexicAlta" pitchFamily="2" charset="77"/>
                          <a:ea typeface="OpenDyslexic" charset="0"/>
                          <a:cs typeface="OpenDyslexic" charset="0"/>
                        </a:rPr>
                        <a:t>cereal</a:t>
                      </a:r>
                    </a:p>
                  </a:txBody>
                  <a:tcPr/>
                </a:tc>
                <a:extLst>
                  <a:ext uri="{0D108BD9-81ED-4DB2-BD59-A6C34878D82A}">
                    <a16:rowId xmlns:a16="http://schemas.microsoft.com/office/drawing/2014/main" val="10008"/>
                  </a:ext>
                </a:extLst>
              </a:tr>
              <a:tr h="457200">
                <a:tc>
                  <a:txBody>
                    <a:bodyPr/>
                    <a:lstStyle/>
                    <a:p>
                      <a:r>
                        <a:rPr lang="en-GB" dirty="0">
                          <a:latin typeface="OpenDyslexicAlta" pitchFamily="2" charset="77"/>
                          <a:ea typeface="OpenDyslexic" charset="0"/>
                          <a:cs typeface="OpenDyslexic" charset="0"/>
                        </a:rPr>
                        <a:t>affect</a:t>
                      </a:r>
                    </a:p>
                  </a:txBody>
                  <a:tcPr/>
                </a:tc>
                <a:extLst>
                  <a:ext uri="{0D108BD9-81ED-4DB2-BD59-A6C34878D82A}">
                    <a16:rowId xmlns:a16="http://schemas.microsoft.com/office/drawing/2014/main" val="10009"/>
                  </a:ext>
                </a:extLst>
              </a:tr>
              <a:tr h="457200">
                <a:tc>
                  <a:txBody>
                    <a:bodyPr/>
                    <a:lstStyle/>
                    <a:p>
                      <a:r>
                        <a:rPr lang="en-GB" dirty="0">
                          <a:latin typeface="OpenDyslexicAlta" pitchFamily="2" charset="77"/>
                          <a:ea typeface="OpenDyslexic" charset="0"/>
                          <a:cs typeface="OpenDyslexic" charset="0"/>
                        </a:rPr>
                        <a:t>achieve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615247580"/>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latin typeface="Muli" pitchFamily="2" charset="77"/>
                        </a:rPr>
                        <a:t>Revision </a:t>
                      </a:r>
                      <a:r>
                        <a:rPr lang="mr-IN" sz="1400" dirty="0">
                          <a:latin typeface="Muli" pitchFamily="2" charset="77"/>
                        </a:rPr>
                        <a:t>–</a:t>
                      </a:r>
                      <a:r>
                        <a:rPr lang="en-GB" sz="1400" dirty="0">
                          <a:latin typeface="Muli" pitchFamily="2" charset="77"/>
                        </a:rPr>
                        <a:t> spelling rules we have learned in Stage 5.</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dirty="0">
                          <a:latin typeface="Muli" pitchFamily="2" charset="77"/>
                        </a:rPr>
                        <a:t>List: 33</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152819313"/>
              </p:ext>
            </p:extLst>
          </p:nvPr>
        </p:nvGraphicFramePr>
        <p:xfrm>
          <a:off x="4214447" y="1828796"/>
          <a:ext cx="1201615" cy="4572000"/>
        </p:xfrm>
        <a:graphic>
          <a:graphicData uri="http://schemas.openxmlformats.org/drawingml/2006/table">
            <a:tbl>
              <a:tblPr firstRow="1" bandRow="1">
                <a:tableStyleId>{5940675A-B579-460E-94D1-54222C63F5DA}</a:tableStyleId>
              </a:tblPr>
              <a:tblGrid>
                <a:gridCol w="1201615">
                  <a:extLst>
                    <a:ext uri="{9D8B030D-6E8A-4147-A177-3AD203B41FA5}">
                      <a16:colId xmlns:a16="http://schemas.microsoft.com/office/drawing/2014/main" val="20000"/>
                    </a:ext>
                  </a:extLst>
                </a:gridCol>
              </a:tblGrid>
              <a:tr h="457200">
                <a:tc>
                  <a:txBody>
                    <a:bodyPr/>
                    <a:lstStyle/>
                    <a:p>
                      <a:pPr algn="ctr"/>
                      <a:r>
                        <a:rPr lang="en-GB" dirty="0" err="1">
                          <a:latin typeface="OpenDyslexicAlta" pitchFamily="2" charset="77"/>
                          <a:ea typeface="OpenDyslexic" charset="0"/>
                          <a:cs typeface="OpenDyslexic" charset="0"/>
                        </a:rPr>
                        <a:t>bou</a:t>
                      </a:r>
                      <a:endParaRPr lang="en-GB"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0"/>
                  </a:ext>
                </a:extLst>
              </a:tr>
              <a:tr h="457200">
                <a:tc>
                  <a:txBody>
                    <a:bodyPr/>
                    <a:lstStyle/>
                    <a:p>
                      <a:pPr algn="ctr"/>
                      <a:r>
                        <a:rPr lang="en-GB" dirty="0" err="1">
                          <a:latin typeface="OpenDyslexicAlta" pitchFamily="2" charset="77"/>
                          <a:ea typeface="OpenDyslexic" charset="0"/>
                          <a:cs typeface="OpenDyslexic" charset="0"/>
                        </a:rPr>
                        <a:t>ais</a:t>
                      </a:r>
                      <a:endParaRPr lang="en-GB"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pPr algn="ctr"/>
                      <a:r>
                        <a:rPr lang="en-GB" dirty="0" err="1">
                          <a:latin typeface="OpenDyslexicAlta" pitchFamily="2" charset="77"/>
                          <a:ea typeface="OpenDyslexic" charset="0"/>
                          <a:cs typeface="OpenDyslexic" charset="0"/>
                        </a:rPr>
                        <a:t>gue</a:t>
                      </a:r>
                      <a:endParaRPr lang="en-GB"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pPr algn="ctr"/>
                      <a:r>
                        <a:rPr lang="en-GB" dirty="0" err="1">
                          <a:latin typeface="OpenDyslexicAlta" pitchFamily="2" charset="77"/>
                          <a:ea typeface="OpenDyslexic" charset="0"/>
                          <a:cs typeface="OpenDyslexic" charset="0"/>
                        </a:rPr>
                        <a:t>tho</a:t>
                      </a:r>
                      <a:endParaRPr lang="en-GB"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pPr algn="ctr"/>
                      <a:r>
                        <a:rPr lang="en-GB" dirty="0" err="1">
                          <a:latin typeface="OpenDyslexicAlta" pitchFamily="2" charset="77"/>
                          <a:ea typeface="OpenDyslexic" charset="0"/>
                          <a:cs typeface="OpenDyslexic" charset="0"/>
                        </a:rPr>
                        <a:t>adv</a:t>
                      </a:r>
                      <a:endParaRPr lang="en-GB"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pPr algn="ctr"/>
                      <a:r>
                        <a:rPr lang="en-GB" dirty="0" err="1">
                          <a:latin typeface="OpenDyslexicAlta" pitchFamily="2" charset="77"/>
                          <a:ea typeface="OpenDyslexic" charset="0"/>
                          <a:cs typeface="OpenDyslexic" charset="0"/>
                        </a:rPr>
                        <a:t>achi</a:t>
                      </a:r>
                      <a:endParaRPr lang="en-GB"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pPr algn="ctr"/>
                      <a:r>
                        <a:rPr lang="en-GB" dirty="0" err="1">
                          <a:latin typeface="OpenDyslexicAlta" pitchFamily="2" charset="77"/>
                          <a:ea typeface="OpenDyslexic" charset="0"/>
                          <a:cs typeface="OpenDyslexic" charset="0"/>
                        </a:rPr>
                        <a:t>defin</a:t>
                      </a:r>
                      <a:endParaRPr lang="en-GB"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pPr algn="ctr"/>
                      <a:r>
                        <a:rPr lang="en-GB" dirty="0" err="1">
                          <a:latin typeface="OpenDyslexicAlta" pitchFamily="2" charset="77"/>
                          <a:ea typeface="OpenDyslexic" charset="0"/>
                          <a:cs typeface="OpenDyslexic" charset="0"/>
                        </a:rPr>
                        <a:t>cer</a:t>
                      </a:r>
                      <a:endParaRPr lang="en-GB"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pPr algn="ctr"/>
                      <a:r>
                        <a:rPr lang="en-GB" dirty="0" err="1">
                          <a:latin typeface="OpenDyslexicAlta" pitchFamily="2" charset="77"/>
                          <a:ea typeface="OpenDyslexic" charset="0"/>
                          <a:cs typeface="OpenDyslexic" charset="0"/>
                        </a:rPr>
                        <a:t>aff</a:t>
                      </a:r>
                      <a:endParaRPr lang="en-GB"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pPr algn="ctr"/>
                      <a:r>
                        <a:rPr lang="en-GB" dirty="0" err="1">
                          <a:latin typeface="OpenDyslexicAlta" pitchFamily="2" charset="77"/>
                          <a:ea typeface="OpenDyslexic" charset="0"/>
                          <a:cs typeface="OpenDyslexic" charset="0"/>
                        </a:rPr>
                        <a:t>accom</a:t>
                      </a:r>
                      <a:endParaRPr lang="en-GB"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445164112"/>
              </p:ext>
            </p:extLst>
          </p:nvPr>
        </p:nvGraphicFramePr>
        <p:xfrm>
          <a:off x="7361045" y="1828796"/>
          <a:ext cx="1236784" cy="4572000"/>
        </p:xfrm>
        <a:graphic>
          <a:graphicData uri="http://schemas.openxmlformats.org/drawingml/2006/table">
            <a:tbl>
              <a:tblPr firstRow="1" bandRow="1">
                <a:tableStyleId>{5940675A-B579-460E-94D1-54222C63F5DA}</a:tableStyleId>
              </a:tblPr>
              <a:tblGrid>
                <a:gridCol w="1236784">
                  <a:extLst>
                    <a:ext uri="{9D8B030D-6E8A-4147-A177-3AD203B41FA5}">
                      <a16:colId xmlns:a16="http://schemas.microsoft.com/office/drawing/2014/main" val="20000"/>
                    </a:ext>
                  </a:extLst>
                </a:gridCol>
              </a:tblGrid>
              <a:tr h="457200">
                <a:tc>
                  <a:txBody>
                    <a:bodyPr/>
                    <a:lstStyle/>
                    <a:p>
                      <a:pPr algn="ctr"/>
                      <a:r>
                        <a:rPr lang="en-GB" dirty="0" err="1">
                          <a:latin typeface="OpenDyslexicAlta" pitchFamily="2" charset="77"/>
                          <a:ea typeface="OpenDyslexic" charset="0"/>
                          <a:cs typeface="OpenDyslexic" charset="0"/>
                        </a:rPr>
                        <a:t>pany</a:t>
                      </a:r>
                      <a:endParaRPr lang="en-GB"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0"/>
                  </a:ext>
                </a:extLst>
              </a:tr>
              <a:tr h="457200">
                <a:tc>
                  <a:txBody>
                    <a:bodyPr/>
                    <a:lstStyle/>
                    <a:p>
                      <a:pPr algn="ctr"/>
                      <a:r>
                        <a:rPr lang="en-GB" dirty="0" err="1">
                          <a:latin typeface="OpenDyslexicAlta" pitchFamily="2" charset="77"/>
                          <a:ea typeface="OpenDyslexic" charset="0"/>
                          <a:cs typeface="OpenDyslexic" charset="0"/>
                        </a:rPr>
                        <a:t>eal</a:t>
                      </a:r>
                      <a:endParaRPr lang="en-GB"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pPr algn="ctr"/>
                      <a:r>
                        <a:rPr lang="en-GB" dirty="0" err="1">
                          <a:latin typeface="OpenDyslexicAlta" pitchFamily="2" charset="77"/>
                          <a:ea typeface="OpenDyslexic" charset="0"/>
                          <a:cs typeface="OpenDyslexic" charset="0"/>
                        </a:rPr>
                        <a:t>ect</a:t>
                      </a:r>
                      <a:endParaRPr lang="en-GB"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pPr algn="ctr"/>
                      <a:r>
                        <a:rPr lang="en-GB" dirty="0" err="1">
                          <a:latin typeface="OpenDyslexicAlta" pitchFamily="2" charset="77"/>
                          <a:ea typeface="OpenDyslexic" charset="0"/>
                          <a:cs typeface="OpenDyslexic" charset="0"/>
                        </a:rPr>
                        <a:t>itely</a:t>
                      </a:r>
                      <a:endParaRPr lang="en-GB"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pPr algn="ctr"/>
                      <a:r>
                        <a:rPr lang="en-GB" dirty="0">
                          <a:latin typeface="OpenDyslexicAlta" pitchFamily="2" charset="77"/>
                          <a:ea typeface="OpenDyslexic" charset="0"/>
                          <a:cs typeface="OpenDyslexic" charset="0"/>
                        </a:rPr>
                        <a:t>eve</a:t>
                      </a:r>
                    </a:p>
                  </a:txBody>
                  <a:tcPr/>
                </a:tc>
                <a:extLst>
                  <a:ext uri="{0D108BD9-81ED-4DB2-BD59-A6C34878D82A}">
                    <a16:rowId xmlns:a16="http://schemas.microsoft.com/office/drawing/2014/main" val="10004"/>
                  </a:ext>
                </a:extLst>
              </a:tr>
              <a:tr h="457200">
                <a:tc>
                  <a:txBody>
                    <a:bodyPr/>
                    <a:lstStyle/>
                    <a:p>
                      <a:pPr algn="ctr"/>
                      <a:r>
                        <a:rPr lang="en-GB" dirty="0">
                          <a:latin typeface="OpenDyslexicAlta" pitchFamily="2" charset="77"/>
                          <a:ea typeface="OpenDyslexic" charset="0"/>
                          <a:cs typeface="OpenDyslexic" charset="0"/>
                        </a:rPr>
                        <a:t>le</a:t>
                      </a:r>
                    </a:p>
                  </a:txBody>
                  <a:tcPr/>
                </a:tc>
                <a:extLst>
                  <a:ext uri="{0D108BD9-81ED-4DB2-BD59-A6C34878D82A}">
                    <a16:rowId xmlns:a16="http://schemas.microsoft.com/office/drawing/2014/main" val="10005"/>
                  </a:ext>
                </a:extLst>
              </a:tr>
              <a:tr h="457200">
                <a:tc>
                  <a:txBody>
                    <a:bodyPr/>
                    <a:lstStyle/>
                    <a:p>
                      <a:pPr algn="ctr"/>
                      <a:r>
                        <a:rPr lang="en-GB" dirty="0" err="1">
                          <a:latin typeface="OpenDyslexicAlta" pitchFamily="2" charset="77"/>
                          <a:ea typeface="OpenDyslexic" charset="0"/>
                          <a:cs typeface="OpenDyslexic" charset="0"/>
                        </a:rPr>
                        <a:t>ght</a:t>
                      </a:r>
                      <a:endParaRPr lang="en-GB"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pPr algn="ctr"/>
                      <a:r>
                        <a:rPr lang="en-GB" dirty="0" err="1">
                          <a:latin typeface="OpenDyslexicAlta" pitchFamily="2" charset="77"/>
                          <a:ea typeface="OpenDyslexic" charset="0"/>
                          <a:cs typeface="OpenDyslexic" charset="0"/>
                        </a:rPr>
                        <a:t>ssed</a:t>
                      </a:r>
                      <a:endParaRPr lang="en-GB"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pPr algn="ctr"/>
                      <a:r>
                        <a:rPr lang="en-GB" dirty="0">
                          <a:latin typeface="OpenDyslexicAlta" pitchFamily="2" charset="77"/>
                          <a:ea typeface="OpenDyslexic" charset="0"/>
                          <a:cs typeface="OpenDyslexic" charset="0"/>
                        </a:rPr>
                        <a:t>ice</a:t>
                      </a:r>
                    </a:p>
                  </a:txBody>
                  <a:tcPr/>
                </a:tc>
                <a:extLst>
                  <a:ext uri="{0D108BD9-81ED-4DB2-BD59-A6C34878D82A}">
                    <a16:rowId xmlns:a16="http://schemas.microsoft.com/office/drawing/2014/main" val="10008"/>
                  </a:ext>
                </a:extLst>
              </a:tr>
              <a:tr h="457200">
                <a:tc>
                  <a:txBody>
                    <a:bodyPr/>
                    <a:lstStyle/>
                    <a:p>
                      <a:pPr algn="ctr"/>
                      <a:r>
                        <a:rPr lang="en-GB" dirty="0">
                          <a:latin typeface="OpenDyslexicAlta" pitchFamily="2" charset="77"/>
                          <a:ea typeface="OpenDyslexic" charset="0"/>
                          <a:cs typeface="OpenDyslexic" charset="0"/>
                        </a:rPr>
                        <a:t>ugh</a:t>
                      </a:r>
                    </a:p>
                  </a:txBody>
                  <a:tcPr/>
                </a:tc>
                <a:extLst>
                  <a:ext uri="{0D108BD9-81ED-4DB2-BD59-A6C34878D82A}">
                    <a16:rowId xmlns:a16="http://schemas.microsoft.com/office/drawing/2014/main" val="10009"/>
                  </a:ext>
                </a:extLst>
              </a:tr>
            </a:tbl>
          </a:graphicData>
        </a:graphic>
      </p:graphicFrame>
      <p:sp>
        <p:nvSpPr>
          <p:cNvPr id="8" name="TextBox 7"/>
          <p:cNvSpPr txBox="1"/>
          <p:nvPr/>
        </p:nvSpPr>
        <p:spPr>
          <a:xfrm>
            <a:off x="9481457" y="1920236"/>
            <a:ext cx="2373086" cy="2062103"/>
          </a:xfrm>
          <a:prstGeom prst="rect">
            <a:avLst/>
          </a:prstGeom>
          <a:solidFill>
            <a:srgbClr val="D883FF"/>
          </a:solidFill>
        </p:spPr>
        <p:txBody>
          <a:bodyPr wrap="square" rtlCol="0">
            <a:spAutoFit/>
          </a:bodyPr>
          <a:lstStyle/>
          <a:p>
            <a:pPr algn="ctr"/>
            <a:r>
              <a:rPr lang="en-GB" sz="1600" dirty="0">
                <a:latin typeface="OpenDyslexicAlta" pitchFamily="2" charset="77"/>
              </a:rPr>
              <a:t>Your spellings have been split and scrambled. </a:t>
            </a:r>
          </a:p>
          <a:p>
            <a:pPr algn="ctr"/>
            <a:endParaRPr lang="en-GB" sz="1600" dirty="0">
              <a:latin typeface="OpenDyslexicAlta" pitchFamily="2" charset="77"/>
            </a:endParaRPr>
          </a:p>
          <a:p>
            <a:pPr algn="ctr"/>
            <a:r>
              <a:rPr lang="en-GB" sz="1600" dirty="0">
                <a:latin typeface="OpenDyslexicAlta" pitchFamily="2" charset="77"/>
              </a:rPr>
              <a:t>Draw a straight line to match the two parts of each spelling. </a:t>
            </a:r>
          </a:p>
        </p:txBody>
      </p:sp>
    </p:spTree>
    <p:extLst>
      <p:ext uri="{BB962C8B-B14F-4D97-AF65-F5344CB8AC3E}">
        <p14:creationId xmlns:p14="http://schemas.microsoft.com/office/powerpoint/2010/main" val="164416704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dirty="0">
                          <a:latin typeface="OpenDyslexicAlta" pitchFamily="2" charset="77"/>
                          <a:ea typeface="OpenDyslexic" charset="0"/>
                          <a:cs typeface="OpenDyslexic" charset="0"/>
                        </a:rPr>
                        <a:t>bought</a:t>
                      </a:r>
                    </a:p>
                  </a:txBody>
                  <a:tcPr/>
                </a:tc>
                <a:extLst>
                  <a:ext uri="{0D108BD9-81ED-4DB2-BD59-A6C34878D82A}">
                    <a16:rowId xmlns:a16="http://schemas.microsoft.com/office/drawing/2014/main" val="10001"/>
                  </a:ext>
                </a:extLst>
              </a:tr>
              <a:tr h="457200">
                <a:tc>
                  <a:txBody>
                    <a:bodyPr/>
                    <a:lstStyle/>
                    <a:p>
                      <a:r>
                        <a:rPr lang="en-GB" dirty="0">
                          <a:latin typeface="OpenDyslexicAlta" pitchFamily="2" charset="77"/>
                          <a:ea typeface="OpenDyslexic" charset="0"/>
                          <a:cs typeface="OpenDyslexic" charset="0"/>
                        </a:rPr>
                        <a:t>though</a:t>
                      </a:r>
                    </a:p>
                  </a:txBody>
                  <a:tcPr/>
                </a:tc>
                <a:extLst>
                  <a:ext uri="{0D108BD9-81ED-4DB2-BD59-A6C34878D82A}">
                    <a16:rowId xmlns:a16="http://schemas.microsoft.com/office/drawing/2014/main" val="10002"/>
                  </a:ext>
                </a:extLst>
              </a:tr>
              <a:tr h="457200">
                <a:tc>
                  <a:txBody>
                    <a:bodyPr/>
                    <a:lstStyle/>
                    <a:p>
                      <a:r>
                        <a:rPr lang="en-GB" dirty="0">
                          <a:latin typeface="OpenDyslexicAlta" pitchFamily="2" charset="77"/>
                          <a:ea typeface="OpenDyslexic" charset="0"/>
                          <a:cs typeface="OpenDyslexic" charset="0"/>
                        </a:rPr>
                        <a:t>definitely</a:t>
                      </a:r>
                    </a:p>
                  </a:txBody>
                  <a:tcPr/>
                </a:tc>
                <a:extLst>
                  <a:ext uri="{0D108BD9-81ED-4DB2-BD59-A6C34878D82A}">
                    <a16:rowId xmlns:a16="http://schemas.microsoft.com/office/drawing/2014/main" val="10003"/>
                  </a:ext>
                </a:extLst>
              </a:tr>
              <a:tr h="457200">
                <a:tc>
                  <a:txBody>
                    <a:bodyPr/>
                    <a:lstStyle/>
                    <a:p>
                      <a:r>
                        <a:rPr lang="en-GB" dirty="0">
                          <a:latin typeface="OpenDyslexicAlta" pitchFamily="2" charset="77"/>
                          <a:ea typeface="OpenDyslexic" charset="0"/>
                          <a:cs typeface="OpenDyslexic" charset="0"/>
                        </a:rPr>
                        <a:t>accompany</a:t>
                      </a:r>
                    </a:p>
                  </a:txBody>
                  <a:tcPr/>
                </a:tc>
                <a:extLst>
                  <a:ext uri="{0D108BD9-81ED-4DB2-BD59-A6C34878D82A}">
                    <a16:rowId xmlns:a16="http://schemas.microsoft.com/office/drawing/2014/main" val="10004"/>
                  </a:ext>
                </a:extLst>
              </a:tr>
              <a:tr h="457200">
                <a:tc>
                  <a:txBody>
                    <a:bodyPr/>
                    <a:lstStyle/>
                    <a:p>
                      <a:r>
                        <a:rPr lang="en-GB" dirty="0">
                          <a:latin typeface="OpenDyslexicAlta" pitchFamily="2" charset="77"/>
                          <a:ea typeface="OpenDyslexic" charset="0"/>
                          <a:cs typeface="OpenDyslexic" charset="0"/>
                        </a:rPr>
                        <a:t>advice</a:t>
                      </a:r>
                    </a:p>
                  </a:txBody>
                  <a:tcPr/>
                </a:tc>
                <a:extLst>
                  <a:ext uri="{0D108BD9-81ED-4DB2-BD59-A6C34878D82A}">
                    <a16:rowId xmlns:a16="http://schemas.microsoft.com/office/drawing/2014/main" val="10005"/>
                  </a:ext>
                </a:extLst>
              </a:tr>
              <a:tr h="457200">
                <a:tc>
                  <a:txBody>
                    <a:bodyPr/>
                    <a:lstStyle/>
                    <a:p>
                      <a:r>
                        <a:rPr lang="en-GB" dirty="0">
                          <a:latin typeface="OpenDyslexicAlta" pitchFamily="2" charset="77"/>
                          <a:ea typeface="OpenDyslexic" charset="0"/>
                          <a:cs typeface="OpenDyslexic" charset="0"/>
                        </a:rPr>
                        <a:t>aisle</a:t>
                      </a:r>
                    </a:p>
                  </a:txBody>
                  <a:tcPr/>
                </a:tc>
                <a:extLst>
                  <a:ext uri="{0D108BD9-81ED-4DB2-BD59-A6C34878D82A}">
                    <a16:rowId xmlns:a16="http://schemas.microsoft.com/office/drawing/2014/main" val="10006"/>
                  </a:ext>
                </a:extLst>
              </a:tr>
              <a:tr h="457200">
                <a:tc>
                  <a:txBody>
                    <a:bodyPr/>
                    <a:lstStyle/>
                    <a:p>
                      <a:r>
                        <a:rPr lang="en-GB" dirty="0">
                          <a:latin typeface="OpenDyslexicAlta" pitchFamily="2" charset="77"/>
                          <a:ea typeface="OpenDyslexic" charset="0"/>
                          <a:cs typeface="OpenDyslexic" charset="0"/>
                        </a:rPr>
                        <a:t>guessed</a:t>
                      </a:r>
                    </a:p>
                  </a:txBody>
                  <a:tcPr/>
                </a:tc>
                <a:extLst>
                  <a:ext uri="{0D108BD9-81ED-4DB2-BD59-A6C34878D82A}">
                    <a16:rowId xmlns:a16="http://schemas.microsoft.com/office/drawing/2014/main" val="10007"/>
                  </a:ext>
                </a:extLst>
              </a:tr>
              <a:tr h="457200">
                <a:tc>
                  <a:txBody>
                    <a:bodyPr/>
                    <a:lstStyle/>
                    <a:p>
                      <a:r>
                        <a:rPr lang="en-GB" dirty="0">
                          <a:latin typeface="OpenDyslexicAlta" pitchFamily="2" charset="77"/>
                          <a:ea typeface="OpenDyslexic" charset="0"/>
                          <a:cs typeface="OpenDyslexic" charset="0"/>
                        </a:rPr>
                        <a:t>cereal</a:t>
                      </a:r>
                    </a:p>
                  </a:txBody>
                  <a:tcPr/>
                </a:tc>
                <a:extLst>
                  <a:ext uri="{0D108BD9-81ED-4DB2-BD59-A6C34878D82A}">
                    <a16:rowId xmlns:a16="http://schemas.microsoft.com/office/drawing/2014/main" val="10008"/>
                  </a:ext>
                </a:extLst>
              </a:tr>
              <a:tr h="457200">
                <a:tc>
                  <a:txBody>
                    <a:bodyPr/>
                    <a:lstStyle/>
                    <a:p>
                      <a:r>
                        <a:rPr lang="en-GB" dirty="0">
                          <a:latin typeface="OpenDyslexicAlta" pitchFamily="2" charset="77"/>
                          <a:ea typeface="OpenDyslexic" charset="0"/>
                          <a:cs typeface="OpenDyslexic" charset="0"/>
                        </a:rPr>
                        <a:t>affect</a:t>
                      </a:r>
                    </a:p>
                  </a:txBody>
                  <a:tcPr/>
                </a:tc>
                <a:extLst>
                  <a:ext uri="{0D108BD9-81ED-4DB2-BD59-A6C34878D82A}">
                    <a16:rowId xmlns:a16="http://schemas.microsoft.com/office/drawing/2014/main" val="10009"/>
                  </a:ext>
                </a:extLst>
              </a:tr>
              <a:tr h="457200">
                <a:tc>
                  <a:txBody>
                    <a:bodyPr/>
                    <a:lstStyle/>
                    <a:p>
                      <a:r>
                        <a:rPr lang="en-GB" dirty="0">
                          <a:latin typeface="OpenDyslexicAlta" pitchFamily="2" charset="77"/>
                          <a:ea typeface="OpenDyslexic" charset="0"/>
                          <a:cs typeface="OpenDyslexic" charset="0"/>
                        </a:rPr>
                        <a:t>achieve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603966214"/>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latin typeface="Muli" pitchFamily="2" charset="77"/>
                        </a:rPr>
                        <a:t>Revision </a:t>
                      </a:r>
                      <a:r>
                        <a:rPr lang="mr-IN" sz="1400" dirty="0">
                          <a:latin typeface="Muli" pitchFamily="2" charset="77"/>
                        </a:rPr>
                        <a:t>–</a:t>
                      </a:r>
                      <a:r>
                        <a:rPr lang="en-GB" sz="1400" dirty="0">
                          <a:latin typeface="Muli" pitchFamily="2" charset="77"/>
                        </a:rPr>
                        <a:t> spelling rules we have learned in Stage 5.</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dirty="0">
                          <a:latin typeface="Muli" pitchFamily="2" charset="77"/>
                        </a:rPr>
                        <a:t>List: 33</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nvGraphicFramePr>
        <p:xfrm>
          <a:off x="4214447" y="1828796"/>
          <a:ext cx="1201615" cy="4572000"/>
        </p:xfrm>
        <a:graphic>
          <a:graphicData uri="http://schemas.openxmlformats.org/drawingml/2006/table">
            <a:tbl>
              <a:tblPr firstRow="1" bandRow="1">
                <a:tableStyleId>{5940675A-B579-460E-94D1-54222C63F5DA}</a:tableStyleId>
              </a:tblPr>
              <a:tblGrid>
                <a:gridCol w="1201615">
                  <a:extLst>
                    <a:ext uri="{9D8B030D-6E8A-4147-A177-3AD203B41FA5}">
                      <a16:colId xmlns:a16="http://schemas.microsoft.com/office/drawing/2014/main" val="20000"/>
                    </a:ext>
                  </a:extLst>
                </a:gridCol>
              </a:tblGrid>
              <a:tr h="457200">
                <a:tc>
                  <a:txBody>
                    <a:bodyPr/>
                    <a:lstStyle/>
                    <a:p>
                      <a:pPr algn="ctr"/>
                      <a:r>
                        <a:rPr lang="en-GB" dirty="0" err="1">
                          <a:latin typeface="OpenDyslexicAlta" pitchFamily="2" charset="77"/>
                          <a:ea typeface="OpenDyslexic" charset="0"/>
                          <a:cs typeface="OpenDyslexic" charset="0"/>
                        </a:rPr>
                        <a:t>bou</a:t>
                      </a:r>
                      <a:endParaRPr lang="en-GB"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0"/>
                  </a:ext>
                </a:extLst>
              </a:tr>
              <a:tr h="457200">
                <a:tc>
                  <a:txBody>
                    <a:bodyPr/>
                    <a:lstStyle/>
                    <a:p>
                      <a:pPr algn="ctr"/>
                      <a:r>
                        <a:rPr lang="en-GB" dirty="0" err="1">
                          <a:latin typeface="OpenDyslexicAlta" pitchFamily="2" charset="77"/>
                          <a:ea typeface="OpenDyslexic" charset="0"/>
                          <a:cs typeface="OpenDyslexic" charset="0"/>
                        </a:rPr>
                        <a:t>ais</a:t>
                      </a:r>
                      <a:endParaRPr lang="en-GB"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pPr algn="ctr"/>
                      <a:r>
                        <a:rPr lang="en-GB" dirty="0" err="1">
                          <a:latin typeface="OpenDyslexicAlta" pitchFamily="2" charset="77"/>
                          <a:ea typeface="OpenDyslexic" charset="0"/>
                          <a:cs typeface="OpenDyslexic" charset="0"/>
                        </a:rPr>
                        <a:t>gue</a:t>
                      </a:r>
                      <a:endParaRPr lang="en-GB"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pPr algn="ctr"/>
                      <a:r>
                        <a:rPr lang="en-GB" dirty="0" err="1">
                          <a:latin typeface="OpenDyslexicAlta" pitchFamily="2" charset="77"/>
                          <a:ea typeface="OpenDyslexic" charset="0"/>
                          <a:cs typeface="OpenDyslexic" charset="0"/>
                        </a:rPr>
                        <a:t>tho</a:t>
                      </a:r>
                      <a:endParaRPr lang="en-GB"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pPr algn="ctr"/>
                      <a:r>
                        <a:rPr lang="en-GB" dirty="0" err="1">
                          <a:latin typeface="OpenDyslexicAlta" pitchFamily="2" charset="77"/>
                          <a:ea typeface="OpenDyslexic" charset="0"/>
                          <a:cs typeface="OpenDyslexic" charset="0"/>
                        </a:rPr>
                        <a:t>adv</a:t>
                      </a:r>
                      <a:endParaRPr lang="en-GB"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pPr algn="ctr"/>
                      <a:r>
                        <a:rPr lang="en-GB" dirty="0" err="1">
                          <a:latin typeface="OpenDyslexicAlta" pitchFamily="2" charset="77"/>
                          <a:ea typeface="OpenDyslexic" charset="0"/>
                          <a:cs typeface="OpenDyslexic" charset="0"/>
                        </a:rPr>
                        <a:t>achi</a:t>
                      </a:r>
                      <a:endParaRPr lang="en-GB"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pPr algn="ctr"/>
                      <a:r>
                        <a:rPr lang="en-GB" dirty="0" err="1">
                          <a:latin typeface="OpenDyslexicAlta" pitchFamily="2" charset="77"/>
                          <a:ea typeface="OpenDyslexic" charset="0"/>
                          <a:cs typeface="OpenDyslexic" charset="0"/>
                        </a:rPr>
                        <a:t>defin</a:t>
                      </a:r>
                      <a:endParaRPr lang="en-GB"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pPr algn="ctr"/>
                      <a:r>
                        <a:rPr lang="en-GB" dirty="0" err="1">
                          <a:latin typeface="OpenDyslexicAlta" pitchFamily="2" charset="77"/>
                          <a:ea typeface="OpenDyslexic" charset="0"/>
                          <a:cs typeface="OpenDyslexic" charset="0"/>
                        </a:rPr>
                        <a:t>cer</a:t>
                      </a:r>
                      <a:endParaRPr lang="en-GB"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pPr algn="ctr"/>
                      <a:r>
                        <a:rPr lang="en-GB" dirty="0" err="1">
                          <a:latin typeface="OpenDyslexicAlta" pitchFamily="2" charset="77"/>
                          <a:ea typeface="OpenDyslexic" charset="0"/>
                          <a:cs typeface="OpenDyslexic" charset="0"/>
                        </a:rPr>
                        <a:t>aff</a:t>
                      </a:r>
                      <a:endParaRPr lang="en-GB"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pPr algn="ctr"/>
                      <a:r>
                        <a:rPr lang="en-GB" dirty="0" err="1">
                          <a:latin typeface="OpenDyslexicAlta" pitchFamily="2" charset="77"/>
                          <a:ea typeface="OpenDyslexic" charset="0"/>
                          <a:cs typeface="OpenDyslexic" charset="0"/>
                        </a:rPr>
                        <a:t>accom</a:t>
                      </a:r>
                      <a:endParaRPr lang="en-GB"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bl>
          </a:graphicData>
        </a:graphic>
      </p:graphicFrame>
      <p:graphicFrame>
        <p:nvGraphicFramePr>
          <p:cNvPr id="7" name="Table 6"/>
          <p:cNvGraphicFramePr>
            <a:graphicFrameLocks noGrp="1"/>
          </p:cNvGraphicFramePr>
          <p:nvPr/>
        </p:nvGraphicFramePr>
        <p:xfrm>
          <a:off x="7361045" y="1828796"/>
          <a:ext cx="1236784" cy="4572000"/>
        </p:xfrm>
        <a:graphic>
          <a:graphicData uri="http://schemas.openxmlformats.org/drawingml/2006/table">
            <a:tbl>
              <a:tblPr firstRow="1" bandRow="1">
                <a:tableStyleId>{5940675A-B579-460E-94D1-54222C63F5DA}</a:tableStyleId>
              </a:tblPr>
              <a:tblGrid>
                <a:gridCol w="1236784">
                  <a:extLst>
                    <a:ext uri="{9D8B030D-6E8A-4147-A177-3AD203B41FA5}">
                      <a16:colId xmlns:a16="http://schemas.microsoft.com/office/drawing/2014/main" val="20000"/>
                    </a:ext>
                  </a:extLst>
                </a:gridCol>
              </a:tblGrid>
              <a:tr h="457200">
                <a:tc>
                  <a:txBody>
                    <a:bodyPr/>
                    <a:lstStyle/>
                    <a:p>
                      <a:pPr algn="ctr"/>
                      <a:r>
                        <a:rPr lang="en-GB" dirty="0" err="1">
                          <a:latin typeface="OpenDyslexicAlta" pitchFamily="2" charset="77"/>
                          <a:ea typeface="OpenDyslexic" charset="0"/>
                          <a:cs typeface="OpenDyslexic" charset="0"/>
                        </a:rPr>
                        <a:t>pany</a:t>
                      </a:r>
                      <a:endParaRPr lang="en-GB"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0"/>
                  </a:ext>
                </a:extLst>
              </a:tr>
              <a:tr h="457200">
                <a:tc>
                  <a:txBody>
                    <a:bodyPr/>
                    <a:lstStyle/>
                    <a:p>
                      <a:pPr algn="ctr"/>
                      <a:r>
                        <a:rPr lang="en-GB" dirty="0" err="1">
                          <a:latin typeface="OpenDyslexicAlta" pitchFamily="2" charset="77"/>
                          <a:ea typeface="OpenDyslexic" charset="0"/>
                          <a:cs typeface="OpenDyslexic" charset="0"/>
                        </a:rPr>
                        <a:t>eal</a:t>
                      </a:r>
                      <a:endParaRPr lang="en-GB"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pPr algn="ctr"/>
                      <a:r>
                        <a:rPr lang="en-GB" dirty="0" err="1">
                          <a:latin typeface="OpenDyslexicAlta" pitchFamily="2" charset="77"/>
                          <a:ea typeface="OpenDyslexic" charset="0"/>
                          <a:cs typeface="OpenDyslexic" charset="0"/>
                        </a:rPr>
                        <a:t>ect</a:t>
                      </a:r>
                      <a:endParaRPr lang="en-GB"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pPr algn="ctr"/>
                      <a:r>
                        <a:rPr lang="en-GB" dirty="0" err="1">
                          <a:latin typeface="OpenDyslexicAlta" pitchFamily="2" charset="77"/>
                          <a:ea typeface="OpenDyslexic" charset="0"/>
                          <a:cs typeface="OpenDyslexic" charset="0"/>
                        </a:rPr>
                        <a:t>itely</a:t>
                      </a:r>
                      <a:endParaRPr lang="en-GB"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pPr algn="ctr"/>
                      <a:r>
                        <a:rPr lang="en-GB" dirty="0">
                          <a:latin typeface="OpenDyslexicAlta" pitchFamily="2" charset="77"/>
                          <a:ea typeface="OpenDyslexic" charset="0"/>
                          <a:cs typeface="OpenDyslexic" charset="0"/>
                        </a:rPr>
                        <a:t>eve</a:t>
                      </a:r>
                    </a:p>
                  </a:txBody>
                  <a:tcPr/>
                </a:tc>
                <a:extLst>
                  <a:ext uri="{0D108BD9-81ED-4DB2-BD59-A6C34878D82A}">
                    <a16:rowId xmlns:a16="http://schemas.microsoft.com/office/drawing/2014/main" val="10004"/>
                  </a:ext>
                </a:extLst>
              </a:tr>
              <a:tr h="457200">
                <a:tc>
                  <a:txBody>
                    <a:bodyPr/>
                    <a:lstStyle/>
                    <a:p>
                      <a:pPr algn="ctr"/>
                      <a:r>
                        <a:rPr lang="en-GB" dirty="0">
                          <a:latin typeface="OpenDyslexicAlta" pitchFamily="2" charset="77"/>
                          <a:ea typeface="OpenDyslexic" charset="0"/>
                          <a:cs typeface="OpenDyslexic" charset="0"/>
                        </a:rPr>
                        <a:t>le</a:t>
                      </a:r>
                    </a:p>
                  </a:txBody>
                  <a:tcPr/>
                </a:tc>
                <a:extLst>
                  <a:ext uri="{0D108BD9-81ED-4DB2-BD59-A6C34878D82A}">
                    <a16:rowId xmlns:a16="http://schemas.microsoft.com/office/drawing/2014/main" val="10005"/>
                  </a:ext>
                </a:extLst>
              </a:tr>
              <a:tr h="457200">
                <a:tc>
                  <a:txBody>
                    <a:bodyPr/>
                    <a:lstStyle/>
                    <a:p>
                      <a:pPr algn="ctr"/>
                      <a:r>
                        <a:rPr lang="en-GB" dirty="0" err="1">
                          <a:latin typeface="OpenDyslexicAlta" pitchFamily="2" charset="77"/>
                          <a:ea typeface="OpenDyslexic" charset="0"/>
                          <a:cs typeface="OpenDyslexic" charset="0"/>
                        </a:rPr>
                        <a:t>ght</a:t>
                      </a:r>
                      <a:endParaRPr lang="en-GB"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pPr algn="ctr"/>
                      <a:r>
                        <a:rPr lang="en-GB" dirty="0" err="1">
                          <a:latin typeface="OpenDyslexicAlta" pitchFamily="2" charset="77"/>
                          <a:ea typeface="OpenDyslexic" charset="0"/>
                          <a:cs typeface="OpenDyslexic" charset="0"/>
                        </a:rPr>
                        <a:t>ssed</a:t>
                      </a:r>
                      <a:endParaRPr lang="en-GB"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pPr algn="ctr"/>
                      <a:r>
                        <a:rPr lang="en-GB" dirty="0">
                          <a:latin typeface="OpenDyslexicAlta" pitchFamily="2" charset="77"/>
                          <a:ea typeface="OpenDyslexic" charset="0"/>
                          <a:cs typeface="OpenDyslexic" charset="0"/>
                        </a:rPr>
                        <a:t>ice</a:t>
                      </a:r>
                    </a:p>
                  </a:txBody>
                  <a:tcPr/>
                </a:tc>
                <a:extLst>
                  <a:ext uri="{0D108BD9-81ED-4DB2-BD59-A6C34878D82A}">
                    <a16:rowId xmlns:a16="http://schemas.microsoft.com/office/drawing/2014/main" val="10008"/>
                  </a:ext>
                </a:extLst>
              </a:tr>
              <a:tr h="457200">
                <a:tc>
                  <a:txBody>
                    <a:bodyPr/>
                    <a:lstStyle/>
                    <a:p>
                      <a:pPr algn="ctr"/>
                      <a:r>
                        <a:rPr lang="en-GB" dirty="0">
                          <a:latin typeface="OpenDyslexicAlta" pitchFamily="2" charset="77"/>
                          <a:ea typeface="OpenDyslexic" charset="0"/>
                          <a:cs typeface="OpenDyslexic" charset="0"/>
                        </a:rPr>
                        <a:t>ugh</a:t>
                      </a:r>
                    </a:p>
                  </a:txBody>
                  <a:tcPr/>
                </a:tc>
                <a:extLst>
                  <a:ext uri="{0D108BD9-81ED-4DB2-BD59-A6C34878D82A}">
                    <a16:rowId xmlns:a16="http://schemas.microsoft.com/office/drawing/2014/main" val="10009"/>
                  </a:ext>
                </a:extLst>
              </a:tr>
            </a:tbl>
          </a:graphicData>
        </a:graphic>
      </p:graphicFrame>
      <p:sp>
        <p:nvSpPr>
          <p:cNvPr id="8" name="TextBox 7"/>
          <p:cNvSpPr txBox="1"/>
          <p:nvPr/>
        </p:nvSpPr>
        <p:spPr>
          <a:xfrm>
            <a:off x="9481457" y="1920236"/>
            <a:ext cx="2373086" cy="2062103"/>
          </a:xfrm>
          <a:prstGeom prst="rect">
            <a:avLst/>
          </a:prstGeom>
          <a:solidFill>
            <a:srgbClr val="D883FF"/>
          </a:solidFill>
        </p:spPr>
        <p:txBody>
          <a:bodyPr wrap="square" rtlCol="0">
            <a:spAutoFit/>
          </a:bodyPr>
          <a:lstStyle/>
          <a:p>
            <a:pPr algn="ctr"/>
            <a:r>
              <a:rPr lang="en-GB" sz="1600" dirty="0">
                <a:latin typeface="OpenDyslexicAlta" pitchFamily="2" charset="77"/>
              </a:rPr>
              <a:t>Your spellings have been split and scrambled. </a:t>
            </a:r>
          </a:p>
          <a:p>
            <a:pPr algn="ctr"/>
            <a:endParaRPr lang="en-GB" sz="1600" dirty="0">
              <a:latin typeface="OpenDyslexicAlta" pitchFamily="2" charset="77"/>
            </a:endParaRPr>
          </a:p>
          <a:p>
            <a:pPr algn="ctr"/>
            <a:r>
              <a:rPr lang="en-GB" sz="1600" dirty="0">
                <a:latin typeface="OpenDyslexicAlta" pitchFamily="2" charset="77"/>
              </a:rPr>
              <a:t>Draw a straight line to match the two parts of each spelling. </a:t>
            </a:r>
          </a:p>
        </p:txBody>
      </p:sp>
      <p:cxnSp>
        <p:nvCxnSpPr>
          <p:cNvPr id="3" name="Straight Arrow Connector 2">
            <a:extLst>
              <a:ext uri="{FF2B5EF4-FFF2-40B4-BE49-F238E27FC236}">
                <a16:creationId xmlns:a16="http://schemas.microsoft.com/office/drawing/2014/main" id="{69CEA8FA-9C31-5E4D-849C-A0D964998E0E}"/>
              </a:ext>
            </a:extLst>
          </p:cNvPr>
          <p:cNvCxnSpPr/>
          <p:nvPr/>
        </p:nvCxnSpPr>
        <p:spPr>
          <a:xfrm>
            <a:off x="5416062" y="2095500"/>
            <a:ext cx="1944983" cy="2743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5DE517B-3571-624F-9EBF-F999546D8899}"/>
              </a:ext>
            </a:extLst>
          </p:cNvPr>
          <p:cNvCxnSpPr/>
          <p:nvPr/>
        </p:nvCxnSpPr>
        <p:spPr>
          <a:xfrm>
            <a:off x="5416062" y="2565400"/>
            <a:ext cx="1944983" cy="180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8B65F4F-2D95-C74C-A12F-FB8EC23FD09E}"/>
              </a:ext>
            </a:extLst>
          </p:cNvPr>
          <p:cNvCxnSpPr/>
          <p:nvPr/>
        </p:nvCxnSpPr>
        <p:spPr>
          <a:xfrm>
            <a:off x="5416062" y="3035300"/>
            <a:ext cx="1944983" cy="2286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B36EAD4-E435-F14D-96C1-3958C369C51F}"/>
              </a:ext>
            </a:extLst>
          </p:cNvPr>
          <p:cNvCxnSpPr>
            <a:cxnSpLocks/>
          </p:cNvCxnSpPr>
          <p:nvPr/>
        </p:nvCxnSpPr>
        <p:spPr>
          <a:xfrm>
            <a:off x="5416062" y="3429000"/>
            <a:ext cx="1944983" cy="2794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986EFD8-0BFB-084B-9ABD-64FE1F60ACAE}"/>
              </a:ext>
            </a:extLst>
          </p:cNvPr>
          <p:cNvCxnSpPr/>
          <p:nvPr/>
        </p:nvCxnSpPr>
        <p:spPr>
          <a:xfrm>
            <a:off x="5416062" y="3982339"/>
            <a:ext cx="1944983" cy="17453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7444ACD-CBAE-F74B-BF04-9FBCB4BB73A6}"/>
              </a:ext>
            </a:extLst>
          </p:cNvPr>
          <p:cNvCxnSpPr/>
          <p:nvPr/>
        </p:nvCxnSpPr>
        <p:spPr>
          <a:xfrm flipV="1">
            <a:off x="5416062" y="3835400"/>
            <a:ext cx="1944983" cy="53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7FD53F6-8364-A04A-B748-B3D48ED7015B}"/>
              </a:ext>
            </a:extLst>
          </p:cNvPr>
          <p:cNvCxnSpPr/>
          <p:nvPr/>
        </p:nvCxnSpPr>
        <p:spPr>
          <a:xfrm flipV="1">
            <a:off x="5416062" y="3429000"/>
            <a:ext cx="1944983" cy="1409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1BA89A3-7A9E-EE40-AA74-64478D851753}"/>
              </a:ext>
            </a:extLst>
          </p:cNvPr>
          <p:cNvCxnSpPr>
            <a:cxnSpLocks/>
          </p:cNvCxnSpPr>
          <p:nvPr/>
        </p:nvCxnSpPr>
        <p:spPr>
          <a:xfrm flipV="1">
            <a:off x="5416062" y="2565400"/>
            <a:ext cx="1944983" cy="2755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DFEEF19-4A01-F345-BFB0-602C7F334043}"/>
              </a:ext>
            </a:extLst>
          </p:cNvPr>
          <p:cNvCxnSpPr/>
          <p:nvPr/>
        </p:nvCxnSpPr>
        <p:spPr>
          <a:xfrm flipV="1">
            <a:off x="5416062" y="3035300"/>
            <a:ext cx="1944983" cy="269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E3DA587-F4D6-8247-B0B0-062695BC4800}"/>
              </a:ext>
            </a:extLst>
          </p:cNvPr>
          <p:cNvCxnSpPr/>
          <p:nvPr/>
        </p:nvCxnSpPr>
        <p:spPr>
          <a:xfrm flipV="1">
            <a:off x="5416062" y="2095500"/>
            <a:ext cx="1944983" cy="4127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12617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pPr>
              <a:lnSpc>
                <a:spcPct val="100000"/>
              </a:lnSpc>
              <a:spcBef>
                <a:spcPts val="0"/>
              </a:spcBef>
              <a:defRPr/>
            </a:pPr>
            <a:r>
              <a:rPr lang="en-GB" dirty="0"/>
              <a:t>Revision </a:t>
            </a:r>
            <a:r>
              <a:rPr lang="mr-IN" dirty="0"/>
              <a:t>–</a:t>
            </a:r>
            <a:r>
              <a:rPr lang="en-GB" dirty="0"/>
              <a:t> spelling rules we have learned in Stage 5.</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5</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34</a:t>
            </a:r>
          </a:p>
        </p:txBody>
      </p:sp>
    </p:spTree>
    <p:extLst>
      <p:ext uri="{BB962C8B-B14F-4D97-AF65-F5344CB8AC3E}">
        <p14:creationId xmlns:p14="http://schemas.microsoft.com/office/powerpoint/2010/main" val="242383912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5</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a:xfrm>
            <a:off x="1116013" y="788047"/>
            <a:ext cx="427037" cy="362803"/>
          </a:xfrm>
        </p:spPr>
        <p:txBody>
          <a:bodyPr>
            <a:normAutofit fontScale="92500"/>
          </a:bodyPr>
          <a:lstStyle/>
          <a:p>
            <a:r>
              <a:rPr lang="en-GB" dirty="0"/>
              <a:t> 34</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pPr>
              <a:lnSpc>
                <a:spcPct val="100000"/>
              </a:lnSpc>
              <a:spcBef>
                <a:spcPts val="0"/>
              </a:spcBef>
              <a:defRPr/>
            </a:pPr>
            <a:r>
              <a:rPr lang="en-GB" dirty="0"/>
              <a:t>Revision </a:t>
            </a:r>
            <a:r>
              <a:rPr lang="mr-IN" dirty="0"/>
              <a:t>–</a:t>
            </a:r>
            <a:r>
              <a:rPr lang="en-GB" dirty="0"/>
              <a:t> spelling rules we have learned in Stage 5.</a:t>
            </a:r>
          </a:p>
        </p:txBody>
      </p:sp>
      <p:sp>
        <p:nvSpPr>
          <p:cNvPr id="5" name="Text Placeholder 4">
            <a:extLst>
              <a:ext uri="{FF2B5EF4-FFF2-40B4-BE49-F238E27FC236}">
                <a16:creationId xmlns:a16="http://schemas.microsoft.com/office/drawing/2014/main" id="{34A36E15-7309-2E4B-8E87-7493AD89C132}"/>
              </a:ext>
            </a:extLst>
          </p:cNvPr>
          <p:cNvSpPr>
            <a:spLocks noGrp="1"/>
          </p:cNvSpPr>
          <p:nvPr>
            <p:ph type="body" sz="quarter" idx="16"/>
          </p:nvPr>
        </p:nvSpPr>
        <p:spPr/>
        <p:txBody>
          <a:bodyPr>
            <a:normAutofit/>
          </a:bodyPr>
          <a:lstStyle/>
          <a:p>
            <a:pPr fontAlgn="t">
              <a:lnSpc>
                <a:spcPct val="100000"/>
              </a:lnSpc>
              <a:spcAft>
                <a:spcPts val="200"/>
              </a:spcAft>
            </a:pPr>
            <a:r>
              <a:rPr lang="en-GB" sz="2000" dirty="0"/>
              <a:t>fictitious</a:t>
            </a:r>
          </a:p>
          <a:p>
            <a:pPr fontAlgn="t">
              <a:lnSpc>
                <a:spcPct val="100000"/>
              </a:lnSpc>
              <a:spcAft>
                <a:spcPts val="200"/>
              </a:spcAft>
            </a:pPr>
            <a:r>
              <a:rPr lang="en-GB" sz="2000" dirty="0"/>
              <a:t>conscious</a:t>
            </a:r>
          </a:p>
          <a:p>
            <a:pPr fontAlgn="t">
              <a:lnSpc>
                <a:spcPct val="100000"/>
              </a:lnSpc>
              <a:spcAft>
                <a:spcPts val="200"/>
              </a:spcAft>
            </a:pPr>
            <a:r>
              <a:rPr lang="en-GB" sz="2000" dirty="0"/>
              <a:t>constant</a:t>
            </a:r>
          </a:p>
          <a:p>
            <a:pPr fontAlgn="t">
              <a:lnSpc>
                <a:spcPct val="100000"/>
              </a:lnSpc>
              <a:spcAft>
                <a:spcPts val="200"/>
              </a:spcAft>
            </a:pPr>
            <a:r>
              <a:rPr lang="en-GB" sz="2000" dirty="0"/>
              <a:t>elegance</a:t>
            </a:r>
          </a:p>
          <a:p>
            <a:pPr fontAlgn="t">
              <a:lnSpc>
                <a:spcPct val="100000"/>
              </a:lnSpc>
              <a:spcAft>
                <a:spcPts val="200"/>
              </a:spcAft>
            </a:pPr>
            <a:r>
              <a:rPr lang="en-GB" sz="2000" dirty="0"/>
              <a:t>frequent</a:t>
            </a:r>
          </a:p>
          <a:p>
            <a:pPr fontAlgn="t">
              <a:lnSpc>
                <a:spcPct val="100000"/>
              </a:lnSpc>
              <a:spcAft>
                <a:spcPts val="200"/>
              </a:spcAft>
            </a:pPr>
            <a:r>
              <a:rPr lang="en-GB" sz="2000" dirty="0"/>
              <a:t>understandable</a:t>
            </a:r>
          </a:p>
          <a:p>
            <a:pPr fontAlgn="t">
              <a:lnSpc>
                <a:spcPct val="100000"/>
              </a:lnSpc>
              <a:spcAft>
                <a:spcPts val="200"/>
              </a:spcAft>
            </a:pPr>
            <a:r>
              <a:rPr lang="en-GB" sz="2000" dirty="0"/>
              <a:t>comfortably</a:t>
            </a:r>
          </a:p>
          <a:p>
            <a:pPr fontAlgn="t">
              <a:lnSpc>
                <a:spcPct val="100000"/>
              </a:lnSpc>
              <a:spcAft>
                <a:spcPts val="200"/>
              </a:spcAft>
            </a:pPr>
            <a:r>
              <a:rPr lang="en-GB" sz="2000" dirty="0"/>
              <a:t>controversy</a:t>
            </a:r>
          </a:p>
          <a:p>
            <a:pPr fontAlgn="t">
              <a:lnSpc>
                <a:spcPct val="100000"/>
              </a:lnSpc>
              <a:spcAft>
                <a:spcPts val="200"/>
              </a:spcAft>
            </a:pPr>
            <a:r>
              <a:rPr lang="en-GB" sz="2000" dirty="0"/>
              <a:t>manageable</a:t>
            </a:r>
          </a:p>
          <a:p>
            <a:pPr fontAlgn="t">
              <a:lnSpc>
                <a:spcPct val="100000"/>
              </a:lnSpc>
              <a:spcAft>
                <a:spcPts val="200"/>
              </a:spcAft>
            </a:pPr>
            <a:r>
              <a:rPr lang="en-GB" sz="2000" dirty="0"/>
              <a:t>earlier</a:t>
            </a:r>
          </a:p>
        </p:txBody>
      </p:sp>
      <p:sp>
        <p:nvSpPr>
          <p:cNvPr id="8" name="TextBox 7"/>
          <p:cNvSpPr txBox="1"/>
          <p:nvPr/>
        </p:nvSpPr>
        <p:spPr>
          <a:xfrm>
            <a:off x="3582649" y="1603948"/>
            <a:ext cx="7300210" cy="923330"/>
          </a:xfrm>
          <a:prstGeom prst="rect">
            <a:avLst/>
          </a:prstGeom>
          <a:noFill/>
        </p:spPr>
        <p:txBody>
          <a:bodyPr wrap="square" rtlCol="0">
            <a:spAutoFit/>
          </a:bodyPr>
          <a:lstStyle/>
          <a:p>
            <a:pPr algn="ctr"/>
            <a:r>
              <a:rPr lang="en-GB" u="sng" dirty="0">
                <a:latin typeface="OpenDyslexicAlta" pitchFamily="2" charset="77"/>
                <a:ea typeface="OpenDyslexic" charset="0"/>
                <a:cs typeface="OpenDyslexic" charset="0"/>
              </a:rPr>
              <a:t>Revision</a:t>
            </a:r>
          </a:p>
          <a:p>
            <a:pPr algn="ctr"/>
            <a:endParaRPr lang="en-GB" dirty="0">
              <a:latin typeface="OpenDyslexicAlta" pitchFamily="2" charset="77"/>
              <a:ea typeface="OpenDyslexic" charset="0"/>
              <a:cs typeface="OpenDyslexic" charset="0"/>
            </a:endParaRPr>
          </a:p>
          <a:p>
            <a:pPr algn="ctr"/>
            <a:r>
              <a:rPr lang="en-GB" dirty="0">
                <a:latin typeface="OpenDyslexicAlta" pitchFamily="2" charset="77"/>
                <a:ea typeface="OpenDyslexic" charset="0"/>
                <a:cs typeface="OpenDyslexic" charset="0"/>
              </a:rPr>
              <a:t>Choose an activity from the Challenge Activity Pack </a:t>
            </a:r>
          </a:p>
        </p:txBody>
      </p:sp>
    </p:spTree>
    <p:extLst>
      <p:ext uri="{BB962C8B-B14F-4D97-AF65-F5344CB8AC3E}">
        <p14:creationId xmlns:p14="http://schemas.microsoft.com/office/powerpoint/2010/main" val="1307199436"/>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391771502"/>
              </p:ext>
            </p:extLst>
          </p:nvPr>
        </p:nvGraphicFramePr>
        <p:xfrm>
          <a:off x="508000" y="1600196"/>
          <a:ext cx="11150598" cy="521208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1644890287"/>
                    </a:ext>
                  </a:extLst>
                </a:gridCol>
                <a:gridCol w="1858433">
                  <a:extLst>
                    <a:ext uri="{9D8B030D-6E8A-4147-A177-3AD203B41FA5}">
                      <a16:colId xmlns:a16="http://schemas.microsoft.com/office/drawing/2014/main" val="2427199838"/>
                    </a:ext>
                  </a:extLst>
                </a:gridCol>
              </a:tblGrid>
              <a:tr h="457200">
                <a:tc>
                  <a:txBody>
                    <a:bodyPr/>
                    <a:lstStyle/>
                    <a:p>
                      <a:r>
                        <a:rPr lang="en-GB" dirty="0">
                          <a:latin typeface="OpenDyslexicAlta" pitchFamily="2" charset="77"/>
                          <a:ea typeface="OpenDyslexic" charset="0"/>
                          <a:cs typeface="OpenDyslexic" charset="0"/>
                        </a:rPr>
                        <a:t>Spellings</a:t>
                      </a:r>
                    </a:p>
                  </a:txBody>
                  <a:tcPr>
                    <a:solidFill>
                      <a:srgbClr val="D883FF"/>
                    </a:solidFill>
                  </a:tcPr>
                </a:tc>
                <a:tc>
                  <a:txBody>
                    <a:bodyPr/>
                    <a:lstStyle/>
                    <a:p>
                      <a:pPr algn="ctr"/>
                      <a:r>
                        <a:rPr lang="en-GB" dirty="0">
                          <a:latin typeface="OpenDyslexicAlta" pitchFamily="2" charset="77"/>
                          <a:ea typeface="OpenDyslexic" charset="0"/>
                          <a:cs typeface="OpenDyslexic" charset="0"/>
                        </a:rPr>
                        <a:t>1</a:t>
                      </a:r>
                      <a:r>
                        <a:rPr lang="en-GB" baseline="30000" dirty="0">
                          <a:latin typeface="OpenDyslexicAlta" pitchFamily="2" charset="77"/>
                          <a:ea typeface="OpenDyslexic" charset="0"/>
                          <a:cs typeface="OpenDyslexic" charset="0"/>
                        </a:rPr>
                        <a:t>st</a:t>
                      </a:r>
                      <a:r>
                        <a:rPr lang="en-GB"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dirty="0">
                          <a:latin typeface="OpenDyslexicAlta" pitchFamily="2" charset="77"/>
                          <a:ea typeface="OpenDyslexic" charset="0"/>
                          <a:cs typeface="OpenDyslexic" charset="0"/>
                        </a:rPr>
                        <a:t>2</a:t>
                      </a:r>
                      <a:r>
                        <a:rPr lang="en-GB" baseline="30000" dirty="0">
                          <a:latin typeface="OpenDyslexicAlta" pitchFamily="2" charset="77"/>
                          <a:ea typeface="OpenDyslexic" charset="0"/>
                          <a:cs typeface="OpenDyslexic" charset="0"/>
                        </a:rPr>
                        <a:t>nd</a:t>
                      </a:r>
                      <a:r>
                        <a:rPr lang="en-GB" baseline="0" dirty="0">
                          <a:latin typeface="OpenDyslexicAlta" pitchFamily="2" charset="77"/>
                          <a:ea typeface="OpenDyslexic" charset="0"/>
                          <a:cs typeface="OpenDyslexic" charset="0"/>
                        </a:rPr>
                        <a:t> Attempt</a:t>
                      </a:r>
                      <a:endParaRPr lang="en-GB" dirty="0">
                        <a:latin typeface="OpenDyslexicAlta" pitchFamily="2" charset="77"/>
                        <a:ea typeface="OpenDyslexic" charset="0"/>
                        <a:cs typeface="OpenDyslexic" charset="0"/>
                      </a:endParaRPr>
                    </a:p>
                  </a:txBody>
                  <a:tcPr>
                    <a:solidFill>
                      <a:srgbClr val="D883FF"/>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4th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D883FF"/>
                    </a:solidFill>
                  </a:tcPr>
                </a:tc>
                <a:extLst>
                  <a:ext uri="{0D108BD9-81ED-4DB2-BD59-A6C34878D82A}">
                    <a16:rowId xmlns:a16="http://schemas.microsoft.com/office/drawing/2014/main" val="10000"/>
                  </a:ext>
                </a:extLst>
              </a:tr>
              <a:tr h="457200">
                <a:tc>
                  <a:txBody>
                    <a:bodyPr/>
                    <a:lstStyle/>
                    <a:p>
                      <a:r>
                        <a:rPr lang="en-GB" dirty="0">
                          <a:latin typeface="OpenDyslexicAlta" pitchFamily="2" charset="77"/>
                          <a:ea typeface="OpenDyslexic" charset="0"/>
                          <a:cs typeface="OpenDyslexic" charset="0"/>
                        </a:rPr>
                        <a:t>fictitious</a:t>
                      </a: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dirty="0">
                          <a:latin typeface="OpenDyslexicAlta" pitchFamily="2" charset="77"/>
                          <a:ea typeface="OpenDyslexic" charset="0"/>
                          <a:cs typeface="OpenDyslexic" charset="0"/>
                        </a:rPr>
                        <a:t>conscious</a:t>
                      </a: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dirty="0">
                          <a:latin typeface="OpenDyslexicAlta" pitchFamily="2" charset="77"/>
                          <a:ea typeface="OpenDyslexic" charset="0"/>
                          <a:cs typeface="OpenDyslexic" charset="0"/>
                        </a:rPr>
                        <a:t>constant</a:t>
                      </a: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dirty="0">
                          <a:latin typeface="OpenDyslexicAlta" pitchFamily="2" charset="77"/>
                          <a:ea typeface="OpenDyslexic" charset="0"/>
                          <a:cs typeface="OpenDyslexic" charset="0"/>
                        </a:rPr>
                        <a:t>elegance</a:t>
                      </a: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dirty="0">
                          <a:latin typeface="OpenDyslexicAlta" pitchFamily="2" charset="77"/>
                          <a:ea typeface="OpenDyslexic" charset="0"/>
                          <a:cs typeface="OpenDyslexic" charset="0"/>
                        </a:rPr>
                        <a:t>frequent</a:t>
                      </a: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dirty="0">
                          <a:latin typeface="OpenDyslexicAlta" pitchFamily="2" charset="77"/>
                          <a:ea typeface="OpenDyslexic" charset="0"/>
                          <a:cs typeface="OpenDyslexic" charset="0"/>
                        </a:rPr>
                        <a:t>understandable</a:t>
                      </a: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dirty="0">
                          <a:latin typeface="OpenDyslexicAlta" pitchFamily="2" charset="77"/>
                          <a:ea typeface="OpenDyslexic" charset="0"/>
                          <a:cs typeface="OpenDyslexic" charset="0"/>
                        </a:rPr>
                        <a:t>comfortably</a:t>
                      </a: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dirty="0">
                          <a:latin typeface="OpenDyslexicAlta" pitchFamily="2" charset="77"/>
                          <a:ea typeface="OpenDyslexic" charset="0"/>
                          <a:cs typeface="OpenDyslexic" charset="0"/>
                        </a:rPr>
                        <a:t>controversy</a:t>
                      </a: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dirty="0">
                          <a:latin typeface="OpenDyslexicAlta" pitchFamily="2" charset="77"/>
                          <a:ea typeface="OpenDyslexic" charset="0"/>
                          <a:cs typeface="OpenDyslexic" charset="0"/>
                        </a:rPr>
                        <a:t>manageable</a:t>
                      </a: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dirty="0">
                          <a:latin typeface="OpenDyslexicAlta" pitchFamily="2" charset="77"/>
                          <a:ea typeface="OpenDyslexic" charset="0"/>
                          <a:cs typeface="OpenDyslexic" charset="0"/>
                        </a:rPr>
                        <a:t>earlier</a:t>
                      </a: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191582744"/>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latin typeface="Muli" pitchFamily="2" charset="77"/>
                        </a:rPr>
                        <a:t>Revision </a:t>
                      </a:r>
                      <a:r>
                        <a:rPr lang="mr-IN" sz="1400" dirty="0">
                          <a:latin typeface="Muli" pitchFamily="2" charset="77"/>
                        </a:rPr>
                        <a:t>–</a:t>
                      </a:r>
                      <a:r>
                        <a:rPr lang="en-GB" sz="1400" dirty="0">
                          <a:latin typeface="Muli" pitchFamily="2" charset="77"/>
                        </a:rPr>
                        <a:t> spelling rules we have learned in Stage 5.</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dirty="0">
                          <a:latin typeface="Muli" pitchFamily="2" charset="77"/>
                        </a:rPr>
                        <a:t>List: 34</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450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385361094"/>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r>
                        <a:rPr lang="en-GB" sz="1400" b="0" i="0" dirty="0">
                          <a:latin typeface="Muli" pitchFamily="2" charset="77"/>
                        </a:rPr>
                        <a:t>Ending ‘-</a:t>
                      </a:r>
                      <a:r>
                        <a:rPr lang="en-GB" sz="1400" b="0" i="0" dirty="0" err="1">
                          <a:latin typeface="Muli" pitchFamily="2" charset="77"/>
                        </a:rPr>
                        <a:t>cial</a:t>
                      </a:r>
                      <a:r>
                        <a:rPr lang="en-GB" sz="1400" dirty="0">
                          <a:latin typeface="Muli" pitchFamily="2" charset="77"/>
                        </a:rPr>
                        <a:t>’ and ‘-</a:t>
                      </a:r>
                      <a:r>
                        <a:rPr lang="en-GB" sz="1400" dirty="0" err="1">
                          <a:latin typeface="Muli" pitchFamily="2" charset="77"/>
                        </a:rPr>
                        <a:t>tial</a:t>
                      </a:r>
                      <a:r>
                        <a:rPr lang="en-GB" sz="1400" dirty="0">
                          <a:latin typeface="Muli" pitchFamily="2" charset="77"/>
                        </a:rPr>
                        <a:t>’.  After a vowel ‘-</a:t>
                      </a:r>
                      <a:r>
                        <a:rPr lang="en-GB" sz="1400" dirty="0" err="1">
                          <a:latin typeface="Muli" pitchFamily="2" charset="77"/>
                        </a:rPr>
                        <a:t>cial</a:t>
                      </a:r>
                      <a:r>
                        <a:rPr lang="en-GB" sz="1400" dirty="0">
                          <a:latin typeface="Muli" pitchFamily="2" charset="77"/>
                        </a:rPr>
                        <a:t>’ is most common and ‘-</a:t>
                      </a:r>
                      <a:r>
                        <a:rPr lang="en-GB" sz="1400" dirty="0" err="1">
                          <a:latin typeface="Muli" pitchFamily="2" charset="77"/>
                        </a:rPr>
                        <a:t>tial</a:t>
                      </a:r>
                      <a:r>
                        <a:rPr lang="en-GB" sz="1400" dirty="0">
                          <a:latin typeface="Muli" pitchFamily="2" charset="77"/>
                        </a:rPr>
                        <a:t>’ after a consonant but there are many exceptions.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4</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569188583"/>
              </p:ext>
            </p:extLst>
          </p:nvPr>
        </p:nvGraphicFramePr>
        <p:xfrm>
          <a:off x="4167590" y="2036918"/>
          <a:ext cx="2787650" cy="4495116"/>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4951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i="0" dirty="0">
                        <a:latin typeface="OpenDyslexicAlta" pitchFamily="2" charset="77"/>
                        <a:ea typeface="OpenDyslexic" charset="0"/>
                        <a:cs typeface="OpenDyslex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i="0" dirty="0">
                          <a:latin typeface="OpenDyslexicAlta" pitchFamily="2" charset="77"/>
                          <a:ea typeface="OpenDyslexic" charset="0"/>
                          <a:cs typeface="OpenDyslexic" charset="0"/>
                        </a:rPr>
                        <a:t>potential</a:t>
                      </a:r>
                      <a:br>
                        <a:rPr lang="en-GB" sz="2400" b="0" i="0" dirty="0">
                          <a:latin typeface="OpenDyslexicAlta" pitchFamily="2" charset="77"/>
                          <a:ea typeface="OpenDyslexic" charset="0"/>
                          <a:cs typeface="OpenDyslexic" charset="0"/>
                        </a:rPr>
                      </a:br>
                      <a:r>
                        <a:rPr lang="en-GB" sz="2400" b="0" i="0" dirty="0" err="1">
                          <a:latin typeface="OpenDyslexicAlta" pitchFamily="2" charset="77"/>
                          <a:ea typeface="OpenDyslexic" charset="0"/>
                          <a:cs typeface="OpenDyslexic" charset="0"/>
                        </a:rPr>
                        <a:t>esential</a:t>
                      </a:r>
                      <a:br>
                        <a:rPr lang="en-GB" sz="2400" b="0" i="0" dirty="0">
                          <a:latin typeface="OpenDyslexicAlta" pitchFamily="2" charset="77"/>
                          <a:ea typeface="OpenDyslexic" charset="0"/>
                          <a:cs typeface="OpenDyslexic" charset="0"/>
                        </a:rPr>
                      </a:br>
                      <a:r>
                        <a:rPr lang="en-GB" sz="2400" b="0" i="0" dirty="0" err="1">
                          <a:latin typeface="OpenDyslexicAlta" pitchFamily="2" charset="77"/>
                          <a:ea typeface="OpenDyslexic" charset="0"/>
                          <a:cs typeface="OpenDyslexic" charset="0"/>
                        </a:rPr>
                        <a:t>substancial</a:t>
                      </a:r>
                      <a:br>
                        <a:rPr lang="en-GB" sz="2400" b="0" i="0" dirty="0">
                          <a:latin typeface="OpenDyslexicAlta" pitchFamily="2" charset="77"/>
                          <a:ea typeface="OpenDyslexic" charset="0"/>
                          <a:cs typeface="OpenDyslexic" charset="0"/>
                        </a:rPr>
                      </a:br>
                      <a:r>
                        <a:rPr lang="en-GB" sz="2400" b="0" i="0" dirty="0">
                          <a:latin typeface="OpenDyslexicAlta" pitchFamily="2" charset="77"/>
                          <a:ea typeface="OpenDyslexic" charset="0"/>
                          <a:cs typeface="OpenDyslexic" charset="0"/>
                        </a:rPr>
                        <a:t>influential</a:t>
                      </a:r>
                      <a:br>
                        <a:rPr lang="en-GB" sz="2400" b="0" i="0" dirty="0">
                          <a:latin typeface="OpenDyslexicAlta" pitchFamily="2" charset="77"/>
                          <a:ea typeface="OpenDyslexic" charset="0"/>
                          <a:cs typeface="OpenDyslexic" charset="0"/>
                        </a:rPr>
                      </a:br>
                      <a:r>
                        <a:rPr lang="en-GB" sz="2400" b="0" i="0" dirty="0" err="1">
                          <a:latin typeface="OpenDyslexicAlta" pitchFamily="2" charset="77"/>
                          <a:ea typeface="OpenDyslexic" charset="0"/>
                          <a:cs typeface="OpenDyslexic" charset="0"/>
                        </a:rPr>
                        <a:t>residencial</a:t>
                      </a:r>
                      <a:br>
                        <a:rPr lang="en-GB" sz="2400" b="0" i="0" dirty="0">
                          <a:latin typeface="OpenDyslexicAlta" pitchFamily="2" charset="77"/>
                          <a:ea typeface="OpenDyslexic" charset="0"/>
                          <a:cs typeface="OpenDyslexic" charset="0"/>
                        </a:rPr>
                      </a:br>
                      <a:r>
                        <a:rPr lang="en-GB" sz="2400" b="0" i="0" dirty="0" err="1">
                          <a:latin typeface="OpenDyslexicAlta" pitchFamily="2" charset="77"/>
                          <a:ea typeface="OpenDyslexic" charset="0"/>
                          <a:cs typeface="OpenDyslexic" charset="0"/>
                        </a:rPr>
                        <a:t>confadential</a:t>
                      </a:r>
                      <a:br>
                        <a:rPr lang="en-GB" sz="2400" b="0" i="0" dirty="0">
                          <a:latin typeface="OpenDyslexicAlta" pitchFamily="2" charset="77"/>
                          <a:ea typeface="OpenDyslexic" charset="0"/>
                          <a:cs typeface="OpenDyslexic" charset="0"/>
                        </a:rPr>
                      </a:br>
                      <a:r>
                        <a:rPr lang="en-GB" sz="2400" b="0" i="0" dirty="0">
                          <a:latin typeface="OpenDyslexicAlta" pitchFamily="2" charset="77"/>
                          <a:ea typeface="OpenDyslexic" charset="0"/>
                          <a:cs typeface="OpenDyslexic" charset="0"/>
                        </a:rPr>
                        <a:t>celestial</a:t>
                      </a:r>
                      <a:br>
                        <a:rPr lang="en-GB" sz="2400" b="0" i="0" dirty="0">
                          <a:latin typeface="OpenDyslexicAlta" pitchFamily="2" charset="77"/>
                          <a:ea typeface="OpenDyslexic" charset="0"/>
                          <a:cs typeface="OpenDyslexic" charset="0"/>
                        </a:rPr>
                      </a:br>
                      <a:r>
                        <a:rPr lang="en-GB" sz="2400" b="0" i="0" dirty="0" err="1">
                          <a:latin typeface="OpenDyslexicAlta" pitchFamily="2" charset="77"/>
                          <a:ea typeface="OpenDyslexic" charset="0"/>
                          <a:cs typeface="OpenDyslexic" charset="0"/>
                        </a:rPr>
                        <a:t>preferencial</a:t>
                      </a:r>
                      <a:br>
                        <a:rPr lang="en-GB" sz="2400" b="0" i="0" dirty="0">
                          <a:latin typeface="OpenDyslexicAlta" pitchFamily="2" charset="77"/>
                          <a:ea typeface="OpenDyslexic" charset="0"/>
                          <a:cs typeface="OpenDyslexic" charset="0"/>
                        </a:rPr>
                      </a:br>
                      <a:r>
                        <a:rPr lang="en-GB" sz="2400" b="0" i="0" dirty="0" err="1">
                          <a:latin typeface="OpenDyslexicAlta" pitchFamily="2" charset="77"/>
                          <a:ea typeface="OpenDyslexic" charset="0"/>
                          <a:cs typeface="OpenDyslexic" charset="0"/>
                        </a:rPr>
                        <a:t>torential</a:t>
                      </a:r>
                      <a:br>
                        <a:rPr lang="en-GB" sz="2400" b="0" i="0" dirty="0">
                          <a:latin typeface="OpenDyslexicAlta" pitchFamily="2" charset="77"/>
                          <a:ea typeface="OpenDyslexic" charset="0"/>
                          <a:cs typeface="OpenDyslexic" charset="0"/>
                        </a:rPr>
                      </a:br>
                      <a:r>
                        <a:rPr lang="en-GB" sz="2400" b="0" i="0" dirty="0" err="1">
                          <a:latin typeface="OpenDyslexicAlta" pitchFamily="2" charset="77"/>
                          <a:ea typeface="OpenDyslexic" charset="0"/>
                          <a:cs typeface="OpenDyslexic" charset="0"/>
                        </a:rPr>
                        <a:t>circumstandtial</a:t>
                      </a:r>
                      <a:endParaRPr lang="en-GB" sz="2400" b="0" i="0" dirty="0">
                        <a:latin typeface="OpenDyslexicAlta" pitchFamily="2" charset="77"/>
                        <a:ea typeface="OpenDyslexic" charset="0"/>
                        <a:cs typeface="OpenDyslexic"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nvGraphicFramePr>
        <p:xfrm>
          <a:off x="9218237" y="2049671"/>
          <a:ext cx="2434392" cy="4572000"/>
        </p:xfrm>
        <a:graphic>
          <a:graphicData uri="http://schemas.openxmlformats.org/drawingml/2006/table">
            <a:tbl>
              <a:tblPr firstRow="1" bandRow="1">
                <a:tableStyleId>{5940675A-B579-460E-94D1-54222C63F5DA}</a:tableStyleId>
              </a:tblPr>
              <a:tblGrid>
                <a:gridCol w="2434392">
                  <a:extLst>
                    <a:ext uri="{9D8B030D-6E8A-4147-A177-3AD203B41FA5}">
                      <a16:colId xmlns:a16="http://schemas.microsoft.com/office/drawing/2014/main" val="20000"/>
                    </a:ext>
                  </a:extLst>
                </a:gridCol>
              </a:tblGrid>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0"/>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bl>
          </a:graphicData>
        </a:graphic>
      </p:graphicFrame>
      <p:sp>
        <p:nvSpPr>
          <p:cNvPr id="9" name="TextBox 8"/>
          <p:cNvSpPr txBox="1"/>
          <p:nvPr/>
        </p:nvSpPr>
        <p:spPr>
          <a:xfrm>
            <a:off x="3858568" y="1323865"/>
            <a:ext cx="8360082" cy="830997"/>
          </a:xfrm>
          <a:prstGeom prst="rect">
            <a:avLst/>
          </a:prstGeom>
          <a:noFill/>
        </p:spPr>
        <p:txBody>
          <a:bodyPr wrap="square" rtlCol="0">
            <a:spAutoFit/>
          </a:bodyPr>
          <a:lstStyle/>
          <a:p>
            <a:pPr algn="ctr"/>
            <a:r>
              <a:rPr lang="en-GB" sz="1600" dirty="0">
                <a:latin typeface="OpenDyslexicAlta" pitchFamily="2" charset="77"/>
                <a:ea typeface="OpenDyslexic" charset="0"/>
                <a:cs typeface="OpenDyslexic" charset="0"/>
              </a:rPr>
              <a:t>Evie has scored 3/10 in her spelling test.  </a:t>
            </a:r>
          </a:p>
          <a:p>
            <a:pPr algn="ctr"/>
            <a:r>
              <a:rPr lang="en-GB" sz="1600" dirty="0">
                <a:latin typeface="OpenDyslexicAlta" pitchFamily="2" charset="77"/>
                <a:ea typeface="OpenDyslexic" charset="0"/>
                <a:cs typeface="OpenDyslexic" charset="0"/>
              </a:rPr>
              <a:t>Can you help her to work out which spellings are wrong and write them correctly?</a:t>
            </a:r>
          </a:p>
        </p:txBody>
      </p:sp>
      <p:sp>
        <p:nvSpPr>
          <p:cNvPr id="10" name="TextBox 9"/>
          <p:cNvSpPr txBox="1"/>
          <p:nvPr/>
        </p:nvSpPr>
        <p:spPr>
          <a:xfrm>
            <a:off x="508000" y="1251292"/>
            <a:ext cx="2787650" cy="261610"/>
          </a:xfrm>
          <a:prstGeom prst="rect">
            <a:avLst/>
          </a:prstGeom>
          <a:solidFill>
            <a:srgbClr val="D883FF"/>
          </a:solidFill>
        </p:spPr>
        <p:txBody>
          <a:bodyPr wrap="square" rtlCol="0">
            <a:spAutoFit/>
          </a:bodyPr>
          <a:lstStyle/>
          <a:p>
            <a:r>
              <a:rPr lang="en-GB" sz="1100" dirty="0">
                <a:latin typeface="OpenDyslexicAlta" pitchFamily="2" charset="77"/>
                <a:ea typeface="OpenDyslexic" charset="0"/>
                <a:cs typeface="OpenDyslexic" charset="0"/>
              </a:rPr>
              <a:t>Cover your spellings for this task</a:t>
            </a:r>
          </a:p>
        </p:txBody>
      </p:sp>
      <p:graphicFrame>
        <p:nvGraphicFramePr>
          <p:cNvPr id="3" name="Table 2">
            <a:extLst>
              <a:ext uri="{FF2B5EF4-FFF2-40B4-BE49-F238E27FC236}">
                <a16:creationId xmlns:a16="http://schemas.microsoft.com/office/drawing/2014/main" id="{1590239E-C5B7-4E3D-B5E3-F98E06F0C215}"/>
              </a:ext>
            </a:extLst>
          </p:cNvPr>
          <p:cNvGraphicFramePr>
            <a:graphicFrameLocks noGrp="1"/>
          </p:cNvGraphicFramePr>
          <p:nvPr>
            <p:extLst>
              <p:ext uri="{D42A27DB-BD31-4B8C-83A1-F6EECF244321}">
                <p14:modId xmlns:p14="http://schemas.microsoft.com/office/powerpoint/2010/main" val="4145114908"/>
              </p:ext>
            </p:extLst>
          </p:nvPr>
        </p:nvGraphicFramePr>
        <p:xfrm>
          <a:off x="539371" y="164437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382984207"/>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2933006831"/>
                  </a:ext>
                </a:extLst>
              </a:tr>
              <a:tr h="457200">
                <a:tc>
                  <a:txBody>
                    <a:bodyPr/>
                    <a:lstStyle/>
                    <a:p>
                      <a:r>
                        <a:rPr lang="en-GB" b="0" i="0" dirty="0">
                          <a:latin typeface="OpenDyslexicAlta" pitchFamily="2" charset="77"/>
                          <a:ea typeface="OpenDyslexic" charset="0"/>
                          <a:cs typeface="OpenDyslexic" charset="0"/>
                        </a:rPr>
                        <a:t>potential</a:t>
                      </a:r>
                    </a:p>
                  </a:txBody>
                  <a:tcPr/>
                </a:tc>
                <a:extLst>
                  <a:ext uri="{0D108BD9-81ED-4DB2-BD59-A6C34878D82A}">
                    <a16:rowId xmlns:a16="http://schemas.microsoft.com/office/drawing/2014/main" val="2059049468"/>
                  </a:ext>
                </a:extLst>
              </a:tr>
              <a:tr h="457200">
                <a:tc>
                  <a:txBody>
                    <a:bodyPr/>
                    <a:lstStyle/>
                    <a:p>
                      <a:r>
                        <a:rPr lang="en-GB" b="0" i="0" dirty="0">
                          <a:latin typeface="OpenDyslexicAlta" pitchFamily="2" charset="77"/>
                          <a:ea typeface="OpenDyslexic" charset="0"/>
                          <a:cs typeface="OpenDyslexic" charset="0"/>
                        </a:rPr>
                        <a:t>essential</a:t>
                      </a:r>
                    </a:p>
                  </a:txBody>
                  <a:tcPr/>
                </a:tc>
                <a:extLst>
                  <a:ext uri="{0D108BD9-81ED-4DB2-BD59-A6C34878D82A}">
                    <a16:rowId xmlns:a16="http://schemas.microsoft.com/office/drawing/2014/main" val="3052057187"/>
                  </a:ext>
                </a:extLst>
              </a:tr>
              <a:tr h="457200">
                <a:tc>
                  <a:txBody>
                    <a:bodyPr/>
                    <a:lstStyle/>
                    <a:p>
                      <a:r>
                        <a:rPr lang="en-GB" b="0" i="0" dirty="0">
                          <a:latin typeface="OpenDyslexicAlta" pitchFamily="2" charset="77"/>
                          <a:ea typeface="OpenDyslexic" charset="0"/>
                          <a:cs typeface="OpenDyslexic" charset="0"/>
                        </a:rPr>
                        <a:t>substantial</a:t>
                      </a:r>
                    </a:p>
                  </a:txBody>
                  <a:tcPr/>
                </a:tc>
                <a:extLst>
                  <a:ext uri="{0D108BD9-81ED-4DB2-BD59-A6C34878D82A}">
                    <a16:rowId xmlns:a16="http://schemas.microsoft.com/office/drawing/2014/main" val="3744416095"/>
                  </a:ext>
                </a:extLst>
              </a:tr>
              <a:tr h="457200">
                <a:tc>
                  <a:txBody>
                    <a:bodyPr/>
                    <a:lstStyle/>
                    <a:p>
                      <a:r>
                        <a:rPr lang="en-GB" b="0" i="0" dirty="0">
                          <a:latin typeface="OpenDyslexicAlta" pitchFamily="2" charset="77"/>
                          <a:ea typeface="OpenDyslexic" charset="0"/>
                          <a:cs typeface="OpenDyslexic" charset="0"/>
                        </a:rPr>
                        <a:t>influential</a:t>
                      </a:r>
                    </a:p>
                  </a:txBody>
                  <a:tcPr/>
                </a:tc>
                <a:extLst>
                  <a:ext uri="{0D108BD9-81ED-4DB2-BD59-A6C34878D82A}">
                    <a16:rowId xmlns:a16="http://schemas.microsoft.com/office/drawing/2014/main" val="316817233"/>
                  </a:ext>
                </a:extLst>
              </a:tr>
              <a:tr h="457200">
                <a:tc>
                  <a:txBody>
                    <a:bodyPr/>
                    <a:lstStyle/>
                    <a:p>
                      <a:r>
                        <a:rPr lang="en-GB" b="0" i="0" dirty="0">
                          <a:latin typeface="OpenDyslexicAlta" pitchFamily="2" charset="77"/>
                          <a:ea typeface="OpenDyslexic" charset="0"/>
                          <a:cs typeface="OpenDyslexic" charset="0"/>
                        </a:rPr>
                        <a:t>residential</a:t>
                      </a:r>
                    </a:p>
                  </a:txBody>
                  <a:tcPr/>
                </a:tc>
                <a:extLst>
                  <a:ext uri="{0D108BD9-81ED-4DB2-BD59-A6C34878D82A}">
                    <a16:rowId xmlns:a16="http://schemas.microsoft.com/office/drawing/2014/main" val="625794147"/>
                  </a:ext>
                </a:extLst>
              </a:tr>
              <a:tr h="457200">
                <a:tc>
                  <a:txBody>
                    <a:bodyPr/>
                    <a:lstStyle/>
                    <a:p>
                      <a:r>
                        <a:rPr lang="en-GB" b="0" i="0" dirty="0">
                          <a:latin typeface="OpenDyslexicAlta" pitchFamily="2" charset="77"/>
                          <a:ea typeface="OpenDyslexic" charset="0"/>
                          <a:cs typeface="OpenDyslexic" charset="0"/>
                        </a:rPr>
                        <a:t>confidential</a:t>
                      </a:r>
                    </a:p>
                  </a:txBody>
                  <a:tcPr/>
                </a:tc>
                <a:extLst>
                  <a:ext uri="{0D108BD9-81ED-4DB2-BD59-A6C34878D82A}">
                    <a16:rowId xmlns:a16="http://schemas.microsoft.com/office/drawing/2014/main" val="3744877512"/>
                  </a:ext>
                </a:extLst>
              </a:tr>
              <a:tr h="457200">
                <a:tc>
                  <a:txBody>
                    <a:bodyPr/>
                    <a:lstStyle/>
                    <a:p>
                      <a:r>
                        <a:rPr lang="en-GB" b="0" i="0" dirty="0">
                          <a:latin typeface="OpenDyslexicAlta" pitchFamily="2" charset="77"/>
                          <a:ea typeface="OpenDyslexic" charset="0"/>
                          <a:cs typeface="OpenDyslexic" charset="0"/>
                        </a:rPr>
                        <a:t>celestial</a:t>
                      </a:r>
                    </a:p>
                  </a:txBody>
                  <a:tcPr/>
                </a:tc>
                <a:extLst>
                  <a:ext uri="{0D108BD9-81ED-4DB2-BD59-A6C34878D82A}">
                    <a16:rowId xmlns:a16="http://schemas.microsoft.com/office/drawing/2014/main" val="3029493796"/>
                  </a:ext>
                </a:extLst>
              </a:tr>
              <a:tr h="457200">
                <a:tc>
                  <a:txBody>
                    <a:bodyPr/>
                    <a:lstStyle/>
                    <a:p>
                      <a:r>
                        <a:rPr lang="en-GB" b="0" i="0" dirty="0">
                          <a:latin typeface="OpenDyslexicAlta" pitchFamily="2" charset="77"/>
                          <a:ea typeface="OpenDyslexic" charset="0"/>
                          <a:cs typeface="OpenDyslexic" charset="0"/>
                        </a:rPr>
                        <a:t>preferential</a:t>
                      </a:r>
                    </a:p>
                  </a:txBody>
                  <a:tcPr/>
                </a:tc>
                <a:extLst>
                  <a:ext uri="{0D108BD9-81ED-4DB2-BD59-A6C34878D82A}">
                    <a16:rowId xmlns:a16="http://schemas.microsoft.com/office/drawing/2014/main" val="2273619596"/>
                  </a:ext>
                </a:extLst>
              </a:tr>
              <a:tr h="457200">
                <a:tc>
                  <a:txBody>
                    <a:bodyPr/>
                    <a:lstStyle/>
                    <a:p>
                      <a:r>
                        <a:rPr lang="en-GB" b="0" i="0" dirty="0">
                          <a:latin typeface="OpenDyslexicAlta" pitchFamily="2" charset="77"/>
                          <a:ea typeface="OpenDyslexic" charset="0"/>
                          <a:cs typeface="OpenDyslexic" charset="0"/>
                        </a:rPr>
                        <a:t>torrential</a:t>
                      </a:r>
                    </a:p>
                  </a:txBody>
                  <a:tcPr/>
                </a:tc>
                <a:extLst>
                  <a:ext uri="{0D108BD9-81ED-4DB2-BD59-A6C34878D82A}">
                    <a16:rowId xmlns:a16="http://schemas.microsoft.com/office/drawing/2014/main" val="3013626003"/>
                  </a:ext>
                </a:extLst>
              </a:tr>
              <a:tr h="457200">
                <a:tc>
                  <a:txBody>
                    <a:bodyPr/>
                    <a:lstStyle/>
                    <a:p>
                      <a:r>
                        <a:rPr lang="en-GB" b="0" i="0" dirty="0">
                          <a:latin typeface="OpenDyslexicAlta" pitchFamily="2" charset="77"/>
                          <a:ea typeface="OpenDyslexic" charset="0"/>
                          <a:cs typeface="OpenDyslexic" charset="0"/>
                        </a:rPr>
                        <a:t>circumstantial</a:t>
                      </a:r>
                    </a:p>
                  </a:txBody>
                  <a:tcPr/>
                </a:tc>
                <a:extLst>
                  <a:ext uri="{0D108BD9-81ED-4DB2-BD59-A6C34878D82A}">
                    <a16:rowId xmlns:a16="http://schemas.microsoft.com/office/drawing/2014/main" val="3359791532"/>
                  </a:ext>
                </a:extLst>
              </a:tr>
            </a:tbl>
          </a:graphicData>
        </a:graphic>
      </p:graphicFrame>
      <p:pic>
        <p:nvPicPr>
          <p:cNvPr id="8194" name="Picture 2" descr="Classroom Comic Characters Project 1 Schoo">
            <a:extLst>
              <a:ext uri="{FF2B5EF4-FFF2-40B4-BE49-F238E27FC236}">
                <a16:creationId xmlns:a16="http://schemas.microsoft.com/office/drawing/2014/main" id="{8B860329-E02A-40FF-AA7A-BD00B01694D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15679" y="2132891"/>
            <a:ext cx="1245859" cy="185786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5DE4A76D-0F02-489C-8C9E-BB27F5F63089}"/>
              </a:ext>
            </a:extLst>
          </p:cNvPr>
          <p:cNvSpPr/>
          <p:nvPr/>
        </p:nvSpPr>
        <p:spPr>
          <a:xfrm>
            <a:off x="271305" y="1586039"/>
            <a:ext cx="3339586" cy="5087538"/>
          </a:xfrm>
          <a:prstGeom prst="roundRect">
            <a:avLst>
              <a:gd name="adj" fmla="val 4636"/>
            </a:avLst>
          </a:prstGeom>
          <a:solidFill>
            <a:srgbClr val="D88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Tree>
    <p:extLst>
      <p:ext uri="{BB962C8B-B14F-4D97-AF65-F5344CB8AC3E}">
        <p14:creationId xmlns:p14="http://schemas.microsoft.com/office/powerpoint/2010/main" val="178655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57235006"/>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dirty="0">
                          <a:latin typeface="OpenDyslexicAlta" pitchFamily="2" charset="77"/>
                          <a:ea typeface="OpenDyslexic" charset="0"/>
                          <a:cs typeface="OpenDyslexic" charset="0"/>
                        </a:rPr>
                        <a:t>fictitious</a:t>
                      </a:r>
                    </a:p>
                  </a:txBody>
                  <a:tcPr/>
                </a:tc>
                <a:extLst>
                  <a:ext uri="{0D108BD9-81ED-4DB2-BD59-A6C34878D82A}">
                    <a16:rowId xmlns:a16="http://schemas.microsoft.com/office/drawing/2014/main" val="10001"/>
                  </a:ext>
                </a:extLst>
              </a:tr>
              <a:tr h="457200">
                <a:tc>
                  <a:txBody>
                    <a:bodyPr/>
                    <a:lstStyle/>
                    <a:p>
                      <a:r>
                        <a:rPr lang="en-GB" dirty="0">
                          <a:latin typeface="OpenDyslexicAlta" pitchFamily="2" charset="77"/>
                          <a:ea typeface="OpenDyslexic" charset="0"/>
                          <a:cs typeface="OpenDyslexic" charset="0"/>
                        </a:rPr>
                        <a:t>conscious</a:t>
                      </a:r>
                    </a:p>
                  </a:txBody>
                  <a:tcPr/>
                </a:tc>
                <a:extLst>
                  <a:ext uri="{0D108BD9-81ED-4DB2-BD59-A6C34878D82A}">
                    <a16:rowId xmlns:a16="http://schemas.microsoft.com/office/drawing/2014/main" val="10002"/>
                  </a:ext>
                </a:extLst>
              </a:tr>
              <a:tr h="457200">
                <a:tc>
                  <a:txBody>
                    <a:bodyPr/>
                    <a:lstStyle/>
                    <a:p>
                      <a:r>
                        <a:rPr lang="en-GB" dirty="0">
                          <a:latin typeface="OpenDyslexicAlta" pitchFamily="2" charset="77"/>
                          <a:ea typeface="OpenDyslexic" charset="0"/>
                          <a:cs typeface="OpenDyslexic" charset="0"/>
                        </a:rPr>
                        <a:t>constant</a:t>
                      </a:r>
                    </a:p>
                  </a:txBody>
                  <a:tcPr/>
                </a:tc>
                <a:extLst>
                  <a:ext uri="{0D108BD9-81ED-4DB2-BD59-A6C34878D82A}">
                    <a16:rowId xmlns:a16="http://schemas.microsoft.com/office/drawing/2014/main" val="10003"/>
                  </a:ext>
                </a:extLst>
              </a:tr>
              <a:tr h="457200">
                <a:tc>
                  <a:txBody>
                    <a:bodyPr/>
                    <a:lstStyle/>
                    <a:p>
                      <a:r>
                        <a:rPr lang="en-GB" dirty="0">
                          <a:latin typeface="OpenDyslexicAlta" pitchFamily="2" charset="77"/>
                          <a:ea typeface="OpenDyslexic" charset="0"/>
                          <a:cs typeface="OpenDyslexic" charset="0"/>
                        </a:rPr>
                        <a:t>elegance</a:t>
                      </a:r>
                    </a:p>
                  </a:txBody>
                  <a:tcPr/>
                </a:tc>
                <a:extLst>
                  <a:ext uri="{0D108BD9-81ED-4DB2-BD59-A6C34878D82A}">
                    <a16:rowId xmlns:a16="http://schemas.microsoft.com/office/drawing/2014/main" val="10004"/>
                  </a:ext>
                </a:extLst>
              </a:tr>
              <a:tr h="457200">
                <a:tc>
                  <a:txBody>
                    <a:bodyPr/>
                    <a:lstStyle/>
                    <a:p>
                      <a:r>
                        <a:rPr lang="en-GB" dirty="0">
                          <a:latin typeface="OpenDyslexicAlta" pitchFamily="2" charset="77"/>
                          <a:ea typeface="OpenDyslexic" charset="0"/>
                          <a:cs typeface="OpenDyslexic" charset="0"/>
                        </a:rPr>
                        <a:t>frequent</a:t>
                      </a:r>
                    </a:p>
                  </a:txBody>
                  <a:tcPr/>
                </a:tc>
                <a:extLst>
                  <a:ext uri="{0D108BD9-81ED-4DB2-BD59-A6C34878D82A}">
                    <a16:rowId xmlns:a16="http://schemas.microsoft.com/office/drawing/2014/main" val="10005"/>
                  </a:ext>
                </a:extLst>
              </a:tr>
              <a:tr h="457200">
                <a:tc>
                  <a:txBody>
                    <a:bodyPr/>
                    <a:lstStyle/>
                    <a:p>
                      <a:r>
                        <a:rPr lang="en-GB" dirty="0">
                          <a:latin typeface="OpenDyslexicAlta" pitchFamily="2" charset="77"/>
                          <a:ea typeface="OpenDyslexic" charset="0"/>
                          <a:cs typeface="OpenDyslexic" charset="0"/>
                        </a:rPr>
                        <a:t>understandable</a:t>
                      </a:r>
                    </a:p>
                  </a:txBody>
                  <a:tcPr/>
                </a:tc>
                <a:extLst>
                  <a:ext uri="{0D108BD9-81ED-4DB2-BD59-A6C34878D82A}">
                    <a16:rowId xmlns:a16="http://schemas.microsoft.com/office/drawing/2014/main" val="10006"/>
                  </a:ext>
                </a:extLst>
              </a:tr>
              <a:tr h="457200">
                <a:tc>
                  <a:txBody>
                    <a:bodyPr/>
                    <a:lstStyle/>
                    <a:p>
                      <a:r>
                        <a:rPr lang="en-GB" dirty="0">
                          <a:latin typeface="OpenDyslexicAlta" pitchFamily="2" charset="77"/>
                          <a:ea typeface="OpenDyslexic" charset="0"/>
                          <a:cs typeface="OpenDyslexic" charset="0"/>
                        </a:rPr>
                        <a:t>comfortably</a:t>
                      </a:r>
                    </a:p>
                  </a:txBody>
                  <a:tcPr/>
                </a:tc>
                <a:extLst>
                  <a:ext uri="{0D108BD9-81ED-4DB2-BD59-A6C34878D82A}">
                    <a16:rowId xmlns:a16="http://schemas.microsoft.com/office/drawing/2014/main" val="10007"/>
                  </a:ext>
                </a:extLst>
              </a:tr>
              <a:tr h="457200">
                <a:tc>
                  <a:txBody>
                    <a:bodyPr/>
                    <a:lstStyle/>
                    <a:p>
                      <a:r>
                        <a:rPr lang="en-GB" dirty="0">
                          <a:latin typeface="OpenDyslexicAlta" pitchFamily="2" charset="77"/>
                          <a:ea typeface="OpenDyslexic" charset="0"/>
                          <a:cs typeface="OpenDyslexic" charset="0"/>
                        </a:rPr>
                        <a:t>controversy</a:t>
                      </a:r>
                    </a:p>
                  </a:txBody>
                  <a:tcPr/>
                </a:tc>
                <a:extLst>
                  <a:ext uri="{0D108BD9-81ED-4DB2-BD59-A6C34878D82A}">
                    <a16:rowId xmlns:a16="http://schemas.microsoft.com/office/drawing/2014/main" val="10008"/>
                  </a:ext>
                </a:extLst>
              </a:tr>
              <a:tr h="457200">
                <a:tc>
                  <a:txBody>
                    <a:bodyPr/>
                    <a:lstStyle/>
                    <a:p>
                      <a:r>
                        <a:rPr lang="en-GB" dirty="0">
                          <a:latin typeface="OpenDyslexicAlta" pitchFamily="2" charset="77"/>
                          <a:ea typeface="OpenDyslexic" charset="0"/>
                          <a:cs typeface="OpenDyslexic" charset="0"/>
                        </a:rPr>
                        <a:t>manageable</a:t>
                      </a:r>
                    </a:p>
                  </a:txBody>
                  <a:tcPr/>
                </a:tc>
                <a:extLst>
                  <a:ext uri="{0D108BD9-81ED-4DB2-BD59-A6C34878D82A}">
                    <a16:rowId xmlns:a16="http://schemas.microsoft.com/office/drawing/2014/main" val="10009"/>
                  </a:ext>
                </a:extLst>
              </a:tr>
              <a:tr h="457200">
                <a:tc>
                  <a:txBody>
                    <a:bodyPr/>
                    <a:lstStyle/>
                    <a:p>
                      <a:r>
                        <a:rPr lang="en-GB" dirty="0">
                          <a:latin typeface="OpenDyslexicAlta" pitchFamily="2" charset="77"/>
                          <a:ea typeface="OpenDyslexic" charset="0"/>
                          <a:cs typeface="OpenDyslexic" charset="0"/>
                        </a:rPr>
                        <a:t>earlier</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914508522"/>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latin typeface="Muli" pitchFamily="2" charset="77"/>
                        </a:rPr>
                        <a:t>Revision </a:t>
                      </a:r>
                      <a:r>
                        <a:rPr lang="mr-IN" sz="1400" dirty="0">
                          <a:latin typeface="Muli" pitchFamily="2" charset="77"/>
                        </a:rPr>
                        <a:t>–</a:t>
                      </a:r>
                      <a:r>
                        <a:rPr lang="en-GB" sz="1400" dirty="0">
                          <a:latin typeface="Muli" pitchFamily="2" charset="77"/>
                        </a:rPr>
                        <a:t> spelling rules we have learned in Stage 5.</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dirty="0">
                          <a:latin typeface="Muli" pitchFamily="2" charset="77"/>
                        </a:rPr>
                        <a:t>List: 34</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6" name="Rounded Rectangle 5"/>
          <p:cNvSpPr/>
          <p:nvPr/>
        </p:nvSpPr>
        <p:spPr>
          <a:xfrm>
            <a:off x="3477295" y="2098461"/>
            <a:ext cx="1378039" cy="821032"/>
          </a:xfrm>
          <a:prstGeom prst="roundRect">
            <a:avLst/>
          </a:prstGeom>
          <a:solidFill>
            <a:srgbClr val="D883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5149399" y="2093790"/>
            <a:ext cx="6673403" cy="821032"/>
          </a:xfrm>
          <a:prstGeom prst="roundRect">
            <a:avLst/>
          </a:prstGeom>
          <a:solidFill>
            <a:srgbClr val="D883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3477295" y="3037819"/>
            <a:ext cx="1378039" cy="821032"/>
          </a:xfrm>
          <a:prstGeom prst="roundRect">
            <a:avLst/>
          </a:prstGeom>
          <a:solidFill>
            <a:srgbClr val="D883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5149400" y="3034705"/>
            <a:ext cx="6673403" cy="821032"/>
          </a:xfrm>
          <a:prstGeom prst="roundRect">
            <a:avLst/>
          </a:prstGeom>
          <a:solidFill>
            <a:srgbClr val="D883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3477296" y="3977177"/>
            <a:ext cx="1378039" cy="821032"/>
          </a:xfrm>
          <a:prstGeom prst="roundRect">
            <a:avLst/>
          </a:prstGeom>
          <a:solidFill>
            <a:srgbClr val="D883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5149402" y="3955405"/>
            <a:ext cx="6673403" cy="821032"/>
          </a:xfrm>
          <a:prstGeom prst="roundRect">
            <a:avLst/>
          </a:prstGeom>
          <a:solidFill>
            <a:srgbClr val="D883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3477296" y="4916535"/>
            <a:ext cx="1378039" cy="821032"/>
          </a:xfrm>
          <a:prstGeom prst="roundRect">
            <a:avLst/>
          </a:prstGeom>
          <a:solidFill>
            <a:srgbClr val="D883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a:off x="5149399" y="4906444"/>
            <a:ext cx="6673403" cy="821032"/>
          </a:xfrm>
          <a:prstGeom prst="roundRect">
            <a:avLst/>
          </a:prstGeom>
          <a:solidFill>
            <a:srgbClr val="D883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3477296" y="5830136"/>
            <a:ext cx="1378039" cy="821032"/>
          </a:xfrm>
          <a:prstGeom prst="roundRect">
            <a:avLst/>
          </a:prstGeom>
          <a:solidFill>
            <a:srgbClr val="D883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14"/>
          <p:cNvSpPr/>
          <p:nvPr/>
        </p:nvSpPr>
        <p:spPr>
          <a:xfrm>
            <a:off x="5149403" y="5830136"/>
            <a:ext cx="6673403" cy="821032"/>
          </a:xfrm>
          <a:prstGeom prst="roundRect">
            <a:avLst/>
          </a:prstGeom>
          <a:solidFill>
            <a:srgbClr val="D883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p:cNvCxnSpPr>
            <a:stCxn id="17" idx="3"/>
            <a:endCxn id="18" idx="1"/>
          </p:cNvCxnSpPr>
          <p:nvPr/>
        </p:nvCxnSpPr>
        <p:spPr>
          <a:xfrm>
            <a:off x="4855335" y="6240652"/>
            <a:ext cx="294068"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566912" y="1862799"/>
            <a:ext cx="1181734" cy="307777"/>
          </a:xfrm>
          <a:prstGeom prst="rect">
            <a:avLst/>
          </a:prstGeom>
          <a:noFill/>
        </p:spPr>
        <p:txBody>
          <a:bodyPr wrap="none" rtlCol="0">
            <a:spAutoFit/>
          </a:bodyPr>
          <a:lstStyle/>
          <a:p>
            <a:r>
              <a:rPr lang="en-GB" sz="1400" dirty="0">
                <a:latin typeface="OpenDyslexic" charset="0"/>
                <a:ea typeface="OpenDyslexic" charset="0"/>
                <a:cs typeface="OpenDyslexic" charset="0"/>
              </a:rPr>
              <a:t>Your word</a:t>
            </a:r>
          </a:p>
        </p:txBody>
      </p:sp>
      <p:sp>
        <p:nvSpPr>
          <p:cNvPr id="18" name="TextBox 17"/>
          <p:cNvSpPr txBox="1"/>
          <p:nvPr/>
        </p:nvSpPr>
        <p:spPr>
          <a:xfrm>
            <a:off x="7474389" y="1862799"/>
            <a:ext cx="1596912" cy="307777"/>
          </a:xfrm>
          <a:prstGeom prst="rect">
            <a:avLst/>
          </a:prstGeom>
          <a:noFill/>
        </p:spPr>
        <p:txBody>
          <a:bodyPr wrap="none" rtlCol="0">
            <a:spAutoFit/>
          </a:bodyPr>
          <a:lstStyle/>
          <a:p>
            <a:r>
              <a:rPr lang="en-GB" sz="1400" dirty="0">
                <a:latin typeface="OpenDyslexic" charset="0"/>
                <a:ea typeface="OpenDyslexic" charset="0"/>
                <a:cs typeface="OpenDyslexic" charset="0"/>
              </a:rPr>
              <a:t>Your definition</a:t>
            </a:r>
          </a:p>
        </p:txBody>
      </p:sp>
      <p:sp>
        <p:nvSpPr>
          <p:cNvPr id="19" name="TextBox 18"/>
          <p:cNvSpPr txBox="1"/>
          <p:nvPr/>
        </p:nvSpPr>
        <p:spPr>
          <a:xfrm>
            <a:off x="4855334" y="1313540"/>
            <a:ext cx="5520709" cy="523220"/>
          </a:xfrm>
          <a:prstGeom prst="rect">
            <a:avLst/>
          </a:prstGeom>
          <a:noFill/>
        </p:spPr>
        <p:txBody>
          <a:bodyPr wrap="square" rtlCol="0">
            <a:spAutoFit/>
          </a:bodyPr>
          <a:lstStyle/>
          <a:p>
            <a:pPr algn="ctr"/>
            <a:r>
              <a:rPr lang="en-GB" sz="1400" dirty="0">
                <a:latin typeface="OpenDyslexicAlta" pitchFamily="2" charset="77"/>
                <a:ea typeface="OpenDyslexic" charset="0"/>
                <a:cs typeface="OpenDyslexic" charset="0"/>
              </a:rPr>
              <a:t>Use a dictionary to find out what your spellings mean.  </a:t>
            </a:r>
          </a:p>
          <a:p>
            <a:pPr algn="ctr"/>
            <a:r>
              <a:rPr lang="en-GB" sz="1400" dirty="0">
                <a:latin typeface="OpenDyslexicAlta" pitchFamily="2" charset="77"/>
                <a:ea typeface="OpenDyslexic" charset="0"/>
                <a:cs typeface="OpenDyslexic" charset="0"/>
              </a:rPr>
              <a:t>Create your own definition for 5 of your words. </a:t>
            </a:r>
          </a:p>
        </p:txBody>
      </p:sp>
      <p:cxnSp>
        <p:nvCxnSpPr>
          <p:cNvPr id="20" name="Straight Connector 19"/>
          <p:cNvCxnSpPr/>
          <p:nvPr/>
        </p:nvCxnSpPr>
        <p:spPr>
          <a:xfrm>
            <a:off x="4855331" y="5337137"/>
            <a:ext cx="2940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855331" y="4346538"/>
            <a:ext cx="2940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834322" y="2512642"/>
            <a:ext cx="2940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855331" y="3445221"/>
            <a:ext cx="29406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109473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pPr>
              <a:lnSpc>
                <a:spcPct val="100000"/>
              </a:lnSpc>
              <a:spcBef>
                <a:spcPts val="0"/>
              </a:spcBef>
              <a:defRPr/>
            </a:pPr>
            <a:r>
              <a:rPr lang="en-GB" dirty="0"/>
              <a:t>Revision </a:t>
            </a:r>
            <a:r>
              <a:rPr lang="mr-IN" dirty="0"/>
              <a:t>–</a:t>
            </a:r>
            <a:r>
              <a:rPr lang="en-GB" dirty="0"/>
              <a:t> spelling rules we have learned in Stage 5.</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5</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35</a:t>
            </a:r>
          </a:p>
        </p:txBody>
      </p:sp>
    </p:spTree>
    <p:extLst>
      <p:ext uri="{BB962C8B-B14F-4D97-AF65-F5344CB8AC3E}">
        <p14:creationId xmlns:p14="http://schemas.microsoft.com/office/powerpoint/2010/main" val="347790400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5</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a:xfrm>
            <a:off x="1116013" y="788047"/>
            <a:ext cx="427037" cy="362803"/>
          </a:xfrm>
        </p:spPr>
        <p:txBody>
          <a:bodyPr>
            <a:normAutofit fontScale="92500"/>
          </a:bodyPr>
          <a:lstStyle/>
          <a:p>
            <a:r>
              <a:rPr lang="en-GB" dirty="0"/>
              <a:t> 35</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pPr>
              <a:lnSpc>
                <a:spcPct val="100000"/>
              </a:lnSpc>
              <a:spcBef>
                <a:spcPts val="0"/>
              </a:spcBef>
              <a:defRPr/>
            </a:pPr>
            <a:r>
              <a:rPr lang="en-GB" dirty="0"/>
              <a:t>Revision </a:t>
            </a:r>
            <a:r>
              <a:rPr lang="mr-IN" dirty="0"/>
              <a:t>–</a:t>
            </a:r>
            <a:r>
              <a:rPr lang="en-GB" dirty="0"/>
              <a:t> spelling rules we have learned in Stage 5.</a:t>
            </a:r>
          </a:p>
        </p:txBody>
      </p:sp>
      <p:sp>
        <p:nvSpPr>
          <p:cNvPr id="5" name="Text Placeholder 4">
            <a:extLst>
              <a:ext uri="{FF2B5EF4-FFF2-40B4-BE49-F238E27FC236}">
                <a16:creationId xmlns:a16="http://schemas.microsoft.com/office/drawing/2014/main" id="{34A36E15-7309-2E4B-8E87-7493AD89C132}"/>
              </a:ext>
            </a:extLst>
          </p:cNvPr>
          <p:cNvSpPr>
            <a:spLocks noGrp="1"/>
          </p:cNvSpPr>
          <p:nvPr>
            <p:ph type="body" sz="quarter" idx="16"/>
          </p:nvPr>
        </p:nvSpPr>
        <p:spPr/>
        <p:txBody>
          <a:bodyPr>
            <a:normAutofit/>
          </a:bodyPr>
          <a:lstStyle/>
          <a:p>
            <a:pPr fontAlgn="t">
              <a:lnSpc>
                <a:spcPct val="100000"/>
              </a:lnSpc>
              <a:spcAft>
                <a:spcPts val="200"/>
              </a:spcAft>
            </a:pPr>
            <a:r>
              <a:rPr lang="en-GB" sz="2000" dirty="0"/>
              <a:t>transferring</a:t>
            </a:r>
          </a:p>
          <a:p>
            <a:pPr fontAlgn="t">
              <a:lnSpc>
                <a:spcPct val="100000"/>
              </a:lnSpc>
              <a:spcAft>
                <a:spcPts val="200"/>
              </a:spcAft>
            </a:pPr>
            <a:r>
              <a:rPr lang="en-GB" sz="2000" dirty="0"/>
              <a:t>writer</a:t>
            </a:r>
          </a:p>
          <a:p>
            <a:pPr fontAlgn="t">
              <a:lnSpc>
                <a:spcPct val="100000"/>
              </a:lnSpc>
              <a:spcAft>
                <a:spcPts val="200"/>
              </a:spcAft>
            </a:pPr>
            <a:r>
              <a:rPr lang="en-GB" sz="2000" dirty="0"/>
              <a:t>ascend</a:t>
            </a:r>
          </a:p>
          <a:p>
            <a:pPr fontAlgn="t">
              <a:lnSpc>
                <a:spcPct val="100000"/>
              </a:lnSpc>
              <a:spcAft>
                <a:spcPts val="200"/>
              </a:spcAft>
            </a:pPr>
            <a:r>
              <a:rPr lang="en-GB" sz="2000" dirty="0"/>
              <a:t>awkward</a:t>
            </a:r>
          </a:p>
          <a:p>
            <a:pPr fontAlgn="t">
              <a:lnSpc>
                <a:spcPct val="100000"/>
              </a:lnSpc>
              <a:spcAft>
                <a:spcPts val="200"/>
              </a:spcAft>
            </a:pPr>
            <a:r>
              <a:rPr lang="en-GB" sz="2000" dirty="0"/>
              <a:t>species</a:t>
            </a:r>
          </a:p>
          <a:p>
            <a:pPr fontAlgn="t">
              <a:lnSpc>
                <a:spcPct val="100000"/>
              </a:lnSpc>
              <a:spcAft>
                <a:spcPts val="200"/>
              </a:spcAft>
            </a:pPr>
            <a:r>
              <a:rPr lang="en-GB" sz="2000" dirty="0"/>
              <a:t>receive</a:t>
            </a:r>
          </a:p>
          <a:p>
            <a:pPr fontAlgn="t">
              <a:lnSpc>
                <a:spcPct val="100000"/>
              </a:lnSpc>
              <a:spcAft>
                <a:spcPts val="200"/>
              </a:spcAft>
            </a:pPr>
            <a:r>
              <a:rPr lang="en-GB" sz="2000" dirty="0"/>
              <a:t>thought</a:t>
            </a:r>
          </a:p>
          <a:p>
            <a:pPr fontAlgn="t">
              <a:lnSpc>
                <a:spcPct val="100000"/>
              </a:lnSpc>
              <a:spcAft>
                <a:spcPts val="200"/>
              </a:spcAft>
            </a:pPr>
            <a:r>
              <a:rPr lang="en-GB" sz="2000" dirty="0"/>
              <a:t>dough</a:t>
            </a:r>
          </a:p>
          <a:p>
            <a:pPr fontAlgn="t">
              <a:lnSpc>
                <a:spcPct val="100000"/>
              </a:lnSpc>
              <a:spcAft>
                <a:spcPts val="200"/>
              </a:spcAft>
            </a:pPr>
            <a:r>
              <a:rPr lang="en-GB" sz="2000" dirty="0"/>
              <a:t>probably</a:t>
            </a:r>
          </a:p>
          <a:p>
            <a:pPr fontAlgn="t">
              <a:lnSpc>
                <a:spcPct val="100000"/>
              </a:lnSpc>
              <a:spcAft>
                <a:spcPts val="200"/>
              </a:spcAft>
            </a:pPr>
            <a:r>
              <a:rPr lang="en-GB" sz="2000" dirty="0"/>
              <a:t>conscience</a:t>
            </a:r>
          </a:p>
        </p:txBody>
      </p:sp>
      <p:sp>
        <p:nvSpPr>
          <p:cNvPr id="8" name="TextBox 7"/>
          <p:cNvSpPr txBox="1"/>
          <p:nvPr/>
        </p:nvSpPr>
        <p:spPr>
          <a:xfrm>
            <a:off x="3582649" y="1603948"/>
            <a:ext cx="7300210" cy="923330"/>
          </a:xfrm>
          <a:prstGeom prst="rect">
            <a:avLst/>
          </a:prstGeom>
          <a:noFill/>
        </p:spPr>
        <p:txBody>
          <a:bodyPr wrap="square" rtlCol="0">
            <a:spAutoFit/>
          </a:bodyPr>
          <a:lstStyle/>
          <a:p>
            <a:pPr algn="ctr"/>
            <a:r>
              <a:rPr lang="en-GB" u="sng" dirty="0">
                <a:latin typeface="OpenDyslexicAlta" pitchFamily="2" charset="77"/>
                <a:ea typeface="OpenDyslexic" charset="0"/>
                <a:cs typeface="OpenDyslexic" charset="0"/>
              </a:rPr>
              <a:t>Revision</a:t>
            </a:r>
          </a:p>
          <a:p>
            <a:pPr algn="ctr"/>
            <a:endParaRPr lang="en-GB" dirty="0">
              <a:latin typeface="OpenDyslexicAlta" pitchFamily="2" charset="77"/>
              <a:ea typeface="OpenDyslexic" charset="0"/>
              <a:cs typeface="OpenDyslexic" charset="0"/>
            </a:endParaRPr>
          </a:p>
          <a:p>
            <a:pPr algn="ctr"/>
            <a:r>
              <a:rPr lang="en-GB" dirty="0">
                <a:latin typeface="OpenDyslexicAlta" pitchFamily="2" charset="77"/>
                <a:ea typeface="OpenDyslexic" charset="0"/>
                <a:cs typeface="OpenDyslexic" charset="0"/>
              </a:rPr>
              <a:t>Choose an activity from the Challenge Activity Pack </a:t>
            </a:r>
          </a:p>
        </p:txBody>
      </p:sp>
    </p:spTree>
    <p:extLst>
      <p:ext uri="{BB962C8B-B14F-4D97-AF65-F5344CB8AC3E}">
        <p14:creationId xmlns:p14="http://schemas.microsoft.com/office/powerpoint/2010/main" val="335542390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92293031"/>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2946719443"/>
                    </a:ext>
                  </a:extLst>
                </a:gridCol>
                <a:gridCol w="1858433">
                  <a:extLst>
                    <a:ext uri="{9D8B030D-6E8A-4147-A177-3AD203B41FA5}">
                      <a16:colId xmlns:a16="http://schemas.microsoft.com/office/drawing/2014/main" val="1119637156"/>
                    </a:ext>
                  </a:extLst>
                </a:gridCol>
              </a:tblGrid>
              <a:tr h="457200">
                <a:tc>
                  <a:txBody>
                    <a:bodyPr/>
                    <a:lstStyle/>
                    <a:p>
                      <a:r>
                        <a:rPr lang="en-GB" dirty="0">
                          <a:latin typeface="OpenDyslexicAlta" pitchFamily="2" charset="77"/>
                          <a:ea typeface="OpenDyslexic" charset="0"/>
                          <a:cs typeface="OpenDyslexic" charset="0"/>
                        </a:rPr>
                        <a:t>Spellings</a:t>
                      </a:r>
                    </a:p>
                  </a:txBody>
                  <a:tcPr>
                    <a:solidFill>
                      <a:srgbClr val="D883FF"/>
                    </a:solidFill>
                  </a:tcPr>
                </a:tc>
                <a:tc>
                  <a:txBody>
                    <a:bodyPr/>
                    <a:lstStyle/>
                    <a:p>
                      <a:pPr algn="ctr"/>
                      <a:r>
                        <a:rPr lang="en-GB" dirty="0">
                          <a:latin typeface="OpenDyslexicAlta" pitchFamily="2" charset="77"/>
                          <a:ea typeface="OpenDyslexic" charset="0"/>
                          <a:cs typeface="OpenDyslexic" charset="0"/>
                        </a:rPr>
                        <a:t>1</a:t>
                      </a:r>
                      <a:r>
                        <a:rPr lang="en-GB" baseline="30000" dirty="0">
                          <a:latin typeface="OpenDyslexicAlta" pitchFamily="2" charset="77"/>
                          <a:ea typeface="OpenDyslexic" charset="0"/>
                          <a:cs typeface="OpenDyslexic" charset="0"/>
                        </a:rPr>
                        <a:t>st</a:t>
                      </a:r>
                      <a:r>
                        <a:rPr lang="en-GB"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dirty="0">
                          <a:latin typeface="OpenDyslexicAlta" pitchFamily="2" charset="77"/>
                          <a:ea typeface="OpenDyslexic" charset="0"/>
                          <a:cs typeface="OpenDyslexic" charset="0"/>
                        </a:rPr>
                        <a:t>2</a:t>
                      </a:r>
                      <a:r>
                        <a:rPr lang="en-GB" baseline="30000" dirty="0">
                          <a:latin typeface="OpenDyslexicAlta" pitchFamily="2" charset="77"/>
                          <a:ea typeface="OpenDyslexic" charset="0"/>
                          <a:cs typeface="OpenDyslexic" charset="0"/>
                        </a:rPr>
                        <a:t>nd</a:t>
                      </a:r>
                      <a:r>
                        <a:rPr lang="en-GB" baseline="0" dirty="0">
                          <a:latin typeface="OpenDyslexicAlta" pitchFamily="2" charset="77"/>
                          <a:ea typeface="OpenDyslexic" charset="0"/>
                          <a:cs typeface="OpenDyslexic" charset="0"/>
                        </a:rPr>
                        <a:t> Attempt</a:t>
                      </a:r>
                      <a:endParaRPr lang="en-GB" dirty="0">
                        <a:latin typeface="OpenDyslexicAlta" pitchFamily="2" charset="77"/>
                        <a:ea typeface="OpenDyslexic" charset="0"/>
                        <a:cs typeface="OpenDyslexic" charset="0"/>
                      </a:endParaRPr>
                    </a:p>
                  </a:txBody>
                  <a:tcPr>
                    <a:solidFill>
                      <a:srgbClr val="D883FF"/>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4th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D883FF"/>
                    </a:solidFill>
                  </a:tcPr>
                </a:tc>
                <a:extLst>
                  <a:ext uri="{0D108BD9-81ED-4DB2-BD59-A6C34878D82A}">
                    <a16:rowId xmlns:a16="http://schemas.microsoft.com/office/drawing/2014/main" val="10000"/>
                  </a:ext>
                </a:extLst>
              </a:tr>
              <a:tr h="457200">
                <a:tc>
                  <a:txBody>
                    <a:bodyPr/>
                    <a:lstStyle/>
                    <a:p>
                      <a:r>
                        <a:rPr lang="en-GB" dirty="0">
                          <a:latin typeface="OpenDyslexicAlta" pitchFamily="2" charset="77"/>
                          <a:ea typeface="OpenDyslexic" charset="0"/>
                          <a:cs typeface="OpenDyslexic" charset="0"/>
                        </a:rPr>
                        <a:t>transferring</a:t>
                      </a:r>
                    </a:p>
                  </a:txBody>
                  <a:tcPr/>
                </a:tc>
                <a:tc>
                  <a:txBody>
                    <a:bodyPr/>
                    <a:lstStyle/>
                    <a:p>
                      <a:endParaRPr lang="en-GB" dirty="0">
                        <a:latin typeface="OpenDyslexic" charset="0"/>
                        <a:ea typeface="OpenDyslexic" charset="0"/>
                        <a:cs typeface="OpenDyslexic" charset="0"/>
                      </a:endParaRPr>
                    </a:p>
                  </a:txBody>
                  <a:tcPr/>
                </a:tc>
                <a:tc>
                  <a:txBody>
                    <a:bodyPr/>
                    <a:lstStyle/>
                    <a:p>
                      <a:endParaRPr lang="en-GB" dirty="0">
                        <a:latin typeface="OpenDyslexic" charset="0"/>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dirty="0">
                          <a:latin typeface="OpenDyslexicAlta" pitchFamily="2" charset="77"/>
                          <a:ea typeface="OpenDyslexic" charset="0"/>
                          <a:cs typeface="OpenDyslexic" charset="0"/>
                        </a:rPr>
                        <a:t>writer</a:t>
                      </a:r>
                    </a:p>
                  </a:txBody>
                  <a:tcPr/>
                </a:tc>
                <a:tc>
                  <a:txBody>
                    <a:bodyPr/>
                    <a:lstStyle/>
                    <a:p>
                      <a:endParaRPr lang="en-GB" dirty="0">
                        <a:latin typeface="OpenDyslexic" charset="0"/>
                        <a:ea typeface="OpenDyslexic" charset="0"/>
                        <a:cs typeface="OpenDyslexic" charset="0"/>
                      </a:endParaRPr>
                    </a:p>
                  </a:txBody>
                  <a:tcPr/>
                </a:tc>
                <a:tc>
                  <a:txBody>
                    <a:bodyPr/>
                    <a:lstStyle/>
                    <a:p>
                      <a:endParaRPr lang="en-GB" dirty="0">
                        <a:latin typeface="OpenDyslexic" charset="0"/>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dirty="0">
                          <a:latin typeface="OpenDyslexicAlta" pitchFamily="2" charset="77"/>
                          <a:ea typeface="OpenDyslexic" charset="0"/>
                          <a:cs typeface="OpenDyslexic" charset="0"/>
                        </a:rPr>
                        <a:t>ascend</a:t>
                      </a:r>
                    </a:p>
                  </a:txBody>
                  <a:tcPr/>
                </a:tc>
                <a:tc>
                  <a:txBody>
                    <a:bodyPr/>
                    <a:lstStyle/>
                    <a:p>
                      <a:endParaRPr lang="en-GB" dirty="0">
                        <a:latin typeface="OpenDyslexic" charset="0"/>
                        <a:ea typeface="OpenDyslexic" charset="0"/>
                        <a:cs typeface="OpenDyslexic" charset="0"/>
                      </a:endParaRPr>
                    </a:p>
                  </a:txBody>
                  <a:tcPr/>
                </a:tc>
                <a:tc>
                  <a:txBody>
                    <a:bodyPr/>
                    <a:lstStyle/>
                    <a:p>
                      <a:endParaRPr lang="en-GB" dirty="0">
                        <a:latin typeface="OpenDyslexic" charset="0"/>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dirty="0">
                          <a:latin typeface="OpenDyslexicAlta" pitchFamily="2" charset="77"/>
                          <a:ea typeface="OpenDyslexic" charset="0"/>
                          <a:cs typeface="OpenDyslexic" charset="0"/>
                        </a:rPr>
                        <a:t>awkward</a:t>
                      </a:r>
                    </a:p>
                  </a:txBody>
                  <a:tcPr/>
                </a:tc>
                <a:tc>
                  <a:txBody>
                    <a:bodyPr/>
                    <a:lstStyle/>
                    <a:p>
                      <a:endParaRPr lang="en-GB" dirty="0">
                        <a:latin typeface="OpenDyslexic" charset="0"/>
                        <a:ea typeface="OpenDyslexic" charset="0"/>
                        <a:cs typeface="OpenDyslexic" charset="0"/>
                      </a:endParaRPr>
                    </a:p>
                  </a:txBody>
                  <a:tcPr/>
                </a:tc>
                <a:tc>
                  <a:txBody>
                    <a:bodyPr/>
                    <a:lstStyle/>
                    <a:p>
                      <a:endParaRPr lang="en-GB" dirty="0">
                        <a:latin typeface="OpenDyslexic" charset="0"/>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dirty="0">
                          <a:latin typeface="OpenDyslexicAlta" pitchFamily="2" charset="77"/>
                          <a:ea typeface="OpenDyslexic" charset="0"/>
                          <a:cs typeface="OpenDyslexic" charset="0"/>
                        </a:rPr>
                        <a:t>species</a:t>
                      </a:r>
                    </a:p>
                  </a:txBody>
                  <a:tcPr/>
                </a:tc>
                <a:tc>
                  <a:txBody>
                    <a:bodyPr/>
                    <a:lstStyle/>
                    <a:p>
                      <a:endParaRPr lang="en-GB" dirty="0">
                        <a:latin typeface="OpenDyslexic" charset="0"/>
                        <a:ea typeface="OpenDyslexic" charset="0"/>
                        <a:cs typeface="OpenDyslexic" charset="0"/>
                      </a:endParaRPr>
                    </a:p>
                  </a:txBody>
                  <a:tcPr/>
                </a:tc>
                <a:tc>
                  <a:txBody>
                    <a:bodyPr/>
                    <a:lstStyle/>
                    <a:p>
                      <a:endParaRPr lang="en-GB" dirty="0">
                        <a:latin typeface="OpenDyslexic" charset="0"/>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dirty="0">
                          <a:latin typeface="OpenDyslexicAlta" pitchFamily="2" charset="77"/>
                          <a:ea typeface="OpenDyslexic" charset="0"/>
                          <a:cs typeface="OpenDyslexic" charset="0"/>
                        </a:rPr>
                        <a:t>receive</a:t>
                      </a:r>
                    </a:p>
                  </a:txBody>
                  <a:tcPr/>
                </a:tc>
                <a:tc>
                  <a:txBody>
                    <a:bodyPr/>
                    <a:lstStyle/>
                    <a:p>
                      <a:endParaRPr lang="en-GB" dirty="0">
                        <a:latin typeface="OpenDyslexic" charset="0"/>
                        <a:ea typeface="OpenDyslexic" charset="0"/>
                        <a:cs typeface="OpenDyslexic" charset="0"/>
                      </a:endParaRPr>
                    </a:p>
                  </a:txBody>
                  <a:tcPr/>
                </a:tc>
                <a:tc>
                  <a:txBody>
                    <a:bodyPr/>
                    <a:lstStyle/>
                    <a:p>
                      <a:endParaRPr lang="en-GB" dirty="0">
                        <a:latin typeface="OpenDyslexic" charset="0"/>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dirty="0">
                          <a:latin typeface="OpenDyslexicAlta" pitchFamily="2" charset="77"/>
                          <a:ea typeface="OpenDyslexic" charset="0"/>
                          <a:cs typeface="OpenDyslexic" charset="0"/>
                        </a:rPr>
                        <a:t>thought</a:t>
                      </a:r>
                    </a:p>
                  </a:txBody>
                  <a:tcPr/>
                </a:tc>
                <a:tc>
                  <a:txBody>
                    <a:bodyPr/>
                    <a:lstStyle/>
                    <a:p>
                      <a:endParaRPr lang="en-GB" dirty="0">
                        <a:latin typeface="OpenDyslexic" charset="0"/>
                        <a:ea typeface="OpenDyslexic" charset="0"/>
                        <a:cs typeface="OpenDyslexic" charset="0"/>
                      </a:endParaRPr>
                    </a:p>
                  </a:txBody>
                  <a:tcPr/>
                </a:tc>
                <a:tc>
                  <a:txBody>
                    <a:bodyPr/>
                    <a:lstStyle/>
                    <a:p>
                      <a:endParaRPr lang="en-GB" dirty="0">
                        <a:latin typeface="OpenDyslexic" charset="0"/>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dirty="0">
                          <a:latin typeface="OpenDyslexicAlta" pitchFamily="2" charset="77"/>
                          <a:ea typeface="OpenDyslexic" charset="0"/>
                          <a:cs typeface="OpenDyslexic" charset="0"/>
                        </a:rPr>
                        <a:t>dough</a:t>
                      </a:r>
                    </a:p>
                  </a:txBody>
                  <a:tcPr/>
                </a:tc>
                <a:tc>
                  <a:txBody>
                    <a:bodyPr/>
                    <a:lstStyle/>
                    <a:p>
                      <a:endParaRPr lang="en-GB" dirty="0">
                        <a:latin typeface="OpenDyslexic" charset="0"/>
                        <a:ea typeface="OpenDyslexic" charset="0"/>
                        <a:cs typeface="OpenDyslexic" charset="0"/>
                      </a:endParaRPr>
                    </a:p>
                  </a:txBody>
                  <a:tcPr/>
                </a:tc>
                <a:tc>
                  <a:txBody>
                    <a:bodyPr/>
                    <a:lstStyle/>
                    <a:p>
                      <a:endParaRPr lang="en-GB" dirty="0">
                        <a:latin typeface="OpenDyslexic" charset="0"/>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dirty="0">
                          <a:latin typeface="OpenDyslexicAlta" pitchFamily="2" charset="77"/>
                          <a:ea typeface="OpenDyslexic" charset="0"/>
                          <a:cs typeface="OpenDyslexic" charset="0"/>
                        </a:rPr>
                        <a:t>probably</a:t>
                      </a:r>
                    </a:p>
                  </a:txBody>
                  <a:tcPr/>
                </a:tc>
                <a:tc>
                  <a:txBody>
                    <a:bodyPr/>
                    <a:lstStyle/>
                    <a:p>
                      <a:endParaRPr lang="en-GB" dirty="0">
                        <a:latin typeface="OpenDyslexic" charset="0"/>
                        <a:ea typeface="OpenDyslexic" charset="0"/>
                        <a:cs typeface="OpenDyslexic" charset="0"/>
                      </a:endParaRPr>
                    </a:p>
                  </a:txBody>
                  <a:tcPr/>
                </a:tc>
                <a:tc>
                  <a:txBody>
                    <a:bodyPr/>
                    <a:lstStyle/>
                    <a:p>
                      <a:endParaRPr lang="en-GB" dirty="0">
                        <a:latin typeface="OpenDyslexic" charset="0"/>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dirty="0">
                          <a:latin typeface="OpenDyslexicAlta" pitchFamily="2" charset="77"/>
                          <a:ea typeface="OpenDyslexic" charset="0"/>
                          <a:cs typeface="OpenDyslexic" charset="0"/>
                        </a:rPr>
                        <a:t>conscience</a:t>
                      </a:r>
                    </a:p>
                  </a:txBody>
                  <a:tcPr/>
                </a:tc>
                <a:tc>
                  <a:txBody>
                    <a:bodyPr/>
                    <a:lstStyle/>
                    <a:p>
                      <a:endParaRPr lang="en-GB" dirty="0">
                        <a:latin typeface="OpenDyslexic" charset="0"/>
                        <a:ea typeface="OpenDyslexic" charset="0"/>
                        <a:cs typeface="OpenDyslexic" charset="0"/>
                      </a:endParaRPr>
                    </a:p>
                  </a:txBody>
                  <a:tcPr/>
                </a:tc>
                <a:tc>
                  <a:txBody>
                    <a:bodyPr/>
                    <a:lstStyle/>
                    <a:p>
                      <a:endParaRPr lang="en-GB" dirty="0">
                        <a:latin typeface="OpenDyslexic" charset="0"/>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098135744"/>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latin typeface="Muli" pitchFamily="2" charset="77"/>
                        </a:rPr>
                        <a:t>Revision </a:t>
                      </a:r>
                      <a:r>
                        <a:rPr lang="mr-IN" sz="1400" dirty="0">
                          <a:latin typeface="Muli" pitchFamily="2" charset="77"/>
                        </a:rPr>
                        <a:t>–</a:t>
                      </a:r>
                      <a:r>
                        <a:rPr lang="en-GB" sz="1400" dirty="0">
                          <a:latin typeface="Muli" pitchFamily="2" charset="77"/>
                        </a:rPr>
                        <a:t> spelling rules we have learned in Stage 5.</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dirty="0">
                          <a:latin typeface="Muli" pitchFamily="2" charset="77"/>
                        </a:rPr>
                        <a:t>List: 35</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5844050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46415227"/>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dirty="0">
                          <a:latin typeface="OpenDyslexicAlta" pitchFamily="2" charset="77"/>
                          <a:ea typeface="OpenDyslexic" charset="0"/>
                          <a:cs typeface="OpenDyslexic" charset="0"/>
                        </a:rPr>
                        <a:t>transferring</a:t>
                      </a:r>
                    </a:p>
                  </a:txBody>
                  <a:tcPr/>
                </a:tc>
                <a:extLst>
                  <a:ext uri="{0D108BD9-81ED-4DB2-BD59-A6C34878D82A}">
                    <a16:rowId xmlns:a16="http://schemas.microsoft.com/office/drawing/2014/main" val="10001"/>
                  </a:ext>
                </a:extLst>
              </a:tr>
              <a:tr h="457200">
                <a:tc>
                  <a:txBody>
                    <a:bodyPr/>
                    <a:lstStyle/>
                    <a:p>
                      <a:r>
                        <a:rPr lang="en-GB" dirty="0">
                          <a:latin typeface="OpenDyslexicAlta" pitchFamily="2" charset="77"/>
                          <a:ea typeface="OpenDyslexic" charset="0"/>
                          <a:cs typeface="OpenDyslexic" charset="0"/>
                        </a:rPr>
                        <a:t>writer</a:t>
                      </a:r>
                    </a:p>
                  </a:txBody>
                  <a:tcPr/>
                </a:tc>
                <a:extLst>
                  <a:ext uri="{0D108BD9-81ED-4DB2-BD59-A6C34878D82A}">
                    <a16:rowId xmlns:a16="http://schemas.microsoft.com/office/drawing/2014/main" val="10002"/>
                  </a:ext>
                </a:extLst>
              </a:tr>
              <a:tr h="457200">
                <a:tc>
                  <a:txBody>
                    <a:bodyPr/>
                    <a:lstStyle/>
                    <a:p>
                      <a:r>
                        <a:rPr lang="en-GB" dirty="0">
                          <a:latin typeface="OpenDyslexicAlta" pitchFamily="2" charset="77"/>
                          <a:ea typeface="OpenDyslexic" charset="0"/>
                          <a:cs typeface="OpenDyslexic" charset="0"/>
                        </a:rPr>
                        <a:t>ascend</a:t>
                      </a:r>
                    </a:p>
                  </a:txBody>
                  <a:tcPr/>
                </a:tc>
                <a:extLst>
                  <a:ext uri="{0D108BD9-81ED-4DB2-BD59-A6C34878D82A}">
                    <a16:rowId xmlns:a16="http://schemas.microsoft.com/office/drawing/2014/main" val="10003"/>
                  </a:ext>
                </a:extLst>
              </a:tr>
              <a:tr h="457200">
                <a:tc>
                  <a:txBody>
                    <a:bodyPr/>
                    <a:lstStyle/>
                    <a:p>
                      <a:r>
                        <a:rPr lang="en-GB" dirty="0">
                          <a:latin typeface="OpenDyslexicAlta" pitchFamily="2" charset="77"/>
                          <a:ea typeface="OpenDyslexic" charset="0"/>
                          <a:cs typeface="OpenDyslexic" charset="0"/>
                        </a:rPr>
                        <a:t>awkward</a:t>
                      </a:r>
                    </a:p>
                  </a:txBody>
                  <a:tcPr/>
                </a:tc>
                <a:extLst>
                  <a:ext uri="{0D108BD9-81ED-4DB2-BD59-A6C34878D82A}">
                    <a16:rowId xmlns:a16="http://schemas.microsoft.com/office/drawing/2014/main" val="10004"/>
                  </a:ext>
                </a:extLst>
              </a:tr>
              <a:tr h="457200">
                <a:tc>
                  <a:txBody>
                    <a:bodyPr/>
                    <a:lstStyle/>
                    <a:p>
                      <a:r>
                        <a:rPr lang="en-GB" dirty="0">
                          <a:latin typeface="OpenDyslexicAlta" pitchFamily="2" charset="77"/>
                          <a:ea typeface="OpenDyslexic" charset="0"/>
                          <a:cs typeface="OpenDyslexic" charset="0"/>
                        </a:rPr>
                        <a:t>species</a:t>
                      </a:r>
                    </a:p>
                  </a:txBody>
                  <a:tcPr/>
                </a:tc>
                <a:extLst>
                  <a:ext uri="{0D108BD9-81ED-4DB2-BD59-A6C34878D82A}">
                    <a16:rowId xmlns:a16="http://schemas.microsoft.com/office/drawing/2014/main" val="10005"/>
                  </a:ext>
                </a:extLst>
              </a:tr>
              <a:tr h="457200">
                <a:tc>
                  <a:txBody>
                    <a:bodyPr/>
                    <a:lstStyle/>
                    <a:p>
                      <a:r>
                        <a:rPr lang="en-GB" dirty="0">
                          <a:latin typeface="OpenDyslexicAlta" pitchFamily="2" charset="77"/>
                          <a:ea typeface="OpenDyslexic" charset="0"/>
                          <a:cs typeface="OpenDyslexic" charset="0"/>
                        </a:rPr>
                        <a:t>receive</a:t>
                      </a:r>
                    </a:p>
                  </a:txBody>
                  <a:tcPr/>
                </a:tc>
                <a:extLst>
                  <a:ext uri="{0D108BD9-81ED-4DB2-BD59-A6C34878D82A}">
                    <a16:rowId xmlns:a16="http://schemas.microsoft.com/office/drawing/2014/main" val="10006"/>
                  </a:ext>
                </a:extLst>
              </a:tr>
              <a:tr h="457200">
                <a:tc>
                  <a:txBody>
                    <a:bodyPr/>
                    <a:lstStyle/>
                    <a:p>
                      <a:r>
                        <a:rPr lang="en-GB" dirty="0">
                          <a:latin typeface="OpenDyslexicAlta" pitchFamily="2" charset="77"/>
                          <a:ea typeface="OpenDyslexic" charset="0"/>
                          <a:cs typeface="OpenDyslexic" charset="0"/>
                        </a:rPr>
                        <a:t>thought</a:t>
                      </a:r>
                    </a:p>
                  </a:txBody>
                  <a:tcPr/>
                </a:tc>
                <a:extLst>
                  <a:ext uri="{0D108BD9-81ED-4DB2-BD59-A6C34878D82A}">
                    <a16:rowId xmlns:a16="http://schemas.microsoft.com/office/drawing/2014/main" val="10007"/>
                  </a:ext>
                </a:extLst>
              </a:tr>
              <a:tr h="457200">
                <a:tc>
                  <a:txBody>
                    <a:bodyPr/>
                    <a:lstStyle/>
                    <a:p>
                      <a:r>
                        <a:rPr lang="en-GB" dirty="0">
                          <a:latin typeface="OpenDyslexicAlta" pitchFamily="2" charset="77"/>
                          <a:ea typeface="OpenDyslexic" charset="0"/>
                          <a:cs typeface="OpenDyslexic" charset="0"/>
                        </a:rPr>
                        <a:t>dough</a:t>
                      </a:r>
                    </a:p>
                  </a:txBody>
                  <a:tcPr/>
                </a:tc>
                <a:extLst>
                  <a:ext uri="{0D108BD9-81ED-4DB2-BD59-A6C34878D82A}">
                    <a16:rowId xmlns:a16="http://schemas.microsoft.com/office/drawing/2014/main" val="10008"/>
                  </a:ext>
                </a:extLst>
              </a:tr>
              <a:tr h="457200">
                <a:tc>
                  <a:txBody>
                    <a:bodyPr/>
                    <a:lstStyle/>
                    <a:p>
                      <a:r>
                        <a:rPr lang="en-GB" dirty="0">
                          <a:latin typeface="OpenDyslexicAlta" pitchFamily="2" charset="77"/>
                          <a:ea typeface="OpenDyslexic" charset="0"/>
                          <a:cs typeface="OpenDyslexic" charset="0"/>
                        </a:rPr>
                        <a:t>probably</a:t>
                      </a:r>
                    </a:p>
                  </a:txBody>
                  <a:tcPr/>
                </a:tc>
                <a:extLst>
                  <a:ext uri="{0D108BD9-81ED-4DB2-BD59-A6C34878D82A}">
                    <a16:rowId xmlns:a16="http://schemas.microsoft.com/office/drawing/2014/main" val="10009"/>
                  </a:ext>
                </a:extLst>
              </a:tr>
              <a:tr h="457200">
                <a:tc>
                  <a:txBody>
                    <a:bodyPr/>
                    <a:lstStyle/>
                    <a:p>
                      <a:r>
                        <a:rPr lang="en-GB" dirty="0">
                          <a:latin typeface="OpenDyslexicAlta" pitchFamily="2" charset="77"/>
                          <a:ea typeface="OpenDyslexic" charset="0"/>
                          <a:cs typeface="OpenDyslexic" charset="0"/>
                        </a:rPr>
                        <a:t>conscience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537562008"/>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latin typeface="Muli" pitchFamily="2" charset="77"/>
                        </a:rPr>
                        <a:t>Revision </a:t>
                      </a:r>
                      <a:r>
                        <a:rPr lang="mr-IN" sz="1400" dirty="0">
                          <a:latin typeface="Muli" pitchFamily="2" charset="77"/>
                        </a:rPr>
                        <a:t>–</a:t>
                      </a:r>
                      <a:r>
                        <a:rPr lang="en-GB" sz="1400" dirty="0">
                          <a:latin typeface="Muli" pitchFamily="2" charset="77"/>
                        </a:rPr>
                        <a:t> spelling rules we have learned in Stage 5.</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dirty="0">
                          <a:latin typeface="Muli" pitchFamily="2" charset="77"/>
                        </a:rPr>
                        <a:t>List: 35</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387983075"/>
              </p:ext>
            </p:extLst>
          </p:nvPr>
        </p:nvGraphicFramePr>
        <p:xfrm>
          <a:off x="3381827" y="1611082"/>
          <a:ext cx="8712201" cy="5029200"/>
        </p:xfrm>
        <a:graphic>
          <a:graphicData uri="http://schemas.openxmlformats.org/drawingml/2006/table">
            <a:tbl>
              <a:tblPr firstRow="1">
                <a:tableStyleId>{5940675A-B579-460E-94D1-54222C63F5DA}</a:tableStyleId>
              </a:tblPr>
              <a:tblGrid>
                <a:gridCol w="8712201">
                  <a:extLst>
                    <a:ext uri="{9D8B030D-6E8A-4147-A177-3AD203B41FA5}">
                      <a16:colId xmlns:a16="http://schemas.microsoft.com/office/drawing/2014/main" val="20000"/>
                    </a:ext>
                  </a:extLst>
                </a:gridCol>
              </a:tblGrid>
              <a:tr h="457200">
                <a:tc>
                  <a:txBody>
                    <a:bodyPr/>
                    <a:lstStyle/>
                    <a:p>
                      <a:pPr algn="ctr"/>
                      <a:r>
                        <a:rPr lang="en-GB" sz="1600" dirty="0">
                          <a:latin typeface="OpenDyslexicAlta" pitchFamily="2" charset="77"/>
                        </a:rPr>
                        <a:t>Use</a:t>
                      </a:r>
                      <a:r>
                        <a:rPr lang="en-GB" sz="1600" baseline="0" dirty="0">
                          <a:latin typeface="OpenDyslexicAlta" pitchFamily="2" charset="77"/>
                        </a:rPr>
                        <a:t> each of your spellings to create a sentence.  Underline the spelling. </a:t>
                      </a:r>
                      <a:endParaRPr lang="en-GB" sz="1600" dirty="0">
                        <a:latin typeface="OpenDyslexicAlta" pitchFamily="2" charset="77"/>
                      </a:endParaRPr>
                    </a:p>
                  </a:txBody>
                  <a:tcPr>
                    <a:solidFill>
                      <a:srgbClr val="D883FF"/>
                    </a:solidFill>
                  </a:tcPr>
                </a:tc>
                <a:extLst>
                  <a:ext uri="{0D108BD9-81ED-4DB2-BD59-A6C34878D82A}">
                    <a16:rowId xmlns:a16="http://schemas.microsoft.com/office/drawing/2014/main" val="10000"/>
                  </a:ext>
                </a:extLst>
              </a:tr>
              <a:tr h="457200">
                <a:tc>
                  <a:txBody>
                    <a:bodyPr/>
                    <a:lstStyle/>
                    <a:p>
                      <a:endParaRPr lang="en-GB" dirty="0"/>
                    </a:p>
                  </a:txBody>
                  <a:tcPr/>
                </a:tc>
                <a:extLst>
                  <a:ext uri="{0D108BD9-81ED-4DB2-BD59-A6C34878D82A}">
                    <a16:rowId xmlns:a16="http://schemas.microsoft.com/office/drawing/2014/main" val="10001"/>
                  </a:ext>
                </a:extLst>
              </a:tr>
              <a:tr h="457200">
                <a:tc>
                  <a:txBody>
                    <a:bodyPr/>
                    <a:lstStyle/>
                    <a:p>
                      <a:endParaRPr lang="en-GB" dirty="0"/>
                    </a:p>
                  </a:txBody>
                  <a:tcPr/>
                </a:tc>
                <a:extLst>
                  <a:ext uri="{0D108BD9-81ED-4DB2-BD59-A6C34878D82A}">
                    <a16:rowId xmlns:a16="http://schemas.microsoft.com/office/drawing/2014/main" val="10002"/>
                  </a:ext>
                </a:extLst>
              </a:tr>
              <a:tr h="457200">
                <a:tc>
                  <a:txBody>
                    <a:bodyPr/>
                    <a:lstStyle/>
                    <a:p>
                      <a:endParaRPr lang="en-GB" dirty="0"/>
                    </a:p>
                  </a:txBody>
                  <a:tcPr/>
                </a:tc>
                <a:extLst>
                  <a:ext uri="{0D108BD9-81ED-4DB2-BD59-A6C34878D82A}">
                    <a16:rowId xmlns:a16="http://schemas.microsoft.com/office/drawing/2014/main" val="10003"/>
                  </a:ext>
                </a:extLst>
              </a:tr>
              <a:tr h="457200">
                <a:tc>
                  <a:txBody>
                    <a:bodyPr/>
                    <a:lstStyle/>
                    <a:p>
                      <a:endParaRPr lang="en-GB" dirty="0"/>
                    </a:p>
                  </a:txBody>
                  <a:tcPr/>
                </a:tc>
                <a:extLst>
                  <a:ext uri="{0D108BD9-81ED-4DB2-BD59-A6C34878D82A}">
                    <a16:rowId xmlns:a16="http://schemas.microsoft.com/office/drawing/2014/main" val="10004"/>
                  </a:ext>
                </a:extLst>
              </a:tr>
              <a:tr h="457200">
                <a:tc>
                  <a:txBody>
                    <a:bodyPr/>
                    <a:lstStyle/>
                    <a:p>
                      <a:endParaRPr lang="en-GB" dirty="0"/>
                    </a:p>
                  </a:txBody>
                  <a:tcPr/>
                </a:tc>
                <a:extLst>
                  <a:ext uri="{0D108BD9-81ED-4DB2-BD59-A6C34878D82A}">
                    <a16:rowId xmlns:a16="http://schemas.microsoft.com/office/drawing/2014/main" val="10005"/>
                  </a:ext>
                </a:extLst>
              </a:tr>
              <a:tr h="457200">
                <a:tc>
                  <a:txBody>
                    <a:bodyPr/>
                    <a:lstStyle/>
                    <a:p>
                      <a:endParaRPr lang="en-GB" dirty="0"/>
                    </a:p>
                  </a:txBody>
                  <a:tcPr/>
                </a:tc>
                <a:extLst>
                  <a:ext uri="{0D108BD9-81ED-4DB2-BD59-A6C34878D82A}">
                    <a16:rowId xmlns:a16="http://schemas.microsoft.com/office/drawing/2014/main" val="10006"/>
                  </a:ext>
                </a:extLst>
              </a:tr>
              <a:tr h="457200">
                <a:tc>
                  <a:txBody>
                    <a:bodyPr/>
                    <a:lstStyle/>
                    <a:p>
                      <a:endParaRPr lang="en-GB" dirty="0"/>
                    </a:p>
                  </a:txBody>
                  <a:tcPr/>
                </a:tc>
                <a:extLst>
                  <a:ext uri="{0D108BD9-81ED-4DB2-BD59-A6C34878D82A}">
                    <a16:rowId xmlns:a16="http://schemas.microsoft.com/office/drawing/2014/main" val="10007"/>
                  </a:ext>
                </a:extLst>
              </a:tr>
              <a:tr h="457200">
                <a:tc>
                  <a:txBody>
                    <a:bodyPr/>
                    <a:lstStyle/>
                    <a:p>
                      <a:endParaRPr lang="en-GB" dirty="0"/>
                    </a:p>
                  </a:txBody>
                  <a:tcPr/>
                </a:tc>
                <a:extLst>
                  <a:ext uri="{0D108BD9-81ED-4DB2-BD59-A6C34878D82A}">
                    <a16:rowId xmlns:a16="http://schemas.microsoft.com/office/drawing/2014/main" val="10008"/>
                  </a:ext>
                </a:extLst>
              </a:tr>
              <a:tr h="457200">
                <a:tc>
                  <a:txBody>
                    <a:bodyPr/>
                    <a:lstStyle/>
                    <a:p>
                      <a:endParaRPr lang="en-GB" dirty="0"/>
                    </a:p>
                  </a:txBody>
                  <a:tcPr/>
                </a:tc>
                <a:extLst>
                  <a:ext uri="{0D108BD9-81ED-4DB2-BD59-A6C34878D82A}">
                    <a16:rowId xmlns:a16="http://schemas.microsoft.com/office/drawing/2014/main" val="10009"/>
                  </a:ext>
                </a:extLst>
              </a:tr>
              <a:tr h="457200">
                <a:tc>
                  <a:txBody>
                    <a:bodyPr/>
                    <a:lstStyle/>
                    <a:p>
                      <a:endParaRPr lang="en-GB" dirty="0"/>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73558287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pPr>
              <a:lnSpc>
                <a:spcPct val="100000"/>
              </a:lnSpc>
              <a:spcBef>
                <a:spcPts val="0"/>
              </a:spcBef>
              <a:defRPr/>
            </a:pPr>
            <a:r>
              <a:rPr lang="en-GB" dirty="0"/>
              <a:t>Revision </a:t>
            </a:r>
            <a:r>
              <a:rPr lang="mr-IN" dirty="0"/>
              <a:t>–</a:t>
            </a:r>
            <a:r>
              <a:rPr lang="en-GB" dirty="0"/>
              <a:t> spelling rules we have learned in Stage 5.</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5</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36</a:t>
            </a:r>
          </a:p>
        </p:txBody>
      </p:sp>
    </p:spTree>
    <p:extLst>
      <p:ext uri="{BB962C8B-B14F-4D97-AF65-F5344CB8AC3E}">
        <p14:creationId xmlns:p14="http://schemas.microsoft.com/office/powerpoint/2010/main" val="326876774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5</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a:xfrm>
            <a:off x="1116013" y="788047"/>
            <a:ext cx="427037" cy="362803"/>
          </a:xfrm>
        </p:spPr>
        <p:txBody>
          <a:bodyPr>
            <a:normAutofit fontScale="92500"/>
          </a:bodyPr>
          <a:lstStyle/>
          <a:p>
            <a:r>
              <a:rPr lang="en-GB" dirty="0"/>
              <a:t> 36</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pPr>
              <a:lnSpc>
                <a:spcPct val="100000"/>
              </a:lnSpc>
              <a:spcBef>
                <a:spcPts val="0"/>
              </a:spcBef>
              <a:defRPr/>
            </a:pPr>
            <a:r>
              <a:rPr lang="en-GB" dirty="0"/>
              <a:t>Revision </a:t>
            </a:r>
            <a:r>
              <a:rPr lang="mr-IN" dirty="0"/>
              <a:t>–</a:t>
            </a:r>
            <a:r>
              <a:rPr lang="en-GB" dirty="0"/>
              <a:t> spelling rules we have learned in Stage 5.</a:t>
            </a:r>
          </a:p>
        </p:txBody>
      </p:sp>
      <p:sp>
        <p:nvSpPr>
          <p:cNvPr id="5" name="Text Placeholder 4">
            <a:extLst>
              <a:ext uri="{FF2B5EF4-FFF2-40B4-BE49-F238E27FC236}">
                <a16:creationId xmlns:a16="http://schemas.microsoft.com/office/drawing/2014/main" id="{34A36E15-7309-2E4B-8E87-7493AD89C132}"/>
              </a:ext>
            </a:extLst>
          </p:cNvPr>
          <p:cNvSpPr>
            <a:spLocks noGrp="1"/>
          </p:cNvSpPr>
          <p:nvPr>
            <p:ph type="body" sz="quarter" idx="16"/>
          </p:nvPr>
        </p:nvSpPr>
        <p:spPr/>
        <p:txBody>
          <a:bodyPr>
            <a:normAutofit/>
          </a:bodyPr>
          <a:lstStyle/>
          <a:p>
            <a:pPr fontAlgn="t"/>
            <a:r>
              <a:rPr lang="en-GB" dirty="0"/>
              <a:t>device</a:t>
            </a:r>
          </a:p>
          <a:p>
            <a:pPr fontAlgn="t"/>
            <a:r>
              <a:rPr lang="en-GB" dirty="0"/>
              <a:t>aloud</a:t>
            </a:r>
          </a:p>
          <a:p>
            <a:pPr fontAlgn="t"/>
            <a:r>
              <a:rPr lang="en-GB" dirty="0"/>
              <a:t>heard</a:t>
            </a:r>
          </a:p>
          <a:p>
            <a:pPr fontAlgn="t"/>
            <a:r>
              <a:rPr lang="en-GB" dirty="0"/>
              <a:t>complement</a:t>
            </a:r>
          </a:p>
          <a:p>
            <a:pPr fontAlgn="t"/>
            <a:r>
              <a:rPr lang="en-GB" dirty="0"/>
              <a:t>precede</a:t>
            </a:r>
          </a:p>
          <a:p>
            <a:pPr fontAlgn="t"/>
            <a:r>
              <a:rPr lang="en-GB" dirty="0"/>
              <a:t>community</a:t>
            </a:r>
          </a:p>
          <a:p>
            <a:pPr fontAlgn="t"/>
            <a:r>
              <a:rPr lang="en-GB" dirty="0"/>
              <a:t>principle</a:t>
            </a:r>
          </a:p>
          <a:p>
            <a:pPr fontAlgn="t"/>
            <a:r>
              <a:rPr lang="en-GB" dirty="0"/>
              <a:t>muscle</a:t>
            </a:r>
          </a:p>
          <a:p>
            <a:pPr fontAlgn="t"/>
            <a:r>
              <a:rPr lang="en-GB" dirty="0"/>
              <a:t>desert</a:t>
            </a:r>
          </a:p>
          <a:p>
            <a:pPr fontAlgn="t"/>
            <a:r>
              <a:rPr lang="en-GB" dirty="0"/>
              <a:t>stationary</a:t>
            </a:r>
          </a:p>
        </p:txBody>
      </p:sp>
      <p:sp>
        <p:nvSpPr>
          <p:cNvPr id="8" name="TextBox 7"/>
          <p:cNvSpPr txBox="1"/>
          <p:nvPr/>
        </p:nvSpPr>
        <p:spPr>
          <a:xfrm>
            <a:off x="3582649" y="1603948"/>
            <a:ext cx="7300210" cy="923330"/>
          </a:xfrm>
          <a:prstGeom prst="rect">
            <a:avLst/>
          </a:prstGeom>
          <a:noFill/>
        </p:spPr>
        <p:txBody>
          <a:bodyPr wrap="square" rtlCol="0">
            <a:spAutoFit/>
          </a:bodyPr>
          <a:lstStyle/>
          <a:p>
            <a:pPr algn="ctr"/>
            <a:r>
              <a:rPr lang="en-GB" u="sng" dirty="0">
                <a:latin typeface="OpenDyslexicAlta" pitchFamily="2" charset="77"/>
                <a:ea typeface="OpenDyslexic" charset="0"/>
                <a:cs typeface="OpenDyslexic" charset="0"/>
              </a:rPr>
              <a:t>Revision</a:t>
            </a:r>
          </a:p>
          <a:p>
            <a:pPr algn="ctr"/>
            <a:endParaRPr lang="en-GB" dirty="0">
              <a:latin typeface="OpenDyslexicAlta" pitchFamily="2" charset="77"/>
              <a:ea typeface="OpenDyslexic" charset="0"/>
              <a:cs typeface="OpenDyslexic" charset="0"/>
            </a:endParaRPr>
          </a:p>
          <a:p>
            <a:pPr algn="ctr"/>
            <a:r>
              <a:rPr lang="en-GB" dirty="0">
                <a:latin typeface="OpenDyslexicAlta" pitchFamily="2" charset="77"/>
                <a:ea typeface="OpenDyslexic" charset="0"/>
                <a:cs typeface="OpenDyslexic" charset="0"/>
              </a:rPr>
              <a:t>Choose an activity from the Challenge Activity Pack </a:t>
            </a:r>
          </a:p>
        </p:txBody>
      </p:sp>
    </p:spTree>
    <p:extLst>
      <p:ext uri="{BB962C8B-B14F-4D97-AF65-F5344CB8AC3E}">
        <p14:creationId xmlns:p14="http://schemas.microsoft.com/office/powerpoint/2010/main" val="128860410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66557840"/>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1988660615"/>
                    </a:ext>
                  </a:extLst>
                </a:gridCol>
                <a:gridCol w="1858433">
                  <a:extLst>
                    <a:ext uri="{9D8B030D-6E8A-4147-A177-3AD203B41FA5}">
                      <a16:colId xmlns:a16="http://schemas.microsoft.com/office/drawing/2014/main" val="1930592386"/>
                    </a:ext>
                  </a:extLst>
                </a:gridCol>
              </a:tblGrid>
              <a:tr h="457200">
                <a:tc>
                  <a:txBody>
                    <a:bodyPr/>
                    <a:lstStyle/>
                    <a:p>
                      <a:r>
                        <a:rPr lang="en-GB" dirty="0">
                          <a:latin typeface="OpenDyslexicAlta" pitchFamily="2" charset="77"/>
                          <a:ea typeface="OpenDyslexic" charset="0"/>
                          <a:cs typeface="OpenDyslexic" charset="0"/>
                        </a:rPr>
                        <a:t>Spellings</a:t>
                      </a:r>
                    </a:p>
                  </a:txBody>
                  <a:tcPr>
                    <a:solidFill>
                      <a:srgbClr val="D883FF"/>
                    </a:solidFill>
                  </a:tcPr>
                </a:tc>
                <a:tc>
                  <a:txBody>
                    <a:bodyPr/>
                    <a:lstStyle/>
                    <a:p>
                      <a:pPr algn="ctr"/>
                      <a:r>
                        <a:rPr lang="en-GB" dirty="0">
                          <a:latin typeface="OpenDyslexicAlta" pitchFamily="2" charset="77"/>
                          <a:ea typeface="OpenDyslexic" charset="0"/>
                          <a:cs typeface="OpenDyslexic" charset="0"/>
                        </a:rPr>
                        <a:t>1</a:t>
                      </a:r>
                      <a:r>
                        <a:rPr lang="en-GB" baseline="30000" dirty="0">
                          <a:latin typeface="OpenDyslexicAlta" pitchFamily="2" charset="77"/>
                          <a:ea typeface="OpenDyslexic" charset="0"/>
                          <a:cs typeface="OpenDyslexic" charset="0"/>
                        </a:rPr>
                        <a:t>st</a:t>
                      </a:r>
                      <a:r>
                        <a:rPr lang="en-GB"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dirty="0">
                          <a:latin typeface="OpenDyslexicAlta" pitchFamily="2" charset="77"/>
                          <a:ea typeface="OpenDyslexic" charset="0"/>
                          <a:cs typeface="OpenDyslexic" charset="0"/>
                        </a:rPr>
                        <a:t>2</a:t>
                      </a:r>
                      <a:r>
                        <a:rPr lang="en-GB" baseline="30000" dirty="0">
                          <a:latin typeface="OpenDyslexicAlta" pitchFamily="2" charset="77"/>
                          <a:ea typeface="OpenDyslexic" charset="0"/>
                          <a:cs typeface="OpenDyslexic" charset="0"/>
                        </a:rPr>
                        <a:t>nd</a:t>
                      </a:r>
                      <a:r>
                        <a:rPr lang="en-GB" baseline="0" dirty="0">
                          <a:latin typeface="OpenDyslexicAlta" pitchFamily="2" charset="77"/>
                          <a:ea typeface="OpenDyslexic" charset="0"/>
                          <a:cs typeface="OpenDyslexic" charset="0"/>
                        </a:rPr>
                        <a:t> Attempt</a:t>
                      </a:r>
                      <a:endParaRPr lang="en-GB" dirty="0">
                        <a:latin typeface="OpenDyslexicAlta" pitchFamily="2" charset="77"/>
                        <a:ea typeface="OpenDyslexic" charset="0"/>
                        <a:cs typeface="OpenDyslexic" charset="0"/>
                      </a:endParaRPr>
                    </a:p>
                  </a:txBody>
                  <a:tcPr>
                    <a:solidFill>
                      <a:srgbClr val="D883FF"/>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4th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D883FF"/>
                    </a:solidFill>
                  </a:tcPr>
                </a:tc>
                <a:extLst>
                  <a:ext uri="{0D108BD9-81ED-4DB2-BD59-A6C34878D82A}">
                    <a16:rowId xmlns:a16="http://schemas.microsoft.com/office/drawing/2014/main" val="10000"/>
                  </a:ext>
                </a:extLst>
              </a:tr>
              <a:tr h="457200">
                <a:tc>
                  <a:txBody>
                    <a:bodyPr/>
                    <a:lstStyle/>
                    <a:p>
                      <a:r>
                        <a:rPr lang="en-GB" dirty="0">
                          <a:latin typeface="OpenDyslexicAlta" pitchFamily="2" charset="77"/>
                          <a:ea typeface="OpenDyslexic" charset="0"/>
                          <a:cs typeface="OpenDyslexic" charset="0"/>
                        </a:rPr>
                        <a:t>device</a:t>
                      </a: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dirty="0">
                          <a:latin typeface="OpenDyslexicAlta" pitchFamily="2" charset="77"/>
                          <a:ea typeface="OpenDyslexic" charset="0"/>
                          <a:cs typeface="OpenDyslexic" charset="0"/>
                        </a:rPr>
                        <a:t>aloud</a:t>
                      </a: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dirty="0">
                          <a:latin typeface="OpenDyslexicAlta" pitchFamily="2" charset="77"/>
                          <a:ea typeface="OpenDyslexic" charset="0"/>
                          <a:cs typeface="OpenDyslexic" charset="0"/>
                        </a:rPr>
                        <a:t>heard</a:t>
                      </a: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dirty="0">
                          <a:latin typeface="OpenDyslexicAlta" pitchFamily="2" charset="77"/>
                          <a:ea typeface="OpenDyslexic" charset="0"/>
                          <a:cs typeface="OpenDyslexic" charset="0"/>
                        </a:rPr>
                        <a:t>complement</a:t>
                      </a: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dirty="0">
                          <a:latin typeface="OpenDyslexicAlta" pitchFamily="2" charset="77"/>
                          <a:ea typeface="OpenDyslexic" charset="0"/>
                          <a:cs typeface="OpenDyslexic" charset="0"/>
                        </a:rPr>
                        <a:t>precede</a:t>
                      </a: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dirty="0">
                          <a:latin typeface="OpenDyslexicAlta" pitchFamily="2" charset="77"/>
                          <a:ea typeface="OpenDyslexic" charset="0"/>
                          <a:cs typeface="OpenDyslexic" charset="0"/>
                        </a:rPr>
                        <a:t>community</a:t>
                      </a: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dirty="0">
                          <a:latin typeface="OpenDyslexicAlta" pitchFamily="2" charset="77"/>
                          <a:ea typeface="OpenDyslexic" charset="0"/>
                          <a:cs typeface="OpenDyslexic" charset="0"/>
                        </a:rPr>
                        <a:t>principle</a:t>
                      </a: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dirty="0">
                          <a:latin typeface="OpenDyslexicAlta" pitchFamily="2" charset="77"/>
                          <a:ea typeface="OpenDyslexic" charset="0"/>
                          <a:cs typeface="OpenDyslexic" charset="0"/>
                        </a:rPr>
                        <a:t>muscle</a:t>
                      </a: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dirty="0">
                          <a:latin typeface="OpenDyslexicAlta" pitchFamily="2" charset="77"/>
                          <a:ea typeface="OpenDyslexic" charset="0"/>
                          <a:cs typeface="OpenDyslexic" charset="0"/>
                        </a:rPr>
                        <a:t>desert</a:t>
                      </a: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dirty="0">
                          <a:latin typeface="OpenDyslexicAlta" pitchFamily="2" charset="77"/>
                          <a:ea typeface="OpenDyslexic" charset="0"/>
                          <a:cs typeface="OpenDyslexic" charset="0"/>
                        </a:rPr>
                        <a:t>stationary</a:t>
                      </a: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916469702"/>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latin typeface="Muli" pitchFamily="2" charset="77"/>
                        </a:rPr>
                        <a:t>Revision </a:t>
                      </a:r>
                      <a:r>
                        <a:rPr lang="mr-IN" sz="1400" dirty="0">
                          <a:latin typeface="Muli" pitchFamily="2" charset="77"/>
                        </a:rPr>
                        <a:t>–</a:t>
                      </a:r>
                      <a:r>
                        <a:rPr lang="en-GB" sz="1400" dirty="0">
                          <a:latin typeface="Muli" pitchFamily="2" charset="77"/>
                        </a:rPr>
                        <a:t> spelling rules we have learned in Stage 5.</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dirty="0">
                          <a:latin typeface="Muli" pitchFamily="2" charset="77"/>
                        </a:rPr>
                        <a:t>List: 36</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7072140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481635715"/>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dirty="0">
                          <a:latin typeface="OpenDyslexicAlta" pitchFamily="2" charset="77"/>
                          <a:ea typeface="OpenDyslexic" charset="0"/>
                          <a:cs typeface="OpenDyslexic" charset="0"/>
                        </a:rPr>
                        <a:t>device</a:t>
                      </a:r>
                    </a:p>
                  </a:txBody>
                  <a:tcPr/>
                </a:tc>
                <a:extLst>
                  <a:ext uri="{0D108BD9-81ED-4DB2-BD59-A6C34878D82A}">
                    <a16:rowId xmlns:a16="http://schemas.microsoft.com/office/drawing/2014/main" val="10001"/>
                  </a:ext>
                </a:extLst>
              </a:tr>
              <a:tr h="457200">
                <a:tc>
                  <a:txBody>
                    <a:bodyPr/>
                    <a:lstStyle/>
                    <a:p>
                      <a:r>
                        <a:rPr lang="en-GB" dirty="0">
                          <a:latin typeface="OpenDyslexicAlta" pitchFamily="2" charset="77"/>
                          <a:ea typeface="OpenDyslexic" charset="0"/>
                          <a:cs typeface="OpenDyslexic" charset="0"/>
                        </a:rPr>
                        <a:t>aloud</a:t>
                      </a:r>
                    </a:p>
                  </a:txBody>
                  <a:tcPr/>
                </a:tc>
                <a:extLst>
                  <a:ext uri="{0D108BD9-81ED-4DB2-BD59-A6C34878D82A}">
                    <a16:rowId xmlns:a16="http://schemas.microsoft.com/office/drawing/2014/main" val="10002"/>
                  </a:ext>
                </a:extLst>
              </a:tr>
              <a:tr h="457200">
                <a:tc>
                  <a:txBody>
                    <a:bodyPr/>
                    <a:lstStyle/>
                    <a:p>
                      <a:r>
                        <a:rPr lang="en-GB" dirty="0">
                          <a:latin typeface="OpenDyslexicAlta" pitchFamily="2" charset="77"/>
                          <a:ea typeface="OpenDyslexic" charset="0"/>
                          <a:cs typeface="OpenDyslexic" charset="0"/>
                        </a:rPr>
                        <a:t>heard</a:t>
                      </a:r>
                    </a:p>
                  </a:txBody>
                  <a:tcPr/>
                </a:tc>
                <a:extLst>
                  <a:ext uri="{0D108BD9-81ED-4DB2-BD59-A6C34878D82A}">
                    <a16:rowId xmlns:a16="http://schemas.microsoft.com/office/drawing/2014/main" val="10003"/>
                  </a:ext>
                </a:extLst>
              </a:tr>
              <a:tr h="457200">
                <a:tc>
                  <a:txBody>
                    <a:bodyPr/>
                    <a:lstStyle/>
                    <a:p>
                      <a:r>
                        <a:rPr lang="en-GB" dirty="0">
                          <a:latin typeface="OpenDyslexicAlta" pitchFamily="2" charset="77"/>
                          <a:ea typeface="OpenDyslexic" charset="0"/>
                          <a:cs typeface="OpenDyslexic" charset="0"/>
                        </a:rPr>
                        <a:t>complement</a:t>
                      </a:r>
                    </a:p>
                  </a:txBody>
                  <a:tcPr/>
                </a:tc>
                <a:extLst>
                  <a:ext uri="{0D108BD9-81ED-4DB2-BD59-A6C34878D82A}">
                    <a16:rowId xmlns:a16="http://schemas.microsoft.com/office/drawing/2014/main" val="10004"/>
                  </a:ext>
                </a:extLst>
              </a:tr>
              <a:tr h="457200">
                <a:tc>
                  <a:txBody>
                    <a:bodyPr/>
                    <a:lstStyle/>
                    <a:p>
                      <a:r>
                        <a:rPr lang="en-GB" dirty="0">
                          <a:latin typeface="OpenDyslexicAlta" pitchFamily="2" charset="77"/>
                          <a:ea typeface="OpenDyslexic" charset="0"/>
                          <a:cs typeface="OpenDyslexic" charset="0"/>
                        </a:rPr>
                        <a:t>precede</a:t>
                      </a:r>
                    </a:p>
                  </a:txBody>
                  <a:tcPr/>
                </a:tc>
                <a:extLst>
                  <a:ext uri="{0D108BD9-81ED-4DB2-BD59-A6C34878D82A}">
                    <a16:rowId xmlns:a16="http://schemas.microsoft.com/office/drawing/2014/main" val="10005"/>
                  </a:ext>
                </a:extLst>
              </a:tr>
              <a:tr h="457200">
                <a:tc>
                  <a:txBody>
                    <a:bodyPr/>
                    <a:lstStyle/>
                    <a:p>
                      <a:r>
                        <a:rPr lang="en-GB" dirty="0">
                          <a:latin typeface="OpenDyslexicAlta" pitchFamily="2" charset="77"/>
                          <a:ea typeface="OpenDyslexic" charset="0"/>
                          <a:cs typeface="OpenDyslexic" charset="0"/>
                        </a:rPr>
                        <a:t>community</a:t>
                      </a:r>
                    </a:p>
                  </a:txBody>
                  <a:tcPr/>
                </a:tc>
                <a:extLst>
                  <a:ext uri="{0D108BD9-81ED-4DB2-BD59-A6C34878D82A}">
                    <a16:rowId xmlns:a16="http://schemas.microsoft.com/office/drawing/2014/main" val="10006"/>
                  </a:ext>
                </a:extLst>
              </a:tr>
              <a:tr h="457200">
                <a:tc>
                  <a:txBody>
                    <a:bodyPr/>
                    <a:lstStyle/>
                    <a:p>
                      <a:r>
                        <a:rPr lang="en-GB" dirty="0">
                          <a:latin typeface="OpenDyslexicAlta" pitchFamily="2" charset="77"/>
                          <a:ea typeface="OpenDyslexic" charset="0"/>
                          <a:cs typeface="OpenDyslexic" charset="0"/>
                        </a:rPr>
                        <a:t>principle</a:t>
                      </a:r>
                    </a:p>
                  </a:txBody>
                  <a:tcPr/>
                </a:tc>
                <a:extLst>
                  <a:ext uri="{0D108BD9-81ED-4DB2-BD59-A6C34878D82A}">
                    <a16:rowId xmlns:a16="http://schemas.microsoft.com/office/drawing/2014/main" val="10007"/>
                  </a:ext>
                </a:extLst>
              </a:tr>
              <a:tr h="457200">
                <a:tc>
                  <a:txBody>
                    <a:bodyPr/>
                    <a:lstStyle/>
                    <a:p>
                      <a:r>
                        <a:rPr lang="en-GB" dirty="0">
                          <a:latin typeface="OpenDyslexicAlta" pitchFamily="2" charset="77"/>
                          <a:ea typeface="OpenDyslexic" charset="0"/>
                          <a:cs typeface="OpenDyslexic" charset="0"/>
                        </a:rPr>
                        <a:t>muscle</a:t>
                      </a:r>
                    </a:p>
                  </a:txBody>
                  <a:tcPr/>
                </a:tc>
                <a:extLst>
                  <a:ext uri="{0D108BD9-81ED-4DB2-BD59-A6C34878D82A}">
                    <a16:rowId xmlns:a16="http://schemas.microsoft.com/office/drawing/2014/main" val="10008"/>
                  </a:ext>
                </a:extLst>
              </a:tr>
              <a:tr h="457200">
                <a:tc>
                  <a:txBody>
                    <a:bodyPr/>
                    <a:lstStyle/>
                    <a:p>
                      <a:r>
                        <a:rPr lang="en-GB" dirty="0">
                          <a:latin typeface="OpenDyslexicAlta" pitchFamily="2" charset="77"/>
                          <a:ea typeface="OpenDyslexic" charset="0"/>
                          <a:cs typeface="OpenDyslexic" charset="0"/>
                        </a:rPr>
                        <a:t>desert</a:t>
                      </a:r>
                    </a:p>
                  </a:txBody>
                  <a:tcPr/>
                </a:tc>
                <a:extLst>
                  <a:ext uri="{0D108BD9-81ED-4DB2-BD59-A6C34878D82A}">
                    <a16:rowId xmlns:a16="http://schemas.microsoft.com/office/drawing/2014/main" val="10009"/>
                  </a:ext>
                </a:extLst>
              </a:tr>
              <a:tr h="457200">
                <a:tc>
                  <a:txBody>
                    <a:bodyPr/>
                    <a:lstStyle/>
                    <a:p>
                      <a:r>
                        <a:rPr lang="en-GB" dirty="0">
                          <a:latin typeface="OpenDyslexicAlta" pitchFamily="2" charset="77"/>
                          <a:ea typeface="OpenDyslexic" charset="0"/>
                          <a:cs typeface="OpenDyslexic" charset="0"/>
                        </a:rPr>
                        <a:t>stationary</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490029896"/>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latin typeface="Muli" pitchFamily="2" charset="77"/>
                        </a:rPr>
                        <a:t>Revision </a:t>
                      </a:r>
                      <a:r>
                        <a:rPr lang="mr-IN" sz="1400" dirty="0">
                          <a:latin typeface="Muli" pitchFamily="2" charset="77"/>
                        </a:rPr>
                        <a:t>–</a:t>
                      </a:r>
                      <a:r>
                        <a:rPr lang="en-GB" sz="1400" dirty="0">
                          <a:latin typeface="Muli" pitchFamily="2" charset="77"/>
                        </a:rPr>
                        <a:t> spelling rules we have learned in Stage </a:t>
                      </a:r>
                      <a:r>
                        <a:rPr lang="en-GB" sz="1400">
                          <a:latin typeface="Muli" pitchFamily="2" charset="77"/>
                        </a:rPr>
                        <a:t>5.</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dirty="0">
                          <a:latin typeface="Muli" pitchFamily="2" charset="77"/>
                        </a:rPr>
                        <a:t>List: 36</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7" name="TextBox 6"/>
          <p:cNvSpPr txBox="1"/>
          <p:nvPr/>
        </p:nvSpPr>
        <p:spPr>
          <a:xfrm>
            <a:off x="3449725" y="1396998"/>
            <a:ext cx="8742275" cy="5355312"/>
          </a:xfrm>
          <a:prstGeom prst="rect">
            <a:avLst/>
          </a:prstGeom>
          <a:noFill/>
        </p:spPr>
        <p:txBody>
          <a:bodyPr wrap="square" rtlCol="0">
            <a:spAutoFit/>
          </a:bodyPr>
          <a:lstStyle/>
          <a:p>
            <a:r>
              <a:rPr lang="en-GB" u="sng" dirty="0">
                <a:latin typeface="OpenDyslexicAlta" pitchFamily="2" charset="77"/>
                <a:ea typeface="OpenDyslexic" charset="0"/>
                <a:cs typeface="OpenDyslexic" charset="0"/>
              </a:rPr>
              <a:t>Write the correct spelling into each sentence. </a:t>
            </a:r>
            <a:endParaRPr lang="en-GB" i="1" u="sng"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 </a:t>
            </a:r>
            <a:endParaRPr lang="en-GB" i="1"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car stood __________ at the red traffic light. </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He read _______ and the teacher ________ him from the back of the room.</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She wore a blue hat to _________ her scarf and gloves.</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whole __________ came out to welcome the heroes home. </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He was a man of ________ and good to his word. </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teeth which ________ your adult teeth are commonly known as baby teeth. </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________ allows scientists to collect rain in the dry _______.</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As she sprinted away, she pulled a _________ in her thigh. </a:t>
            </a:r>
          </a:p>
        </p:txBody>
      </p:sp>
    </p:spTree>
    <p:extLst>
      <p:ext uri="{BB962C8B-B14F-4D97-AF65-F5344CB8AC3E}">
        <p14:creationId xmlns:p14="http://schemas.microsoft.com/office/powerpoint/2010/main" val="79807701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dirty="0">
                          <a:latin typeface="OpenDyslexicAlta" pitchFamily="2" charset="77"/>
                          <a:ea typeface="OpenDyslexic" charset="0"/>
                          <a:cs typeface="OpenDyslexic" charset="0"/>
                        </a:rPr>
                        <a:t>device</a:t>
                      </a:r>
                    </a:p>
                  </a:txBody>
                  <a:tcPr/>
                </a:tc>
                <a:extLst>
                  <a:ext uri="{0D108BD9-81ED-4DB2-BD59-A6C34878D82A}">
                    <a16:rowId xmlns:a16="http://schemas.microsoft.com/office/drawing/2014/main" val="10001"/>
                  </a:ext>
                </a:extLst>
              </a:tr>
              <a:tr h="457200">
                <a:tc>
                  <a:txBody>
                    <a:bodyPr/>
                    <a:lstStyle/>
                    <a:p>
                      <a:r>
                        <a:rPr lang="en-GB" dirty="0">
                          <a:latin typeface="OpenDyslexicAlta" pitchFamily="2" charset="77"/>
                          <a:ea typeface="OpenDyslexic" charset="0"/>
                          <a:cs typeface="OpenDyslexic" charset="0"/>
                        </a:rPr>
                        <a:t>aloud</a:t>
                      </a:r>
                    </a:p>
                  </a:txBody>
                  <a:tcPr/>
                </a:tc>
                <a:extLst>
                  <a:ext uri="{0D108BD9-81ED-4DB2-BD59-A6C34878D82A}">
                    <a16:rowId xmlns:a16="http://schemas.microsoft.com/office/drawing/2014/main" val="10002"/>
                  </a:ext>
                </a:extLst>
              </a:tr>
              <a:tr h="457200">
                <a:tc>
                  <a:txBody>
                    <a:bodyPr/>
                    <a:lstStyle/>
                    <a:p>
                      <a:r>
                        <a:rPr lang="en-GB" dirty="0">
                          <a:latin typeface="OpenDyslexicAlta" pitchFamily="2" charset="77"/>
                          <a:ea typeface="OpenDyslexic" charset="0"/>
                          <a:cs typeface="OpenDyslexic" charset="0"/>
                        </a:rPr>
                        <a:t>heard</a:t>
                      </a:r>
                    </a:p>
                  </a:txBody>
                  <a:tcPr/>
                </a:tc>
                <a:extLst>
                  <a:ext uri="{0D108BD9-81ED-4DB2-BD59-A6C34878D82A}">
                    <a16:rowId xmlns:a16="http://schemas.microsoft.com/office/drawing/2014/main" val="10003"/>
                  </a:ext>
                </a:extLst>
              </a:tr>
              <a:tr h="457200">
                <a:tc>
                  <a:txBody>
                    <a:bodyPr/>
                    <a:lstStyle/>
                    <a:p>
                      <a:r>
                        <a:rPr lang="en-GB" dirty="0">
                          <a:latin typeface="OpenDyslexicAlta" pitchFamily="2" charset="77"/>
                          <a:ea typeface="OpenDyslexic" charset="0"/>
                          <a:cs typeface="OpenDyslexic" charset="0"/>
                        </a:rPr>
                        <a:t>complement</a:t>
                      </a:r>
                    </a:p>
                  </a:txBody>
                  <a:tcPr/>
                </a:tc>
                <a:extLst>
                  <a:ext uri="{0D108BD9-81ED-4DB2-BD59-A6C34878D82A}">
                    <a16:rowId xmlns:a16="http://schemas.microsoft.com/office/drawing/2014/main" val="10004"/>
                  </a:ext>
                </a:extLst>
              </a:tr>
              <a:tr h="457200">
                <a:tc>
                  <a:txBody>
                    <a:bodyPr/>
                    <a:lstStyle/>
                    <a:p>
                      <a:r>
                        <a:rPr lang="en-GB" dirty="0">
                          <a:latin typeface="OpenDyslexicAlta" pitchFamily="2" charset="77"/>
                          <a:ea typeface="OpenDyslexic" charset="0"/>
                          <a:cs typeface="OpenDyslexic" charset="0"/>
                        </a:rPr>
                        <a:t>precede</a:t>
                      </a:r>
                    </a:p>
                  </a:txBody>
                  <a:tcPr/>
                </a:tc>
                <a:extLst>
                  <a:ext uri="{0D108BD9-81ED-4DB2-BD59-A6C34878D82A}">
                    <a16:rowId xmlns:a16="http://schemas.microsoft.com/office/drawing/2014/main" val="10005"/>
                  </a:ext>
                </a:extLst>
              </a:tr>
              <a:tr h="457200">
                <a:tc>
                  <a:txBody>
                    <a:bodyPr/>
                    <a:lstStyle/>
                    <a:p>
                      <a:r>
                        <a:rPr lang="en-GB" dirty="0">
                          <a:latin typeface="OpenDyslexicAlta" pitchFamily="2" charset="77"/>
                          <a:ea typeface="OpenDyslexic" charset="0"/>
                          <a:cs typeface="OpenDyslexic" charset="0"/>
                        </a:rPr>
                        <a:t>community</a:t>
                      </a:r>
                    </a:p>
                  </a:txBody>
                  <a:tcPr/>
                </a:tc>
                <a:extLst>
                  <a:ext uri="{0D108BD9-81ED-4DB2-BD59-A6C34878D82A}">
                    <a16:rowId xmlns:a16="http://schemas.microsoft.com/office/drawing/2014/main" val="10006"/>
                  </a:ext>
                </a:extLst>
              </a:tr>
              <a:tr h="457200">
                <a:tc>
                  <a:txBody>
                    <a:bodyPr/>
                    <a:lstStyle/>
                    <a:p>
                      <a:r>
                        <a:rPr lang="en-GB" dirty="0">
                          <a:latin typeface="OpenDyslexicAlta" pitchFamily="2" charset="77"/>
                          <a:ea typeface="OpenDyslexic" charset="0"/>
                          <a:cs typeface="OpenDyslexic" charset="0"/>
                        </a:rPr>
                        <a:t>principle</a:t>
                      </a:r>
                    </a:p>
                  </a:txBody>
                  <a:tcPr/>
                </a:tc>
                <a:extLst>
                  <a:ext uri="{0D108BD9-81ED-4DB2-BD59-A6C34878D82A}">
                    <a16:rowId xmlns:a16="http://schemas.microsoft.com/office/drawing/2014/main" val="10007"/>
                  </a:ext>
                </a:extLst>
              </a:tr>
              <a:tr h="457200">
                <a:tc>
                  <a:txBody>
                    <a:bodyPr/>
                    <a:lstStyle/>
                    <a:p>
                      <a:r>
                        <a:rPr lang="en-GB" dirty="0">
                          <a:latin typeface="OpenDyslexicAlta" pitchFamily="2" charset="77"/>
                          <a:ea typeface="OpenDyslexic" charset="0"/>
                          <a:cs typeface="OpenDyslexic" charset="0"/>
                        </a:rPr>
                        <a:t>muscle</a:t>
                      </a:r>
                    </a:p>
                  </a:txBody>
                  <a:tcPr/>
                </a:tc>
                <a:extLst>
                  <a:ext uri="{0D108BD9-81ED-4DB2-BD59-A6C34878D82A}">
                    <a16:rowId xmlns:a16="http://schemas.microsoft.com/office/drawing/2014/main" val="10008"/>
                  </a:ext>
                </a:extLst>
              </a:tr>
              <a:tr h="457200">
                <a:tc>
                  <a:txBody>
                    <a:bodyPr/>
                    <a:lstStyle/>
                    <a:p>
                      <a:r>
                        <a:rPr lang="en-GB" dirty="0">
                          <a:latin typeface="OpenDyslexicAlta" pitchFamily="2" charset="77"/>
                          <a:ea typeface="OpenDyslexic" charset="0"/>
                          <a:cs typeface="OpenDyslexic" charset="0"/>
                        </a:rPr>
                        <a:t>desert</a:t>
                      </a:r>
                    </a:p>
                  </a:txBody>
                  <a:tcPr/>
                </a:tc>
                <a:extLst>
                  <a:ext uri="{0D108BD9-81ED-4DB2-BD59-A6C34878D82A}">
                    <a16:rowId xmlns:a16="http://schemas.microsoft.com/office/drawing/2014/main" val="10009"/>
                  </a:ext>
                </a:extLst>
              </a:tr>
              <a:tr h="457200">
                <a:tc>
                  <a:txBody>
                    <a:bodyPr/>
                    <a:lstStyle/>
                    <a:p>
                      <a:r>
                        <a:rPr lang="en-GB" dirty="0">
                          <a:latin typeface="OpenDyslexicAlta" pitchFamily="2" charset="77"/>
                          <a:ea typeface="OpenDyslexic" charset="0"/>
                          <a:cs typeface="OpenDyslexic" charset="0"/>
                        </a:rPr>
                        <a:t>stationary</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091059140"/>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latin typeface="Muli" pitchFamily="2" charset="77"/>
                        </a:rPr>
                        <a:t>Revision </a:t>
                      </a:r>
                      <a:r>
                        <a:rPr lang="mr-IN" sz="1400" dirty="0">
                          <a:latin typeface="Muli" pitchFamily="2" charset="77"/>
                        </a:rPr>
                        <a:t>–</a:t>
                      </a:r>
                      <a:r>
                        <a:rPr lang="en-GB" sz="1400" dirty="0">
                          <a:latin typeface="Muli" pitchFamily="2" charset="77"/>
                        </a:rPr>
                        <a:t> spelling rules we have learned in Stage 5.</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dirty="0">
                          <a:latin typeface="Muli" pitchFamily="2" charset="77"/>
                        </a:rPr>
                        <a:t>List: 36</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7" name="TextBox 6"/>
          <p:cNvSpPr txBox="1"/>
          <p:nvPr/>
        </p:nvSpPr>
        <p:spPr>
          <a:xfrm>
            <a:off x="3449725" y="1396998"/>
            <a:ext cx="8742275" cy="5355312"/>
          </a:xfrm>
          <a:prstGeom prst="rect">
            <a:avLst/>
          </a:prstGeom>
          <a:noFill/>
        </p:spPr>
        <p:txBody>
          <a:bodyPr wrap="square" rtlCol="0">
            <a:spAutoFit/>
          </a:bodyPr>
          <a:lstStyle/>
          <a:p>
            <a:r>
              <a:rPr lang="en-GB" u="sng" dirty="0">
                <a:latin typeface="OpenDyslexicAlta" pitchFamily="2" charset="77"/>
                <a:ea typeface="OpenDyslexic" charset="0"/>
                <a:cs typeface="OpenDyslexic" charset="0"/>
              </a:rPr>
              <a:t>Write the correct spelling into each sentence. </a:t>
            </a:r>
            <a:endParaRPr lang="en-GB" i="1" u="sng"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 </a:t>
            </a:r>
            <a:endParaRPr lang="en-GB" i="1"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car stood _</a:t>
            </a:r>
            <a:r>
              <a:rPr lang="en-GB" dirty="0">
                <a:solidFill>
                  <a:srgbClr val="FF3860"/>
                </a:solidFill>
                <a:latin typeface="OpenDyslexicAlta" pitchFamily="2" charset="77"/>
                <a:ea typeface="OpenDyslexic" charset="0"/>
                <a:cs typeface="OpenDyslexic" charset="0"/>
              </a:rPr>
              <a:t>stationary</a:t>
            </a:r>
            <a:r>
              <a:rPr lang="en-GB" dirty="0">
                <a:latin typeface="OpenDyslexicAlta" pitchFamily="2" charset="77"/>
                <a:ea typeface="OpenDyslexic" charset="0"/>
                <a:cs typeface="OpenDyslexic" charset="0"/>
              </a:rPr>
              <a:t>_ at the red traffic light. </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He read _</a:t>
            </a:r>
            <a:r>
              <a:rPr lang="en-GB" dirty="0">
                <a:solidFill>
                  <a:srgbClr val="FF3860"/>
                </a:solidFill>
                <a:latin typeface="OpenDyslexicAlta" pitchFamily="2" charset="77"/>
                <a:ea typeface="OpenDyslexic" charset="0"/>
                <a:cs typeface="OpenDyslexic" charset="0"/>
              </a:rPr>
              <a:t>aloud</a:t>
            </a:r>
            <a:r>
              <a:rPr lang="en-GB" dirty="0">
                <a:latin typeface="OpenDyslexicAlta" pitchFamily="2" charset="77"/>
                <a:ea typeface="OpenDyslexic" charset="0"/>
                <a:cs typeface="OpenDyslexic" charset="0"/>
              </a:rPr>
              <a:t>_ and the teacher _</a:t>
            </a:r>
            <a:r>
              <a:rPr lang="en-GB" dirty="0">
                <a:solidFill>
                  <a:srgbClr val="FF3860"/>
                </a:solidFill>
                <a:latin typeface="OpenDyslexicAlta" pitchFamily="2" charset="77"/>
                <a:ea typeface="OpenDyslexic" charset="0"/>
                <a:cs typeface="OpenDyslexic" charset="0"/>
              </a:rPr>
              <a:t>heard</a:t>
            </a:r>
            <a:r>
              <a:rPr lang="en-GB" dirty="0">
                <a:latin typeface="OpenDyslexicAlta" pitchFamily="2" charset="77"/>
                <a:ea typeface="OpenDyslexic" charset="0"/>
                <a:cs typeface="OpenDyslexic" charset="0"/>
              </a:rPr>
              <a:t>_ him from the back of the room.</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She wore a blue hat to _</a:t>
            </a:r>
            <a:r>
              <a:rPr lang="en-GB" dirty="0">
                <a:solidFill>
                  <a:srgbClr val="FF3860"/>
                </a:solidFill>
                <a:latin typeface="OpenDyslexicAlta" pitchFamily="2" charset="77"/>
                <a:ea typeface="OpenDyslexic" charset="0"/>
                <a:cs typeface="OpenDyslexic" charset="0"/>
              </a:rPr>
              <a:t>complement</a:t>
            </a:r>
            <a:r>
              <a:rPr lang="en-GB" dirty="0">
                <a:latin typeface="OpenDyslexicAlta" pitchFamily="2" charset="77"/>
                <a:ea typeface="OpenDyslexic" charset="0"/>
                <a:cs typeface="OpenDyslexic" charset="0"/>
              </a:rPr>
              <a:t>_ her scarf and gloves.</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whole _ </a:t>
            </a:r>
            <a:r>
              <a:rPr lang="en-GB" dirty="0">
                <a:solidFill>
                  <a:srgbClr val="FF3860"/>
                </a:solidFill>
                <a:latin typeface="OpenDyslexicAlta" pitchFamily="2" charset="77"/>
                <a:ea typeface="OpenDyslexic" charset="0"/>
                <a:cs typeface="OpenDyslexic" charset="0"/>
              </a:rPr>
              <a:t>community</a:t>
            </a:r>
            <a:r>
              <a:rPr lang="en-GB" dirty="0">
                <a:latin typeface="OpenDyslexicAlta" pitchFamily="2" charset="77"/>
                <a:ea typeface="OpenDyslexic" charset="0"/>
                <a:cs typeface="OpenDyslexic" charset="0"/>
              </a:rPr>
              <a:t>_ came out to welcome the heroes home. </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He was a man of _</a:t>
            </a:r>
            <a:r>
              <a:rPr lang="en-GB" dirty="0">
                <a:solidFill>
                  <a:srgbClr val="FF3860"/>
                </a:solidFill>
                <a:latin typeface="OpenDyslexicAlta" pitchFamily="2" charset="77"/>
                <a:ea typeface="OpenDyslexic" charset="0"/>
                <a:cs typeface="OpenDyslexic" charset="0"/>
              </a:rPr>
              <a:t>principle</a:t>
            </a:r>
            <a:r>
              <a:rPr lang="en-GB" dirty="0">
                <a:latin typeface="OpenDyslexicAlta" pitchFamily="2" charset="77"/>
                <a:ea typeface="OpenDyslexic" charset="0"/>
                <a:cs typeface="OpenDyslexic" charset="0"/>
              </a:rPr>
              <a:t>_ and good to his word. </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teeth which _</a:t>
            </a:r>
            <a:r>
              <a:rPr lang="en-GB" dirty="0">
                <a:solidFill>
                  <a:srgbClr val="FF3860"/>
                </a:solidFill>
                <a:latin typeface="OpenDyslexicAlta" pitchFamily="2" charset="77"/>
                <a:ea typeface="OpenDyslexic" charset="0"/>
                <a:cs typeface="OpenDyslexic" charset="0"/>
              </a:rPr>
              <a:t>precede</a:t>
            </a:r>
            <a:r>
              <a:rPr lang="en-GB" dirty="0">
                <a:latin typeface="OpenDyslexicAlta" pitchFamily="2" charset="77"/>
                <a:ea typeface="OpenDyslexic" charset="0"/>
                <a:cs typeface="OpenDyslexic" charset="0"/>
              </a:rPr>
              <a:t>_ your adult teeth are commonly known as baby teeth. </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_</a:t>
            </a:r>
            <a:r>
              <a:rPr lang="en-GB" dirty="0">
                <a:solidFill>
                  <a:srgbClr val="FF3860"/>
                </a:solidFill>
                <a:latin typeface="OpenDyslexicAlta" pitchFamily="2" charset="77"/>
                <a:ea typeface="OpenDyslexic" charset="0"/>
                <a:cs typeface="OpenDyslexic" charset="0"/>
              </a:rPr>
              <a:t>device</a:t>
            </a:r>
            <a:r>
              <a:rPr lang="en-GB" dirty="0">
                <a:latin typeface="OpenDyslexicAlta" pitchFamily="2" charset="77"/>
                <a:ea typeface="OpenDyslexic" charset="0"/>
                <a:cs typeface="OpenDyslexic" charset="0"/>
              </a:rPr>
              <a:t>_ allows scientists to collect rain in the dry _</a:t>
            </a:r>
            <a:r>
              <a:rPr lang="en-GB" dirty="0">
                <a:solidFill>
                  <a:srgbClr val="FF3860"/>
                </a:solidFill>
                <a:latin typeface="OpenDyslexicAlta" pitchFamily="2" charset="77"/>
                <a:ea typeface="OpenDyslexic" charset="0"/>
                <a:cs typeface="OpenDyslexic" charset="0"/>
              </a:rPr>
              <a:t>desert</a:t>
            </a:r>
            <a:r>
              <a:rPr lang="en-GB" dirty="0">
                <a:latin typeface="OpenDyslexicAlta" pitchFamily="2" charset="77"/>
                <a:ea typeface="OpenDyslexic" charset="0"/>
                <a:cs typeface="OpenDyslexic" charset="0"/>
              </a:rPr>
              <a:t>_.</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As she sprinted away, she pulled a _</a:t>
            </a:r>
            <a:r>
              <a:rPr lang="en-GB" dirty="0">
                <a:solidFill>
                  <a:srgbClr val="FF3860"/>
                </a:solidFill>
                <a:latin typeface="OpenDyslexicAlta" pitchFamily="2" charset="77"/>
                <a:ea typeface="OpenDyslexic" charset="0"/>
                <a:cs typeface="OpenDyslexic" charset="0"/>
              </a:rPr>
              <a:t>muscle</a:t>
            </a:r>
            <a:r>
              <a:rPr lang="en-GB" dirty="0">
                <a:latin typeface="OpenDyslexicAlta" pitchFamily="2" charset="77"/>
                <a:ea typeface="OpenDyslexic" charset="0"/>
                <a:cs typeface="OpenDyslexic" charset="0"/>
              </a:rPr>
              <a:t>_ in her thigh. </a:t>
            </a:r>
          </a:p>
        </p:txBody>
      </p:sp>
    </p:spTree>
    <p:extLst>
      <p:ext uri="{BB962C8B-B14F-4D97-AF65-F5344CB8AC3E}">
        <p14:creationId xmlns:p14="http://schemas.microsoft.com/office/powerpoint/2010/main" val="3873707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675910711"/>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391351">
                <a:tc>
                  <a:txBody>
                    <a:bodyPr/>
                    <a:lstStyle/>
                    <a:p>
                      <a:r>
                        <a:rPr lang="en-GB" sz="1400" b="0" i="0" dirty="0">
                          <a:latin typeface="Muli" pitchFamily="2" charset="77"/>
                        </a:rPr>
                        <a:t>Stage: 5</a:t>
                      </a:r>
                    </a:p>
                  </a:txBody>
                  <a:tcPr/>
                </a:tc>
                <a:tc rowSpan="2">
                  <a:txBody>
                    <a:bodyPr/>
                    <a:lstStyle/>
                    <a:p>
                      <a:r>
                        <a:rPr lang="en-GB" sz="1400" b="0" i="0" dirty="0">
                          <a:latin typeface="Muli" pitchFamily="2" charset="77"/>
                        </a:rPr>
                        <a:t>Ending ‘-</a:t>
                      </a:r>
                      <a:r>
                        <a:rPr lang="en-GB" sz="1400" b="0" i="0" dirty="0" err="1">
                          <a:latin typeface="Muli" pitchFamily="2" charset="77"/>
                        </a:rPr>
                        <a:t>cial</a:t>
                      </a:r>
                      <a:r>
                        <a:rPr lang="en-GB" sz="1400" dirty="0">
                          <a:latin typeface="Muli" pitchFamily="2" charset="77"/>
                        </a:rPr>
                        <a:t>’ and ‘-</a:t>
                      </a:r>
                      <a:r>
                        <a:rPr lang="en-GB" sz="1400" dirty="0" err="1">
                          <a:latin typeface="Muli" pitchFamily="2" charset="77"/>
                        </a:rPr>
                        <a:t>tial</a:t>
                      </a:r>
                      <a:r>
                        <a:rPr lang="en-GB" sz="1400" dirty="0">
                          <a:latin typeface="Muli" pitchFamily="2" charset="77"/>
                        </a:rPr>
                        <a:t>’.  After a vowel ‘-</a:t>
                      </a:r>
                      <a:r>
                        <a:rPr lang="en-GB" sz="1400" dirty="0" err="1">
                          <a:latin typeface="Muli" pitchFamily="2" charset="77"/>
                        </a:rPr>
                        <a:t>cial</a:t>
                      </a:r>
                      <a:r>
                        <a:rPr lang="en-GB" sz="1400" dirty="0">
                          <a:latin typeface="Muli" pitchFamily="2" charset="77"/>
                        </a:rPr>
                        <a:t>’ is most common and ‘-</a:t>
                      </a:r>
                      <a:r>
                        <a:rPr lang="en-GB" sz="1400" dirty="0" err="1">
                          <a:latin typeface="Muli" pitchFamily="2" charset="77"/>
                        </a:rPr>
                        <a:t>tial</a:t>
                      </a:r>
                      <a:r>
                        <a:rPr lang="en-GB" sz="1400" dirty="0">
                          <a:latin typeface="Muli" pitchFamily="2" charset="77"/>
                        </a:rPr>
                        <a:t>’ after a consonant but there are many exceptions.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solidFill>
                            <a:srgbClr val="FF3860"/>
                          </a:solidFill>
                          <a:latin typeface="Muli" pitchFamily="2" charset="77"/>
                        </a:rPr>
                        <a:t>Answers: </a:t>
                      </a:r>
                    </a:p>
                  </a:txBody>
                  <a:tcPr/>
                </a:tc>
                <a:extLst>
                  <a:ext uri="{0D108BD9-81ED-4DB2-BD59-A6C34878D82A}">
                    <a16:rowId xmlns:a16="http://schemas.microsoft.com/office/drawing/2014/main" val="10000"/>
                  </a:ext>
                </a:extLst>
              </a:tr>
              <a:tr h="460838">
                <a:tc>
                  <a:txBody>
                    <a:bodyPr/>
                    <a:lstStyle/>
                    <a:p>
                      <a:r>
                        <a:rPr lang="en-GB" sz="1400" b="0" i="0" dirty="0">
                          <a:latin typeface="Muli" pitchFamily="2" charset="77"/>
                        </a:rPr>
                        <a:t>List: 4</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nvGraphicFramePr>
        <p:xfrm>
          <a:off x="4167590" y="2036918"/>
          <a:ext cx="2787650" cy="4495116"/>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4951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i="0" dirty="0">
                        <a:latin typeface="OpenDyslexicAlta" pitchFamily="2" charset="77"/>
                        <a:ea typeface="OpenDyslexic" charset="0"/>
                        <a:cs typeface="OpenDyslex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i="0" dirty="0">
                          <a:latin typeface="OpenDyslexicAlta" pitchFamily="2" charset="77"/>
                          <a:ea typeface="OpenDyslexic" charset="0"/>
                          <a:cs typeface="OpenDyslexic" charset="0"/>
                        </a:rPr>
                        <a:t>potential</a:t>
                      </a:r>
                      <a:br>
                        <a:rPr lang="en-GB" sz="2400" b="0" i="0" dirty="0">
                          <a:latin typeface="OpenDyslexicAlta" pitchFamily="2" charset="77"/>
                          <a:ea typeface="OpenDyslexic" charset="0"/>
                          <a:cs typeface="OpenDyslexic" charset="0"/>
                        </a:rPr>
                      </a:br>
                      <a:r>
                        <a:rPr lang="en-GB" sz="2400" b="0" i="0" dirty="0" err="1">
                          <a:latin typeface="OpenDyslexicAlta" pitchFamily="2" charset="77"/>
                          <a:ea typeface="OpenDyslexic" charset="0"/>
                          <a:cs typeface="OpenDyslexic" charset="0"/>
                        </a:rPr>
                        <a:t>esential</a:t>
                      </a:r>
                      <a:br>
                        <a:rPr lang="en-GB" sz="2400" b="0" i="0" dirty="0">
                          <a:latin typeface="OpenDyslexicAlta" pitchFamily="2" charset="77"/>
                          <a:ea typeface="OpenDyslexic" charset="0"/>
                          <a:cs typeface="OpenDyslexic" charset="0"/>
                        </a:rPr>
                      </a:br>
                      <a:r>
                        <a:rPr lang="en-GB" sz="2400" b="0" i="0" dirty="0" err="1">
                          <a:latin typeface="OpenDyslexicAlta" pitchFamily="2" charset="77"/>
                          <a:ea typeface="OpenDyslexic" charset="0"/>
                          <a:cs typeface="OpenDyslexic" charset="0"/>
                        </a:rPr>
                        <a:t>substancial</a:t>
                      </a:r>
                      <a:br>
                        <a:rPr lang="en-GB" sz="2400" b="0" i="0" dirty="0">
                          <a:latin typeface="OpenDyslexicAlta" pitchFamily="2" charset="77"/>
                          <a:ea typeface="OpenDyslexic" charset="0"/>
                          <a:cs typeface="OpenDyslexic" charset="0"/>
                        </a:rPr>
                      </a:br>
                      <a:r>
                        <a:rPr lang="en-GB" sz="2400" b="0" i="0" dirty="0">
                          <a:latin typeface="OpenDyslexicAlta" pitchFamily="2" charset="77"/>
                          <a:ea typeface="OpenDyslexic" charset="0"/>
                          <a:cs typeface="OpenDyslexic" charset="0"/>
                        </a:rPr>
                        <a:t>influential</a:t>
                      </a:r>
                      <a:br>
                        <a:rPr lang="en-GB" sz="2400" b="0" i="0" dirty="0">
                          <a:latin typeface="OpenDyslexicAlta" pitchFamily="2" charset="77"/>
                          <a:ea typeface="OpenDyslexic" charset="0"/>
                          <a:cs typeface="OpenDyslexic" charset="0"/>
                        </a:rPr>
                      </a:br>
                      <a:r>
                        <a:rPr lang="en-GB" sz="2400" b="0" i="0" dirty="0" err="1">
                          <a:latin typeface="OpenDyslexicAlta" pitchFamily="2" charset="77"/>
                          <a:ea typeface="OpenDyslexic" charset="0"/>
                          <a:cs typeface="OpenDyslexic" charset="0"/>
                        </a:rPr>
                        <a:t>residencial</a:t>
                      </a:r>
                      <a:br>
                        <a:rPr lang="en-GB" sz="2400" b="0" i="0" dirty="0">
                          <a:latin typeface="OpenDyslexicAlta" pitchFamily="2" charset="77"/>
                          <a:ea typeface="OpenDyslexic" charset="0"/>
                          <a:cs typeface="OpenDyslexic" charset="0"/>
                        </a:rPr>
                      </a:br>
                      <a:r>
                        <a:rPr lang="en-GB" sz="2400" b="0" i="0" dirty="0" err="1">
                          <a:latin typeface="OpenDyslexicAlta" pitchFamily="2" charset="77"/>
                          <a:ea typeface="OpenDyslexic" charset="0"/>
                          <a:cs typeface="OpenDyslexic" charset="0"/>
                        </a:rPr>
                        <a:t>confadential</a:t>
                      </a:r>
                      <a:br>
                        <a:rPr lang="en-GB" sz="2400" b="0" i="0" dirty="0">
                          <a:latin typeface="OpenDyslexicAlta" pitchFamily="2" charset="77"/>
                          <a:ea typeface="OpenDyslexic" charset="0"/>
                          <a:cs typeface="OpenDyslexic" charset="0"/>
                        </a:rPr>
                      </a:br>
                      <a:r>
                        <a:rPr lang="en-GB" sz="2400" b="0" i="0" dirty="0">
                          <a:latin typeface="OpenDyslexicAlta" pitchFamily="2" charset="77"/>
                          <a:ea typeface="OpenDyslexic" charset="0"/>
                          <a:cs typeface="OpenDyslexic" charset="0"/>
                        </a:rPr>
                        <a:t>celestial</a:t>
                      </a:r>
                      <a:br>
                        <a:rPr lang="en-GB" sz="2400" b="0" i="0" dirty="0">
                          <a:latin typeface="OpenDyslexicAlta" pitchFamily="2" charset="77"/>
                          <a:ea typeface="OpenDyslexic" charset="0"/>
                          <a:cs typeface="OpenDyslexic" charset="0"/>
                        </a:rPr>
                      </a:br>
                      <a:r>
                        <a:rPr lang="en-GB" sz="2400" b="0" i="0" dirty="0" err="1">
                          <a:latin typeface="OpenDyslexicAlta" pitchFamily="2" charset="77"/>
                          <a:ea typeface="OpenDyslexic" charset="0"/>
                          <a:cs typeface="OpenDyslexic" charset="0"/>
                        </a:rPr>
                        <a:t>preferencial</a:t>
                      </a:r>
                      <a:br>
                        <a:rPr lang="en-GB" sz="2400" b="0" i="0" dirty="0">
                          <a:latin typeface="OpenDyslexicAlta" pitchFamily="2" charset="77"/>
                          <a:ea typeface="OpenDyslexic" charset="0"/>
                          <a:cs typeface="OpenDyslexic" charset="0"/>
                        </a:rPr>
                      </a:br>
                      <a:r>
                        <a:rPr lang="en-GB" sz="2400" b="0" i="0" dirty="0" err="1">
                          <a:latin typeface="OpenDyslexicAlta" pitchFamily="2" charset="77"/>
                          <a:ea typeface="OpenDyslexic" charset="0"/>
                          <a:cs typeface="OpenDyslexic" charset="0"/>
                        </a:rPr>
                        <a:t>torential</a:t>
                      </a:r>
                      <a:br>
                        <a:rPr lang="en-GB" sz="2400" b="0" i="0" dirty="0">
                          <a:latin typeface="OpenDyslexicAlta" pitchFamily="2" charset="77"/>
                          <a:ea typeface="OpenDyslexic" charset="0"/>
                          <a:cs typeface="OpenDyslexic" charset="0"/>
                        </a:rPr>
                      </a:br>
                      <a:r>
                        <a:rPr lang="en-GB" sz="2400" b="0" i="0" dirty="0" err="1">
                          <a:latin typeface="OpenDyslexicAlta" pitchFamily="2" charset="77"/>
                          <a:ea typeface="OpenDyslexic" charset="0"/>
                          <a:cs typeface="OpenDyslexic" charset="0"/>
                        </a:rPr>
                        <a:t>circumstandtial</a:t>
                      </a:r>
                      <a:endParaRPr lang="en-GB" sz="2400" b="0" i="0" dirty="0">
                        <a:latin typeface="OpenDyslexicAlta" pitchFamily="2" charset="77"/>
                        <a:ea typeface="OpenDyslexic" charset="0"/>
                        <a:cs typeface="OpenDyslexic"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179975401"/>
              </p:ext>
            </p:extLst>
          </p:nvPr>
        </p:nvGraphicFramePr>
        <p:xfrm>
          <a:off x="9218237" y="2049671"/>
          <a:ext cx="2434392" cy="4572000"/>
        </p:xfrm>
        <a:graphic>
          <a:graphicData uri="http://schemas.openxmlformats.org/drawingml/2006/table">
            <a:tbl>
              <a:tblPr firstRow="1" bandRow="1">
                <a:tableStyleId>{5940675A-B579-460E-94D1-54222C63F5DA}</a:tableStyleId>
              </a:tblPr>
              <a:tblGrid>
                <a:gridCol w="2434392">
                  <a:extLst>
                    <a:ext uri="{9D8B030D-6E8A-4147-A177-3AD203B41FA5}">
                      <a16:colId xmlns:a16="http://schemas.microsoft.com/office/drawing/2014/main" val="20000"/>
                    </a:ext>
                  </a:extLst>
                </a:gridCol>
              </a:tblGrid>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dirty="0">
                          <a:solidFill>
                            <a:srgbClr val="FF3860"/>
                          </a:solidFill>
                          <a:latin typeface="OpenDyslexicAlta" pitchFamily="2" charset="77"/>
                          <a:ea typeface="OpenDyslexic" charset="0"/>
                          <a:cs typeface="OpenDyslexic" charset="0"/>
                        </a:rPr>
                        <a:t>potential</a:t>
                      </a:r>
                    </a:p>
                  </a:txBody>
                  <a:tcPr/>
                </a:tc>
                <a:extLst>
                  <a:ext uri="{0D108BD9-81ED-4DB2-BD59-A6C34878D82A}">
                    <a16:rowId xmlns:a16="http://schemas.microsoft.com/office/drawing/2014/main" val="10000"/>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dirty="0">
                          <a:solidFill>
                            <a:srgbClr val="FF3860"/>
                          </a:solidFill>
                          <a:latin typeface="OpenDyslexicAlta" pitchFamily="2" charset="77"/>
                          <a:ea typeface="OpenDyslexic" charset="0"/>
                          <a:cs typeface="OpenDyslexic" charset="0"/>
                        </a:rPr>
                        <a:t>essential</a:t>
                      </a:r>
                    </a:p>
                  </a:txBody>
                  <a:tcPr/>
                </a:tc>
                <a:extLst>
                  <a:ext uri="{0D108BD9-81ED-4DB2-BD59-A6C34878D82A}">
                    <a16:rowId xmlns:a16="http://schemas.microsoft.com/office/drawing/2014/main" val="10001"/>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dirty="0">
                          <a:solidFill>
                            <a:srgbClr val="FF3860"/>
                          </a:solidFill>
                          <a:latin typeface="OpenDyslexicAlta" pitchFamily="2" charset="77"/>
                          <a:ea typeface="OpenDyslexic" charset="0"/>
                          <a:cs typeface="OpenDyslexic" charset="0"/>
                        </a:rPr>
                        <a:t>substantial</a:t>
                      </a:r>
                    </a:p>
                  </a:txBody>
                  <a:tcPr/>
                </a:tc>
                <a:extLst>
                  <a:ext uri="{0D108BD9-81ED-4DB2-BD59-A6C34878D82A}">
                    <a16:rowId xmlns:a16="http://schemas.microsoft.com/office/drawing/2014/main" val="10002"/>
                  </a:ext>
                </a:extLst>
              </a:tr>
              <a:tr h="457200">
                <a:tc>
                  <a:txBody>
                    <a:bodyPr/>
                    <a:lstStyle/>
                    <a:p>
                      <a:r>
                        <a:rPr lang="en-GB" sz="1600" b="0" i="0" dirty="0">
                          <a:solidFill>
                            <a:srgbClr val="FF3860"/>
                          </a:solidFill>
                          <a:latin typeface="OpenDyslexicAlta" pitchFamily="2" charset="77"/>
                          <a:ea typeface="OpenDyslexic" charset="0"/>
                          <a:cs typeface="OpenDyslexic" charset="0"/>
                        </a:rPr>
                        <a:t>influential</a:t>
                      </a:r>
                    </a:p>
                  </a:txBody>
                  <a:tcPr/>
                </a:tc>
                <a:extLst>
                  <a:ext uri="{0D108BD9-81ED-4DB2-BD59-A6C34878D82A}">
                    <a16:rowId xmlns:a16="http://schemas.microsoft.com/office/drawing/2014/main" val="10003"/>
                  </a:ext>
                </a:extLst>
              </a:tr>
              <a:tr h="457200">
                <a:tc>
                  <a:txBody>
                    <a:bodyPr/>
                    <a:lstStyle/>
                    <a:p>
                      <a:r>
                        <a:rPr lang="en-GB" sz="1600" b="0" i="0" dirty="0">
                          <a:solidFill>
                            <a:srgbClr val="FF3860"/>
                          </a:solidFill>
                          <a:latin typeface="OpenDyslexicAlta" pitchFamily="2" charset="77"/>
                          <a:ea typeface="OpenDyslexic" charset="0"/>
                          <a:cs typeface="OpenDyslexic" charset="0"/>
                        </a:rPr>
                        <a:t>Residential</a:t>
                      </a:r>
                    </a:p>
                  </a:txBody>
                  <a:tcPr/>
                </a:tc>
                <a:extLst>
                  <a:ext uri="{0D108BD9-81ED-4DB2-BD59-A6C34878D82A}">
                    <a16:rowId xmlns:a16="http://schemas.microsoft.com/office/drawing/2014/main" val="10004"/>
                  </a:ext>
                </a:extLst>
              </a:tr>
              <a:tr h="457200">
                <a:tc>
                  <a:txBody>
                    <a:bodyPr/>
                    <a:lstStyle/>
                    <a:p>
                      <a:r>
                        <a:rPr lang="en-GB" sz="1600" b="0" i="0" dirty="0">
                          <a:solidFill>
                            <a:srgbClr val="FF3860"/>
                          </a:solidFill>
                          <a:latin typeface="OpenDyslexicAlta" pitchFamily="2" charset="77"/>
                          <a:ea typeface="OpenDyslexic" charset="0"/>
                          <a:cs typeface="OpenDyslexic" charset="0"/>
                        </a:rPr>
                        <a:t>confidential</a:t>
                      </a:r>
                    </a:p>
                  </a:txBody>
                  <a:tcPr/>
                </a:tc>
                <a:extLst>
                  <a:ext uri="{0D108BD9-81ED-4DB2-BD59-A6C34878D82A}">
                    <a16:rowId xmlns:a16="http://schemas.microsoft.com/office/drawing/2014/main" val="10005"/>
                  </a:ext>
                </a:extLst>
              </a:tr>
              <a:tr h="457200">
                <a:tc>
                  <a:txBody>
                    <a:bodyPr/>
                    <a:lstStyle/>
                    <a:p>
                      <a:r>
                        <a:rPr lang="en-GB" sz="1600" b="0" i="0" dirty="0">
                          <a:solidFill>
                            <a:srgbClr val="FF3860"/>
                          </a:solidFill>
                          <a:latin typeface="OpenDyslexicAlta" pitchFamily="2" charset="77"/>
                          <a:ea typeface="OpenDyslexic" charset="0"/>
                          <a:cs typeface="OpenDyslexic" charset="0"/>
                        </a:rPr>
                        <a:t>celestial</a:t>
                      </a:r>
                    </a:p>
                  </a:txBody>
                  <a:tcPr/>
                </a:tc>
                <a:extLst>
                  <a:ext uri="{0D108BD9-81ED-4DB2-BD59-A6C34878D82A}">
                    <a16:rowId xmlns:a16="http://schemas.microsoft.com/office/drawing/2014/main" val="10006"/>
                  </a:ext>
                </a:extLst>
              </a:tr>
              <a:tr h="457200">
                <a:tc>
                  <a:txBody>
                    <a:bodyPr/>
                    <a:lstStyle/>
                    <a:p>
                      <a:r>
                        <a:rPr lang="en-GB" sz="1600" b="0" i="0" dirty="0">
                          <a:solidFill>
                            <a:srgbClr val="FF3860"/>
                          </a:solidFill>
                          <a:latin typeface="OpenDyslexicAlta" pitchFamily="2" charset="77"/>
                          <a:ea typeface="OpenDyslexic" charset="0"/>
                          <a:cs typeface="OpenDyslexic" charset="0"/>
                        </a:rPr>
                        <a:t>preferential</a:t>
                      </a:r>
                    </a:p>
                  </a:txBody>
                  <a:tcPr/>
                </a:tc>
                <a:extLst>
                  <a:ext uri="{0D108BD9-81ED-4DB2-BD59-A6C34878D82A}">
                    <a16:rowId xmlns:a16="http://schemas.microsoft.com/office/drawing/2014/main" val="10007"/>
                  </a:ext>
                </a:extLst>
              </a:tr>
              <a:tr h="457200">
                <a:tc>
                  <a:txBody>
                    <a:bodyPr/>
                    <a:lstStyle/>
                    <a:p>
                      <a:r>
                        <a:rPr lang="en-GB" sz="1600" b="0" i="0" dirty="0">
                          <a:solidFill>
                            <a:srgbClr val="FF3860"/>
                          </a:solidFill>
                          <a:latin typeface="OpenDyslexicAlta" pitchFamily="2" charset="77"/>
                          <a:ea typeface="OpenDyslexic" charset="0"/>
                          <a:cs typeface="OpenDyslexic" charset="0"/>
                        </a:rPr>
                        <a:t>torrential</a:t>
                      </a:r>
                    </a:p>
                  </a:txBody>
                  <a:tcPr/>
                </a:tc>
                <a:extLst>
                  <a:ext uri="{0D108BD9-81ED-4DB2-BD59-A6C34878D82A}">
                    <a16:rowId xmlns:a16="http://schemas.microsoft.com/office/drawing/2014/main" val="10008"/>
                  </a:ext>
                </a:extLst>
              </a:tr>
              <a:tr h="457200">
                <a:tc>
                  <a:txBody>
                    <a:bodyPr/>
                    <a:lstStyle/>
                    <a:p>
                      <a:r>
                        <a:rPr lang="en-GB" sz="1600" b="0" i="0" dirty="0">
                          <a:solidFill>
                            <a:srgbClr val="FF3860"/>
                          </a:solidFill>
                          <a:latin typeface="OpenDyslexicAlta" pitchFamily="2" charset="77"/>
                          <a:ea typeface="OpenDyslexic" charset="0"/>
                          <a:cs typeface="OpenDyslexic" charset="0"/>
                        </a:rPr>
                        <a:t>circumstantial</a:t>
                      </a:r>
                    </a:p>
                  </a:txBody>
                  <a:tcPr/>
                </a:tc>
                <a:extLst>
                  <a:ext uri="{0D108BD9-81ED-4DB2-BD59-A6C34878D82A}">
                    <a16:rowId xmlns:a16="http://schemas.microsoft.com/office/drawing/2014/main" val="10009"/>
                  </a:ext>
                </a:extLst>
              </a:tr>
            </a:tbl>
          </a:graphicData>
        </a:graphic>
      </p:graphicFrame>
      <p:sp>
        <p:nvSpPr>
          <p:cNvPr id="9" name="TextBox 8"/>
          <p:cNvSpPr txBox="1"/>
          <p:nvPr/>
        </p:nvSpPr>
        <p:spPr>
          <a:xfrm>
            <a:off x="3858568" y="1323865"/>
            <a:ext cx="8360082" cy="830997"/>
          </a:xfrm>
          <a:prstGeom prst="rect">
            <a:avLst/>
          </a:prstGeom>
          <a:noFill/>
        </p:spPr>
        <p:txBody>
          <a:bodyPr wrap="square" rtlCol="0">
            <a:spAutoFit/>
          </a:bodyPr>
          <a:lstStyle/>
          <a:p>
            <a:pPr algn="ctr"/>
            <a:r>
              <a:rPr lang="en-GB" sz="1600" dirty="0">
                <a:latin typeface="OpenDyslexicAlta" pitchFamily="2" charset="77"/>
                <a:ea typeface="OpenDyslexic" charset="0"/>
                <a:cs typeface="OpenDyslexic" charset="0"/>
              </a:rPr>
              <a:t>Evie has scored 3/10 in her spelling test.  </a:t>
            </a:r>
          </a:p>
          <a:p>
            <a:pPr algn="ctr"/>
            <a:r>
              <a:rPr lang="en-GB" sz="1600" dirty="0">
                <a:latin typeface="OpenDyslexicAlta" pitchFamily="2" charset="77"/>
                <a:ea typeface="OpenDyslexic" charset="0"/>
                <a:cs typeface="OpenDyslexic" charset="0"/>
              </a:rPr>
              <a:t>Can you help her to work out which spellings are wrong and write them correctly?</a:t>
            </a:r>
          </a:p>
        </p:txBody>
      </p:sp>
      <p:sp>
        <p:nvSpPr>
          <p:cNvPr id="10" name="TextBox 9"/>
          <p:cNvSpPr txBox="1"/>
          <p:nvPr/>
        </p:nvSpPr>
        <p:spPr>
          <a:xfrm>
            <a:off x="508000" y="1251292"/>
            <a:ext cx="2787650" cy="261610"/>
          </a:xfrm>
          <a:prstGeom prst="rect">
            <a:avLst/>
          </a:prstGeom>
          <a:solidFill>
            <a:srgbClr val="D883FF"/>
          </a:solidFill>
        </p:spPr>
        <p:txBody>
          <a:bodyPr wrap="square" rtlCol="0">
            <a:spAutoFit/>
          </a:bodyPr>
          <a:lstStyle/>
          <a:p>
            <a:r>
              <a:rPr lang="en-GB" sz="1100" dirty="0">
                <a:latin typeface="OpenDyslexicAlta" pitchFamily="2" charset="77"/>
                <a:ea typeface="OpenDyslexic" charset="0"/>
                <a:cs typeface="OpenDyslexic" charset="0"/>
              </a:rPr>
              <a:t>Cover your spellings for this task</a:t>
            </a:r>
          </a:p>
        </p:txBody>
      </p:sp>
      <p:graphicFrame>
        <p:nvGraphicFramePr>
          <p:cNvPr id="3" name="Table 2">
            <a:extLst>
              <a:ext uri="{FF2B5EF4-FFF2-40B4-BE49-F238E27FC236}">
                <a16:creationId xmlns:a16="http://schemas.microsoft.com/office/drawing/2014/main" id="{1590239E-C5B7-4E3D-B5E3-F98E06F0C215}"/>
              </a:ext>
            </a:extLst>
          </p:cNvPr>
          <p:cNvGraphicFramePr>
            <a:graphicFrameLocks noGrp="1"/>
          </p:cNvGraphicFramePr>
          <p:nvPr/>
        </p:nvGraphicFramePr>
        <p:xfrm>
          <a:off x="539371" y="164437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382984207"/>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2933006831"/>
                  </a:ext>
                </a:extLst>
              </a:tr>
              <a:tr h="457200">
                <a:tc>
                  <a:txBody>
                    <a:bodyPr/>
                    <a:lstStyle/>
                    <a:p>
                      <a:r>
                        <a:rPr lang="en-GB" b="0" i="0" dirty="0">
                          <a:latin typeface="OpenDyslexicAlta" pitchFamily="2" charset="77"/>
                          <a:ea typeface="OpenDyslexic" charset="0"/>
                          <a:cs typeface="OpenDyslexic" charset="0"/>
                        </a:rPr>
                        <a:t>potential</a:t>
                      </a:r>
                    </a:p>
                  </a:txBody>
                  <a:tcPr/>
                </a:tc>
                <a:extLst>
                  <a:ext uri="{0D108BD9-81ED-4DB2-BD59-A6C34878D82A}">
                    <a16:rowId xmlns:a16="http://schemas.microsoft.com/office/drawing/2014/main" val="2059049468"/>
                  </a:ext>
                </a:extLst>
              </a:tr>
              <a:tr h="457200">
                <a:tc>
                  <a:txBody>
                    <a:bodyPr/>
                    <a:lstStyle/>
                    <a:p>
                      <a:r>
                        <a:rPr lang="en-GB" b="0" i="0" dirty="0">
                          <a:latin typeface="OpenDyslexicAlta" pitchFamily="2" charset="77"/>
                          <a:ea typeface="OpenDyslexic" charset="0"/>
                          <a:cs typeface="OpenDyslexic" charset="0"/>
                        </a:rPr>
                        <a:t>essential</a:t>
                      </a:r>
                    </a:p>
                  </a:txBody>
                  <a:tcPr/>
                </a:tc>
                <a:extLst>
                  <a:ext uri="{0D108BD9-81ED-4DB2-BD59-A6C34878D82A}">
                    <a16:rowId xmlns:a16="http://schemas.microsoft.com/office/drawing/2014/main" val="3052057187"/>
                  </a:ext>
                </a:extLst>
              </a:tr>
              <a:tr h="457200">
                <a:tc>
                  <a:txBody>
                    <a:bodyPr/>
                    <a:lstStyle/>
                    <a:p>
                      <a:r>
                        <a:rPr lang="en-GB" b="0" i="0" dirty="0">
                          <a:latin typeface="OpenDyslexicAlta" pitchFamily="2" charset="77"/>
                          <a:ea typeface="OpenDyslexic" charset="0"/>
                          <a:cs typeface="OpenDyslexic" charset="0"/>
                        </a:rPr>
                        <a:t>substantial</a:t>
                      </a:r>
                    </a:p>
                  </a:txBody>
                  <a:tcPr/>
                </a:tc>
                <a:extLst>
                  <a:ext uri="{0D108BD9-81ED-4DB2-BD59-A6C34878D82A}">
                    <a16:rowId xmlns:a16="http://schemas.microsoft.com/office/drawing/2014/main" val="3744416095"/>
                  </a:ext>
                </a:extLst>
              </a:tr>
              <a:tr h="457200">
                <a:tc>
                  <a:txBody>
                    <a:bodyPr/>
                    <a:lstStyle/>
                    <a:p>
                      <a:r>
                        <a:rPr lang="en-GB" b="0" i="0" dirty="0">
                          <a:latin typeface="OpenDyslexicAlta" pitchFamily="2" charset="77"/>
                          <a:ea typeface="OpenDyslexic" charset="0"/>
                          <a:cs typeface="OpenDyslexic" charset="0"/>
                        </a:rPr>
                        <a:t>influential</a:t>
                      </a:r>
                    </a:p>
                  </a:txBody>
                  <a:tcPr/>
                </a:tc>
                <a:extLst>
                  <a:ext uri="{0D108BD9-81ED-4DB2-BD59-A6C34878D82A}">
                    <a16:rowId xmlns:a16="http://schemas.microsoft.com/office/drawing/2014/main" val="316817233"/>
                  </a:ext>
                </a:extLst>
              </a:tr>
              <a:tr h="457200">
                <a:tc>
                  <a:txBody>
                    <a:bodyPr/>
                    <a:lstStyle/>
                    <a:p>
                      <a:r>
                        <a:rPr lang="en-GB" b="0" i="0" dirty="0">
                          <a:latin typeface="OpenDyslexicAlta" pitchFamily="2" charset="77"/>
                          <a:ea typeface="OpenDyslexic" charset="0"/>
                          <a:cs typeface="OpenDyslexic" charset="0"/>
                        </a:rPr>
                        <a:t>residential</a:t>
                      </a:r>
                    </a:p>
                  </a:txBody>
                  <a:tcPr/>
                </a:tc>
                <a:extLst>
                  <a:ext uri="{0D108BD9-81ED-4DB2-BD59-A6C34878D82A}">
                    <a16:rowId xmlns:a16="http://schemas.microsoft.com/office/drawing/2014/main" val="625794147"/>
                  </a:ext>
                </a:extLst>
              </a:tr>
              <a:tr h="457200">
                <a:tc>
                  <a:txBody>
                    <a:bodyPr/>
                    <a:lstStyle/>
                    <a:p>
                      <a:r>
                        <a:rPr lang="en-GB" b="0" i="0" dirty="0">
                          <a:latin typeface="OpenDyslexicAlta" pitchFamily="2" charset="77"/>
                          <a:ea typeface="OpenDyslexic" charset="0"/>
                          <a:cs typeface="OpenDyslexic" charset="0"/>
                        </a:rPr>
                        <a:t>confidential</a:t>
                      </a:r>
                    </a:p>
                  </a:txBody>
                  <a:tcPr/>
                </a:tc>
                <a:extLst>
                  <a:ext uri="{0D108BD9-81ED-4DB2-BD59-A6C34878D82A}">
                    <a16:rowId xmlns:a16="http://schemas.microsoft.com/office/drawing/2014/main" val="3744877512"/>
                  </a:ext>
                </a:extLst>
              </a:tr>
              <a:tr h="457200">
                <a:tc>
                  <a:txBody>
                    <a:bodyPr/>
                    <a:lstStyle/>
                    <a:p>
                      <a:r>
                        <a:rPr lang="en-GB" b="0" i="0" dirty="0">
                          <a:latin typeface="OpenDyslexicAlta" pitchFamily="2" charset="77"/>
                          <a:ea typeface="OpenDyslexic" charset="0"/>
                          <a:cs typeface="OpenDyslexic" charset="0"/>
                        </a:rPr>
                        <a:t>celestial</a:t>
                      </a:r>
                    </a:p>
                  </a:txBody>
                  <a:tcPr/>
                </a:tc>
                <a:extLst>
                  <a:ext uri="{0D108BD9-81ED-4DB2-BD59-A6C34878D82A}">
                    <a16:rowId xmlns:a16="http://schemas.microsoft.com/office/drawing/2014/main" val="3029493796"/>
                  </a:ext>
                </a:extLst>
              </a:tr>
              <a:tr h="457200">
                <a:tc>
                  <a:txBody>
                    <a:bodyPr/>
                    <a:lstStyle/>
                    <a:p>
                      <a:r>
                        <a:rPr lang="en-GB" b="0" i="0" dirty="0">
                          <a:latin typeface="OpenDyslexicAlta" pitchFamily="2" charset="77"/>
                          <a:ea typeface="OpenDyslexic" charset="0"/>
                          <a:cs typeface="OpenDyslexic" charset="0"/>
                        </a:rPr>
                        <a:t>preferential</a:t>
                      </a:r>
                    </a:p>
                  </a:txBody>
                  <a:tcPr/>
                </a:tc>
                <a:extLst>
                  <a:ext uri="{0D108BD9-81ED-4DB2-BD59-A6C34878D82A}">
                    <a16:rowId xmlns:a16="http://schemas.microsoft.com/office/drawing/2014/main" val="2273619596"/>
                  </a:ext>
                </a:extLst>
              </a:tr>
              <a:tr h="457200">
                <a:tc>
                  <a:txBody>
                    <a:bodyPr/>
                    <a:lstStyle/>
                    <a:p>
                      <a:r>
                        <a:rPr lang="en-GB" b="0" i="0" dirty="0">
                          <a:latin typeface="OpenDyslexicAlta" pitchFamily="2" charset="77"/>
                          <a:ea typeface="OpenDyslexic" charset="0"/>
                          <a:cs typeface="OpenDyslexic" charset="0"/>
                        </a:rPr>
                        <a:t>torrential</a:t>
                      </a:r>
                    </a:p>
                  </a:txBody>
                  <a:tcPr/>
                </a:tc>
                <a:extLst>
                  <a:ext uri="{0D108BD9-81ED-4DB2-BD59-A6C34878D82A}">
                    <a16:rowId xmlns:a16="http://schemas.microsoft.com/office/drawing/2014/main" val="3013626003"/>
                  </a:ext>
                </a:extLst>
              </a:tr>
              <a:tr h="457200">
                <a:tc>
                  <a:txBody>
                    <a:bodyPr/>
                    <a:lstStyle/>
                    <a:p>
                      <a:r>
                        <a:rPr lang="en-GB" b="0" i="0" dirty="0">
                          <a:latin typeface="OpenDyslexicAlta" pitchFamily="2" charset="77"/>
                          <a:ea typeface="OpenDyslexic" charset="0"/>
                          <a:cs typeface="OpenDyslexic" charset="0"/>
                        </a:rPr>
                        <a:t>circumstantial</a:t>
                      </a:r>
                    </a:p>
                  </a:txBody>
                  <a:tcPr/>
                </a:tc>
                <a:extLst>
                  <a:ext uri="{0D108BD9-81ED-4DB2-BD59-A6C34878D82A}">
                    <a16:rowId xmlns:a16="http://schemas.microsoft.com/office/drawing/2014/main" val="3359791532"/>
                  </a:ext>
                </a:extLst>
              </a:tr>
            </a:tbl>
          </a:graphicData>
        </a:graphic>
      </p:graphicFrame>
      <p:pic>
        <p:nvPicPr>
          <p:cNvPr id="8194" name="Picture 2" descr="Classroom Comic Characters Project 1 Schoo">
            <a:extLst>
              <a:ext uri="{FF2B5EF4-FFF2-40B4-BE49-F238E27FC236}">
                <a16:creationId xmlns:a16="http://schemas.microsoft.com/office/drawing/2014/main" id="{8B860329-E02A-40FF-AA7A-BD00B01694D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15679" y="2132891"/>
            <a:ext cx="1245859" cy="1857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705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115477324"/>
              </p:ext>
            </p:extLst>
          </p:nvPr>
        </p:nvGraphicFramePr>
        <p:xfrm>
          <a:off x="508000" y="1600196"/>
          <a:ext cx="11150598" cy="521208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2643035116"/>
                    </a:ext>
                  </a:extLst>
                </a:gridCol>
                <a:gridCol w="1858433">
                  <a:extLst>
                    <a:ext uri="{9D8B030D-6E8A-4147-A177-3AD203B41FA5}">
                      <a16:colId xmlns:a16="http://schemas.microsoft.com/office/drawing/2014/main" val="964587677"/>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D883FF"/>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4th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potential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essential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substantial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influential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residential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confidential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celestial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preferential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torrential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circumstantial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846211848"/>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r>
                        <a:rPr lang="en-GB" sz="1400" b="0" i="0" dirty="0">
                          <a:latin typeface="Muli" pitchFamily="2" charset="77"/>
                        </a:rPr>
                        <a:t>Ending ‘-</a:t>
                      </a:r>
                      <a:r>
                        <a:rPr lang="en-GB" sz="1400" b="0" i="0" dirty="0" err="1">
                          <a:latin typeface="Muli" pitchFamily="2" charset="77"/>
                        </a:rPr>
                        <a:t>cial</a:t>
                      </a:r>
                      <a:r>
                        <a:rPr lang="en-GB" sz="1400" dirty="0">
                          <a:latin typeface="Muli" pitchFamily="2" charset="77"/>
                        </a:rPr>
                        <a:t>’ and ‘-</a:t>
                      </a:r>
                      <a:r>
                        <a:rPr lang="en-GB" sz="1400" dirty="0" err="1">
                          <a:latin typeface="Muli" pitchFamily="2" charset="77"/>
                        </a:rPr>
                        <a:t>tial</a:t>
                      </a:r>
                      <a:r>
                        <a:rPr lang="en-GB" sz="1400" dirty="0">
                          <a:latin typeface="Muli" pitchFamily="2" charset="77"/>
                        </a:rPr>
                        <a:t>’.  After a vowel ‘-</a:t>
                      </a:r>
                      <a:r>
                        <a:rPr lang="en-GB" sz="1400" dirty="0" err="1">
                          <a:latin typeface="Muli" pitchFamily="2" charset="77"/>
                        </a:rPr>
                        <a:t>cial</a:t>
                      </a:r>
                      <a:r>
                        <a:rPr lang="en-GB" sz="1400" dirty="0">
                          <a:latin typeface="Muli" pitchFamily="2" charset="77"/>
                        </a:rPr>
                        <a:t>’ is most common and ‘-</a:t>
                      </a:r>
                      <a:r>
                        <a:rPr lang="en-GB" sz="1400" dirty="0" err="1">
                          <a:latin typeface="Muli" pitchFamily="2" charset="77"/>
                        </a:rPr>
                        <a:t>tial</a:t>
                      </a:r>
                      <a:r>
                        <a:rPr lang="en-GB" sz="1400" dirty="0">
                          <a:latin typeface="Muli" pitchFamily="2" charset="77"/>
                        </a:rPr>
                        <a:t>’ after a consonant but there are many exceptions.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4</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361524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99128793"/>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potential</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essential</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substantial</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influential</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residential</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confidential</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celestial</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preferential</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torrential</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circumstantial</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883388429"/>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Ending ‘-</a:t>
                      </a:r>
                      <a:r>
                        <a:rPr lang="en-GB" sz="1400" baseline="0" dirty="0" err="1">
                          <a:latin typeface="Muli" pitchFamily="2" charset="77"/>
                        </a:rPr>
                        <a:t>cial</a:t>
                      </a:r>
                      <a:r>
                        <a:rPr lang="en-GB" sz="1400" baseline="0" dirty="0">
                          <a:latin typeface="Muli" pitchFamily="2" charset="77"/>
                        </a:rPr>
                        <a:t>’ and ‘-</a:t>
                      </a:r>
                      <a:r>
                        <a:rPr lang="en-GB" sz="1400" baseline="0" dirty="0" err="1">
                          <a:latin typeface="Muli" pitchFamily="2" charset="77"/>
                        </a:rPr>
                        <a:t>tial</a:t>
                      </a:r>
                      <a:r>
                        <a:rPr lang="en-GB" sz="1400" baseline="0" dirty="0">
                          <a:latin typeface="Muli" pitchFamily="2" charset="77"/>
                        </a:rPr>
                        <a:t>.’  After a vowel ‘-</a:t>
                      </a:r>
                      <a:r>
                        <a:rPr lang="en-GB" sz="1400" baseline="0" dirty="0" err="1">
                          <a:latin typeface="Muli" pitchFamily="2" charset="77"/>
                        </a:rPr>
                        <a:t>cial</a:t>
                      </a:r>
                      <a:r>
                        <a:rPr lang="en-GB" sz="1400" baseline="0" dirty="0">
                          <a:latin typeface="Muli" pitchFamily="2" charset="77"/>
                        </a:rPr>
                        <a:t>’ is most common and ‘-</a:t>
                      </a:r>
                      <a:r>
                        <a:rPr lang="en-GB" sz="1400" baseline="0" dirty="0" err="1">
                          <a:latin typeface="Muli" pitchFamily="2" charset="77"/>
                        </a:rPr>
                        <a:t>itial</a:t>
                      </a:r>
                      <a:r>
                        <a:rPr lang="en-GB" sz="1400" baseline="0" dirty="0">
                          <a:latin typeface="Muli" pitchFamily="2" charset="77"/>
                        </a:rPr>
                        <a:t>’ after a consonant.  But there are many exceptions.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4</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58125189"/>
              </p:ext>
            </p:extLst>
          </p:nvPr>
        </p:nvGraphicFramePr>
        <p:xfrm>
          <a:off x="3295652" y="2073498"/>
          <a:ext cx="8896350" cy="4555895"/>
        </p:xfrm>
        <a:graphic>
          <a:graphicData uri="http://schemas.openxmlformats.org/drawingml/2006/table">
            <a:tbl>
              <a:tblPr firstRow="1" bandRow="1">
                <a:tableStyleId>{5940675A-B579-460E-94D1-54222C63F5DA}</a:tableStyleId>
              </a:tblPr>
              <a:tblGrid>
                <a:gridCol w="1482725">
                  <a:extLst>
                    <a:ext uri="{9D8B030D-6E8A-4147-A177-3AD203B41FA5}">
                      <a16:colId xmlns:a16="http://schemas.microsoft.com/office/drawing/2014/main" val="20000"/>
                    </a:ext>
                  </a:extLst>
                </a:gridCol>
                <a:gridCol w="1482725">
                  <a:extLst>
                    <a:ext uri="{9D8B030D-6E8A-4147-A177-3AD203B41FA5}">
                      <a16:colId xmlns:a16="http://schemas.microsoft.com/office/drawing/2014/main" val="20001"/>
                    </a:ext>
                  </a:extLst>
                </a:gridCol>
                <a:gridCol w="1543955">
                  <a:extLst>
                    <a:ext uri="{9D8B030D-6E8A-4147-A177-3AD203B41FA5}">
                      <a16:colId xmlns:a16="http://schemas.microsoft.com/office/drawing/2014/main" val="20002"/>
                    </a:ext>
                  </a:extLst>
                </a:gridCol>
                <a:gridCol w="1578429">
                  <a:extLst>
                    <a:ext uri="{9D8B030D-6E8A-4147-A177-3AD203B41FA5}">
                      <a16:colId xmlns:a16="http://schemas.microsoft.com/office/drawing/2014/main" val="20003"/>
                    </a:ext>
                  </a:extLst>
                </a:gridCol>
                <a:gridCol w="1393371">
                  <a:extLst>
                    <a:ext uri="{9D8B030D-6E8A-4147-A177-3AD203B41FA5}">
                      <a16:colId xmlns:a16="http://schemas.microsoft.com/office/drawing/2014/main" val="20004"/>
                    </a:ext>
                  </a:extLst>
                </a:gridCol>
                <a:gridCol w="1415145">
                  <a:extLst>
                    <a:ext uri="{9D8B030D-6E8A-4147-A177-3AD203B41FA5}">
                      <a16:colId xmlns:a16="http://schemas.microsoft.com/office/drawing/2014/main" val="20005"/>
                    </a:ext>
                  </a:extLst>
                </a:gridCol>
              </a:tblGrid>
              <a:tr h="911179">
                <a:tc>
                  <a:txBody>
                    <a:bodyPr/>
                    <a:lstStyle/>
                    <a:p>
                      <a:pPr algn="ctr"/>
                      <a:r>
                        <a:rPr lang="en-GB" sz="1400" b="0" i="0" dirty="0" err="1">
                          <a:latin typeface="OpenDyslexicAlta" pitchFamily="2" charset="77"/>
                          <a:ea typeface="OpenDyslexic" charset="0"/>
                          <a:cs typeface="OpenDyslexic" charset="0"/>
                        </a:rPr>
                        <a:t>esential</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torrentcial</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influencial</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a:latin typeface="OpenDyslexicAlta" pitchFamily="2" charset="77"/>
                          <a:ea typeface="OpenDyslexic" charset="0"/>
                          <a:cs typeface="OpenDyslexic" charset="0"/>
                        </a:rPr>
                        <a:t>essential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confidenttial</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pottential</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911179">
                <a:tc>
                  <a:txBody>
                    <a:bodyPr/>
                    <a:lstStyle/>
                    <a:p>
                      <a:pPr algn="ctr"/>
                      <a:r>
                        <a:rPr lang="en-GB" sz="1400" b="0" i="0" dirty="0">
                          <a:latin typeface="OpenDyslexicAlta" pitchFamily="2" charset="77"/>
                          <a:ea typeface="OpenDyslexic" charset="0"/>
                          <a:cs typeface="OpenDyslexic" charset="0"/>
                        </a:rPr>
                        <a:t>celestial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torrencial</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a:latin typeface="OpenDyslexicAlta" pitchFamily="2" charset="77"/>
                          <a:ea typeface="OpenDyslexic" charset="0"/>
                          <a:cs typeface="OpenDyslexic" charset="0"/>
                        </a:rPr>
                        <a:t>circumstantial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circumstansial</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confidencial</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a:latin typeface="OpenDyslexicAlta" pitchFamily="2" charset="77"/>
                          <a:ea typeface="OpenDyslexic" charset="0"/>
                          <a:cs typeface="OpenDyslexic" charset="0"/>
                        </a:rPr>
                        <a:t>residential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911179">
                <a:tc>
                  <a:txBody>
                    <a:bodyPr/>
                    <a:lstStyle/>
                    <a:p>
                      <a:pPr algn="ctr"/>
                      <a:r>
                        <a:rPr lang="en-GB" sz="1400" b="0" i="0" dirty="0" err="1">
                          <a:latin typeface="OpenDyslexicAlta" pitchFamily="2" charset="77"/>
                          <a:ea typeface="OpenDyslexic" charset="0"/>
                          <a:cs typeface="OpenDyslexic" charset="0"/>
                        </a:rPr>
                        <a:t>substanttial</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a:latin typeface="OpenDyslexicAlta" pitchFamily="2" charset="77"/>
                          <a:ea typeface="OpenDyslexic" charset="0"/>
                          <a:cs typeface="OpenDyslexic" charset="0"/>
                        </a:rPr>
                        <a:t>potential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essenttial</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celesteal</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potencial</a:t>
                      </a:r>
                      <a:endParaRPr lang="en-GB" sz="1400" b="0" i="0" dirty="0">
                        <a:latin typeface="OpenDyslexicAlta" pitchFamily="2" charset="77"/>
                        <a:ea typeface="OpenDyslexic" charset="0"/>
                        <a:cs typeface="OpenDyslexic" charset="0"/>
                      </a:endParaRPr>
                    </a:p>
                    <a:p>
                      <a:pPr algn="ct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i="0" dirty="0">
                          <a:latin typeface="OpenDyslexicAlta" pitchFamily="2" charset="77"/>
                          <a:ea typeface="OpenDyslexic" charset="0"/>
                          <a:cs typeface="OpenDyslexic" charset="0"/>
                        </a:rPr>
                        <a:t>influential</a:t>
                      </a:r>
                    </a:p>
                    <a:p>
                      <a:pPr algn="ct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911179">
                <a:tc>
                  <a:txBody>
                    <a:bodyPr/>
                    <a:lstStyle/>
                    <a:p>
                      <a:pPr algn="ctr"/>
                      <a:r>
                        <a:rPr lang="en-GB" sz="1400" b="0" i="0" dirty="0" err="1">
                          <a:latin typeface="OpenDyslexicAlta" pitchFamily="2" charset="77"/>
                          <a:ea typeface="OpenDyslexic" charset="0"/>
                          <a:cs typeface="OpenDyslexic" charset="0"/>
                        </a:rPr>
                        <a:t>influentcial</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a:latin typeface="OpenDyslexicAlta" pitchFamily="2" charset="77"/>
                          <a:ea typeface="OpenDyslexic" charset="0"/>
                          <a:cs typeface="OpenDyslexic" charset="0"/>
                        </a:rPr>
                        <a:t>preferential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celestiall</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sircumstantial</a:t>
                      </a:r>
                      <a:r>
                        <a:rPr lang="en-GB" sz="1400" b="0" i="0" dirty="0">
                          <a:latin typeface="OpenDyslexicAlta" pitchFamily="2" charset="77"/>
                          <a:ea typeface="OpenDyslexic" charset="0"/>
                          <a:cs typeface="OpenDyslexic" charset="0"/>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a:latin typeface="OpenDyslexicAlta" pitchFamily="2" charset="77"/>
                          <a:ea typeface="OpenDyslexic" charset="0"/>
                          <a:cs typeface="OpenDyslexic" charset="0"/>
                        </a:rPr>
                        <a:t>confidential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residencial</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911179">
                <a:tc>
                  <a:txBody>
                    <a:bodyPr/>
                    <a:lstStyle/>
                    <a:p>
                      <a:pPr algn="ctr"/>
                      <a:r>
                        <a:rPr lang="en-GB" sz="1400" b="0" i="0" dirty="0">
                          <a:latin typeface="OpenDyslexicAlta" pitchFamily="2" charset="77"/>
                          <a:ea typeface="OpenDyslexic" charset="0"/>
                          <a:cs typeface="OpenDyslexic" charset="0"/>
                        </a:rPr>
                        <a:t>substantial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preferencial</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substancial</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preferenttial</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residenttial</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a:latin typeface="OpenDyslexicAlta" pitchFamily="2" charset="77"/>
                          <a:ea typeface="OpenDyslexic" charset="0"/>
                          <a:cs typeface="OpenDyslexic" charset="0"/>
                        </a:rPr>
                        <a:t>torrential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7" name="TextBox 6"/>
          <p:cNvSpPr txBox="1"/>
          <p:nvPr/>
        </p:nvSpPr>
        <p:spPr>
          <a:xfrm>
            <a:off x="4827432" y="1487506"/>
            <a:ext cx="5422005" cy="369332"/>
          </a:xfrm>
          <a:prstGeom prst="rect">
            <a:avLst/>
          </a:prstGeom>
          <a:solidFill>
            <a:srgbClr val="D883FF"/>
          </a:solidFill>
        </p:spPr>
        <p:txBody>
          <a:bodyPr wrap="square" rtlCol="0">
            <a:spAutoFit/>
          </a:bodyPr>
          <a:lstStyle/>
          <a:p>
            <a:pPr algn="ctr"/>
            <a:r>
              <a:rPr lang="en-GB" dirty="0">
                <a:latin typeface="OpenDyslexicAlta" pitchFamily="2" charset="77"/>
                <a:ea typeface="OpenDyslexic" charset="0"/>
                <a:cs typeface="OpenDyslexic" charset="0"/>
              </a:rPr>
              <a:t>Circle the 10 correct spellings below. </a:t>
            </a:r>
          </a:p>
        </p:txBody>
      </p:sp>
      <p:sp>
        <p:nvSpPr>
          <p:cNvPr id="8" name="TextBox 7"/>
          <p:cNvSpPr txBox="1"/>
          <p:nvPr/>
        </p:nvSpPr>
        <p:spPr>
          <a:xfrm>
            <a:off x="4272567" y="6260061"/>
            <a:ext cx="6531734" cy="369332"/>
          </a:xfrm>
          <a:prstGeom prst="rect">
            <a:avLst/>
          </a:prstGeom>
          <a:solidFill>
            <a:srgbClr val="D883FF"/>
          </a:solidFill>
        </p:spPr>
        <p:txBody>
          <a:bodyPr wrap="square" rtlCol="0">
            <a:spAutoFit/>
          </a:bodyPr>
          <a:lstStyle/>
          <a:p>
            <a:pPr algn="ctr"/>
            <a:r>
              <a:rPr lang="en-GB" dirty="0">
                <a:latin typeface="OpenDyslexicAlta" pitchFamily="2" charset="77"/>
                <a:ea typeface="OpenDyslexic" charset="0"/>
                <a:cs typeface="OpenDyslexic" charset="0"/>
              </a:rPr>
              <a:t>Cover your spelling list to make the task trickier! </a:t>
            </a:r>
          </a:p>
        </p:txBody>
      </p:sp>
    </p:spTree>
    <p:extLst>
      <p:ext uri="{BB962C8B-B14F-4D97-AF65-F5344CB8AC3E}">
        <p14:creationId xmlns:p14="http://schemas.microsoft.com/office/powerpoint/2010/main" val="41438405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potential</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essential</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substantial</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influential</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residential</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confidential</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celestial</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preferential</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torrential</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circumstantial</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28807058"/>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Ending ‘-</a:t>
                      </a:r>
                      <a:r>
                        <a:rPr lang="en-GB" sz="1400" baseline="0" dirty="0" err="1">
                          <a:latin typeface="Muli" pitchFamily="2" charset="77"/>
                        </a:rPr>
                        <a:t>cial</a:t>
                      </a:r>
                      <a:r>
                        <a:rPr lang="en-GB" sz="1400" baseline="0" dirty="0">
                          <a:latin typeface="Muli" pitchFamily="2" charset="77"/>
                        </a:rPr>
                        <a:t>’ and ‘-</a:t>
                      </a:r>
                      <a:r>
                        <a:rPr lang="en-GB" sz="1400" baseline="0" dirty="0" err="1">
                          <a:latin typeface="Muli" pitchFamily="2" charset="77"/>
                        </a:rPr>
                        <a:t>tial</a:t>
                      </a:r>
                      <a:r>
                        <a:rPr lang="en-GB" sz="1400" baseline="0" dirty="0">
                          <a:latin typeface="Muli" pitchFamily="2" charset="77"/>
                        </a:rPr>
                        <a:t>.’  After a vowel ‘-</a:t>
                      </a:r>
                      <a:r>
                        <a:rPr lang="en-GB" sz="1400" baseline="0" dirty="0" err="1">
                          <a:latin typeface="Muli" pitchFamily="2" charset="77"/>
                        </a:rPr>
                        <a:t>cial</a:t>
                      </a:r>
                      <a:r>
                        <a:rPr lang="en-GB" sz="1400" baseline="0" dirty="0">
                          <a:latin typeface="Muli" pitchFamily="2" charset="77"/>
                        </a:rPr>
                        <a:t>’ is most common and ‘-</a:t>
                      </a:r>
                      <a:r>
                        <a:rPr lang="en-GB" sz="1400" baseline="0" dirty="0" err="1">
                          <a:latin typeface="Muli" pitchFamily="2" charset="77"/>
                        </a:rPr>
                        <a:t>itial</a:t>
                      </a:r>
                      <a:r>
                        <a:rPr lang="en-GB" sz="1400" baseline="0" dirty="0">
                          <a:latin typeface="Muli" pitchFamily="2" charset="77"/>
                        </a:rPr>
                        <a:t>’ after a consonant.  But there are many exceptions.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solidFill>
                            <a:srgbClr val="FF3860"/>
                          </a:solidFill>
                          <a:latin typeface="Muli" pitchFamily="2" charset="77"/>
                        </a:rPr>
                        <a:t>Answers: </a:t>
                      </a: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4</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nvGraphicFramePr>
        <p:xfrm>
          <a:off x="3295652" y="2073498"/>
          <a:ext cx="8896350" cy="4555895"/>
        </p:xfrm>
        <a:graphic>
          <a:graphicData uri="http://schemas.openxmlformats.org/drawingml/2006/table">
            <a:tbl>
              <a:tblPr firstRow="1" bandRow="1">
                <a:tableStyleId>{5940675A-B579-460E-94D1-54222C63F5DA}</a:tableStyleId>
              </a:tblPr>
              <a:tblGrid>
                <a:gridCol w="1482725">
                  <a:extLst>
                    <a:ext uri="{9D8B030D-6E8A-4147-A177-3AD203B41FA5}">
                      <a16:colId xmlns:a16="http://schemas.microsoft.com/office/drawing/2014/main" val="20000"/>
                    </a:ext>
                  </a:extLst>
                </a:gridCol>
                <a:gridCol w="1482725">
                  <a:extLst>
                    <a:ext uri="{9D8B030D-6E8A-4147-A177-3AD203B41FA5}">
                      <a16:colId xmlns:a16="http://schemas.microsoft.com/office/drawing/2014/main" val="20001"/>
                    </a:ext>
                  </a:extLst>
                </a:gridCol>
                <a:gridCol w="1543955">
                  <a:extLst>
                    <a:ext uri="{9D8B030D-6E8A-4147-A177-3AD203B41FA5}">
                      <a16:colId xmlns:a16="http://schemas.microsoft.com/office/drawing/2014/main" val="20002"/>
                    </a:ext>
                  </a:extLst>
                </a:gridCol>
                <a:gridCol w="1578429">
                  <a:extLst>
                    <a:ext uri="{9D8B030D-6E8A-4147-A177-3AD203B41FA5}">
                      <a16:colId xmlns:a16="http://schemas.microsoft.com/office/drawing/2014/main" val="20003"/>
                    </a:ext>
                  </a:extLst>
                </a:gridCol>
                <a:gridCol w="1393371">
                  <a:extLst>
                    <a:ext uri="{9D8B030D-6E8A-4147-A177-3AD203B41FA5}">
                      <a16:colId xmlns:a16="http://schemas.microsoft.com/office/drawing/2014/main" val="20004"/>
                    </a:ext>
                  </a:extLst>
                </a:gridCol>
                <a:gridCol w="1415145">
                  <a:extLst>
                    <a:ext uri="{9D8B030D-6E8A-4147-A177-3AD203B41FA5}">
                      <a16:colId xmlns:a16="http://schemas.microsoft.com/office/drawing/2014/main" val="20005"/>
                    </a:ext>
                  </a:extLst>
                </a:gridCol>
              </a:tblGrid>
              <a:tr h="911179">
                <a:tc>
                  <a:txBody>
                    <a:bodyPr/>
                    <a:lstStyle/>
                    <a:p>
                      <a:pPr algn="ctr"/>
                      <a:r>
                        <a:rPr lang="en-GB" sz="1400" b="0" i="0" dirty="0" err="1">
                          <a:latin typeface="OpenDyslexicAlta" pitchFamily="2" charset="77"/>
                          <a:ea typeface="OpenDyslexic" charset="0"/>
                          <a:cs typeface="OpenDyslexic" charset="0"/>
                        </a:rPr>
                        <a:t>esential</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torrentcial</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influencial</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a:latin typeface="OpenDyslexicAlta" pitchFamily="2" charset="77"/>
                          <a:ea typeface="OpenDyslexic" charset="0"/>
                          <a:cs typeface="OpenDyslexic" charset="0"/>
                        </a:rPr>
                        <a:t>essential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confidenttial</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pottential</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911179">
                <a:tc>
                  <a:txBody>
                    <a:bodyPr/>
                    <a:lstStyle/>
                    <a:p>
                      <a:pPr algn="ctr"/>
                      <a:r>
                        <a:rPr lang="en-GB" sz="1400" b="0" i="0" dirty="0">
                          <a:latin typeface="OpenDyslexicAlta" pitchFamily="2" charset="77"/>
                          <a:ea typeface="OpenDyslexic" charset="0"/>
                          <a:cs typeface="OpenDyslexic" charset="0"/>
                        </a:rPr>
                        <a:t>celestial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torrencial</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a:latin typeface="OpenDyslexicAlta" pitchFamily="2" charset="77"/>
                          <a:ea typeface="OpenDyslexic" charset="0"/>
                          <a:cs typeface="OpenDyslexic" charset="0"/>
                        </a:rPr>
                        <a:t>circumstantial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circumstansial</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confidencial</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a:latin typeface="OpenDyslexicAlta" pitchFamily="2" charset="77"/>
                          <a:ea typeface="OpenDyslexic" charset="0"/>
                          <a:cs typeface="OpenDyslexic" charset="0"/>
                        </a:rPr>
                        <a:t>residential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911179">
                <a:tc>
                  <a:txBody>
                    <a:bodyPr/>
                    <a:lstStyle/>
                    <a:p>
                      <a:pPr algn="ctr"/>
                      <a:r>
                        <a:rPr lang="en-GB" sz="1400" b="0" i="0" dirty="0" err="1">
                          <a:latin typeface="OpenDyslexicAlta" pitchFamily="2" charset="77"/>
                          <a:ea typeface="OpenDyslexic" charset="0"/>
                          <a:cs typeface="OpenDyslexic" charset="0"/>
                        </a:rPr>
                        <a:t>substanttial</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a:latin typeface="OpenDyslexicAlta" pitchFamily="2" charset="77"/>
                          <a:ea typeface="OpenDyslexic" charset="0"/>
                          <a:cs typeface="OpenDyslexic" charset="0"/>
                        </a:rPr>
                        <a:t>potential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essenttial</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celesteal</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potencial</a:t>
                      </a:r>
                      <a:endParaRPr lang="en-GB" sz="1400" b="0" i="0" dirty="0">
                        <a:latin typeface="OpenDyslexicAlta" pitchFamily="2" charset="77"/>
                        <a:ea typeface="OpenDyslexic" charset="0"/>
                        <a:cs typeface="OpenDyslexic" charset="0"/>
                      </a:endParaRPr>
                    </a:p>
                    <a:p>
                      <a:pPr algn="ct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i="0" dirty="0">
                          <a:latin typeface="OpenDyslexicAlta" pitchFamily="2" charset="77"/>
                          <a:ea typeface="OpenDyslexic" charset="0"/>
                          <a:cs typeface="OpenDyslexic" charset="0"/>
                        </a:rPr>
                        <a:t>influential</a:t>
                      </a:r>
                    </a:p>
                    <a:p>
                      <a:pPr algn="ct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911179">
                <a:tc>
                  <a:txBody>
                    <a:bodyPr/>
                    <a:lstStyle/>
                    <a:p>
                      <a:pPr algn="ctr"/>
                      <a:r>
                        <a:rPr lang="en-GB" sz="1400" b="0" i="0" dirty="0" err="1">
                          <a:latin typeface="OpenDyslexicAlta" pitchFamily="2" charset="77"/>
                          <a:ea typeface="OpenDyslexic" charset="0"/>
                          <a:cs typeface="OpenDyslexic" charset="0"/>
                        </a:rPr>
                        <a:t>influentcial</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a:latin typeface="OpenDyslexicAlta" pitchFamily="2" charset="77"/>
                          <a:ea typeface="OpenDyslexic" charset="0"/>
                          <a:cs typeface="OpenDyslexic" charset="0"/>
                        </a:rPr>
                        <a:t>preferential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celestiall</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sircumstantial</a:t>
                      </a:r>
                      <a:r>
                        <a:rPr lang="en-GB" sz="1400" b="0" i="0" dirty="0">
                          <a:latin typeface="OpenDyslexicAlta" pitchFamily="2" charset="77"/>
                          <a:ea typeface="OpenDyslexic" charset="0"/>
                          <a:cs typeface="OpenDyslexic" charset="0"/>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a:latin typeface="OpenDyslexicAlta" pitchFamily="2" charset="77"/>
                          <a:ea typeface="OpenDyslexic" charset="0"/>
                          <a:cs typeface="OpenDyslexic" charset="0"/>
                        </a:rPr>
                        <a:t>confidential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residencial</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911179">
                <a:tc>
                  <a:txBody>
                    <a:bodyPr/>
                    <a:lstStyle/>
                    <a:p>
                      <a:pPr algn="ctr"/>
                      <a:r>
                        <a:rPr lang="en-GB" sz="1400" b="0" i="0" dirty="0">
                          <a:latin typeface="OpenDyslexicAlta" pitchFamily="2" charset="77"/>
                          <a:ea typeface="OpenDyslexic" charset="0"/>
                          <a:cs typeface="OpenDyslexic" charset="0"/>
                        </a:rPr>
                        <a:t>substantial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preferencial</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substancial</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preferenttial</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residenttial</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a:latin typeface="OpenDyslexicAlta" pitchFamily="2" charset="77"/>
                          <a:ea typeface="OpenDyslexic" charset="0"/>
                          <a:cs typeface="OpenDyslexic" charset="0"/>
                        </a:rPr>
                        <a:t>torrential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7" name="TextBox 6"/>
          <p:cNvSpPr txBox="1"/>
          <p:nvPr/>
        </p:nvSpPr>
        <p:spPr>
          <a:xfrm>
            <a:off x="4827432" y="1487506"/>
            <a:ext cx="5422005" cy="369332"/>
          </a:xfrm>
          <a:prstGeom prst="rect">
            <a:avLst/>
          </a:prstGeom>
          <a:solidFill>
            <a:srgbClr val="D883FF"/>
          </a:solidFill>
        </p:spPr>
        <p:txBody>
          <a:bodyPr wrap="square" rtlCol="0">
            <a:spAutoFit/>
          </a:bodyPr>
          <a:lstStyle/>
          <a:p>
            <a:pPr algn="ctr"/>
            <a:r>
              <a:rPr lang="en-GB" dirty="0">
                <a:latin typeface="OpenDyslexicAlta" pitchFamily="2" charset="77"/>
                <a:ea typeface="OpenDyslexic" charset="0"/>
                <a:cs typeface="OpenDyslexic" charset="0"/>
              </a:rPr>
              <a:t>Circle the 10 correct spellings below. </a:t>
            </a:r>
          </a:p>
        </p:txBody>
      </p:sp>
      <p:sp>
        <p:nvSpPr>
          <p:cNvPr id="8" name="TextBox 7"/>
          <p:cNvSpPr txBox="1"/>
          <p:nvPr/>
        </p:nvSpPr>
        <p:spPr>
          <a:xfrm>
            <a:off x="4272567" y="6260061"/>
            <a:ext cx="6531734" cy="369332"/>
          </a:xfrm>
          <a:prstGeom prst="rect">
            <a:avLst/>
          </a:prstGeom>
          <a:solidFill>
            <a:srgbClr val="D883FF"/>
          </a:solidFill>
        </p:spPr>
        <p:txBody>
          <a:bodyPr wrap="square" rtlCol="0">
            <a:spAutoFit/>
          </a:bodyPr>
          <a:lstStyle/>
          <a:p>
            <a:pPr algn="ctr"/>
            <a:r>
              <a:rPr lang="en-GB" dirty="0">
                <a:latin typeface="OpenDyslexicAlta" pitchFamily="2" charset="77"/>
                <a:ea typeface="OpenDyslexic" charset="0"/>
                <a:cs typeface="OpenDyslexic" charset="0"/>
              </a:rPr>
              <a:t>Cover your spelling list to make the task trickier! </a:t>
            </a:r>
          </a:p>
        </p:txBody>
      </p:sp>
      <p:sp>
        <p:nvSpPr>
          <p:cNvPr id="2" name="Oval 1">
            <a:extLst>
              <a:ext uri="{FF2B5EF4-FFF2-40B4-BE49-F238E27FC236}">
                <a16:creationId xmlns:a16="http://schemas.microsoft.com/office/drawing/2014/main" id="{8AA7F8B9-7B0E-0744-A0DC-516610060B22}"/>
              </a:ext>
            </a:extLst>
          </p:cNvPr>
          <p:cNvSpPr/>
          <p:nvPr/>
        </p:nvSpPr>
        <p:spPr>
          <a:xfrm>
            <a:off x="8001000" y="1961112"/>
            <a:ext cx="1168400" cy="51390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94F4686-62BC-2249-81A8-D118426085B3}"/>
              </a:ext>
            </a:extLst>
          </p:cNvPr>
          <p:cNvSpPr/>
          <p:nvPr/>
        </p:nvSpPr>
        <p:spPr>
          <a:xfrm>
            <a:off x="3477341" y="2915093"/>
            <a:ext cx="1168400" cy="51390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47B1D0A-1EE2-FC45-ACE7-45BE8D6BE754}"/>
              </a:ext>
            </a:extLst>
          </p:cNvPr>
          <p:cNvSpPr/>
          <p:nvPr/>
        </p:nvSpPr>
        <p:spPr>
          <a:xfrm>
            <a:off x="6365160" y="2858386"/>
            <a:ext cx="1287820" cy="66630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4D77579-8BC1-184C-9BE2-9EC26D6DF713}"/>
              </a:ext>
            </a:extLst>
          </p:cNvPr>
          <p:cNvSpPr/>
          <p:nvPr/>
        </p:nvSpPr>
        <p:spPr>
          <a:xfrm>
            <a:off x="10804301" y="2858386"/>
            <a:ext cx="1168400" cy="51390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C41BC0D-BF95-FB46-ABF1-D7A246C6794D}"/>
              </a:ext>
            </a:extLst>
          </p:cNvPr>
          <p:cNvSpPr/>
          <p:nvPr/>
        </p:nvSpPr>
        <p:spPr>
          <a:xfrm>
            <a:off x="4965700" y="3749259"/>
            <a:ext cx="1168400" cy="51390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B34B70F-2F1C-CE48-AD8D-5DE532C31F08}"/>
              </a:ext>
            </a:extLst>
          </p:cNvPr>
          <p:cNvSpPr/>
          <p:nvPr/>
        </p:nvSpPr>
        <p:spPr>
          <a:xfrm>
            <a:off x="10804301" y="3821443"/>
            <a:ext cx="1168400" cy="51390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C57541D-687D-1946-A707-7C759B4E4611}"/>
              </a:ext>
            </a:extLst>
          </p:cNvPr>
          <p:cNvSpPr/>
          <p:nvPr/>
        </p:nvSpPr>
        <p:spPr>
          <a:xfrm>
            <a:off x="4965700" y="4718489"/>
            <a:ext cx="1168400" cy="51390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321F1B1-0EE2-0746-8FB0-C6C110047C0D}"/>
              </a:ext>
            </a:extLst>
          </p:cNvPr>
          <p:cNvSpPr/>
          <p:nvPr/>
        </p:nvSpPr>
        <p:spPr>
          <a:xfrm>
            <a:off x="9461500" y="4687899"/>
            <a:ext cx="1168400" cy="51390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79AF91-277E-074C-9ABE-3AAEFD2928BF}"/>
              </a:ext>
            </a:extLst>
          </p:cNvPr>
          <p:cNvSpPr/>
          <p:nvPr/>
        </p:nvSpPr>
        <p:spPr>
          <a:xfrm>
            <a:off x="3477341" y="5601782"/>
            <a:ext cx="1168400" cy="51390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351B1BF-C831-2943-884B-EE65A9C12753}"/>
              </a:ext>
            </a:extLst>
          </p:cNvPr>
          <p:cNvSpPr/>
          <p:nvPr/>
        </p:nvSpPr>
        <p:spPr>
          <a:xfrm>
            <a:off x="10804301" y="5637824"/>
            <a:ext cx="1168400" cy="51390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6247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Ending ‘-</a:t>
            </a:r>
            <a:r>
              <a:rPr lang="en-GB" dirty="0" err="1"/>
              <a:t>cial</a:t>
            </a:r>
            <a:r>
              <a:rPr lang="en-GB" dirty="0"/>
              <a:t>’ and ‘-</a:t>
            </a:r>
            <a:r>
              <a:rPr lang="en-GB" dirty="0" err="1"/>
              <a:t>tial</a:t>
            </a:r>
            <a:r>
              <a:rPr lang="en-GB" dirty="0"/>
              <a:t>’.  After a vowel ‘-</a:t>
            </a:r>
            <a:r>
              <a:rPr lang="en-GB" dirty="0" err="1"/>
              <a:t>cial</a:t>
            </a:r>
            <a:r>
              <a:rPr lang="en-GB" dirty="0"/>
              <a:t>’ is most common and ‘-</a:t>
            </a:r>
            <a:r>
              <a:rPr lang="en-GB" dirty="0" err="1"/>
              <a:t>tial</a:t>
            </a:r>
            <a:r>
              <a:rPr lang="en-GB" dirty="0"/>
              <a:t>’ after a consonant but there are many exceptions. </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5</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5</a:t>
            </a:r>
          </a:p>
        </p:txBody>
      </p:sp>
    </p:spTree>
    <p:extLst>
      <p:ext uri="{BB962C8B-B14F-4D97-AF65-F5344CB8AC3E}">
        <p14:creationId xmlns:p14="http://schemas.microsoft.com/office/powerpoint/2010/main" val="23799903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5</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 5</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Ending ‘-</a:t>
            </a:r>
            <a:r>
              <a:rPr lang="en-GB" dirty="0" err="1"/>
              <a:t>cial</a:t>
            </a:r>
            <a:r>
              <a:rPr lang="en-GB" dirty="0"/>
              <a:t>’ and ‘-</a:t>
            </a:r>
            <a:r>
              <a:rPr lang="en-GB" dirty="0" err="1"/>
              <a:t>tial</a:t>
            </a:r>
            <a:r>
              <a:rPr lang="en-GB" dirty="0"/>
              <a:t>.’  After a vowel ‘-</a:t>
            </a:r>
            <a:r>
              <a:rPr lang="en-GB" dirty="0" err="1"/>
              <a:t>cial</a:t>
            </a:r>
            <a:r>
              <a:rPr lang="en-GB" dirty="0"/>
              <a:t>’ is most common and ‘-</a:t>
            </a:r>
            <a:r>
              <a:rPr lang="en-GB" dirty="0" err="1"/>
              <a:t>tial</a:t>
            </a:r>
            <a:r>
              <a:rPr lang="en-GB" dirty="0"/>
              <a:t>’ after a consonant.  But there are many exceptions.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1945926267"/>
              </p:ext>
            </p:extLst>
          </p:nvPr>
        </p:nvGraphicFramePr>
        <p:xfrm>
          <a:off x="3429000" y="1311275"/>
          <a:ext cx="8363607" cy="5197477"/>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80763">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The last two spelling lists looked at ‘</a:t>
                      </a:r>
                      <a:r>
                        <a:rPr lang="en-GB" sz="1700" b="0" i="0" dirty="0" err="1">
                          <a:latin typeface="Muli" pitchFamily="2" charset="77"/>
                        </a:rPr>
                        <a:t>cial</a:t>
                      </a:r>
                      <a:r>
                        <a:rPr lang="en-GB" sz="1700" b="0" i="0" dirty="0">
                          <a:latin typeface="Muli" pitchFamily="2" charset="77"/>
                        </a:rPr>
                        <a:t>’ ending after a vowel and ‘</a:t>
                      </a:r>
                      <a:r>
                        <a:rPr lang="en-GB" sz="1700" b="0" i="0" dirty="0" err="1">
                          <a:latin typeface="Muli" pitchFamily="2" charset="77"/>
                        </a:rPr>
                        <a:t>tial</a:t>
                      </a:r>
                      <a:r>
                        <a:rPr lang="en-GB" sz="1700" b="0" i="0" dirty="0">
                          <a:latin typeface="Muli" pitchFamily="2" charset="77"/>
                        </a:rPr>
                        <a:t>’ endings after a consonant. There are exceptions to this rule and they just need to be remembered. This week is a list of exceptions to the rule. Can children think of any exceptions where the rule is reversed for example?</a:t>
                      </a:r>
                    </a:p>
                  </a:txBody>
                  <a:tcPr/>
                </a:tc>
                <a:extLst>
                  <a:ext uri="{0D108BD9-81ED-4DB2-BD59-A6C34878D82A}">
                    <a16:rowId xmlns:a16="http://schemas.microsoft.com/office/drawing/2014/main" val="10000"/>
                  </a:ext>
                </a:extLst>
              </a:tr>
              <a:tr h="1863837">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See if the children can think of another word from the same family, e.g. with a similar meaning/root word. For example financial and finance or commercial and commerce.</a:t>
                      </a:r>
                    </a:p>
                    <a:p>
                      <a:endParaRPr lang="en-GB" sz="1700" b="0" i="0" baseline="0" dirty="0">
                        <a:latin typeface="Muli" pitchFamily="2" charset="77"/>
                      </a:endParaRPr>
                    </a:p>
                    <a:p>
                      <a:r>
                        <a:rPr lang="en-GB" sz="1700" b="0" i="0" baseline="0" dirty="0">
                          <a:latin typeface="Muli" pitchFamily="2" charset="77"/>
                        </a:rPr>
                        <a:t>In pairs get them to write down the spellings and a linking word. This helps to develop the word in the child’s head more effectively.</a:t>
                      </a:r>
                    </a:p>
                  </a:txBody>
                  <a:tcPr/>
                </a:tc>
                <a:extLst>
                  <a:ext uri="{0D108BD9-81ED-4DB2-BD59-A6C34878D82A}">
                    <a16:rowId xmlns:a16="http://schemas.microsoft.com/office/drawing/2014/main" val="10001"/>
                  </a:ext>
                </a:extLst>
              </a:tr>
              <a:tr h="1946800">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Get the children to write down the word ‘controversially’  on their white boards and then see how many of their spelling words they can add in to a scrabble web as possible. There is a slide to support starting this if required.</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970613043"/>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financial</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commercial</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provincial</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initial</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spatial</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palatial</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controversial</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initially</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controversially</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financially</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417354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03731-DA38-5947-8C42-1E8C4966CCE9}"/>
              </a:ext>
            </a:extLst>
          </p:cNvPr>
          <p:cNvSpPr>
            <a:spLocks noGrp="1"/>
          </p:cNvSpPr>
          <p:nvPr>
            <p:ph type="title"/>
          </p:nvPr>
        </p:nvSpPr>
        <p:spPr>
          <a:xfrm>
            <a:off x="838200" y="372533"/>
            <a:ext cx="10515600" cy="791204"/>
          </a:xfrm>
        </p:spPr>
        <p:txBody>
          <a:bodyPr/>
          <a:lstStyle/>
          <a:p>
            <a:r>
              <a:rPr lang="en-GB" dirty="0"/>
              <a:t>Spelling lists – Stage 5</a:t>
            </a:r>
          </a:p>
        </p:txBody>
      </p:sp>
      <p:sp>
        <p:nvSpPr>
          <p:cNvPr id="3" name="Content Placeholder 2">
            <a:extLst>
              <a:ext uri="{FF2B5EF4-FFF2-40B4-BE49-F238E27FC236}">
                <a16:creationId xmlns:a16="http://schemas.microsoft.com/office/drawing/2014/main" id="{7F291E8B-2E5B-8D41-B051-CDF497CB3375}"/>
              </a:ext>
            </a:extLst>
          </p:cNvPr>
          <p:cNvSpPr>
            <a:spLocks noGrp="1"/>
          </p:cNvSpPr>
          <p:nvPr>
            <p:ph idx="1"/>
          </p:nvPr>
        </p:nvSpPr>
        <p:spPr>
          <a:xfrm>
            <a:off x="838200" y="1295400"/>
            <a:ext cx="10515600" cy="5317068"/>
          </a:xfrm>
        </p:spPr>
        <p:txBody>
          <a:bodyPr numCol="2" spcCol="180000">
            <a:noAutofit/>
          </a:bodyPr>
          <a:lstStyle/>
          <a:p>
            <a:pPr marL="514350" indent="-514350">
              <a:buFont typeface="+mj-lt"/>
              <a:buAutoNum type="arabicPeriod"/>
            </a:pPr>
            <a:r>
              <a:rPr lang="en-GB" sz="750" dirty="0">
                <a:latin typeface="Muli" pitchFamily="2" charset="77"/>
              </a:rPr>
              <a:t>Words ending in ‘-</a:t>
            </a:r>
            <a:r>
              <a:rPr lang="en-GB" sz="750" dirty="0" err="1">
                <a:latin typeface="Muli" pitchFamily="2" charset="77"/>
              </a:rPr>
              <a:t>ious</a:t>
            </a:r>
            <a:r>
              <a:rPr lang="en-GB" sz="750" dirty="0">
                <a:latin typeface="Muli" pitchFamily="2" charset="77"/>
              </a:rPr>
              <a:t>.’</a:t>
            </a:r>
          </a:p>
          <a:p>
            <a:pPr marL="514350" indent="-514350">
              <a:buFont typeface="+mj-lt"/>
              <a:buAutoNum type="arabicPeriod"/>
            </a:pPr>
            <a:r>
              <a:rPr lang="en-GB" sz="750" dirty="0">
                <a:latin typeface="Muli" pitchFamily="2" charset="77"/>
              </a:rPr>
              <a:t>Words ending in ‘–</a:t>
            </a:r>
            <a:r>
              <a:rPr lang="en-GB" sz="750" dirty="0" err="1">
                <a:latin typeface="Muli" pitchFamily="2" charset="77"/>
              </a:rPr>
              <a:t>cious</a:t>
            </a:r>
            <a:r>
              <a:rPr lang="en-GB" sz="750" dirty="0">
                <a:latin typeface="Muli" pitchFamily="2" charset="77"/>
              </a:rPr>
              <a:t>.’  If the root word ends in –</a:t>
            </a:r>
            <a:r>
              <a:rPr lang="en-GB" sz="750" dirty="0" err="1">
                <a:latin typeface="Muli" pitchFamily="2" charset="77"/>
              </a:rPr>
              <a:t>ce</a:t>
            </a:r>
            <a:r>
              <a:rPr lang="en-GB" sz="750" dirty="0">
                <a:latin typeface="Muli" pitchFamily="2" charset="77"/>
              </a:rPr>
              <a:t> the sound is usually spelled ‘-</a:t>
            </a:r>
            <a:r>
              <a:rPr lang="en-GB" sz="750" dirty="0" err="1">
                <a:latin typeface="Muli" pitchFamily="2" charset="77"/>
              </a:rPr>
              <a:t>cious</a:t>
            </a:r>
            <a:r>
              <a:rPr lang="en-GB" sz="750" dirty="0">
                <a:latin typeface="Muli" pitchFamily="2" charset="77"/>
              </a:rPr>
              <a:t>.’</a:t>
            </a:r>
          </a:p>
          <a:p>
            <a:pPr marL="514350" indent="-514350">
              <a:buFont typeface="+mj-lt"/>
              <a:buAutoNum type="arabicPeriod"/>
            </a:pPr>
            <a:r>
              <a:rPr lang="en-GB" sz="750" dirty="0">
                <a:latin typeface="Muli" pitchFamily="2" charset="77"/>
              </a:rPr>
              <a:t>Ending ‘-</a:t>
            </a:r>
            <a:r>
              <a:rPr lang="en-GB" sz="750" dirty="0" err="1">
                <a:latin typeface="Muli" pitchFamily="2" charset="77"/>
              </a:rPr>
              <a:t>cial</a:t>
            </a:r>
            <a:r>
              <a:rPr lang="en-GB" sz="750" dirty="0">
                <a:latin typeface="Muli" pitchFamily="2" charset="77"/>
              </a:rPr>
              <a:t>’ and ‘-</a:t>
            </a:r>
            <a:r>
              <a:rPr lang="en-GB" sz="750" dirty="0" err="1">
                <a:latin typeface="Muli" pitchFamily="2" charset="77"/>
              </a:rPr>
              <a:t>tial</a:t>
            </a:r>
            <a:r>
              <a:rPr lang="en-GB" sz="750" dirty="0">
                <a:latin typeface="Muli" pitchFamily="2" charset="77"/>
              </a:rPr>
              <a:t>.’  After a vowel ‘-</a:t>
            </a:r>
            <a:r>
              <a:rPr lang="en-GB" sz="750" dirty="0" err="1">
                <a:latin typeface="Muli" pitchFamily="2" charset="77"/>
              </a:rPr>
              <a:t>cial</a:t>
            </a:r>
            <a:r>
              <a:rPr lang="en-GB" sz="750" dirty="0">
                <a:latin typeface="Muli" pitchFamily="2" charset="77"/>
              </a:rPr>
              <a:t>’ is most common and ‘-</a:t>
            </a:r>
            <a:r>
              <a:rPr lang="en-GB" sz="750" dirty="0" err="1">
                <a:latin typeface="Muli" pitchFamily="2" charset="77"/>
              </a:rPr>
              <a:t>itial</a:t>
            </a:r>
            <a:r>
              <a:rPr lang="en-GB" sz="750" dirty="0">
                <a:latin typeface="Muli" pitchFamily="2" charset="77"/>
              </a:rPr>
              <a:t>’ after a consonant.  But there are many exceptions. </a:t>
            </a:r>
          </a:p>
          <a:p>
            <a:pPr marL="514350" indent="-514350">
              <a:buFont typeface="+mj-lt"/>
              <a:buAutoNum type="arabicPeriod"/>
            </a:pPr>
            <a:r>
              <a:rPr lang="en-GB" sz="750" dirty="0">
                <a:latin typeface="Muli" pitchFamily="2" charset="77"/>
              </a:rPr>
              <a:t>Ending ‘-</a:t>
            </a:r>
            <a:r>
              <a:rPr lang="en-GB" sz="750" dirty="0" err="1">
                <a:latin typeface="Muli" pitchFamily="2" charset="77"/>
              </a:rPr>
              <a:t>cial</a:t>
            </a:r>
            <a:r>
              <a:rPr lang="en-GB" sz="750" dirty="0">
                <a:latin typeface="Muli" pitchFamily="2" charset="77"/>
              </a:rPr>
              <a:t>’ and ‘-</a:t>
            </a:r>
            <a:r>
              <a:rPr lang="en-GB" sz="750" dirty="0" err="1">
                <a:latin typeface="Muli" pitchFamily="2" charset="77"/>
              </a:rPr>
              <a:t>tial</a:t>
            </a:r>
            <a:r>
              <a:rPr lang="en-GB" sz="750" dirty="0">
                <a:latin typeface="Muli" pitchFamily="2" charset="77"/>
              </a:rPr>
              <a:t>.’  After a vowel ‘-</a:t>
            </a:r>
            <a:r>
              <a:rPr lang="en-GB" sz="750" dirty="0" err="1">
                <a:latin typeface="Muli" pitchFamily="2" charset="77"/>
              </a:rPr>
              <a:t>cial</a:t>
            </a:r>
            <a:r>
              <a:rPr lang="en-GB" sz="750" dirty="0">
                <a:latin typeface="Muli" pitchFamily="2" charset="77"/>
              </a:rPr>
              <a:t>’ is most common and ‘-</a:t>
            </a:r>
            <a:r>
              <a:rPr lang="en-GB" sz="750" dirty="0" err="1">
                <a:latin typeface="Muli" pitchFamily="2" charset="77"/>
              </a:rPr>
              <a:t>itial</a:t>
            </a:r>
            <a:r>
              <a:rPr lang="en-GB" sz="750" dirty="0">
                <a:latin typeface="Muli" pitchFamily="2" charset="77"/>
              </a:rPr>
              <a:t>’ after a consonant.  But there are many exceptions. </a:t>
            </a:r>
          </a:p>
          <a:p>
            <a:pPr marL="514350" indent="-514350">
              <a:buFont typeface="+mj-lt"/>
              <a:buAutoNum type="arabicPeriod"/>
            </a:pPr>
            <a:r>
              <a:rPr lang="en-GB" sz="750" dirty="0">
                <a:latin typeface="Muli" pitchFamily="2" charset="77"/>
              </a:rPr>
              <a:t>Ending ‘-</a:t>
            </a:r>
            <a:r>
              <a:rPr lang="en-GB" sz="750" dirty="0" err="1">
                <a:latin typeface="Muli" pitchFamily="2" charset="77"/>
              </a:rPr>
              <a:t>cial</a:t>
            </a:r>
            <a:r>
              <a:rPr lang="en-GB" sz="750" dirty="0">
                <a:latin typeface="Muli" pitchFamily="2" charset="77"/>
              </a:rPr>
              <a:t>’ and ‘-</a:t>
            </a:r>
            <a:r>
              <a:rPr lang="en-GB" sz="750" dirty="0" err="1">
                <a:latin typeface="Muli" pitchFamily="2" charset="77"/>
              </a:rPr>
              <a:t>tial</a:t>
            </a:r>
            <a:r>
              <a:rPr lang="en-GB" sz="750" dirty="0">
                <a:latin typeface="Muli" pitchFamily="2" charset="77"/>
              </a:rPr>
              <a:t>.’  After a vowel ‘-</a:t>
            </a:r>
            <a:r>
              <a:rPr lang="en-GB" sz="750" dirty="0" err="1">
                <a:latin typeface="Muli" pitchFamily="2" charset="77"/>
              </a:rPr>
              <a:t>cial</a:t>
            </a:r>
            <a:r>
              <a:rPr lang="en-GB" sz="750" dirty="0">
                <a:latin typeface="Muli" pitchFamily="2" charset="77"/>
              </a:rPr>
              <a:t>’ is most common and ‘-</a:t>
            </a:r>
            <a:r>
              <a:rPr lang="en-GB" sz="750" dirty="0" err="1">
                <a:latin typeface="Muli" pitchFamily="2" charset="77"/>
              </a:rPr>
              <a:t>itial</a:t>
            </a:r>
            <a:r>
              <a:rPr lang="en-GB" sz="750" dirty="0">
                <a:latin typeface="Muli" pitchFamily="2" charset="77"/>
              </a:rPr>
              <a:t>’ after a consonant.  But there are many exceptions. </a:t>
            </a:r>
          </a:p>
          <a:p>
            <a:pPr marL="514350" indent="-514350">
              <a:buFont typeface="+mj-lt"/>
              <a:buAutoNum type="arabicPeriod"/>
            </a:pPr>
            <a:r>
              <a:rPr lang="en-GB" sz="750" dirty="0">
                <a:latin typeface="Muli" pitchFamily="2" charset="77"/>
              </a:rPr>
              <a:t>Challenge words</a:t>
            </a:r>
          </a:p>
          <a:p>
            <a:pPr marL="514350" indent="-514350">
              <a:buFont typeface="+mj-lt"/>
              <a:buAutoNum type="arabicPeriod"/>
            </a:pPr>
            <a:r>
              <a:rPr lang="en-GB" sz="750" dirty="0">
                <a:latin typeface="Muli" pitchFamily="2" charset="77"/>
              </a:rPr>
              <a:t>Words ending in ‘-ant.’  ‘-ant’ Is used if there is an ‘a’ or ‘ay’ sound in the right place. </a:t>
            </a:r>
          </a:p>
          <a:p>
            <a:pPr marL="514350" indent="-514350">
              <a:buFont typeface="+mj-lt"/>
              <a:buAutoNum type="arabicPeriod"/>
            </a:pPr>
            <a:r>
              <a:rPr lang="en-GB" sz="750" dirty="0">
                <a:latin typeface="Muli" pitchFamily="2" charset="77"/>
              </a:rPr>
              <a:t>Words ending in ‘-</a:t>
            </a:r>
            <a:r>
              <a:rPr lang="en-GB" sz="750" dirty="0" err="1">
                <a:latin typeface="Muli" pitchFamily="2" charset="77"/>
              </a:rPr>
              <a:t>ance</a:t>
            </a:r>
            <a:r>
              <a:rPr lang="en-GB" sz="750" dirty="0">
                <a:latin typeface="Muli" pitchFamily="2" charset="77"/>
              </a:rPr>
              <a:t>.’  ‘-</a:t>
            </a:r>
            <a:r>
              <a:rPr lang="en-GB" sz="750" dirty="0" err="1">
                <a:latin typeface="Muli" pitchFamily="2" charset="77"/>
              </a:rPr>
              <a:t>ance</a:t>
            </a:r>
            <a:r>
              <a:rPr lang="en-GB" sz="750" dirty="0">
                <a:latin typeface="Muli" pitchFamily="2" charset="77"/>
              </a:rPr>
              <a:t>’ Is used if there is an ‘a’ or ‘ay’ sound in the right place. </a:t>
            </a:r>
          </a:p>
          <a:p>
            <a:pPr marL="514350" indent="-514350">
              <a:buFont typeface="+mj-lt"/>
              <a:buAutoNum type="arabicPeriod"/>
            </a:pPr>
            <a:r>
              <a:rPr lang="en-GB" sz="750" dirty="0">
                <a:latin typeface="Muli" pitchFamily="2" charset="77"/>
              </a:rPr>
              <a:t>Use –</a:t>
            </a:r>
            <a:r>
              <a:rPr lang="en-GB" sz="750" dirty="0" err="1">
                <a:latin typeface="Muli" pitchFamily="2" charset="77"/>
              </a:rPr>
              <a:t>ent</a:t>
            </a:r>
            <a:r>
              <a:rPr lang="en-GB" sz="750" dirty="0">
                <a:latin typeface="Muli" pitchFamily="2" charset="77"/>
              </a:rPr>
              <a:t> and -</a:t>
            </a:r>
            <a:r>
              <a:rPr lang="en-GB" sz="750" dirty="0" err="1">
                <a:latin typeface="Muli" pitchFamily="2" charset="77"/>
              </a:rPr>
              <a:t>ence</a:t>
            </a:r>
            <a:r>
              <a:rPr lang="en-GB" sz="750" dirty="0">
                <a:latin typeface="Muli" pitchFamily="2" charset="77"/>
              </a:rPr>
              <a:t>  after soft c (/s/ sound), soft g (/j/ sound) and qu.  There many exceptions to this rule. </a:t>
            </a:r>
          </a:p>
          <a:p>
            <a:pPr marL="514350" indent="-514350">
              <a:buFont typeface="+mj-lt"/>
              <a:buAutoNum type="arabicPeriod"/>
            </a:pPr>
            <a:r>
              <a:rPr lang="en-GB" sz="750" dirty="0">
                <a:latin typeface="Muli" pitchFamily="2" charset="77"/>
              </a:rPr>
              <a:t> Words ending in ‘-able’ and ‘-</a:t>
            </a:r>
            <a:r>
              <a:rPr lang="en-GB" sz="750" dirty="0" err="1">
                <a:latin typeface="Muli" pitchFamily="2" charset="77"/>
              </a:rPr>
              <a:t>ible</a:t>
            </a:r>
            <a:r>
              <a:rPr lang="en-GB" sz="750" dirty="0">
                <a:latin typeface="Muli" pitchFamily="2" charset="77"/>
              </a:rPr>
              <a:t>.’  ‘-able’ is used where there is a related word ending ‘-</a:t>
            </a:r>
            <a:r>
              <a:rPr lang="en-GB" sz="750" dirty="0" err="1">
                <a:latin typeface="Muli" pitchFamily="2" charset="77"/>
              </a:rPr>
              <a:t>ation</a:t>
            </a:r>
            <a:r>
              <a:rPr lang="en-GB" sz="750" dirty="0">
                <a:latin typeface="Muli" pitchFamily="2" charset="77"/>
              </a:rPr>
              <a:t>.’</a:t>
            </a:r>
          </a:p>
          <a:p>
            <a:pPr marL="514350" indent="-514350">
              <a:buFont typeface="+mj-lt"/>
              <a:buAutoNum type="arabicPeriod"/>
            </a:pPr>
            <a:r>
              <a:rPr lang="en-GB" sz="750" dirty="0">
                <a:latin typeface="Muli" pitchFamily="2" charset="77"/>
              </a:rPr>
              <a:t>Words ending in ‘-ably’ and ‘-</a:t>
            </a:r>
            <a:r>
              <a:rPr lang="en-GB" sz="750" dirty="0" err="1">
                <a:latin typeface="Muli" pitchFamily="2" charset="77"/>
              </a:rPr>
              <a:t>ibly</a:t>
            </a:r>
            <a:r>
              <a:rPr lang="en-GB" sz="750" dirty="0">
                <a:latin typeface="Muli" pitchFamily="2" charset="77"/>
              </a:rPr>
              <a:t>.’  The ‘-able’ ending is usually but not always used if a complete root word can be heard before it.    ‘y’ endings comply with previously learned rules and is replaced with ‘</a:t>
            </a:r>
            <a:r>
              <a:rPr lang="en-GB" sz="750" dirty="0" err="1">
                <a:latin typeface="Muli" pitchFamily="2" charset="77"/>
              </a:rPr>
              <a:t>i</a:t>
            </a:r>
            <a:r>
              <a:rPr lang="en-GB" sz="750" dirty="0">
                <a:latin typeface="Muli" pitchFamily="2" charset="77"/>
              </a:rPr>
              <a:t>’ as in rely &gt; reliably </a:t>
            </a:r>
          </a:p>
          <a:p>
            <a:pPr marL="514350" indent="-514350">
              <a:buFont typeface="+mj-lt"/>
              <a:buAutoNum type="arabicPeriod"/>
            </a:pPr>
            <a:r>
              <a:rPr lang="en-GB" sz="750" dirty="0">
                <a:latin typeface="Muli" pitchFamily="2" charset="77"/>
              </a:rPr>
              <a:t>Challenge Words </a:t>
            </a:r>
          </a:p>
          <a:p>
            <a:pPr marL="514350" indent="-514350">
              <a:buFont typeface="+mj-lt"/>
              <a:buAutoNum type="arabicPeriod"/>
            </a:pPr>
            <a:r>
              <a:rPr lang="en-GB" sz="750" dirty="0">
                <a:latin typeface="Muli" pitchFamily="2" charset="77"/>
              </a:rPr>
              <a:t> Words ending in ‘-able.’  If this is being added to a root word ending in –</a:t>
            </a:r>
            <a:r>
              <a:rPr lang="en-GB" sz="750" dirty="0" err="1">
                <a:latin typeface="Muli" pitchFamily="2" charset="77"/>
              </a:rPr>
              <a:t>ce</a:t>
            </a:r>
            <a:r>
              <a:rPr lang="en-GB" sz="750" dirty="0">
                <a:latin typeface="Muli" pitchFamily="2" charset="77"/>
              </a:rPr>
              <a:t> or –</a:t>
            </a:r>
            <a:r>
              <a:rPr lang="en-GB" sz="750" dirty="0" err="1">
                <a:latin typeface="Muli" pitchFamily="2" charset="77"/>
              </a:rPr>
              <a:t>ge</a:t>
            </a:r>
            <a:r>
              <a:rPr lang="en-GB" sz="750" dirty="0">
                <a:latin typeface="Muli" pitchFamily="2" charset="77"/>
              </a:rPr>
              <a:t> then the e after the c or g is kept other wise they would be said with their hard sounds as in cap and gap. </a:t>
            </a:r>
          </a:p>
          <a:p>
            <a:pPr marL="514350" indent="-514350">
              <a:buFont typeface="+mj-lt"/>
              <a:buAutoNum type="arabicPeriod"/>
            </a:pPr>
            <a:r>
              <a:rPr lang="en-GB" sz="750" dirty="0">
                <a:latin typeface="Muli" pitchFamily="2" charset="77"/>
              </a:rPr>
              <a:t>Adverbs of time (temporal adverbs) these are words to develop chronology in writing. </a:t>
            </a:r>
          </a:p>
          <a:p>
            <a:pPr marL="514350" indent="-514350">
              <a:buFont typeface="+mj-lt"/>
              <a:buAutoNum type="arabicPeriod"/>
            </a:pPr>
            <a:r>
              <a:rPr lang="en-GB" sz="750" dirty="0">
                <a:latin typeface="Muli" pitchFamily="2" charset="77"/>
              </a:rPr>
              <a:t> Adding suffixes beginning with vowel letters to words ending in –</a:t>
            </a:r>
            <a:r>
              <a:rPr lang="en-GB" sz="750" dirty="0" err="1">
                <a:latin typeface="Muli" pitchFamily="2" charset="77"/>
              </a:rPr>
              <a:t>fer</a:t>
            </a:r>
            <a:r>
              <a:rPr lang="en-GB" sz="750" dirty="0">
                <a:latin typeface="Muli" pitchFamily="2" charset="77"/>
              </a:rPr>
              <a:t>. The r is doubled if the –</a:t>
            </a:r>
            <a:r>
              <a:rPr lang="en-GB" sz="750" dirty="0" err="1">
                <a:latin typeface="Muli" pitchFamily="2" charset="77"/>
              </a:rPr>
              <a:t>fer</a:t>
            </a:r>
            <a:r>
              <a:rPr lang="en-GB" sz="750" dirty="0">
                <a:latin typeface="Muli" pitchFamily="2" charset="77"/>
              </a:rPr>
              <a:t> is still stressed when the ending is added. If the –</a:t>
            </a:r>
            <a:r>
              <a:rPr lang="en-GB" sz="750" dirty="0" err="1">
                <a:latin typeface="Muli" pitchFamily="2" charset="77"/>
              </a:rPr>
              <a:t>fer</a:t>
            </a:r>
            <a:r>
              <a:rPr lang="en-GB" sz="750" dirty="0">
                <a:latin typeface="Muli" pitchFamily="2" charset="77"/>
              </a:rPr>
              <a:t> is not stressed then the r isn’t doubled. </a:t>
            </a:r>
          </a:p>
          <a:p>
            <a:pPr marL="514350" indent="-514350">
              <a:buFont typeface="+mj-lt"/>
              <a:buAutoNum type="arabicPeriod"/>
            </a:pPr>
            <a:r>
              <a:rPr lang="en-GB" sz="750" dirty="0">
                <a:latin typeface="Muli" pitchFamily="2" charset="77"/>
              </a:rPr>
              <a:t>Words with ‘silent’ letters at the start. </a:t>
            </a:r>
          </a:p>
          <a:p>
            <a:pPr marL="514350" indent="-514350">
              <a:buFont typeface="+mj-lt"/>
              <a:buAutoNum type="arabicPeriod"/>
            </a:pPr>
            <a:r>
              <a:rPr lang="en-GB" sz="750" dirty="0">
                <a:latin typeface="Muli" pitchFamily="2" charset="77"/>
              </a:rPr>
              <a:t> Words with ‘silent’ letters (i.e. letters whose presence cannot be predicted from the pronunciation of the word)</a:t>
            </a:r>
          </a:p>
          <a:p>
            <a:pPr marL="514350" indent="-514350">
              <a:buFont typeface="+mj-lt"/>
              <a:buAutoNum type="arabicPeriod"/>
            </a:pPr>
            <a:r>
              <a:rPr lang="en-GB" sz="750" dirty="0">
                <a:latin typeface="Muli" pitchFamily="2" charset="77"/>
              </a:rPr>
              <a:t>Challenge Words</a:t>
            </a:r>
          </a:p>
          <a:p>
            <a:pPr marL="514350" indent="-514350">
              <a:buFont typeface="+mj-lt"/>
              <a:buAutoNum type="arabicPeriod"/>
            </a:pPr>
            <a:r>
              <a:rPr lang="en-GB" sz="750" dirty="0">
                <a:latin typeface="Muli" pitchFamily="2" charset="77"/>
              </a:rPr>
              <a:t> Words spelled with ’</a:t>
            </a:r>
            <a:r>
              <a:rPr lang="en-GB" sz="750" dirty="0" err="1">
                <a:latin typeface="Muli" pitchFamily="2" charset="77"/>
              </a:rPr>
              <a:t>ie</a:t>
            </a:r>
            <a:r>
              <a:rPr lang="en-GB" sz="750" dirty="0">
                <a:latin typeface="Muli" pitchFamily="2" charset="77"/>
              </a:rPr>
              <a:t>’ after c.</a:t>
            </a:r>
          </a:p>
          <a:p>
            <a:pPr marL="514350" indent="-514350">
              <a:buFont typeface="+mj-lt"/>
              <a:buAutoNum type="arabicPeriod"/>
            </a:pPr>
            <a:r>
              <a:rPr lang="en-GB" sz="750" dirty="0">
                <a:latin typeface="Muli" pitchFamily="2" charset="77"/>
              </a:rPr>
              <a:t> Words with the ‘</a:t>
            </a:r>
            <a:r>
              <a:rPr lang="en-GB" sz="750" dirty="0" err="1">
                <a:latin typeface="Muli" pitchFamily="2" charset="77"/>
              </a:rPr>
              <a:t>ee</a:t>
            </a:r>
            <a:r>
              <a:rPr lang="en-GB" sz="750" dirty="0">
                <a:latin typeface="Muli" pitchFamily="2" charset="77"/>
              </a:rPr>
              <a:t>’ sound spelled </a:t>
            </a:r>
            <a:r>
              <a:rPr lang="en-GB" sz="750" dirty="0" err="1">
                <a:latin typeface="Muli" pitchFamily="2" charset="77"/>
              </a:rPr>
              <a:t>ei</a:t>
            </a:r>
            <a:r>
              <a:rPr lang="en-GB" sz="750" dirty="0">
                <a:latin typeface="Muli" pitchFamily="2" charset="77"/>
              </a:rPr>
              <a:t> after c. The ‘</a:t>
            </a:r>
            <a:r>
              <a:rPr lang="en-GB" sz="750" dirty="0" err="1">
                <a:latin typeface="Muli" pitchFamily="2" charset="77"/>
              </a:rPr>
              <a:t>i</a:t>
            </a:r>
            <a:r>
              <a:rPr lang="en-GB" sz="750" dirty="0">
                <a:latin typeface="Muli" pitchFamily="2" charset="77"/>
              </a:rPr>
              <a:t> before e except after c’ rule applies to words where the sound spelled by </a:t>
            </a:r>
            <a:r>
              <a:rPr lang="en-GB" sz="750" dirty="0" err="1">
                <a:latin typeface="Muli" pitchFamily="2" charset="77"/>
              </a:rPr>
              <a:t>ei</a:t>
            </a:r>
            <a:r>
              <a:rPr lang="en-GB" sz="750" dirty="0">
                <a:latin typeface="Muli" pitchFamily="2" charset="77"/>
              </a:rPr>
              <a:t> is /</a:t>
            </a:r>
            <a:r>
              <a:rPr lang="en-GB" sz="750" dirty="0" err="1">
                <a:latin typeface="Muli" pitchFamily="2" charset="77"/>
              </a:rPr>
              <a:t>ee</a:t>
            </a:r>
            <a:r>
              <a:rPr lang="en-GB" sz="750" dirty="0">
                <a:latin typeface="Muli" pitchFamily="2" charset="77"/>
              </a:rPr>
              <a:t>/  However there are exceptions like those in the spellings.</a:t>
            </a:r>
          </a:p>
          <a:p>
            <a:pPr marL="514350" indent="-514350">
              <a:buFont typeface="+mj-lt"/>
              <a:buAutoNum type="arabicPeriod"/>
            </a:pPr>
            <a:r>
              <a:rPr lang="en-GB" sz="750" dirty="0">
                <a:latin typeface="Muli" pitchFamily="2" charset="77"/>
              </a:rPr>
              <a:t> Words containing the letter string ‘</a:t>
            </a:r>
            <a:r>
              <a:rPr lang="en-GB" sz="750" dirty="0" err="1">
                <a:latin typeface="Muli" pitchFamily="2" charset="77"/>
              </a:rPr>
              <a:t>ough</a:t>
            </a:r>
            <a:r>
              <a:rPr lang="en-GB" sz="750" dirty="0">
                <a:latin typeface="Muli" pitchFamily="2" charset="77"/>
              </a:rPr>
              <a:t>’ where the sound is /aw/.</a:t>
            </a:r>
          </a:p>
          <a:p>
            <a:pPr marL="514350" indent="-514350">
              <a:buFont typeface="+mj-lt"/>
              <a:buAutoNum type="arabicPeriod"/>
            </a:pPr>
            <a:r>
              <a:rPr lang="en-GB" sz="750" dirty="0">
                <a:latin typeface="Muli" pitchFamily="2" charset="77"/>
              </a:rPr>
              <a:t> Words containing the letter string ’</a:t>
            </a:r>
            <a:r>
              <a:rPr lang="en-GB" sz="750" dirty="0" err="1">
                <a:latin typeface="Muli" pitchFamily="2" charset="77"/>
              </a:rPr>
              <a:t>ough</a:t>
            </a:r>
            <a:r>
              <a:rPr lang="en-GB" sz="750" dirty="0">
                <a:latin typeface="Muli" pitchFamily="2" charset="77"/>
              </a:rPr>
              <a:t>’ where the sound is /o/ as in boat or ‘ow’ as in cow. </a:t>
            </a:r>
          </a:p>
          <a:p>
            <a:pPr marL="514350" indent="-514350">
              <a:buFont typeface="+mj-lt"/>
              <a:buAutoNum type="arabicPeriod"/>
            </a:pPr>
            <a:r>
              <a:rPr lang="en-GB" sz="750" dirty="0">
                <a:latin typeface="Muli" pitchFamily="2" charset="77"/>
              </a:rPr>
              <a:t>Adverbs of possibility. These words show the possibility that something has of occurring.</a:t>
            </a:r>
          </a:p>
          <a:p>
            <a:pPr marL="514350" indent="-514350">
              <a:buFont typeface="+mj-lt"/>
              <a:buAutoNum type="arabicPeriod"/>
            </a:pPr>
            <a:r>
              <a:rPr lang="en-GB" sz="750" dirty="0">
                <a:latin typeface="Muli" pitchFamily="2" charset="77"/>
              </a:rPr>
              <a:t>Challenge Words</a:t>
            </a:r>
          </a:p>
          <a:p>
            <a:pPr marL="514350" indent="-514350">
              <a:buFont typeface="+mj-lt"/>
              <a:buAutoNum type="arabicPeriod"/>
            </a:pPr>
            <a:r>
              <a:rPr lang="en-GB" sz="750" dirty="0">
                <a:latin typeface="Muli" pitchFamily="2" charset="77"/>
              </a:rPr>
              <a:t> These words are homophones or near homophones.  They have the same pronunciation but different spellings and/or meanings. </a:t>
            </a:r>
          </a:p>
          <a:p>
            <a:pPr marL="514350" indent="-514350">
              <a:buFont typeface="+mj-lt"/>
              <a:buAutoNum type="arabicPeriod"/>
            </a:pPr>
            <a:r>
              <a:rPr lang="en-GB" sz="750" dirty="0">
                <a:latin typeface="Muli" pitchFamily="2" charset="77"/>
              </a:rPr>
              <a:t>These words are homophones or near homophones.  They have the same pronunciation but different spellings and/or meanings. </a:t>
            </a:r>
          </a:p>
          <a:p>
            <a:pPr marL="514350" indent="-514350">
              <a:buFont typeface="+mj-lt"/>
              <a:buAutoNum type="arabicPeriod"/>
            </a:pPr>
            <a:r>
              <a:rPr lang="en-GB" sz="750" dirty="0">
                <a:latin typeface="Muli" pitchFamily="2" charset="77"/>
              </a:rPr>
              <a:t>These words are homophones or near homophones.  They have the same pronunciation but different spellings and/or meanings. </a:t>
            </a:r>
          </a:p>
          <a:p>
            <a:pPr marL="514350" indent="-514350">
              <a:buFont typeface="+mj-lt"/>
              <a:buAutoNum type="arabicPeriod"/>
            </a:pPr>
            <a:r>
              <a:rPr lang="en-GB" sz="750" dirty="0">
                <a:latin typeface="Muli" pitchFamily="2" charset="77"/>
              </a:rPr>
              <a:t>These words are homophones or near homophones.  They have the same pronunciation but different spellings and/or meanings. </a:t>
            </a:r>
          </a:p>
          <a:p>
            <a:pPr marL="514350" indent="-514350">
              <a:buFont typeface="+mj-lt"/>
              <a:buAutoNum type="arabicPeriod"/>
            </a:pPr>
            <a:r>
              <a:rPr lang="en-GB" sz="750" dirty="0">
                <a:latin typeface="Muli" pitchFamily="2" charset="77"/>
              </a:rPr>
              <a:t>These words are homophones or near homophones.  They have the same pronunciation but different spellings and/or meanings. </a:t>
            </a:r>
          </a:p>
          <a:p>
            <a:pPr marL="514350" indent="-514350">
              <a:buFont typeface="+mj-lt"/>
              <a:buAutoNum type="arabicPeriod"/>
            </a:pPr>
            <a:r>
              <a:rPr lang="en-GB" sz="750" dirty="0">
                <a:latin typeface="Muli" pitchFamily="2" charset="77"/>
              </a:rPr>
              <a:t>Challenge Words</a:t>
            </a:r>
          </a:p>
          <a:p>
            <a:pPr marL="514350" indent="-514350">
              <a:buFont typeface="+mj-lt"/>
              <a:buAutoNum type="arabicPeriod"/>
            </a:pPr>
            <a:r>
              <a:rPr lang="en-GB" sz="750" dirty="0">
                <a:latin typeface="Muli" pitchFamily="2" charset="77"/>
              </a:rPr>
              <a:t>Hyphens can be used to join a prefix to a root word, especially if the prefix ends in a vowel letter and the root word also begins with one.</a:t>
            </a:r>
          </a:p>
          <a:p>
            <a:pPr marL="514350" indent="-514350">
              <a:buFont typeface="+mj-lt"/>
              <a:buAutoNum type="arabicPeriod"/>
            </a:pPr>
            <a:r>
              <a:rPr lang="en-GB" sz="750" dirty="0">
                <a:latin typeface="Muli" pitchFamily="2" charset="77"/>
              </a:rPr>
              <a:t>Challenge Words</a:t>
            </a:r>
          </a:p>
          <a:p>
            <a:pPr marL="514350" indent="-514350">
              <a:buFont typeface="+mj-lt"/>
              <a:buAutoNum type="arabicPeriod"/>
            </a:pPr>
            <a:r>
              <a:rPr lang="en-GB" sz="750" dirty="0">
                <a:latin typeface="Muli" pitchFamily="2" charset="77"/>
              </a:rPr>
              <a:t>Revision:  Year 5 words</a:t>
            </a:r>
          </a:p>
          <a:p>
            <a:pPr marL="514350" indent="-514350">
              <a:buFont typeface="+mj-lt"/>
              <a:buAutoNum type="arabicPeriod"/>
            </a:pPr>
            <a:r>
              <a:rPr lang="en-GB" sz="750" dirty="0">
                <a:latin typeface="Muli" pitchFamily="2" charset="77"/>
              </a:rPr>
              <a:t>Revision:  Year 5 words</a:t>
            </a:r>
          </a:p>
          <a:p>
            <a:pPr marL="514350" indent="-514350">
              <a:buFont typeface="+mj-lt"/>
              <a:buAutoNum type="arabicPeriod"/>
            </a:pPr>
            <a:r>
              <a:rPr lang="en-GB" sz="750" dirty="0">
                <a:latin typeface="Muli" pitchFamily="2" charset="77"/>
              </a:rPr>
              <a:t>Revision:  Year 5 words</a:t>
            </a:r>
          </a:p>
          <a:p>
            <a:pPr marL="514350" indent="-514350">
              <a:buFont typeface="+mj-lt"/>
              <a:buAutoNum type="arabicPeriod"/>
            </a:pPr>
            <a:r>
              <a:rPr lang="en-GB" sz="750" dirty="0">
                <a:latin typeface="Muli" pitchFamily="2" charset="77"/>
              </a:rPr>
              <a:t>Revision:  Year 5 words</a:t>
            </a:r>
          </a:p>
        </p:txBody>
      </p:sp>
    </p:spTree>
    <p:extLst>
      <p:ext uri="{BB962C8B-B14F-4D97-AF65-F5344CB8AC3E}">
        <p14:creationId xmlns:p14="http://schemas.microsoft.com/office/powerpoint/2010/main" val="6560001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5</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 5</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Ending ‘-</a:t>
            </a:r>
            <a:r>
              <a:rPr lang="en-GB" dirty="0" err="1"/>
              <a:t>cial</a:t>
            </a:r>
            <a:r>
              <a:rPr lang="en-GB" dirty="0"/>
              <a:t>’ and ‘-</a:t>
            </a:r>
            <a:r>
              <a:rPr lang="en-GB" dirty="0" err="1"/>
              <a:t>tial</a:t>
            </a:r>
            <a:r>
              <a:rPr lang="en-GB" dirty="0"/>
              <a:t>.’  After a vowel ‘-</a:t>
            </a:r>
            <a:r>
              <a:rPr lang="en-GB" dirty="0" err="1"/>
              <a:t>cial</a:t>
            </a:r>
            <a:r>
              <a:rPr lang="en-GB" dirty="0"/>
              <a:t>’ is most common and ‘-</a:t>
            </a:r>
            <a:r>
              <a:rPr lang="en-GB" dirty="0" err="1"/>
              <a:t>tial</a:t>
            </a:r>
            <a:r>
              <a:rPr lang="en-GB" dirty="0"/>
              <a:t>’ after a consonant.  But there are many exceptions. </a:t>
            </a:r>
          </a:p>
          <a:p>
            <a:endParaRPr lang="en-GB" dirty="0"/>
          </a:p>
        </p:txBody>
      </p:sp>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2360939008"/>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financial</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commercial</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provincial</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initial</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spatial</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palatial</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controversial</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initially</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controversially</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financially</a:t>
                      </a:r>
                    </a:p>
                  </a:txBody>
                  <a:tcPr/>
                </a:tc>
                <a:extLst>
                  <a:ext uri="{0D108BD9-81ED-4DB2-BD59-A6C34878D82A}">
                    <a16:rowId xmlns:a16="http://schemas.microsoft.com/office/drawing/2014/main" val="615534220"/>
                  </a:ext>
                </a:extLst>
              </a:tr>
            </a:tbl>
          </a:graphicData>
        </a:graphic>
      </p:graphicFrame>
      <p:graphicFrame>
        <p:nvGraphicFramePr>
          <p:cNvPr id="9" name="Table 8">
            <a:extLst>
              <a:ext uri="{FF2B5EF4-FFF2-40B4-BE49-F238E27FC236}">
                <a16:creationId xmlns:a16="http://schemas.microsoft.com/office/drawing/2014/main" id="{889057B1-6F87-4637-8435-9BCEFAB13F33}"/>
              </a:ext>
            </a:extLst>
          </p:cNvPr>
          <p:cNvGraphicFramePr>
            <a:graphicFrameLocks noGrp="1"/>
          </p:cNvGraphicFramePr>
          <p:nvPr>
            <p:extLst>
              <p:ext uri="{D42A27DB-BD31-4B8C-83A1-F6EECF244321}">
                <p14:modId xmlns:p14="http://schemas.microsoft.com/office/powerpoint/2010/main" val="621496590"/>
              </p:ext>
            </p:extLst>
          </p:nvPr>
        </p:nvGraphicFramePr>
        <p:xfrm>
          <a:off x="6280248" y="1502833"/>
          <a:ext cx="2824214" cy="5029200"/>
        </p:xfrm>
        <a:graphic>
          <a:graphicData uri="http://schemas.openxmlformats.org/drawingml/2006/table">
            <a:tbl>
              <a:tblPr firstRow="1" bandRow="1">
                <a:tableStyleId>{5940675A-B579-460E-94D1-54222C63F5DA}</a:tableStyleId>
              </a:tblPr>
              <a:tblGrid>
                <a:gridCol w="2824214">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finance</a:t>
                      </a:r>
                    </a:p>
                  </a:txBody>
                  <a:tcPr/>
                </a:tc>
                <a:extLst>
                  <a:ext uri="{0D108BD9-81ED-4DB2-BD59-A6C34878D82A}">
                    <a16:rowId xmlns:a16="http://schemas.microsoft.com/office/drawing/2014/main" val="2347286984"/>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3918063391"/>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3898942181"/>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3950875640"/>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3767402431"/>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2809935397"/>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12119554"/>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2209898552"/>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98554686"/>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615534220"/>
                  </a:ext>
                </a:extLst>
              </a:tr>
            </a:tbl>
          </a:graphicData>
        </a:graphic>
      </p:graphicFrame>
      <p:cxnSp>
        <p:nvCxnSpPr>
          <p:cNvPr id="11" name="Straight Arrow Connector 10">
            <a:extLst>
              <a:ext uri="{FF2B5EF4-FFF2-40B4-BE49-F238E27FC236}">
                <a16:creationId xmlns:a16="http://schemas.microsoft.com/office/drawing/2014/main" id="{CFA81851-A837-4858-8B69-428FA396CA4B}"/>
              </a:ext>
            </a:extLst>
          </p:cNvPr>
          <p:cNvCxnSpPr/>
          <p:nvPr/>
        </p:nvCxnSpPr>
        <p:spPr>
          <a:xfrm>
            <a:off x="3492603" y="2180493"/>
            <a:ext cx="256817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C8945503-6337-4B1B-8E3D-8D89CBB3AC15}"/>
              </a:ext>
            </a:extLst>
          </p:cNvPr>
          <p:cNvCxnSpPr/>
          <p:nvPr/>
        </p:nvCxnSpPr>
        <p:spPr>
          <a:xfrm>
            <a:off x="3492602" y="2664488"/>
            <a:ext cx="256817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C1879A58-3CDB-45DE-A39D-AED231036FCE}"/>
              </a:ext>
            </a:extLst>
          </p:cNvPr>
          <p:cNvCxnSpPr/>
          <p:nvPr/>
        </p:nvCxnSpPr>
        <p:spPr>
          <a:xfrm>
            <a:off x="3492601" y="3136761"/>
            <a:ext cx="256817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6A521950-D994-4B08-AC33-D760E02989AD}"/>
              </a:ext>
            </a:extLst>
          </p:cNvPr>
          <p:cNvCxnSpPr/>
          <p:nvPr/>
        </p:nvCxnSpPr>
        <p:spPr>
          <a:xfrm>
            <a:off x="3492600" y="3629130"/>
            <a:ext cx="256817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9EF4B82B-CA3C-404E-B503-A3D7D71A0370}"/>
              </a:ext>
            </a:extLst>
          </p:cNvPr>
          <p:cNvCxnSpPr/>
          <p:nvPr/>
        </p:nvCxnSpPr>
        <p:spPr>
          <a:xfrm>
            <a:off x="3492603" y="4080690"/>
            <a:ext cx="256817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a16="http://schemas.microsoft.com/office/drawing/2014/main" id="{5871E2F0-7DDA-4C85-80B7-11D4DBE9ADA2}"/>
              </a:ext>
            </a:extLst>
          </p:cNvPr>
          <p:cNvCxnSpPr/>
          <p:nvPr/>
        </p:nvCxnSpPr>
        <p:spPr>
          <a:xfrm>
            <a:off x="3492599" y="4563627"/>
            <a:ext cx="256817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941165DE-EF36-4E1D-899F-70E3E2801D55}"/>
              </a:ext>
            </a:extLst>
          </p:cNvPr>
          <p:cNvCxnSpPr/>
          <p:nvPr/>
        </p:nvCxnSpPr>
        <p:spPr>
          <a:xfrm>
            <a:off x="3492603" y="5035900"/>
            <a:ext cx="256817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id="{2B1BA486-1DCC-43C2-A94B-25DD7849A0A5}"/>
              </a:ext>
            </a:extLst>
          </p:cNvPr>
          <p:cNvCxnSpPr/>
          <p:nvPr/>
        </p:nvCxnSpPr>
        <p:spPr>
          <a:xfrm>
            <a:off x="3502218" y="5488075"/>
            <a:ext cx="256817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CC3D7B35-F8CB-45AC-B840-703D8E35B501}"/>
              </a:ext>
            </a:extLst>
          </p:cNvPr>
          <p:cNvCxnSpPr/>
          <p:nvPr/>
        </p:nvCxnSpPr>
        <p:spPr>
          <a:xfrm>
            <a:off x="3492603" y="5960348"/>
            <a:ext cx="256817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3C103F9F-3461-48BB-9A61-8ED022DDA5B9}"/>
              </a:ext>
            </a:extLst>
          </p:cNvPr>
          <p:cNvCxnSpPr/>
          <p:nvPr/>
        </p:nvCxnSpPr>
        <p:spPr>
          <a:xfrm>
            <a:off x="3492598" y="6392427"/>
            <a:ext cx="256817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96496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5</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 5</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Ending ‘-</a:t>
            </a:r>
            <a:r>
              <a:rPr lang="en-GB" dirty="0" err="1"/>
              <a:t>cial</a:t>
            </a:r>
            <a:r>
              <a:rPr lang="en-GB" dirty="0"/>
              <a:t>’ and ‘-</a:t>
            </a:r>
            <a:r>
              <a:rPr lang="en-GB" dirty="0" err="1"/>
              <a:t>tial</a:t>
            </a:r>
            <a:r>
              <a:rPr lang="en-GB" dirty="0"/>
              <a:t>.’  After a vowel ‘-</a:t>
            </a:r>
            <a:r>
              <a:rPr lang="en-GB" dirty="0" err="1"/>
              <a:t>cial</a:t>
            </a:r>
            <a:r>
              <a:rPr lang="en-GB" dirty="0"/>
              <a:t>’ is most common and ‘-</a:t>
            </a:r>
            <a:r>
              <a:rPr lang="en-GB" dirty="0" err="1"/>
              <a:t>tial</a:t>
            </a:r>
            <a:r>
              <a:rPr lang="en-GB" dirty="0"/>
              <a:t>’ after a consonant.  But there are many exceptions. </a:t>
            </a:r>
          </a:p>
          <a:p>
            <a:r>
              <a:rPr lang="en-GB" dirty="0">
                <a:solidFill>
                  <a:srgbClr val="FF3860"/>
                </a:solidFill>
              </a:rPr>
              <a:t>Answers: </a:t>
            </a:r>
          </a:p>
        </p:txBody>
      </p:sp>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financial</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commercial</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provincial</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initial</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spatial</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palatial</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controversial</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initially</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controversially</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financially</a:t>
                      </a:r>
                    </a:p>
                  </a:txBody>
                  <a:tcPr/>
                </a:tc>
                <a:extLst>
                  <a:ext uri="{0D108BD9-81ED-4DB2-BD59-A6C34878D82A}">
                    <a16:rowId xmlns:a16="http://schemas.microsoft.com/office/drawing/2014/main" val="615534220"/>
                  </a:ext>
                </a:extLst>
              </a:tr>
            </a:tbl>
          </a:graphicData>
        </a:graphic>
      </p:graphicFrame>
      <p:graphicFrame>
        <p:nvGraphicFramePr>
          <p:cNvPr id="9" name="Table 8">
            <a:extLst>
              <a:ext uri="{FF2B5EF4-FFF2-40B4-BE49-F238E27FC236}">
                <a16:creationId xmlns:a16="http://schemas.microsoft.com/office/drawing/2014/main" id="{889057B1-6F87-4637-8435-9BCEFAB13F33}"/>
              </a:ext>
            </a:extLst>
          </p:cNvPr>
          <p:cNvGraphicFramePr>
            <a:graphicFrameLocks noGrp="1"/>
          </p:cNvGraphicFramePr>
          <p:nvPr>
            <p:extLst>
              <p:ext uri="{D42A27DB-BD31-4B8C-83A1-F6EECF244321}">
                <p14:modId xmlns:p14="http://schemas.microsoft.com/office/powerpoint/2010/main" val="828541277"/>
              </p:ext>
            </p:extLst>
          </p:nvPr>
        </p:nvGraphicFramePr>
        <p:xfrm>
          <a:off x="6134772" y="1491331"/>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903598268"/>
                  </a:ext>
                </a:extLst>
              </a:tr>
              <a:tr h="457200">
                <a:tc>
                  <a:txBody>
                    <a:bodyPr/>
                    <a:lstStyle/>
                    <a:p>
                      <a:r>
                        <a:rPr lang="en-GB" b="0" i="0" dirty="0">
                          <a:solidFill>
                            <a:srgbClr val="FF3860"/>
                          </a:solidFill>
                          <a:latin typeface="OpenDyslexicAlta" pitchFamily="2" charset="77"/>
                          <a:ea typeface="OpenDyslexic" charset="0"/>
                          <a:cs typeface="OpenDyslexic" charset="0"/>
                        </a:rPr>
                        <a:t>finance</a:t>
                      </a:r>
                    </a:p>
                  </a:txBody>
                  <a:tcPr/>
                </a:tc>
                <a:extLst>
                  <a:ext uri="{0D108BD9-81ED-4DB2-BD59-A6C34878D82A}">
                    <a16:rowId xmlns:a16="http://schemas.microsoft.com/office/drawing/2014/main" val="2347286984"/>
                  </a:ext>
                </a:extLst>
              </a:tr>
              <a:tr h="457200">
                <a:tc>
                  <a:txBody>
                    <a:bodyPr/>
                    <a:lstStyle/>
                    <a:p>
                      <a:r>
                        <a:rPr lang="en-GB" b="0" i="0" dirty="0">
                          <a:solidFill>
                            <a:srgbClr val="FF3860"/>
                          </a:solidFill>
                          <a:latin typeface="OpenDyslexicAlta" pitchFamily="2" charset="77"/>
                          <a:ea typeface="OpenDyslexic" charset="0"/>
                          <a:cs typeface="OpenDyslexic" charset="0"/>
                        </a:rPr>
                        <a:t>commerce</a:t>
                      </a:r>
                    </a:p>
                  </a:txBody>
                  <a:tcPr/>
                </a:tc>
                <a:extLst>
                  <a:ext uri="{0D108BD9-81ED-4DB2-BD59-A6C34878D82A}">
                    <a16:rowId xmlns:a16="http://schemas.microsoft.com/office/drawing/2014/main" val="3918063391"/>
                  </a:ext>
                </a:extLst>
              </a:tr>
              <a:tr h="457200">
                <a:tc>
                  <a:txBody>
                    <a:bodyPr/>
                    <a:lstStyle/>
                    <a:p>
                      <a:r>
                        <a:rPr lang="en-GB" b="0" i="0" dirty="0">
                          <a:solidFill>
                            <a:srgbClr val="FF3860"/>
                          </a:solidFill>
                          <a:latin typeface="OpenDyslexicAlta" pitchFamily="2" charset="77"/>
                          <a:ea typeface="OpenDyslexic" charset="0"/>
                          <a:cs typeface="OpenDyslexic" charset="0"/>
                        </a:rPr>
                        <a:t>province</a:t>
                      </a:r>
                    </a:p>
                  </a:txBody>
                  <a:tcPr/>
                </a:tc>
                <a:extLst>
                  <a:ext uri="{0D108BD9-81ED-4DB2-BD59-A6C34878D82A}">
                    <a16:rowId xmlns:a16="http://schemas.microsoft.com/office/drawing/2014/main" val="3898942181"/>
                  </a:ext>
                </a:extLst>
              </a:tr>
              <a:tr h="457200">
                <a:tc>
                  <a:txBody>
                    <a:bodyPr/>
                    <a:lstStyle/>
                    <a:p>
                      <a:r>
                        <a:rPr lang="en-GB" b="0" i="0" dirty="0">
                          <a:solidFill>
                            <a:srgbClr val="FF3860"/>
                          </a:solidFill>
                          <a:latin typeface="OpenDyslexicAlta" pitchFamily="2" charset="77"/>
                          <a:ea typeface="OpenDyslexic" charset="0"/>
                          <a:cs typeface="OpenDyslexic" charset="0"/>
                        </a:rPr>
                        <a:t>initially</a:t>
                      </a:r>
                    </a:p>
                  </a:txBody>
                  <a:tcPr/>
                </a:tc>
                <a:extLst>
                  <a:ext uri="{0D108BD9-81ED-4DB2-BD59-A6C34878D82A}">
                    <a16:rowId xmlns:a16="http://schemas.microsoft.com/office/drawing/2014/main" val="3950875640"/>
                  </a:ext>
                </a:extLst>
              </a:tr>
              <a:tr h="457200">
                <a:tc>
                  <a:txBody>
                    <a:bodyPr/>
                    <a:lstStyle/>
                    <a:p>
                      <a:r>
                        <a:rPr lang="en-GB" b="0" i="0" dirty="0">
                          <a:solidFill>
                            <a:srgbClr val="FF3860"/>
                          </a:solidFill>
                          <a:latin typeface="OpenDyslexicAlta" pitchFamily="2" charset="77"/>
                          <a:ea typeface="OpenDyslexic" charset="0"/>
                          <a:cs typeface="OpenDyslexic" charset="0"/>
                        </a:rPr>
                        <a:t>space</a:t>
                      </a:r>
                    </a:p>
                  </a:txBody>
                  <a:tcPr/>
                </a:tc>
                <a:extLst>
                  <a:ext uri="{0D108BD9-81ED-4DB2-BD59-A6C34878D82A}">
                    <a16:rowId xmlns:a16="http://schemas.microsoft.com/office/drawing/2014/main" val="3767402431"/>
                  </a:ext>
                </a:extLst>
              </a:tr>
              <a:tr h="457200">
                <a:tc>
                  <a:txBody>
                    <a:bodyPr/>
                    <a:lstStyle/>
                    <a:p>
                      <a:r>
                        <a:rPr lang="en-GB" b="0" i="0" dirty="0">
                          <a:solidFill>
                            <a:srgbClr val="FF3860"/>
                          </a:solidFill>
                          <a:latin typeface="OpenDyslexicAlta" pitchFamily="2" charset="77"/>
                          <a:ea typeface="OpenDyslexic" charset="0"/>
                          <a:cs typeface="OpenDyslexic" charset="0"/>
                        </a:rPr>
                        <a:t>palace</a:t>
                      </a:r>
                    </a:p>
                  </a:txBody>
                  <a:tcPr/>
                </a:tc>
                <a:extLst>
                  <a:ext uri="{0D108BD9-81ED-4DB2-BD59-A6C34878D82A}">
                    <a16:rowId xmlns:a16="http://schemas.microsoft.com/office/drawing/2014/main" val="2809935397"/>
                  </a:ext>
                </a:extLst>
              </a:tr>
              <a:tr h="457200">
                <a:tc>
                  <a:txBody>
                    <a:bodyPr/>
                    <a:lstStyle/>
                    <a:p>
                      <a:r>
                        <a:rPr lang="en-GB" b="0" i="0" dirty="0">
                          <a:solidFill>
                            <a:srgbClr val="FF3860"/>
                          </a:solidFill>
                          <a:latin typeface="OpenDyslexicAlta" pitchFamily="2" charset="77"/>
                          <a:ea typeface="OpenDyslexic" charset="0"/>
                          <a:cs typeface="OpenDyslexic" charset="0"/>
                        </a:rPr>
                        <a:t>controversy</a:t>
                      </a:r>
                    </a:p>
                  </a:txBody>
                  <a:tcPr/>
                </a:tc>
                <a:extLst>
                  <a:ext uri="{0D108BD9-81ED-4DB2-BD59-A6C34878D82A}">
                    <a16:rowId xmlns:a16="http://schemas.microsoft.com/office/drawing/2014/main" val="112119554"/>
                  </a:ext>
                </a:extLst>
              </a:tr>
              <a:tr h="457200">
                <a:tc>
                  <a:txBody>
                    <a:bodyPr/>
                    <a:lstStyle/>
                    <a:p>
                      <a:r>
                        <a:rPr lang="en-GB" b="0" i="0" dirty="0">
                          <a:solidFill>
                            <a:srgbClr val="FF3860"/>
                          </a:solidFill>
                          <a:latin typeface="OpenDyslexicAlta" pitchFamily="2" charset="77"/>
                          <a:ea typeface="OpenDyslexic" charset="0"/>
                          <a:cs typeface="OpenDyslexic" charset="0"/>
                        </a:rPr>
                        <a:t>initial</a:t>
                      </a:r>
                    </a:p>
                  </a:txBody>
                  <a:tcPr/>
                </a:tc>
                <a:extLst>
                  <a:ext uri="{0D108BD9-81ED-4DB2-BD59-A6C34878D82A}">
                    <a16:rowId xmlns:a16="http://schemas.microsoft.com/office/drawing/2014/main" val="2209898552"/>
                  </a:ext>
                </a:extLst>
              </a:tr>
              <a:tr h="457200">
                <a:tc>
                  <a:txBody>
                    <a:bodyPr/>
                    <a:lstStyle/>
                    <a:p>
                      <a:r>
                        <a:rPr lang="en-GB" b="0" i="0" dirty="0">
                          <a:solidFill>
                            <a:srgbClr val="FF3860"/>
                          </a:solidFill>
                          <a:latin typeface="OpenDyslexicAlta" pitchFamily="2" charset="77"/>
                          <a:ea typeface="OpenDyslexic" charset="0"/>
                          <a:cs typeface="OpenDyslexic" charset="0"/>
                        </a:rPr>
                        <a:t>controversial</a:t>
                      </a:r>
                    </a:p>
                  </a:txBody>
                  <a:tcPr/>
                </a:tc>
                <a:extLst>
                  <a:ext uri="{0D108BD9-81ED-4DB2-BD59-A6C34878D82A}">
                    <a16:rowId xmlns:a16="http://schemas.microsoft.com/office/drawing/2014/main" val="98554686"/>
                  </a:ext>
                </a:extLst>
              </a:tr>
              <a:tr h="457200">
                <a:tc>
                  <a:txBody>
                    <a:bodyPr/>
                    <a:lstStyle/>
                    <a:p>
                      <a:r>
                        <a:rPr lang="en-GB" b="0" i="0" dirty="0">
                          <a:solidFill>
                            <a:srgbClr val="FF3860"/>
                          </a:solidFill>
                          <a:latin typeface="OpenDyslexicAlta" pitchFamily="2" charset="77"/>
                          <a:ea typeface="OpenDyslexic" charset="0"/>
                          <a:cs typeface="OpenDyslexic" charset="0"/>
                        </a:rPr>
                        <a:t>financial</a:t>
                      </a:r>
                    </a:p>
                  </a:txBody>
                  <a:tcPr/>
                </a:tc>
                <a:extLst>
                  <a:ext uri="{0D108BD9-81ED-4DB2-BD59-A6C34878D82A}">
                    <a16:rowId xmlns:a16="http://schemas.microsoft.com/office/drawing/2014/main" val="615534220"/>
                  </a:ext>
                </a:extLst>
              </a:tr>
            </a:tbl>
          </a:graphicData>
        </a:graphic>
      </p:graphicFrame>
      <p:cxnSp>
        <p:nvCxnSpPr>
          <p:cNvPr id="11" name="Straight Arrow Connector 10">
            <a:extLst>
              <a:ext uri="{FF2B5EF4-FFF2-40B4-BE49-F238E27FC236}">
                <a16:creationId xmlns:a16="http://schemas.microsoft.com/office/drawing/2014/main" id="{CFA81851-A837-4858-8B69-428FA396CA4B}"/>
              </a:ext>
            </a:extLst>
          </p:cNvPr>
          <p:cNvCxnSpPr/>
          <p:nvPr/>
        </p:nvCxnSpPr>
        <p:spPr>
          <a:xfrm>
            <a:off x="3466098" y="2180493"/>
            <a:ext cx="256817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C8945503-6337-4B1B-8E3D-8D89CBB3AC15}"/>
              </a:ext>
            </a:extLst>
          </p:cNvPr>
          <p:cNvCxnSpPr/>
          <p:nvPr/>
        </p:nvCxnSpPr>
        <p:spPr>
          <a:xfrm>
            <a:off x="3466097" y="2664488"/>
            <a:ext cx="256817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C1879A58-3CDB-45DE-A39D-AED231036FCE}"/>
              </a:ext>
            </a:extLst>
          </p:cNvPr>
          <p:cNvCxnSpPr/>
          <p:nvPr/>
        </p:nvCxnSpPr>
        <p:spPr>
          <a:xfrm>
            <a:off x="3466096" y="3136761"/>
            <a:ext cx="256817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6A521950-D994-4B08-AC33-D760E02989AD}"/>
              </a:ext>
            </a:extLst>
          </p:cNvPr>
          <p:cNvCxnSpPr/>
          <p:nvPr/>
        </p:nvCxnSpPr>
        <p:spPr>
          <a:xfrm>
            <a:off x="3466095" y="3629130"/>
            <a:ext cx="256817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9EF4B82B-CA3C-404E-B503-A3D7D71A0370}"/>
              </a:ext>
            </a:extLst>
          </p:cNvPr>
          <p:cNvCxnSpPr/>
          <p:nvPr/>
        </p:nvCxnSpPr>
        <p:spPr>
          <a:xfrm>
            <a:off x="3466098" y="4080690"/>
            <a:ext cx="256817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a16="http://schemas.microsoft.com/office/drawing/2014/main" id="{5871E2F0-7DDA-4C85-80B7-11D4DBE9ADA2}"/>
              </a:ext>
            </a:extLst>
          </p:cNvPr>
          <p:cNvCxnSpPr/>
          <p:nvPr/>
        </p:nvCxnSpPr>
        <p:spPr>
          <a:xfrm>
            <a:off x="3466094" y="4563627"/>
            <a:ext cx="256817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941165DE-EF36-4E1D-899F-70E3E2801D55}"/>
              </a:ext>
            </a:extLst>
          </p:cNvPr>
          <p:cNvCxnSpPr/>
          <p:nvPr/>
        </p:nvCxnSpPr>
        <p:spPr>
          <a:xfrm>
            <a:off x="3466098" y="5035900"/>
            <a:ext cx="256817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id="{2B1BA486-1DCC-43C2-A94B-25DD7849A0A5}"/>
              </a:ext>
            </a:extLst>
          </p:cNvPr>
          <p:cNvCxnSpPr/>
          <p:nvPr/>
        </p:nvCxnSpPr>
        <p:spPr>
          <a:xfrm>
            <a:off x="3475713" y="5488075"/>
            <a:ext cx="256817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CC3D7B35-F8CB-45AC-B840-703D8E35B501}"/>
              </a:ext>
            </a:extLst>
          </p:cNvPr>
          <p:cNvCxnSpPr/>
          <p:nvPr/>
        </p:nvCxnSpPr>
        <p:spPr>
          <a:xfrm>
            <a:off x="3466098" y="5960348"/>
            <a:ext cx="256817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3C103F9F-3461-48BB-9A61-8ED022DDA5B9}"/>
              </a:ext>
            </a:extLst>
          </p:cNvPr>
          <p:cNvCxnSpPr/>
          <p:nvPr/>
        </p:nvCxnSpPr>
        <p:spPr>
          <a:xfrm>
            <a:off x="3466093" y="6392427"/>
            <a:ext cx="256817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617179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D83D12-CB5D-4854-B948-DA42FEE55746}"/>
              </a:ext>
            </a:extLst>
          </p:cNvPr>
          <p:cNvSpPr txBox="1"/>
          <p:nvPr/>
        </p:nvSpPr>
        <p:spPr>
          <a:xfrm>
            <a:off x="1544097" y="1659961"/>
            <a:ext cx="8782259" cy="1323439"/>
          </a:xfrm>
          <a:prstGeom prst="rect">
            <a:avLst/>
          </a:prstGeom>
          <a:noFill/>
        </p:spPr>
        <p:txBody>
          <a:bodyPr wrap="square" rtlCol="0">
            <a:spAutoFit/>
          </a:bodyPr>
          <a:lstStyle/>
          <a:p>
            <a:pPr algn="ctr"/>
            <a:r>
              <a:rPr lang="en-GB" sz="8000" dirty="0">
                <a:latin typeface="OpenDyslexicAlta" pitchFamily="2" charset="77"/>
              </a:rPr>
              <a:t>controversially</a:t>
            </a:r>
          </a:p>
        </p:txBody>
      </p:sp>
      <p:sp>
        <p:nvSpPr>
          <p:cNvPr id="3" name="TextBox 2">
            <a:extLst>
              <a:ext uri="{FF2B5EF4-FFF2-40B4-BE49-F238E27FC236}">
                <a16:creationId xmlns:a16="http://schemas.microsoft.com/office/drawing/2014/main" id="{90D72006-63AE-4AD3-8BCA-ED8BB9F6EA31}"/>
              </a:ext>
            </a:extLst>
          </p:cNvPr>
          <p:cNvSpPr txBox="1"/>
          <p:nvPr/>
        </p:nvSpPr>
        <p:spPr>
          <a:xfrm>
            <a:off x="3871348" y="0"/>
            <a:ext cx="944545" cy="2123658"/>
          </a:xfrm>
          <a:prstGeom prst="rect">
            <a:avLst/>
          </a:prstGeom>
          <a:noFill/>
        </p:spPr>
        <p:txBody>
          <a:bodyPr wrap="square" rtlCol="0">
            <a:spAutoFit/>
          </a:bodyPr>
          <a:lstStyle/>
          <a:p>
            <a:r>
              <a:rPr lang="en-GB" sz="4400" dirty="0">
                <a:latin typeface="OpenDyslexicAlta" pitchFamily="2" charset="77"/>
              </a:rPr>
              <a:t>i</a:t>
            </a:r>
            <a:br>
              <a:rPr lang="en-GB" sz="4400" dirty="0">
                <a:latin typeface="OpenDyslexicAlta" pitchFamily="2" charset="77"/>
              </a:rPr>
            </a:br>
            <a:r>
              <a:rPr lang="en-GB" sz="4400" dirty="0">
                <a:latin typeface="OpenDyslexicAlta" pitchFamily="2" charset="77"/>
              </a:rPr>
              <a:t>n</a:t>
            </a:r>
            <a:br>
              <a:rPr lang="en-GB" sz="4400" dirty="0">
                <a:latin typeface="OpenDyslexicAlta" pitchFamily="2" charset="77"/>
              </a:rPr>
            </a:br>
            <a:r>
              <a:rPr lang="en-GB" sz="4400" dirty="0">
                <a:latin typeface="OpenDyslexicAlta" pitchFamily="2" charset="77"/>
              </a:rPr>
              <a:t>i</a:t>
            </a:r>
          </a:p>
        </p:txBody>
      </p:sp>
      <p:sp>
        <p:nvSpPr>
          <p:cNvPr id="4" name="TextBox 3">
            <a:extLst>
              <a:ext uri="{FF2B5EF4-FFF2-40B4-BE49-F238E27FC236}">
                <a16:creationId xmlns:a16="http://schemas.microsoft.com/office/drawing/2014/main" id="{DB3DFBD5-BDF0-488E-ACF5-94A541BD112C}"/>
              </a:ext>
            </a:extLst>
          </p:cNvPr>
          <p:cNvSpPr txBox="1"/>
          <p:nvPr/>
        </p:nvSpPr>
        <p:spPr>
          <a:xfrm>
            <a:off x="8485598" y="2576561"/>
            <a:ext cx="2813538" cy="3477875"/>
          </a:xfrm>
          <a:prstGeom prst="rect">
            <a:avLst/>
          </a:prstGeom>
          <a:noFill/>
        </p:spPr>
        <p:txBody>
          <a:bodyPr wrap="square" rtlCol="0">
            <a:spAutoFit/>
          </a:bodyPr>
          <a:lstStyle/>
          <a:p>
            <a:r>
              <a:rPr lang="en-GB" sz="4400" dirty="0">
                <a:latin typeface="OpenDyslexicAlta" pitchFamily="2" charset="77"/>
              </a:rPr>
              <a:t>a</a:t>
            </a:r>
            <a:br>
              <a:rPr lang="en-GB" sz="4400" dirty="0">
                <a:latin typeface="OpenDyslexicAlta" pitchFamily="2" charset="77"/>
              </a:rPr>
            </a:br>
            <a:r>
              <a:rPr lang="en-GB" sz="4400" dirty="0">
                <a:latin typeface="OpenDyslexicAlta" pitchFamily="2" charset="77"/>
              </a:rPr>
              <a:t>t</a:t>
            </a:r>
            <a:br>
              <a:rPr lang="en-GB" sz="4400" dirty="0">
                <a:latin typeface="OpenDyslexicAlta" pitchFamily="2" charset="77"/>
              </a:rPr>
            </a:br>
            <a:r>
              <a:rPr lang="en-GB" sz="4400" dirty="0">
                <a:latin typeface="OpenDyslexicAlta" pitchFamily="2" charset="77"/>
              </a:rPr>
              <a:t>i</a:t>
            </a:r>
            <a:br>
              <a:rPr lang="en-GB" sz="4400" dirty="0">
                <a:latin typeface="OpenDyslexicAlta" pitchFamily="2" charset="77"/>
              </a:rPr>
            </a:br>
            <a:br>
              <a:rPr lang="en-GB" sz="4400" dirty="0">
                <a:latin typeface="OpenDyslexicAlta" pitchFamily="2" charset="77"/>
              </a:rPr>
            </a:br>
            <a:r>
              <a:rPr lang="en-GB" sz="4400" dirty="0">
                <a:latin typeface="OpenDyslexicAlta" pitchFamily="2" charset="77"/>
              </a:rPr>
              <a:t>l</a:t>
            </a:r>
          </a:p>
        </p:txBody>
      </p:sp>
      <p:sp>
        <p:nvSpPr>
          <p:cNvPr id="5" name="TextBox 4">
            <a:extLst>
              <a:ext uri="{FF2B5EF4-FFF2-40B4-BE49-F238E27FC236}">
                <a16:creationId xmlns:a16="http://schemas.microsoft.com/office/drawing/2014/main" id="{EDA08F11-9D3B-450A-B87F-DE7A6EB0FBCB}"/>
              </a:ext>
            </a:extLst>
          </p:cNvPr>
          <p:cNvSpPr txBox="1"/>
          <p:nvPr/>
        </p:nvSpPr>
        <p:spPr>
          <a:xfrm>
            <a:off x="3899045" y="715965"/>
            <a:ext cx="944545" cy="5509200"/>
          </a:xfrm>
          <a:prstGeom prst="rect">
            <a:avLst/>
          </a:prstGeom>
          <a:noFill/>
        </p:spPr>
        <p:txBody>
          <a:bodyPr wrap="square" rtlCol="0">
            <a:spAutoFit/>
          </a:bodyPr>
          <a:lstStyle/>
          <a:p>
            <a:endParaRPr lang="en-GB" sz="4400" dirty="0">
              <a:latin typeface="OpenDyslexicAlta" pitchFamily="2" charset="77"/>
            </a:endParaRPr>
          </a:p>
          <a:p>
            <a:br>
              <a:rPr lang="en-GB" sz="4400" dirty="0">
                <a:latin typeface="OpenDyslexicAlta" pitchFamily="2" charset="77"/>
              </a:rPr>
            </a:br>
            <a:br>
              <a:rPr lang="en-GB" sz="4400" dirty="0">
                <a:latin typeface="OpenDyslexicAlta" pitchFamily="2" charset="77"/>
              </a:rPr>
            </a:br>
            <a:r>
              <a:rPr lang="en-GB" sz="4400" dirty="0">
                <a:latin typeface="OpenDyslexicAlta" pitchFamily="2" charset="77"/>
              </a:rPr>
              <a:t>i</a:t>
            </a:r>
            <a:br>
              <a:rPr lang="en-GB" sz="4400" dirty="0">
                <a:latin typeface="OpenDyslexicAlta" pitchFamily="2" charset="77"/>
              </a:rPr>
            </a:br>
            <a:r>
              <a:rPr lang="en-GB" sz="4400" dirty="0">
                <a:latin typeface="OpenDyslexicAlta" pitchFamily="2" charset="77"/>
              </a:rPr>
              <a:t>a</a:t>
            </a:r>
            <a:br>
              <a:rPr lang="en-GB" sz="4400" dirty="0">
                <a:latin typeface="OpenDyslexicAlta" pitchFamily="2" charset="77"/>
              </a:rPr>
            </a:br>
            <a:r>
              <a:rPr lang="en-GB" sz="4400" dirty="0">
                <a:latin typeface="OpenDyslexicAlta" pitchFamily="2" charset="77"/>
              </a:rPr>
              <a:t>l</a:t>
            </a:r>
          </a:p>
          <a:p>
            <a:r>
              <a:rPr lang="en-GB" sz="4400" dirty="0">
                <a:latin typeface="OpenDyslexicAlta" pitchFamily="2" charset="77"/>
              </a:rPr>
              <a:t>l</a:t>
            </a:r>
          </a:p>
          <a:p>
            <a:r>
              <a:rPr lang="en-GB" sz="4400" dirty="0">
                <a:latin typeface="OpenDyslexicAlta" pitchFamily="2" charset="77"/>
              </a:rPr>
              <a:t>y</a:t>
            </a:r>
          </a:p>
        </p:txBody>
      </p:sp>
      <p:sp>
        <p:nvSpPr>
          <p:cNvPr id="6" name="TextBox 5">
            <a:extLst>
              <a:ext uri="{FF2B5EF4-FFF2-40B4-BE49-F238E27FC236}">
                <a16:creationId xmlns:a16="http://schemas.microsoft.com/office/drawing/2014/main" id="{F1D72DE0-1112-492F-9BBE-B7C25F7C5D65}"/>
              </a:ext>
            </a:extLst>
          </p:cNvPr>
          <p:cNvSpPr txBox="1"/>
          <p:nvPr/>
        </p:nvSpPr>
        <p:spPr>
          <a:xfrm>
            <a:off x="8436728" y="508817"/>
            <a:ext cx="944545" cy="1446550"/>
          </a:xfrm>
          <a:prstGeom prst="rect">
            <a:avLst/>
          </a:prstGeom>
          <a:noFill/>
        </p:spPr>
        <p:txBody>
          <a:bodyPr wrap="square" rtlCol="0">
            <a:spAutoFit/>
          </a:bodyPr>
          <a:lstStyle/>
          <a:p>
            <a:r>
              <a:rPr lang="en-GB" sz="4400" dirty="0">
                <a:latin typeface="OpenDyslexicAlta" pitchFamily="2" charset="77"/>
              </a:rPr>
              <a:t>p</a:t>
            </a:r>
            <a:br>
              <a:rPr lang="en-GB" sz="4400" dirty="0">
                <a:latin typeface="OpenDyslexicAlta" pitchFamily="2" charset="77"/>
              </a:rPr>
            </a:br>
            <a:r>
              <a:rPr lang="en-GB" sz="4400" dirty="0">
                <a:latin typeface="OpenDyslexicAlta" pitchFamily="2" charset="77"/>
              </a:rPr>
              <a:t>a</a:t>
            </a:r>
          </a:p>
        </p:txBody>
      </p:sp>
      <p:sp>
        <p:nvSpPr>
          <p:cNvPr id="7" name="TextBox 6">
            <a:extLst>
              <a:ext uri="{FF2B5EF4-FFF2-40B4-BE49-F238E27FC236}">
                <a16:creationId xmlns:a16="http://schemas.microsoft.com/office/drawing/2014/main" id="{9C916C2C-B631-4D65-8802-0F814FDFA681}"/>
              </a:ext>
            </a:extLst>
          </p:cNvPr>
          <p:cNvSpPr txBox="1"/>
          <p:nvPr/>
        </p:nvSpPr>
        <p:spPr>
          <a:xfrm>
            <a:off x="5805054" y="4538613"/>
            <a:ext cx="3810000" cy="769441"/>
          </a:xfrm>
          <a:prstGeom prst="rect">
            <a:avLst/>
          </a:prstGeom>
          <a:noFill/>
        </p:spPr>
        <p:txBody>
          <a:bodyPr wrap="square" rtlCol="0">
            <a:spAutoFit/>
          </a:bodyPr>
          <a:lstStyle/>
          <a:p>
            <a:r>
              <a:rPr lang="en-GB" sz="4400" dirty="0">
                <a:latin typeface="OpenDyslexicAlta" pitchFamily="2" charset="77"/>
              </a:rPr>
              <a:t>s p a t i a l</a:t>
            </a:r>
          </a:p>
        </p:txBody>
      </p:sp>
    </p:spTree>
    <p:extLst>
      <p:ext uri="{BB962C8B-B14F-4D97-AF65-F5344CB8AC3E}">
        <p14:creationId xmlns:p14="http://schemas.microsoft.com/office/powerpoint/2010/main" val="243107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D83D12-CB5D-4854-B948-DA42FEE55746}"/>
              </a:ext>
            </a:extLst>
          </p:cNvPr>
          <p:cNvSpPr txBox="1"/>
          <p:nvPr/>
        </p:nvSpPr>
        <p:spPr>
          <a:xfrm>
            <a:off x="1544097" y="1659961"/>
            <a:ext cx="8782259" cy="1323439"/>
          </a:xfrm>
          <a:prstGeom prst="rect">
            <a:avLst/>
          </a:prstGeom>
          <a:noFill/>
        </p:spPr>
        <p:txBody>
          <a:bodyPr wrap="square" rtlCol="0">
            <a:spAutoFit/>
          </a:bodyPr>
          <a:lstStyle/>
          <a:p>
            <a:pPr algn="ctr"/>
            <a:r>
              <a:rPr lang="en-GB" sz="8000" dirty="0">
                <a:latin typeface="OpenDyslexicAlta" pitchFamily="2" charset="77"/>
              </a:rPr>
              <a:t>controversially</a:t>
            </a:r>
          </a:p>
        </p:txBody>
      </p:sp>
      <p:sp>
        <p:nvSpPr>
          <p:cNvPr id="3" name="TextBox 2">
            <a:extLst>
              <a:ext uri="{FF2B5EF4-FFF2-40B4-BE49-F238E27FC236}">
                <a16:creationId xmlns:a16="http://schemas.microsoft.com/office/drawing/2014/main" id="{90D72006-63AE-4AD3-8BCA-ED8BB9F6EA31}"/>
              </a:ext>
            </a:extLst>
          </p:cNvPr>
          <p:cNvSpPr txBox="1"/>
          <p:nvPr/>
        </p:nvSpPr>
        <p:spPr>
          <a:xfrm>
            <a:off x="3871348" y="0"/>
            <a:ext cx="944545" cy="2123658"/>
          </a:xfrm>
          <a:prstGeom prst="rect">
            <a:avLst/>
          </a:prstGeom>
          <a:noFill/>
        </p:spPr>
        <p:txBody>
          <a:bodyPr wrap="square" rtlCol="0">
            <a:spAutoFit/>
          </a:bodyPr>
          <a:lstStyle/>
          <a:p>
            <a:r>
              <a:rPr lang="en-GB" sz="4400" dirty="0">
                <a:latin typeface="OpenDyslexicAlta" pitchFamily="2" charset="77"/>
              </a:rPr>
              <a:t>i</a:t>
            </a:r>
            <a:br>
              <a:rPr lang="en-GB" sz="4400" dirty="0">
                <a:latin typeface="OpenDyslexicAlta" pitchFamily="2" charset="77"/>
              </a:rPr>
            </a:br>
            <a:r>
              <a:rPr lang="en-GB" sz="4400" dirty="0">
                <a:latin typeface="OpenDyslexicAlta" pitchFamily="2" charset="77"/>
              </a:rPr>
              <a:t>n</a:t>
            </a:r>
            <a:br>
              <a:rPr lang="en-GB" sz="4400" dirty="0">
                <a:latin typeface="OpenDyslexicAlta" pitchFamily="2" charset="77"/>
              </a:rPr>
            </a:br>
            <a:r>
              <a:rPr lang="en-GB" sz="4400" dirty="0">
                <a:latin typeface="OpenDyslexicAlta" pitchFamily="2" charset="77"/>
              </a:rPr>
              <a:t>i</a:t>
            </a:r>
          </a:p>
        </p:txBody>
      </p:sp>
      <p:sp>
        <p:nvSpPr>
          <p:cNvPr id="4" name="TextBox 3">
            <a:extLst>
              <a:ext uri="{FF2B5EF4-FFF2-40B4-BE49-F238E27FC236}">
                <a16:creationId xmlns:a16="http://schemas.microsoft.com/office/drawing/2014/main" id="{DB3DFBD5-BDF0-488E-ACF5-94A541BD112C}"/>
              </a:ext>
            </a:extLst>
          </p:cNvPr>
          <p:cNvSpPr txBox="1"/>
          <p:nvPr/>
        </p:nvSpPr>
        <p:spPr>
          <a:xfrm>
            <a:off x="8485598" y="2576561"/>
            <a:ext cx="671102" cy="3477875"/>
          </a:xfrm>
          <a:prstGeom prst="rect">
            <a:avLst/>
          </a:prstGeom>
          <a:noFill/>
        </p:spPr>
        <p:txBody>
          <a:bodyPr wrap="square" rtlCol="0">
            <a:spAutoFit/>
          </a:bodyPr>
          <a:lstStyle/>
          <a:p>
            <a:r>
              <a:rPr lang="en-GB" sz="4400" dirty="0">
                <a:latin typeface="OpenDyslexicAlta" pitchFamily="2" charset="77"/>
              </a:rPr>
              <a:t>a</a:t>
            </a:r>
            <a:br>
              <a:rPr lang="en-GB" sz="4400" dirty="0">
                <a:latin typeface="OpenDyslexicAlta" pitchFamily="2" charset="77"/>
              </a:rPr>
            </a:br>
            <a:r>
              <a:rPr lang="en-GB" sz="4400" dirty="0">
                <a:latin typeface="OpenDyslexicAlta" pitchFamily="2" charset="77"/>
              </a:rPr>
              <a:t>t</a:t>
            </a:r>
            <a:br>
              <a:rPr lang="en-GB" sz="4400" dirty="0">
                <a:latin typeface="OpenDyslexicAlta" pitchFamily="2" charset="77"/>
              </a:rPr>
            </a:br>
            <a:r>
              <a:rPr lang="en-GB" sz="4400" dirty="0">
                <a:latin typeface="OpenDyslexicAlta" pitchFamily="2" charset="77"/>
              </a:rPr>
              <a:t>i</a:t>
            </a:r>
            <a:br>
              <a:rPr lang="en-GB" sz="4400" dirty="0">
                <a:latin typeface="OpenDyslexicAlta" pitchFamily="2" charset="77"/>
              </a:rPr>
            </a:br>
            <a:br>
              <a:rPr lang="en-GB" sz="4400" dirty="0">
                <a:latin typeface="OpenDyslexicAlta" pitchFamily="2" charset="77"/>
              </a:rPr>
            </a:br>
            <a:r>
              <a:rPr lang="en-GB" sz="4400" dirty="0">
                <a:latin typeface="OpenDyslexicAlta" pitchFamily="2" charset="77"/>
              </a:rPr>
              <a:t>l</a:t>
            </a:r>
          </a:p>
        </p:txBody>
      </p:sp>
      <p:sp>
        <p:nvSpPr>
          <p:cNvPr id="5" name="TextBox 4">
            <a:extLst>
              <a:ext uri="{FF2B5EF4-FFF2-40B4-BE49-F238E27FC236}">
                <a16:creationId xmlns:a16="http://schemas.microsoft.com/office/drawing/2014/main" id="{EDA08F11-9D3B-450A-B87F-DE7A6EB0FBCB}"/>
              </a:ext>
            </a:extLst>
          </p:cNvPr>
          <p:cNvSpPr txBox="1"/>
          <p:nvPr/>
        </p:nvSpPr>
        <p:spPr>
          <a:xfrm>
            <a:off x="3899045" y="715965"/>
            <a:ext cx="944545" cy="5509200"/>
          </a:xfrm>
          <a:prstGeom prst="rect">
            <a:avLst/>
          </a:prstGeom>
          <a:noFill/>
        </p:spPr>
        <p:txBody>
          <a:bodyPr wrap="square" rtlCol="0">
            <a:spAutoFit/>
          </a:bodyPr>
          <a:lstStyle/>
          <a:p>
            <a:endParaRPr lang="en-GB" sz="4400" dirty="0">
              <a:latin typeface="OpenDyslexicAlta" pitchFamily="2" charset="77"/>
            </a:endParaRPr>
          </a:p>
          <a:p>
            <a:br>
              <a:rPr lang="en-GB" sz="4400" dirty="0">
                <a:latin typeface="OpenDyslexicAlta" pitchFamily="2" charset="77"/>
              </a:rPr>
            </a:br>
            <a:br>
              <a:rPr lang="en-GB" sz="4400" dirty="0">
                <a:latin typeface="OpenDyslexicAlta" pitchFamily="2" charset="77"/>
              </a:rPr>
            </a:br>
            <a:r>
              <a:rPr lang="en-GB" sz="4400" dirty="0">
                <a:latin typeface="OpenDyslexicAlta" pitchFamily="2" charset="77"/>
              </a:rPr>
              <a:t>i</a:t>
            </a:r>
            <a:br>
              <a:rPr lang="en-GB" sz="4400" dirty="0">
                <a:latin typeface="OpenDyslexicAlta" pitchFamily="2" charset="77"/>
              </a:rPr>
            </a:br>
            <a:r>
              <a:rPr lang="en-GB" sz="4400" dirty="0">
                <a:latin typeface="OpenDyslexicAlta" pitchFamily="2" charset="77"/>
              </a:rPr>
              <a:t>a</a:t>
            </a:r>
            <a:br>
              <a:rPr lang="en-GB" sz="4400" dirty="0">
                <a:latin typeface="OpenDyslexicAlta" pitchFamily="2" charset="77"/>
              </a:rPr>
            </a:br>
            <a:r>
              <a:rPr lang="en-GB" sz="4400" dirty="0">
                <a:latin typeface="OpenDyslexicAlta" pitchFamily="2" charset="77"/>
              </a:rPr>
              <a:t>l</a:t>
            </a:r>
          </a:p>
          <a:p>
            <a:r>
              <a:rPr lang="en-GB" sz="4400" dirty="0">
                <a:latin typeface="OpenDyslexicAlta" pitchFamily="2" charset="77"/>
              </a:rPr>
              <a:t>l</a:t>
            </a:r>
          </a:p>
          <a:p>
            <a:r>
              <a:rPr lang="en-GB" sz="4400" dirty="0">
                <a:latin typeface="OpenDyslexicAlta" pitchFamily="2" charset="77"/>
              </a:rPr>
              <a:t>y</a:t>
            </a:r>
          </a:p>
        </p:txBody>
      </p:sp>
      <p:sp>
        <p:nvSpPr>
          <p:cNvPr id="6" name="TextBox 5">
            <a:extLst>
              <a:ext uri="{FF2B5EF4-FFF2-40B4-BE49-F238E27FC236}">
                <a16:creationId xmlns:a16="http://schemas.microsoft.com/office/drawing/2014/main" id="{F1D72DE0-1112-492F-9BBE-B7C25F7C5D65}"/>
              </a:ext>
            </a:extLst>
          </p:cNvPr>
          <p:cNvSpPr txBox="1"/>
          <p:nvPr/>
        </p:nvSpPr>
        <p:spPr>
          <a:xfrm>
            <a:off x="8436728" y="508817"/>
            <a:ext cx="944545" cy="1323439"/>
          </a:xfrm>
          <a:prstGeom prst="rect">
            <a:avLst/>
          </a:prstGeom>
          <a:noFill/>
        </p:spPr>
        <p:txBody>
          <a:bodyPr wrap="square" rtlCol="0">
            <a:spAutoFit/>
          </a:bodyPr>
          <a:lstStyle/>
          <a:p>
            <a:r>
              <a:rPr lang="en-GB" sz="4000" dirty="0">
                <a:latin typeface="OpenDyslexicAlta" pitchFamily="2" charset="77"/>
              </a:rPr>
              <a:t>p</a:t>
            </a:r>
            <a:br>
              <a:rPr lang="en-GB" sz="4000" dirty="0">
                <a:latin typeface="OpenDyslexicAlta" pitchFamily="2" charset="77"/>
              </a:rPr>
            </a:br>
            <a:r>
              <a:rPr lang="en-GB" sz="4000" dirty="0">
                <a:latin typeface="OpenDyslexicAlta" pitchFamily="2" charset="77"/>
              </a:rPr>
              <a:t>a</a:t>
            </a:r>
          </a:p>
        </p:txBody>
      </p:sp>
      <p:sp>
        <p:nvSpPr>
          <p:cNvPr id="7" name="TextBox 6">
            <a:extLst>
              <a:ext uri="{FF2B5EF4-FFF2-40B4-BE49-F238E27FC236}">
                <a16:creationId xmlns:a16="http://schemas.microsoft.com/office/drawing/2014/main" id="{9C916C2C-B631-4D65-8802-0F814FDFA681}"/>
              </a:ext>
            </a:extLst>
          </p:cNvPr>
          <p:cNvSpPr txBox="1"/>
          <p:nvPr/>
        </p:nvSpPr>
        <p:spPr>
          <a:xfrm>
            <a:off x="5805054" y="4538613"/>
            <a:ext cx="3810000" cy="769441"/>
          </a:xfrm>
          <a:prstGeom prst="rect">
            <a:avLst/>
          </a:prstGeom>
          <a:noFill/>
        </p:spPr>
        <p:txBody>
          <a:bodyPr wrap="square" rtlCol="0">
            <a:spAutoFit/>
          </a:bodyPr>
          <a:lstStyle/>
          <a:p>
            <a:r>
              <a:rPr lang="en-GB" sz="4400" dirty="0">
                <a:latin typeface="OpenDyslexicAlta" pitchFamily="2" charset="77"/>
              </a:rPr>
              <a:t>s p a t i a l</a:t>
            </a:r>
          </a:p>
        </p:txBody>
      </p:sp>
      <p:sp>
        <p:nvSpPr>
          <p:cNvPr id="9" name="Rectangle 8">
            <a:extLst>
              <a:ext uri="{FF2B5EF4-FFF2-40B4-BE49-F238E27FC236}">
                <a16:creationId xmlns:a16="http://schemas.microsoft.com/office/drawing/2014/main" id="{54A839B0-0C5F-3940-8E39-B9B96DB0DFBC}"/>
              </a:ext>
            </a:extLst>
          </p:cNvPr>
          <p:cNvSpPr/>
          <p:nvPr/>
        </p:nvSpPr>
        <p:spPr>
          <a:xfrm>
            <a:off x="856620" y="5618815"/>
            <a:ext cx="3159839" cy="523220"/>
          </a:xfrm>
          <a:prstGeom prst="rect">
            <a:avLst/>
          </a:prstGeom>
        </p:spPr>
        <p:txBody>
          <a:bodyPr wrap="none">
            <a:spAutoFit/>
          </a:bodyPr>
          <a:lstStyle/>
          <a:p>
            <a:r>
              <a:rPr lang="en-GB" sz="2800" dirty="0">
                <a:solidFill>
                  <a:srgbClr val="FF3860"/>
                </a:solidFill>
                <a:latin typeface="OpenDyslexicAlta" pitchFamily="2" charset="77"/>
              </a:rPr>
              <a:t>f i n a n c I a l l</a:t>
            </a:r>
          </a:p>
        </p:txBody>
      </p:sp>
      <p:sp>
        <p:nvSpPr>
          <p:cNvPr id="10" name="TextBox 9">
            <a:extLst>
              <a:ext uri="{FF2B5EF4-FFF2-40B4-BE49-F238E27FC236}">
                <a16:creationId xmlns:a16="http://schemas.microsoft.com/office/drawing/2014/main" id="{A860E031-53F6-D842-856E-85E063093329}"/>
              </a:ext>
            </a:extLst>
          </p:cNvPr>
          <p:cNvSpPr txBox="1"/>
          <p:nvPr/>
        </p:nvSpPr>
        <p:spPr>
          <a:xfrm>
            <a:off x="4788624" y="0"/>
            <a:ext cx="511062" cy="5693866"/>
          </a:xfrm>
          <a:prstGeom prst="rect">
            <a:avLst/>
          </a:prstGeom>
          <a:noFill/>
        </p:spPr>
        <p:txBody>
          <a:bodyPr wrap="square" rtlCol="0">
            <a:spAutoFit/>
          </a:bodyPr>
          <a:lstStyle/>
          <a:p>
            <a:r>
              <a:rPr lang="en-GB" sz="2800" dirty="0">
                <a:solidFill>
                  <a:srgbClr val="FF3860"/>
                </a:solidFill>
                <a:latin typeface="OpenDyslexicAlta" pitchFamily="2" charset="77"/>
              </a:rPr>
              <a:t>c o n t r </a:t>
            </a:r>
          </a:p>
          <a:p>
            <a:r>
              <a:rPr lang="en-GB" sz="2800" dirty="0">
                <a:solidFill>
                  <a:srgbClr val="FF3860"/>
                </a:solidFill>
                <a:latin typeface="OpenDyslexicAlta" pitchFamily="2" charset="77"/>
              </a:rPr>
              <a:t> v e r s </a:t>
            </a:r>
            <a:r>
              <a:rPr lang="en-GB" sz="2800" dirty="0" err="1">
                <a:solidFill>
                  <a:srgbClr val="FF3860"/>
                </a:solidFill>
                <a:latin typeface="OpenDyslexicAlta" pitchFamily="2" charset="77"/>
              </a:rPr>
              <a:t>i</a:t>
            </a:r>
            <a:endParaRPr lang="en-GB" sz="2800" dirty="0">
              <a:solidFill>
                <a:srgbClr val="FF3860"/>
              </a:solidFill>
              <a:latin typeface="OpenDyslexicAlta" pitchFamily="2" charset="77"/>
            </a:endParaRPr>
          </a:p>
          <a:p>
            <a:r>
              <a:rPr lang="en-GB" sz="2800" dirty="0">
                <a:solidFill>
                  <a:srgbClr val="FF3860"/>
                </a:solidFill>
                <a:latin typeface="OpenDyslexicAlta" pitchFamily="2" charset="77"/>
              </a:rPr>
              <a:t>a</a:t>
            </a:r>
          </a:p>
          <a:p>
            <a:r>
              <a:rPr lang="en-GB" sz="2800" dirty="0">
                <a:solidFill>
                  <a:srgbClr val="FF3860"/>
                </a:solidFill>
                <a:latin typeface="OpenDyslexicAlta" pitchFamily="2" charset="77"/>
              </a:rPr>
              <a:t>l</a:t>
            </a:r>
            <a:r>
              <a:rPr lang="en-GB" sz="2800" dirty="0">
                <a:latin typeface="OpenDyslexicAlta" pitchFamily="2" charset="77"/>
              </a:rPr>
              <a:t>   </a:t>
            </a:r>
          </a:p>
        </p:txBody>
      </p:sp>
      <p:sp>
        <p:nvSpPr>
          <p:cNvPr id="11" name="Rectangle 10">
            <a:extLst>
              <a:ext uri="{FF2B5EF4-FFF2-40B4-BE49-F238E27FC236}">
                <a16:creationId xmlns:a16="http://schemas.microsoft.com/office/drawing/2014/main" id="{781DA2A3-0687-444E-B24A-3F48C2171C4C}"/>
              </a:ext>
            </a:extLst>
          </p:cNvPr>
          <p:cNvSpPr/>
          <p:nvPr/>
        </p:nvSpPr>
        <p:spPr>
          <a:xfrm>
            <a:off x="7710054" y="3404176"/>
            <a:ext cx="2021707" cy="523220"/>
          </a:xfrm>
          <a:prstGeom prst="rect">
            <a:avLst/>
          </a:prstGeom>
        </p:spPr>
        <p:txBody>
          <a:bodyPr wrap="none">
            <a:spAutoFit/>
          </a:bodyPr>
          <a:lstStyle/>
          <a:p>
            <a:r>
              <a:rPr lang="en-GB" sz="2800" dirty="0" err="1">
                <a:solidFill>
                  <a:srgbClr val="FF3860"/>
                </a:solidFill>
                <a:latin typeface="OpenDyslexicAlta" pitchFamily="2" charset="77"/>
              </a:rPr>
              <a:t>i</a:t>
            </a:r>
            <a:r>
              <a:rPr lang="en-GB" sz="2800" dirty="0">
                <a:solidFill>
                  <a:srgbClr val="FF3860"/>
                </a:solidFill>
                <a:latin typeface="OpenDyslexicAlta" pitchFamily="2" charset="77"/>
              </a:rPr>
              <a:t> n </a:t>
            </a:r>
            <a:r>
              <a:rPr lang="en-GB" sz="2800" dirty="0" err="1">
                <a:solidFill>
                  <a:srgbClr val="FF3860"/>
                </a:solidFill>
                <a:latin typeface="OpenDyslexicAlta" pitchFamily="2" charset="77"/>
              </a:rPr>
              <a:t>i</a:t>
            </a:r>
            <a:r>
              <a:rPr lang="en-GB" sz="2800" dirty="0">
                <a:solidFill>
                  <a:srgbClr val="FF3860"/>
                </a:solidFill>
                <a:latin typeface="OpenDyslexicAlta" pitchFamily="2" charset="77"/>
              </a:rPr>
              <a:t>   </a:t>
            </a:r>
            <a:r>
              <a:rPr lang="en-GB" sz="2800" dirty="0" err="1">
                <a:solidFill>
                  <a:srgbClr val="FF3860"/>
                </a:solidFill>
                <a:latin typeface="OpenDyslexicAlta" pitchFamily="2" charset="77"/>
              </a:rPr>
              <a:t>i</a:t>
            </a:r>
            <a:r>
              <a:rPr lang="en-GB" sz="2800" dirty="0">
                <a:solidFill>
                  <a:srgbClr val="FF3860"/>
                </a:solidFill>
                <a:latin typeface="OpenDyslexicAlta" pitchFamily="2" charset="77"/>
              </a:rPr>
              <a:t> a l</a:t>
            </a:r>
          </a:p>
        </p:txBody>
      </p:sp>
      <p:sp>
        <p:nvSpPr>
          <p:cNvPr id="13" name="Rectangle 12">
            <a:extLst>
              <a:ext uri="{FF2B5EF4-FFF2-40B4-BE49-F238E27FC236}">
                <a16:creationId xmlns:a16="http://schemas.microsoft.com/office/drawing/2014/main" id="{E8154602-667C-C041-995E-79D16B701755}"/>
              </a:ext>
            </a:extLst>
          </p:cNvPr>
          <p:cNvSpPr/>
          <p:nvPr/>
        </p:nvSpPr>
        <p:spPr>
          <a:xfrm>
            <a:off x="5147045" y="10997"/>
            <a:ext cx="3289683" cy="523220"/>
          </a:xfrm>
          <a:prstGeom prst="rect">
            <a:avLst/>
          </a:prstGeom>
        </p:spPr>
        <p:txBody>
          <a:bodyPr wrap="none">
            <a:spAutoFit/>
          </a:bodyPr>
          <a:lstStyle/>
          <a:p>
            <a:r>
              <a:rPr lang="en-GB" sz="2800" dirty="0">
                <a:solidFill>
                  <a:srgbClr val="FF3860"/>
                </a:solidFill>
                <a:latin typeface="OpenDyslexicAlta" pitchFamily="2" charset="77"/>
              </a:rPr>
              <a:t>o m m e r c I a l</a:t>
            </a:r>
          </a:p>
        </p:txBody>
      </p:sp>
      <p:sp>
        <p:nvSpPr>
          <p:cNvPr id="14" name="Rectangle 13">
            <a:extLst>
              <a:ext uri="{FF2B5EF4-FFF2-40B4-BE49-F238E27FC236}">
                <a16:creationId xmlns:a16="http://schemas.microsoft.com/office/drawing/2014/main" id="{8A6B5131-A742-C94F-AB29-F4D1D101776E}"/>
              </a:ext>
            </a:extLst>
          </p:cNvPr>
          <p:cNvSpPr/>
          <p:nvPr/>
        </p:nvSpPr>
        <p:spPr>
          <a:xfrm>
            <a:off x="1406147" y="4235853"/>
            <a:ext cx="2630848" cy="523220"/>
          </a:xfrm>
          <a:prstGeom prst="rect">
            <a:avLst/>
          </a:prstGeom>
        </p:spPr>
        <p:txBody>
          <a:bodyPr wrap="none">
            <a:spAutoFit/>
          </a:bodyPr>
          <a:lstStyle/>
          <a:p>
            <a:r>
              <a:rPr lang="en-GB" sz="2800" dirty="0">
                <a:solidFill>
                  <a:srgbClr val="FF3860"/>
                </a:solidFill>
                <a:latin typeface="OpenDyslexicAlta" pitchFamily="2" charset="77"/>
              </a:rPr>
              <a:t>f </a:t>
            </a:r>
            <a:r>
              <a:rPr lang="en-GB" sz="2800" dirty="0" err="1">
                <a:solidFill>
                  <a:srgbClr val="FF3860"/>
                </a:solidFill>
                <a:latin typeface="OpenDyslexicAlta" pitchFamily="2" charset="77"/>
              </a:rPr>
              <a:t>i</a:t>
            </a:r>
            <a:r>
              <a:rPr lang="en-GB" sz="2800" dirty="0">
                <a:solidFill>
                  <a:srgbClr val="FF3860"/>
                </a:solidFill>
                <a:latin typeface="OpenDyslexicAlta" pitchFamily="2" charset="77"/>
              </a:rPr>
              <a:t> n a n c I a</a:t>
            </a:r>
            <a:endParaRPr lang="en-US" sz="2800" dirty="0">
              <a:solidFill>
                <a:srgbClr val="FF3860"/>
              </a:solidFill>
            </a:endParaRPr>
          </a:p>
        </p:txBody>
      </p:sp>
      <p:sp>
        <p:nvSpPr>
          <p:cNvPr id="15" name="TextBox 14">
            <a:extLst>
              <a:ext uri="{FF2B5EF4-FFF2-40B4-BE49-F238E27FC236}">
                <a16:creationId xmlns:a16="http://schemas.microsoft.com/office/drawing/2014/main" id="{16E3BB69-38BE-D841-99BF-5DDC0C4E017C}"/>
              </a:ext>
            </a:extLst>
          </p:cNvPr>
          <p:cNvSpPr txBox="1"/>
          <p:nvPr/>
        </p:nvSpPr>
        <p:spPr>
          <a:xfrm>
            <a:off x="4481947" y="3342448"/>
            <a:ext cx="3159839" cy="646331"/>
          </a:xfrm>
          <a:prstGeom prst="rect">
            <a:avLst/>
          </a:prstGeom>
          <a:noFill/>
        </p:spPr>
        <p:txBody>
          <a:bodyPr wrap="square" rtlCol="0">
            <a:spAutoFit/>
          </a:bodyPr>
          <a:lstStyle/>
          <a:p>
            <a:r>
              <a:rPr lang="en-GB" sz="3600" dirty="0">
                <a:solidFill>
                  <a:srgbClr val="FF3860"/>
                </a:solidFill>
                <a:latin typeface="OpenDyslexicAlta" pitchFamily="2" charset="77"/>
              </a:rPr>
              <a:t>provincial</a:t>
            </a:r>
          </a:p>
        </p:txBody>
      </p:sp>
      <p:sp>
        <p:nvSpPr>
          <p:cNvPr id="8" name="TextBox 7">
            <a:extLst>
              <a:ext uri="{FF2B5EF4-FFF2-40B4-BE49-F238E27FC236}">
                <a16:creationId xmlns:a16="http://schemas.microsoft.com/office/drawing/2014/main" id="{227F153F-944E-F04A-B54E-1E183BE4B605}"/>
              </a:ext>
            </a:extLst>
          </p:cNvPr>
          <p:cNvSpPr txBox="1"/>
          <p:nvPr/>
        </p:nvSpPr>
        <p:spPr>
          <a:xfrm>
            <a:off x="520700" y="215900"/>
            <a:ext cx="1778000" cy="369332"/>
          </a:xfrm>
          <a:prstGeom prst="rect">
            <a:avLst/>
          </a:prstGeom>
          <a:noFill/>
        </p:spPr>
        <p:txBody>
          <a:bodyPr wrap="square" rtlCol="0">
            <a:spAutoFit/>
          </a:bodyPr>
          <a:lstStyle/>
          <a:p>
            <a:r>
              <a:rPr lang="en-US" dirty="0">
                <a:solidFill>
                  <a:srgbClr val="FF3860"/>
                </a:solidFill>
              </a:rPr>
              <a:t>Answers: </a:t>
            </a:r>
          </a:p>
        </p:txBody>
      </p:sp>
    </p:spTree>
    <p:extLst>
      <p:ext uri="{BB962C8B-B14F-4D97-AF65-F5344CB8AC3E}">
        <p14:creationId xmlns:p14="http://schemas.microsoft.com/office/powerpoint/2010/main" val="1769880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407924663"/>
              </p:ext>
            </p:extLst>
          </p:nvPr>
        </p:nvGraphicFramePr>
        <p:xfrm>
          <a:off x="508000" y="1600196"/>
          <a:ext cx="11150598" cy="521208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1517874306"/>
                    </a:ext>
                  </a:extLst>
                </a:gridCol>
                <a:gridCol w="1858433">
                  <a:extLst>
                    <a:ext uri="{9D8B030D-6E8A-4147-A177-3AD203B41FA5}">
                      <a16:colId xmlns:a16="http://schemas.microsoft.com/office/drawing/2014/main" val="274053775"/>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D883FF"/>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4th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financial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commercial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provincial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initial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spatial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palatial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controversial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initially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controversially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financially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093130374"/>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Ending ‘-</a:t>
                      </a:r>
                      <a:r>
                        <a:rPr lang="en-GB" sz="1400" baseline="0" dirty="0" err="1">
                          <a:latin typeface="Muli" pitchFamily="2" charset="77"/>
                        </a:rPr>
                        <a:t>cial</a:t>
                      </a:r>
                      <a:r>
                        <a:rPr lang="en-GB" sz="1400" baseline="0" dirty="0">
                          <a:latin typeface="Muli" pitchFamily="2" charset="77"/>
                        </a:rPr>
                        <a:t>’ and ‘-</a:t>
                      </a:r>
                      <a:r>
                        <a:rPr lang="en-GB" sz="1400" baseline="0" dirty="0" err="1">
                          <a:latin typeface="Muli" pitchFamily="2" charset="77"/>
                        </a:rPr>
                        <a:t>tial</a:t>
                      </a:r>
                      <a:r>
                        <a:rPr lang="en-GB" sz="1400" baseline="0" dirty="0">
                          <a:latin typeface="Muli" pitchFamily="2" charset="77"/>
                        </a:rPr>
                        <a:t>.’  After a vowel ‘-</a:t>
                      </a:r>
                      <a:r>
                        <a:rPr lang="en-GB" sz="1400" baseline="0" dirty="0" err="1">
                          <a:latin typeface="Muli" pitchFamily="2" charset="77"/>
                        </a:rPr>
                        <a:t>cial</a:t>
                      </a:r>
                      <a:r>
                        <a:rPr lang="en-GB" sz="1400" baseline="0" dirty="0">
                          <a:latin typeface="Muli" pitchFamily="2" charset="77"/>
                        </a:rPr>
                        <a:t>’ is most common and ‘-</a:t>
                      </a:r>
                      <a:r>
                        <a:rPr lang="en-GB" sz="1400" baseline="0" dirty="0" err="1">
                          <a:latin typeface="Muli" pitchFamily="2" charset="77"/>
                        </a:rPr>
                        <a:t>itial</a:t>
                      </a:r>
                      <a:r>
                        <a:rPr lang="en-GB" sz="1400" baseline="0" dirty="0">
                          <a:latin typeface="Muli" pitchFamily="2" charset="77"/>
                        </a:rPr>
                        <a:t>’ after a consonant.  But there are many exceptions.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5</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586951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financial</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commercial</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provincial</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initial</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spatial</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palatial</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controversial</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initially</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controversially</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financially</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580132828"/>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Ending ‘-</a:t>
                      </a:r>
                      <a:r>
                        <a:rPr lang="en-GB" sz="1400" baseline="0" dirty="0" err="1">
                          <a:latin typeface="Muli" pitchFamily="2" charset="77"/>
                        </a:rPr>
                        <a:t>cial</a:t>
                      </a:r>
                      <a:r>
                        <a:rPr lang="en-GB" sz="1400" baseline="0" dirty="0">
                          <a:latin typeface="Muli" pitchFamily="2" charset="77"/>
                        </a:rPr>
                        <a:t>’ and ‘-</a:t>
                      </a:r>
                      <a:r>
                        <a:rPr lang="en-GB" sz="1400" baseline="0" dirty="0" err="1">
                          <a:latin typeface="Muli" pitchFamily="2" charset="77"/>
                        </a:rPr>
                        <a:t>tial</a:t>
                      </a:r>
                      <a:r>
                        <a:rPr lang="en-GB" sz="1400" baseline="0" dirty="0">
                          <a:latin typeface="Muli" pitchFamily="2" charset="77"/>
                        </a:rPr>
                        <a:t>.’  After a vowel ‘-</a:t>
                      </a:r>
                      <a:r>
                        <a:rPr lang="en-GB" sz="1400" baseline="0" dirty="0" err="1">
                          <a:latin typeface="Muli" pitchFamily="2" charset="77"/>
                        </a:rPr>
                        <a:t>cial</a:t>
                      </a:r>
                      <a:r>
                        <a:rPr lang="en-GB" sz="1400" baseline="0" dirty="0">
                          <a:latin typeface="Muli" pitchFamily="2" charset="77"/>
                        </a:rPr>
                        <a:t>’ is most common and ‘-</a:t>
                      </a:r>
                      <a:r>
                        <a:rPr lang="en-GB" sz="1400" baseline="0" dirty="0" err="1">
                          <a:latin typeface="Muli" pitchFamily="2" charset="77"/>
                        </a:rPr>
                        <a:t>itial</a:t>
                      </a:r>
                      <a:r>
                        <a:rPr lang="en-GB" sz="1400" baseline="0" dirty="0">
                          <a:latin typeface="Muli" pitchFamily="2" charset="77"/>
                        </a:rPr>
                        <a:t>’ after a consonant.  But there are many exceptions.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5</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nvGraphicFramePr>
        <p:xfrm>
          <a:off x="3730668" y="1600196"/>
          <a:ext cx="8216404" cy="5029200"/>
        </p:xfrm>
        <a:graphic>
          <a:graphicData uri="http://schemas.openxmlformats.org/drawingml/2006/table">
            <a:tbl>
              <a:tblPr firstRow="1" bandRow="1">
                <a:tableStyleId>{5940675A-B579-460E-94D1-54222C63F5DA}</a:tableStyleId>
              </a:tblPr>
              <a:tblGrid>
                <a:gridCol w="4108202">
                  <a:extLst>
                    <a:ext uri="{9D8B030D-6E8A-4147-A177-3AD203B41FA5}">
                      <a16:colId xmlns:a16="http://schemas.microsoft.com/office/drawing/2014/main" val="20000"/>
                    </a:ext>
                  </a:extLst>
                </a:gridCol>
                <a:gridCol w="4108202">
                  <a:extLst>
                    <a:ext uri="{9D8B030D-6E8A-4147-A177-3AD203B41FA5}">
                      <a16:colId xmlns:a16="http://schemas.microsoft.com/office/drawing/2014/main" val="20001"/>
                    </a:ext>
                  </a:extLst>
                </a:gridCol>
              </a:tblGrid>
              <a:tr h="838200">
                <a:tc gridSpan="2">
                  <a:txBody>
                    <a:bodyPr/>
                    <a:lstStyle/>
                    <a:p>
                      <a:pPr algn="ctr"/>
                      <a:r>
                        <a:rPr lang="en-GB" b="0" i="0" dirty="0">
                          <a:latin typeface="OpenDyslexicAlta" pitchFamily="2" charset="77"/>
                          <a:ea typeface="OpenDyslexic" charset="0"/>
                          <a:cs typeface="OpenDyslexic" charset="0"/>
                        </a:rPr>
                        <a:t>Cover</a:t>
                      </a:r>
                      <a:r>
                        <a:rPr lang="en-GB" b="0" i="0" baseline="0" dirty="0">
                          <a:latin typeface="OpenDyslexicAlta" pitchFamily="2" charset="77"/>
                          <a:ea typeface="OpenDyslexic" charset="0"/>
                          <a:cs typeface="OpenDyslexic" charset="0"/>
                        </a:rPr>
                        <a:t> your spellings up. Can you add in the missing letters from each word?</a:t>
                      </a:r>
                      <a:endParaRPr lang="en-GB" b="0" i="0" dirty="0">
                        <a:latin typeface="OpenDyslexicAlta" pitchFamily="2" charset="77"/>
                        <a:ea typeface="OpenDyslexic" charset="0"/>
                        <a:cs typeface="OpenDyslexic" charset="0"/>
                      </a:endParaRPr>
                    </a:p>
                  </a:txBody>
                  <a:tcPr>
                    <a:solidFill>
                      <a:srgbClr val="D883FF"/>
                    </a:solidFill>
                  </a:tcPr>
                </a:tc>
                <a:tc hMerge="1">
                  <a:txBody>
                    <a:bodyPr/>
                    <a:lstStyle/>
                    <a:p>
                      <a:endParaRPr lang="en-GB" dirty="0"/>
                    </a:p>
                  </a:txBody>
                  <a:tcPr/>
                </a:tc>
                <a:extLst>
                  <a:ext uri="{0D108BD9-81ED-4DB2-BD59-A6C34878D82A}">
                    <a16:rowId xmlns:a16="http://schemas.microsoft.com/office/drawing/2014/main" val="10000"/>
                  </a:ext>
                </a:extLst>
              </a:tr>
              <a:tr h="838200">
                <a:tc>
                  <a:txBody>
                    <a:bodyPr/>
                    <a:lstStyle/>
                    <a:p>
                      <a:pPr algn="ctr"/>
                      <a:r>
                        <a:rPr lang="en-GB" sz="3200" b="0" i="0" dirty="0" err="1">
                          <a:latin typeface="OpenDyslexicAlta" pitchFamily="2" charset="77"/>
                          <a:ea typeface="OpenDyslexic" charset="0"/>
                          <a:cs typeface="OpenDyslexic" charset="0"/>
                        </a:rPr>
                        <a:t>s_at__l</a:t>
                      </a:r>
                      <a:endParaRPr lang="en-GB" sz="3200" b="0" i="0" dirty="0">
                        <a:latin typeface="OpenDyslexicAlta" pitchFamily="2" charset="77"/>
                        <a:ea typeface="OpenDyslexic" charset="0"/>
                        <a:cs typeface="OpenDyslexic" charset="0"/>
                      </a:endParaRPr>
                    </a:p>
                  </a:txBody>
                  <a:tcPr/>
                </a:tc>
                <a:tc>
                  <a:txBody>
                    <a:bodyPr/>
                    <a:lstStyle/>
                    <a:p>
                      <a:pPr algn="ctr"/>
                      <a:r>
                        <a:rPr lang="en-GB" sz="3200" b="0" i="0" dirty="0">
                          <a:latin typeface="OpenDyslexicAlta" pitchFamily="2" charset="77"/>
                          <a:ea typeface="OpenDyslexic" charset="0"/>
                          <a:cs typeface="OpenDyslexic" charset="0"/>
                        </a:rPr>
                        <a:t>in___</a:t>
                      </a:r>
                      <a:r>
                        <a:rPr lang="en-GB" sz="3200" b="0" i="0" dirty="0" err="1">
                          <a:latin typeface="OpenDyslexicAlta" pitchFamily="2" charset="77"/>
                          <a:ea typeface="OpenDyslexic" charset="0"/>
                          <a:cs typeface="OpenDyslexic" charset="0"/>
                        </a:rPr>
                        <a:t>al_y</a:t>
                      </a:r>
                      <a:endParaRPr lang="en-GB" sz="32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838200">
                <a:tc>
                  <a:txBody>
                    <a:bodyPr/>
                    <a:lstStyle/>
                    <a:p>
                      <a:pPr algn="ctr"/>
                      <a:r>
                        <a:rPr lang="en-GB" sz="3200" b="0" i="0" dirty="0">
                          <a:latin typeface="OpenDyslexicAlta" pitchFamily="2" charset="77"/>
                          <a:ea typeface="OpenDyslexic" charset="0"/>
                          <a:cs typeface="OpenDyslexic" charset="0"/>
                        </a:rPr>
                        <a:t>___</a:t>
                      </a:r>
                      <a:r>
                        <a:rPr lang="en-GB" sz="3200" b="0" i="0" dirty="0" err="1">
                          <a:latin typeface="OpenDyslexicAlta" pitchFamily="2" charset="77"/>
                          <a:ea typeface="OpenDyslexic" charset="0"/>
                          <a:cs typeface="OpenDyslexic" charset="0"/>
                        </a:rPr>
                        <a:t>trov</a:t>
                      </a:r>
                      <a:r>
                        <a:rPr lang="en-GB" sz="3200" b="0" i="0" dirty="0">
                          <a:latin typeface="OpenDyslexicAlta" pitchFamily="2" charset="77"/>
                          <a:ea typeface="OpenDyslexic" charset="0"/>
                          <a:cs typeface="OpenDyslexic" charset="0"/>
                        </a:rPr>
                        <a:t>____ally</a:t>
                      </a:r>
                    </a:p>
                  </a:txBody>
                  <a:tcPr/>
                </a:tc>
                <a:tc>
                  <a:txBody>
                    <a:bodyPr/>
                    <a:lstStyle/>
                    <a:p>
                      <a:pPr algn="ctr"/>
                      <a:r>
                        <a:rPr lang="en-GB" sz="3200" b="0" i="0" dirty="0">
                          <a:latin typeface="OpenDyslexicAlta" pitchFamily="2" charset="77"/>
                          <a:ea typeface="OpenDyslexic" charset="0"/>
                          <a:cs typeface="OpenDyslexic" charset="0"/>
                        </a:rPr>
                        <a:t>_o__</a:t>
                      </a:r>
                      <a:r>
                        <a:rPr lang="en-GB" sz="3200" b="0" i="0" dirty="0" err="1">
                          <a:latin typeface="OpenDyslexicAlta" pitchFamily="2" charset="77"/>
                          <a:ea typeface="OpenDyslexic" charset="0"/>
                          <a:cs typeface="OpenDyslexic" charset="0"/>
                        </a:rPr>
                        <a:t>e_cial</a:t>
                      </a:r>
                      <a:endParaRPr lang="en-GB" sz="32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838200">
                <a:tc>
                  <a:txBody>
                    <a:bodyPr/>
                    <a:lstStyle/>
                    <a:p>
                      <a:pPr algn="ctr"/>
                      <a:r>
                        <a:rPr lang="en-GB" sz="3200" b="0" i="0" dirty="0">
                          <a:latin typeface="OpenDyslexicAlta" pitchFamily="2" charset="77"/>
                          <a:ea typeface="OpenDyslexic" charset="0"/>
                          <a:cs typeface="OpenDyslexic" charset="0"/>
                        </a:rPr>
                        <a:t>co__</a:t>
                      </a:r>
                      <a:r>
                        <a:rPr lang="en-GB" sz="3200" b="0" i="0" dirty="0" err="1">
                          <a:latin typeface="OpenDyslexicAlta" pitchFamily="2" charset="77"/>
                          <a:ea typeface="OpenDyslexic" charset="0"/>
                          <a:cs typeface="OpenDyslexic" charset="0"/>
                        </a:rPr>
                        <a:t>ro</a:t>
                      </a:r>
                      <a:r>
                        <a:rPr lang="en-GB" sz="3200" b="0" i="0" dirty="0">
                          <a:latin typeface="OpenDyslexicAlta" pitchFamily="2" charset="77"/>
                          <a:ea typeface="OpenDyslexic" charset="0"/>
                          <a:cs typeface="OpenDyslexic" charset="0"/>
                        </a:rPr>
                        <a:t>____</a:t>
                      </a:r>
                      <a:r>
                        <a:rPr lang="en-GB" sz="3200" b="0" i="0" dirty="0" err="1">
                          <a:latin typeface="OpenDyslexicAlta" pitchFamily="2" charset="77"/>
                          <a:ea typeface="OpenDyslexic" charset="0"/>
                          <a:cs typeface="OpenDyslexic" charset="0"/>
                        </a:rPr>
                        <a:t>ial</a:t>
                      </a:r>
                      <a:endParaRPr lang="en-GB" sz="3200" b="0" i="0" dirty="0">
                        <a:latin typeface="OpenDyslexicAlta" pitchFamily="2" charset="77"/>
                        <a:ea typeface="OpenDyslexic" charset="0"/>
                        <a:cs typeface="OpenDyslexic" charset="0"/>
                      </a:endParaRPr>
                    </a:p>
                  </a:txBody>
                  <a:tcPr/>
                </a:tc>
                <a:tc>
                  <a:txBody>
                    <a:bodyPr/>
                    <a:lstStyle/>
                    <a:p>
                      <a:pPr algn="ctr"/>
                      <a:r>
                        <a:rPr lang="en-GB" sz="3200" b="0" i="0" dirty="0">
                          <a:latin typeface="OpenDyslexicAlta" pitchFamily="2" charset="77"/>
                          <a:ea typeface="OpenDyslexic" charset="0"/>
                          <a:cs typeface="OpenDyslexic" charset="0"/>
                        </a:rPr>
                        <a:t>____</a:t>
                      </a:r>
                      <a:r>
                        <a:rPr lang="en-GB" sz="3200" b="0" i="0" dirty="0" err="1">
                          <a:latin typeface="OpenDyslexicAlta" pitchFamily="2" charset="77"/>
                          <a:ea typeface="OpenDyslexic" charset="0"/>
                          <a:cs typeface="OpenDyslexic" charset="0"/>
                        </a:rPr>
                        <a:t>ial</a:t>
                      </a:r>
                      <a:endParaRPr lang="en-GB" sz="32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838200">
                <a:tc>
                  <a:txBody>
                    <a:bodyPr/>
                    <a:lstStyle/>
                    <a:p>
                      <a:pPr algn="ctr"/>
                      <a:r>
                        <a:rPr lang="en-GB" sz="3200" b="0" i="0" dirty="0">
                          <a:latin typeface="OpenDyslexicAlta" pitchFamily="2" charset="77"/>
                          <a:ea typeface="OpenDyslexic" charset="0"/>
                          <a:cs typeface="OpenDyslexic" charset="0"/>
                        </a:rPr>
                        <a:t>fin______</a:t>
                      </a:r>
                    </a:p>
                  </a:txBody>
                  <a:tcPr/>
                </a:tc>
                <a:tc>
                  <a:txBody>
                    <a:bodyPr/>
                    <a:lstStyle/>
                    <a:p>
                      <a:pPr algn="ctr"/>
                      <a:r>
                        <a:rPr lang="en-GB" sz="3200" b="0" i="0" dirty="0">
                          <a:latin typeface="OpenDyslexicAlta" pitchFamily="2" charset="77"/>
                          <a:ea typeface="OpenDyslexic" charset="0"/>
                          <a:cs typeface="OpenDyslexic" charset="0"/>
                        </a:rPr>
                        <a:t>__</a:t>
                      </a:r>
                      <a:r>
                        <a:rPr lang="en-GB" sz="3200" b="0" i="0" dirty="0" err="1">
                          <a:latin typeface="OpenDyslexicAlta" pitchFamily="2" charset="77"/>
                          <a:ea typeface="OpenDyslexic" charset="0"/>
                          <a:cs typeface="OpenDyslexic" charset="0"/>
                        </a:rPr>
                        <a:t>na</a:t>
                      </a:r>
                      <a:r>
                        <a:rPr lang="en-GB" sz="3200" b="0" i="0" dirty="0">
                          <a:latin typeface="OpenDyslexicAlta" pitchFamily="2" charset="77"/>
                          <a:ea typeface="OpenDyslexic" charset="0"/>
                          <a:cs typeface="OpenDyslexic" charset="0"/>
                        </a:rPr>
                        <a:t>___</a:t>
                      </a:r>
                      <a:r>
                        <a:rPr lang="en-GB" sz="3200" b="0" i="0" dirty="0" err="1">
                          <a:latin typeface="OpenDyslexicAlta" pitchFamily="2" charset="77"/>
                          <a:ea typeface="OpenDyslexic" charset="0"/>
                          <a:cs typeface="OpenDyslexic" charset="0"/>
                        </a:rPr>
                        <a:t>a__y</a:t>
                      </a:r>
                      <a:endParaRPr lang="en-GB" sz="32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838200">
                <a:tc>
                  <a:txBody>
                    <a:bodyPr/>
                    <a:lstStyle/>
                    <a:p>
                      <a:pPr algn="ctr"/>
                      <a:r>
                        <a:rPr lang="en-GB" sz="3200" b="0" i="0" dirty="0" err="1">
                          <a:latin typeface="OpenDyslexicAlta" pitchFamily="2" charset="77"/>
                          <a:ea typeface="OpenDyslexic" charset="0"/>
                          <a:cs typeface="OpenDyslexic" charset="0"/>
                        </a:rPr>
                        <a:t>pr</a:t>
                      </a:r>
                      <a:r>
                        <a:rPr lang="en-GB" sz="3200" b="0" i="0" dirty="0">
                          <a:latin typeface="OpenDyslexicAlta" pitchFamily="2" charset="77"/>
                          <a:ea typeface="OpenDyslexic" charset="0"/>
                          <a:cs typeface="OpenDyslexic" charset="0"/>
                        </a:rPr>
                        <a:t>__</a:t>
                      </a:r>
                      <a:r>
                        <a:rPr lang="en-GB" sz="3200" b="0" i="0" dirty="0" err="1">
                          <a:latin typeface="OpenDyslexicAlta" pitchFamily="2" charset="77"/>
                          <a:ea typeface="OpenDyslexic" charset="0"/>
                          <a:cs typeface="OpenDyslexic" charset="0"/>
                        </a:rPr>
                        <a:t>in__al</a:t>
                      </a:r>
                      <a:endParaRPr lang="en-GB" sz="3200" b="0" i="0" dirty="0">
                        <a:latin typeface="OpenDyslexicAlta" pitchFamily="2" charset="77"/>
                        <a:ea typeface="OpenDyslexic" charset="0"/>
                        <a:cs typeface="OpenDyslexic" charset="0"/>
                      </a:endParaRPr>
                    </a:p>
                  </a:txBody>
                  <a:tcPr/>
                </a:tc>
                <a:tc>
                  <a:txBody>
                    <a:bodyPr/>
                    <a:lstStyle/>
                    <a:p>
                      <a:pPr algn="ctr"/>
                      <a:r>
                        <a:rPr lang="en-GB" sz="3200" b="0" i="0" dirty="0" err="1">
                          <a:latin typeface="OpenDyslexicAlta" pitchFamily="2" charset="77"/>
                          <a:ea typeface="OpenDyslexic" charset="0"/>
                          <a:cs typeface="OpenDyslexic" charset="0"/>
                        </a:rPr>
                        <a:t>p__at__l</a:t>
                      </a:r>
                      <a:endParaRPr lang="en-GB" sz="32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7927778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financial</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commercial</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provincial</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initial</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spatial</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palatial</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controversial</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initially</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controversially</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financially</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137473071"/>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Ending ‘-</a:t>
                      </a:r>
                      <a:r>
                        <a:rPr lang="en-GB" sz="1400" baseline="0" dirty="0" err="1">
                          <a:latin typeface="Muli" pitchFamily="2" charset="77"/>
                        </a:rPr>
                        <a:t>cial</a:t>
                      </a:r>
                      <a:r>
                        <a:rPr lang="en-GB" sz="1400" baseline="0" dirty="0">
                          <a:latin typeface="Muli" pitchFamily="2" charset="77"/>
                        </a:rPr>
                        <a:t>’ and ‘-</a:t>
                      </a:r>
                      <a:r>
                        <a:rPr lang="en-GB" sz="1400" baseline="0" dirty="0" err="1">
                          <a:latin typeface="Muli" pitchFamily="2" charset="77"/>
                        </a:rPr>
                        <a:t>tial</a:t>
                      </a:r>
                      <a:r>
                        <a:rPr lang="en-GB" sz="1400" baseline="0" dirty="0">
                          <a:latin typeface="Muli" pitchFamily="2" charset="77"/>
                        </a:rPr>
                        <a:t>.’  After a vowel ‘-</a:t>
                      </a:r>
                      <a:r>
                        <a:rPr lang="en-GB" sz="1400" baseline="0" dirty="0" err="1">
                          <a:latin typeface="Muli" pitchFamily="2" charset="77"/>
                        </a:rPr>
                        <a:t>cial</a:t>
                      </a:r>
                      <a:r>
                        <a:rPr lang="en-GB" sz="1400" baseline="0" dirty="0">
                          <a:latin typeface="Muli" pitchFamily="2" charset="77"/>
                        </a:rPr>
                        <a:t>’ is most common and ‘-</a:t>
                      </a:r>
                      <a:r>
                        <a:rPr lang="en-GB" sz="1400" baseline="0" dirty="0" err="1">
                          <a:latin typeface="Muli" pitchFamily="2" charset="77"/>
                        </a:rPr>
                        <a:t>itial</a:t>
                      </a:r>
                      <a:r>
                        <a:rPr lang="en-GB" sz="1400" baseline="0" dirty="0">
                          <a:latin typeface="Muli" pitchFamily="2" charset="77"/>
                        </a:rPr>
                        <a:t>’ after a consonant.  But there are many exceptions.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58471">
                <a:tc>
                  <a:txBody>
                    <a:bodyPr/>
                    <a:lstStyle/>
                    <a:p>
                      <a:r>
                        <a:rPr lang="en-GB" sz="1400" b="0" i="0" dirty="0">
                          <a:latin typeface="Muli" pitchFamily="2" charset="77"/>
                        </a:rPr>
                        <a:t>List: 5</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378593734"/>
              </p:ext>
            </p:extLst>
          </p:nvPr>
        </p:nvGraphicFramePr>
        <p:xfrm>
          <a:off x="3730668" y="1600196"/>
          <a:ext cx="8216404" cy="5029200"/>
        </p:xfrm>
        <a:graphic>
          <a:graphicData uri="http://schemas.openxmlformats.org/drawingml/2006/table">
            <a:tbl>
              <a:tblPr firstRow="1" bandRow="1">
                <a:tableStyleId>{5940675A-B579-460E-94D1-54222C63F5DA}</a:tableStyleId>
              </a:tblPr>
              <a:tblGrid>
                <a:gridCol w="4108202">
                  <a:extLst>
                    <a:ext uri="{9D8B030D-6E8A-4147-A177-3AD203B41FA5}">
                      <a16:colId xmlns:a16="http://schemas.microsoft.com/office/drawing/2014/main" val="20000"/>
                    </a:ext>
                  </a:extLst>
                </a:gridCol>
                <a:gridCol w="4108202">
                  <a:extLst>
                    <a:ext uri="{9D8B030D-6E8A-4147-A177-3AD203B41FA5}">
                      <a16:colId xmlns:a16="http://schemas.microsoft.com/office/drawing/2014/main" val="20001"/>
                    </a:ext>
                  </a:extLst>
                </a:gridCol>
              </a:tblGrid>
              <a:tr h="838200">
                <a:tc gridSpan="2">
                  <a:txBody>
                    <a:bodyPr/>
                    <a:lstStyle/>
                    <a:p>
                      <a:pPr algn="ctr"/>
                      <a:r>
                        <a:rPr lang="en-GB" b="0" i="0" dirty="0">
                          <a:latin typeface="OpenDyslexicAlta" pitchFamily="2" charset="77"/>
                          <a:ea typeface="OpenDyslexic" charset="0"/>
                          <a:cs typeface="OpenDyslexic" charset="0"/>
                        </a:rPr>
                        <a:t>Cover</a:t>
                      </a:r>
                      <a:r>
                        <a:rPr lang="en-GB" b="0" i="0" baseline="0" dirty="0">
                          <a:latin typeface="OpenDyslexicAlta" pitchFamily="2" charset="77"/>
                          <a:ea typeface="OpenDyslexic" charset="0"/>
                          <a:cs typeface="OpenDyslexic" charset="0"/>
                        </a:rPr>
                        <a:t> your spellings up. Can you add in the missing letters from each word?</a:t>
                      </a:r>
                      <a:endParaRPr lang="en-GB" b="0" i="0" dirty="0">
                        <a:latin typeface="OpenDyslexicAlta" pitchFamily="2" charset="77"/>
                        <a:ea typeface="OpenDyslexic" charset="0"/>
                        <a:cs typeface="OpenDyslexic" charset="0"/>
                      </a:endParaRPr>
                    </a:p>
                  </a:txBody>
                  <a:tcPr>
                    <a:solidFill>
                      <a:srgbClr val="D883FF"/>
                    </a:solidFill>
                  </a:tcPr>
                </a:tc>
                <a:tc hMerge="1">
                  <a:txBody>
                    <a:bodyPr/>
                    <a:lstStyle/>
                    <a:p>
                      <a:endParaRPr lang="en-GB" dirty="0"/>
                    </a:p>
                  </a:txBody>
                  <a:tcPr/>
                </a:tc>
                <a:extLst>
                  <a:ext uri="{0D108BD9-81ED-4DB2-BD59-A6C34878D82A}">
                    <a16:rowId xmlns:a16="http://schemas.microsoft.com/office/drawing/2014/main" val="10000"/>
                  </a:ext>
                </a:extLst>
              </a:tr>
              <a:tr h="838200">
                <a:tc>
                  <a:txBody>
                    <a:bodyPr/>
                    <a:lstStyle/>
                    <a:p>
                      <a:pPr algn="ctr"/>
                      <a:r>
                        <a:rPr lang="en-GB" sz="3200" b="0" i="0" dirty="0">
                          <a:latin typeface="OpenDyslexicAlta" pitchFamily="2" charset="77"/>
                          <a:ea typeface="OpenDyslexic" charset="0"/>
                          <a:cs typeface="OpenDyslexic" charset="0"/>
                        </a:rPr>
                        <a:t>s</a:t>
                      </a:r>
                      <a:r>
                        <a:rPr lang="en-GB" sz="3200" b="0" i="0" u="sng" dirty="0">
                          <a:solidFill>
                            <a:srgbClr val="FF3860"/>
                          </a:solidFill>
                          <a:latin typeface="OpenDyslexicAlta" pitchFamily="2" charset="77"/>
                          <a:ea typeface="OpenDyslexic" charset="0"/>
                          <a:cs typeface="OpenDyslexic" charset="0"/>
                        </a:rPr>
                        <a:t>p</a:t>
                      </a:r>
                      <a:r>
                        <a:rPr lang="en-GB" sz="3200" b="0" i="0" dirty="0">
                          <a:latin typeface="OpenDyslexicAlta" pitchFamily="2" charset="77"/>
                          <a:ea typeface="OpenDyslexic" charset="0"/>
                          <a:cs typeface="OpenDyslexic" charset="0"/>
                        </a:rPr>
                        <a:t>at</a:t>
                      </a:r>
                      <a:r>
                        <a:rPr lang="en-GB" sz="3200" b="0" i="0" u="sng" dirty="0">
                          <a:solidFill>
                            <a:srgbClr val="FF3860"/>
                          </a:solidFill>
                          <a:latin typeface="OpenDyslexicAlta" pitchFamily="2" charset="77"/>
                          <a:ea typeface="OpenDyslexic" charset="0"/>
                          <a:cs typeface="OpenDyslexic" charset="0"/>
                        </a:rPr>
                        <a:t>ia</a:t>
                      </a:r>
                      <a:r>
                        <a:rPr lang="en-GB" sz="3200" b="0" i="0" dirty="0">
                          <a:latin typeface="OpenDyslexicAlta" pitchFamily="2" charset="77"/>
                          <a:ea typeface="OpenDyslexic" charset="0"/>
                          <a:cs typeface="OpenDyslexic" charset="0"/>
                        </a:rPr>
                        <a:t>l</a:t>
                      </a:r>
                    </a:p>
                  </a:txBody>
                  <a:tcPr/>
                </a:tc>
                <a:tc>
                  <a:txBody>
                    <a:bodyPr/>
                    <a:lstStyle/>
                    <a:p>
                      <a:pPr algn="ctr"/>
                      <a:r>
                        <a:rPr lang="en-GB" sz="3200" b="0" i="0" dirty="0">
                          <a:latin typeface="OpenDyslexicAlta" pitchFamily="2" charset="77"/>
                          <a:ea typeface="OpenDyslexic" charset="0"/>
                          <a:cs typeface="OpenDyslexic" charset="0"/>
                        </a:rPr>
                        <a:t>In</a:t>
                      </a:r>
                      <a:r>
                        <a:rPr lang="en-GB" sz="3200" b="0" i="0" u="sng" dirty="0">
                          <a:solidFill>
                            <a:srgbClr val="FF3860"/>
                          </a:solidFill>
                          <a:latin typeface="OpenDyslexicAlta" pitchFamily="2" charset="77"/>
                          <a:ea typeface="OpenDyslexic" charset="0"/>
                          <a:cs typeface="OpenDyslexic" charset="0"/>
                        </a:rPr>
                        <a:t>iti</a:t>
                      </a:r>
                      <a:r>
                        <a:rPr lang="en-GB" sz="3200" b="0" i="0" dirty="0">
                          <a:latin typeface="OpenDyslexicAlta" pitchFamily="2" charset="77"/>
                          <a:ea typeface="OpenDyslexic" charset="0"/>
                          <a:cs typeface="OpenDyslexic" charset="0"/>
                        </a:rPr>
                        <a:t>al</a:t>
                      </a:r>
                      <a:r>
                        <a:rPr lang="en-GB" sz="3200" b="0" i="0" u="sng" dirty="0">
                          <a:solidFill>
                            <a:srgbClr val="FF3860"/>
                          </a:solidFill>
                          <a:latin typeface="OpenDyslexicAlta" pitchFamily="2" charset="77"/>
                          <a:ea typeface="OpenDyslexic" charset="0"/>
                          <a:cs typeface="OpenDyslexic" charset="0"/>
                        </a:rPr>
                        <a:t>l</a:t>
                      </a:r>
                      <a:r>
                        <a:rPr lang="en-GB" sz="3200" b="0" i="0" dirty="0">
                          <a:latin typeface="OpenDyslexicAlta" pitchFamily="2" charset="77"/>
                          <a:ea typeface="OpenDyslexic" charset="0"/>
                          <a:cs typeface="OpenDyslexic" charset="0"/>
                        </a:rPr>
                        <a:t>y</a:t>
                      </a:r>
                    </a:p>
                  </a:txBody>
                  <a:tcPr/>
                </a:tc>
                <a:extLst>
                  <a:ext uri="{0D108BD9-81ED-4DB2-BD59-A6C34878D82A}">
                    <a16:rowId xmlns:a16="http://schemas.microsoft.com/office/drawing/2014/main" val="10001"/>
                  </a:ext>
                </a:extLst>
              </a:tr>
              <a:tr h="838200">
                <a:tc>
                  <a:txBody>
                    <a:bodyPr/>
                    <a:lstStyle/>
                    <a:p>
                      <a:pPr algn="ctr"/>
                      <a:r>
                        <a:rPr lang="en-GB" sz="3200" b="0" i="0" u="sng" dirty="0">
                          <a:solidFill>
                            <a:srgbClr val="FF3860"/>
                          </a:solidFill>
                          <a:latin typeface="OpenDyslexicAlta" pitchFamily="2" charset="77"/>
                          <a:ea typeface="OpenDyslexic" charset="0"/>
                          <a:cs typeface="OpenDyslexic" charset="0"/>
                        </a:rPr>
                        <a:t>con</a:t>
                      </a:r>
                      <a:r>
                        <a:rPr lang="en-GB" sz="3200" b="0" i="0" dirty="0">
                          <a:latin typeface="OpenDyslexicAlta" pitchFamily="2" charset="77"/>
                          <a:ea typeface="OpenDyslexic" charset="0"/>
                          <a:cs typeface="OpenDyslexic" charset="0"/>
                        </a:rPr>
                        <a:t>trov</a:t>
                      </a:r>
                      <a:r>
                        <a:rPr lang="en-GB" sz="3200" b="0" i="0" u="sng" dirty="0">
                          <a:solidFill>
                            <a:srgbClr val="FF3860"/>
                          </a:solidFill>
                          <a:latin typeface="OpenDyslexicAlta" pitchFamily="2" charset="77"/>
                          <a:ea typeface="OpenDyslexic" charset="0"/>
                          <a:cs typeface="OpenDyslexic" charset="0"/>
                        </a:rPr>
                        <a:t>ersi</a:t>
                      </a:r>
                      <a:r>
                        <a:rPr lang="en-GB" sz="3200" b="0" i="0" dirty="0">
                          <a:latin typeface="OpenDyslexicAlta" pitchFamily="2" charset="77"/>
                          <a:ea typeface="OpenDyslexic" charset="0"/>
                          <a:cs typeface="OpenDyslexic" charset="0"/>
                        </a:rPr>
                        <a:t>ally</a:t>
                      </a:r>
                    </a:p>
                  </a:txBody>
                  <a:tcPr/>
                </a:tc>
                <a:tc>
                  <a:txBody>
                    <a:bodyPr/>
                    <a:lstStyle/>
                    <a:p>
                      <a:pPr algn="ctr"/>
                      <a:r>
                        <a:rPr lang="en-GB" sz="3200" b="0" i="0" u="sng" dirty="0">
                          <a:solidFill>
                            <a:srgbClr val="FF3860"/>
                          </a:solidFill>
                          <a:latin typeface="OpenDyslexicAlta" pitchFamily="2" charset="77"/>
                          <a:ea typeface="OpenDyslexic" charset="0"/>
                          <a:cs typeface="OpenDyslexic" charset="0"/>
                        </a:rPr>
                        <a:t>c</a:t>
                      </a:r>
                      <a:r>
                        <a:rPr lang="en-GB" sz="3200" b="0" i="0" dirty="0">
                          <a:latin typeface="OpenDyslexicAlta" pitchFamily="2" charset="77"/>
                          <a:ea typeface="OpenDyslexic" charset="0"/>
                          <a:cs typeface="OpenDyslexic" charset="0"/>
                        </a:rPr>
                        <a:t>o</a:t>
                      </a:r>
                      <a:r>
                        <a:rPr lang="en-GB" sz="3200" b="0" i="0" u="sng" dirty="0">
                          <a:solidFill>
                            <a:srgbClr val="FF3860"/>
                          </a:solidFill>
                          <a:latin typeface="OpenDyslexicAlta" pitchFamily="2" charset="77"/>
                          <a:ea typeface="OpenDyslexic" charset="0"/>
                          <a:cs typeface="OpenDyslexic" charset="0"/>
                        </a:rPr>
                        <a:t>mm</a:t>
                      </a:r>
                      <a:r>
                        <a:rPr lang="en-GB" sz="3200" b="0" i="0" dirty="0">
                          <a:latin typeface="OpenDyslexicAlta" pitchFamily="2" charset="77"/>
                          <a:ea typeface="OpenDyslexic" charset="0"/>
                          <a:cs typeface="OpenDyslexic" charset="0"/>
                        </a:rPr>
                        <a:t>e</a:t>
                      </a:r>
                      <a:r>
                        <a:rPr lang="en-GB" sz="3200" b="0" i="0" u="sng" dirty="0">
                          <a:solidFill>
                            <a:srgbClr val="FF3860"/>
                          </a:solidFill>
                          <a:latin typeface="OpenDyslexicAlta" pitchFamily="2" charset="77"/>
                          <a:ea typeface="OpenDyslexic" charset="0"/>
                          <a:cs typeface="OpenDyslexic" charset="0"/>
                        </a:rPr>
                        <a:t>r</a:t>
                      </a:r>
                      <a:r>
                        <a:rPr lang="en-GB" sz="3200" b="0" i="0" dirty="0">
                          <a:latin typeface="OpenDyslexicAlta" pitchFamily="2" charset="77"/>
                          <a:ea typeface="OpenDyslexic" charset="0"/>
                          <a:cs typeface="OpenDyslexic" charset="0"/>
                        </a:rPr>
                        <a:t>cial</a:t>
                      </a:r>
                    </a:p>
                  </a:txBody>
                  <a:tcPr/>
                </a:tc>
                <a:extLst>
                  <a:ext uri="{0D108BD9-81ED-4DB2-BD59-A6C34878D82A}">
                    <a16:rowId xmlns:a16="http://schemas.microsoft.com/office/drawing/2014/main" val="10002"/>
                  </a:ext>
                </a:extLst>
              </a:tr>
              <a:tr h="838200">
                <a:tc>
                  <a:txBody>
                    <a:bodyPr/>
                    <a:lstStyle/>
                    <a:p>
                      <a:pPr algn="ctr"/>
                      <a:r>
                        <a:rPr lang="en-GB" sz="3200" b="0" i="0" dirty="0">
                          <a:latin typeface="OpenDyslexicAlta" pitchFamily="2" charset="77"/>
                          <a:ea typeface="OpenDyslexic" charset="0"/>
                          <a:cs typeface="OpenDyslexic" charset="0"/>
                        </a:rPr>
                        <a:t>co</a:t>
                      </a:r>
                      <a:r>
                        <a:rPr lang="en-GB" sz="3200" b="0" i="0" u="sng" dirty="0">
                          <a:solidFill>
                            <a:srgbClr val="FF3860"/>
                          </a:solidFill>
                          <a:latin typeface="OpenDyslexicAlta" pitchFamily="2" charset="77"/>
                          <a:ea typeface="OpenDyslexic" charset="0"/>
                          <a:cs typeface="OpenDyslexic" charset="0"/>
                        </a:rPr>
                        <a:t>nt</a:t>
                      </a:r>
                      <a:r>
                        <a:rPr lang="en-GB" sz="3200" b="0" i="0" dirty="0">
                          <a:latin typeface="OpenDyslexicAlta" pitchFamily="2" charset="77"/>
                          <a:ea typeface="OpenDyslexic" charset="0"/>
                          <a:cs typeface="OpenDyslexic" charset="0"/>
                        </a:rPr>
                        <a:t>ro</a:t>
                      </a:r>
                      <a:r>
                        <a:rPr lang="en-GB" sz="3200" b="0" i="0" u="sng" dirty="0">
                          <a:solidFill>
                            <a:srgbClr val="FF3860"/>
                          </a:solidFill>
                          <a:latin typeface="OpenDyslexicAlta" pitchFamily="2" charset="77"/>
                          <a:ea typeface="OpenDyslexic" charset="0"/>
                          <a:cs typeface="OpenDyslexic" charset="0"/>
                        </a:rPr>
                        <a:t>vers</a:t>
                      </a:r>
                      <a:r>
                        <a:rPr lang="en-GB" sz="3200" b="0" i="0" dirty="0">
                          <a:latin typeface="OpenDyslexicAlta" pitchFamily="2" charset="77"/>
                          <a:ea typeface="OpenDyslexic" charset="0"/>
                          <a:cs typeface="OpenDyslexic" charset="0"/>
                        </a:rPr>
                        <a:t>ial</a:t>
                      </a:r>
                    </a:p>
                  </a:txBody>
                  <a:tcPr/>
                </a:tc>
                <a:tc>
                  <a:txBody>
                    <a:bodyPr/>
                    <a:lstStyle/>
                    <a:p>
                      <a:pPr algn="ctr"/>
                      <a:r>
                        <a:rPr lang="en-GB" sz="3200" b="0" i="0" u="sng" dirty="0">
                          <a:solidFill>
                            <a:srgbClr val="FF3860"/>
                          </a:solidFill>
                          <a:latin typeface="OpenDyslexicAlta" pitchFamily="2" charset="77"/>
                          <a:ea typeface="OpenDyslexic" charset="0"/>
                          <a:cs typeface="OpenDyslexic" charset="0"/>
                        </a:rPr>
                        <a:t>init</a:t>
                      </a:r>
                      <a:r>
                        <a:rPr lang="en-GB" sz="3200" b="0" i="0" dirty="0">
                          <a:latin typeface="OpenDyslexicAlta" pitchFamily="2" charset="77"/>
                          <a:ea typeface="OpenDyslexic" charset="0"/>
                          <a:cs typeface="OpenDyslexic" charset="0"/>
                        </a:rPr>
                        <a:t>ial</a:t>
                      </a:r>
                    </a:p>
                  </a:txBody>
                  <a:tcPr/>
                </a:tc>
                <a:extLst>
                  <a:ext uri="{0D108BD9-81ED-4DB2-BD59-A6C34878D82A}">
                    <a16:rowId xmlns:a16="http://schemas.microsoft.com/office/drawing/2014/main" val="10003"/>
                  </a:ext>
                </a:extLst>
              </a:tr>
              <a:tr h="838200">
                <a:tc>
                  <a:txBody>
                    <a:bodyPr/>
                    <a:lstStyle/>
                    <a:p>
                      <a:pPr algn="ctr"/>
                      <a:r>
                        <a:rPr lang="en-GB" sz="3200" b="0" i="0" dirty="0">
                          <a:latin typeface="OpenDyslexicAlta" pitchFamily="2" charset="77"/>
                          <a:ea typeface="OpenDyslexic" charset="0"/>
                          <a:cs typeface="OpenDyslexic" charset="0"/>
                        </a:rPr>
                        <a:t>fin</a:t>
                      </a:r>
                      <a:r>
                        <a:rPr lang="en-GB" sz="3200" b="0" i="0" u="sng" dirty="0">
                          <a:solidFill>
                            <a:srgbClr val="FF3860"/>
                          </a:solidFill>
                          <a:latin typeface="OpenDyslexicAlta" pitchFamily="2" charset="77"/>
                          <a:ea typeface="OpenDyslexic" charset="0"/>
                          <a:cs typeface="OpenDyslexic" charset="0"/>
                        </a:rPr>
                        <a:t>ancial</a:t>
                      </a:r>
                    </a:p>
                  </a:txBody>
                  <a:tcPr/>
                </a:tc>
                <a:tc>
                  <a:txBody>
                    <a:bodyPr/>
                    <a:lstStyle/>
                    <a:p>
                      <a:pPr algn="ctr"/>
                      <a:r>
                        <a:rPr lang="en-GB" sz="3200" b="0" i="0" u="sng" dirty="0">
                          <a:solidFill>
                            <a:srgbClr val="FF3860"/>
                          </a:solidFill>
                          <a:latin typeface="OpenDyslexicAlta" pitchFamily="2" charset="77"/>
                          <a:ea typeface="OpenDyslexic" charset="0"/>
                          <a:cs typeface="OpenDyslexic" charset="0"/>
                        </a:rPr>
                        <a:t>fi</a:t>
                      </a:r>
                      <a:r>
                        <a:rPr lang="en-GB" sz="3200" b="0" i="0" dirty="0">
                          <a:latin typeface="OpenDyslexicAlta" pitchFamily="2" charset="77"/>
                          <a:ea typeface="OpenDyslexic" charset="0"/>
                          <a:cs typeface="OpenDyslexic" charset="0"/>
                        </a:rPr>
                        <a:t>na</a:t>
                      </a:r>
                      <a:r>
                        <a:rPr lang="en-GB" sz="3200" b="0" i="0" u="sng" dirty="0">
                          <a:solidFill>
                            <a:srgbClr val="FF3860"/>
                          </a:solidFill>
                          <a:latin typeface="OpenDyslexicAlta" pitchFamily="2" charset="77"/>
                          <a:ea typeface="OpenDyslexic" charset="0"/>
                          <a:cs typeface="OpenDyslexic" charset="0"/>
                        </a:rPr>
                        <a:t>nci</a:t>
                      </a:r>
                      <a:r>
                        <a:rPr lang="en-GB" sz="3200" b="0" i="0" dirty="0">
                          <a:latin typeface="OpenDyslexicAlta" pitchFamily="2" charset="77"/>
                          <a:ea typeface="OpenDyslexic" charset="0"/>
                          <a:cs typeface="OpenDyslexic" charset="0"/>
                        </a:rPr>
                        <a:t>a</a:t>
                      </a:r>
                      <a:r>
                        <a:rPr lang="en-GB" sz="3200" b="0" i="0" u="sng" dirty="0">
                          <a:solidFill>
                            <a:srgbClr val="FF3860"/>
                          </a:solidFill>
                          <a:latin typeface="OpenDyslexicAlta" pitchFamily="2" charset="77"/>
                          <a:ea typeface="OpenDyslexic" charset="0"/>
                          <a:cs typeface="OpenDyslexic" charset="0"/>
                        </a:rPr>
                        <a:t>ll</a:t>
                      </a:r>
                      <a:r>
                        <a:rPr lang="en-GB" sz="3200" b="0" i="0" dirty="0">
                          <a:latin typeface="OpenDyslexicAlta" pitchFamily="2" charset="77"/>
                          <a:ea typeface="OpenDyslexic" charset="0"/>
                          <a:cs typeface="OpenDyslexic" charset="0"/>
                        </a:rPr>
                        <a:t>y</a:t>
                      </a:r>
                    </a:p>
                  </a:txBody>
                  <a:tcPr/>
                </a:tc>
                <a:extLst>
                  <a:ext uri="{0D108BD9-81ED-4DB2-BD59-A6C34878D82A}">
                    <a16:rowId xmlns:a16="http://schemas.microsoft.com/office/drawing/2014/main" val="10004"/>
                  </a:ext>
                </a:extLst>
              </a:tr>
              <a:tr h="838200">
                <a:tc>
                  <a:txBody>
                    <a:bodyPr/>
                    <a:lstStyle/>
                    <a:p>
                      <a:pPr algn="ctr"/>
                      <a:r>
                        <a:rPr lang="en-GB" sz="3200" b="0" i="0" dirty="0">
                          <a:latin typeface="OpenDyslexicAlta" pitchFamily="2" charset="77"/>
                          <a:ea typeface="OpenDyslexic" charset="0"/>
                          <a:cs typeface="OpenDyslexic" charset="0"/>
                        </a:rPr>
                        <a:t>pr</a:t>
                      </a:r>
                      <a:r>
                        <a:rPr lang="en-GB" sz="3200" b="0" i="0" u="sng" dirty="0">
                          <a:solidFill>
                            <a:srgbClr val="FF3860"/>
                          </a:solidFill>
                          <a:latin typeface="OpenDyslexicAlta" pitchFamily="2" charset="77"/>
                          <a:ea typeface="OpenDyslexic" charset="0"/>
                          <a:cs typeface="OpenDyslexic" charset="0"/>
                        </a:rPr>
                        <a:t>ov</a:t>
                      </a:r>
                      <a:r>
                        <a:rPr lang="en-GB" sz="3200" b="0" i="0" dirty="0">
                          <a:latin typeface="OpenDyslexicAlta" pitchFamily="2" charset="77"/>
                          <a:ea typeface="OpenDyslexic" charset="0"/>
                          <a:cs typeface="OpenDyslexic" charset="0"/>
                        </a:rPr>
                        <a:t>in</a:t>
                      </a:r>
                      <a:r>
                        <a:rPr lang="en-GB" sz="3200" b="0" i="0" u="sng" dirty="0">
                          <a:solidFill>
                            <a:srgbClr val="FF3860"/>
                          </a:solidFill>
                          <a:latin typeface="OpenDyslexicAlta" pitchFamily="2" charset="77"/>
                          <a:ea typeface="OpenDyslexic" charset="0"/>
                          <a:cs typeface="OpenDyslexic" charset="0"/>
                        </a:rPr>
                        <a:t>ci</a:t>
                      </a:r>
                      <a:r>
                        <a:rPr lang="en-GB" sz="3200" b="0" i="0" dirty="0">
                          <a:latin typeface="OpenDyslexicAlta" pitchFamily="2" charset="77"/>
                          <a:ea typeface="OpenDyslexic" charset="0"/>
                          <a:cs typeface="OpenDyslexic" charset="0"/>
                        </a:rPr>
                        <a:t>al</a:t>
                      </a:r>
                    </a:p>
                  </a:txBody>
                  <a:tcPr/>
                </a:tc>
                <a:tc>
                  <a:txBody>
                    <a:bodyPr/>
                    <a:lstStyle/>
                    <a:p>
                      <a:pPr algn="ctr"/>
                      <a:r>
                        <a:rPr lang="en-GB" sz="3200" b="0" i="0" dirty="0">
                          <a:latin typeface="OpenDyslexicAlta" pitchFamily="2" charset="77"/>
                          <a:ea typeface="OpenDyslexic" charset="0"/>
                          <a:cs typeface="OpenDyslexic" charset="0"/>
                        </a:rPr>
                        <a:t>p</a:t>
                      </a:r>
                      <a:r>
                        <a:rPr lang="en-GB" sz="3200" b="0" i="0" u="sng" dirty="0">
                          <a:solidFill>
                            <a:srgbClr val="FF3860"/>
                          </a:solidFill>
                          <a:latin typeface="OpenDyslexicAlta" pitchFamily="2" charset="77"/>
                          <a:ea typeface="OpenDyslexic" charset="0"/>
                          <a:cs typeface="OpenDyslexic" charset="0"/>
                        </a:rPr>
                        <a:t>al</a:t>
                      </a:r>
                      <a:r>
                        <a:rPr lang="en-GB" sz="3200" b="0" i="0" dirty="0">
                          <a:latin typeface="OpenDyslexicAlta" pitchFamily="2" charset="77"/>
                          <a:ea typeface="OpenDyslexic" charset="0"/>
                          <a:cs typeface="OpenDyslexic" charset="0"/>
                        </a:rPr>
                        <a:t>at</a:t>
                      </a:r>
                      <a:r>
                        <a:rPr lang="en-GB" sz="3200" b="0" i="0" u="sng" dirty="0">
                          <a:solidFill>
                            <a:srgbClr val="FF3860"/>
                          </a:solidFill>
                          <a:latin typeface="OpenDyslexicAlta" pitchFamily="2" charset="77"/>
                          <a:ea typeface="OpenDyslexic" charset="0"/>
                          <a:cs typeface="OpenDyslexic" charset="0"/>
                        </a:rPr>
                        <a:t>ia</a:t>
                      </a:r>
                      <a:r>
                        <a:rPr lang="en-GB" sz="3200" b="0" i="0" dirty="0">
                          <a:latin typeface="OpenDyslexicAlta" pitchFamily="2" charset="77"/>
                          <a:ea typeface="OpenDyslexic" charset="0"/>
                          <a:cs typeface="OpenDyslexic" charset="0"/>
                        </a:rPr>
                        <a:t>l</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5618179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b="1" dirty="0">
                <a:solidFill>
                  <a:srgbClr val="FF3860"/>
                </a:solidFill>
              </a:rPr>
              <a:t>Challenge words</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5</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6</a:t>
            </a:r>
          </a:p>
        </p:txBody>
      </p:sp>
    </p:spTree>
    <p:extLst>
      <p:ext uri="{BB962C8B-B14F-4D97-AF65-F5344CB8AC3E}">
        <p14:creationId xmlns:p14="http://schemas.microsoft.com/office/powerpoint/2010/main" val="17625233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5</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 6</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b="1" dirty="0">
                <a:solidFill>
                  <a:srgbClr val="FF3860"/>
                </a:solidFill>
              </a:rPr>
              <a:t>Challenge words</a:t>
            </a:r>
          </a:p>
          <a:p>
            <a:endParaRPr lang="en-GB" dirty="0"/>
          </a:p>
        </p:txBody>
      </p:sp>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3326974239"/>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appreciate</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cemetery</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conscious</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convenience</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environment</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immediately</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language</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sufficient</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thorough</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vegetable</a:t>
                      </a:r>
                    </a:p>
                  </a:txBody>
                  <a:tcPr/>
                </a:tc>
                <a:extLst>
                  <a:ext uri="{0D108BD9-81ED-4DB2-BD59-A6C34878D82A}">
                    <a16:rowId xmlns:a16="http://schemas.microsoft.com/office/drawing/2014/main" val="615534220"/>
                  </a:ext>
                </a:extLst>
              </a:tr>
            </a:tbl>
          </a:graphicData>
        </a:graphic>
      </p:graphicFrame>
      <p:sp>
        <p:nvSpPr>
          <p:cNvPr id="5" name="Content Placeholder 4"/>
          <p:cNvSpPr>
            <a:spLocks noGrp="1"/>
          </p:cNvSpPr>
          <p:nvPr>
            <p:ph sz="quarter" idx="18"/>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i="0" dirty="0"/>
              <a:t>Challenge Week </a:t>
            </a:r>
          </a:p>
          <a:p>
            <a:pPr marL="0" marR="0" lvl="0" indent="0" algn="ctr" defTabSz="914400" eaLnBrk="1" fontAlgn="auto" latinLnBrk="0" hangingPunct="1">
              <a:lnSpc>
                <a:spcPct val="100000"/>
              </a:lnSpc>
              <a:spcBef>
                <a:spcPts val="0"/>
              </a:spcBef>
              <a:spcAft>
                <a:spcPts val="0"/>
              </a:spcAft>
              <a:buClrTx/>
              <a:buSzTx/>
              <a:buFontTx/>
              <a:buNone/>
              <a:tabLst/>
              <a:defRPr/>
            </a:pPr>
            <a:endParaRPr lang="en-GB" i="0" dirty="0"/>
          </a:p>
          <a:p>
            <a:pPr marL="0" marR="0" lvl="0" indent="0" algn="ctr" defTabSz="914400" eaLnBrk="1" fontAlgn="auto" latinLnBrk="0" hangingPunct="1">
              <a:lnSpc>
                <a:spcPct val="100000"/>
              </a:lnSpc>
              <a:spcBef>
                <a:spcPts val="0"/>
              </a:spcBef>
              <a:spcAft>
                <a:spcPts val="0"/>
              </a:spcAft>
              <a:buClrTx/>
              <a:buSzTx/>
              <a:buFontTx/>
              <a:buNone/>
              <a:tabLst/>
              <a:defRPr/>
            </a:pPr>
            <a:r>
              <a:rPr lang="en-GB" i="0" dirty="0"/>
              <a:t>Choose an activity from the challenge pack. </a:t>
            </a:r>
          </a:p>
        </p:txBody>
      </p:sp>
    </p:spTree>
    <p:extLst>
      <p:ext uri="{BB962C8B-B14F-4D97-AF65-F5344CB8AC3E}">
        <p14:creationId xmlns:p14="http://schemas.microsoft.com/office/powerpoint/2010/main" val="31127340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38015264"/>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709196720"/>
                    </a:ext>
                  </a:extLst>
                </a:gridCol>
                <a:gridCol w="1858433">
                  <a:extLst>
                    <a:ext uri="{9D8B030D-6E8A-4147-A177-3AD203B41FA5}">
                      <a16:colId xmlns:a16="http://schemas.microsoft.com/office/drawing/2014/main" val="1600359987"/>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D883FF"/>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4th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appreciate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cemetery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conscious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convenience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environment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immediately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language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sufficient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thorough</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vegetable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563427438"/>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FF3860"/>
                          </a:solidFill>
                          <a:latin typeface="Muli" pitchFamily="2" charset="77"/>
                        </a:rPr>
                        <a:t>Challenge</a:t>
                      </a:r>
                      <a:r>
                        <a:rPr lang="en-GB" sz="1400" b="1" i="0" baseline="0" dirty="0">
                          <a:solidFill>
                            <a:srgbClr val="FF3860"/>
                          </a:solidFill>
                          <a:latin typeface="Muli" pitchFamily="2" charset="77"/>
                        </a:rPr>
                        <a:t> words</a:t>
                      </a:r>
                    </a:p>
                    <a:p>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6</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85484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Words ending in ‘-</a:t>
            </a:r>
            <a:r>
              <a:rPr lang="en-GB" dirty="0" err="1"/>
              <a:t>ious’</a:t>
            </a:r>
            <a:endParaRPr lang="en-GB" dirty="0"/>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5</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1</a:t>
            </a:r>
          </a:p>
        </p:txBody>
      </p:sp>
    </p:spTree>
    <p:extLst>
      <p:ext uri="{BB962C8B-B14F-4D97-AF65-F5344CB8AC3E}">
        <p14:creationId xmlns:p14="http://schemas.microsoft.com/office/powerpoint/2010/main" val="31929944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appreciate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cemetery</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conscious</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convenience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environment</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immediately</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language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sufficient</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thorough</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vegetable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102338363"/>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a:solidFill>
                            <a:srgbClr val="FF3860"/>
                          </a:solidFill>
                          <a:latin typeface="Muli" pitchFamily="2" charset="77"/>
                        </a:rPr>
                        <a:t>Challenge</a:t>
                      </a:r>
                      <a:r>
                        <a:rPr lang="en-GB" sz="1400" b="1" baseline="0" dirty="0">
                          <a:solidFill>
                            <a:srgbClr val="FF3860"/>
                          </a:solidFill>
                          <a:latin typeface="Muli" pitchFamily="2" charset="77"/>
                        </a:rPr>
                        <a:t> words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0" i="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6</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6" name="Rectangle 5"/>
          <p:cNvSpPr/>
          <p:nvPr/>
        </p:nvSpPr>
        <p:spPr>
          <a:xfrm>
            <a:off x="3381375" y="2449725"/>
            <a:ext cx="8896350" cy="4801314"/>
          </a:xfrm>
          <a:prstGeom prst="rect">
            <a:avLst/>
          </a:prstGeom>
        </p:spPr>
        <p:txBody>
          <a:bodyPr wrap="square">
            <a:spAutoFit/>
          </a:bodyPr>
          <a:lstStyle/>
          <a:p>
            <a:pPr>
              <a:lnSpc>
                <a:spcPct val="150000"/>
              </a:lnSpc>
              <a:defRPr/>
            </a:pPr>
            <a:r>
              <a:rPr lang="en-GB" dirty="0">
                <a:latin typeface="OpenDyslexicAlta" pitchFamily="2" charset="77"/>
                <a:ea typeface="OpenDyslexic" charset="0"/>
                <a:cs typeface="OpenDyslexic" charset="0"/>
              </a:rPr>
              <a:t>It was easy to _________ his slick BMX skills. </a:t>
            </a:r>
          </a:p>
          <a:p>
            <a:pPr>
              <a:lnSpc>
                <a:spcPct val="150000"/>
              </a:lnSpc>
              <a:defRPr/>
            </a:pPr>
            <a:r>
              <a:rPr lang="en-GB" dirty="0">
                <a:latin typeface="OpenDyslexicAlta" pitchFamily="2" charset="77"/>
                <a:ea typeface="OpenDyslexic" charset="0"/>
                <a:cs typeface="OpenDyslexic" charset="0"/>
              </a:rPr>
              <a:t>There was a _________ investigation into what had happened. </a:t>
            </a:r>
          </a:p>
          <a:p>
            <a:pPr>
              <a:lnSpc>
                <a:spcPct val="150000"/>
              </a:lnSpc>
              <a:defRPr/>
            </a:pPr>
            <a:r>
              <a:rPr lang="en-GB" dirty="0">
                <a:latin typeface="OpenDyslexicAlta" pitchFamily="2" charset="77"/>
                <a:ea typeface="OpenDyslexic" charset="0"/>
                <a:cs typeface="OpenDyslexic" charset="0"/>
              </a:rPr>
              <a:t>The ghosts haunted the _______ every evening at midnight. </a:t>
            </a:r>
          </a:p>
          <a:p>
            <a:pPr>
              <a:lnSpc>
                <a:spcPct val="150000"/>
              </a:lnSpc>
              <a:defRPr/>
            </a:pPr>
            <a:r>
              <a:rPr lang="en-GB" dirty="0">
                <a:latin typeface="OpenDyslexicAlta" pitchFamily="2" charset="77"/>
                <a:ea typeface="OpenDyslexic" charset="0"/>
                <a:cs typeface="OpenDyslexic" charset="0"/>
              </a:rPr>
              <a:t>They had _________ food to last a number of days. </a:t>
            </a:r>
          </a:p>
          <a:p>
            <a:pPr>
              <a:lnSpc>
                <a:spcPct val="150000"/>
              </a:lnSpc>
              <a:defRPr/>
            </a:pPr>
            <a:r>
              <a:rPr lang="en-GB" dirty="0">
                <a:latin typeface="OpenDyslexicAlta" pitchFamily="2" charset="77"/>
                <a:ea typeface="OpenDyslexic" charset="0"/>
                <a:cs typeface="OpenDyslexic" charset="0"/>
              </a:rPr>
              <a:t>“Begin your work __________!” instructed the teacher. </a:t>
            </a:r>
          </a:p>
          <a:p>
            <a:pPr>
              <a:lnSpc>
                <a:spcPct val="150000"/>
              </a:lnSpc>
              <a:defRPr/>
            </a:pPr>
            <a:r>
              <a:rPr lang="en-GB" dirty="0">
                <a:latin typeface="OpenDyslexicAlta" pitchFamily="2" charset="77"/>
                <a:ea typeface="OpenDyslexic" charset="0"/>
                <a:cs typeface="OpenDyslexic" charset="0"/>
              </a:rPr>
              <a:t>Chinese is the _________ spoken by the most people in the world.</a:t>
            </a:r>
          </a:p>
          <a:p>
            <a:pPr>
              <a:lnSpc>
                <a:spcPct val="150000"/>
              </a:lnSpc>
              <a:defRPr/>
            </a:pPr>
            <a:r>
              <a:rPr lang="en-GB" dirty="0">
                <a:latin typeface="OpenDyslexicAlta" pitchFamily="2" charset="77"/>
                <a:ea typeface="OpenDyslexic" charset="0"/>
                <a:cs typeface="OpenDyslexic" charset="0"/>
              </a:rPr>
              <a:t>The chef chopped the _________ and added it to the dish. </a:t>
            </a:r>
          </a:p>
          <a:p>
            <a:pPr>
              <a:lnSpc>
                <a:spcPct val="150000"/>
              </a:lnSpc>
              <a:defRPr/>
            </a:pPr>
            <a:r>
              <a:rPr lang="en-GB" dirty="0">
                <a:latin typeface="OpenDyslexicAlta" pitchFamily="2" charset="77"/>
                <a:ea typeface="OpenDyslexic" charset="0"/>
                <a:cs typeface="OpenDyslexic" charset="0"/>
              </a:rPr>
              <a:t>An escalator was available for the shopper’s _________.</a:t>
            </a:r>
          </a:p>
          <a:p>
            <a:pPr>
              <a:lnSpc>
                <a:spcPct val="150000"/>
              </a:lnSpc>
              <a:defRPr/>
            </a:pPr>
            <a:r>
              <a:rPr lang="en-GB" dirty="0">
                <a:latin typeface="OpenDyslexicAlta" pitchFamily="2" charset="77"/>
                <a:ea typeface="OpenDyslexic" charset="0"/>
                <a:cs typeface="OpenDyslexic" charset="0"/>
              </a:rPr>
              <a:t>We have decided to ban plastic bottles to protect the __________.</a:t>
            </a:r>
          </a:p>
          <a:p>
            <a:pPr>
              <a:lnSpc>
                <a:spcPct val="150000"/>
              </a:lnSpc>
              <a:defRPr/>
            </a:pPr>
            <a:r>
              <a:rPr lang="en-GB" dirty="0">
                <a:latin typeface="OpenDyslexicAlta" pitchFamily="2" charset="77"/>
                <a:ea typeface="OpenDyslexic" charset="0"/>
                <a:cs typeface="OpenDyslexic" charset="0"/>
              </a:rPr>
              <a:t>I wasn’t even ________ of what was happening beside me. </a:t>
            </a:r>
          </a:p>
          <a:p>
            <a:pPr>
              <a:defRPr/>
            </a:pPr>
            <a:endParaRPr lang="en-GB" dirty="0">
              <a:latin typeface="OpenDyslexicAlta" pitchFamily="2" charset="77"/>
              <a:ea typeface="OpenDyslexic" charset="0"/>
              <a:cs typeface="OpenDyslexic" charset="0"/>
            </a:endParaRPr>
          </a:p>
          <a:p>
            <a:pPr>
              <a:defRPr/>
            </a:pPr>
            <a:endParaRPr lang="en-GB" dirty="0">
              <a:latin typeface="OpenDyslexicAlta" pitchFamily="2" charset="77"/>
              <a:ea typeface="OpenDyslexic" charset="0"/>
              <a:cs typeface="OpenDyslexic" charset="0"/>
            </a:endParaRPr>
          </a:p>
        </p:txBody>
      </p:sp>
      <p:sp>
        <p:nvSpPr>
          <p:cNvPr id="7" name="Rectangle 6"/>
          <p:cNvSpPr/>
          <p:nvPr/>
        </p:nvSpPr>
        <p:spPr>
          <a:xfrm>
            <a:off x="3712028" y="1600196"/>
            <a:ext cx="8235044" cy="646331"/>
          </a:xfrm>
          <a:prstGeom prst="rect">
            <a:avLst/>
          </a:prstGeom>
          <a:solidFill>
            <a:srgbClr val="D883FF"/>
          </a:solidFill>
        </p:spPr>
        <p:txBody>
          <a:bodyPr wrap="square">
            <a:spAutoFit/>
          </a:bodyPr>
          <a:lstStyle/>
          <a:p>
            <a:pPr algn="ctr">
              <a:defRPr/>
            </a:pPr>
            <a:r>
              <a:rPr lang="en-GB" dirty="0">
                <a:latin typeface="OpenDyslexicAlta" pitchFamily="2" charset="77"/>
                <a:ea typeface="OpenDyslexic" charset="0"/>
                <a:cs typeface="OpenDyslexic" charset="0"/>
              </a:rPr>
              <a:t>Choose one of your spellings to complete the sentence. </a:t>
            </a:r>
          </a:p>
          <a:p>
            <a:pPr algn="ctr">
              <a:defRPr/>
            </a:pPr>
            <a:r>
              <a:rPr lang="en-GB" dirty="0">
                <a:latin typeface="OpenDyslexicAlta" pitchFamily="2" charset="77"/>
                <a:ea typeface="OpenDyslexic" charset="0"/>
                <a:cs typeface="OpenDyslexic" charset="0"/>
              </a:rPr>
              <a:t>Only one of the pair is correct. </a:t>
            </a:r>
          </a:p>
        </p:txBody>
      </p:sp>
    </p:spTree>
    <p:extLst>
      <p:ext uri="{BB962C8B-B14F-4D97-AF65-F5344CB8AC3E}">
        <p14:creationId xmlns:p14="http://schemas.microsoft.com/office/powerpoint/2010/main" val="16593216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appreciate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cemetery</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conscious</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convenience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environment</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immediately</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language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sufficient</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thorough</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vegetable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274456102"/>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a:solidFill>
                            <a:srgbClr val="FF3860"/>
                          </a:solidFill>
                          <a:latin typeface="Muli" pitchFamily="2" charset="77"/>
                        </a:rPr>
                        <a:t>Challenge</a:t>
                      </a:r>
                      <a:r>
                        <a:rPr lang="en-GB" sz="1400" b="1" baseline="0" dirty="0">
                          <a:solidFill>
                            <a:srgbClr val="FF3860"/>
                          </a:solidFill>
                          <a:latin typeface="Muli" pitchFamily="2" charset="77"/>
                        </a:rPr>
                        <a:t> words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0" i="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6</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6" name="Rectangle 5"/>
          <p:cNvSpPr/>
          <p:nvPr/>
        </p:nvSpPr>
        <p:spPr>
          <a:xfrm>
            <a:off x="3381375" y="2449725"/>
            <a:ext cx="8896350" cy="4801314"/>
          </a:xfrm>
          <a:prstGeom prst="rect">
            <a:avLst/>
          </a:prstGeom>
        </p:spPr>
        <p:txBody>
          <a:bodyPr wrap="square">
            <a:spAutoFit/>
          </a:bodyPr>
          <a:lstStyle/>
          <a:p>
            <a:pPr>
              <a:lnSpc>
                <a:spcPct val="150000"/>
              </a:lnSpc>
              <a:defRPr/>
            </a:pPr>
            <a:r>
              <a:rPr lang="en-GB" dirty="0">
                <a:latin typeface="OpenDyslexicAlta" pitchFamily="2" charset="77"/>
                <a:ea typeface="OpenDyslexic" charset="0"/>
                <a:cs typeface="OpenDyslexic" charset="0"/>
              </a:rPr>
              <a:t>It was easy to _</a:t>
            </a:r>
            <a:r>
              <a:rPr lang="en-GB" dirty="0">
                <a:solidFill>
                  <a:srgbClr val="FF3860"/>
                </a:solidFill>
                <a:latin typeface="OpenDyslexicAlta" pitchFamily="2" charset="77"/>
                <a:ea typeface="OpenDyslexic" charset="0"/>
                <a:cs typeface="OpenDyslexic" charset="0"/>
              </a:rPr>
              <a:t>appreciate</a:t>
            </a:r>
            <a:r>
              <a:rPr lang="en-GB" dirty="0">
                <a:latin typeface="OpenDyslexicAlta" pitchFamily="2" charset="77"/>
                <a:ea typeface="OpenDyslexic" charset="0"/>
                <a:cs typeface="OpenDyslexic" charset="0"/>
              </a:rPr>
              <a:t>_ his slick BMX skills. </a:t>
            </a:r>
          </a:p>
          <a:p>
            <a:pPr>
              <a:lnSpc>
                <a:spcPct val="150000"/>
              </a:lnSpc>
              <a:defRPr/>
            </a:pPr>
            <a:r>
              <a:rPr lang="en-GB" dirty="0">
                <a:latin typeface="OpenDyslexicAlta" pitchFamily="2" charset="77"/>
                <a:ea typeface="OpenDyslexic" charset="0"/>
                <a:cs typeface="OpenDyslexic" charset="0"/>
              </a:rPr>
              <a:t>There was a _</a:t>
            </a:r>
            <a:r>
              <a:rPr lang="en-GB" dirty="0">
                <a:solidFill>
                  <a:srgbClr val="FF3860"/>
                </a:solidFill>
                <a:latin typeface="OpenDyslexicAlta" pitchFamily="2" charset="77"/>
                <a:ea typeface="OpenDyslexic" charset="0"/>
                <a:cs typeface="OpenDyslexic" charset="0"/>
              </a:rPr>
              <a:t>thorough</a:t>
            </a:r>
            <a:r>
              <a:rPr lang="en-GB" dirty="0">
                <a:latin typeface="OpenDyslexicAlta" pitchFamily="2" charset="77"/>
                <a:ea typeface="OpenDyslexic" charset="0"/>
                <a:cs typeface="OpenDyslexic" charset="0"/>
              </a:rPr>
              <a:t>_ investigation into what had happened. </a:t>
            </a:r>
          </a:p>
          <a:p>
            <a:pPr>
              <a:lnSpc>
                <a:spcPct val="150000"/>
              </a:lnSpc>
              <a:defRPr/>
            </a:pPr>
            <a:r>
              <a:rPr lang="en-GB" dirty="0">
                <a:latin typeface="OpenDyslexicAlta" pitchFamily="2" charset="77"/>
                <a:ea typeface="OpenDyslexic" charset="0"/>
                <a:cs typeface="OpenDyslexic" charset="0"/>
              </a:rPr>
              <a:t>The ghosts haunted the _</a:t>
            </a:r>
            <a:r>
              <a:rPr lang="en-GB" dirty="0">
                <a:solidFill>
                  <a:srgbClr val="FF3860"/>
                </a:solidFill>
                <a:latin typeface="OpenDyslexicAlta" pitchFamily="2" charset="77"/>
                <a:ea typeface="OpenDyslexic" charset="0"/>
                <a:cs typeface="OpenDyslexic" charset="0"/>
              </a:rPr>
              <a:t>cemetery</a:t>
            </a:r>
            <a:r>
              <a:rPr lang="en-GB" dirty="0">
                <a:latin typeface="OpenDyslexicAlta" pitchFamily="2" charset="77"/>
                <a:ea typeface="OpenDyslexic" charset="0"/>
                <a:cs typeface="OpenDyslexic" charset="0"/>
              </a:rPr>
              <a:t>_ every evening at midnight. </a:t>
            </a:r>
          </a:p>
          <a:p>
            <a:pPr>
              <a:lnSpc>
                <a:spcPct val="150000"/>
              </a:lnSpc>
              <a:defRPr/>
            </a:pPr>
            <a:r>
              <a:rPr lang="en-GB" dirty="0">
                <a:latin typeface="OpenDyslexicAlta" pitchFamily="2" charset="77"/>
                <a:ea typeface="OpenDyslexic" charset="0"/>
                <a:cs typeface="OpenDyslexic" charset="0"/>
              </a:rPr>
              <a:t>They had _</a:t>
            </a:r>
            <a:r>
              <a:rPr lang="en-GB" dirty="0">
                <a:solidFill>
                  <a:srgbClr val="FF3860"/>
                </a:solidFill>
                <a:latin typeface="OpenDyslexicAlta" pitchFamily="2" charset="77"/>
                <a:ea typeface="OpenDyslexic" charset="0"/>
                <a:cs typeface="OpenDyslexic" charset="0"/>
              </a:rPr>
              <a:t>sufficient</a:t>
            </a:r>
            <a:r>
              <a:rPr lang="en-GB" dirty="0">
                <a:latin typeface="OpenDyslexicAlta" pitchFamily="2" charset="77"/>
                <a:ea typeface="OpenDyslexic" charset="0"/>
                <a:cs typeface="OpenDyslexic" charset="0"/>
              </a:rPr>
              <a:t>_ food to last a number of days. </a:t>
            </a:r>
          </a:p>
          <a:p>
            <a:pPr>
              <a:lnSpc>
                <a:spcPct val="150000"/>
              </a:lnSpc>
              <a:defRPr/>
            </a:pPr>
            <a:r>
              <a:rPr lang="en-GB" dirty="0">
                <a:latin typeface="OpenDyslexicAlta" pitchFamily="2" charset="77"/>
                <a:ea typeface="OpenDyslexic" charset="0"/>
                <a:cs typeface="OpenDyslexic" charset="0"/>
              </a:rPr>
              <a:t>“Begin your work _</a:t>
            </a:r>
            <a:r>
              <a:rPr lang="en-GB" dirty="0">
                <a:solidFill>
                  <a:srgbClr val="FF3860"/>
                </a:solidFill>
                <a:latin typeface="OpenDyslexicAlta" pitchFamily="2" charset="77"/>
                <a:ea typeface="OpenDyslexic" charset="0"/>
                <a:cs typeface="OpenDyslexic" charset="0"/>
              </a:rPr>
              <a:t>immediately</a:t>
            </a:r>
            <a:r>
              <a:rPr lang="en-GB" dirty="0">
                <a:latin typeface="OpenDyslexicAlta" pitchFamily="2" charset="77"/>
                <a:ea typeface="OpenDyslexic" charset="0"/>
                <a:cs typeface="OpenDyslexic" charset="0"/>
              </a:rPr>
              <a:t>_!” instructed the teacher. </a:t>
            </a:r>
          </a:p>
          <a:p>
            <a:pPr>
              <a:lnSpc>
                <a:spcPct val="150000"/>
              </a:lnSpc>
              <a:defRPr/>
            </a:pPr>
            <a:r>
              <a:rPr lang="en-GB" dirty="0">
                <a:latin typeface="OpenDyslexicAlta" pitchFamily="2" charset="77"/>
                <a:ea typeface="OpenDyslexic" charset="0"/>
                <a:cs typeface="OpenDyslexic" charset="0"/>
              </a:rPr>
              <a:t>Chinese is the _</a:t>
            </a:r>
            <a:r>
              <a:rPr lang="en-GB" dirty="0">
                <a:solidFill>
                  <a:srgbClr val="FF3860"/>
                </a:solidFill>
                <a:latin typeface="OpenDyslexicAlta" pitchFamily="2" charset="77"/>
                <a:ea typeface="OpenDyslexic" charset="0"/>
                <a:cs typeface="OpenDyslexic" charset="0"/>
              </a:rPr>
              <a:t>language</a:t>
            </a:r>
            <a:r>
              <a:rPr lang="en-GB" dirty="0">
                <a:latin typeface="OpenDyslexicAlta" pitchFamily="2" charset="77"/>
                <a:ea typeface="OpenDyslexic" charset="0"/>
                <a:cs typeface="OpenDyslexic" charset="0"/>
              </a:rPr>
              <a:t>_ spoken by the most people in the world.</a:t>
            </a:r>
          </a:p>
          <a:p>
            <a:pPr>
              <a:lnSpc>
                <a:spcPct val="150000"/>
              </a:lnSpc>
              <a:defRPr/>
            </a:pPr>
            <a:r>
              <a:rPr lang="en-GB" dirty="0">
                <a:latin typeface="OpenDyslexicAlta" pitchFamily="2" charset="77"/>
                <a:ea typeface="OpenDyslexic" charset="0"/>
                <a:cs typeface="OpenDyslexic" charset="0"/>
              </a:rPr>
              <a:t>The chef chopped the _</a:t>
            </a:r>
            <a:r>
              <a:rPr lang="en-GB" dirty="0">
                <a:solidFill>
                  <a:srgbClr val="FF3860"/>
                </a:solidFill>
                <a:latin typeface="OpenDyslexicAlta" pitchFamily="2" charset="77"/>
                <a:ea typeface="OpenDyslexic" charset="0"/>
                <a:cs typeface="OpenDyslexic" charset="0"/>
              </a:rPr>
              <a:t>vegetable</a:t>
            </a:r>
            <a:r>
              <a:rPr lang="en-GB" dirty="0">
                <a:latin typeface="OpenDyslexicAlta" pitchFamily="2" charset="77"/>
                <a:ea typeface="OpenDyslexic" charset="0"/>
                <a:cs typeface="OpenDyslexic" charset="0"/>
              </a:rPr>
              <a:t>_ and added it to the dish. </a:t>
            </a:r>
          </a:p>
          <a:p>
            <a:pPr>
              <a:lnSpc>
                <a:spcPct val="150000"/>
              </a:lnSpc>
              <a:defRPr/>
            </a:pPr>
            <a:r>
              <a:rPr lang="en-GB" dirty="0">
                <a:latin typeface="OpenDyslexicAlta" pitchFamily="2" charset="77"/>
                <a:ea typeface="OpenDyslexic" charset="0"/>
                <a:cs typeface="OpenDyslexic" charset="0"/>
              </a:rPr>
              <a:t>An escalator was available for the shopper’s _</a:t>
            </a:r>
            <a:r>
              <a:rPr lang="en-GB" dirty="0">
                <a:solidFill>
                  <a:srgbClr val="FF3860"/>
                </a:solidFill>
                <a:latin typeface="OpenDyslexicAlta" pitchFamily="2" charset="77"/>
                <a:ea typeface="OpenDyslexic" charset="0"/>
                <a:cs typeface="OpenDyslexic" charset="0"/>
              </a:rPr>
              <a:t>convenience</a:t>
            </a:r>
            <a:r>
              <a:rPr lang="en-GB" dirty="0">
                <a:latin typeface="OpenDyslexicAlta" pitchFamily="2" charset="77"/>
                <a:ea typeface="OpenDyslexic" charset="0"/>
                <a:cs typeface="OpenDyslexic" charset="0"/>
              </a:rPr>
              <a:t>_.</a:t>
            </a:r>
          </a:p>
          <a:p>
            <a:pPr>
              <a:lnSpc>
                <a:spcPct val="150000"/>
              </a:lnSpc>
              <a:defRPr/>
            </a:pPr>
            <a:r>
              <a:rPr lang="en-GB" dirty="0">
                <a:latin typeface="OpenDyslexicAlta" pitchFamily="2" charset="77"/>
                <a:ea typeface="OpenDyslexic" charset="0"/>
                <a:cs typeface="OpenDyslexic" charset="0"/>
              </a:rPr>
              <a:t>We have decided to ban plastic bottles to protect the _</a:t>
            </a:r>
            <a:r>
              <a:rPr lang="en-GB" dirty="0">
                <a:solidFill>
                  <a:srgbClr val="FF3860"/>
                </a:solidFill>
                <a:latin typeface="OpenDyslexicAlta" pitchFamily="2" charset="77"/>
                <a:ea typeface="OpenDyslexic" charset="0"/>
                <a:cs typeface="OpenDyslexic" charset="0"/>
              </a:rPr>
              <a:t>environment</a:t>
            </a:r>
            <a:r>
              <a:rPr lang="en-GB" dirty="0">
                <a:latin typeface="OpenDyslexicAlta" pitchFamily="2" charset="77"/>
                <a:ea typeface="OpenDyslexic" charset="0"/>
                <a:cs typeface="OpenDyslexic" charset="0"/>
              </a:rPr>
              <a:t>.</a:t>
            </a:r>
          </a:p>
          <a:p>
            <a:pPr>
              <a:lnSpc>
                <a:spcPct val="150000"/>
              </a:lnSpc>
              <a:defRPr/>
            </a:pPr>
            <a:r>
              <a:rPr lang="en-GB" dirty="0">
                <a:latin typeface="OpenDyslexicAlta" pitchFamily="2" charset="77"/>
                <a:ea typeface="OpenDyslexic" charset="0"/>
                <a:cs typeface="OpenDyslexic" charset="0"/>
              </a:rPr>
              <a:t>I wasn’t even _</a:t>
            </a:r>
            <a:r>
              <a:rPr lang="en-GB" dirty="0">
                <a:solidFill>
                  <a:srgbClr val="FF3860"/>
                </a:solidFill>
                <a:latin typeface="OpenDyslexicAlta" pitchFamily="2" charset="77"/>
                <a:ea typeface="OpenDyslexic" charset="0"/>
                <a:cs typeface="OpenDyslexic" charset="0"/>
              </a:rPr>
              <a:t>conscious</a:t>
            </a:r>
            <a:r>
              <a:rPr lang="en-GB" dirty="0">
                <a:latin typeface="OpenDyslexicAlta" pitchFamily="2" charset="77"/>
                <a:ea typeface="OpenDyslexic" charset="0"/>
                <a:cs typeface="OpenDyslexic" charset="0"/>
              </a:rPr>
              <a:t>_ of what was happening beside me. </a:t>
            </a:r>
          </a:p>
          <a:p>
            <a:pPr>
              <a:defRPr/>
            </a:pPr>
            <a:endParaRPr lang="en-GB" dirty="0">
              <a:latin typeface="OpenDyslexicAlta" pitchFamily="2" charset="77"/>
              <a:ea typeface="OpenDyslexic" charset="0"/>
              <a:cs typeface="OpenDyslexic" charset="0"/>
            </a:endParaRPr>
          </a:p>
          <a:p>
            <a:pPr>
              <a:defRPr/>
            </a:pPr>
            <a:endParaRPr lang="en-GB" dirty="0">
              <a:latin typeface="OpenDyslexicAlta" pitchFamily="2" charset="77"/>
              <a:ea typeface="OpenDyslexic" charset="0"/>
              <a:cs typeface="OpenDyslexic" charset="0"/>
            </a:endParaRPr>
          </a:p>
        </p:txBody>
      </p:sp>
      <p:sp>
        <p:nvSpPr>
          <p:cNvPr id="7" name="Rectangle 6"/>
          <p:cNvSpPr/>
          <p:nvPr/>
        </p:nvSpPr>
        <p:spPr>
          <a:xfrm>
            <a:off x="3712028" y="1600196"/>
            <a:ext cx="8235044" cy="646331"/>
          </a:xfrm>
          <a:prstGeom prst="rect">
            <a:avLst/>
          </a:prstGeom>
          <a:solidFill>
            <a:srgbClr val="D883FF"/>
          </a:solidFill>
        </p:spPr>
        <p:txBody>
          <a:bodyPr wrap="square">
            <a:spAutoFit/>
          </a:bodyPr>
          <a:lstStyle/>
          <a:p>
            <a:pPr algn="ctr">
              <a:defRPr/>
            </a:pPr>
            <a:r>
              <a:rPr lang="en-GB" dirty="0">
                <a:latin typeface="OpenDyslexicAlta" pitchFamily="2" charset="77"/>
                <a:ea typeface="OpenDyslexic" charset="0"/>
                <a:cs typeface="OpenDyslexic" charset="0"/>
              </a:rPr>
              <a:t>Choose one of your spellings to complete the sentence. </a:t>
            </a:r>
          </a:p>
          <a:p>
            <a:pPr algn="ctr">
              <a:defRPr/>
            </a:pPr>
            <a:r>
              <a:rPr lang="en-GB" dirty="0">
                <a:latin typeface="OpenDyslexicAlta" pitchFamily="2" charset="77"/>
                <a:ea typeface="OpenDyslexic" charset="0"/>
                <a:cs typeface="OpenDyslexic" charset="0"/>
              </a:rPr>
              <a:t>Only one of the pair is correct. </a:t>
            </a:r>
          </a:p>
        </p:txBody>
      </p:sp>
    </p:spTree>
    <p:extLst>
      <p:ext uri="{BB962C8B-B14F-4D97-AF65-F5344CB8AC3E}">
        <p14:creationId xmlns:p14="http://schemas.microsoft.com/office/powerpoint/2010/main" val="5979578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 Words ending in ‘-ant.’  ‘-ant’ Is used if there is an ‘a’ or ‘ay’ sound in the right place. </a:t>
            </a:r>
          </a:p>
          <a:p>
            <a:pPr>
              <a:lnSpc>
                <a:spcPct val="150000"/>
              </a:lnSpc>
            </a:pPr>
            <a:endParaRPr lang="en-GB" dirty="0"/>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5</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7</a:t>
            </a:r>
          </a:p>
        </p:txBody>
      </p:sp>
    </p:spTree>
    <p:extLst>
      <p:ext uri="{BB962C8B-B14F-4D97-AF65-F5344CB8AC3E}">
        <p14:creationId xmlns:p14="http://schemas.microsoft.com/office/powerpoint/2010/main" val="14629657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5</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 7</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Words ending in ‘-ant’.  ‘-ant’ Is used if there is an ‘a’ or ‘ay’ sound in the right place.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4210510047"/>
              </p:ext>
            </p:extLst>
          </p:nvPr>
        </p:nvGraphicFramePr>
        <p:xfrm>
          <a:off x="3429000" y="1311275"/>
          <a:ext cx="8363607" cy="5268593"/>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80763">
                <a:tc>
                  <a:txBody>
                    <a:bodyPr/>
                    <a:lstStyle/>
                    <a:p>
                      <a:r>
                        <a:rPr lang="en-GB" sz="1700" b="0" i="0" dirty="0">
                          <a:latin typeface="Muli" pitchFamily="2" charset="77"/>
                        </a:rPr>
                        <a:t>Introduction</a:t>
                      </a:r>
                    </a:p>
                  </a:txBody>
                  <a:tcPr/>
                </a:tc>
                <a:tc>
                  <a:txBody>
                    <a:bodyPr/>
                    <a:lstStyle/>
                    <a:p>
                      <a:r>
                        <a:rPr lang="en-GB" sz="1600" b="0" i="0" dirty="0">
                          <a:latin typeface="Muli" pitchFamily="2" charset="77"/>
                        </a:rPr>
                        <a:t>Use –ant if there is a related word with /a/ or /</a:t>
                      </a:r>
                      <a:r>
                        <a:rPr lang="en-GB" sz="1600" b="0" i="0" dirty="0" err="1">
                          <a:latin typeface="Muli" pitchFamily="2" charset="77"/>
                        </a:rPr>
                        <a:t>ei</a:t>
                      </a:r>
                      <a:r>
                        <a:rPr lang="en-GB" sz="1600" b="0" i="0" dirty="0">
                          <a:latin typeface="Muli" pitchFamily="2" charset="77"/>
                        </a:rPr>
                        <a:t>/ sound in the right position; -</a:t>
                      </a:r>
                      <a:r>
                        <a:rPr lang="en-GB" sz="1600" b="0" i="0" dirty="0" err="1">
                          <a:latin typeface="Muli" pitchFamily="2" charset="77"/>
                        </a:rPr>
                        <a:t>ation</a:t>
                      </a:r>
                      <a:r>
                        <a:rPr lang="en-GB" sz="1600" b="0" i="0" dirty="0">
                          <a:latin typeface="Muli" pitchFamily="2" charset="77"/>
                        </a:rPr>
                        <a:t> endings are often a clue.  </a:t>
                      </a:r>
                      <a:r>
                        <a:rPr lang="en-GB" sz="1600" b="0" i="0" dirty="0" err="1">
                          <a:latin typeface="Muli" pitchFamily="2" charset="77"/>
                        </a:rPr>
                        <a:t>E.g</a:t>
                      </a:r>
                      <a:r>
                        <a:rPr lang="en-GB" sz="1600" b="0" i="0" dirty="0">
                          <a:latin typeface="Muli" pitchFamily="2" charset="77"/>
                        </a:rPr>
                        <a:t>  observant, (observ</a:t>
                      </a:r>
                      <a:r>
                        <a:rPr lang="en-GB" sz="1600" b="0" i="0" u="sng" dirty="0">
                          <a:latin typeface="Muli" pitchFamily="2" charset="77"/>
                        </a:rPr>
                        <a:t>a</a:t>
                      </a:r>
                      <a:r>
                        <a:rPr lang="en-GB" sz="1600" b="0" i="0" dirty="0">
                          <a:latin typeface="Muli" pitchFamily="2" charset="77"/>
                        </a:rPr>
                        <a:t>tion), expectant (expect</a:t>
                      </a:r>
                      <a:r>
                        <a:rPr lang="en-GB" sz="1600" b="0" i="0" u="sng" dirty="0">
                          <a:latin typeface="Muli" pitchFamily="2" charset="77"/>
                        </a:rPr>
                        <a:t>a</a:t>
                      </a:r>
                      <a:r>
                        <a:rPr lang="en-GB" sz="1600" b="0" i="0" dirty="0">
                          <a:latin typeface="Muli" pitchFamily="2" charset="77"/>
                        </a:rPr>
                        <a:t>tion), hesitant, (hesit</a:t>
                      </a:r>
                      <a:r>
                        <a:rPr lang="en-GB" sz="1600" b="0" i="0" u="sng" dirty="0">
                          <a:latin typeface="Muli" pitchFamily="2" charset="77"/>
                        </a:rPr>
                        <a:t>a</a:t>
                      </a:r>
                      <a:r>
                        <a:rPr lang="en-GB" sz="1600" b="0" i="0" dirty="0">
                          <a:latin typeface="Muli" pitchFamily="2" charset="77"/>
                        </a:rPr>
                        <a:t>tion), tolerant, (toler</a:t>
                      </a:r>
                      <a:r>
                        <a:rPr lang="en-GB" sz="1600" b="0" i="0" u="sng" dirty="0">
                          <a:latin typeface="Muli" pitchFamily="2" charset="77"/>
                        </a:rPr>
                        <a:t>a</a:t>
                      </a:r>
                      <a:r>
                        <a:rPr lang="en-GB" sz="1600" b="0" i="0" dirty="0">
                          <a:latin typeface="Muli" pitchFamily="2" charset="77"/>
                        </a:rPr>
                        <a:t>tion), substance (subst</a:t>
                      </a:r>
                      <a:r>
                        <a:rPr lang="en-GB" sz="1600" b="0" i="0" u="sng" dirty="0">
                          <a:latin typeface="Muli" pitchFamily="2" charset="77"/>
                        </a:rPr>
                        <a:t>a</a:t>
                      </a:r>
                      <a:r>
                        <a:rPr lang="en-GB" sz="1600" b="0" i="0" dirty="0">
                          <a:latin typeface="Muli" pitchFamily="2" charset="77"/>
                        </a:rPr>
                        <a:t>ntial) </a:t>
                      </a:r>
                      <a:endParaRPr lang="en-GB" sz="1700" b="0" i="0" dirty="0">
                        <a:latin typeface="Muli" pitchFamily="2" charset="77"/>
                      </a:endParaRPr>
                    </a:p>
                  </a:txBody>
                  <a:tcPr/>
                </a:tc>
                <a:extLst>
                  <a:ext uri="{0D108BD9-81ED-4DB2-BD59-A6C34878D82A}">
                    <a16:rowId xmlns:a16="http://schemas.microsoft.com/office/drawing/2014/main" val="10000"/>
                  </a:ext>
                </a:extLst>
              </a:tr>
              <a:tr h="2141030">
                <a:tc>
                  <a:txBody>
                    <a:bodyPr/>
                    <a:lstStyle/>
                    <a:p>
                      <a:r>
                        <a:rPr lang="en-GB" sz="1700" b="0" i="0" dirty="0">
                          <a:latin typeface="Muli" pitchFamily="2" charset="77"/>
                        </a:rPr>
                        <a:t>Main Teaching Activity </a:t>
                      </a:r>
                    </a:p>
                  </a:txBody>
                  <a:tcPr/>
                </a:tc>
                <a:tc>
                  <a:txBody>
                    <a:bodyPr/>
                    <a:lstStyle/>
                    <a:p>
                      <a:br>
                        <a:rPr lang="en-GB" sz="1700" b="0" i="0" baseline="0" dirty="0">
                          <a:latin typeface="Muli" pitchFamily="2" charset="77"/>
                        </a:rPr>
                      </a:br>
                      <a:r>
                        <a:rPr lang="en-GB" sz="1600" b="0" i="0" baseline="0" dirty="0">
                          <a:latin typeface="Muli" pitchFamily="2" charset="77"/>
                        </a:rPr>
                        <a:t>Use the power point slide and select children to come up and draw the line between the beginning and the ending of the word. The words have been split and scrambled. A few of the words have similar endings so tell them to double check their choice!</a:t>
                      </a:r>
                    </a:p>
                    <a:p>
                      <a:endParaRPr lang="en-GB" sz="1600" b="0" i="0" baseline="0" dirty="0">
                        <a:latin typeface="Muli" pitchFamily="2" charset="77"/>
                      </a:endParaRPr>
                    </a:p>
                    <a:p>
                      <a:r>
                        <a:rPr lang="en-GB" sz="1600" b="0" i="0" baseline="0" dirty="0">
                          <a:latin typeface="Muli" pitchFamily="2" charset="77"/>
                        </a:rPr>
                        <a:t>Discuss the spelling list words and any misconceptions or errors</a:t>
                      </a:r>
                      <a:r>
                        <a:rPr lang="en-GB" sz="1700" b="0" i="0" baseline="0" dirty="0">
                          <a:latin typeface="Muli" pitchFamily="2" charset="77"/>
                        </a:rPr>
                        <a:t>.</a:t>
                      </a:r>
                    </a:p>
                    <a:p>
                      <a:endParaRPr lang="en-GB" sz="1700" b="0" i="0" baseline="0" dirty="0">
                        <a:latin typeface="Muli" pitchFamily="2" charset="77"/>
                      </a:endParaRPr>
                    </a:p>
                  </a:txBody>
                  <a:tcPr/>
                </a:tc>
                <a:extLst>
                  <a:ext uri="{0D108BD9-81ED-4DB2-BD59-A6C34878D82A}">
                    <a16:rowId xmlns:a16="http://schemas.microsoft.com/office/drawing/2014/main" val="10001"/>
                  </a:ext>
                </a:extLst>
              </a:tr>
              <a:tr h="1946800">
                <a:tc>
                  <a:txBody>
                    <a:bodyPr/>
                    <a:lstStyle/>
                    <a:p>
                      <a:r>
                        <a:rPr lang="en-GB" sz="1700" b="0" i="0" dirty="0">
                          <a:latin typeface="Muli" pitchFamily="2" charset="77"/>
                        </a:rPr>
                        <a:t>Independent Activity</a:t>
                      </a:r>
                    </a:p>
                  </a:txBody>
                  <a:tcPr/>
                </a:tc>
                <a:tc>
                  <a:txBody>
                    <a:bodyPr/>
                    <a:lstStyle/>
                    <a:p>
                      <a:r>
                        <a:rPr lang="en-GB" sz="1600" b="0" i="0" dirty="0">
                          <a:latin typeface="Muli" pitchFamily="2" charset="77"/>
                        </a:rPr>
                        <a:t>Children work in small groups to spell the words a letter at a time. The first child picks a word from the spelling list and tells the group, they then write the first letter of that word and pass the board to their left. The next child writes the next letter and so on. If a mistake is made then the word is erased and the you start again on the same word. Once the word is completed and correct the next child chooses a new word and it starts again.</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1657674375"/>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abundant</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brilliant</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constant</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distant</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dominant</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elegant</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fragrant</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ignorant</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tolerant</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vacant</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39648737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46604123"/>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abundant</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brilliant</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constant</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distant</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dominant</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elegant</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fragrant</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ignorant</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tolerant</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vacant</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3311259"/>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r>
                        <a:rPr lang="en-GB" sz="1400" b="0" i="0" dirty="0">
                          <a:latin typeface="Muli" pitchFamily="2" charset="77"/>
                        </a:rPr>
                        <a:t> Words ending in ‘-ant’.  ‘-ant’ Is used if there is an ‘a’ or ‘ay’ sound in the right place.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0" i="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7</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631644773"/>
              </p:ext>
            </p:extLst>
          </p:nvPr>
        </p:nvGraphicFramePr>
        <p:xfrm>
          <a:off x="4214447" y="1828796"/>
          <a:ext cx="1201615" cy="4572000"/>
        </p:xfrm>
        <a:graphic>
          <a:graphicData uri="http://schemas.openxmlformats.org/drawingml/2006/table">
            <a:tbl>
              <a:tblPr firstRow="1" bandRow="1">
                <a:tableStyleId>{5940675A-B579-460E-94D1-54222C63F5DA}</a:tableStyleId>
              </a:tblPr>
              <a:tblGrid>
                <a:gridCol w="1201615">
                  <a:extLst>
                    <a:ext uri="{9D8B030D-6E8A-4147-A177-3AD203B41FA5}">
                      <a16:colId xmlns:a16="http://schemas.microsoft.com/office/drawing/2014/main" val="20000"/>
                    </a:ext>
                  </a:extLst>
                </a:gridCol>
              </a:tblGrid>
              <a:tr h="457200">
                <a:tc>
                  <a:txBody>
                    <a:bodyPr/>
                    <a:lstStyle/>
                    <a:p>
                      <a:r>
                        <a:rPr lang="en-GB" b="0" i="0" dirty="0" err="1">
                          <a:latin typeface="OpenDyslexicAlta" pitchFamily="2" charset="77"/>
                          <a:ea typeface="OpenDyslexic" charset="0"/>
                          <a:cs typeface="OpenDyslexic" charset="0"/>
                        </a:rPr>
                        <a:t>abun</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brill</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cons</a:t>
                      </a:r>
                    </a:p>
                  </a:txBody>
                  <a:tcPr/>
                </a:tc>
                <a:extLst>
                  <a:ext uri="{0D108BD9-81ED-4DB2-BD59-A6C34878D82A}">
                    <a16:rowId xmlns:a16="http://schemas.microsoft.com/office/drawing/2014/main" val="10002"/>
                  </a:ext>
                </a:extLst>
              </a:tr>
              <a:tr h="457200">
                <a:tc>
                  <a:txBody>
                    <a:bodyPr/>
                    <a:lstStyle/>
                    <a:p>
                      <a:r>
                        <a:rPr lang="en-GB" b="0" i="0" dirty="0" err="1">
                          <a:latin typeface="OpenDyslexicAlta" pitchFamily="2" charset="77"/>
                          <a:ea typeface="OpenDyslexic" charset="0"/>
                          <a:cs typeface="OpenDyslexic" charset="0"/>
                        </a:rPr>
                        <a:t>dist</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err="1">
                          <a:latin typeface="OpenDyslexicAlta" pitchFamily="2" charset="77"/>
                          <a:ea typeface="OpenDyslexic" charset="0"/>
                          <a:cs typeface="OpenDyslexic" charset="0"/>
                        </a:rPr>
                        <a:t>dom</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err="1">
                          <a:latin typeface="OpenDyslexicAlta" pitchFamily="2" charset="77"/>
                          <a:ea typeface="OpenDyslexic" charset="0"/>
                          <a:cs typeface="OpenDyslexic" charset="0"/>
                        </a:rPr>
                        <a:t>ele</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err="1">
                          <a:latin typeface="OpenDyslexicAlta" pitchFamily="2" charset="77"/>
                          <a:ea typeface="OpenDyslexic" charset="0"/>
                          <a:cs typeface="OpenDyslexic" charset="0"/>
                        </a:rPr>
                        <a:t>fra</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err="1">
                          <a:latin typeface="OpenDyslexicAlta" pitchFamily="2" charset="77"/>
                          <a:ea typeface="OpenDyslexic" charset="0"/>
                          <a:cs typeface="OpenDyslexic" charset="0"/>
                        </a:rPr>
                        <a:t>ignora</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err="1">
                          <a:latin typeface="OpenDyslexicAlta" pitchFamily="2" charset="77"/>
                          <a:ea typeface="OpenDyslexic" charset="0"/>
                          <a:cs typeface="OpenDyslexic" charset="0"/>
                        </a:rPr>
                        <a:t>tol</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err="1">
                          <a:latin typeface="OpenDyslexicAlta" pitchFamily="2" charset="77"/>
                          <a:ea typeface="OpenDyslexic" charset="0"/>
                          <a:cs typeface="OpenDyslexic" charset="0"/>
                        </a:rPr>
                        <a:t>va</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159036884"/>
              </p:ext>
            </p:extLst>
          </p:nvPr>
        </p:nvGraphicFramePr>
        <p:xfrm>
          <a:off x="7819293" y="1920236"/>
          <a:ext cx="1236784" cy="4480560"/>
        </p:xfrm>
        <a:graphic>
          <a:graphicData uri="http://schemas.openxmlformats.org/drawingml/2006/table">
            <a:tbl>
              <a:tblPr firstRow="1" bandRow="1">
                <a:tableStyleId>{5940675A-B579-460E-94D1-54222C63F5DA}</a:tableStyleId>
              </a:tblPr>
              <a:tblGrid>
                <a:gridCol w="1236784">
                  <a:extLst>
                    <a:ext uri="{9D8B030D-6E8A-4147-A177-3AD203B41FA5}">
                      <a16:colId xmlns:a16="http://schemas.microsoft.com/office/drawing/2014/main" val="20000"/>
                    </a:ext>
                  </a:extLst>
                </a:gridCol>
              </a:tblGrid>
              <a:tr h="193427">
                <a:tc>
                  <a:txBody>
                    <a:bodyPr/>
                    <a:lstStyle/>
                    <a:p>
                      <a:r>
                        <a:rPr lang="en-GB" b="0" i="0" dirty="0">
                          <a:latin typeface="OpenDyslexicAlta" pitchFamily="2" charset="77"/>
                          <a:ea typeface="OpenDyslexic" charset="0"/>
                          <a:cs typeface="OpenDyslexic" charset="0"/>
                        </a:rPr>
                        <a:t>ant</a:t>
                      </a:r>
                    </a:p>
                  </a:txBody>
                  <a:tcPr/>
                </a:tc>
                <a:extLst>
                  <a:ext uri="{0D108BD9-81ED-4DB2-BD59-A6C34878D82A}">
                    <a16:rowId xmlns:a16="http://schemas.microsoft.com/office/drawing/2014/main" val="10000"/>
                  </a:ext>
                </a:extLst>
              </a:tr>
              <a:tr h="457200">
                <a:tc>
                  <a:txBody>
                    <a:bodyPr/>
                    <a:lstStyle/>
                    <a:p>
                      <a:r>
                        <a:rPr lang="en-GB" b="0" i="0" dirty="0" err="1">
                          <a:latin typeface="OpenDyslexicAlta" pitchFamily="2" charset="77"/>
                          <a:ea typeface="OpenDyslexic" charset="0"/>
                          <a:cs typeface="OpenDyslexic" charset="0"/>
                        </a:rPr>
                        <a:t>iant</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err="1">
                          <a:latin typeface="OpenDyslexicAlta" pitchFamily="2" charset="77"/>
                          <a:ea typeface="OpenDyslexic" charset="0"/>
                          <a:cs typeface="OpenDyslexic" charset="0"/>
                        </a:rPr>
                        <a:t>inant</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grant</a:t>
                      </a:r>
                    </a:p>
                  </a:txBody>
                  <a:tcPr/>
                </a:tc>
                <a:extLst>
                  <a:ext uri="{0D108BD9-81ED-4DB2-BD59-A6C34878D82A}">
                    <a16:rowId xmlns:a16="http://schemas.microsoft.com/office/drawing/2014/main" val="10003"/>
                  </a:ext>
                </a:extLst>
              </a:tr>
              <a:tr h="457200">
                <a:tc>
                  <a:txBody>
                    <a:bodyPr/>
                    <a:lstStyle/>
                    <a:p>
                      <a:r>
                        <a:rPr lang="en-GB" b="0" i="0" dirty="0" err="1">
                          <a:latin typeface="OpenDyslexicAlta" pitchFamily="2" charset="77"/>
                          <a:ea typeface="OpenDyslexic" charset="0"/>
                          <a:cs typeface="OpenDyslexic" charset="0"/>
                        </a:rPr>
                        <a:t>erant</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err="1">
                          <a:latin typeface="OpenDyslexicAlta" pitchFamily="2" charset="77"/>
                          <a:ea typeface="OpenDyslexic" charset="0"/>
                          <a:cs typeface="OpenDyslexic" charset="0"/>
                        </a:rPr>
                        <a:t>dant</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cant</a:t>
                      </a:r>
                    </a:p>
                  </a:txBody>
                  <a:tcPr/>
                </a:tc>
                <a:extLst>
                  <a:ext uri="{0D108BD9-81ED-4DB2-BD59-A6C34878D82A}">
                    <a16:rowId xmlns:a16="http://schemas.microsoft.com/office/drawing/2014/main" val="10006"/>
                  </a:ext>
                </a:extLst>
              </a:tr>
              <a:tr h="457200">
                <a:tc>
                  <a:txBody>
                    <a:bodyPr/>
                    <a:lstStyle/>
                    <a:p>
                      <a:r>
                        <a:rPr lang="en-GB" b="0" i="0" dirty="0" err="1">
                          <a:latin typeface="OpenDyslexicAlta" pitchFamily="2" charset="77"/>
                          <a:ea typeface="OpenDyslexic" charset="0"/>
                          <a:cs typeface="OpenDyslexic" charset="0"/>
                        </a:rPr>
                        <a:t>tant</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err="1">
                          <a:latin typeface="OpenDyslexicAlta" pitchFamily="2" charset="77"/>
                          <a:ea typeface="OpenDyslexic" charset="0"/>
                          <a:cs typeface="OpenDyslexic" charset="0"/>
                        </a:rPr>
                        <a:t>nt</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err="1">
                          <a:latin typeface="OpenDyslexicAlta" pitchFamily="2" charset="77"/>
                          <a:ea typeface="OpenDyslexic" charset="0"/>
                          <a:cs typeface="OpenDyslexic" charset="0"/>
                        </a:rPr>
                        <a:t>gant</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bl>
          </a:graphicData>
        </a:graphic>
      </p:graphicFrame>
      <p:sp>
        <p:nvSpPr>
          <p:cNvPr id="7" name="TextBox 6"/>
          <p:cNvSpPr txBox="1"/>
          <p:nvPr/>
        </p:nvSpPr>
        <p:spPr>
          <a:xfrm>
            <a:off x="9481457" y="1920236"/>
            <a:ext cx="2373086" cy="2554545"/>
          </a:xfrm>
          <a:prstGeom prst="rect">
            <a:avLst/>
          </a:prstGeom>
          <a:solidFill>
            <a:srgbClr val="D883FF"/>
          </a:solidFill>
        </p:spPr>
        <p:txBody>
          <a:bodyPr wrap="square" rtlCol="0">
            <a:spAutoFit/>
          </a:bodyPr>
          <a:lstStyle/>
          <a:p>
            <a:pPr algn="ctr"/>
            <a:r>
              <a:rPr lang="en-GB" sz="1600" dirty="0">
                <a:latin typeface="OpenDyslexicAlta" pitchFamily="2" charset="77"/>
              </a:rPr>
              <a:t>Your spellings have been split and scrambled. </a:t>
            </a:r>
          </a:p>
          <a:p>
            <a:pPr algn="ctr"/>
            <a:endParaRPr lang="en-GB" sz="1600" dirty="0">
              <a:latin typeface="OpenDyslexicAlta" pitchFamily="2" charset="77"/>
            </a:endParaRPr>
          </a:p>
          <a:p>
            <a:pPr algn="ctr"/>
            <a:r>
              <a:rPr lang="en-GB" sz="1600" dirty="0">
                <a:latin typeface="OpenDyslexicAlta" pitchFamily="2" charset="77"/>
              </a:rPr>
              <a:t>Draw a straight line to match the two parts of each spelling or write them on your whiteboard.</a:t>
            </a:r>
          </a:p>
        </p:txBody>
      </p:sp>
    </p:spTree>
    <p:extLst>
      <p:ext uri="{BB962C8B-B14F-4D97-AF65-F5344CB8AC3E}">
        <p14:creationId xmlns:p14="http://schemas.microsoft.com/office/powerpoint/2010/main" val="14644156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abundant</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brilliant</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constant</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distant</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dominant</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elegant</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fragrant</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ignorant</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tolerant</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vacant</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807598622"/>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r>
                        <a:rPr lang="en-GB" sz="1400" b="0" i="0" dirty="0">
                          <a:latin typeface="Muli" pitchFamily="2" charset="77"/>
                        </a:rPr>
                        <a:t> Words ending in ‘-ant’.  ‘-ant’ Is used if there is an ‘a’ or ‘ay’ sound in the right place.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0" i="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7</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nvGraphicFramePr>
        <p:xfrm>
          <a:off x="4214447" y="1828796"/>
          <a:ext cx="1201615" cy="4572000"/>
        </p:xfrm>
        <a:graphic>
          <a:graphicData uri="http://schemas.openxmlformats.org/drawingml/2006/table">
            <a:tbl>
              <a:tblPr firstRow="1" bandRow="1">
                <a:tableStyleId>{5940675A-B579-460E-94D1-54222C63F5DA}</a:tableStyleId>
              </a:tblPr>
              <a:tblGrid>
                <a:gridCol w="1201615">
                  <a:extLst>
                    <a:ext uri="{9D8B030D-6E8A-4147-A177-3AD203B41FA5}">
                      <a16:colId xmlns:a16="http://schemas.microsoft.com/office/drawing/2014/main" val="20000"/>
                    </a:ext>
                  </a:extLst>
                </a:gridCol>
              </a:tblGrid>
              <a:tr h="457200">
                <a:tc>
                  <a:txBody>
                    <a:bodyPr/>
                    <a:lstStyle/>
                    <a:p>
                      <a:r>
                        <a:rPr lang="en-GB" b="0" i="0" dirty="0" err="1">
                          <a:latin typeface="OpenDyslexicAlta" pitchFamily="2" charset="77"/>
                          <a:ea typeface="OpenDyslexic" charset="0"/>
                          <a:cs typeface="OpenDyslexic" charset="0"/>
                        </a:rPr>
                        <a:t>abun</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brill</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cons</a:t>
                      </a:r>
                    </a:p>
                  </a:txBody>
                  <a:tcPr/>
                </a:tc>
                <a:extLst>
                  <a:ext uri="{0D108BD9-81ED-4DB2-BD59-A6C34878D82A}">
                    <a16:rowId xmlns:a16="http://schemas.microsoft.com/office/drawing/2014/main" val="10002"/>
                  </a:ext>
                </a:extLst>
              </a:tr>
              <a:tr h="457200">
                <a:tc>
                  <a:txBody>
                    <a:bodyPr/>
                    <a:lstStyle/>
                    <a:p>
                      <a:r>
                        <a:rPr lang="en-GB" b="0" i="0" dirty="0" err="1">
                          <a:latin typeface="OpenDyslexicAlta" pitchFamily="2" charset="77"/>
                          <a:ea typeface="OpenDyslexic" charset="0"/>
                          <a:cs typeface="OpenDyslexic" charset="0"/>
                        </a:rPr>
                        <a:t>dist</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err="1">
                          <a:latin typeface="OpenDyslexicAlta" pitchFamily="2" charset="77"/>
                          <a:ea typeface="OpenDyslexic" charset="0"/>
                          <a:cs typeface="OpenDyslexic" charset="0"/>
                        </a:rPr>
                        <a:t>dom</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err="1">
                          <a:latin typeface="OpenDyslexicAlta" pitchFamily="2" charset="77"/>
                          <a:ea typeface="OpenDyslexic" charset="0"/>
                          <a:cs typeface="OpenDyslexic" charset="0"/>
                        </a:rPr>
                        <a:t>ele</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err="1">
                          <a:latin typeface="OpenDyslexicAlta" pitchFamily="2" charset="77"/>
                          <a:ea typeface="OpenDyslexic" charset="0"/>
                          <a:cs typeface="OpenDyslexic" charset="0"/>
                        </a:rPr>
                        <a:t>fra</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err="1">
                          <a:latin typeface="OpenDyslexicAlta" pitchFamily="2" charset="77"/>
                          <a:ea typeface="OpenDyslexic" charset="0"/>
                          <a:cs typeface="OpenDyslexic" charset="0"/>
                        </a:rPr>
                        <a:t>ignora</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err="1">
                          <a:latin typeface="OpenDyslexicAlta" pitchFamily="2" charset="77"/>
                          <a:ea typeface="OpenDyslexic" charset="0"/>
                          <a:cs typeface="OpenDyslexic" charset="0"/>
                        </a:rPr>
                        <a:t>tol</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err="1">
                          <a:latin typeface="OpenDyslexicAlta" pitchFamily="2" charset="77"/>
                          <a:ea typeface="OpenDyslexic" charset="0"/>
                          <a:cs typeface="OpenDyslexic" charset="0"/>
                        </a:rPr>
                        <a:t>va</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bl>
          </a:graphicData>
        </a:graphic>
      </p:graphicFrame>
      <p:graphicFrame>
        <p:nvGraphicFramePr>
          <p:cNvPr id="6" name="Table 5"/>
          <p:cNvGraphicFramePr>
            <a:graphicFrameLocks noGrp="1"/>
          </p:cNvGraphicFramePr>
          <p:nvPr/>
        </p:nvGraphicFramePr>
        <p:xfrm>
          <a:off x="7819293" y="1920236"/>
          <a:ext cx="1236784" cy="4480560"/>
        </p:xfrm>
        <a:graphic>
          <a:graphicData uri="http://schemas.openxmlformats.org/drawingml/2006/table">
            <a:tbl>
              <a:tblPr firstRow="1" bandRow="1">
                <a:tableStyleId>{5940675A-B579-460E-94D1-54222C63F5DA}</a:tableStyleId>
              </a:tblPr>
              <a:tblGrid>
                <a:gridCol w="1236784">
                  <a:extLst>
                    <a:ext uri="{9D8B030D-6E8A-4147-A177-3AD203B41FA5}">
                      <a16:colId xmlns:a16="http://schemas.microsoft.com/office/drawing/2014/main" val="20000"/>
                    </a:ext>
                  </a:extLst>
                </a:gridCol>
              </a:tblGrid>
              <a:tr h="193427">
                <a:tc>
                  <a:txBody>
                    <a:bodyPr/>
                    <a:lstStyle/>
                    <a:p>
                      <a:r>
                        <a:rPr lang="en-GB" b="0" i="0" dirty="0">
                          <a:latin typeface="OpenDyslexicAlta" pitchFamily="2" charset="77"/>
                          <a:ea typeface="OpenDyslexic" charset="0"/>
                          <a:cs typeface="OpenDyslexic" charset="0"/>
                        </a:rPr>
                        <a:t>ant</a:t>
                      </a:r>
                    </a:p>
                  </a:txBody>
                  <a:tcPr/>
                </a:tc>
                <a:extLst>
                  <a:ext uri="{0D108BD9-81ED-4DB2-BD59-A6C34878D82A}">
                    <a16:rowId xmlns:a16="http://schemas.microsoft.com/office/drawing/2014/main" val="10000"/>
                  </a:ext>
                </a:extLst>
              </a:tr>
              <a:tr h="457200">
                <a:tc>
                  <a:txBody>
                    <a:bodyPr/>
                    <a:lstStyle/>
                    <a:p>
                      <a:r>
                        <a:rPr lang="en-GB" b="0" i="0" dirty="0" err="1">
                          <a:latin typeface="OpenDyslexicAlta" pitchFamily="2" charset="77"/>
                          <a:ea typeface="OpenDyslexic" charset="0"/>
                          <a:cs typeface="OpenDyslexic" charset="0"/>
                        </a:rPr>
                        <a:t>iant</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err="1">
                          <a:latin typeface="OpenDyslexicAlta" pitchFamily="2" charset="77"/>
                          <a:ea typeface="OpenDyslexic" charset="0"/>
                          <a:cs typeface="OpenDyslexic" charset="0"/>
                        </a:rPr>
                        <a:t>inant</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grant</a:t>
                      </a:r>
                    </a:p>
                  </a:txBody>
                  <a:tcPr/>
                </a:tc>
                <a:extLst>
                  <a:ext uri="{0D108BD9-81ED-4DB2-BD59-A6C34878D82A}">
                    <a16:rowId xmlns:a16="http://schemas.microsoft.com/office/drawing/2014/main" val="10003"/>
                  </a:ext>
                </a:extLst>
              </a:tr>
              <a:tr h="457200">
                <a:tc>
                  <a:txBody>
                    <a:bodyPr/>
                    <a:lstStyle/>
                    <a:p>
                      <a:r>
                        <a:rPr lang="en-GB" b="0" i="0" dirty="0" err="1">
                          <a:latin typeface="OpenDyslexicAlta" pitchFamily="2" charset="77"/>
                          <a:ea typeface="OpenDyslexic" charset="0"/>
                          <a:cs typeface="OpenDyslexic" charset="0"/>
                        </a:rPr>
                        <a:t>erant</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err="1">
                          <a:latin typeface="OpenDyslexicAlta" pitchFamily="2" charset="77"/>
                          <a:ea typeface="OpenDyslexic" charset="0"/>
                          <a:cs typeface="OpenDyslexic" charset="0"/>
                        </a:rPr>
                        <a:t>dant</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cant</a:t>
                      </a:r>
                    </a:p>
                  </a:txBody>
                  <a:tcPr/>
                </a:tc>
                <a:extLst>
                  <a:ext uri="{0D108BD9-81ED-4DB2-BD59-A6C34878D82A}">
                    <a16:rowId xmlns:a16="http://schemas.microsoft.com/office/drawing/2014/main" val="10006"/>
                  </a:ext>
                </a:extLst>
              </a:tr>
              <a:tr h="457200">
                <a:tc>
                  <a:txBody>
                    <a:bodyPr/>
                    <a:lstStyle/>
                    <a:p>
                      <a:r>
                        <a:rPr lang="en-GB" b="0" i="0" dirty="0" err="1">
                          <a:latin typeface="OpenDyslexicAlta" pitchFamily="2" charset="77"/>
                          <a:ea typeface="OpenDyslexic" charset="0"/>
                          <a:cs typeface="OpenDyslexic" charset="0"/>
                        </a:rPr>
                        <a:t>tant</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err="1">
                          <a:latin typeface="OpenDyslexicAlta" pitchFamily="2" charset="77"/>
                          <a:ea typeface="OpenDyslexic" charset="0"/>
                          <a:cs typeface="OpenDyslexic" charset="0"/>
                        </a:rPr>
                        <a:t>nt</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err="1">
                          <a:latin typeface="OpenDyslexicAlta" pitchFamily="2" charset="77"/>
                          <a:ea typeface="OpenDyslexic" charset="0"/>
                          <a:cs typeface="OpenDyslexic" charset="0"/>
                        </a:rPr>
                        <a:t>gant</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bl>
          </a:graphicData>
        </a:graphic>
      </p:graphicFrame>
      <p:sp>
        <p:nvSpPr>
          <p:cNvPr id="7" name="TextBox 6"/>
          <p:cNvSpPr txBox="1"/>
          <p:nvPr/>
        </p:nvSpPr>
        <p:spPr>
          <a:xfrm>
            <a:off x="9481457" y="1920236"/>
            <a:ext cx="2373086" cy="2554545"/>
          </a:xfrm>
          <a:prstGeom prst="rect">
            <a:avLst/>
          </a:prstGeom>
          <a:solidFill>
            <a:srgbClr val="D883FF"/>
          </a:solidFill>
        </p:spPr>
        <p:txBody>
          <a:bodyPr wrap="square" rtlCol="0">
            <a:spAutoFit/>
          </a:bodyPr>
          <a:lstStyle/>
          <a:p>
            <a:pPr algn="ctr"/>
            <a:r>
              <a:rPr lang="en-GB" sz="1600" dirty="0">
                <a:latin typeface="OpenDyslexicAlta" pitchFamily="2" charset="77"/>
              </a:rPr>
              <a:t>Your spellings have been split and scrambled. </a:t>
            </a:r>
          </a:p>
          <a:p>
            <a:pPr algn="ctr"/>
            <a:endParaRPr lang="en-GB" sz="1600" dirty="0">
              <a:latin typeface="OpenDyslexicAlta" pitchFamily="2" charset="77"/>
            </a:endParaRPr>
          </a:p>
          <a:p>
            <a:pPr algn="ctr"/>
            <a:r>
              <a:rPr lang="en-GB" sz="1600" dirty="0">
                <a:latin typeface="OpenDyslexicAlta" pitchFamily="2" charset="77"/>
              </a:rPr>
              <a:t>Draw a straight line to match the two parts of each spelling or write them on your whiteboard.</a:t>
            </a:r>
          </a:p>
        </p:txBody>
      </p:sp>
      <p:cxnSp>
        <p:nvCxnSpPr>
          <p:cNvPr id="8" name="Straight Arrow Connector 7">
            <a:extLst>
              <a:ext uri="{FF2B5EF4-FFF2-40B4-BE49-F238E27FC236}">
                <a16:creationId xmlns:a16="http://schemas.microsoft.com/office/drawing/2014/main" id="{4416751F-1B43-5F4C-9A93-CC3A77CECEF3}"/>
              </a:ext>
            </a:extLst>
          </p:cNvPr>
          <p:cNvCxnSpPr/>
          <p:nvPr/>
        </p:nvCxnSpPr>
        <p:spPr>
          <a:xfrm>
            <a:off x="5416062" y="2070100"/>
            <a:ext cx="2403231" cy="2311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C60D678-2F1A-7E49-87DC-AA7AA554C5C0}"/>
              </a:ext>
            </a:extLst>
          </p:cNvPr>
          <p:cNvCxnSpPr/>
          <p:nvPr/>
        </p:nvCxnSpPr>
        <p:spPr>
          <a:xfrm>
            <a:off x="5416062" y="2527300"/>
            <a:ext cx="24032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2ADAA0E-7524-3647-BED1-254076ABA077}"/>
              </a:ext>
            </a:extLst>
          </p:cNvPr>
          <p:cNvCxnSpPr/>
          <p:nvPr/>
        </p:nvCxnSpPr>
        <p:spPr>
          <a:xfrm>
            <a:off x="5416062" y="3022600"/>
            <a:ext cx="2403231" cy="2298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73C32A2-525D-A44D-BB59-2CCC9EEF30BD}"/>
              </a:ext>
            </a:extLst>
          </p:cNvPr>
          <p:cNvCxnSpPr/>
          <p:nvPr/>
        </p:nvCxnSpPr>
        <p:spPr>
          <a:xfrm flipV="1">
            <a:off x="5416062" y="2184400"/>
            <a:ext cx="2403231" cy="1244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D6BD655-C0A1-3742-99D4-23F142C02946}"/>
              </a:ext>
            </a:extLst>
          </p:cNvPr>
          <p:cNvCxnSpPr/>
          <p:nvPr/>
        </p:nvCxnSpPr>
        <p:spPr>
          <a:xfrm flipV="1">
            <a:off x="5416062" y="3022600"/>
            <a:ext cx="2403231" cy="901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7272CEC-DCA4-A14D-AB28-7C65C8663412}"/>
              </a:ext>
            </a:extLst>
          </p:cNvPr>
          <p:cNvCxnSpPr/>
          <p:nvPr/>
        </p:nvCxnSpPr>
        <p:spPr>
          <a:xfrm>
            <a:off x="5416062" y="4381500"/>
            <a:ext cx="2403231" cy="1765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48AF921-59F2-284C-85B3-E7F4F6ED4397}"/>
              </a:ext>
            </a:extLst>
          </p:cNvPr>
          <p:cNvCxnSpPr/>
          <p:nvPr/>
        </p:nvCxnSpPr>
        <p:spPr>
          <a:xfrm flipV="1">
            <a:off x="5416062" y="3429000"/>
            <a:ext cx="2403231" cy="1384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A5E90B3-AD19-054C-BD6D-E2A08A577CB9}"/>
              </a:ext>
            </a:extLst>
          </p:cNvPr>
          <p:cNvCxnSpPr/>
          <p:nvPr/>
        </p:nvCxnSpPr>
        <p:spPr>
          <a:xfrm>
            <a:off x="5416062" y="5321300"/>
            <a:ext cx="2403231" cy="406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1B53393-5D20-5042-BA14-7176B350D4AB}"/>
              </a:ext>
            </a:extLst>
          </p:cNvPr>
          <p:cNvCxnSpPr/>
          <p:nvPr/>
        </p:nvCxnSpPr>
        <p:spPr>
          <a:xfrm flipV="1">
            <a:off x="5416062" y="4813300"/>
            <a:ext cx="2403231" cy="1333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D3886FD-A353-3F4F-B697-B2578D8B2A39}"/>
              </a:ext>
            </a:extLst>
          </p:cNvPr>
          <p:cNvCxnSpPr/>
          <p:nvPr/>
        </p:nvCxnSpPr>
        <p:spPr>
          <a:xfrm flipV="1">
            <a:off x="5416062" y="3924300"/>
            <a:ext cx="2403231" cy="180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212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274015508"/>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522481566"/>
                    </a:ext>
                  </a:extLst>
                </a:gridCol>
                <a:gridCol w="1858433">
                  <a:extLst>
                    <a:ext uri="{9D8B030D-6E8A-4147-A177-3AD203B41FA5}">
                      <a16:colId xmlns:a16="http://schemas.microsoft.com/office/drawing/2014/main" val="1840636982"/>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D883FF"/>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4th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abundant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brilliant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constant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distant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dominant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elegant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fragrant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ignorant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tolerant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vacant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759812584"/>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 Words ending in ‘-ant.’  ‘-ant’ Is used if there is an ‘a’ or ‘ay’ sound in the right place.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7</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49573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99835127"/>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abundant</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brilliant</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constant</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distant</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dominant</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elegant</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fragrant</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ignorant</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tolerant</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vacant</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934520688"/>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Words ending in ‘-ant.’  ‘-ant’ Is used if there is an ‘a’ or ‘ay’ sound in the right place.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7</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6" name="Rounded Rectangle 5"/>
          <p:cNvSpPr/>
          <p:nvPr/>
        </p:nvSpPr>
        <p:spPr>
          <a:xfrm>
            <a:off x="3477295" y="2098461"/>
            <a:ext cx="1378039" cy="821032"/>
          </a:xfrm>
          <a:prstGeom prst="roundRect">
            <a:avLst/>
          </a:prstGeom>
          <a:solidFill>
            <a:srgbClr val="D883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7" name="Rounded Rectangle 6"/>
          <p:cNvSpPr/>
          <p:nvPr/>
        </p:nvSpPr>
        <p:spPr>
          <a:xfrm>
            <a:off x="5149399" y="2093790"/>
            <a:ext cx="6673403" cy="821032"/>
          </a:xfrm>
          <a:prstGeom prst="roundRect">
            <a:avLst/>
          </a:prstGeom>
          <a:solidFill>
            <a:srgbClr val="D883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8" name="Rounded Rectangle 7"/>
          <p:cNvSpPr/>
          <p:nvPr/>
        </p:nvSpPr>
        <p:spPr>
          <a:xfrm>
            <a:off x="3477295" y="3037819"/>
            <a:ext cx="1378039" cy="821032"/>
          </a:xfrm>
          <a:prstGeom prst="roundRect">
            <a:avLst/>
          </a:prstGeom>
          <a:solidFill>
            <a:srgbClr val="D883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9" name="Rounded Rectangle 8"/>
          <p:cNvSpPr/>
          <p:nvPr/>
        </p:nvSpPr>
        <p:spPr>
          <a:xfrm>
            <a:off x="5149400" y="3034705"/>
            <a:ext cx="6673403" cy="821032"/>
          </a:xfrm>
          <a:prstGeom prst="roundRect">
            <a:avLst/>
          </a:prstGeom>
          <a:solidFill>
            <a:srgbClr val="D883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0" name="Rounded Rectangle 9"/>
          <p:cNvSpPr/>
          <p:nvPr/>
        </p:nvSpPr>
        <p:spPr>
          <a:xfrm>
            <a:off x="3477296" y="3977177"/>
            <a:ext cx="1378039" cy="821032"/>
          </a:xfrm>
          <a:prstGeom prst="roundRect">
            <a:avLst/>
          </a:prstGeom>
          <a:solidFill>
            <a:srgbClr val="D883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1" name="Rounded Rectangle 10"/>
          <p:cNvSpPr/>
          <p:nvPr/>
        </p:nvSpPr>
        <p:spPr>
          <a:xfrm>
            <a:off x="5149402" y="3955405"/>
            <a:ext cx="6673403" cy="821032"/>
          </a:xfrm>
          <a:prstGeom prst="roundRect">
            <a:avLst/>
          </a:prstGeom>
          <a:solidFill>
            <a:srgbClr val="D883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2" name="Rounded Rectangle 11"/>
          <p:cNvSpPr/>
          <p:nvPr/>
        </p:nvSpPr>
        <p:spPr>
          <a:xfrm>
            <a:off x="3477296" y="4916535"/>
            <a:ext cx="1378039" cy="821032"/>
          </a:xfrm>
          <a:prstGeom prst="roundRect">
            <a:avLst/>
          </a:prstGeom>
          <a:solidFill>
            <a:srgbClr val="D883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3" name="Rounded Rectangle 12"/>
          <p:cNvSpPr/>
          <p:nvPr/>
        </p:nvSpPr>
        <p:spPr>
          <a:xfrm>
            <a:off x="5149399" y="4906444"/>
            <a:ext cx="6673403" cy="821032"/>
          </a:xfrm>
          <a:prstGeom prst="roundRect">
            <a:avLst/>
          </a:prstGeom>
          <a:solidFill>
            <a:srgbClr val="D883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4" name="Rounded Rectangle 13"/>
          <p:cNvSpPr/>
          <p:nvPr/>
        </p:nvSpPr>
        <p:spPr>
          <a:xfrm>
            <a:off x="3477296" y="5830136"/>
            <a:ext cx="1378039" cy="821032"/>
          </a:xfrm>
          <a:prstGeom prst="roundRect">
            <a:avLst/>
          </a:prstGeom>
          <a:solidFill>
            <a:srgbClr val="D883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5" name="Rounded Rectangle 14"/>
          <p:cNvSpPr/>
          <p:nvPr/>
        </p:nvSpPr>
        <p:spPr>
          <a:xfrm>
            <a:off x="5149403" y="5830136"/>
            <a:ext cx="6673403" cy="821032"/>
          </a:xfrm>
          <a:prstGeom prst="roundRect">
            <a:avLst/>
          </a:prstGeom>
          <a:solidFill>
            <a:srgbClr val="D883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cxnSp>
        <p:nvCxnSpPr>
          <p:cNvPr id="16" name="Straight Connector 15"/>
          <p:cNvCxnSpPr>
            <a:stCxn id="17" idx="3"/>
            <a:endCxn id="18" idx="1"/>
          </p:cNvCxnSpPr>
          <p:nvPr/>
        </p:nvCxnSpPr>
        <p:spPr>
          <a:xfrm>
            <a:off x="4748646" y="1961268"/>
            <a:ext cx="2725743"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566912" y="1807379"/>
            <a:ext cx="1181734" cy="307777"/>
          </a:xfrm>
          <a:prstGeom prst="rect">
            <a:avLst/>
          </a:prstGeom>
          <a:noFill/>
        </p:spPr>
        <p:txBody>
          <a:bodyPr wrap="none" rtlCol="0">
            <a:spAutoFit/>
          </a:bodyPr>
          <a:lstStyle/>
          <a:p>
            <a:r>
              <a:rPr lang="en-GB" sz="1400" dirty="0">
                <a:latin typeface="OpenDyslexicAlta" pitchFamily="2" charset="77"/>
                <a:ea typeface="OpenDyslexic" charset="0"/>
                <a:cs typeface="OpenDyslexic" charset="0"/>
              </a:rPr>
              <a:t>Your word</a:t>
            </a:r>
          </a:p>
        </p:txBody>
      </p:sp>
      <p:sp>
        <p:nvSpPr>
          <p:cNvPr id="18" name="TextBox 17"/>
          <p:cNvSpPr txBox="1"/>
          <p:nvPr/>
        </p:nvSpPr>
        <p:spPr>
          <a:xfrm>
            <a:off x="7474389" y="1807379"/>
            <a:ext cx="1596912" cy="307777"/>
          </a:xfrm>
          <a:prstGeom prst="rect">
            <a:avLst/>
          </a:prstGeom>
          <a:noFill/>
        </p:spPr>
        <p:txBody>
          <a:bodyPr wrap="none" rtlCol="0">
            <a:spAutoFit/>
          </a:bodyPr>
          <a:lstStyle/>
          <a:p>
            <a:r>
              <a:rPr lang="en-GB" sz="1400" dirty="0">
                <a:latin typeface="OpenDyslexicAlta" pitchFamily="2" charset="77"/>
                <a:ea typeface="OpenDyslexic" charset="0"/>
                <a:cs typeface="OpenDyslexic" charset="0"/>
              </a:rPr>
              <a:t>Your definition</a:t>
            </a:r>
          </a:p>
        </p:txBody>
      </p:sp>
      <p:sp>
        <p:nvSpPr>
          <p:cNvPr id="19" name="TextBox 18"/>
          <p:cNvSpPr txBox="1"/>
          <p:nvPr/>
        </p:nvSpPr>
        <p:spPr>
          <a:xfrm>
            <a:off x="4855334" y="1313540"/>
            <a:ext cx="5520709" cy="523220"/>
          </a:xfrm>
          <a:prstGeom prst="rect">
            <a:avLst/>
          </a:prstGeom>
          <a:noFill/>
        </p:spPr>
        <p:txBody>
          <a:bodyPr wrap="square" rtlCol="0">
            <a:spAutoFit/>
          </a:bodyPr>
          <a:lstStyle/>
          <a:p>
            <a:pPr algn="ctr"/>
            <a:r>
              <a:rPr lang="en-GB" sz="1400" dirty="0">
                <a:latin typeface="OpenDyslexicAlta" pitchFamily="2" charset="77"/>
                <a:ea typeface="OpenDyslexic" charset="0"/>
                <a:cs typeface="OpenDyslexic" charset="0"/>
              </a:rPr>
              <a:t>Use a dictionary to find out what your spellings mean.  </a:t>
            </a:r>
          </a:p>
          <a:p>
            <a:pPr algn="ctr"/>
            <a:r>
              <a:rPr lang="en-GB" sz="1400" dirty="0">
                <a:latin typeface="OpenDyslexicAlta" pitchFamily="2" charset="77"/>
                <a:ea typeface="OpenDyslexic" charset="0"/>
                <a:cs typeface="OpenDyslexic" charset="0"/>
              </a:rPr>
              <a:t>Create your own definition for 5 of your words. </a:t>
            </a:r>
          </a:p>
        </p:txBody>
      </p:sp>
      <p:cxnSp>
        <p:nvCxnSpPr>
          <p:cNvPr id="20" name="Straight Connector 19"/>
          <p:cNvCxnSpPr/>
          <p:nvPr/>
        </p:nvCxnSpPr>
        <p:spPr>
          <a:xfrm>
            <a:off x="4855331" y="5337137"/>
            <a:ext cx="2940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855331" y="4346538"/>
            <a:ext cx="2940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834322" y="2512642"/>
            <a:ext cx="2940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855331" y="3445221"/>
            <a:ext cx="29406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62233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Words ending in ‘-</a:t>
            </a:r>
            <a:r>
              <a:rPr lang="en-GB" dirty="0" err="1"/>
              <a:t>ance</a:t>
            </a:r>
            <a:r>
              <a:rPr lang="en-GB" dirty="0"/>
              <a:t>’.  ‘-</a:t>
            </a:r>
            <a:r>
              <a:rPr lang="en-GB" dirty="0" err="1"/>
              <a:t>ance</a:t>
            </a:r>
            <a:r>
              <a:rPr lang="en-GB" dirty="0"/>
              <a:t>’ Is used if there is an ‘a’ or ‘ay’ sound in the right place. </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5</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8</a:t>
            </a:r>
          </a:p>
        </p:txBody>
      </p:sp>
    </p:spTree>
    <p:extLst>
      <p:ext uri="{BB962C8B-B14F-4D97-AF65-F5344CB8AC3E}">
        <p14:creationId xmlns:p14="http://schemas.microsoft.com/office/powerpoint/2010/main" val="9657978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5</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 8</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Words ending in ‘-</a:t>
            </a:r>
            <a:r>
              <a:rPr lang="en-GB" dirty="0" err="1"/>
              <a:t>ance</a:t>
            </a:r>
            <a:r>
              <a:rPr lang="en-GB" dirty="0"/>
              <a:t>’.  ‘-</a:t>
            </a:r>
            <a:r>
              <a:rPr lang="en-GB" dirty="0" err="1"/>
              <a:t>ance</a:t>
            </a:r>
            <a:r>
              <a:rPr lang="en-GB" dirty="0"/>
              <a:t>’ Is used if there is an ‘a’ or ‘ay’ sound in the right place.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1226932648"/>
              </p:ext>
            </p:extLst>
          </p:nvPr>
        </p:nvGraphicFramePr>
        <p:xfrm>
          <a:off x="3429000" y="1311275"/>
          <a:ext cx="8363607" cy="5363845"/>
        </p:xfrm>
        <a:graphic>
          <a:graphicData uri="http://schemas.openxmlformats.org/drawingml/2006/table">
            <a:tbl>
              <a:tblPr firstRow="1" bandRow="1">
                <a:tableStyleId>{5940675A-B579-460E-94D1-54222C63F5DA}</a:tableStyleId>
              </a:tblPr>
              <a:tblGrid>
                <a:gridCol w="1575079">
                  <a:extLst>
                    <a:ext uri="{9D8B030D-6E8A-4147-A177-3AD203B41FA5}">
                      <a16:colId xmlns:a16="http://schemas.microsoft.com/office/drawing/2014/main" val="20000"/>
                    </a:ext>
                  </a:extLst>
                </a:gridCol>
                <a:gridCol w="6788528">
                  <a:extLst>
                    <a:ext uri="{9D8B030D-6E8A-4147-A177-3AD203B41FA5}">
                      <a16:colId xmlns:a16="http://schemas.microsoft.com/office/drawing/2014/main" val="20001"/>
                    </a:ext>
                  </a:extLst>
                </a:gridCol>
              </a:tblGrid>
              <a:tr h="1180763">
                <a:tc>
                  <a:txBody>
                    <a:bodyPr/>
                    <a:lstStyle/>
                    <a:p>
                      <a:r>
                        <a:rPr lang="en-GB" sz="1700" b="0" i="0" dirty="0">
                          <a:latin typeface="Muli" pitchFamily="2" charset="77"/>
                        </a:rPr>
                        <a:t>Introduction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i="0" dirty="0">
                          <a:latin typeface="Muli" pitchFamily="2" charset="77"/>
                        </a:rPr>
                        <a:t>Use –</a:t>
                      </a:r>
                      <a:r>
                        <a:rPr lang="en-GB" sz="1700" b="0" i="0" dirty="0" err="1">
                          <a:latin typeface="Muli" pitchFamily="2" charset="77"/>
                        </a:rPr>
                        <a:t>ance</a:t>
                      </a:r>
                      <a:r>
                        <a:rPr lang="en-GB" sz="1700" b="0" i="0" dirty="0">
                          <a:latin typeface="Muli" pitchFamily="2" charset="77"/>
                        </a:rPr>
                        <a:t> if there is a related word with /a/ or /</a:t>
                      </a:r>
                      <a:r>
                        <a:rPr lang="en-GB" sz="1700" b="0" i="0" dirty="0" err="1">
                          <a:latin typeface="Muli" pitchFamily="2" charset="77"/>
                        </a:rPr>
                        <a:t>ei</a:t>
                      </a:r>
                      <a:r>
                        <a:rPr lang="en-GB" sz="1700" b="0" i="0" dirty="0">
                          <a:latin typeface="Muli" pitchFamily="2" charset="77"/>
                        </a:rPr>
                        <a:t>/ sound in the right position; -</a:t>
                      </a:r>
                      <a:r>
                        <a:rPr lang="en-GB" sz="1700" b="0" i="0" dirty="0" err="1">
                          <a:latin typeface="Muli" pitchFamily="2" charset="77"/>
                        </a:rPr>
                        <a:t>ation</a:t>
                      </a:r>
                      <a:r>
                        <a:rPr lang="en-GB" sz="1700" b="0" i="0" dirty="0">
                          <a:latin typeface="Muli" pitchFamily="2" charset="77"/>
                        </a:rPr>
                        <a:t> endings are often a clue.  </a:t>
                      </a:r>
                      <a:r>
                        <a:rPr lang="en-GB" sz="1700" b="0" i="0" dirty="0" err="1">
                          <a:latin typeface="Muli" pitchFamily="2" charset="77"/>
                        </a:rPr>
                        <a:t>E.g</a:t>
                      </a:r>
                      <a:r>
                        <a:rPr lang="en-GB" sz="1700" b="0" i="0" dirty="0">
                          <a:latin typeface="Muli" pitchFamily="2" charset="77"/>
                        </a:rPr>
                        <a:t>  observance, (observ</a:t>
                      </a:r>
                      <a:r>
                        <a:rPr lang="en-GB" sz="1700" b="0" i="0" u="sng" dirty="0">
                          <a:latin typeface="Muli" pitchFamily="2" charset="77"/>
                        </a:rPr>
                        <a:t>a</a:t>
                      </a:r>
                      <a:r>
                        <a:rPr lang="en-GB" sz="1700" b="0" i="0" dirty="0">
                          <a:latin typeface="Muli" pitchFamily="2" charset="77"/>
                        </a:rPr>
                        <a:t>tion), dominance (domination), hesitance, (hesit</a:t>
                      </a:r>
                      <a:r>
                        <a:rPr lang="en-GB" sz="1700" b="0" i="0" u="sng" dirty="0">
                          <a:latin typeface="Muli" pitchFamily="2" charset="77"/>
                        </a:rPr>
                        <a:t>a</a:t>
                      </a:r>
                      <a:r>
                        <a:rPr lang="en-GB" sz="1700" b="0" i="0" dirty="0">
                          <a:latin typeface="Muli" pitchFamily="2" charset="77"/>
                        </a:rPr>
                        <a:t>tion), tolerant, (toler</a:t>
                      </a:r>
                      <a:r>
                        <a:rPr lang="en-GB" sz="1700" b="0" i="0" u="sng" dirty="0">
                          <a:latin typeface="Muli" pitchFamily="2" charset="77"/>
                        </a:rPr>
                        <a:t>a</a:t>
                      </a:r>
                      <a:r>
                        <a:rPr lang="en-GB" sz="1700" b="0" i="0" dirty="0">
                          <a:latin typeface="Muli" pitchFamily="2" charset="77"/>
                        </a:rPr>
                        <a:t>tion), substance (subst</a:t>
                      </a:r>
                      <a:r>
                        <a:rPr lang="en-GB" sz="1700" b="0" i="0" u="sng" dirty="0">
                          <a:latin typeface="Muli" pitchFamily="2" charset="77"/>
                        </a:rPr>
                        <a:t>a</a:t>
                      </a:r>
                      <a:r>
                        <a:rPr lang="en-GB" sz="1700" b="0" i="0" dirty="0">
                          <a:latin typeface="Muli" pitchFamily="2" charset="77"/>
                        </a:rPr>
                        <a:t>ntial) </a:t>
                      </a:r>
                    </a:p>
                    <a:p>
                      <a:endParaRPr lang="en-GB" sz="1700" b="0" i="0" dirty="0">
                        <a:latin typeface="Muli" pitchFamily="2" charset="77"/>
                      </a:endParaRPr>
                    </a:p>
                  </a:txBody>
                  <a:tcPr/>
                </a:tc>
                <a:extLst>
                  <a:ext uri="{0D108BD9-81ED-4DB2-BD59-A6C34878D82A}">
                    <a16:rowId xmlns:a16="http://schemas.microsoft.com/office/drawing/2014/main" val="10000"/>
                  </a:ext>
                </a:extLst>
              </a:tr>
              <a:tr h="1812925">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Each child needs a whiteboard, you say a spelling list word and see how quickly the children can write down its root word and hold up their board.  E.g. abundance/abundant brilliance/brilliant.</a:t>
                      </a:r>
                    </a:p>
                    <a:p>
                      <a:endParaRPr lang="en-GB" sz="1700" b="0" i="0" baseline="0" dirty="0">
                        <a:latin typeface="Muli" pitchFamily="2" charset="77"/>
                      </a:endParaRPr>
                    </a:p>
                    <a:p>
                      <a:r>
                        <a:rPr lang="en-GB" sz="1700" b="0" i="0" baseline="0" dirty="0">
                          <a:latin typeface="Muli" pitchFamily="2" charset="77"/>
                        </a:rPr>
                        <a:t>After each work discuss any errors or misconceptions.</a:t>
                      </a:r>
                    </a:p>
                  </a:txBody>
                  <a:tcPr/>
                </a:tc>
                <a:extLst>
                  <a:ext uri="{0D108BD9-81ED-4DB2-BD59-A6C34878D82A}">
                    <a16:rowId xmlns:a16="http://schemas.microsoft.com/office/drawing/2014/main" val="10001"/>
                  </a:ext>
                </a:extLst>
              </a:tr>
              <a:tr h="1946800">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Get children to try and create two new words from the letters within a spelling list word.</a:t>
                      </a:r>
                    </a:p>
                    <a:p>
                      <a:endParaRPr lang="en-GB" sz="1700" b="0" i="0" dirty="0">
                        <a:latin typeface="Muli" pitchFamily="2" charset="77"/>
                      </a:endParaRPr>
                    </a:p>
                    <a:p>
                      <a:r>
                        <a:rPr lang="en-GB" sz="1700" b="0" i="0" dirty="0">
                          <a:latin typeface="Muli" pitchFamily="2" charset="77"/>
                        </a:rPr>
                        <a:t>For example:</a:t>
                      </a:r>
                      <a:br>
                        <a:rPr lang="en-GB" sz="1700" b="0" i="0" dirty="0">
                          <a:latin typeface="Muli" pitchFamily="2" charset="77"/>
                        </a:rPr>
                      </a:br>
                      <a:br>
                        <a:rPr lang="en-GB" sz="1700" b="0" i="0" dirty="0">
                          <a:latin typeface="Muli" pitchFamily="2" charset="77"/>
                        </a:rPr>
                      </a:br>
                      <a:r>
                        <a:rPr lang="en-GB" sz="1700" b="0" i="0" dirty="0">
                          <a:latin typeface="Muli" pitchFamily="2" charset="77"/>
                        </a:rPr>
                        <a:t>abundance – dance – ace</a:t>
                      </a:r>
                      <a:br>
                        <a:rPr lang="en-GB" sz="1700" b="0" i="0" dirty="0">
                          <a:latin typeface="Muli" pitchFamily="2" charset="77"/>
                        </a:rPr>
                      </a:br>
                      <a:r>
                        <a:rPr lang="en-GB" sz="1700" b="0" i="0" dirty="0">
                          <a:latin typeface="Muli" pitchFamily="2" charset="77"/>
                        </a:rPr>
                        <a:t>dominancy – man - day</a:t>
                      </a:r>
                    </a:p>
                    <a:p>
                      <a:endParaRPr lang="en-GB" sz="1700" b="0" i="0" dirty="0">
                        <a:latin typeface="Muli" pitchFamily="2" charset="77"/>
                      </a:endParaRP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2133953905"/>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abundance</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brilliance</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elegance</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extravagance</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tolerance</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hesitancy</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relevancy</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vacancy</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dominancy</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abundancy</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1515078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5</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 1</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 Words ending in ‘-</a:t>
            </a:r>
            <a:r>
              <a:rPr lang="en-GB" dirty="0" err="1"/>
              <a:t>ious</a:t>
            </a:r>
            <a:r>
              <a:rPr lang="en-GB" dirty="0"/>
              <a:t>.’</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1775965089"/>
              </p:ext>
            </p:extLst>
          </p:nvPr>
        </p:nvGraphicFramePr>
        <p:xfrm>
          <a:off x="3429000" y="1311275"/>
          <a:ext cx="8363607" cy="4906074"/>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80763">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Today children will look at words that end in </a:t>
                      </a:r>
                      <a:r>
                        <a:rPr lang="en-GB" sz="1700" b="0" i="0" dirty="0" err="1">
                          <a:latin typeface="Muli" pitchFamily="2" charset="77"/>
                        </a:rPr>
                        <a:t>ious</a:t>
                      </a:r>
                      <a:r>
                        <a:rPr lang="en-GB" sz="1700" b="0" i="0" dirty="0">
                          <a:latin typeface="Muli" pitchFamily="2" charset="77"/>
                        </a:rPr>
                        <a:t>. Within this spelling list there are two main sounds at the end of the words – ‘</a:t>
                      </a:r>
                      <a:r>
                        <a:rPr lang="en-GB" sz="1700" b="0" i="0" dirty="0" err="1">
                          <a:latin typeface="Muli" pitchFamily="2" charset="77"/>
                        </a:rPr>
                        <a:t>tious</a:t>
                      </a:r>
                      <a:r>
                        <a:rPr lang="en-GB" sz="1700" b="0" i="0" dirty="0">
                          <a:latin typeface="Muli" pitchFamily="2" charset="77"/>
                        </a:rPr>
                        <a:t>’ (</a:t>
                      </a:r>
                      <a:r>
                        <a:rPr lang="en-GB" sz="1700" b="0" i="0" dirty="0" err="1">
                          <a:latin typeface="Muli" pitchFamily="2" charset="77"/>
                        </a:rPr>
                        <a:t>shus</a:t>
                      </a:r>
                      <a:r>
                        <a:rPr lang="en-GB" sz="1700" b="0" i="0" dirty="0">
                          <a:latin typeface="Muli" pitchFamily="2" charset="77"/>
                        </a:rPr>
                        <a:t>) and ‘</a:t>
                      </a:r>
                      <a:r>
                        <a:rPr lang="en-GB" sz="1700" b="0" i="0" dirty="0" err="1">
                          <a:latin typeface="Muli" pitchFamily="2" charset="77"/>
                        </a:rPr>
                        <a:t>ious</a:t>
                      </a:r>
                      <a:r>
                        <a:rPr lang="en-GB" sz="1700" b="0" i="0" dirty="0">
                          <a:latin typeface="Muli" pitchFamily="2" charset="77"/>
                        </a:rPr>
                        <a:t>’ (</a:t>
                      </a:r>
                      <a:r>
                        <a:rPr lang="en-GB" sz="1700" b="0" i="0" dirty="0" err="1">
                          <a:latin typeface="Muli" pitchFamily="2" charset="77"/>
                        </a:rPr>
                        <a:t>eeus</a:t>
                      </a:r>
                      <a:r>
                        <a:rPr lang="en-GB" sz="1700" b="0" i="0" dirty="0">
                          <a:latin typeface="Muli" pitchFamily="2" charset="77"/>
                        </a:rPr>
                        <a:t>). </a:t>
                      </a:r>
                    </a:p>
                  </a:txBody>
                  <a:tcPr/>
                </a:tc>
                <a:extLst>
                  <a:ext uri="{0D108BD9-81ED-4DB2-BD59-A6C34878D82A}">
                    <a16:rowId xmlns:a16="http://schemas.microsoft.com/office/drawing/2014/main" val="10000"/>
                  </a:ext>
                </a:extLst>
              </a:tr>
              <a:tr h="1778511">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Use the power point slide containing all of the words for this week. Ask children to divide the words in to two groups depending on the sound at the end of them. </a:t>
                      </a:r>
                    </a:p>
                    <a:p>
                      <a:endParaRPr lang="en-GB" sz="1700" b="0" i="0" baseline="0" dirty="0">
                        <a:latin typeface="Muli" pitchFamily="2" charset="77"/>
                      </a:endParaRPr>
                    </a:p>
                    <a:p>
                      <a:r>
                        <a:rPr lang="en-GB" sz="1700" b="0" i="0" baseline="0" dirty="0">
                          <a:latin typeface="Muli" pitchFamily="2" charset="77"/>
                        </a:rPr>
                        <a:t>Share their results and discuss and patterns they can spot (e.g. words ending </a:t>
                      </a:r>
                      <a:r>
                        <a:rPr lang="en-GB" sz="1700" b="0" i="0" baseline="0" dirty="0" err="1">
                          <a:latin typeface="Muli" pitchFamily="2" charset="77"/>
                        </a:rPr>
                        <a:t>tious</a:t>
                      </a:r>
                      <a:r>
                        <a:rPr lang="en-GB" sz="1700" b="0" i="0" baseline="0" dirty="0">
                          <a:latin typeface="Muli" pitchFamily="2" charset="77"/>
                        </a:rPr>
                        <a:t> (</a:t>
                      </a:r>
                      <a:r>
                        <a:rPr lang="en-GB" sz="1700" b="0" i="0" baseline="0" dirty="0" err="1">
                          <a:latin typeface="Muli" pitchFamily="2" charset="77"/>
                        </a:rPr>
                        <a:t>shus</a:t>
                      </a:r>
                      <a:r>
                        <a:rPr lang="en-GB" sz="1700" b="0" i="0" baseline="0" dirty="0">
                          <a:latin typeface="Muli" pitchFamily="2" charset="77"/>
                        </a:rPr>
                        <a:t>) tend to have root words ending in ‘</a:t>
                      </a:r>
                      <a:r>
                        <a:rPr lang="en-GB" sz="1700" b="0" i="0" baseline="0" dirty="0" err="1">
                          <a:latin typeface="Muli" pitchFamily="2" charset="77"/>
                        </a:rPr>
                        <a:t>tion</a:t>
                      </a:r>
                      <a:r>
                        <a:rPr lang="en-GB" sz="1700" b="0" i="0" baseline="0" dirty="0">
                          <a:latin typeface="Muli" pitchFamily="2" charset="77"/>
                        </a:rPr>
                        <a:t>’.</a:t>
                      </a:r>
                    </a:p>
                  </a:txBody>
                  <a:tcPr/>
                </a:tc>
                <a:extLst>
                  <a:ext uri="{0D108BD9-81ED-4DB2-BD59-A6C34878D82A}">
                    <a16:rowId xmlns:a16="http://schemas.microsoft.com/office/drawing/2014/main" val="10001"/>
                  </a:ext>
                </a:extLst>
              </a:tr>
              <a:tr h="1946800">
                <a:tc>
                  <a:txBody>
                    <a:bodyPr/>
                    <a:lstStyle/>
                    <a:p>
                      <a:r>
                        <a:rPr lang="en-GB" sz="1700" b="0" i="0" dirty="0">
                          <a:latin typeface="Muli" pitchFamily="2" charset="77"/>
                        </a:rPr>
                        <a:t>Independent Activity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i="0" dirty="0">
                          <a:latin typeface="Muli" pitchFamily="2" charset="77"/>
                        </a:rPr>
                        <a:t>In small groups, one child picks a spelling list word and tells the others what it is. They must write the word on their whiteboard and the first child acts as teacher to check the spellings. The next child then becomes the teacher and they choose a word. Continue until all words have been spelled by the group.</a:t>
                      </a:r>
                    </a:p>
                    <a:p>
                      <a:endParaRPr lang="en-GB" sz="1700" b="0" i="0" dirty="0">
                        <a:latin typeface="Muli" pitchFamily="2" charset="77"/>
                      </a:endParaRP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2838535793"/>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ambitious</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infectious</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fictitious</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nutritious</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repetitious</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amphibious</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curious</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devious</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notorious</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obvious</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21924031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02309255"/>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3476804654"/>
                    </a:ext>
                  </a:extLst>
                </a:gridCol>
                <a:gridCol w="1858433">
                  <a:extLst>
                    <a:ext uri="{9D8B030D-6E8A-4147-A177-3AD203B41FA5}">
                      <a16:colId xmlns:a16="http://schemas.microsoft.com/office/drawing/2014/main" val="1671365966"/>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D883FF"/>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4th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abundance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brilliance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elegance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extravagance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tolerance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hesitancy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relevancy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vacancy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dominancy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abundancy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038518749"/>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Words ending in ‘-</a:t>
                      </a:r>
                      <a:r>
                        <a:rPr lang="en-GB" sz="1400" baseline="0" dirty="0" err="1">
                          <a:latin typeface="Muli" pitchFamily="2" charset="77"/>
                        </a:rPr>
                        <a:t>ance</a:t>
                      </a:r>
                      <a:r>
                        <a:rPr lang="en-GB" sz="1400" baseline="0" dirty="0">
                          <a:latin typeface="Muli" pitchFamily="2" charset="77"/>
                        </a:rPr>
                        <a:t>’. ‘-</a:t>
                      </a:r>
                      <a:r>
                        <a:rPr lang="en-GB" sz="1400" baseline="0" dirty="0" err="1">
                          <a:latin typeface="Muli" pitchFamily="2" charset="77"/>
                        </a:rPr>
                        <a:t>ance</a:t>
                      </a:r>
                      <a:r>
                        <a:rPr lang="en-GB" sz="1400" baseline="0" dirty="0">
                          <a:latin typeface="Muli" pitchFamily="2" charset="77"/>
                        </a:rPr>
                        <a:t>’ Is used if there is an ‘a’ or ‘ay’ sound in the right place.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8</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803985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rot="381027">
            <a:off x="6494931" y="2199422"/>
            <a:ext cx="286521" cy="1455539"/>
          </a:xfrm>
          <a:prstGeom prst="rect">
            <a:avLst/>
          </a:prstGeom>
          <a:solidFill>
            <a:srgbClr val="D883FF"/>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graphicFrame>
        <p:nvGraphicFramePr>
          <p:cNvPr id="4" name="Table 3"/>
          <p:cNvGraphicFramePr>
            <a:graphicFrameLocks noGrp="1"/>
          </p:cNvGraphicFramePr>
          <p:nvPr>
            <p:extLst>
              <p:ext uri="{D42A27DB-BD31-4B8C-83A1-F6EECF244321}">
                <p14:modId xmlns:p14="http://schemas.microsoft.com/office/powerpoint/2010/main" val="2318997430"/>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abundance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brilliance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elegance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extravagance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tolerance</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hesitancy</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relevancy</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vacancy</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dominancy</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abundancy</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117767694"/>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Words ending in ‘-</a:t>
                      </a:r>
                      <a:r>
                        <a:rPr lang="en-GB" sz="1400" baseline="0" dirty="0" err="1">
                          <a:latin typeface="Muli" pitchFamily="2" charset="77"/>
                        </a:rPr>
                        <a:t>ance</a:t>
                      </a:r>
                      <a:r>
                        <a:rPr lang="en-GB" sz="1400" baseline="0" dirty="0">
                          <a:latin typeface="Muli" pitchFamily="2" charset="77"/>
                        </a:rPr>
                        <a:t>.’  ‘-</a:t>
                      </a:r>
                      <a:r>
                        <a:rPr lang="en-GB" sz="1400" baseline="0" dirty="0" err="1">
                          <a:latin typeface="Muli" pitchFamily="2" charset="77"/>
                        </a:rPr>
                        <a:t>ance</a:t>
                      </a:r>
                      <a:r>
                        <a:rPr lang="en-GB" sz="1400" baseline="0" dirty="0">
                          <a:latin typeface="Muli" pitchFamily="2" charset="77"/>
                        </a:rPr>
                        <a:t>’ Is used if there is an ‘a’ or ‘ay’ sound in the right place.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8</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14" name="Right Arrow 13"/>
          <p:cNvSpPr/>
          <p:nvPr/>
        </p:nvSpPr>
        <p:spPr>
          <a:xfrm>
            <a:off x="2993572" y="2057401"/>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5" name="Right Arrow 14"/>
          <p:cNvSpPr/>
          <p:nvPr/>
        </p:nvSpPr>
        <p:spPr>
          <a:xfrm>
            <a:off x="2993571" y="2522763"/>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6" name="Right Arrow 15"/>
          <p:cNvSpPr/>
          <p:nvPr/>
        </p:nvSpPr>
        <p:spPr>
          <a:xfrm>
            <a:off x="2971801" y="3016709"/>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7" name="Right Arrow 16"/>
          <p:cNvSpPr/>
          <p:nvPr/>
        </p:nvSpPr>
        <p:spPr>
          <a:xfrm>
            <a:off x="2971801" y="3453496"/>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8" name="Right Arrow 17"/>
          <p:cNvSpPr/>
          <p:nvPr/>
        </p:nvSpPr>
        <p:spPr>
          <a:xfrm>
            <a:off x="2971801" y="3907977"/>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9" name="Right Arrow 18"/>
          <p:cNvSpPr/>
          <p:nvPr/>
        </p:nvSpPr>
        <p:spPr>
          <a:xfrm>
            <a:off x="2971801" y="4359721"/>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0" name="Right Arrow 19"/>
          <p:cNvSpPr/>
          <p:nvPr/>
        </p:nvSpPr>
        <p:spPr>
          <a:xfrm>
            <a:off x="2993571" y="4814202"/>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1" name="Right Arrow 20"/>
          <p:cNvSpPr/>
          <p:nvPr/>
        </p:nvSpPr>
        <p:spPr>
          <a:xfrm>
            <a:off x="2993571" y="5268683"/>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2" name="Right Arrow 21"/>
          <p:cNvSpPr/>
          <p:nvPr/>
        </p:nvSpPr>
        <p:spPr>
          <a:xfrm>
            <a:off x="2993571" y="5776990"/>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3" name="Right Arrow 22"/>
          <p:cNvSpPr/>
          <p:nvPr/>
        </p:nvSpPr>
        <p:spPr>
          <a:xfrm>
            <a:off x="2971801" y="6237511"/>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pic>
        <p:nvPicPr>
          <p:cNvPr id="25" name="Picture 24"/>
          <p:cNvPicPr>
            <a:picLocks noChangeAspect="1"/>
          </p:cNvPicPr>
          <p:nvPr/>
        </p:nvPicPr>
        <p:blipFill>
          <a:blip r:embed="rId2" cstate="screen">
            <a:duotone>
              <a:prstClr val="black"/>
              <a:srgbClr val="D883FF">
                <a:tint val="45000"/>
                <a:satMod val="400000"/>
              </a:srgbClr>
            </a:duotone>
            <a:extLst>
              <a:ext uri="{28A0092B-C50C-407E-A947-70E740481C1C}">
                <a14:useLocalDpi xmlns:a14="http://schemas.microsoft.com/office/drawing/2010/main"/>
              </a:ext>
            </a:extLst>
          </a:blip>
          <a:stretch>
            <a:fillRect/>
          </a:stretch>
        </p:blipFill>
        <p:spPr>
          <a:xfrm>
            <a:off x="4301645" y="1946924"/>
            <a:ext cx="4033997" cy="3170470"/>
          </a:xfrm>
          <a:prstGeom prst="rect">
            <a:avLst/>
          </a:prstGeom>
        </p:spPr>
      </p:pic>
      <p:pic>
        <p:nvPicPr>
          <p:cNvPr id="26" name="Picture 25"/>
          <p:cNvPicPr>
            <a:picLocks noChangeAspect="1"/>
          </p:cNvPicPr>
          <p:nvPr/>
        </p:nvPicPr>
        <p:blipFill>
          <a:blip r:embed="rId3" cstate="screen">
            <a:duotone>
              <a:prstClr val="black"/>
              <a:srgbClr val="9437FF">
                <a:tint val="45000"/>
                <a:satMod val="400000"/>
              </a:srgbClr>
            </a:duotone>
            <a:extLst>
              <a:ext uri="{28A0092B-C50C-407E-A947-70E740481C1C}">
                <a14:useLocalDpi xmlns:a14="http://schemas.microsoft.com/office/drawing/2010/main"/>
              </a:ext>
            </a:extLst>
          </a:blip>
          <a:stretch>
            <a:fillRect/>
          </a:stretch>
        </p:blipFill>
        <p:spPr>
          <a:xfrm>
            <a:off x="5572458" y="5118983"/>
            <a:ext cx="1492371" cy="1375779"/>
          </a:xfrm>
          <a:prstGeom prst="rect">
            <a:avLst/>
          </a:prstGeom>
        </p:spPr>
      </p:pic>
      <p:pic>
        <p:nvPicPr>
          <p:cNvPr id="27" name="Picture 26"/>
          <p:cNvPicPr>
            <a:picLocks noChangeAspect="1"/>
          </p:cNvPicPr>
          <p:nvPr/>
        </p:nvPicPr>
        <p:blipFill>
          <a:blip r:embed="rId4" cstate="screen">
            <a:duotone>
              <a:prstClr val="black"/>
              <a:srgbClr val="9437FF">
                <a:tint val="45000"/>
                <a:satMod val="400000"/>
              </a:srgbClr>
            </a:duotone>
            <a:extLst>
              <a:ext uri="{28A0092B-C50C-407E-A947-70E740481C1C}">
                <a14:useLocalDpi xmlns:a14="http://schemas.microsoft.com/office/drawing/2010/main"/>
              </a:ext>
            </a:extLst>
          </a:blip>
          <a:stretch>
            <a:fillRect/>
          </a:stretch>
        </p:blipFill>
        <p:spPr>
          <a:xfrm>
            <a:off x="4190322" y="5105582"/>
            <a:ext cx="1382136" cy="1382136"/>
          </a:xfrm>
          <a:prstGeom prst="rect">
            <a:avLst/>
          </a:prstGeom>
        </p:spPr>
      </p:pic>
      <p:pic>
        <p:nvPicPr>
          <p:cNvPr id="28" name="Picture 27"/>
          <p:cNvPicPr>
            <a:picLocks noChangeAspect="1"/>
          </p:cNvPicPr>
          <p:nvPr/>
        </p:nvPicPr>
        <p:blipFill>
          <a:blip r:embed="rId4" cstate="screen">
            <a:duotone>
              <a:prstClr val="black"/>
              <a:srgbClr val="9437FF">
                <a:tint val="45000"/>
                <a:satMod val="400000"/>
              </a:srgbClr>
            </a:duotone>
            <a:extLst>
              <a:ext uri="{28A0092B-C50C-407E-A947-70E740481C1C}">
                <a14:useLocalDpi xmlns:a14="http://schemas.microsoft.com/office/drawing/2010/main"/>
              </a:ext>
            </a:extLst>
          </a:blip>
          <a:stretch>
            <a:fillRect/>
          </a:stretch>
        </p:blipFill>
        <p:spPr>
          <a:xfrm rot="5400000">
            <a:off x="7064828" y="5115804"/>
            <a:ext cx="1382136" cy="1382136"/>
          </a:xfrm>
          <a:prstGeom prst="rect">
            <a:avLst/>
          </a:prstGeom>
        </p:spPr>
      </p:pic>
      <p:sp>
        <p:nvSpPr>
          <p:cNvPr id="30" name="Right Arrow 29"/>
          <p:cNvSpPr/>
          <p:nvPr/>
        </p:nvSpPr>
        <p:spPr>
          <a:xfrm>
            <a:off x="8672678" y="1964885"/>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1" name="Right Arrow 30"/>
          <p:cNvSpPr/>
          <p:nvPr/>
        </p:nvSpPr>
        <p:spPr>
          <a:xfrm>
            <a:off x="8672677" y="2430247"/>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2" name="Right Arrow 31"/>
          <p:cNvSpPr/>
          <p:nvPr/>
        </p:nvSpPr>
        <p:spPr>
          <a:xfrm>
            <a:off x="8650907" y="2924193"/>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3" name="Right Arrow 32"/>
          <p:cNvSpPr/>
          <p:nvPr/>
        </p:nvSpPr>
        <p:spPr>
          <a:xfrm>
            <a:off x="8650907" y="3360980"/>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4" name="Right Arrow 33"/>
          <p:cNvSpPr/>
          <p:nvPr/>
        </p:nvSpPr>
        <p:spPr>
          <a:xfrm>
            <a:off x="8650907" y="3815461"/>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5" name="Right Arrow 34"/>
          <p:cNvSpPr/>
          <p:nvPr/>
        </p:nvSpPr>
        <p:spPr>
          <a:xfrm>
            <a:off x="8650907" y="4267205"/>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6" name="Right Arrow 35"/>
          <p:cNvSpPr/>
          <p:nvPr/>
        </p:nvSpPr>
        <p:spPr>
          <a:xfrm>
            <a:off x="8672677" y="4721686"/>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7" name="Right Arrow 36"/>
          <p:cNvSpPr/>
          <p:nvPr/>
        </p:nvSpPr>
        <p:spPr>
          <a:xfrm>
            <a:off x="8672677" y="5176167"/>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8" name="Right Arrow 37"/>
          <p:cNvSpPr/>
          <p:nvPr/>
        </p:nvSpPr>
        <p:spPr>
          <a:xfrm>
            <a:off x="8672677" y="5660581"/>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9" name="Right Arrow 38"/>
          <p:cNvSpPr/>
          <p:nvPr/>
        </p:nvSpPr>
        <p:spPr>
          <a:xfrm>
            <a:off x="8650907" y="6144995"/>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graphicFrame>
        <p:nvGraphicFramePr>
          <p:cNvPr id="40" name="Table 39"/>
          <p:cNvGraphicFramePr>
            <a:graphicFrameLocks noGrp="1"/>
          </p:cNvGraphicFramePr>
          <p:nvPr>
            <p:extLst>
              <p:ext uri="{D42A27DB-BD31-4B8C-83A1-F6EECF244321}">
                <p14:modId xmlns:p14="http://schemas.microsoft.com/office/powerpoint/2010/main" val="3771219779"/>
              </p:ext>
            </p:extLst>
          </p:nvPr>
        </p:nvGraphicFramePr>
        <p:xfrm>
          <a:off x="9716690" y="1465562"/>
          <a:ext cx="2283650" cy="5029200"/>
        </p:xfrm>
        <a:graphic>
          <a:graphicData uri="http://schemas.openxmlformats.org/drawingml/2006/table">
            <a:tbl>
              <a:tblPr firstRow="1" bandRow="1">
                <a:tableStyleId>{5940675A-B579-460E-94D1-54222C63F5DA}</a:tableStyleId>
              </a:tblPr>
              <a:tblGrid>
                <a:gridCol w="2283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Root Word</a:t>
                      </a:r>
                    </a:p>
                  </a:txBody>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abundant</a:t>
                      </a:r>
                    </a:p>
                  </a:txBody>
                  <a:tcPr/>
                </a:tc>
                <a:extLst>
                  <a:ext uri="{0D108BD9-81ED-4DB2-BD59-A6C34878D82A}">
                    <a16:rowId xmlns:a16="http://schemas.microsoft.com/office/drawing/2014/main" val="10001"/>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sp>
        <p:nvSpPr>
          <p:cNvPr id="41" name="TextBox 40"/>
          <p:cNvSpPr txBox="1"/>
          <p:nvPr/>
        </p:nvSpPr>
        <p:spPr>
          <a:xfrm rot="424549">
            <a:off x="5382021" y="1489637"/>
            <a:ext cx="3103390" cy="738664"/>
          </a:xfrm>
          <a:prstGeom prst="rect">
            <a:avLst/>
          </a:prstGeom>
          <a:solidFill>
            <a:srgbClr val="D883FF"/>
          </a:solidFill>
          <a:ln>
            <a:solidFill>
              <a:srgbClr val="D883FF"/>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sz="1400" dirty="0">
                <a:latin typeface="OpenDyslexicAlta" pitchFamily="2" charset="77"/>
                <a:ea typeface="OpenDyslexic" charset="0"/>
                <a:cs typeface="OpenDyslexic" charset="0"/>
              </a:rPr>
              <a:t>Put your spellings through the machine to find their root words ending in -ant</a:t>
            </a:r>
          </a:p>
        </p:txBody>
      </p:sp>
    </p:spTree>
    <p:extLst>
      <p:ext uri="{BB962C8B-B14F-4D97-AF65-F5344CB8AC3E}">
        <p14:creationId xmlns:p14="http://schemas.microsoft.com/office/powerpoint/2010/main" val="12487816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rot="381027">
            <a:off x="6494931" y="2199422"/>
            <a:ext cx="286521" cy="1455539"/>
          </a:xfrm>
          <a:prstGeom prst="rect">
            <a:avLst/>
          </a:prstGeom>
          <a:solidFill>
            <a:srgbClr val="D883FF"/>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abundance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brilliance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elegance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extravagance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tolerance</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hesitancy</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relevancy</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vacancy</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dominancy</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abundancy</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380455281"/>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Words ending in ‘-</a:t>
                      </a:r>
                      <a:r>
                        <a:rPr lang="en-GB" sz="1400" baseline="0" dirty="0" err="1">
                          <a:latin typeface="Muli" pitchFamily="2" charset="77"/>
                        </a:rPr>
                        <a:t>ance</a:t>
                      </a:r>
                      <a:r>
                        <a:rPr lang="en-GB" sz="1400" baseline="0" dirty="0">
                          <a:latin typeface="Muli" pitchFamily="2" charset="77"/>
                        </a:rPr>
                        <a:t>.’  ‘-</a:t>
                      </a:r>
                      <a:r>
                        <a:rPr lang="en-GB" sz="1400" baseline="0" dirty="0" err="1">
                          <a:latin typeface="Muli" pitchFamily="2" charset="77"/>
                        </a:rPr>
                        <a:t>ance</a:t>
                      </a:r>
                      <a:r>
                        <a:rPr lang="en-GB" sz="1400" baseline="0" dirty="0">
                          <a:latin typeface="Muli" pitchFamily="2" charset="77"/>
                        </a:rPr>
                        <a:t>’ Is used if there is an ‘a’ or ‘ay’ sound in the right place.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8</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14" name="Right Arrow 13"/>
          <p:cNvSpPr/>
          <p:nvPr/>
        </p:nvSpPr>
        <p:spPr>
          <a:xfrm>
            <a:off x="2993572" y="2057401"/>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5" name="Right Arrow 14"/>
          <p:cNvSpPr/>
          <p:nvPr/>
        </p:nvSpPr>
        <p:spPr>
          <a:xfrm>
            <a:off x="2993571" y="2522763"/>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6" name="Right Arrow 15"/>
          <p:cNvSpPr/>
          <p:nvPr/>
        </p:nvSpPr>
        <p:spPr>
          <a:xfrm>
            <a:off x="2971801" y="3016709"/>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7" name="Right Arrow 16"/>
          <p:cNvSpPr/>
          <p:nvPr/>
        </p:nvSpPr>
        <p:spPr>
          <a:xfrm>
            <a:off x="2971801" y="3453496"/>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8" name="Right Arrow 17"/>
          <p:cNvSpPr/>
          <p:nvPr/>
        </p:nvSpPr>
        <p:spPr>
          <a:xfrm>
            <a:off x="2971801" y="3907977"/>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9" name="Right Arrow 18"/>
          <p:cNvSpPr/>
          <p:nvPr/>
        </p:nvSpPr>
        <p:spPr>
          <a:xfrm>
            <a:off x="2971801" y="4359721"/>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0" name="Right Arrow 19"/>
          <p:cNvSpPr/>
          <p:nvPr/>
        </p:nvSpPr>
        <p:spPr>
          <a:xfrm>
            <a:off x="2993571" y="4814202"/>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1" name="Right Arrow 20"/>
          <p:cNvSpPr/>
          <p:nvPr/>
        </p:nvSpPr>
        <p:spPr>
          <a:xfrm>
            <a:off x="2993571" y="5268683"/>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2" name="Right Arrow 21"/>
          <p:cNvSpPr/>
          <p:nvPr/>
        </p:nvSpPr>
        <p:spPr>
          <a:xfrm>
            <a:off x="2993571" y="5776990"/>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3" name="Right Arrow 22"/>
          <p:cNvSpPr/>
          <p:nvPr/>
        </p:nvSpPr>
        <p:spPr>
          <a:xfrm>
            <a:off x="2971801" y="6237511"/>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pic>
        <p:nvPicPr>
          <p:cNvPr id="25" name="Picture 24"/>
          <p:cNvPicPr>
            <a:picLocks noChangeAspect="1"/>
          </p:cNvPicPr>
          <p:nvPr/>
        </p:nvPicPr>
        <p:blipFill>
          <a:blip r:embed="rId2" cstate="screen">
            <a:duotone>
              <a:prstClr val="black"/>
              <a:srgbClr val="D883FF">
                <a:tint val="45000"/>
                <a:satMod val="400000"/>
              </a:srgbClr>
            </a:duotone>
            <a:extLst>
              <a:ext uri="{28A0092B-C50C-407E-A947-70E740481C1C}">
                <a14:useLocalDpi xmlns:a14="http://schemas.microsoft.com/office/drawing/2010/main"/>
              </a:ext>
            </a:extLst>
          </a:blip>
          <a:stretch>
            <a:fillRect/>
          </a:stretch>
        </p:blipFill>
        <p:spPr>
          <a:xfrm>
            <a:off x="4301645" y="1946924"/>
            <a:ext cx="4033997" cy="3170470"/>
          </a:xfrm>
          <a:prstGeom prst="rect">
            <a:avLst/>
          </a:prstGeom>
        </p:spPr>
      </p:pic>
      <p:pic>
        <p:nvPicPr>
          <p:cNvPr id="26" name="Picture 25"/>
          <p:cNvPicPr>
            <a:picLocks noChangeAspect="1"/>
          </p:cNvPicPr>
          <p:nvPr/>
        </p:nvPicPr>
        <p:blipFill>
          <a:blip r:embed="rId3" cstate="screen">
            <a:duotone>
              <a:prstClr val="black"/>
              <a:srgbClr val="9437FF">
                <a:tint val="45000"/>
                <a:satMod val="400000"/>
              </a:srgbClr>
            </a:duotone>
            <a:extLst>
              <a:ext uri="{28A0092B-C50C-407E-A947-70E740481C1C}">
                <a14:useLocalDpi xmlns:a14="http://schemas.microsoft.com/office/drawing/2010/main"/>
              </a:ext>
            </a:extLst>
          </a:blip>
          <a:stretch>
            <a:fillRect/>
          </a:stretch>
        </p:blipFill>
        <p:spPr>
          <a:xfrm>
            <a:off x="5572458" y="5118983"/>
            <a:ext cx="1492371" cy="1375779"/>
          </a:xfrm>
          <a:prstGeom prst="rect">
            <a:avLst/>
          </a:prstGeom>
        </p:spPr>
      </p:pic>
      <p:pic>
        <p:nvPicPr>
          <p:cNvPr id="27" name="Picture 26"/>
          <p:cNvPicPr>
            <a:picLocks noChangeAspect="1"/>
          </p:cNvPicPr>
          <p:nvPr/>
        </p:nvPicPr>
        <p:blipFill>
          <a:blip r:embed="rId4" cstate="screen">
            <a:duotone>
              <a:prstClr val="black"/>
              <a:srgbClr val="9437FF">
                <a:tint val="45000"/>
                <a:satMod val="400000"/>
              </a:srgbClr>
            </a:duotone>
            <a:extLst>
              <a:ext uri="{28A0092B-C50C-407E-A947-70E740481C1C}">
                <a14:useLocalDpi xmlns:a14="http://schemas.microsoft.com/office/drawing/2010/main"/>
              </a:ext>
            </a:extLst>
          </a:blip>
          <a:stretch>
            <a:fillRect/>
          </a:stretch>
        </p:blipFill>
        <p:spPr>
          <a:xfrm>
            <a:off x="4190322" y="5105582"/>
            <a:ext cx="1382136" cy="1382136"/>
          </a:xfrm>
          <a:prstGeom prst="rect">
            <a:avLst/>
          </a:prstGeom>
        </p:spPr>
      </p:pic>
      <p:pic>
        <p:nvPicPr>
          <p:cNvPr id="28" name="Picture 27"/>
          <p:cNvPicPr>
            <a:picLocks noChangeAspect="1"/>
          </p:cNvPicPr>
          <p:nvPr/>
        </p:nvPicPr>
        <p:blipFill>
          <a:blip r:embed="rId4" cstate="screen">
            <a:duotone>
              <a:prstClr val="black"/>
              <a:srgbClr val="9437FF">
                <a:tint val="45000"/>
                <a:satMod val="400000"/>
              </a:srgbClr>
            </a:duotone>
            <a:extLst>
              <a:ext uri="{28A0092B-C50C-407E-A947-70E740481C1C}">
                <a14:useLocalDpi xmlns:a14="http://schemas.microsoft.com/office/drawing/2010/main"/>
              </a:ext>
            </a:extLst>
          </a:blip>
          <a:stretch>
            <a:fillRect/>
          </a:stretch>
        </p:blipFill>
        <p:spPr>
          <a:xfrm rot="5400000">
            <a:off x="7064828" y="5115804"/>
            <a:ext cx="1382136" cy="1382136"/>
          </a:xfrm>
          <a:prstGeom prst="rect">
            <a:avLst/>
          </a:prstGeom>
        </p:spPr>
      </p:pic>
      <p:sp>
        <p:nvSpPr>
          <p:cNvPr id="30" name="Right Arrow 29"/>
          <p:cNvSpPr/>
          <p:nvPr/>
        </p:nvSpPr>
        <p:spPr>
          <a:xfrm>
            <a:off x="8672678" y="1964885"/>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1" name="Right Arrow 30"/>
          <p:cNvSpPr/>
          <p:nvPr/>
        </p:nvSpPr>
        <p:spPr>
          <a:xfrm>
            <a:off x="8672677" y="2430247"/>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2" name="Right Arrow 31"/>
          <p:cNvSpPr/>
          <p:nvPr/>
        </p:nvSpPr>
        <p:spPr>
          <a:xfrm>
            <a:off x="8650907" y="2924193"/>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3" name="Right Arrow 32"/>
          <p:cNvSpPr/>
          <p:nvPr/>
        </p:nvSpPr>
        <p:spPr>
          <a:xfrm>
            <a:off x="8650907" y="3360980"/>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4" name="Right Arrow 33"/>
          <p:cNvSpPr/>
          <p:nvPr/>
        </p:nvSpPr>
        <p:spPr>
          <a:xfrm>
            <a:off x="8650907" y="3815461"/>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5" name="Right Arrow 34"/>
          <p:cNvSpPr/>
          <p:nvPr/>
        </p:nvSpPr>
        <p:spPr>
          <a:xfrm>
            <a:off x="8650907" y="4267205"/>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6" name="Right Arrow 35"/>
          <p:cNvSpPr/>
          <p:nvPr/>
        </p:nvSpPr>
        <p:spPr>
          <a:xfrm>
            <a:off x="8672677" y="4721686"/>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7" name="Right Arrow 36"/>
          <p:cNvSpPr/>
          <p:nvPr/>
        </p:nvSpPr>
        <p:spPr>
          <a:xfrm>
            <a:off x="8672677" y="5176167"/>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8" name="Right Arrow 37"/>
          <p:cNvSpPr/>
          <p:nvPr/>
        </p:nvSpPr>
        <p:spPr>
          <a:xfrm>
            <a:off x="8672677" y="5660581"/>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9" name="Right Arrow 38"/>
          <p:cNvSpPr/>
          <p:nvPr/>
        </p:nvSpPr>
        <p:spPr>
          <a:xfrm>
            <a:off x="8650907" y="6144995"/>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graphicFrame>
        <p:nvGraphicFramePr>
          <p:cNvPr id="40" name="Table 39"/>
          <p:cNvGraphicFramePr>
            <a:graphicFrameLocks noGrp="1"/>
          </p:cNvGraphicFramePr>
          <p:nvPr>
            <p:extLst>
              <p:ext uri="{D42A27DB-BD31-4B8C-83A1-F6EECF244321}">
                <p14:modId xmlns:p14="http://schemas.microsoft.com/office/powerpoint/2010/main" val="684921614"/>
              </p:ext>
            </p:extLst>
          </p:nvPr>
        </p:nvGraphicFramePr>
        <p:xfrm>
          <a:off x="9716690" y="1465562"/>
          <a:ext cx="2283650" cy="5029200"/>
        </p:xfrm>
        <a:graphic>
          <a:graphicData uri="http://schemas.openxmlformats.org/drawingml/2006/table">
            <a:tbl>
              <a:tblPr firstRow="1" bandRow="1">
                <a:tableStyleId>{5940675A-B579-460E-94D1-54222C63F5DA}</a:tableStyleId>
              </a:tblPr>
              <a:tblGrid>
                <a:gridCol w="2283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Root Word</a:t>
                      </a:r>
                    </a:p>
                  </a:txBody>
                  <a:tcPr/>
                </a:tc>
                <a:extLst>
                  <a:ext uri="{0D108BD9-81ED-4DB2-BD59-A6C34878D82A}">
                    <a16:rowId xmlns:a16="http://schemas.microsoft.com/office/drawing/2014/main" val="10000"/>
                  </a:ext>
                </a:extLst>
              </a:tr>
              <a:tr h="457200">
                <a:tc>
                  <a:txBody>
                    <a:bodyPr/>
                    <a:lstStyle/>
                    <a:p>
                      <a:r>
                        <a:rPr lang="en-GB" b="0" i="0" dirty="0">
                          <a:solidFill>
                            <a:schemeClr val="tx1"/>
                          </a:solidFill>
                          <a:latin typeface="OpenDyslexicAlta" pitchFamily="2" charset="77"/>
                          <a:ea typeface="OpenDyslexic" charset="0"/>
                          <a:cs typeface="OpenDyslexic" charset="0"/>
                        </a:rPr>
                        <a:t>abundant</a:t>
                      </a:r>
                    </a:p>
                  </a:txBody>
                  <a:tcPr/>
                </a:tc>
                <a:extLst>
                  <a:ext uri="{0D108BD9-81ED-4DB2-BD59-A6C34878D82A}">
                    <a16:rowId xmlns:a16="http://schemas.microsoft.com/office/drawing/2014/main" val="10001"/>
                  </a:ext>
                </a:extLst>
              </a:tr>
              <a:tr h="457200">
                <a:tc>
                  <a:txBody>
                    <a:bodyPr/>
                    <a:lstStyle/>
                    <a:p>
                      <a:r>
                        <a:rPr lang="en-GB" b="0" i="0" dirty="0">
                          <a:solidFill>
                            <a:srgbClr val="FF3860"/>
                          </a:solidFill>
                          <a:latin typeface="OpenDyslexicAlta" pitchFamily="2" charset="77"/>
                          <a:ea typeface="OpenDyslexic" charset="0"/>
                          <a:cs typeface="OpenDyslexic" charset="0"/>
                        </a:rPr>
                        <a:t>brilliant</a:t>
                      </a:r>
                    </a:p>
                  </a:txBody>
                  <a:tcPr/>
                </a:tc>
                <a:extLst>
                  <a:ext uri="{0D108BD9-81ED-4DB2-BD59-A6C34878D82A}">
                    <a16:rowId xmlns:a16="http://schemas.microsoft.com/office/drawing/2014/main" val="10002"/>
                  </a:ext>
                </a:extLst>
              </a:tr>
              <a:tr h="457200">
                <a:tc>
                  <a:txBody>
                    <a:bodyPr/>
                    <a:lstStyle/>
                    <a:p>
                      <a:r>
                        <a:rPr lang="en-GB" b="0" i="0" dirty="0">
                          <a:solidFill>
                            <a:srgbClr val="FF3860"/>
                          </a:solidFill>
                          <a:latin typeface="OpenDyslexicAlta" pitchFamily="2" charset="77"/>
                          <a:ea typeface="OpenDyslexic" charset="0"/>
                          <a:cs typeface="OpenDyslexic" charset="0"/>
                        </a:rPr>
                        <a:t>elegant</a:t>
                      </a:r>
                    </a:p>
                  </a:txBody>
                  <a:tcPr/>
                </a:tc>
                <a:extLst>
                  <a:ext uri="{0D108BD9-81ED-4DB2-BD59-A6C34878D82A}">
                    <a16:rowId xmlns:a16="http://schemas.microsoft.com/office/drawing/2014/main" val="10003"/>
                  </a:ext>
                </a:extLst>
              </a:tr>
              <a:tr h="457200">
                <a:tc>
                  <a:txBody>
                    <a:bodyPr/>
                    <a:lstStyle/>
                    <a:p>
                      <a:r>
                        <a:rPr lang="en-GB" b="0" i="0" dirty="0" err="1">
                          <a:solidFill>
                            <a:srgbClr val="FF3860"/>
                          </a:solidFill>
                          <a:latin typeface="OpenDyslexicAlta" pitchFamily="2" charset="77"/>
                          <a:ea typeface="OpenDyslexic" charset="0"/>
                          <a:cs typeface="OpenDyslexic" charset="0"/>
                        </a:rPr>
                        <a:t>extravegant</a:t>
                      </a:r>
                      <a:endParaRPr lang="en-GB" b="0" i="0" dirty="0">
                        <a:solidFill>
                          <a:srgbClr val="FF3860"/>
                        </a:solidFill>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solidFill>
                            <a:srgbClr val="FF3860"/>
                          </a:solidFill>
                          <a:latin typeface="OpenDyslexicAlta" pitchFamily="2" charset="77"/>
                          <a:ea typeface="OpenDyslexic" charset="0"/>
                          <a:cs typeface="OpenDyslexic" charset="0"/>
                        </a:rPr>
                        <a:t>tolerant</a:t>
                      </a:r>
                    </a:p>
                  </a:txBody>
                  <a:tcPr/>
                </a:tc>
                <a:extLst>
                  <a:ext uri="{0D108BD9-81ED-4DB2-BD59-A6C34878D82A}">
                    <a16:rowId xmlns:a16="http://schemas.microsoft.com/office/drawing/2014/main" val="10005"/>
                  </a:ext>
                </a:extLst>
              </a:tr>
              <a:tr h="457200">
                <a:tc>
                  <a:txBody>
                    <a:bodyPr/>
                    <a:lstStyle/>
                    <a:p>
                      <a:r>
                        <a:rPr lang="en-GB" b="0" i="0" dirty="0">
                          <a:solidFill>
                            <a:srgbClr val="FF3860"/>
                          </a:solidFill>
                          <a:latin typeface="OpenDyslexicAlta" pitchFamily="2" charset="77"/>
                          <a:ea typeface="OpenDyslexic" charset="0"/>
                          <a:cs typeface="OpenDyslexic" charset="0"/>
                        </a:rPr>
                        <a:t>hesitant</a:t>
                      </a:r>
                    </a:p>
                  </a:txBody>
                  <a:tcPr/>
                </a:tc>
                <a:extLst>
                  <a:ext uri="{0D108BD9-81ED-4DB2-BD59-A6C34878D82A}">
                    <a16:rowId xmlns:a16="http://schemas.microsoft.com/office/drawing/2014/main" val="10006"/>
                  </a:ext>
                </a:extLst>
              </a:tr>
              <a:tr h="457200">
                <a:tc>
                  <a:txBody>
                    <a:bodyPr/>
                    <a:lstStyle/>
                    <a:p>
                      <a:r>
                        <a:rPr lang="en-GB" b="0" i="0" dirty="0">
                          <a:solidFill>
                            <a:srgbClr val="FF3860"/>
                          </a:solidFill>
                          <a:latin typeface="OpenDyslexicAlta" pitchFamily="2" charset="77"/>
                          <a:ea typeface="OpenDyslexic" charset="0"/>
                          <a:cs typeface="OpenDyslexic" charset="0"/>
                        </a:rPr>
                        <a:t>relevant</a:t>
                      </a:r>
                    </a:p>
                  </a:txBody>
                  <a:tcPr/>
                </a:tc>
                <a:extLst>
                  <a:ext uri="{0D108BD9-81ED-4DB2-BD59-A6C34878D82A}">
                    <a16:rowId xmlns:a16="http://schemas.microsoft.com/office/drawing/2014/main" val="10007"/>
                  </a:ext>
                </a:extLst>
              </a:tr>
              <a:tr h="457200">
                <a:tc>
                  <a:txBody>
                    <a:bodyPr/>
                    <a:lstStyle/>
                    <a:p>
                      <a:r>
                        <a:rPr lang="en-GB" b="0" i="0" dirty="0">
                          <a:solidFill>
                            <a:srgbClr val="FF3860"/>
                          </a:solidFill>
                          <a:latin typeface="OpenDyslexicAlta" pitchFamily="2" charset="77"/>
                          <a:ea typeface="OpenDyslexic" charset="0"/>
                          <a:cs typeface="OpenDyslexic" charset="0"/>
                        </a:rPr>
                        <a:t>vacant</a:t>
                      </a:r>
                    </a:p>
                  </a:txBody>
                  <a:tcPr/>
                </a:tc>
                <a:extLst>
                  <a:ext uri="{0D108BD9-81ED-4DB2-BD59-A6C34878D82A}">
                    <a16:rowId xmlns:a16="http://schemas.microsoft.com/office/drawing/2014/main" val="10008"/>
                  </a:ext>
                </a:extLst>
              </a:tr>
              <a:tr h="457200">
                <a:tc>
                  <a:txBody>
                    <a:bodyPr/>
                    <a:lstStyle/>
                    <a:p>
                      <a:r>
                        <a:rPr lang="en-GB" b="0" i="0" dirty="0">
                          <a:solidFill>
                            <a:srgbClr val="FF3860"/>
                          </a:solidFill>
                          <a:latin typeface="OpenDyslexicAlta" pitchFamily="2" charset="77"/>
                          <a:ea typeface="OpenDyslexic" charset="0"/>
                          <a:cs typeface="OpenDyslexic" charset="0"/>
                        </a:rPr>
                        <a:t>dominant</a:t>
                      </a:r>
                    </a:p>
                  </a:txBody>
                  <a:tcPr/>
                </a:tc>
                <a:extLst>
                  <a:ext uri="{0D108BD9-81ED-4DB2-BD59-A6C34878D82A}">
                    <a16:rowId xmlns:a16="http://schemas.microsoft.com/office/drawing/2014/main" val="10009"/>
                  </a:ext>
                </a:extLst>
              </a:tr>
              <a:tr h="457200">
                <a:tc>
                  <a:txBody>
                    <a:bodyPr/>
                    <a:lstStyle/>
                    <a:p>
                      <a:r>
                        <a:rPr lang="en-GB" b="0" i="0" dirty="0">
                          <a:solidFill>
                            <a:srgbClr val="FF3860"/>
                          </a:solidFill>
                          <a:latin typeface="OpenDyslexicAlta" pitchFamily="2" charset="77"/>
                          <a:ea typeface="OpenDyslexic" charset="0"/>
                          <a:cs typeface="OpenDyslexic" charset="0"/>
                        </a:rPr>
                        <a:t>abundant</a:t>
                      </a:r>
                    </a:p>
                  </a:txBody>
                  <a:tcPr/>
                </a:tc>
                <a:extLst>
                  <a:ext uri="{0D108BD9-81ED-4DB2-BD59-A6C34878D82A}">
                    <a16:rowId xmlns:a16="http://schemas.microsoft.com/office/drawing/2014/main" val="10010"/>
                  </a:ext>
                </a:extLst>
              </a:tr>
            </a:tbl>
          </a:graphicData>
        </a:graphic>
      </p:graphicFrame>
      <p:sp>
        <p:nvSpPr>
          <p:cNvPr id="41" name="TextBox 40"/>
          <p:cNvSpPr txBox="1"/>
          <p:nvPr/>
        </p:nvSpPr>
        <p:spPr>
          <a:xfrm rot="424549">
            <a:off x="5382021" y="1489637"/>
            <a:ext cx="3103390" cy="738664"/>
          </a:xfrm>
          <a:prstGeom prst="rect">
            <a:avLst/>
          </a:prstGeom>
          <a:solidFill>
            <a:srgbClr val="D883FF"/>
          </a:solidFill>
          <a:ln>
            <a:solidFill>
              <a:srgbClr val="D883FF"/>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sz="1400" dirty="0">
                <a:latin typeface="OpenDyslexicAlta" pitchFamily="2" charset="77"/>
                <a:ea typeface="OpenDyslexic" charset="0"/>
                <a:cs typeface="OpenDyslexic" charset="0"/>
              </a:rPr>
              <a:t>Put your spellings through the machine to find their root words ending in -ant</a:t>
            </a:r>
          </a:p>
        </p:txBody>
      </p:sp>
    </p:spTree>
    <p:extLst>
      <p:ext uri="{BB962C8B-B14F-4D97-AF65-F5344CB8AC3E}">
        <p14:creationId xmlns:p14="http://schemas.microsoft.com/office/powerpoint/2010/main" val="24848809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Use </a:t>
            </a:r>
            <a:r>
              <a:rPr lang="mr-IN" dirty="0"/>
              <a:t>–</a:t>
            </a:r>
            <a:r>
              <a:rPr lang="en-GB" dirty="0" err="1"/>
              <a:t>ent</a:t>
            </a:r>
            <a:r>
              <a:rPr lang="en-GB" dirty="0"/>
              <a:t> and -</a:t>
            </a:r>
            <a:r>
              <a:rPr lang="en-GB" dirty="0" err="1"/>
              <a:t>ence</a:t>
            </a:r>
            <a:r>
              <a:rPr lang="en-GB" dirty="0"/>
              <a:t>  after soft c (/s/ sound), soft g (/j/ sound) and qu.  There many exceptions to this rule. </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5</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9</a:t>
            </a:r>
          </a:p>
        </p:txBody>
      </p:sp>
    </p:spTree>
    <p:extLst>
      <p:ext uri="{BB962C8B-B14F-4D97-AF65-F5344CB8AC3E}">
        <p14:creationId xmlns:p14="http://schemas.microsoft.com/office/powerpoint/2010/main" val="22138310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5</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 9</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Use </a:t>
            </a:r>
            <a:r>
              <a:rPr lang="mr-IN" dirty="0"/>
              <a:t>–</a:t>
            </a:r>
            <a:r>
              <a:rPr lang="en-GB" dirty="0" err="1"/>
              <a:t>ent</a:t>
            </a:r>
            <a:r>
              <a:rPr lang="en-GB" dirty="0"/>
              <a:t> and -</a:t>
            </a:r>
            <a:r>
              <a:rPr lang="en-GB" dirty="0" err="1"/>
              <a:t>ence</a:t>
            </a:r>
            <a:r>
              <a:rPr lang="en-GB" dirty="0"/>
              <a:t>  after soft c (/s/ sound), soft g (/j/ sound) and qu.  There are many exceptions to this rule.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1087751813"/>
              </p:ext>
            </p:extLst>
          </p:nvPr>
        </p:nvGraphicFramePr>
        <p:xfrm>
          <a:off x="3429000" y="1311275"/>
          <a:ext cx="8363607" cy="5272291"/>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21534">
                <a:tc>
                  <a:txBody>
                    <a:bodyPr/>
                    <a:lstStyle/>
                    <a:p>
                      <a:r>
                        <a:rPr lang="en-GB" sz="1600" b="0" i="0" dirty="0">
                          <a:latin typeface="Muli" pitchFamily="2" charset="77"/>
                        </a:rPr>
                        <a:t>Introduction</a:t>
                      </a:r>
                    </a:p>
                  </a:txBody>
                  <a:tcPr/>
                </a:tc>
                <a:tc>
                  <a:txBody>
                    <a:bodyPr/>
                    <a:lstStyle/>
                    <a:p>
                      <a:r>
                        <a:rPr lang="en-GB" sz="1600" b="0" i="0" dirty="0">
                          <a:latin typeface="Muli" pitchFamily="2" charset="77"/>
                        </a:rPr>
                        <a:t>Use the suffix ‘</a:t>
                      </a:r>
                      <a:r>
                        <a:rPr lang="en-GB" sz="1600" b="0" i="0" dirty="0" err="1">
                          <a:latin typeface="Muli" pitchFamily="2" charset="77"/>
                        </a:rPr>
                        <a:t>ent</a:t>
                      </a:r>
                      <a:r>
                        <a:rPr lang="en-GB" sz="1600" b="0" i="0" dirty="0">
                          <a:latin typeface="Muli" pitchFamily="2" charset="77"/>
                        </a:rPr>
                        <a:t>’ and ‘</a:t>
                      </a:r>
                      <a:r>
                        <a:rPr lang="en-GB" sz="1600" b="0" i="0" dirty="0" err="1">
                          <a:latin typeface="Muli" pitchFamily="2" charset="77"/>
                        </a:rPr>
                        <a:t>ence</a:t>
                      </a:r>
                      <a:r>
                        <a:rPr lang="en-GB" sz="1600" b="0" i="0" dirty="0">
                          <a:latin typeface="Muli" pitchFamily="2" charset="77"/>
                        </a:rPr>
                        <a:t>’ and a soft ‘c’ /s/ sound, soft ‘g’ /j/ sound and ‘</a:t>
                      </a:r>
                      <a:r>
                        <a:rPr lang="en-GB" sz="1600" b="0" i="0" dirty="0" err="1">
                          <a:latin typeface="Muli" pitchFamily="2" charset="77"/>
                        </a:rPr>
                        <a:t>qu</a:t>
                      </a:r>
                      <a:r>
                        <a:rPr lang="en-GB" sz="1600" b="0" i="0" dirty="0">
                          <a:latin typeface="Muli" pitchFamily="2" charset="77"/>
                        </a:rPr>
                        <a:t>’. There are exceptions to this rule however.</a:t>
                      </a:r>
                    </a:p>
                  </a:txBody>
                  <a:tcPr/>
                </a:tc>
                <a:extLst>
                  <a:ext uri="{0D108BD9-81ED-4DB2-BD59-A6C34878D82A}">
                    <a16:rowId xmlns:a16="http://schemas.microsoft.com/office/drawing/2014/main" val="10000"/>
                  </a:ext>
                </a:extLst>
              </a:tr>
              <a:tr h="2301611">
                <a:tc>
                  <a:txBody>
                    <a:bodyPr/>
                    <a:lstStyle/>
                    <a:p>
                      <a:r>
                        <a:rPr lang="en-GB" sz="1600" b="0" i="0" dirty="0">
                          <a:latin typeface="Muli" pitchFamily="2" charset="77"/>
                        </a:rPr>
                        <a:t>Main Teaching Activity </a:t>
                      </a:r>
                    </a:p>
                  </a:txBody>
                  <a:tcPr/>
                </a:tc>
                <a:tc>
                  <a:txBody>
                    <a:bodyPr/>
                    <a:lstStyle/>
                    <a:p>
                      <a:r>
                        <a:rPr lang="en-GB" sz="1600" b="0" i="0" baseline="0" dirty="0">
                          <a:latin typeface="Muli" pitchFamily="2" charset="77"/>
                        </a:rPr>
                        <a:t>Get children to write down all of their spellings on a whiteboard and then put the rules up using the power point slide. Get them to divide the words up in to those with a root word with a soft ‘c’ end, those with a soft ‘g’, those with a ‘</a:t>
                      </a:r>
                      <a:r>
                        <a:rPr lang="en-GB" sz="1600" b="0" i="0" baseline="0" dirty="0" err="1">
                          <a:latin typeface="Muli" pitchFamily="2" charset="77"/>
                        </a:rPr>
                        <a:t>qu</a:t>
                      </a:r>
                      <a:r>
                        <a:rPr lang="en-GB" sz="1600" b="0" i="0" baseline="0" dirty="0">
                          <a:latin typeface="Muli" pitchFamily="2" charset="77"/>
                        </a:rPr>
                        <a:t>’ and those that are exceptions.</a:t>
                      </a:r>
                    </a:p>
                    <a:p>
                      <a:endParaRPr lang="en-GB" sz="1600" b="0" i="0" baseline="0" dirty="0">
                        <a:latin typeface="Muli" pitchFamily="2" charset="77"/>
                      </a:endParaRPr>
                    </a:p>
                    <a:p>
                      <a:r>
                        <a:rPr lang="en-GB" sz="1600" b="0" i="0" baseline="0" dirty="0">
                          <a:latin typeface="Muli" pitchFamily="2" charset="77"/>
                        </a:rPr>
                        <a:t>Discuss the groupings and any misconceptions.</a:t>
                      </a:r>
                      <a:br>
                        <a:rPr lang="en-GB" sz="1600" b="0" i="0" baseline="0" dirty="0">
                          <a:latin typeface="Muli" pitchFamily="2" charset="77"/>
                        </a:rPr>
                      </a:br>
                      <a:r>
                        <a:rPr lang="en-GB" sz="1600" b="0" i="0" baseline="0" dirty="0">
                          <a:latin typeface="Muli" pitchFamily="2" charset="77"/>
                        </a:rPr>
                        <a:t>‘c’ - innocent, decent, violence</a:t>
                      </a:r>
                      <a:br>
                        <a:rPr lang="en-GB" sz="1600" b="0" i="0" baseline="0" dirty="0">
                          <a:latin typeface="Muli" pitchFamily="2" charset="77"/>
                        </a:rPr>
                      </a:br>
                      <a:r>
                        <a:rPr lang="en-GB" sz="1600" b="0" i="0" baseline="0" dirty="0">
                          <a:latin typeface="Muli" pitchFamily="2" charset="77"/>
                        </a:rPr>
                        <a:t>‘</a:t>
                      </a:r>
                      <a:r>
                        <a:rPr lang="en-GB" sz="1600" b="0" i="0" baseline="0" dirty="0" err="1">
                          <a:latin typeface="Muli" pitchFamily="2" charset="77"/>
                        </a:rPr>
                        <a:t>qu</a:t>
                      </a:r>
                      <a:r>
                        <a:rPr lang="en-GB" sz="1600" b="0" i="0" baseline="0" dirty="0">
                          <a:latin typeface="Muli" pitchFamily="2" charset="77"/>
                        </a:rPr>
                        <a:t>’ – frequent</a:t>
                      </a:r>
                      <a:br>
                        <a:rPr lang="en-GB" sz="1600" b="0" i="0" baseline="0" dirty="0">
                          <a:latin typeface="Muli" pitchFamily="2" charset="77"/>
                        </a:rPr>
                      </a:br>
                      <a:r>
                        <a:rPr lang="en-GB" sz="1600" b="0" i="0" baseline="0" dirty="0">
                          <a:latin typeface="Muli" pitchFamily="2" charset="77"/>
                        </a:rPr>
                        <a:t>exceptions – confident, competent, transparent</a:t>
                      </a:r>
                    </a:p>
                  </a:txBody>
                  <a:tcPr/>
                </a:tc>
                <a:extLst>
                  <a:ext uri="{0D108BD9-81ED-4DB2-BD59-A6C34878D82A}">
                    <a16:rowId xmlns:a16="http://schemas.microsoft.com/office/drawing/2014/main" val="10001"/>
                  </a:ext>
                </a:extLst>
              </a:tr>
              <a:tr h="1849146">
                <a:tc>
                  <a:txBody>
                    <a:bodyPr/>
                    <a:lstStyle/>
                    <a:p>
                      <a:r>
                        <a:rPr lang="en-GB" sz="1600" b="0" i="0" dirty="0">
                          <a:latin typeface="Muli" pitchFamily="2" charset="77"/>
                        </a:rPr>
                        <a:t>Independent Activity</a:t>
                      </a:r>
                    </a:p>
                  </a:txBody>
                  <a:tcPr/>
                </a:tc>
                <a:tc>
                  <a:txBody>
                    <a:bodyPr/>
                    <a:lstStyle/>
                    <a:p>
                      <a:r>
                        <a:rPr lang="en-GB" sz="1600" b="0" i="0" dirty="0">
                          <a:latin typeface="Muli" pitchFamily="2" charset="77"/>
                        </a:rPr>
                        <a:t>In</a:t>
                      </a:r>
                      <a:r>
                        <a:rPr lang="en-GB" sz="1600" b="0" i="0" baseline="0" dirty="0">
                          <a:latin typeface="Muli" pitchFamily="2" charset="77"/>
                        </a:rPr>
                        <a:t> small groups.  One child writes a sentence with one of this week’s spellings missing. E.g. We made ______________ trips to France.</a:t>
                      </a:r>
                    </a:p>
                    <a:p>
                      <a:endParaRPr lang="en-GB" sz="1600" b="0" i="0" baseline="0" dirty="0">
                        <a:latin typeface="Muli" pitchFamily="2" charset="77"/>
                      </a:endParaRPr>
                    </a:p>
                    <a:p>
                      <a:r>
                        <a:rPr lang="en-GB" sz="1600" b="0" i="0" baseline="0" dirty="0">
                          <a:latin typeface="Muli" pitchFamily="2" charset="77"/>
                        </a:rPr>
                        <a:t>The children on their table then write down the correct spelling on their whiteboards.  The child who created the question shares which they thought was the right question and check each others’ answers. </a:t>
                      </a:r>
                      <a:endParaRPr lang="en-GB" sz="1600" b="0" i="0" dirty="0">
                        <a:latin typeface="Muli" pitchFamily="2" charset="77"/>
                      </a:endParaRPr>
                    </a:p>
                    <a:p>
                      <a:endParaRPr lang="en-GB" sz="1600" b="0" i="0" dirty="0">
                        <a:latin typeface="Muli" pitchFamily="2" charset="77"/>
                      </a:endParaRP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3714128792"/>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innocence</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decent</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frequent</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emergent</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confidence</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competence</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transparent</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eloquence</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violent</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intelligence</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2972657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5</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 9</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Use </a:t>
            </a:r>
            <a:r>
              <a:rPr lang="mr-IN" dirty="0"/>
              <a:t>–</a:t>
            </a:r>
            <a:r>
              <a:rPr lang="en-GB" dirty="0" err="1"/>
              <a:t>ent</a:t>
            </a:r>
            <a:r>
              <a:rPr lang="en-GB" dirty="0"/>
              <a:t> and -</a:t>
            </a:r>
            <a:r>
              <a:rPr lang="en-GB" dirty="0" err="1"/>
              <a:t>ence</a:t>
            </a:r>
            <a:r>
              <a:rPr lang="en-GB" dirty="0"/>
              <a:t>  after soft c (/s/ sound), soft g (/j/ sound) and qu.  There are many exceptions to this rule. </a:t>
            </a:r>
          </a:p>
          <a:p>
            <a:endParaRPr lang="en-GB" dirty="0"/>
          </a:p>
        </p:txBody>
      </p:sp>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712662457"/>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innocence</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decent</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frequent</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emergent</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confidence</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competence</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transparent</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eloquence</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violent</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intelligence</a:t>
                      </a:r>
                    </a:p>
                  </a:txBody>
                  <a:tcPr/>
                </a:tc>
                <a:extLst>
                  <a:ext uri="{0D108BD9-81ED-4DB2-BD59-A6C34878D82A}">
                    <a16:rowId xmlns:a16="http://schemas.microsoft.com/office/drawing/2014/main" val="615534220"/>
                  </a:ext>
                </a:extLst>
              </a:tr>
            </a:tbl>
          </a:graphicData>
        </a:graphic>
      </p:graphicFrame>
      <p:pic>
        <p:nvPicPr>
          <p:cNvPr id="9" name="Picture 2" descr="Box Cardboard Cardboard Box Packing Recycl">
            <a:extLst>
              <a:ext uri="{FF2B5EF4-FFF2-40B4-BE49-F238E27FC236}">
                <a16:creationId xmlns:a16="http://schemas.microsoft.com/office/drawing/2014/main" id="{EEFB0708-1621-4F7D-A9B9-E841DDD87C4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32790" y="1877463"/>
            <a:ext cx="2997724" cy="160761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7131636-4D8B-4D8A-96CB-B7524E303B05}"/>
              </a:ext>
            </a:extLst>
          </p:cNvPr>
          <p:cNvSpPr txBox="1"/>
          <p:nvPr/>
        </p:nvSpPr>
        <p:spPr>
          <a:xfrm>
            <a:off x="4493759" y="2854067"/>
            <a:ext cx="1497204" cy="584775"/>
          </a:xfrm>
          <a:prstGeom prst="rect">
            <a:avLst/>
          </a:prstGeom>
          <a:noFill/>
        </p:spPr>
        <p:txBody>
          <a:bodyPr wrap="square" rtlCol="0">
            <a:spAutoFit/>
          </a:bodyPr>
          <a:lstStyle/>
          <a:p>
            <a:r>
              <a:rPr lang="en-GB" sz="1600" dirty="0">
                <a:latin typeface="OpenDyslexicAlta" pitchFamily="2" charset="77"/>
              </a:rPr>
              <a:t>Root words with soft ‘c’</a:t>
            </a:r>
          </a:p>
        </p:txBody>
      </p:sp>
      <p:pic>
        <p:nvPicPr>
          <p:cNvPr id="12" name="Picture 2" descr="Box Cardboard Cardboard Box Packing Recycl">
            <a:extLst>
              <a:ext uri="{FF2B5EF4-FFF2-40B4-BE49-F238E27FC236}">
                <a16:creationId xmlns:a16="http://schemas.microsoft.com/office/drawing/2014/main" id="{8A915701-D811-46BB-BC10-85AD5B4C2B6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05945" y="1877463"/>
            <a:ext cx="2997725" cy="169994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514F1DD-BB0A-4283-AA73-ACA1665ECDEA}"/>
              </a:ext>
            </a:extLst>
          </p:cNvPr>
          <p:cNvSpPr txBox="1"/>
          <p:nvPr/>
        </p:nvSpPr>
        <p:spPr>
          <a:xfrm>
            <a:off x="9019216" y="2900300"/>
            <a:ext cx="1497204" cy="584775"/>
          </a:xfrm>
          <a:prstGeom prst="rect">
            <a:avLst/>
          </a:prstGeom>
          <a:noFill/>
        </p:spPr>
        <p:txBody>
          <a:bodyPr wrap="square" rtlCol="0">
            <a:spAutoFit/>
          </a:bodyPr>
          <a:lstStyle/>
          <a:p>
            <a:r>
              <a:rPr lang="en-GB" sz="1600" dirty="0">
                <a:latin typeface="OpenDyslexicAlta" pitchFamily="2" charset="77"/>
              </a:rPr>
              <a:t>Root words with ‘</a:t>
            </a:r>
            <a:r>
              <a:rPr lang="en-GB" sz="1600" dirty="0" err="1">
                <a:latin typeface="OpenDyslexicAlta" pitchFamily="2" charset="77"/>
              </a:rPr>
              <a:t>qu</a:t>
            </a:r>
            <a:r>
              <a:rPr lang="en-GB" sz="1600" dirty="0">
                <a:latin typeface="OpenDyslexicAlta" pitchFamily="2" charset="77"/>
              </a:rPr>
              <a:t>’</a:t>
            </a:r>
          </a:p>
        </p:txBody>
      </p:sp>
      <p:pic>
        <p:nvPicPr>
          <p:cNvPr id="18" name="Picture 2" descr="Box Cardboard Cardboard Box Packing Recycl">
            <a:extLst>
              <a:ext uri="{FF2B5EF4-FFF2-40B4-BE49-F238E27FC236}">
                <a16:creationId xmlns:a16="http://schemas.microsoft.com/office/drawing/2014/main" id="{9C7931D8-86C7-424D-9DC3-F332C038645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32790" y="4608298"/>
            <a:ext cx="2997724" cy="160761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F49AC08-AF20-4696-AA6C-F95111A11CA2}"/>
              </a:ext>
            </a:extLst>
          </p:cNvPr>
          <p:cNvSpPr txBox="1"/>
          <p:nvPr/>
        </p:nvSpPr>
        <p:spPr>
          <a:xfrm>
            <a:off x="4542744" y="5538802"/>
            <a:ext cx="1497204" cy="584775"/>
          </a:xfrm>
          <a:prstGeom prst="rect">
            <a:avLst/>
          </a:prstGeom>
          <a:noFill/>
        </p:spPr>
        <p:txBody>
          <a:bodyPr wrap="square" rtlCol="0">
            <a:spAutoFit/>
          </a:bodyPr>
          <a:lstStyle/>
          <a:p>
            <a:r>
              <a:rPr lang="en-GB" sz="1600" dirty="0">
                <a:latin typeface="OpenDyslexicAlta" pitchFamily="2" charset="77"/>
              </a:rPr>
              <a:t>Root words with soft ‘g’</a:t>
            </a:r>
          </a:p>
        </p:txBody>
      </p:sp>
      <p:pic>
        <p:nvPicPr>
          <p:cNvPr id="20" name="Picture 2" descr="Box Cardboard Cardboard Box Packing Recycl">
            <a:extLst>
              <a:ext uri="{FF2B5EF4-FFF2-40B4-BE49-F238E27FC236}">
                <a16:creationId xmlns:a16="http://schemas.microsoft.com/office/drawing/2014/main" id="{09EEB5AA-9395-4F37-B0AB-1B209BA6542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05947" y="4515964"/>
            <a:ext cx="2997724" cy="169994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6377A22-74B8-4BE0-8B1F-2F1AB9262770}"/>
              </a:ext>
            </a:extLst>
          </p:cNvPr>
          <p:cNvSpPr txBox="1"/>
          <p:nvPr/>
        </p:nvSpPr>
        <p:spPr>
          <a:xfrm>
            <a:off x="9019216" y="5661912"/>
            <a:ext cx="1497204" cy="338554"/>
          </a:xfrm>
          <a:prstGeom prst="rect">
            <a:avLst/>
          </a:prstGeom>
          <a:noFill/>
        </p:spPr>
        <p:txBody>
          <a:bodyPr wrap="square" rtlCol="0">
            <a:spAutoFit/>
          </a:bodyPr>
          <a:lstStyle/>
          <a:p>
            <a:r>
              <a:rPr lang="en-GB" sz="1600" dirty="0">
                <a:latin typeface="OpenDyslexicAlta" pitchFamily="2" charset="77"/>
              </a:rPr>
              <a:t>Exceptions</a:t>
            </a:r>
          </a:p>
        </p:txBody>
      </p:sp>
    </p:spTree>
    <p:extLst>
      <p:ext uri="{BB962C8B-B14F-4D97-AF65-F5344CB8AC3E}">
        <p14:creationId xmlns:p14="http://schemas.microsoft.com/office/powerpoint/2010/main" val="40995725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5</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 9</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Use </a:t>
            </a:r>
            <a:r>
              <a:rPr lang="mr-IN" dirty="0"/>
              <a:t>–</a:t>
            </a:r>
            <a:r>
              <a:rPr lang="en-GB" dirty="0" err="1"/>
              <a:t>ent</a:t>
            </a:r>
            <a:r>
              <a:rPr lang="en-GB" dirty="0"/>
              <a:t> and -</a:t>
            </a:r>
            <a:r>
              <a:rPr lang="en-GB" dirty="0" err="1"/>
              <a:t>ence</a:t>
            </a:r>
            <a:r>
              <a:rPr lang="en-GB" dirty="0"/>
              <a:t>  after soft c (/s/ sound), soft g (/j/ sound) and qu.  There are many exceptions to this rule. </a:t>
            </a:r>
          </a:p>
          <a:p>
            <a:endParaRPr lang="en-GB" dirty="0"/>
          </a:p>
        </p:txBody>
      </p:sp>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4107960094"/>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innocence</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decent</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frequent</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emergent</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confidence</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competence</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transparent</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eloquence</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violent</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intelligence</a:t>
                      </a:r>
                    </a:p>
                  </a:txBody>
                  <a:tcPr/>
                </a:tc>
                <a:extLst>
                  <a:ext uri="{0D108BD9-81ED-4DB2-BD59-A6C34878D82A}">
                    <a16:rowId xmlns:a16="http://schemas.microsoft.com/office/drawing/2014/main" val="615534220"/>
                  </a:ext>
                </a:extLst>
              </a:tr>
            </a:tbl>
          </a:graphicData>
        </a:graphic>
      </p:graphicFrame>
      <p:pic>
        <p:nvPicPr>
          <p:cNvPr id="9" name="Picture 2" descr="Box Cardboard Cardboard Box Packing Recycl">
            <a:extLst>
              <a:ext uri="{FF2B5EF4-FFF2-40B4-BE49-F238E27FC236}">
                <a16:creationId xmlns:a16="http://schemas.microsoft.com/office/drawing/2014/main" id="{EEFB0708-1621-4F7D-A9B9-E841DDD87C4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82774" y="2508389"/>
            <a:ext cx="2997724" cy="160761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7131636-4D8B-4D8A-96CB-B7524E303B05}"/>
              </a:ext>
            </a:extLst>
          </p:cNvPr>
          <p:cNvSpPr txBox="1"/>
          <p:nvPr/>
        </p:nvSpPr>
        <p:spPr>
          <a:xfrm>
            <a:off x="4466324" y="3356877"/>
            <a:ext cx="1497204" cy="584775"/>
          </a:xfrm>
          <a:prstGeom prst="rect">
            <a:avLst/>
          </a:prstGeom>
          <a:noFill/>
        </p:spPr>
        <p:txBody>
          <a:bodyPr wrap="square" rtlCol="0">
            <a:spAutoFit/>
          </a:bodyPr>
          <a:lstStyle/>
          <a:p>
            <a:r>
              <a:rPr lang="en-GB" sz="1600" dirty="0">
                <a:latin typeface="OpenDyslexicAlta" pitchFamily="2" charset="77"/>
              </a:rPr>
              <a:t>Root words with soft ‘c’</a:t>
            </a:r>
          </a:p>
        </p:txBody>
      </p:sp>
      <p:pic>
        <p:nvPicPr>
          <p:cNvPr id="12" name="Picture 2" descr="Box Cardboard Cardboard Box Packing Recycl">
            <a:extLst>
              <a:ext uri="{FF2B5EF4-FFF2-40B4-BE49-F238E27FC236}">
                <a16:creationId xmlns:a16="http://schemas.microsoft.com/office/drawing/2014/main" id="{8A915701-D811-46BB-BC10-85AD5B4C2B6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05946" y="2101566"/>
            <a:ext cx="2997725" cy="169994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514F1DD-BB0A-4283-AA73-ACA1665ECDEA}"/>
              </a:ext>
            </a:extLst>
          </p:cNvPr>
          <p:cNvSpPr txBox="1"/>
          <p:nvPr/>
        </p:nvSpPr>
        <p:spPr>
          <a:xfrm>
            <a:off x="9034058" y="3126143"/>
            <a:ext cx="1497204" cy="584775"/>
          </a:xfrm>
          <a:prstGeom prst="rect">
            <a:avLst/>
          </a:prstGeom>
          <a:noFill/>
        </p:spPr>
        <p:txBody>
          <a:bodyPr wrap="square" rtlCol="0">
            <a:spAutoFit/>
          </a:bodyPr>
          <a:lstStyle/>
          <a:p>
            <a:r>
              <a:rPr lang="en-GB" sz="1600" dirty="0">
                <a:latin typeface="OpenDyslexicAlta" pitchFamily="2" charset="77"/>
              </a:rPr>
              <a:t>Root words with ‘</a:t>
            </a:r>
            <a:r>
              <a:rPr lang="en-GB" sz="1600" dirty="0" err="1">
                <a:latin typeface="OpenDyslexicAlta" pitchFamily="2" charset="77"/>
              </a:rPr>
              <a:t>qu</a:t>
            </a:r>
            <a:r>
              <a:rPr lang="en-GB" sz="1600" dirty="0">
                <a:latin typeface="OpenDyslexicAlta" pitchFamily="2" charset="77"/>
              </a:rPr>
              <a:t>’</a:t>
            </a:r>
          </a:p>
        </p:txBody>
      </p:sp>
      <p:pic>
        <p:nvPicPr>
          <p:cNvPr id="18" name="Picture 2" descr="Box Cardboard Cardboard Box Packing Recycl">
            <a:extLst>
              <a:ext uri="{FF2B5EF4-FFF2-40B4-BE49-F238E27FC236}">
                <a16:creationId xmlns:a16="http://schemas.microsoft.com/office/drawing/2014/main" id="{9C7931D8-86C7-424D-9DC3-F332C038645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77436" y="4975954"/>
            <a:ext cx="2997724" cy="160761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F49AC08-AF20-4696-AA6C-F95111A11CA2}"/>
              </a:ext>
            </a:extLst>
          </p:cNvPr>
          <p:cNvSpPr txBox="1"/>
          <p:nvPr/>
        </p:nvSpPr>
        <p:spPr>
          <a:xfrm>
            <a:off x="4542743" y="5883316"/>
            <a:ext cx="1497204" cy="584775"/>
          </a:xfrm>
          <a:prstGeom prst="rect">
            <a:avLst/>
          </a:prstGeom>
          <a:noFill/>
        </p:spPr>
        <p:txBody>
          <a:bodyPr wrap="square" rtlCol="0">
            <a:spAutoFit/>
          </a:bodyPr>
          <a:lstStyle/>
          <a:p>
            <a:r>
              <a:rPr lang="en-GB" sz="1600" dirty="0">
                <a:latin typeface="OpenDyslexicAlta" pitchFamily="2" charset="77"/>
              </a:rPr>
              <a:t>Root words with soft ‘g’</a:t>
            </a:r>
          </a:p>
        </p:txBody>
      </p:sp>
      <p:pic>
        <p:nvPicPr>
          <p:cNvPr id="20" name="Picture 2" descr="Box Cardboard Cardboard Box Packing Recycl">
            <a:extLst>
              <a:ext uri="{FF2B5EF4-FFF2-40B4-BE49-F238E27FC236}">
                <a16:creationId xmlns:a16="http://schemas.microsoft.com/office/drawing/2014/main" id="{09EEB5AA-9395-4F37-B0AB-1B209BA6542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05946" y="4883621"/>
            <a:ext cx="2997724" cy="169994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6377A22-74B8-4BE0-8B1F-2F1AB9262770}"/>
              </a:ext>
            </a:extLst>
          </p:cNvPr>
          <p:cNvSpPr txBox="1"/>
          <p:nvPr/>
        </p:nvSpPr>
        <p:spPr>
          <a:xfrm>
            <a:off x="9034058" y="6082535"/>
            <a:ext cx="1497204" cy="338554"/>
          </a:xfrm>
          <a:prstGeom prst="rect">
            <a:avLst/>
          </a:prstGeom>
          <a:noFill/>
        </p:spPr>
        <p:txBody>
          <a:bodyPr wrap="square" rtlCol="0">
            <a:spAutoFit/>
          </a:bodyPr>
          <a:lstStyle/>
          <a:p>
            <a:r>
              <a:rPr lang="en-GB" sz="1600" dirty="0">
                <a:latin typeface="OpenDyslexicAlta" pitchFamily="2" charset="77"/>
              </a:rPr>
              <a:t>Exceptions</a:t>
            </a:r>
          </a:p>
        </p:txBody>
      </p:sp>
      <p:sp>
        <p:nvSpPr>
          <p:cNvPr id="5" name="Rectangle 4">
            <a:extLst>
              <a:ext uri="{FF2B5EF4-FFF2-40B4-BE49-F238E27FC236}">
                <a16:creationId xmlns:a16="http://schemas.microsoft.com/office/drawing/2014/main" id="{D3A1E567-DA8A-2B43-AE87-97D4BB0910FD}"/>
              </a:ext>
            </a:extLst>
          </p:cNvPr>
          <p:cNvSpPr/>
          <p:nvPr/>
        </p:nvSpPr>
        <p:spPr>
          <a:xfrm>
            <a:off x="7883147" y="1451378"/>
            <a:ext cx="1409297"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eloquence</a:t>
            </a:r>
          </a:p>
        </p:txBody>
      </p:sp>
      <p:sp>
        <p:nvSpPr>
          <p:cNvPr id="7" name="Rectangle 6">
            <a:extLst>
              <a:ext uri="{FF2B5EF4-FFF2-40B4-BE49-F238E27FC236}">
                <a16:creationId xmlns:a16="http://schemas.microsoft.com/office/drawing/2014/main" id="{92712018-8368-F141-A8CC-6DC494CB1E4F}"/>
              </a:ext>
            </a:extLst>
          </p:cNvPr>
          <p:cNvSpPr/>
          <p:nvPr/>
        </p:nvSpPr>
        <p:spPr>
          <a:xfrm>
            <a:off x="10274551" y="1348306"/>
            <a:ext cx="1229119" cy="369332"/>
          </a:xfrm>
          <a:prstGeom prst="rect">
            <a:avLst/>
          </a:prstGeom>
        </p:spPr>
        <p:txBody>
          <a:bodyPr wrap="none">
            <a:spAutoFit/>
          </a:bodyPr>
          <a:lstStyle/>
          <a:p>
            <a:r>
              <a:rPr lang="en-GB" dirty="0">
                <a:latin typeface="OpenDyslexicAlta" pitchFamily="2" charset="77"/>
                <a:ea typeface="OpenDyslexic" charset="0"/>
                <a:cs typeface="OpenDyslexic" charset="0"/>
              </a:rPr>
              <a:t>frequent</a:t>
            </a:r>
          </a:p>
        </p:txBody>
      </p:sp>
      <p:sp>
        <p:nvSpPr>
          <p:cNvPr id="8" name="Rectangle 7">
            <a:extLst>
              <a:ext uri="{FF2B5EF4-FFF2-40B4-BE49-F238E27FC236}">
                <a16:creationId xmlns:a16="http://schemas.microsoft.com/office/drawing/2014/main" id="{829CBA1B-F2D0-8D4E-BB5A-171E39A574C4}"/>
              </a:ext>
            </a:extLst>
          </p:cNvPr>
          <p:cNvSpPr/>
          <p:nvPr/>
        </p:nvSpPr>
        <p:spPr>
          <a:xfrm>
            <a:off x="8404360" y="4540500"/>
            <a:ext cx="1023742" cy="369332"/>
          </a:xfrm>
          <a:prstGeom prst="rect">
            <a:avLst/>
          </a:prstGeom>
        </p:spPr>
        <p:txBody>
          <a:bodyPr wrap="none">
            <a:spAutoFit/>
          </a:bodyPr>
          <a:lstStyle/>
          <a:p>
            <a:r>
              <a:rPr lang="en-GB" dirty="0">
                <a:latin typeface="OpenDyslexicAlta" pitchFamily="2" charset="77"/>
                <a:ea typeface="OpenDyslexic" charset="0"/>
                <a:cs typeface="OpenDyslexic" charset="0"/>
              </a:rPr>
              <a:t>violent</a:t>
            </a:r>
          </a:p>
        </p:txBody>
      </p:sp>
      <p:sp>
        <p:nvSpPr>
          <p:cNvPr id="10" name="Rectangle 9">
            <a:extLst>
              <a:ext uri="{FF2B5EF4-FFF2-40B4-BE49-F238E27FC236}">
                <a16:creationId xmlns:a16="http://schemas.microsoft.com/office/drawing/2014/main" id="{ECFF66D4-8E72-014F-8015-E735728AF5A8}"/>
              </a:ext>
            </a:extLst>
          </p:cNvPr>
          <p:cNvSpPr/>
          <p:nvPr/>
        </p:nvSpPr>
        <p:spPr>
          <a:xfrm>
            <a:off x="5861864" y="4458101"/>
            <a:ext cx="1577483"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intelligence</a:t>
            </a:r>
          </a:p>
        </p:txBody>
      </p:sp>
      <p:sp>
        <p:nvSpPr>
          <p:cNvPr id="14" name="Rectangle 13">
            <a:extLst>
              <a:ext uri="{FF2B5EF4-FFF2-40B4-BE49-F238E27FC236}">
                <a16:creationId xmlns:a16="http://schemas.microsoft.com/office/drawing/2014/main" id="{37B43995-EC82-334E-B803-A3A66662C333}"/>
              </a:ext>
            </a:extLst>
          </p:cNvPr>
          <p:cNvSpPr/>
          <p:nvPr/>
        </p:nvSpPr>
        <p:spPr>
          <a:xfrm>
            <a:off x="4244562" y="4514289"/>
            <a:ext cx="1368260"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emergent</a:t>
            </a:r>
          </a:p>
        </p:txBody>
      </p:sp>
      <p:sp>
        <p:nvSpPr>
          <p:cNvPr id="15" name="Rectangle 14">
            <a:extLst>
              <a:ext uri="{FF2B5EF4-FFF2-40B4-BE49-F238E27FC236}">
                <a16:creationId xmlns:a16="http://schemas.microsoft.com/office/drawing/2014/main" id="{87DDF21A-3982-D249-BDA1-047B20E19546}"/>
              </a:ext>
            </a:extLst>
          </p:cNvPr>
          <p:cNvSpPr/>
          <p:nvPr/>
        </p:nvSpPr>
        <p:spPr>
          <a:xfrm>
            <a:off x="9601293" y="4272089"/>
            <a:ext cx="1591013" cy="369332"/>
          </a:xfrm>
          <a:prstGeom prst="rect">
            <a:avLst/>
          </a:prstGeom>
        </p:spPr>
        <p:txBody>
          <a:bodyPr wrap="none">
            <a:spAutoFit/>
          </a:bodyPr>
          <a:lstStyle/>
          <a:p>
            <a:r>
              <a:rPr lang="en-GB" dirty="0">
                <a:latin typeface="OpenDyslexicAlta" pitchFamily="2" charset="77"/>
                <a:ea typeface="OpenDyslexic" charset="0"/>
                <a:cs typeface="OpenDyslexic" charset="0"/>
              </a:rPr>
              <a:t>transparent</a:t>
            </a:r>
          </a:p>
        </p:txBody>
      </p:sp>
      <p:sp>
        <p:nvSpPr>
          <p:cNvPr id="16" name="Rectangle 15">
            <a:extLst>
              <a:ext uri="{FF2B5EF4-FFF2-40B4-BE49-F238E27FC236}">
                <a16:creationId xmlns:a16="http://schemas.microsoft.com/office/drawing/2014/main" id="{10C4B740-7A44-4346-A7C2-11849479BC07}"/>
              </a:ext>
            </a:extLst>
          </p:cNvPr>
          <p:cNvSpPr/>
          <p:nvPr/>
        </p:nvSpPr>
        <p:spPr>
          <a:xfrm>
            <a:off x="8173336" y="4047633"/>
            <a:ext cx="1655646" cy="369332"/>
          </a:xfrm>
          <a:prstGeom prst="rect">
            <a:avLst/>
          </a:prstGeom>
        </p:spPr>
        <p:txBody>
          <a:bodyPr wrap="none">
            <a:spAutoFit/>
          </a:bodyPr>
          <a:lstStyle/>
          <a:p>
            <a:r>
              <a:rPr lang="en-GB" dirty="0">
                <a:latin typeface="OpenDyslexicAlta" pitchFamily="2" charset="77"/>
                <a:ea typeface="OpenDyslexic" charset="0"/>
                <a:cs typeface="OpenDyslexic" charset="0"/>
              </a:rPr>
              <a:t>competence</a:t>
            </a:r>
          </a:p>
        </p:txBody>
      </p:sp>
      <p:sp>
        <p:nvSpPr>
          <p:cNvPr id="17" name="Rectangle 16">
            <a:extLst>
              <a:ext uri="{FF2B5EF4-FFF2-40B4-BE49-F238E27FC236}">
                <a16:creationId xmlns:a16="http://schemas.microsoft.com/office/drawing/2014/main" id="{2C5DB1BA-0431-3B41-AB7B-F557192C04EE}"/>
              </a:ext>
            </a:extLst>
          </p:cNvPr>
          <p:cNvSpPr/>
          <p:nvPr/>
        </p:nvSpPr>
        <p:spPr>
          <a:xfrm>
            <a:off x="10558545" y="3998112"/>
            <a:ext cx="1482522" cy="369332"/>
          </a:xfrm>
          <a:prstGeom prst="rect">
            <a:avLst/>
          </a:prstGeom>
        </p:spPr>
        <p:txBody>
          <a:bodyPr wrap="none">
            <a:spAutoFit/>
          </a:bodyPr>
          <a:lstStyle/>
          <a:p>
            <a:r>
              <a:rPr lang="en-GB" dirty="0">
                <a:latin typeface="OpenDyslexicAlta" pitchFamily="2" charset="77"/>
                <a:ea typeface="OpenDyslexic" charset="0"/>
                <a:cs typeface="OpenDyslexic" charset="0"/>
              </a:rPr>
              <a:t>confidence</a:t>
            </a:r>
          </a:p>
        </p:txBody>
      </p:sp>
      <p:sp>
        <p:nvSpPr>
          <p:cNvPr id="22" name="Rectangle 21">
            <a:extLst>
              <a:ext uri="{FF2B5EF4-FFF2-40B4-BE49-F238E27FC236}">
                <a16:creationId xmlns:a16="http://schemas.microsoft.com/office/drawing/2014/main" id="{A7CA71C5-1ED8-294E-A8DF-401182F4FFBE}"/>
              </a:ext>
            </a:extLst>
          </p:cNvPr>
          <p:cNvSpPr/>
          <p:nvPr/>
        </p:nvSpPr>
        <p:spPr>
          <a:xfrm>
            <a:off x="5253062" y="1820710"/>
            <a:ext cx="1001428" cy="369332"/>
          </a:xfrm>
          <a:prstGeom prst="rect">
            <a:avLst/>
          </a:prstGeom>
        </p:spPr>
        <p:txBody>
          <a:bodyPr wrap="none">
            <a:spAutoFit/>
          </a:bodyPr>
          <a:lstStyle/>
          <a:p>
            <a:r>
              <a:rPr lang="en-GB" dirty="0">
                <a:latin typeface="OpenDyslexicAlta" pitchFamily="2" charset="77"/>
                <a:ea typeface="OpenDyslexic" charset="0"/>
                <a:cs typeface="OpenDyslexic" charset="0"/>
              </a:rPr>
              <a:t>decent</a:t>
            </a:r>
          </a:p>
        </p:txBody>
      </p:sp>
      <p:sp>
        <p:nvSpPr>
          <p:cNvPr id="23" name="Rectangle 22">
            <a:extLst>
              <a:ext uri="{FF2B5EF4-FFF2-40B4-BE49-F238E27FC236}">
                <a16:creationId xmlns:a16="http://schemas.microsoft.com/office/drawing/2014/main" id="{F3A1403A-E8FA-9B4B-9600-8497C49A1380}"/>
              </a:ext>
            </a:extLst>
          </p:cNvPr>
          <p:cNvSpPr/>
          <p:nvPr/>
        </p:nvSpPr>
        <p:spPr>
          <a:xfrm>
            <a:off x="3833193" y="2035501"/>
            <a:ext cx="1361206" cy="369332"/>
          </a:xfrm>
          <a:prstGeom prst="rect">
            <a:avLst/>
          </a:prstGeom>
        </p:spPr>
        <p:txBody>
          <a:bodyPr wrap="none">
            <a:spAutoFit/>
          </a:bodyPr>
          <a:lstStyle/>
          <a:p>
            <a:r>
              <a:rPr lang="en-GB" dirty="0">
                <a:latin typeface="OpenDyslexicAlta" pitchFamily="2" charset="77"/>
                <a:ea typeface="OpenDyslexic" charset="0"/>
                <a:cs typeface="OpenDyslexic" charset="0"/>
              </a:rPr>
              <a:t>innocence</a:t>
            </a:r>
          </a:p>
        </p:txBody>
      </p:sp>
    </p:spTree>
    <p:extLst>
      <p:ext uri="{BB962C8B-B14F-4D97-AF65-F5344CB8AC3E}">
        <p14:creationId xmlns:p14="http://schemas.microsoft.com/office/powerpoint/2010/main" val="32198113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352122015"/>
              </p:ext>
            </p:extLst>
          </p:nvPr>
        </p:nvGraphicFramePr>
        <p:xfrm>
          <a:off x="508000" y="1600196"/>
          <a:ext cx="11150598" cy="484632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2984148326"/>
                    </a:ext>
                  </a:extLst>
                </a:gridCol>
                <a:gridCol w="1858433">
                  <a:extLst>
                    <a:ext uri="{9D8B030D-6E8A-4147-A177-3AD203B41FA5}">
                      <a16:colId xmlns:a16="http://schemas.microsoft.com/office/drawing/2014/main" val="2547895112"/>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D883FF"/>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4th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innocence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decent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frequent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emergent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confidence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competence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transparent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eloquence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147766">
                <a:tc>
                  <a:txBody>
                    <a:bodyPr/>
                    <a:lstStyle/>
                    <a:p>
                      <a:r>
                        <a:rPr lang="en-GB" b="0" i="0" dirty="0">
                          <a:latin typeface="OpenDyslexicAlta" pitchFamily="2" charset="77"/>
                          <a:ea typeface="OpenDyslexic" charset="0"/>
                          <a:cs typeface="OpenDyslexic" charset="0"/>
                        </a:rPr>
                        <a:t>violent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214027">
                <a:tc>
                  <a:txBody>
                    <a:bodyPr/>
                    <a:lstStyle/>
                    <a:p>
                      <a:r>
                        <a:rPr lang="en-GB" b="0" i="0" dirty="0">
                          <a:latin typeface="OpenDyslexicAlta" pitchFamily="2" charset="77"/>
                          <a:ea typeface="OpenDyslexic" charset="0"/>
                          <a:cs typeface="OpenDyslexic" charset="0"/>
                        </a:rPr>
                        <a:t>intelligence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18574238"/>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r>
                        <a:rPr lang="en-GB" sz="1400" dirty="0">
                          <a:latin typeface="Muli" pitchFamily="2" charset="77"/>
                        </a:rPr>
                        <a:t>Use </a:t>
                      </a:r>
                      <a:r>
                        <a:rPr lang="mr-IN" sz="1400" dirty="0">
                          <a:latin typeface="Muli" pitchFamily="2" charset="77"/>
                        </a:rPr>
                        <a:t>–</a:t>
                      </a:r>
                      <a:r>
                        <a:rPr lang="en-GB" sz="1400" dirty="0" err="1">
                          <a:latin typeface="Muli" pitchFamily="2" charset="77"/>
                        </a:rPr>
                        <a:t>ent</a:t>
                      </a:r>
                      <a:r>
                        <a:rPr lang="en-GB" sz="1400" dirty="0">
                          <a:latin typeface="Muli" pitchFamily="2" charset="77"/>
                        </a:rPr>
                        <a:t> and -</a:t>
                      </a:r>
                      <a:r>
                        <a:rPr lang="en-GB" sz="1400" dirty="0" err="1">
                          <a:latin typeface="Muli" pitchFamily="2" charset="77"/>
                        </a:rPr>
                        <a:t>ence</a:t>
                      </a:r>
                      <a:r>
                        <a:rPr lang="en-GB" sz="1400" dirty="0">
                          <a:latin typeface="Muli" pitchFamily="2" charset="77"/>
                        </a:rPr>
                        <a:t>  after soft c (/s/ sound), soft g (/j/ sound) and qu.  There are many exceptions to this rule.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9</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0296006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03405023"/>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innocence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decent</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frequent</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emergent</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confidence</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competence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transparent</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eloquence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violent</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intelligence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679964503"/>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r>
                        <a:rPr lang="en-GB" sz="1400" dirty="0">
                          <a:latin typeface="Muli" pitchFamily="2" charset="77"/>
                        </a:rPr>
                        <a:t>Use </a:t>
                      </a:r>
                      <a:r>
                        <a:rPr lang="mr-IN" sz="1400" dirty="0">
                          <a:latin typeface="Muli" pitchFamily="2" charset="77"/>
                        </a:rPr>
                        <a:t>–</a:t>
                      </a:r>
                      <a:r>
                        <a:rPr lang="en-GB" sz="1400" dirty="0" err="1">
                          <a:latin typeface="Muli" pitchFamily="2" charset="77"/>
                        </a:rPr>
                        <a:t>ent</a:t>
                      </a:r>
                      <a:r>
                        <a:rPr lang="en-GB" sz="1400" dirty="0">
                          <a:latin typeface="Muli" pitchFamily="2" charset="77"/>
                        </a:rPr>
                        <a:t> and -</a:t>
                      </a:r>
                      <a:r>
                        <a:rPr lang="en-GB" sz="1400" dirty="0" err="1">
                          <a:latin typeface="Muli" pitchFamily="2" charset="77"/>
                        </a:rPr>
                        <a:t>ence</a:t>
                      </a:r>
                      <a:r>
                        <a:rPr lang="en-GB" sz="1400" dirty="0">
                          <a:latin typeface="Muli" pitchFamily="2" charset="77"/>
                        </a:rPr>
                        <a:t>  after soft c (/s/ sound), soft g (/j/ sound) and qu.  There are many exceptions to this rule.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Name: </a:t>
                      </a: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9</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3" name="Oval 2"/>
          <p:cNvSpPr/>
          <p:nvPr/>
        </p:nvSpPr>
        <p:spPr>
          <a:xfrm>
            <a:off x="3208564" y="2209800"/>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7" name="Oval 6"/>
          <p:cNvSpPr/>
          <p:nvPr/>
        </p:nvSpPr>
        <p:spPr>
          <a:xfrm>
            <a:off x="3208564" y="2637122"/>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8" name="Oval 7"/>
          <p:cNvSpPr/>
          <p:nvPr/>
        </p:nvSpPr>
        <p:spPr>
          <a:xfrm>
            <a:off x="3208564" y="3145971"/>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9" name="Oval 8"/>
          <p:cNvSpPr/>
          <p:nvPr/>
        </p:nvSpPr>
        <p:spPr>
          <a:xfrm>
            <a:off x="3208564" y="3573293"/>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0" name="Oval 9"/>
          <p:cNvSpPr/>
          <p:nvPr/>
        </p:nvSpPr>
        <p:spPr>
          <a:xfrm>
            <a:off x="3195637" y="5008174"/>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1" name="Oval 10"/>
          <p:cNvSpPr/>
          <p:nvPr/>
        </p:nvSpPr>
        <p:spPr>
          <a:xfrm>
            <a:off x="3208564" y="5407533"/>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2" name="Oval 11"/>
          <p:cNvSpPr/>
          <p:nvPr/>
        </p:nvSpPr>
        <p:spPr>
          <a:xfrm>
            <a:off x="3208564" y="5916382"/>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3" name="Oval 12"/>
          <p:cNvSpPr/>
          <p:nvPr/>
        </p:nvSpPr>
        <p:spPr>
          <a:xfrm>
            <a:off x="3205841" y="6343588"/>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4" name="Oval 13"/>
          <p:cNvSpPr/>
          <p:nvPr/>
        </p:nvSpPr>
        <p:spPr>
          <a:xfrm>
            <a:off x="3208564" y="4061871"/>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5" name="Oval 14"/>
          <p:cNvSpPr/>
          <p:nvPr/>
        </p:nvSpPr>
        <p:spPr>
          <a:xfrm>
            <a:off x="3205842" y="4509684"/>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6" name="Rounded Rectangle 15"/>
          <p:cNvSpPr/>
          <p:nvPr/>
        </p:nvSpPr>
        <p:spPr>
          <a:xfrm>
            <a:off x="7588468" y="2397636"/>
            <a:ext cx="1794328" cy="622656"/>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Being clever</a:t>
            </a:r>
          </a:p>
        </p:txBody>
      </p:sp>
      <p:sp>
        <p:nvSpPr>
          <p:cNvPr id="17" name="Rounded Rectangle 16"/>
          <p:cNvSpPr/>
          <p:nvPr/>
        </p:nvSpPr>
        <p:spPr>
          <a:xfrm>
            <a:off x="7221539" y="4225157"/>
            <a:ext cx="1794328" cy="642257"/>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See-through.</a:t>
            </a:r>
          </a:p>
        </p:txBody>
      </p:sp>
      <p:sp>
        <p:nvSpPr>
          <p:cNvPr id="18" name="Rounded Rectangle 17"/>
          <p:cNvSpPr/>
          <p:nvPr/>
        </p:nvSpPr>
        <p:spPr>
          <a:xfrm>
            <a:off x="9725891" y="2109970"/>
            <a:ext cx="1969902" cy="910321"/>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The ability to be successful.</a:t>
            </a:r>
          </a:p>
        </p:txBody>
      </p:sp>
      <p:sp>
        <p:nvSpPr>
          <p:cNvPr id="19" name="Rounded Rectangle 18"/>
          <p:cNvSpPr/>
          <p:nvPr/>
        </p:nvSpPr>
        <p:spPr>
          <a:xfrm>
            <a:off x="5099050" y="3145971"/>
            <a:ext cx="1794328" cy="642257"/>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Being well spoken</a:t>
            </a:r>
          </a:p>
        </p:txBody>
      </p:sp>
      <p:sp>
        <p:nvSpPr>
          <p:cNvPr id="20" name="Rounded Rectangle 19"/>
          <p:cNvSpPr/>
          <p:nvPr/>
        </p:nvSpPr>
        <p:spPr>
          <a:xfrm>
            <a:off x="4483780" y="4439338"/>
            <a:ext cx="1794328" cy="642257"/>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Happening often.</a:t>
            </a:r>
          </a:p>
        </p:txBody>
      </p:sp>
      <p:sp>
        <p:nvSpPr>
          <p:cNvPr id="21" name="Rounded Rectangle 20"/>
          <p:cNvSpPr/>
          <p:nvPr/>
        </p:nvSpPr>
        <p:spPr>
          <a:xfrm>
            <a:off x="7265981" y="5570819"/>
            <a:ext cx="1850604" cy="936055"/>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Good and moral behaviour.</a:t>
            </a:r>
          </a:p>
        </p:txBody>
      </p:sp>
      <p:sp>
        <p:nvSpPr>
          <p:cNvPr id="22" name="Rounded Rectangle 21"/>
          <p:cNvSpPr/>
          <p:nvPr/>
        </p:nvSpPr>
        <p:spPr>
          <a:xfrm>
            <a:off x="9854365" y="3474910"/>
            <a:ext cx="1794328" cy="642257"/>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Without guilt.</a:t>
            </a:r>
          </a:p>
        </p:txBody>
      </p:sp>
      <p:sp>
        <p:nvSpPr>
          <p:cNvPr id="23" name="Rounded Rectangle 22"/>
          <p:cNvSpPr/>
          <p:nvPr/>
        </p:nvSpPr>
        <p:spPr>
          <a:xfrm>
            <a:off x="4283524" y="5821179"/>
            <a:ext cx="2197577" cy="808217"/>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Certainty about your ability.</a:t>
            </a:r>
          </a:p>
        </p:txBody>
      </p:sp>
      <p:sp>
        <p:nvSpPr>
          <p:cNvPr id="24" name="Rounded Rectangle 23"/>
          <p:cNvSpPr/>
          <p:nvPr/>
        </p:nvSpPr>
        <p:spPr>
          <a:xfrm>
            <a:off x="9901465" y="5081595"/>
            <a:ext cx="1794328" cy="834787"/>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Starting to appear</a:t>
            </a:r>
          </a:p>
        </p:txBody>
      </p:sp>
      <p:sp>
        <p:nvSpPr>
          <p:cNvPr id="25" name="Rounded Rectangle 24"/>
          <p:cNvSpPr/>
          <p:nvPr/>
        </p:nvSpPr>
        <p:spPr>
          <a:xfrm>
            <a:off x="4201886" y="2112756"/>
            <a:ext cx="1794328" cy="642257"/>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Using force to hurt.</a:t>
            </a:r>
          </a:p>
        </p:txBody>
      </p:sp>
      <p:sp>
        <p:nvSpPr>
          <p:cNvPr id="26" name="Rectangle 25"/>
          <p:cNvSpPr/>
          <p:nvPr/>
        </p:nvSpPr>
        <p:spPr>
          <a:xfrm>
            <a:off x="4444657" y="1433208"/>
            <a:ext cx="6500433" cy="357155"/>
          </a:xfrm>
          <a:prstGeom prst="rect">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Draw a line to match each spelling to its definition. </a:t>
            </a:r>
          </a:p>
        </p:txBody>
      </p:sp>
    </p:spTree>
    <p:extLst>
      <p:ext uri="{BB962C8B-B14F-4D97-AF65-F5344CB8AC3E}">
        <p14:creationId xmlns:p14="http://schemas.microsoft.com/office/powerpoint/2010/main" val="5108181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360975575"/>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innocence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decent</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frequent</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emergent</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confidence</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competence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transparent</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eloquence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violent</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intelligence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r>
                        <a:rPr lang="en-GB" sz="1400" dirty="0">
                          <a:latin typeface="Muli" pitchFamily="2" charset="77"/>
                        </a:rPr>
                        <a:t>Use </a:t>
                      </a:r>
                      <a:r>
                        <a:rPr lang="mr-IN" sz="1400" dirty="0">
                          <a:latin typeface="Muli" pitchFamily="2" charset="77"/>
                        </a:rPr>
                        <a:t>–</a:t>
                      </a:r>
                      <a:r>
                        <a:rPr lang="en-GB" sz="1400" dirty="0" err="1">
                          <a:latin typeface="Muli" pitchFamily="2" charset="77"/>
                        </a:rPr>
                        <a:t>ent</a:t>
                      </a:r>
                      <a:r>
                        <a:rPr lang="en-GB" sz="1400" dirty="0">
                          <a:latin typeface="Muli" pitchFamily="2" charset="77"/>
                        </a:rPr>
                        <a:t> and -</a:t>
                      </a:r>
                      <a:r>
                        <a:rPr lang="en-GB" sz="1400" dirty="0" err="1">
                          <a:latin typeface="Muli" pitchFamily="2" charset="77"/>
                        </a:rPr>
                        <a:t>ence</a:t>
                      </a:r>
                      <a:r>
                        <a:rPr lang="en-GB" sz="1400" dirty="0">
                          <a:latin typeface="Muli" pitchFamily="2" charset="77"/>
                        </a:rPr>
                        <a:t>  after soft c (/s/ sound), soft g (/j/ sound) and qu.  There are many exceptions to this rule.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9</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3" name="Oval 2"/>
          <p:cNvSpPr/>
          <p:nvPr/>
        </p:nvSpPr>
        <p:spPr>
          <a:xfrm>
            <a:off x="3208564" y="2209800"/>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7" name="Oval 6"/>
          <p:cNvSpPr/>
          <p:nvPr/>
        </p:nvSpPr>
        <p:spPr>
          <a:xfrm>
            <a:off x="3208564" y="2637122"/>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8" name="Oval 7"/>
          <p:cNvSpPr/>
          <p:nvPr/>
        </p:nvSpPr>
        <p:spPr>
          <a:xfrm>
            <a:off x="3208564" y="3145971"/>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9" name="Oval 8"/>
          <p:cNvSpPr/>
          <p:nvPr/>
        </p:nvSpPr>
        <p:spPr>
          <a:xfrm>
            <a:off x="3208564" y="3573293"/>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0" name="Oval 9"/>
          <p:cNvSpPr/>
          <p:nvPr/>
        </p:nvSpPr>
        <p:spPr>
          <a:xfrm>
            <a:off x="3195637" y="5008174"/>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1" name="Oval 10"/>
          <p:cNvSpPr/>
          <p:nvPr/>
        </p:nvSpPr>
        <p:spPr>
          <a:xfrm>
            <a:off x="3208564" y="5407533"/>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2" name="Oval 11"/>
          <p:cNvSpPr/>
          <p:nvPr/>
        </p:nvSpPr>
        <p:spPr>
          <a:xfrm>
            <a:off x="3208564" y="5916382"/>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3" name="Oval 12"/>
          <p:cNvSpPr/>
          <p:nvPr/>
        </p:nvSpPr>
        <p:spPr>
          <a:xfrm>
            <a:off x="3205841" y="6343588"/>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4" name="Oval 13"/>
          <p:cNvSpPr/>
          <p:nvPr/>
        </p:nvSpPr>
        <p:spPr>
          <a:xfrm>
            <a:off x="3208564" y="4061871"/>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5" name="Oval 14"/>
          <p:cNvSpPr/>
          <p:nvPr/>
        </p:nvSpPr>
        <p:spPr>
          <a:xfrm>
            <a:off x="3205842" y="4509684"/>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6" name="Rounded Rectangle 15"/>
          <p:cNvSpPr/>
          <p:nvPr/>
        </p:nvSpPr>
        <p:spPr>
          <a:xfrm>
            <a:off x="6602258" y="6095568"/>
            <a:ext cx="1794328" cy="553001"/>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Being clever</a:t>
            </a:r>
          </a:p>
        </p:txBody>
      </p:sp>
      <p:sp>
        <p:nvSpPr>
          <p:cNvPr id="17" name="Rounded Rectangle 16"/>
          <p:cNvSpPr/>
          <p:nvPr/>
        </p:nvSpPr>
        <p:spPr>
          <a:xfrm>
            <a:off x="4391969" y="4726247"/>
            <a:ext cx="1794328" cy="642257"/>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See-through.</a:t>
            </a:r>
          </a:p>
        </p:txBody>
      </p:sp>
      <p:sp>
        <p:nvSpPr>
          <p:cNvPr id="18" name="Rounded Rectangle 17"/>
          <p:cNvSpPr/>
          <p:nvPr/>
        </p:nvSpPr>
        <p:spPr>
          <a:xfrm>
            <a:off x="7827038" y="4216904"/>
            <a:ext cx="1969902" cy="910321"/>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The ability to be successful.</a:t>
            </a:r>
          </a:p>
        </p:txBody>
      </p:sp>
      <p:sp>
        <p:nvSpPr>
          <p:cNvPr id="19" name="Rounded Rectangle 18"/>
          <p:cNvSpPr/>
          <p:nvPr/>
        </p:nvSpPr>
        <p:spPr>
          <a:xfrm>
            <a:off x="7622675" y="5287327"/>
            <a:ext cx="1794328" cy="642257"/>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Being well spoken</a:t>
            </a:r>
          </a:p>
        </p:txBody>
      </p:sp>
      <p:sp>
        <p:nvSpPr>
          <p:cNvPr id="20" name="Rounded Rectangle 19"/>
          <p:cNvSpPr/>
          <p:nvPr/>
        </p:nvSpPr>
        <p:spPr>
          <a:xfrm>
            <a:off x="4807930" y="2595277"/>
            <a:ext cx="1794328" cy="642257"/>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Happening often.</a:t>
            </a:r>
          </a:p>
        </p:txBody>
      </p:sp>
      <p:sp>
        <p:nvSpPr>
          <p:cNvPr id="21" name="Rounded Rectangle 20"/>
          <p:cNvSpPr/>
          <p:nvPr/>
        </p:nvSpPr>
        <p:spPr>
          <a:xfrm>
            <a:off x="7403979" y="1651840"/>
            <a:ext cx="1850604" cy="936055"/>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Good and moral behaviour.</a:t>
            </a:r>
          </a:p>
        </p:txBody>
      </p:sp>
      <p:sp>
        <p:nvSpPr>
          <p:cNvPr id="22" name="Rounded Rectangle 21"/>
          <p:cNvSpPr/>
          <p:nvPr/>
        </p:nvSpPr>
        <p:spPr>
          <a:xfrm>
            <a:off x="4529042" y="1512003"/>
            <a:ext cx="1794328" cy="642257"/>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Without guilt.</a:t>
            </a:r>
          </a:p>
        </p:txBody>
      </p:sp>
      <p:sp>
        <p:nvSpPr>
          <p:cNvPr id="23" name="Rounded Rectangle 22"/>
          <p:cNvSpPr/>
          <p:nvPr/>
        </p:nvSpPr>
        <p:spPr>
          <a:xfrm>
            <a:off x="4499240" y="3688143"/>
            <a:ext cx="2285364" cy="808217"/>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Certainty about your ability.</a:t>
            </a:r>
          </a:p>
        </p:txBody>
      </p:sp>
      <p:sp>
        <p:nvSpPr>
          <p:cNvPr id="24" name="Rounded Rectangle 23"/>
          <p:cNvSpPr/>
          <p:nvPr/>
        </p:nvSpPr>
        <p:spPr>
          <a:xfrm>
            <a:off x="7622675" y="2856707"/>
            <a:ext cx="1794328" cy="857273"/>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Starting to appear</a:t>
            </a:r>
          </a:p>
        </p:txBody>
      </p:sp>
      <p:sp>
        <p:nvSpPr>
          <p:cNvPr id="25" name="Rounded Rectangle 24"/>
          <p:cNvSpPr/>
          <p:nvPr/>
        </p:nvSpPr>
        <p:spPr>
          <a:xfrm>
            <a:off x="4142922" y="5640432"/>
            <a:ext cx="1794328" cy="642257"/>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Using force to hurt.</a:t>
            </a:r>
          </a:p>
        </p:txBody>
      </p:sp>
      <p:cxnSp>
        <p:nvCxnSpPr>
          <p:cNvPr id="28" name="Straight Arrow Connector 27">
            <a:extLst>
              <a:ext uri="{FF2B5EF4-FFF2-40B4-BE49-F238E27FC236}">
                <a16:creationId xmlns:a16="http://schemas.microsoft.com/office/drawing/2014/main" id="{9FD46168-C313-9144-B47E-0B19C91B0D1B}"/>
              </a:ext>
            </a:extLst>
          </p:cNvPr>
          <p:cNvCxnSpPr>
            <a:cxnSpLocks/>
            <a:stCxn id="7" idx="6"/>
            <a:endCxn id="21" idx="1"/>
          </p:cNvCxnSpPr>
          <p:nvPr/>
        </p:nvCxnSpPr>
        <p:spPr>
          <a:xfrm flipV="1">
            <a:off x="3382735" y="2119868"/>
            <a:ext cx="4021244" cy="5988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911B1A5-FB74-3347-B265-7109310C1580}"/>
              </a:ext>
            </a:extLst>
          </p:cNvPr>
          <p:cNvCxnSpPr>
            <a:cxnSpLocks/>
            <a:stCxn id="12" idx="5"/>
            <a:endCxn id="25" idx="1"/>
          </p:cNvCxnSpPr>
          <p:nvPr/>
        </p:nvCxnSpPr>
        <p:spPr>
          <a:xfrm flipV="1">
            <a:off x="3357228" y="5961561"/>
            <a:ext cx="785694" cy="941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91EB7B8-9713-0B44-8646-8B27FF9D2ECB}"/>
              </a:ext>
            </a:extLst>
          </p:cNvPr>
          <p:cNvCxnSpPr>
            <a:cxnSpLocks/>
            <a:stCxn id="10" idx="6"/>
            <a:endCxn id="17" idx="1"/>
          </p:cNvCxnSpPr>
          <p:nvPr/>
        </p:nvCxnSpPr>
        <p:spPr>
          <a:xfrm flipV="1">
            <a:off x="3369808" y="5047376"/>
            <a:ext cx="1022161" cy="424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3D93F256-2189-F34D-9A54-F2273EC400A2}"/>
              </a:ext>
            </a:extLst>
          </p:cNvPr>
          <p:cNvCxnSpPr>
            <a:stCxn id="8" idx="5"/>
            <a:endCxn id="20" idx="1"/>
          </p:cNvCxnSpPr>
          <p:nvPr/>
        </p:nvCxnSpPr>
        <p:spPr>
          <a:xfrm flipV="1">
            <a:off x="3357228" y="2916406"/>
            <a:ext cx="1450702" cy="368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96C8043-6489-D843-82F7-F0CB53B4E565}"/>
              </a:ext>
            </a:extLst>
          </p:cNvPr>
          <p:cNvCxnSpPr>
            <a:cxnSpLocks/>
            <a:stCxn id="15" idx="6"/>
            <a:endCxn id="18" idx="1"/>
          </p:cNvCxnSpPr>
          <p:nvPr/>
        </p:nvCxnSpPr>
        <p:spPr>
          <a:xfrm>
            <a:off x="3380013" y="4591327"/>
            <a:ext cx="4447025" cy="807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5C32C4A-A8E7-D641-902B-60C7373DB157}"/>
              </a:ext>
            </a:extLst>
          </p:cNvPr>
          <p:cNvCxnSpPr>
            <a:cxnSpLocks/>
            <a:stCxn id="13" idx="4"/>
            <a:endCxn id="16" idx="1"/>
          </p:cNvCxnSpPr>
          <p:nvPr/>
        </p:nvCxnSpPr>
        <p:spPr>
          <a:xfrm flipV="1">
            <a:off x="3292927" y="6372069"/>
            <a:ext cx="3309331" cy="134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98EB30B-D20E-C941-BD52-CD625B08C6FB}"/>
              </a:ext>
            </a:extLst>
          </p:cNvPr>
          <p:cNvCxnSpPr>
            <a:cxnSpLocks/>
            <a:stCxn id="11" idx="6"/>
            <a:endCxn id="19" idx="1"/>
          </p:cNvCxnSpPr>
          <p:nvPr/>
        </p:nvCxnSpPr>
        <p:spPr>
          <a:xfrm>
            <a:off x="3382735" y="5489176"/>
            <a:ext cx="4239940" cy="1192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665C935-6EA8-F143-B68C-39C36E5338B0}"/>
              </a:ext>
            </a:extLst>
          </p:cNvPr>
          <p:cNvCxnSpPr>
            <a:cxnSpLocks/>
            <a:stCxn id="9" idx="6"/>
            <a:endCxn id="24" idx="1"/>
          </p:cNvCxnSpPr>
          <p:nvPr/>
        </p:nvCxnSpPr>
        <p:spPr>
          <a:xfrm flipV="1">
            <a:off x="3382735" y="3285344"/>
            <a:ext cx="4239940" cy="3695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7D69B1A-97DA-EB45-A0E9-DB58B76F9DAA}"/>
              </a:ext>
            </a:extLst>
          </p:cNvPr>
          <p:cNvCxnSpPr>
            <a:cxnSpLocks/>
            <a:stCxn id="14" idx="5"/>
            <a:endCxn id="23" idx="1"/>
          </p:cNvCxnSpPr>
          <p:nvPr/>
        </p:nvCxnSpPr>
        <p:spPr>
          <a:xfrm flipV="1">
            <a:off x="3357228" y="4092252"/>
            <a:ext cx="1142012" cy="1089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EC59B6F2-E3B8-FA45-A845-23387791A55E}"/>
              </a:ext>
            </a:extLst>
          </p:cNvPr>
          <p:cNvCxnSpPr>
            <a:cxnSpLocks/>
            <a:stCxn id="3" idx="6"/>
            <a:endCxn id="22" idx="1"/>
          </p:cNvCxnSpPr>
          <p:nvPr/>
        </p:nvCxnSpPr>
        <p:spPr>
          <a:xfrm flipV="1">
            <a:off x="3382735" y="1833132"/>
            <a:ext cx="1146307" cy="4583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0329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A06B16-137F-48BF-8281-F3434B4CFCC9}"/>
              </a:ext>
            </a:extLst>
          </p:cNvPr>
          <p:cNvSpPr txBox="1"/>
          <p:nvPr/>
        </p:nvSpPr>
        <p:spPr>
          <a:xfrm>
            <a:off x="428101" y="383572"/>
            <a:ext cx="8581292" cy="1569660"/>
          </a:xfrm>
          <a:prstGeom prst="rect">
            <a:avLst/>
          </a:prstGeom>
          <a:noFill/>
        </p:spPr>
        <p:txBody>
          <a:bodyPr wrap="square" rtlCol="0">
            <a:spAutoFit/>
          </a:bodyPr>
          <a:lstStyle/>
          <a:p>
            <a:r>
              <a:rPr lang="en-GB" sz="2400" dirty="0">
                <a:latin typeface="OpenDyslexicAlta" pitchFamily="2" charset="77"/>
                <a:ea typeface="OpenDyslexic" charset="0"/>
                <a:cs typeface="OpenDyslexic" charset="0"/>
              </a:rPr>
              <a:t>Sort these spellings into two groups. </a:t>
            </a:r>
          </a:p>
          <a:p>
            <a:endParaRPr lang="en-GB" sz="2400" dirty="0">
              <a:latin typeface="OpenDyslexicAlta" pitchFamily="2" charset="77"/>
              <a:ea typeface="OpenDyslexic" charset="0"/>
              <a:cs typeface="OpenDyslexic" charset="0"/>
            </a:endParaRPr>
          </a:p>
          <a:p>
            <a:r>
              <a:rPr lang="en-GB" sz="2400" dirty="0">
                <a:latin typeface="OpenDyslexicAlta" pitchFamily="2" charset="77"/>
                <a:ea typeface="OpenDyslexic" charset="0"/>
                <a:cs typeface="OpenDyslexic" charset="0"/>
              </a:rPr>
              <a:t>Those that have a ‘</a:t>
            </a:r>
            <a:r>
              <a:rPr lang="en-GB" sz="2400" dirty="0" err="1">
                <a:latin typeface="OpenDyslexicAlta" pitchFamily="2" charset="77"/>
                <a:ea typeface="OpenDyslexic" charset="0"/>
                <a:cs typeface="OpenDyslexic" charset="0"/>
              </a:rPr>
              <a:t>tious</a:t>
            </a:r>
            <a:r>
              <a:rPr lang="en-GB" sz="2400" dirty="0">
                <a:latin typeface="OpenDyslexicAlta" pitchFamily="2" charset="77"/>
                <a:ea typeface="OpenDyslexic" charset="0"/>
                <a:cs typeface="OpenDyslexic" charset="0"/>
              </a:rPr>
              <a:t>’ (</a:t>
            </a:r>
            <a:r>
              <a:rPr lang="en-GB" sz="2400" dirty="0" err="1">
                <a:latin typeface="OpenDyslexicAlta" pitchFamily="2" charset="77"/>
                <a:ea typeface="OpenDyslexic" charset="0"/>
                <a:cs typeface="OpenDyslexic" charset="0"/>
              </a:rPr>
              <a:t>shus</a:t>
            </a:r>
            <a:r>
              <a:rPr lang="en-GB" sz="2400" dirty="0">
                <a:latin typeface="OpenDyslexicAlta" pitchFamily="2" charset="77"/>
                <a:ea typeface="OpenDyslexic" charset="0"/>
                <a:cs typeface="OpenDyslexic" charset="0"/>
              </a:rPr>
              <a:t>) and ‘</a:t>
            </a:r>
            <a:r>
              <a:rPr lang="en-GB" sz="2400" dirty="0" err="1">
                <a:latin typeface="OpenDyslexicAlta" pitchFamily="2" charset="77"/>
                <a:ea typeface="OpenDyslexic" charset="0"/>
                <a:cs typeface="OpenDyslexic" charset="0"/>
              </a:rPr>
              <a:t>ious</a:t>
            </a:r>
            <a:r>
              <a:rPr lang="en-GB" sz="2400" dirty="0">
                <a:latin typeface="OpenDyslexicAlta" pitchFamily="2" charset="77"/>
                <a:ea typeface="OpenDyslexic" charset="0"/>
                <a:cs typeface="OpenDyslexic" charset="0"/>
              </a:rPr>
              <a:t>’ (</a:t>
            </a:r>
            <a:r>
              <a:rPr lang="en-GB" sz="2400" dirty="0" err="1">
                <a:latin typeface="OpenDyslexicAlta" pitchFamily="2" charset="77"/>
                <a:ea typeface="OpenDyslexic" charset="0"/>
                <a:cs typeface="OpenDyslexic" charset="0"/>
              </a:rPr>
              <a:t>eeus</a:t>
            </a:r>
            <a:r>
              <a:rPr lang="en-GB" sz="2400" dirty="0">
                <a:latin typeface="OpenDyslexicAlta" pitchFamily="2" charset="77"/>
                <a:ea typeface="OpenDyslexic" charset="0"/>
                <a:cs typeface="OpenDyslexic" charset="0"/>
              </a:rPr>
              <a:t>). </a:t>
            </a:r>
          </a:p>
          <a:p>
            <a:r>
              <a:rPr lang="en-GB" sz="2400" dirty="0">
                <a:latin typeface="OpenDyslexicAlta" pitchFamily="2" charset="77"/>
                <a:ea typeface="OpenDyslexic" charset="0"/>
                <a:cs typeface="OpenDyslexic" charset="0"/>
              </a:rPr>
              <a:t> </a:t>
            </a:r>
          </a:p>
        </p:txBody>
      </p:sp>
      <p:graphicFrame>
        <p:nvGraphicFramePr>
          <p:cNvPr id="10" name="Table 9">
            <a:extLst>
              <a:ext uri="{FF2B5EF4-FFF2-40B4-BE49-F238E27FC236}">
                <a16:creationId xmlns:a16="http://schemas.microsoft.com/office/drawing/2014/main" id="{BFAC6E7F-720F-4390-ABC9-C2CA66AED426}"/>
              </a:ext>
            </a:extLst>
          </p:cNvPr>
          <p:cNvGraphicFramePr>
            <a:graphicFrameLocks noGrp="1"/>
          </p:cNvGraphicFramePr>
          <p:nvPr>
            <p:extLst>
              <p:ext uri="{D42A27DB-BD31-4B8C-83A1-F6EECF244321}">
                <p14:modId xmlns:p14="http://schemas.microsoft.com/office/powerpoint/2010/main" val="1995177103"/>
              </p:ext>
            </p:extLst>
          </p:nvPr>
        </p:nvGraphicFramePr>
        <p:xfrm>
          <a:off x="428101" y="2218700"/>
          <a:ext cx="11335797" cy="2743200"/>
        </p:xfrm>
        <a:graphic>
          <a:graphicData uri="http://schemas.openxmlformats.org/drawingml/2006/table">
            <a:tbl>
              <a:tblPr firstRow="1" bandRow="1">
                <a:tableStyleId>{5940675A-B579-460E-94D1-54222C63F5DA}</a:tableStyleId>
              </a:tblPr>
              <a:tblGrid>
                <a:gridCol w="2318241">
                  <a:extLst>
                    <a:ext uri="{9D8B030D-6E8A-4147-A177-3AD203B41FA5}">
                      <a16:colId xmlns:a16="http://schemas.microsoft.com/office/drawing/2014/main" val="3529516601"/>
                    </a:ext>
                  </a:extLst>
                </a:gridCol>
                <a:gridCol w="2217544">
                  <a:extLst>
                    <a:ext uri="{9D8B030D-6E8A-4147-A177-3AD203B41FA5}">
                      <a16:colId xmlns:a16="http://schemas.microsoft.com/office/drawing/2014/main" val="345942729"/>
                    </a:ext>
                  </a:extLst>
                </a:gridCol>
                <a:gridCol w="2153905">
                  <a:extLst>
                    <a:ext uri="{9D8B030D-6E8A-4147-A177-3AD203B41FA5}">
                      <a16:colId xmlns:a16="http://schemas.microsoft.com/office/drawing/2014/main" val="185187011"/>
                    </a:ext>
                  </a:extLst>
                </a:gridCol>
                <a:gridCol w="2229897">
                  <a:extLst>
                    <a:ext uri="{9D8B030D-6E8A-4147-A177-3AD203B41FA5}">
                      <a16:colId xmlns:a16="http://schemas.microsoft.com/office/drawing/2014/main" val="3871539845"/>
                    </a:ext>
                  </a:extLst>
                </a:gridCol>
                <a:gridCol w="2416210">
                  <a:extLst>
                    <a:ext uri="{9D8B030D-6E8A-4147-A177-3AD203B41FA5}">
                      <a16:colId xmlns:a16="http://schemas.microsoft.com/office/drawing/2014/main" val="4212918643"/>
                    </a:ext>
                  </a:extLst>
                </a:gridCol>
              </a:tblGrid>
              <a:tr h="967821">
                <a:tc>
                  <a:txBody>
                    <a:bodyPr/>
                    <a:lstStyle/>
                    <a:p>
                      <a:pPr algn="ctr" fontAlgn="t"/>
                      <a:endParaRPr lang="en-GB" sz="2800" b="0" i="0" dirty="0">
                        <a:latin typeface="OpenDyslexicAlta" pitchFamily="2" charset="77"/>
                      </a:endParaRPr>
                    </a:p>
                    <a:p>
                      <a:pPr algn="ctr" fontAlgn="t"/>
                      <a:r>
                        <a:rPr lang="en-GB" sz="2800" b="0" i="0" dirty="0">
                          <a:latin typeface="OpenDyslexicAlta" pitchFamily="2" charset="77"/>
                        </a:rPr>
                        <a:t>ambitious</a:t>
                      </a:r>
                    </a:p>
                    <a:p>
                      <a:pPr algn="ctr" fontAlgn="t"/>
                      <a:endParaRPr lang="en-GB" sz="2800" dirty="0">
                        <a:latin typeface="OpenDyslexicAlta" pitchFamily="2" charset="77"/>
                      </a:endParaRPr>
                    </a:p>
                  </a:txBody>
                  <a:tcPr/>
                </a:tc>
                <a:tc>
                  <a:txBody>
                    <a:bodyPr/>
                    <a:lstStyle/>
                    <a:p>
                      <a:pPr algn="ctr"/>
                      <a:endParaRPr lang="en-GB" sz="2800" b="0" i="0" dirty="0">
                        <a:latin typeface="OpenDyslexicAlta" pitchFamily="2" charset="77"/>
                      </a:endParaRPr>
                    </a:p>
                    <a:p>
                      <a:pPr algn="ctr"/>
                      <a:r>
                        <a:rPr lang="en-GB" sz="2800" b="0" i="0" dirty="0">
                          <a:latin typeface="OpenDyslexicAlta" pitchFamily="2" charset="77"/>
                        </a:rPr>
                        <a:t>repetitious</a:t>
                      </a:r>
                    </a:p>
                  </a:txBody>
                  <a:tcPr/>
                </a:tc>
                <a:tc>
                  <a:txBody>
                    <a:bodyPr/>
                    <a:lstStyle/>
                    <a:p>
                      <a:pPr algn="ctr"/>
                      <a:endParaRPr lang="en-GB" sz="2800" b="0" i="0" dirty="0">
                        <a:latin typeface="OpenDyslexicAlta" pitchFamily="2" charset="77"/>
                      </a:endParaRPr>
                    </a:p>
                    <a:p>
                      <a:pPr algn="ctr"/>
                      <a:r>
                        <a:rPr lang="en-GB" sz="2800" b="0" i="0" dirty="0">
                          <a:latin typeface="OpenDyslexicAlta" pitchFamily="2" charset="77"/>
                        </a:rPr>
                        <a:t>infectious</a:t>
                      </a:r>
                    </a:p>
                  </a:txBody>
                  <a:tcPr/>
                </a:tc>
                <a:tc>
                  <a:txBody>
                    <a:bodyPr/>
                    <a:lstStyle/>
                    <a:p>
                      <a:pPr algn="ctr"/>
                      <a:endParaRPr lang="en-GB" sz="2800" b="0" i="0" dirty="0">
                        <a:latin typeface="OpenDyslexicAlta" pitchFamily="2" charset="77"/>
                      </a:endParaRPr>
                    </a:p>
                    <a:p>
                      <a:pPr algn="ctr"/>
                      <a:r>
                        <a:rPr lang="en-GB" sz="2800" b="0" i="0" dirty="0">
                          <a:latin typeface="OpenDyslexicAlta" pitchFamily="2" charset="77"/>
                        </a:rPr>
                        <a:t>nutritious</a:t>
                      </a:r>
                    </a:p>
                  </a:txBody>
                  <a:tcPr/>
                </a:tc>
                <a:tc>
                  <a:txBody>
                    <a:bodyPr/>
                    <a:lstStyle/>
                    <a:p>
                      <a:pPr algn="ctr"/>
                      <a:endParaRPr lang="en-GB" sz="2800" b="0" i="0" dirty="0">
                        <a:latin typeface="OpenDyslexicAlta" pitchFamily="2" charset="77"/>
                      </a:endParaRPr>
                    </a:p>
                    <a:p>
                      <a:pPr algn="ctr"/>
                      <a:r>
                        <a:rPr lang="en-GB" sz="2800" b="0" i="0" dirty="0">
                          <a:latin typeface="OpenDyslexicAlta" pitchFamily="2" charset="77"/>
                        </a:rPr>
                        <a:t>curious</a:t>
                      </a:r>
                    </a:p>
                  </a:txBody>
                  <a:tcPr/>
                </a:tc>
                <a:extLst>
                  <a:ext uri="{0D108BD9-81ED-4DB2-BD59-A6C34878D82A}">
                    <a16:rowId xmlns:a16="http://schemas.microsoft.com/office/drawing/2014/main" val="2756955956"/>
                  </a:ext>
                </a:extLst>
              </a:tr>
              <a:tr h="1037038">
                <a:tc>
                  <a:txBody>
                    <a:bodyPr/>
                    <a:lstStyle/>
                    <a:p>
                      <a:pPr algn="ctr"/>
                      <a:endParaRPr lang="en-GB" sz="2800" b="0" i="0" dirty="0">
                        <a:latin typeface="OpenDyslexicAlta" pitchFamily="2" charset="77"/>
                      </a:endParaRPr>
                    </a:p>
                    <a:p>
                      <a:pPr algn="ctr"/>
                      <a:r>
                        <a:rPr lang="en-GB" sz="2800" b="0" i="0" dirty="0">
                          <a:latin typeface="OpenDyslexicAlta" pitchFamily="2" charset="77"/>
                        </a:rPr>
                        <a:t>amphibious</a:t>
                      </a:r>
                    </a:p>
                  </a:txBody>
                  <a:tcPr/>
                </a:tc>
                <a:tc>
                  <a:txBody>
                    <a:bodyPr/>
                    <a:lstStyle/>
                    <a:p>
                      <a:pPr algn="ctr"/>
                      <a:endParaRPr lang="en-GB" sz="2800" b="0" i="0" dirty="0">
                        <a:latin typeface="OpenDyslexicAlta" pitchFamily="2" charset="77"/>
                      </a:endParaRPr>
                    </a:p>
                    <a:p>
                      <a:pPr algn="ctr"/>
                      <a:r>
                        <a:rPr lang="en-GB" sz="2800" b="0" i="0" dirty="0">
                          <a:latin typeface="OpenDyslexicAlta" pitchFamily="2" charset="77"/>
                        </a:rPr>
                        <a:t>fictitious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i="0" dirty="0">
                        <a:latin typeface="OpenDyslexicAlta"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i="0" dirty="0">
                          <a:latin typeface="OpenDyslexicAlta" pitchFamily="2" charset="77"/>
                        </a:rPr>
                        <a:t>devious</a:t>
                      </a:r>
                    </a:p>
                  </a:txBody>
                  <a:tcPr/>
                </a:tc>
                <a:tc>
                  <a:txBody>
                    <a:bodyPr/>
                    <a:lstStyle/>
                    <a:p>
                      <a:pPr algn="ctr"/>
                      <a:endParaRPr lang="en-GB" sz="2800" b="0" i="0" dirty="0">
                        <a:latin typeface="OpenDyslexicAlta" pitchFamily="2" charset="77"/>
                      </a:endParaRPr>
                    </a:p>
                    <a:p>
                      <a:pPr algn="ctr"/>
                      <a:r>
                        <a:rPr lang="en-GB" sz="2800" b="0" i="0" dirty="0">
                          <a:latin typeface="OpenDyslexicAlta" pitchFamily="2" charset="77"/>
                        </a:rPr>
                        <a:t>notorious</a:t>
                      </a:r>
                    </a:p>
                  </a:txBody>
                  <a:tcPr/>
                </a:tc>
                <a:tc>
                  <a:txBody>
                    <a:bodyPr/>
                    <a:lstStyle/>
                    <a:p>
                      <a:pPr algn="ctr"/>
                      <a:endParaRPr lang="en-GB" sz="2800" b="0" i="0" dirty="0">
                        <a:latin typeface="OpenDyslexicAlta" pitchFamily="2" charset="77"/>
                      </a:endParaRPr>
                    </a:p>
                    <a:p>
                      <a:pPr algn="ctr"/>
                      <a:r>
                        <a:rPr lang="en-GB" sz="2800" b="0" i="0" dirty="0">
                          <a:latin typeface="OpenDyslexicAlta" pitchFamily="2" charset="77"/>
                        </a:rPr>
                        <a:t>obvious</a:t>
                      </a:r>
                    </a:p>
                    <a:p>
                      <a:pPr algn="ctr"/>
                      <a:endParaRPr lang="en-GB" sz="2800" dirty="0">
                        <a:latin typeface="OpenDyslexicAlta" pitchFamily="2" charset="77"/>
                      </a:endParaRPr>
                    </a:p>
                  </a:txBody>
                  <a:tcPr/>
                </a:tc>
                <a:extLst>
                  <a:ext uri="{0D108BD9-81ED-4DB2-BD59-A6C34878D82A}">
                    <a16:rowId xmlns:a16="http://schemas.microsoft.com/office/drawing/2014/main" val="2964611663"/>
                  </a:ext>
                </a:extLst>
              </a:tr>
            </a:tbl>
          </a:graphicData>
        </a:graphic>
      </p:graphicFrame>
    </p:spTree>
    <p:extLst>
      <p:ext uri="{BB962C8B-B14F-4D97-AF65-F5344CB8AC3E}">
        <p14:creationId xmlns:p14="http://schemas.microsoft.com/office/powerpoint/2010/main" val="3938407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Words ending in ‘-able’ and ‘-</a:t>
            </a:r>
            <a:r>
              <a:rPr lang="en-GB" dirty="0" err="1"/>
              <a:t>ible</a:t>
            </a:r>
            <a:r>
              <a:rPr lang="en-GB" dirty="0"/>
              <a:t>.’  ‘-able’ is used where there is a related word ending ‘-</a:t>
            </a:r>
            <a:r>
              <a:rPr lang="en-GB" dirty="0" err="1"/>
              <a:t>ation</a:t>
            </a:r>
            <a:r>
              <a:rPr lang="en-GB" dirty="0"/>
              <a:t>’.</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5</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10</a:t>
            </a:r>
          </a:p>
        </p:txBody>
      </p:sp>
    </p:spTree>
    <p:extLst>
      <p:ext uri="{BB962C8B-B14F-4D97-AF65-F5344CB8AC3E}">
        <p14:creationId xmlns:p14="http://schemas.microsoft.com/office/powerpoint/2010/main" val="42263896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5</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10</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pPr>
              <a:lnSpc>
                <a:spcPct val="100000"/>
              </a:lnSpc>
              <a:spcBef>
                <a:spcPts val="0"/>
              </a:spcBef>
              <a:defRPr/>
            </a:pPr>
            <a:r>
              <a:rPr lang="en-GB" dirty="0"/>
              <a:t>Words ending in -able and -</a:t>
            </a:r>
            <a:r>
              <a:rPr lang="en-GB" dirty="0" err="1"/>
              <a:t>ible</a:t>
            </a:r>
            <a:r>
              <a:rPr lang="en-GB" dirty="0"/>
              <a:t>.  -able is used where there is a related word ending -</a:t>
            </a:r>
            <a:r>
              <a:rPr lang="en-GB" dirty="0" err="1"/>
              <a:t>ation</a:t>
            </a:r>
            <a:r>
              <a:rPr lang="en-GB" dirty="0"/>
              <a:t>.</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1442066889"/>
              </p:ext>
            </p:extLst>
          </p:nvPr>
        </p:nvGraphicFramePr>
        <p:xfrm>
          <a:off x="3429000" y="1311276"/>
          <a:ext cx="8363607" cy="5200839"/>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030621">
                <a:tc>
                  <a:txBody>
                    <a:bodyPr/>
                    <a:lstStyle/>
                    <a:p>
                      <a:r>
                        <a:rPr lang="en-GB" sz="1700" b="0" i="0" dirty="0">
                          <a:latin typeface="Muli" pitchFamily="2" charset="77"/>
                        </a:rPr>
                        <a:t>Introduction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uli" pitchFamily="2" charset="77"/>
                          <a:ea typeface="+mn-ea"/>
                          <a:cs typeface="+mn-cs"/>
                        </a:rPr>
                        <a:t>Today the children will look at words ending in ‘able’ and ‘</a:t>
                      </a:r>
                      <a:r>
                        <a:rPr lang="en-US" sz="1600" b="0" i="0" kern="1200" dirty="0" err="1">
                          <a:solidFill>
                            <a:schemeClr val="tx1"/>
                          </a:solidFill>
                          <a:effectLst/>
                          <a:latin typeface="Muli" pitchFamily="2" charset="77"/>
                          <a:ea typeface="+mn-ea"/>
                          <a:cs typeface="+mn-cs"/>
                        </a:rPr>
                        <a:t>ible</a:t>
                      </a:r>
                      <a:r>
                        <a:rPr lang="en-US" sz="1600" b="0" i="0" kern="1200" dirty="0">
                          <a:solidFill>
                            <a:schemeClr val="tx1"/>
                          </a:solidFill>
                          <a:effectLst/>
                          <a:latin typeface="Muli" pitchFamily="2" charset="77"/>
                          <a:ea typeface="+mn-ea"/>
                          <a:cs typeface="+mn-cs"/>
                        </a:rPr>
                        <a:t>’ and try and work out some spellings rules to help identify them. Explain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uli" pitchFamily="2" charset="77"/>
                          <a:ea typeface="+mn-ea"/>
                          <a:cs typeface="+mn-cs"/>
                        </a:rPr>
                        <a:t>‘-able’ is more common than ‘-</a:t>
                      </a:r>
                      <a:r>
                        <a:rPr lang="en-US" sz="1600" b="0" i="0" kern="1200" dirty="0" err="1">
                          <a:solidFill>
                            <a:schemeClr val="tx1"/>
                          </a:solidFill>
                          <a:effectLst/>
                          <a:latin typeface="Muli" pitchFamily="2" charset="77"/>
                          <a:ea typeface="+mn-ea"/>
                          <a:cs typeface="+mn-cs"/>
                        </a:rPr>
                        <a:t>ible</a:t>
                      </a:r>
                      <a:r>
                        <a:rPr lang="en-US" sz="1600" b="0" i="0" kern="1200" dirty="0">
                          <a:solidFill>
                            <a:schemeClr val="tx1"/>
                          </a:solidFill>
                          <a:effectLst/>
                          <a:latin typeface="Muli" pitchFamily="2" charset="77"/>
                          <a:ea typeface="+mn-ea"/>
                          <a:cs typeface="+mn-cs"/>
                        </a:rPr>
                        <a:t>’ as a suffix.</a:t>
                      </a:r>
                      <a:endParaRPr lang="en-GB" sz="1600" b="0" i="0" kern="1200" dirty="0">
                        <a:solidFill>
                          <a:schemeClr val="tx1"/>
                        </a:solidFill>
                        <a:effectLst/>
                        <a:latin typeface="Muli" pitchFamily="2" charset="77"/>
                        <a:ea typeface="+mn-ea"/>
                        <a:cs typeface="+mn-cs"/>
                      </a:endParaRPr>
                    </a:p>
                    <a:p>
                      <a:endParaRPr lang="en-GB" sz="1700" b="0" i="0" dirty="0">
                        <a:latin typeface="Muli" pitchFamily="2" charset="77"/>
                      </a:endParaRPr>
                    </a:p>
                  </a:txBody>
                  <a:tcPr/>
                </a:tc>
                <a:extLst>
                  <a:ext uri="{0D108BD9-81ED-4DB2-BD59-A6C34878D82A}">
                    <a16:rowId xmlns:a16="http://schemas.microsoft.com/office/drawing/2014/main" val="10000"/>
                  </a:ext>
                </a:extLst>
              </a:tr>
              <a:tr h="2409621">
                <a:tc>
                  <a:txBody>
                    <a:bodyPr/>
                    <a:lstStyle/>
                    <a:p>
                      <a:r>
                        <a:rPr lang="en-GB" sz="1700" b="0" i="0" dirty="0">
                          <a:latin typeface="Muli" pitchFamily="2" charset="77"/>
                        </a:rPr>
                        <a:t>Main Teaching Activity </a:t>
                      </a:r>
                    </a:p>
                  </a:txBody>
                  <a:tcPr/>
                </a:tc>
                <a:tc>
                  <a:txBody>
                    <a:bodyPr/>
                    <a:lstStyle/>
                    <a:p>
                      <a:r>
                        <a:rPr lang="en-US" sz="1600" b="0" i="0" kern="1200" dirty="0">
                          <a:solidFill>
                            <a:schemeClr val="tx1"/>
                          </a:solidFill>
                          <a:effectLst/>
                          <a:latin typeface="Muli" pitchFamily="2" charset="77"/>
                          <a:ea typeface="+mn-ea"/>
                          <a:cs typeface="+mn-cs"/>
                        </a:rPr>
                        <a:t>Give children the list of  ‘-able’ and ‘-</a:t>
                      </a:r>
                      <a:r>
                        <a:rPr lang="en-US" sz="1600" b="0" i="0" kern="1200" dirty="0" err="1">
                          <a:solidFill>
                            <a:schemeClr val="tx1"/>
                          </a:solidFill>
                          <a:effectLst/>
                          <a:latin typeface="Muli" pitchFamily="2" charset="77"/>
                          <a:ea typeface="+mn-ea"/>
                          <a:cs typeface="+mn-cs"/>
                        </a:rPr>
                        <a:t>ible</a:t>
                      </a:r>
                      <a:r>
                        <a:rPr lang="en-US" sz="1600" b="0" i="0" kern="1200" dirty="0">
                          <a:solidFill>
                            <a:schemeClr val="tx1"/>
                          </a:solidFill>
                          <a:effectLst/>
                          <a:latin typeface="Muli" pitchFamily="2" charset="77"/>
                          <a:ea typeface="+mn-ea"/>
                          <a:cs typeface="+mn-cs"/>
                        </a:rPr>
                        <a:t>’ words.</a:t>
                      </a:r>
                      <a:br>
                        <a:rPr lang="en-US" sz="1600" b="0" i="0" kern="1200" dirty="0">
                          <a:solidFill>
                            <a:schemeClr val="tx1"/>
                          </a:solidFill>
                          <a:effectLst/>
                          <a:latin typeface="Muli" pitchFamily="2" charset="77"/>
                          <a:ea typeface="+mn-ea"/>
                          <a:cs typeface="+mn-cs"/>
                        </a:rPr>
                      </a:br>
                      <a:r>
                        <a:rPr lang="en-US" sz="1600" b="0" i="0" kern="1200" dirty="0">
                          <a:solidFill>
                            <a:schemeClr val="tx1"/>
                          </a:solidFill>
                          <a:effectLst/>
                          <a:latin typeface="Muli" pitchFamily="2" charset="77"/>
                          <a:ea typeface="+mn-ea"/>
                          <a:cs typeface="+mn-cs"/>
                        </a:rPr>
                        <a:t>Demonstrate how to highlight the suffix in a few of the words so that children can identify the root word more easily. </a:t>
                      </a:r>
                      <a:br>
                        <a:rPr lang="en-US" sz="1600" b="0" i="0" kern="1200" dirty="0">
                          <a:solidFill>
                            <a:schemeClr val="tx1"/>
                          </a:solidFill>
                          <a:effectLst/>
                          <a:latin typeface="Muli" pitchFamily="2" charset="77"/>
                          <a:ea typeface="+mn-ea"/>
                          <a:cs typeface="+mn-cs"/>
                        </a:rPr>
                      </a:br>
                      <a:r>
                        <a:rPr lang="en-GB" sz="1600" b="0" i="0" kern="1200" dirty="0">
                          <a:solidFill>
                            <a:schemeClr val="tx1"/>
                          </a:solidFill>
                          <a:effectLst/>
                          <a:latin typeface="Muli" pitchFamily="2" charset="77"/>
                          <a:ea typeface="+mn-ea"/>
                          <a:cs typeface="+mn-cs"/>
                        </a:rPr>
                        <a:t>In pairs, ask the children to group the words in the list according to ending/root words etc and look for any patterns or rules that occur.</a:t>
                      </a:r>
                    </a:p>
                    <a:p>
                      <a:pPr lvl="0"/>
                      <a:endParaRPr lang="en-GB" sz="1600" b="0" i="0" baseline="0" dirty="0">
                        <a:latin typeface="Muli" pitchFamily="2" charset="77"/>
                      </a:endParaRPr>
                    </a:p>
                    <a:p>
                      <a:pPr lvl="0"/>
                      <a:r>
                        <a:rPr lang="en-GB" sz="1600" b="0" i="0" baseline="0" dirty="0">
                          <a:latin typeface="Muli" pitchFamily="2" charset="77"/>
                        </a:rPr>
                        <a:t>Things to look for: ‘able’ is often used on words where the root word can still be heard </a:t>
                      </a:r>
                      <a:r>
                        <a:rPr lang="en-GB" sz="1600" b="0" i="0" baseline="0" dirty="0" err="1">
                          <a:latin typeface="Muli" pitchFamily="2" charset="77"/>
                        </a:rPr>
                        <a:t>e.g</a:t>
                      </a:r>
                      <a:r>
                        <a:rPr lang="en-GB" sz="1600" b="0" i="0" baseline="0" dirty="0">
                          <a:latin typeface="Muli" pitchFamily="2" charset="77"/>
                        </a:rPr>
                        <a:t>  </a:t>
                      </a:r>
                      <a:r>
                        <a:rPr lang="en-US" sz="1600" b="0" i="0" kern="1200" dirty="0">
                          <a:solidFill>
                            <a:schemeClr val="tx1"/>
                          </a:solidFill>
                          <a:effectLst/>
                          <a:latin typeface="Muli" pitchFamily="2" charset="77"/>
                          <a:ea typeface="+mn-ea"/>
                          <a:cs typeface="+mn-cs"/>
                        </a:rPr>
                        <a:t>vary/variable.</a:t>
                      </a:r>
                      <a:endParaRPr lang="en-GB" sz="1600" b="0" i="0" kern="1200" dirty="0">
                        <a:solidFill>
                          <a:schemeClr val="tx1"/>
                        </a:solidFill>
                        <a:effectLst/>
                        <a:latin typeface="Muli" pitchFamily="2" charset="77"/>
                        <a:ea typeface="+mn-ea"/>
                        <a:cs typeface="+mn-cs"/>
                      </a:endParaRPr>
                    </a:p>
                    <a:p>
                      <a:pPr lvl="0"/>
                      <a:r>
                        <a:rPr lang="en-GB" sz="1600" b="0" i="0" kern="1200" dirty="0">
                          <a:solidFill>
                            <a:schemeClr val="tx1"/>
                          </a:solidFill>
                          <a:effectLst/>
                          <a:latin typeface="Muli" pitchFamily="2" charset="77"/>
                          <a:ea typeface="+mn-ea"/>
                          <a:cs typeface="+mn-cs"/>
                        </a:rPr>
                        <a:t>‘</a:t>
                      </a:r>
                      <a:r>
                        <a:rPr lang="en-GB" sz="1600" b="0" i="0" kern="1200" dirty="0" err="1">
                          <a:solidFill>
                            <a:schemeClr val="tx1"/>
                          </a:solidFill>
                          <a:effectLst/>
                          <a:latin typeface="Muli" pitchFamily="2" charset="77"/>
                          <a:ea typeface="+mn-ea"/>
                          <a:cs typeface="+mn-cs"/>
                        </a:rPr>
                        <a:t>ible</a:t>
                      </a:r>
                      <a:r>
                        <a:rPr lang="en-GB" sz="1600" b="0" i="0" kern="1200" dirty="0">
                          <a:solidFill>
                            <a:schemeClr val="tx1"/>
                          </a:solidFill>
                          <a:effectLst/>
                          <a:latin typeface="Muli" pitchFamily="2" charset="77"/>
                          <a:ea typeface="+mn-ea"/>
                          <a:cs typeface="+mn-cs"/>
                        </a:rPr>
                        <a:t>’ is more common when the root word cannot be heard e.g. incredible, but there are exceptions like ‘accessible’.</a:t>
                      </a:r>
                    </a:p>
                  </a:txBody>
                  <a:tcPr/>
                </a:tc>
                <a:extLst>
                  <a:ext uri="{0D108BD9-81ED-4DB2-BD59-A6C34878D82A}">
                    <a16:rowId xmlns:a16="http://schemas.microsoft.com/office/drawing/2014/main" val="10001"/>
                  </a:ext>
                </a:extLst>
              </a:tr>
              <a:tr h="1588959">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Use the power point slide to and a dice generator or a class set of dice to complete this activity. Children work in pairs or on their own to role the die for each word and record their answer, where required.</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2694433923"/>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dependable</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comfortable</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understandable</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reasonable</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enjoyable</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reliable</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possible</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horrible</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terrible</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incredible</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2516049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65941-C080-484A-B569-278A695F159B}"/>
              </a:ext>
            </a:extLst>
          </p:cNvPr>
          <p:cNvSpPr>
            <a:spLocks noGrp="1"/>
          </p:cNvSpPr>
          <p:nvPr>
            <p:ph type="title"/>
          </p:nvPr>
        </p:nvSpPr>
        <p:spPr>
          <a:xfrm>
            <a:off x="370367" y="429491"/>
            <a:ext cx="9161560" cy="2016459"/>
          </a:xfrm>
        </p:spPr>
        <p:txBody>
          <a:bodyPr>
            <a:noAutofit/>
          </a:bodyPr>
          <a:lstStyle/>
          <a:p>
            <a:pPr algn="l"/>
            <a:r>
              <a:rPr lang="en-GB" sz="2400" dirty="0"/>
              <a:t>Look at the endings of these words, can you spot a pattern? </a:t>
            </a:r>
            <a:br>
              <a:rPr lang="en-GB" sz="2400" dirty="0"/>
            </a:br>
            <a:br>
              <a:rPr lang="en-GB" sz="2400" dirty="0"/>
            </a:br>
            <a:r>
              <a:rPr lang="en-GB" sz="2400" dirty="0"/>
              <a:t>Think about the root words. Are there exception words that don’t fit the pattern?</a:t>
            </a:r>
          </a:p>
        </p:txBody>
      </p:sp>
      <p:graphicFrame>
        <p:nvGraphicFramePr>
          <p:cNvPr id="6" name="Table 5">
            <a:extLst>
              <a:ext uri="{FF2B5EF4-FFF2-40B4-BE49-F238E27FC236}">
                <a16:creationId xmlns:a16="http://schemas.microsoft.com/office/drawing/2014/main" id="{101360AE-52BA-4524-AA70-28549BB9B032}"/>
              </a:ext>
            </a:extLst>
          </p:cNvPr>
          <p:cNvGraphicFramePr>
            <a:graphicFrameLocks noGrp="1"/>
          </p:cNvGraphicFramePr>
          <p:nvPr>
            <p:extLst>
              <p:ext uri="{D42A27DB-BD31-4B8C-83A1-F6EECF244321}">
                <p14:modId xmlns:p14="http://schemas.microsoft.com/office/powerpoint/2010/main" val="208253632"/>
              </p:ext>
            </p:extLst>
          </p:nvPr>
        </p:nvGraphicFramePr>
        <p:xfrm>
          <a:off x="775855" y="3110971"/>
          <a:ext cx="10695708" cy="2627139"/>
        </p:xfrm>
        <a:graphic>
          <a:graphicData uri="http://schemas.openxmlformats.org/drawingml/2006/table">
            <a:tbl>
              <a:tblPr firstRow="1" bandRow="1">
                <a:tableStyleId>{5940675A-B579-460E-94D1-54222C63F5DA}</a:tableStyleId>
              </a:tblPr>
              <a:tblGrid>
                <a:gridCol w="2673927">
                  <a:extLst>
                    <a:ext uri="{9D8B030D-6E8A-4147-A177-3AD203B41FA5}">
                      <a16:colId xmlns:a16="http://schemas.microsoft.com/office/drawing/2014/main" val="20000"/>
                    </a:ext>
                  </a:extLst>
                </a:gridCol>
                <a:gridCol w="2673927">
                  <a:extLst>
                    <a:ext uri="{9D8B030D-6E8A-4147-A177-3AD203B41FA5}">
                      <a16:colId xmlns:a16="http://schemas.microsoft.com/office/drawing/2014/main" val="20001"/>
                    </a:ext>
                  </a:extLst>
                </a:gridCol>
                <a:gridCol w="2673927">
                  <a:extLst>
                    <a:ext uri="{9D8B030D-6E8A-4147-A177-3AD203B41FA5}">
                      <a16:colId xmlns:a16="http://schemas.microsoft.com/office/drawing/2014/main" val="20002"/>
                    </a:ext>
                  </a:extLst>
                </a:gridCol>
                <a:gridCol w="2673927">
                  <a:extLst>
                    <a:ext uri="{9D8B030D-6E8A-4147-A177-3AD203B41FA5}">
                      <a16:colId xmlns:a16="http://schemas.microsoft.com/office/drawing/2014/main" val="20003"/>
                    </a:ext>
                  </a:extLst>
                </a:gridCol>
              </a:tblGrid>
              <a:tr h="875713">
                <a:tc>
                  <a:txBody>
                    <a:bodyPr/>
                    <a:lstStyle/>
                    <a:p>
                      <a:pPr algn="ctr"/>
                      <a:r>
                        <a:rPr lang="en-GB" sz="2400" b="0" i="0" dirty="0">
                          <a:latin typeface="OpenDyslexicAlta" pitchFamily="2" charset="77"/>
                          <a:ea typeface="OpenDyslexic" charset="0"/>
                          <a:cs typeface="OpenDyslexic" charset="0"/>
                        </a:rPr>
                        <a:t>forgivable</a:t>
                      </a:r>
                    </a:p>
                    <a:p>
                      <a:pPr algn="ctr"/>
                      <a:endParaRPr lang="en-GB" sz="2400" b="0" i="0" dirty="0">
                        <a:latin typeface="OpenDyslexicAlta" pitchFamily="2" charset="77"/>
                        <a:ea typeface="OpenDyslexic" charset="0"/>
                        <a:cs typeface="OpenDyslexic" charset="0"/>
                      </a:endParaRPr>
                    </a:p>
                  </a:txBody>
                  <a:tcPr/>
                </a:tc>
                <a:tc>
                  <a:txBody>
                    <a:bodyPr/>
                    <a:lstStyle/>
                    <a:p>
                      <a:pPr algn="ctr"/>
                      <a:r>
                        <a:rPr lang="en-GB" sz="2400" b="0" i="0" dirty="0">
                          <a:latin typeface="OpenDyslexicAlta" pitchFamily="2" charset="77"/>
                          <a:ea typeface="OpenDyslexic" charset="0"/>
                          <a:cs typeface="OpenDyslexic" charset="0"/>
                        </a:rPr>
                        <a:t>gullible</a:t>
                      </a:r>
                    </a:p>
                  </a:txBody>
                  <a:tcPr/>
                </a:tc>
                <a:tc>
                  <a:txBody>
                    <a:bodyPr/>
                    <a:lstStyle/>
                    <a:p>
                      <a:pPr algn="ctr"/>
                      <a:r>
                        <a:rPr lang="en-GB" sz="2400" b="0" i="0" dirty="0">
                          <a:latin typeface="OpenDyslexicAlta" pitchFamily="2" charset="77"/>
                          <a:ea typeface="OpenDyslexic" charset="0"/>
                          <a:cs typeface="OpenDyslexic" charset="0"/>
                        </a:rPr>
                        <a:t>disposable</a:t>
                      </a:r>
                    </a:p>
                  </a:txBody>
                  <a:tcPr/>
                </a:tc>
                <a:tc>
                  <a:txBody>
                    <a:bodyPr/>
                    <a:lstStyle/>
                    <a:p>
                      <a:pPr algn="ctr"/>
                      <a:r>
                        <a:rPr lang="en-GB" sz="2400" b="0" i="0" dirty="0">
                          <a:latin typeface="OpenDyslexicAlta" pitchFamily="2" charset="77"/>
                          <a:ea typeface="OpenDyslexic" charset="0"/>
                          <a:cs typeface="OpenDyslexic" charset="0"/>
                        </a:rPr>
                        <a:t>incredible</a:t>
                      </a:r>
                    </a:p>
                  </a:txBody>
                  <a:tcPr/>
                </a:tc>
                <a:extLst>
                  <a:ext uri="{0D108BD9-81ED-4DB2-BD59-A6C34878D82A}">
                    <a16:rowId xmlns:a16="http://schemas.microsoft.com/office/drawing/2014/main" val="10000"/>
                  </a:ext>
                </a:extLst>
              </a:tr>
              <a:tr h="875713">
                <a:tc>
                  <a:txBody>
                    <a:bodyPr/>
                    <a:lstStyle/>
                    <a:p>
                      <a:pPr algn="ctr"/>
                      <a:r>
                        <a:rPr lang="en-GB" sz="2400" b="0" i="0" dirty="0">
                          <a:latin typeface="OpenDyslexicAlta" pitchFamily="2" charset="77"/>
                          <a:ea typeface="OpenDyslexic" charset="0"/>
                          <a:cs typeface="OpenDyslexic" charset="0"/>
                        </a:rPr>
                        <a:t>incredible</a:t>
                      </a:r>
                    </a:p>
                  </a:txBody>
                  <a:tcPr/>
                </a:tc>
                <a:tc>
                  <a:txBody>
                    <a:bodyPr/>
                    <a:lstStyle/>
                    <a:p>
                      <a:pPr algn="ctr"/>
                      <a:r>
                        <a:rPr lang="en-GB" sz="2400" b="0" i="0" dirty="0">
                          <a:latin typeface="OpenDyslexicAlta" pitchFamily="2" charset="77"/>
                          <a:ea typeface="OpenDyslexic" charset="0"/>
                          <a:cs typeface="OpenDyslexic" charset="0"/>
                        </a:rPr>
                        <a:t>likable</a:t>
                      </a:r>
                    </a:p>
                  </a:txBody>
                  <a:tcPr/>
                </a:tc>
                <a:tc>
                  <a:txBody>
                    <a:bodyPr/>
                    <a:lstStyle/>
                    <a:p>
                      <a:pPr algn="ctr"/>
                      <a:r>
                        <a:rPr lang="en-GB" sz="2400" b="0" i="0" dirty="0">
                          <a:latin typeface="OpenDyslexicAlta" pitchFamily="2" charset="77"/>
                          <a:ea typeface="OpenDyslexic" charset="0"/>
                          <a:cs typeface="OpenDyslexic" charset="0"/>
                        </a:rPr>
                        <a:t>susceptible</a:t>
                      </a:r>
                    </a:p>
                  </a:txBody>
                  <a:tcPr/>
                </a:tc>
                <a:tc>
                  <a:txBody>
                    <a:bodyPr/>
                    <a:lstStyle/>
                    <a:p>
                      <a:pPr algn="ctr"/>
                      <a:r>
                        <a:rPr lang="en-GB" sz="2400" b="0" i="0" dirty="0">
                          <a:latin typeface="OpenDyslexicAlta" pitchFamily="2" charset="77"/>
                          <a:ea typeface="OpenDyslexic" charset="0"/>
                          <a:cs typeface="OpenDyslexic" charset="0"/>
                        </a:rPr>
                        <a:t>fashionable</a:t>
                      </a:r>
                    </a:p>
                  </a:txBody>
                  <a:tcPr/>
                </a:tc>
                <a:extLst>
                  <a:ext uri="{0D108BD9-81ED-4DB2-BD59-A6C34878D82A}">
                    <a16:rowId xmlns:a16="http://schemas.microsoft.com/office/drawing/2014/main" val="10001"/>
                  </a:ext>
                </a:extLst>
              </a:tr>
              <a:tr h="875713">
                <a:tc>
                  <a:txBody>
                    <a:bodyPr/>
                    <a:lstStyle/>
                    <a:p>
                      <a:pPr algn="ctr"/>
                      <a:r>
                        <a:rPr lang="en-GB" sz="2400" b="0" i="0" dirty="0">
                          <a:latin typeface="OpenDyslexicAlta" pitchFamily="2" charset="77"/>
                          <a:ea typeface="OpenDyslexic" charset="0"/>
                          <a:cs typeface="OpenDyslexic" charset="0"/>
                        </a:rPr>
                        <a:t>suggestible</a:t>
                      </a:r>
                    </a:p>
                  </a:txBody>
                  <a:tcPr/>
                </a:tc>
                <a:tc>
                  <a:txBody>
                    <a:bodyPr/>
                    <a:lstStyle/>
                    <a:p>
                      <a:pPr algn="ctr"/>
                      <a:r>
                        <a:rPr lang="en-GB" sz="2400" b="0" i="0" dirty="0">
                          <a:latin typeface="OpenDyslexicAlta" pitchFamily="2" charset="77"/>
                          <a:ea typeface="OpenDyslexic" charset="0"/>
                          <a:cs typeface="OpenDyslexic" charset="0"/>
                        </a:rPr>
                        <a:t>terrible</a:t>
                      </a:r>
                    </a:p>
                  </a:txBody>
                  <a:tcPr/>
                </a:tc>
                <a:tc>
                  <a:txBody>
                    <a:bodyPr/>
                    <a:lstStyle/>
                    <a:p>
                      <a:pPr algn="ctr"/>
                      <a:r>
                        <a:rPr lang="en-GB" sz="2400" b="0" i="0" dirty="0">
                          <a:latin typeface="OpenDyslexicAlta" pitchFamily="2" charset="77"/>
                          <a:ea typeface="OpenDyslexic" charset="0"/>
                          <a:cs typeface="OpenDyslexic" charset="0"/>
                        </a:rPr>
                        <a:t>excitable</a:t>
                      </a:r>
                    </a:p>
                  </a:txBody>
                  <a:tcPr/>
                </a:tc>
                <a:tc>
                  <a:txBody>
                    <a:bodyPr/>
                    <a:lstStyle/>
                    <a:p>
                      <a:pPr algn="ctr"/>
                      <a:r>
                        <a:rPr lang="en-GB" sz="2400" b="0" i="0" dirty="0">
                          <a:latin typeface="OpenDyslexicAlta" pitchFamily="2" charset="77"/>
                          <a:ea typeface="OpenDyslexic" charset="0"/>
                          <a:cs typeface="OpenDyslexic" charset="0"/>
                        </a:rPr>
                        <a:t>knowledgeable</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180705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72002761"/>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dependable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comfortable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understandable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reasonable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enjoyable</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reliable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possible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horrible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terrible</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incredible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453750958"/>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a:lnSpc>
                          <a:spcPct val="100000"/>
                        </a:lnSpc>
                        <a:spcBef>
                          <a:spcPts val="0"/>
                        </a:spcBef>
                        <a:defRPr/>
                      </a:pPr>
                      <a:r>
                        <a:rPr lang="en-GB" sz="1400" dirty="0">
                          <a:latin typeface="Muli" pitchFamily="2" charset="77"/>
                        </a:rPr>
                        <a:t>Words ending in -able and -</a:t>
                      </a:r>
                      <a:r>
                        <a:rPr lang="en-GB" sz="1400" dirty="0" err="1">
                          <a:latin typeface="Muli" pitchFamily="2" charset="77"/>
                        </a:rPr>
                        <a:t>ible</a:t>
                      </a:r>
                      <a:r>
                        <a:rPr lang="en-GB" sz="1400" dirty="0">
                          <a:latin typeface="Muli" pitchFamily="2" charset="77"/>
                        </a:rPr>
                        <a:t>.  -able is used where there is a related word ending -</a:t>
                      </a:r>
                      <a:r>
                        <a:rPr lang="en-GB" sz="1400" dirty="0" err="1">
                          <a:latin typeface="Muli" pitchFamily="2" charset="77"/>
                        </a:rPr>
                        <a:t>ation</a:t>
                      </a:r>
                      <a:r>
                        <a:rPr lang="en-GB" sz="1400" dirty="0">
                          <a:latin typeface="Muli" pitchFamily="2" charset="77"/>
                        </a:rPr>
                        <a:t>.</a:t>
                      </a:r>
                      <a:endParaRPr lang="en-GB" sz="1400" baseline="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10</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405497" y="3008165"/>
            <a:ext cx="4426523" cy="2213262"/>
          </a:xfrm>
          <a:prstGeom prst="rect">
            <a:avLst/>
          </a:prstGeom>
        </p:spPr>
      </p:pic>
      <p:sp>
        <p:nvSpPr>
          <p:cNvPr id="7" name="TextBox 6"/>
          <p:cNvSpPr txBox="1"/>
          <p:nvPr/>
        </p:nvSpPr>
        <p:spPr>
          <a:xfrm>
            <a:off x="5035550" y="2094339"/>
            <a:ext cx="6394450" cy="461665"/>
          </a:xfrm>
          <a:prstGeom prst="rect">
            <a:avLst/>
          </a:prstGeom>
          <a:noFill/>
        </p:spPr>
        <p:txBody>
          <a:bodyPr wrap="square" rtlCol="0">
            <a:spAutoFit/>
          </a:bodyPr>
          <a:lstStyle/>
          <a:p>
            <a:r>
              <a:rPr lang="en-GB" sz="2400" dirty="0">
                <a:latin typeface="OpenDyslexicAlta" pitchFamily="2" charset="77"/>
                <a:ea typeface="OpenDyslexic" charset="0"/>
                <a:cs typeface="OpenDyslexic" charset="0"/>
              </a:rPr>
              <a:t>Write your word in a full sentence.</a:t>
            </a:r>
          </a:p>
        </p:txBody>
      </p:sp>
      <p:sp>
        <p:nvSpPr>
          <p:cNvPr id="8" name="TextBox 7"/>
          <p:cNvSpPr txBox="1"/>
          <p:nvPr/>
        </p:nvSpPr>
        <p:spPr>
          <a:xfrm>
            <a:off x="5035550" y="2856072"/>
            <a:ext cx="6394450" cy="461665"/>
          </a:xfrm>
          <a:prstGeom prst="rect">
            <a:avLst/>
          </a:prstGeom>
          <a:noFill/>
        </p:spPr>
        <p:txBody>
          <a:bodyPr wrap="square" rtlCol="0">
            <a:spAutoFit/>
          </a:bodyPr>
          <a:lstStyle/>
          <a:p>
            <a:r>
              <a:rPr lang="en-GB" sz="2400" dirty="0">
                <a:latin typeface="OpenDyslexicAlta" pitchFamily="2" charset="77"/>
                <a:ea typeface="OpenDyslexic" charset="0"/>
                <a:cs typeface="OpenDyslexic" charset="0"/>
              </a:rPr>
              <a:t>Write your word in capital letters.</a:t>
            </a:r>
          </a:p>
        </p:txBody>
      </p:sp>
      <p:sp>
        <p:nvSpPr>
          <p:cNvPr id="9" name="TextBox 8"/>
          <p:cNvSpPr txBox="1"/>
          <p:nvPr/>
        </p:nvSpPr>
        <p:spPr>
          <a:xfrm>
            <a:off x="5035550" y="4302095"/>
            <a:ext cx="6394450" cy="461665"/>
          </a:xfrm>
          <a:prstGeom prst="rect">
            <a:avLst/>
          </a:prstGeom>
          <a:noFill/>
        </p:spPr>
        <p:txBody>
          <a:bodyPr wrap="square" rtlCol="0">
            <a:spAutoFit/>
          </a:bodyPr>
          <a:lstStyle/>
          <a:p>
            <a:r>
              <a:rPr lang="en-GB" sz="2400" dirty="0">
                <a:latin typeface="OpenDyslexicAlta" pitchFamily="2" charset="77"/>
                <a:ea typeface="OpenDyslexic" charset="0"/>
                <a:cs typeface="OpenDyslexic" charset="0"/>
              </a:rPr>
              <a:t>Write your word in different colours.</a:t>
            </a:r>
          </a:p>
        </p:txBody>
      </p:sp>
      <p:sp>
        <p:nvSpPr>
          <p:cNvPr id="10" name="TextBox 9"/>
          <p:cNvSpPr txBox="1"/>
          <p:nvPr/>
        </p:nvSpPr>
        <p:spPr>
          <a:xfrm>
            <a:off x="5035550" y="3597548"/>
            <a:ext cx="6394450" cy="461665"/>
          </a:xfrm>
          <a:prstGeom prst="rect">
            <a:avLst/>
          </a:prstGeom>
          <a:noFill/>
        </p:spPr>
        <p:txBody>
          <a:bodyPr wrap="square" rtlCol="0">
            <a:spAutoFit/>
          </a:bodyPr>
          <a:lstStyle/>
          <a:p>
            <a:r>
              <a:rPr lang="en-GB" sz="2400" dirty="0">
                <a:latin typeface="OpenDyslexicAlta" pitchFamily="2" charset="77"/>
                <a:ea typeface="OpenDyslexic" charset="0"/>
                <a:cs typeface="OpenDyslexic" charset="0"/>
              </a:rPr>
              <a:t>Write your word three times.</a:t>
            </a:r>
          </a:p>
        </p:txBody>
      </p:sp>
      <p:sp>
        <p:nvSpPr>
          <p:cNvPr id="11" name="TextBox 10"/>
          <p:cNvSpPr txBox="1"/>
          <p:nvPr/>
        </p:nvSpPr>
        <p:spPr>
          <a:xfrm>
            <a:off x="5035550" y="5030345"/>
            <a:ext cx="6394450" cy="461665"/>
          </a:xfrm>
          <a:prstGeom prst="rect">
            <a:avLst/>
          </a:prstGeom>
          <a:noFill/>
        </p:spPr>
        <p:txBody>
          <a:bodyPr wrap="square" rtlCol="0">
            <a:spAutoFit/>
          </a:bodyPr>
          <a:lstStyle/>
          <a:p>
            <a:r>
              <a:rPr lang="en-GB" sz="2400" dirty="0">
                <a:latin typeface="OpenDyslexicAlta" pitchFamily="2" charset="77"/>
                <a:ea typeface="OpenDyslexic" charset="0"/>
                <a:cs typeface="OpenDyslexic" charset="0"/>
              </a:rPr>
              <a:t>Write what your word means.</a:t>
            </a:r>
          </a:p>
        </p:txBody>
      </p:sp>
      <p:sp>
        <p:nvSpPr>
          <p:cNvPr id="12" name="TextBox 11"/>
          <p:cNvSpPr txBox="1"/>
          <p:nvPr/>
        </p:nvSpPr>
        <p:spPr>
          <a:xfrm>
            <a:off x="5035550" y="5758595"/>
            <a:ext cx="6394450" cy="461665"/>
          </a:xfrm>
          <a:prstGeom prst="rect">
            <a:avLst/>
          </a:prstGeom>
          <a:noFill/>
        </p:spPr>
        <p:txBody>
          <a:bodyPr wrap="square" rtlCol="0">
            <a:spAutoFit/>
          </a:bodyPr>
          <a:lstStyle/>
          <a:p>
            <a:r>
              <a:rPr lang="en-GB" sz="2400" dirty="0">
                <a:latin typeface="OpenDyslexicAlta" pitchFamily="2" charset="77"/>
                <a:ea typeface="OpenDyslexic" charset="0"/>
                <a:cs typeface="OpenDyslexic" charset="0"/>
              </a:rPr>
              <a:t>Spell the word out loud.</a:t>
            </a:r>
          </a:p>
        </p:txBody>
      </p:sp>
      <p:sp>
        <p:nvSpPr>
          <p:cNvPr id="13" name="Rectangle 12"/>
          <p:cNvSpPr/>
          <p:nvPr/>
        </p:nvSpPr>
        <p:spPr>
          <a:xfrm>
            <a:off x="3512127" y="1428194"/>
            <a:ext cx="8549986" cy="338554"/>
          </a:xfrm>
          <a:prstGeom prst="rect">
            <a:avLst/>
          </a:prstGeom>
          <a:solidFill>
            <a:srgbClr val="D883FF"/>
          </a:solidFill>
          <a:ln>
            <a:solidFill>
              <a:schemeClr val="tx1"/>
            </a:solidFill>
          </a:ln>
        </p:spPr>
        <p:txBody>
          <a:bodyPr wrap="square">
            <a:spAutoFit/>
          </a:bodyPr>
          <a:lstStyle/>
          <a:p>
            <a:pPr algn="ctr"/>
            <a:r>
              <a:rPr lang="en-GB" sz="1600" dirty="0">
                <a:latin typeface="OpenDyslexicAlta" pitchFamily="2" charset="77"/>
                <a:ea typeface="OpenDyslexic" charset="0"/>
                <a:cs typeface="OpenDyslexic" charset="0"/>
              </a:rPr>
              <a:t>Roll a die or ask someone to pick a number from 1-6 for each spelling.</a:t>
            </a:r>
          </a:p>
        </p:txBody>
      </p:sp>
    </p:spTree>
    <p:extLst>
      <p:ext uri="{BB962C8B-B14F-4D97-AF65-F5344CB8AC3E}">
        <p14:creationId xmlns:p14="http://schemas.microsoft.com/office/powerpoint/2010/main" val="10222032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15362845"/>
              </p:ext>
            </p:extLst>
          </p:nvPr>
        </p:nvGraphicFramePr>
        <p:xfrm>
          <a:off x="508000" y="1600196"/>
          <a:ext cx="11150598" cy="521208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1181455907"/>
                    </a:ext>
                  </a:extLst>
                </a:gridCol>
                <a:gridCol w="1858433">
                  <a:extLst>
                    <a:ext uri="{9D8B030D-6E8A-4147-A177-3AD203B41FA5}">
                      <a16:colId xmlns:a16="http://schemas.microsoft.com/office/drawing/2014/main" val="326567804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D883FF"/>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4th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dependable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comfortable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understandable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reasonable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enjoyable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reliable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possible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horrible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terrible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incredible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755066053"/>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latin typeface="Muli" pitchFamily="2" charset="77"/>
                        </a:rPr>
                        <a:t>Words ending in -able and -</a:t>
                      </a:r>
                      <a:r>
                        <a:rPr lang="en-GB" sz="1400" dirty="0" err="1">
                          <a:latin typeface="Muli" pitchFamily="2" charset="77"/>
                        </a:rPr>
                        <a:t>ible</a:t>
                      </a:r>
                      <a:r>
                        <a:rPr lang="en-GB" sz="1400" dirty="0">
                          <a:latin typeface="Muli" pitchFamily="2" charset="77"/>
                        </a:rPr>
                        <a:t>.  -able is used where there is a related word ending -</a:t>
                      </a:r>
                      <a:r>
                        <a:rPr lang="en-GB" sz="1400" dirty="0" err="1">
                          <a:latin typeface="Muli" pitchFamily="2" charset="77"/>
                        </a:rPr>
                        <a:t>ation</a:t>
                      </a:r>
                      <a:r>
                        <a:rPr lang="en-GB" sz="1400" dirty="0">
                          <a:latin typeface="Muli" pitchFamily="2" charset="77"/>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10</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252505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dependable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comfortable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understandable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reasonable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enjoyable</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reliable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possible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horrible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terrible</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incredible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422314529"/>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latin typeface="Muli" pitchFamily="2" charset="77"/>
                        </a:rPr>
                        <a:t>Words ending in -able and -</a:t>
                      </a:r>
                      <a:r>
                        <a:rPr lang="en-GB" sz="1400" dirty="0" err="1">
                          <a:latin typeface="Muli" pitchFamily="2" charset="77"/>
                        </a:rPr>
                        <a:t>ible</a:t>
                      </a:r>
                      <a:r>
                        <a:rPr lang="en-GB" sz="1400" dirty="0">
                          <a:latin typeface="Muli" pitchFamily="2" charset="77"/>
                        </a:rPr>
                        <a:t>.  -able is used where there is a related word ending -</a:t>
                      </a:r>
                      <a:r>
                        <a:rPr lang="en-GB" sz="1400" dirty="0" err="1">
                          <a:latin typeface="Muli" pitchFamily="2" charset="77"/>
                        </a:rPr>
                        <a:t>ation</a:t>
                      </a:r>
                      <a:r>
                        <a:rPr lang="en-GB" sz="1400" dirty="0">
                          <a:latin typeface="Muli" pitchFamily="2" charset="77"/>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10</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6" name="TextBox 5"/>
          <p:cNvSpPr txBox="1"/>
          <p:nvPr/>
        </p:nvSpPr>
        <p:spPr>
          <a:xfrm>
            <a:off x="9390262" y="4376177"/>
            <a:ext cx="2638452" cy="1200329"/>
          </a:xfrm>
          <a:prstGeom prst="rect">
            <a:avLst/>
          </a:prstGeom>
          <a:solidFill>
            <a:srgbClr val="D883FF"/>
          </a:solidFill>
          <a:ln>
            <a:solidFill>
              <a:schemeClr val="tx1"/>
            </a:solidFill>
          </a:ln>
        </p:spPr>
        <p:txBody>
          <a:bodyPr wrap="square" rtlCol="0">
            <a:spAutoFit/>
          </a:bodyPr>
          <a:lstStyle/>
          <a:p>
            <a:pPr algn="ctr"/>
            <a:r>
              <a:rPr lang="en-GB" dirty="0">
                <a:latin typeface="OpenDyslexicAlta" pitchFamily="2" charset="77"/>
                <a:ea typeface="OpenDyslexic" charset="0"/>
                <a:cs typeface="OpenDyslexic" charset="0"/>
              </a:rPr>
              <a:t>Insert the missing letters into your spellings to find a new ‘-able’ word. </a:t>
            </a:r>
          </a:p>
        </p:txBody>
      </p:sp>
      <p:graphicFrame>
        <p:nvGraphicFramePr>
          <p:cNvPr id="8" name="Table 7"/>
          <p:cNvGraphicFramePr>
            <a:graphicFrameLocks noGrp="1"/>
          </p:cNvGraphicFramePr>
          <p:nvPr>
            <p:extLst>
              <p:ext uri="{D42A27DB-BD31-4B8C-83A1-F6EECF244321}">
                <p14:modId xmlns:p14="http://schemas.microsoft.com/office/powerpoint/2010/main" val="419602174"/>
              </p:ext>
            </p:extLst>
          </p:nvPr>
        </p:nvGraphicFramePr>
        <p:xfrm>
          <a:off x="3548745" y="1432845"/>
          <a:ext cx="7863534" cy="4748620"/>
        </p:xfrm>
        <a:graphic>
          <a:graphicData uri="http://schemas.openxmlformats.org/drawingml/2006/table">
            <a:tbl>
              <a:tblPr firstRow="1" firstCol="1" bandRow="1">
                <a:tableStyleId>{5940675A-B579-460E-94D1-54222C63F5DA}</a:tableStyleId>
              </a:tblPr>
              <a:tblGrid>
                <a:gridCol w="374454">
                  <a:extLst>
                    <a:ext uri="{9D8B030D-6E8A-4147-A177-3AD203B41FA5}">
                      <a16:colId xmlns:a16="http://schemas.microsoft.com/office/drawing/2014/main" val="20000"/>
                    </a:ext>
                  </a:extLst>
                </a:gridCol>
                <a:gridCol w="374454">
                  <a:extLst>
                    <a:ext uri="{9D8B030D-6E8A-4147-A177-3AD203B41FA5}">
                      <a16:colId xmlns:a16="http://schemas.microsoft.com/office/drawing/2014/main" val="20001"/>
                    </a:ext>
                  </a:extLst>
                </a:gridCol>
                <a:gridCol w="374454">
                  <a:extLst>
                    <a:ext uri="{9D8B030D-6E8A-4147-A177-3AD203B41FA5}">
                      <a16:colId xmlns:a16="http://schemas.microsoft.com/office/drawing/2014/main" val="20002"/>
                    </a:ext>
                  </a:extLst>
                </a:gridCol>
                <a:gridCol w="374454">
                  <a:extLst>
                    <a:ext uri="{9D8B030D-6E8A-4147-A177-3AD203B41FA5}">
                      <a16:colId xmlns:a16="http://schemas.microsoft.com/office/drawing/2014/main" val="20003"/>
                    </a:ext>
                  </a:extLst>
                </a:gridCol>
                <a:gridCol w="374454">
                  <a:extLst>
                    <a:ext uri="{9D8B030D-6E8A-4147-A177-3AD203B41FA5}">
                      <a16:colId xmlns:a16="http://schemas.microsoft.com/office/drawing/2014/main" val="20004"/>
                    </a:ext>
                  </a:extLst>
                </a:gridCol>
                <a:gridCol w="374454">
                  <a:extLst>
                    <a:ext uri="{9D8B030D-6E8A-4147-A177-3AD203B41FA5}">
                      <a16:colId xmlns:a16="http://schemas.microsoft.com/office/drawing/2014/main" val="20005"/>
                    </a:ext>
                  </a:extLst>
                </a:gridCol>
                <a:gridCol w="374454">
                  <a:extLst>
                    <a:ext uri="{9D8B030D-6E8A-4147-A177-3AD203B41FA5}">
                      <a16:colId xmlns:a16="http://schemas.microsoft.com/office/drawing/2014/main" val="20006"/>
                    </a:ext>
                  </a:extLst>
                </a:gridCol>
                <a:gridCol w="374454">
                  <a:extLst>
                    <a:ext uri="{9D8B030D-6E8A-4147-A177-3AD203B41FA5}">
                      <a16:colId xmlns:a16="http://schemas.microsoft.com/office/drawing/2014/main" val="20007"/>
                    </a:ext>
                  </a:extLst>
                </a:gridCol>
                <a:gridCol w="374454">
                  <a:extLst>
                    <a:ext uri="{9D8B030D-6E8A-4147-A177-3AD203B41FA5}">
                      <a16:colId xmlns:a16="http://schemas.microsoft.com/office/drawing/2014/main" val="20008"/>
                    </a:ext>
                  </a:extLst>
                </a:gridCol>
                <a:gridCol w="374454">
                  <a:extLst>
                    <a:ext uri="{9D8B030D-6E8A-4147-A177-3AD203B41FA5}">
                      <a16:colId xmlns:a16="http://schemas.microsoft.com/office/drawing/2014/main" val="20009"/>
                    </a:ext>
                  </a:extLst>
                </a:gridCol>
                <a:gridCol w="374454">
                  <a:extLst>
                    <a:ext uri="{9D8B030D-6E8A-4147-A177-3AD203B41FA5}">
                      <a16:colId xmlns:a16="http://schemas.microsoft.com/office/drawing/2014/main" val="20010"/>
                    </a:ext>
                  </a:extLst>
                </a:gridCol>
                <a:gridCol w="374454">
                  <a:extLst>
                    <a:ext uri="{9D8B030D-6E8A-4147-A177-3AD203B41FA5}">
                      <a16:colId xmlns:a16="http://schemas.microsoft.com/office/drawing/2014/main" val="20011"/>
                    </a:ext>
                  </a:extLst>
                </a:gridCol>
                <a:gridCol w="374454">
                  <a:extLst>
                    <a:ext uri="{9D8B030D-6E8A-4147-A177-3AD203B41FA5}">
                      <a16:colId xmlns:a16="http://schemas.microsoft.com/office/drawing/2014/main" val="20012"/>
                    </a:ext>
                  </a:extLst>
                </a:gridCol>
                <a:gridCol w="374454">
                  <a:extLst>
                    <a:ext uri="{9D8B030D-6E8A-4147-A177-3AD203B41FA5}">
                      <a16:colId xmlns:a16="http://schemas.microsoft.com/office/drawing/2014/main" val="20013"/>
                    </a:ext>
                  </a:extLst>
                </a:gridCol>
                <a:gridCol w="374454">
                  <a:extLst>
                    <a:ext uri="{9D8B030D-6E8A-4147-A177-3AD203B41FA5}">
                      <a16:colId xmlns:a16="http://schemas.microsoft.com/office/drawing/2014/main" val="20014"/>
                    </a:ext>
                  </a:extLst>
                </a:gridCol>
                <a:gridCol w="374454">
                  <a:extLst>
                    <a:ext uri="{9D8B030D-6E8A-4147-A177-3AD203B41FA5}">
                      <a16:colId xmlns:a16="http://schemas.microsoft.com/office/drawing/2014/main" val="20015"/>
                    </a:ext>
                  </a:extLst>
                </a:gridCol>
                <a:gridCol w="374454">
                  <a:extLst>
                    <a:ext uri="{9D8B030D-6E8A-4147-A177-3AD203B41FA5}">
                      <a16:colId xmlns:a16="http://schemas.microsoft.com/office/drawing/2014/main" val="20016"/>
                    </a:ext>
                  </a:extLst>
                </a:gridCol>
                <a:gridCol w="374454">
                  <a:extLst>
                    <a:ext uri="{9D8B030D-6E8A-4147-A177-3AD203B41FA5}">
                      <a16:colId xmlns:a16="http://schemas.microsoft.com/office/drawing/2014/main" val="20017"/>
                    </a:ext>
                  </a:extLst>
                </a:gridCol>
                <a:gridCol w="374454">
                  <a:extLst>
                    <a:ext uri="{9D8B030D-6E8A-4147-A177-3AD203B41FA5}">
                      <a16:colId xmlns:a16="http://schemas.microsoft.com/office/drawing/2014/main" val="20018"/>
                    </a:ext>
                  </a:extLst>
                </a:gridCol>
                <a:gridCol w="374454">
                  <a:extLst>
                    <a:ext uri="{9D8B030D-6E8A-4147-A177-3AD203B41FA5}">
                      <a16:colId xmlns:a16="http://schemas.microsoft.com/office/drawing/2014/main" val="20019"/>
                    </a:ext>
                  </a:extLst>
                </a:gridCol>
                <a:gridCol w="374454">
                  <a:extLst>
                    <a:ext uri="{9D8B030D-6E8A-4147-A177-3AD203B41FA5}">
                      <a16:colId xmlns:a16="http://schemas.microsoft.com/office/drawing/2014/main" val="20020"/>
                    </a:ext>
                  </a:extLst>
                </a:gridCol>
              </a:tblGrid>
              <a:tr h="474862">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4862">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latin typeface="OpenDyslexicAlta" pitchFamily="2" charset="77"/>
                          <a:ea typeface="OpenDyslexic" charset="0"/>
                          <a:cs typeface="OpenDyslexic" charset="0"/>
                        </a:rPr>
                        <a:t>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latin typeface="OpenDyslexicAlta" pitchFamily="2" charset="77"/>
                          <a:ea typeface="OpenDyslexic" charset="0"/>
                          <a:cs typeface="OpenDyslexic" charset="0"/>
                        </a:rPr>
                        <a:t>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latin typeface="OpenDyslexicAlta" pitchFamily="2" charset="77"/>
                          <a:ea typeface="OpenDyslexic" charset="0"/>
                          <a:cs typeface="OpenDyslexic" charset="0"/>
                        </a:rPr>
                        <a:t>f</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74862">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latin typeface="OpenDyslexicAlta" pitchFamily="2" charset="77"/>
                          <a:ea typeface="OpenDyslexic" charset="0"/>
                          <a:cs typeface="OpenDyslexic" charset="0"/>
                        </a:rPr>
                        <a:t>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latin typeface="OpenDyslexicAlta" pitchFamily="2" charset="77"/>
                          <a:ea typeface="OpenDyslexic" charset="0"/>
                          <a:cs typeface="OpenDyslexic" charset="0"/>
                        </a:rPr>
                        <a:t>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74862">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latin typeface="OpenDyslexicAlta" pitchFamily="2" charset="77"/>
                          <a:ea typeface="OpenDyslexic" charset="0"/>
                          <a:cs typeface="OpenDyslexic" charset="0"/>
                        </a:rPr>
                        <a:t>j</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74862">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74862">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latin typeface="OpenDyslexicAlta" pitchFamily="2" charset="77"/>
                          <a:ea typeface="OpenDyslexic" charset="0"/>
                          <a:cs typeface="OpenDyslexic" charset="0"/>
                        </a:rPr>
                        <a:t>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latin typeface="OpenDyslexicAlta" pitchFamily="2" charset="77"/>
                          <a:ea typeface="OpenDyslexic" charset="0"/>
                          <a:cs typeface="OpenDyslexic" charset="0"/>
                        </a:rPr>
                        <a:t>p</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latin typeface="OpenDyslexicAlta" pitchFamily="2" charset="77"/>
                          <a:ea typeface="OpenDyslexic" charset="0"/>
                          <a:cs typeface="OpenDyslexic" charset="0"/>
                        </a:rPr>
                        <a:t>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latin typeface="OpenDyslexicAlta" pitchFamily="2" charset="77"/>
                          <a:ea typeface="OpenDyslexic" charset="0"/>
                          <a:cs typeface="OpenDyslexic" charset="0"/>
                        </a:rPr>
                        <a:t>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74862">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latin typeface="OpenDyslexicAlta" pitchFamily="2" charset="77"/>
                          <a:ea typeface="OpenDyslexic" charset="0"/>
                          <a:cs typeface="OpenDyslexic" charset="0"/>
                        </a:rPr>
                        <a:t>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474862">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latin typeface="OpenDyslexicAlta" pitchFamily="2" charset="77"/>
                          <a:ea typeface="OpenDyslexic" charset="0"/>
                          <a:cs typeface="OpenDyslexic" charset="0"/>
                        </a:rPr>
                        <a:t>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latin typeface="OpenDyslexicAlta" pitchFamily="2" charset="77"/>
                          <a:ea typeface="OpenDyslexic" charset="0"/>
                          <a:cs typeface="OpenDyslexic" charset="0"/>
                        </a:rPr>
                        <a:t>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474862">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latin typeface="OpenDyslexicAlta" pitchFamily="2" charset="77"/>
                          <a:ea typeface="OpenDyslexic" charset="0"/>
                          <a:cs typeface="OpenDyslexic" charset="0"/>
                        </a:rPr>
                        <a:t>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latin typeface="OpenDyslexicAlta" pitchFamily="2" charset="77"/>
                          <a:ea typeface="OpenDyslexic" charset="0"/>
                          <a:cs typeface="OpenDyslexic" charset="0"/>
                        </a:rPr>
                        <a:t>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474862">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latin typeface="OpenDyslexicAlta" pitchFamily="2" charset="77"/>
                          <a:ea typeface="OpenDyslexic" charset="0"/>
                          <a:cs typeface="OpenDyslexic" charset="0"/>
                        </a:rPr>
                        <a:t>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algn="ctr"/>
                      <a:r>
                        <a:rPr lang="en-GB" sz="2400" b="0" i="0" dirty="0">
                          <a:latin typeface="OpenDyslexicAlta" pitchFamily="2" charset="77"/>
                          <a:ea typeface="OpenDyslexic" charset="0"/>
                          <a:cs typeface="OpenDyslexic" charset="0"/>
                        </a:rPr>
                        <a:t>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9330067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dependable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comfortable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understandable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reasonable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enjoyable</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reliable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possible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horrible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terrible</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incredible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835382260"/>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latin typeface="Muli" pitchFamily="2" charset="77"/>
                        </a:rPr>
                        <a:t>Words ending in -able and -</a:t>
                      </a:r>
                      <a:r>
                        <a:rPr lang="en-GB" sz="1400" dirty="0" err="1">
                          <a:latin typeface="Muli" pitchFamily="2" charset="77"/>
                        </a:rPr>
                        <a:t>ible</a:t>
                      </a:r>
                      <a:r>
                        <a:rPr lang="en-GB" sz="1400" dirty="0">
                          <a:latin typeface="Muli" pitchFamily="2" charset="77"/>
                        </a:rPr>
                        <a:t>.  -able is used where there is a related word ending -</a:t>
                      </a:r>
                      <a:r>
                        <a:rPr lang="en-GB" sz="1400" dirty="0" err="1">
                          <a:latin typeface="Muli" pitchFamily="2" charset="77"/>
                        </a:rPr>
                        <a:t>ation</a:t>
                      </a:r>
                      <a:r>
                        <a:rPr lang="en-GB" sz="1400" dirty="0">
                          <a:latin typeface="Muli" pitchFamily="2" charset="77"/>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10</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6" name="TextBox 5"/>
          <p:cNvSpPr txBox="1"/>
          <p:nvPr/>
        </p:nvSpPr>
        <p:spPr>
          <a:xfrm>
            <a:off x="9390262" y="4376177"/>
            <a:ext cx="2638452" cy="1200329"/>
          </a:xfrm>
          <a:prstGeom prst="rect">
            <a:avLst/>
          </a:prstGeom>
          <a:solidFill>
            <a:srgbClr val="D883FF"/>
          </a:solidFill>
          <a:ln>
            <a:solidFill>
              <a:schemeClr val="tx1"/>
            </a:solidFill>
          </a:ln>
        </p:spPr>
        <p:txBody>
          <a:bodyPr wrap="square" rtlCol="0">
            <a:spAutoFit/>
          </a:bodyPr>
          <a:lstStyle/>
          <a:p>
            <a:pPr algn="ctr"/>
            <a:r>
              <a:rPr lang="en-GB" dirty="0">
                <a:latin typeface="OpenDyslexicAlta" pitchFamily="2" charset="77"/>
                <a:ea typeface="OpenDyslexic" charset="0"/>
                <a:cs typeface="OpenDyslexic" charset="0"/>
              </a:rPr>
              <a:t>Insert the missing letters into your spellings to find a new ‘-able’ word. </a:t>
            </a:r>
          </a:p>
        </p:txBody>
      </p:sp>
      <p:graphicFrame>
        <p:nvGraphicFramePr>
          <p:cNvPr id="8" name="Table 7"/>
          <p:cNvGraphicFramePr>
            <a:graphicFrameLocks noGrp="1"/>
          </p:cNvGraphicFramePr>
          <p:nvPr>
            <p:extLst>
              <p:ext uri="{D42A27DB-BD31-4B8C-83A1-F6EECF244321}">
                <p14:modId xmlns:p14="http://schemas.microsoft.com/office/powerpoint/2010/main" val="4024987749"/>
              </p:ext>
            </p:extLst>
          </p:nvPr>
        </p:nvGraphicFramePr>
        <p:xfrm>
          <a:off x="3548745" y="1432845"/>
          <a:ext cx="7863534" cy="4748620"/>
        </p:xfrm>
        <a:graphic>
          <a:graphicData uri="http://schemas.openxmlformats.org/drawingml/2006/table">
            <a:tbl>
              <a:tblPr firstRow="1" firstCol="1" bandRow="1">
                <a:tableStyleId>{5940675A-B579-460E-94D1-54222C63F5DA}</a:tableStyleId>
              </a:tblPr>
              <a:tblGrid>
                <a:gridCol w="374454">
                  <a:extLst>
                    <a:ext uri="{9D8B030D-6E8A-4147-A177-3AD203B41FA5}">
                      <a16:colId xmlns:a16="http://schemas.microsoft.com/office/drawing/2014/main" val="20000"/>
                    </a:ext>
                  </a:extLst>
                </a:gridCol>
                <a:gridCol w="374454">
                  <a:extLst>
                    <a:ext uri="{9D8B030D-6E8A-4147-A177-3AD203B41FA5}">
                      <a16:colId xmlns:a16="http://schemas.microsoft.com/office/drawing/2014/main" val="20001"/>
                    </a:ext>
                  </a:extLst>
                </a:gridCol>
                <a:gridCol w="374454">
                  <a:extLst>
                    <a:ext uri="{9D8B030D-6E8A-4147-A177-3AD203B41FA5}">
                      <a16:colId xmlns:a16="http://schemas.microsoft.com/office/drawing/2014/main" val="20002"/>
                    </a:ext>
                  </a:extLst>
                </a:gridCol>
                <a:gridCol w="374454">
                  <a:extLst>
                    <a:ext uri="{9D8B030D-6E8A-4147-A177-3AD203B41FA5}">
                      <a16:colId xmlns:a16="http://schemas.microsoft.com/office/drawing/2014/main" val="20003"/>
                    </a:ext>
                  </a:extLst>
                </a:gridCol>
                <a:gridCol w="374454">
                  <a:extLst>
                    <a:ext uri="{9D8B030D-6E8A-4147-A177-3AD203B41FA5}">
                      <a16:colId xmlns:a16="http://schemas.microsoft.com/office/drawing/2014/main" val="20004"/>
                    </a:ext>
                  </a:extLst>
                </a:gridCol>
                <a:gridCol w="374454">
                  <a:extLst>
                    <a:ext uri="{9D8B030D-6E8A-4147-A177-3AD203B41FA5}">
                      <a16:colId xmlns:a16="http://schemas.microsoft.com/office/drawing/2014/main" val="20005"/>
                    </a:ext>
                  </a:extLst>
                </a:gridCol>
                <a:gridCol w="374454">
                  <a:extLst>
                    <a:ext uri="{9D8B030D-6E8A-4147-A177-3AD203B41FA5}">
                      <a16:colId xmlns:a16="http://schemas.microsoft.com/office/drawing/2014/main" val="20006"/>
                    </a:ext>
                  </a:extLst>
                </a:gridCol>
                <a:gridCol w="374454">
                  <a:extLst>
                    <a:ext uri="{9D8B030D-6E8A-4147-A177-3AD203B41FA5}">
                      <a16:colId xmlns:a16="http://schemas.microsoft.com/office/drawing/2014/main" val="20007"/>
                    </a:ext>
                  </a:extLst>
                </a:gridCol>
                <a:gridCol w="374454">
                  <a:extLst>
                    <a:ext uri="{9D8B030D-6E8A-4147-A177-3AD203B41FA5}">
                      <a16:colId xmlns:a16="http://schemas.microsoft.com/office/drawing/2014/main" val="20008"/>
                    </a:ext>
                  </a:extLst>
                </a:gridCol>
                <a:gridCol w="374454">
                  <a:extLst>
                    <a:ext uri="{9D8B030D-6E8A-4147-A177-3AD203B41FA5}">
                      <a16:colId xmlns:a16="http://schemas.microsoft.com/office/drawing/2014/main" val="20009"/>
                    </a:ext>
                  </a:extLst>
                </a:gridCol>
                <a:gridCol w="374454">
                  <a:extLst>
                    <a:ext uri="{9D8B030D-6E8A-4147-A177-3AD203B41FA5}">
                      <a16:colId xmlns:a16="http://schemas.microsoft.com/office/drawing/2014/main" val="20010"/>
                    </a:ext>
                  </a:extLst>
                </a:gridCol>
                <a:gridCol w="374454">
                  <a:extLst>
                    <a:ext uri="{9D8B030D-6E8A-4147-A177-3AD203B41FA5}">
                      <a16:colId xmlns:a16="http://schemas.microsoft.com/office/drawing/2014/main" val="20011"/>
                    </a:ext>
                  </a:extLst>
                </a:gridCol>
                <a:gridCol w="374454">
                  <a:extLst>
                    <a:ext uri="{9D8B030D-6E8A-4147-A177-3AD203B41FA5}">
                      <a16:colId xmlns:a16="http://schemas.microsoft.com/office/drawing/2014/main" val="20012"/>
                    </a:ext>
                  </a:extLst>
                </a:gridCol>
                <a:gridCol w="397153">
                  <a:extLst>
                    <a:ext uri="{9D8B030D-6E8A-4147-A177-3AD203B41FA5}">
                      <a16:colId xmlns:a16="http://schemas.microsoft.com/office/drawing/2014/main" val="20013"/>
                    </a:ext>
                  </a:extLst>
                </a:gridCol>
                <a:gridCol w="351755">
                  <a:extLst>
                    <a:ext uri="{9D8B030D-6E8A-4147-A177-3AD203B41FA5}">
                      <a16:colId xmlns:a16="http://schemas.microsoft.com/office/drawing/2014/main" val="20014"/>
                    </a:ext>
                  </a:extLst>
                </a:gridCol>
                <a:gridCol w="374454">
                  <a:extLst>
                    <a:ext uri="{9D8B030D-6E8A-4147-A177-3AD203B41FA5}">
                      <a16:colId xmlns:a16="http://schemas.microsoft.com/office/drawing/2014/main" val="20015"/>
                    </a:ext>
                  </a:extLst>
                </a:gridCol>
                <a:gridCol w="374454">
                  <a:extLst>
                    <a:ext uri="{9D8B030D-6E8A-4147-A177-3AD203B41FA5}">
                      <a16:colId xmlns:a16="http://schemas.microsoft.com/office/drawing/2014/main" val="20016"/>
                    </a:ext>
                  </a:extLst>
                </a:gridCol>
                <a:gridCol w="374454">
                  <a:extLst>
                    <a:ext uri="{9D8B030D-6E8A-4147-A177-3AD203B41FA5}">
                      <a16:colId xmlns:a16="http://schemas.microsoft.com/office/drawing/2014/main" val="20017"/>
                    </a:ext>
                  </a:extLst>
                </a:gridCol>
                <a:gridCol w="374454">
                  <a:extLst>
                    <a:ext uri="{9D8B030D-6E8A-4147-A177-3AD203B41FA5}">
                      <a16:colId xmlns:a16="http://schemas.microsoft.com/office/drawing/2014/main" val="20018"/>
                    </a:ext>
                  </a:extLst>
                </a:gridCol>
                <a:gridCol w="374454">
                  <a:extLst>
                    <a:ext uri="{9D8B030D-6E8A-4147-A177-3AD203B41FA5}">
                      <a16:colId xmlns:a16="http://schemas.microsoft.com/office/drawing/2014/main" val="20019"/>
                    </a:ext>
                  </a:extLst>
                </a:gridCol>
                <a:gridCol w="374454">
                  <a:extLst>
                    <a:ext uri="{9D8B030D-6E8A-4147-A177-3AD203B41FA5}">
                      <a16:colId xmlns:a16="http://schemas.microsoft.com/office/drawing/2014/main" val="20020"/>
                    </a:ext>
                  </a:extLst>
                </a:gridCol>
              </a:tblGrid>
              <a:tr h="474862">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solidFill>
                            <a:srgbClr val="FF3860"/>
                          </a:solidFill>
                          <a:effectLst/>
                          <a:latin typeface="OpenDyslexicAlta" pitchFamily="2" charset="77"/>
                          <a:ea typeface="OpenDyslexic" charset="0"/>
                          <a:cs typeface="OpenDyslexic" charset="0"/>
                        </a:rPr>
                        <a:t>u</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solidFill>
                            <a:srgbClr val="FF3860"/>
                          </a:solidFill>
                          <a:effectLst/>
                          <a:latin typeface="OpenDyslexicAlta" pitchFamily="2" charset="77"/>
                          <a:ea typeface="OpenDyslexic" charset="0"/>
                          <a:cs typeface="OpenDyslexic" charset="0"/>
                        </a:rPr>
                        <a:t>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solidFill>
                            <a:srgbClr val="FF3860"/>
                          </a:solidFill>
                          <a:effectLst/>
                          <a:latin typeface="OpenDyslexicAlta" pitchFamily="2" charset="77"/>
                          <a:ea typeface="OpenDyslexic" charset="0"/>
                          <a:cs typeface="OpenDyslexic" charset="0"/>
                        </a:rPr>
                        <a:t>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solidFill>
                            <a:srgbClr val="FF3860"/>
                          </a:solidFill>
                          <a:effectLst/>
                          <a:latin typeface="OpenDyslexicAlta" pitchFamily="2" charset="77"/>
                          <a:ea typeface="OpenDyslexic" charset="0"/>
                          <a:cs typeface="OpenDyslexic" charset="0"/>
                        </a:rPr>
                        <a:t>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solidFill>
                            <a:srgbClr val="FF3860"/>
                          </a:solidFill>
                          <a:effectLst/>
                          <a:latin typeface="OpenDyslexicAlta" pitchFamily="2" charset="77"/>
                          <a:ea typeface="OpenDyslexic" charset="0"/>
                          <a:cs typeface="OpenDyslexic" charset="0"/>
                        </a:rPr>
                        <a:t>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solidFill>
                            <a:srgbClr val="FF3860"/>
                          </a:solidFill>
                          <a:effectLst/>
                          <a:latin typeface="OpenDyslexicAlta" pitchFamily="2" charset="77"/>
                          <a:ea typeface="OpenDyslexic" charset="0"/>
                          <a:cs typeface="OpenDyslexic" charset="0"/>
                        </a:rPr>
                        <a:t>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4862">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latin typeface="OpenDyslexicAlta" pitchFamily="2" charset="77"/>
                          <a:ea typeface="OpenDyslexic" charset="0"/>
                          <a:cs typeface="OpenDyslexic" charset="0"/>
                        </a:rPr>
                        <a:t>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latin typeface="OpenDyslexicAlta" pitchFamily="2" charset="77"/>
                          <a:ea typeface="OpenDyslexic" charset="0"/>
                          <a:cs typeface="OpenDyslexic" charset="0"/>
                        </a:rPr>
                        <a:t>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solidFill>
                            <a:srgbClr val="FF3860"/>
                          </a:solidFill>
                          <a:latin typeface="OpenDyslexicAlta" pitchFamily="2" charset="77"/>
                          <a:ea typeface="OpenDyslexic" charset="0"/>
                          <a:cs typeface="OpenDyslexic" charset="0"/>
                        </a:rPr>
                        <a:t>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latin typeface="OpenDyslexicAlta" pitchFamily="2" charset="77"/>
                          <a:ea typeface="OpenDyslexic" charset="0"/>
                          <a:cs typeface="OpenDyslexic" charset="0"/>
                        </a:rPr>
                        <a:t>f</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solidFill>
                            <a:srgbClr val="FF3860"/>
                          </a:solidFill>
                          <a:effectLst/>
                          <a:latin typeface="OpenDyslexicAlta" pitchFamily="2" charset="77"/>
                          <a:ea typeface="OpenDyslexic" charset="0"/>
                          <a:cs typeface="OpenDyslexic" charset="0"/>
                        </a:rPr>
                        <a:t>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r>
                        <a:rPr lang="en-GB" sz="2400" b="0" i="0" dirty="0">
                          <a:solidFill>
                            <a:srgbClr val="FF3860"/>
                          </a:solidFill>
                          <a:effectLst/>
                          <a:latin typeface="OpenDyslexicAlta" pitchFamily="2" charset="77"/>
                          <a:ea typeface="OpenDyslexic" charset="0"/>
                          <a:cs typeface="OpenDyslexic" charset="0"/>
                        </a:rPr>
                        <a:t>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solidFill>
                            <a:srgbClr val="FF3860"/>
                          </a:solidFill>
                          <a:effectLst/>
                          <a:latin typeface="OpenDyslexicAlta" pitchFamily="2" charset="77"/>
                          <a:ea typeface="OpenDyslexic" charset="0"/>
                          <a:cs typeface="OpenDyslexic" charset="0"/>
                        </a:rPr>
                        <a:t>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74862">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solidFill>
                            <a:schemeClr val="tx1"/>
                          </a:solidFill>
                          <a:latin typeface="OpenDyslexicAlta" pitchFamily="2" charset="77"/>
                          <a:ea typeface="OpenDyslexic" charset="0"/>
                          <a:cs typeface="OpenDyslexic" charset="0"/>
                        </a:rPr>
                        <a:t>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algn="ctr"/>
                      <a:r>
                        <a:rPr lang="en-GB" sz="2400" b="0" i="0" dirty="0">
                          <a:solidFill>
                            <a:srgbClr val="FF3860"/>
                          </a:solidFill>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latin typeface="OpenDyslexicAlta" pitchFamily="2" charset="77"/>
                          <a:ea typeface="OpenDyslexic" charset="0"/>
                          <a:cs typeface="OpenDyslexic" charset="0"/>
                        </a:rPr>
                        <a:t>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latin typeface="OpenDyslexicAlta" pitchFamily="2" charset="77"/>
                          <a:ea typeface="OpenDyslexic" charset="0"/>
                          <a:cs typeface="OpenDyslexic" charset="0"/>
                        </a:rPr>
                        <a:t>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err="1">
                          <a:solidFill>
                            <a:srgbClr val="FF3860"/>
                          </a:solidFill>
                          <a:latin typeface="OpenDyslexicAlta" pitchFamily="2" charset="77"/>
                          <a:ea typeface="OpenDyslexic" charset="0"/>
                          <a:cs typeface="OpenDyslexic" charset="0"/>
                        </a:rPr>
                        <a:t>i</a:t>
                      </a:r>
                      <a:endParaRPr lang="en-GB" sz="2400" b="0" i="0" dirty="0">
                        <a:solidFill>
                          <a:srgbClr val="FF3860"/>
                        </a:solidFill>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solidFill>
                            <a:srgbClr val="FF3860"/>
                          </a:solidFill>
                          <a:latin typeface="OpenDyslexicAlta" pitchFamily="2" charset="77"/>
                          <a:ea typeface="OpenDyslexic" charset="0"/>
                          <a:cs typeface="OpenDyslexic" charset="0"/>
                        </a:rPr>
                        <a:t>b</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solidFill>
                            <a:srgbClr val="FF3860"/>
                          </a:solidFill>
                          <a:latin typeface="OpenDyslexicAlta" pitchFamily="2" charset="77"/>
                          <a:ea typeface="OpenDyslexic" charset="0"/>
                          <a:cs typeface="OpenDyslexic" charset="0"/>
                        </a:rPr>
                        <a:t>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74862">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solidFill>
                            <a:srgbClr val="FF3860"/>
                          </a:solidFill>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solidFill>
                            <a:srgbClr val="FF3860"/>
                          </a:solidFill>
                          <a:latin typeface="OpenDyslexicAlta" pitchFamily="2" charset="77"/>
                          <a:ea typeface="OpenDyslexic" charset="0"/>
                          <a:cs typeface="OpenDyslexic" charset="0"/>
                        </a:rPr>
                        <a:t>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latin typeface="OpenDyslexicAlta" pitchFamily="2" charset="77"/>
                          <a:ea typeface="OpenDyslexic" charset="0"/>
                          <a:cs typeface="OpenDyslexic" charset="0"/>
                        </a:rPr>
                        <a:t>j</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solidFill>
                            <a:srgbClr val="FF3860"/>
                          </a:solidFill>
                          <a:effectLst/>
                          <a:latin typeface="OpenDyslexicAlta" pitchFamily="2" charset="77"/>
                          <a:ea typeface="OpenDyslexic" charset="0"/>
                          <a:cs typeface="OpenDyslexic" charset="0"/>
                        </a:rPr>
                        <a:t>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solidFill>
                            <a:srgbClr val="FF3860"/>
                          </a:solidFill>
                          <a:effectLst/>
                          <a:latin typeface="OpenDyslexicAlta" pitchFamily="2" charset="77"/>
                          <a:ea typeface="OpenDyslexic" charset="0"/>
                          <a:cs typeface="OpenDyslexic" charset="0"/>
                        </a:rPr>
                        <a:t>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74862">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solidFill>
                            <a:srgbClr val="FF3860"/>
                          </a:solidFill>
                          <a:latin typeface="OpenDyslexicAlta" pitchFamily="2" charset="77"/>
                          <a:ea typeface="OpenDyslexic" charset="0"/>
                          <a:cs typeface="OpenDyslexic" charset="0"/>
                        </a:rPr>
                        <a:t>p</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solidFill>
                            <a:srgbClr val="FF3860"/>
                          </a:solidFill>
                          <a:latin typeface="OpenDyslexicAlta" pitchFamily="2" charset="77"/>
                          <a:ea typeface="OpenDyslexic" charset="0"/>
                          <a:cs typeface="OpenDyslexic" charset="0"/>
                        </a:rPr>
                        <a:t>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r>
                        <a:rPr lang="en-GB" sz="2400" b="0" i="0" dirty="0">
                          <a:solidFill>
                            <a:srgbClr val="FF3860"/>
                          </a:solidFill>
                          <a:effectLst/>
                          <a:latin typeface="OpenDyslexicAlta" pitchFamily="2" charset="77"/>
                          <a:ea typeface="OpenDyslexic" charset="0"/>
                          <a:cs typeface="OpenDyslexic" charset="0"/>
                        </a:rPr>
                        <a:t>b</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solidFill>
                            <a:srgbClr val="FF3860"/>
                          </a:solidFill>
                          <a:effectLst/>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74862">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latin typeface="OpenDyslexicAlta" pitchFamily="2" charset="77"/>
                          <a:ea typeface="OpenDyslexic" charset="0"/>
                          <a:cs typeface="OpenDyslexic" charset="0"/>
                        </a:rPr>
                        <a:t>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solidFill>
                            <a:srgbClr val="FF3860"/>
                          </a:solidFill>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latin typeface="OpenDyslexicAlta" pitchFamily="2" charset="77"/>
                          <a:ea typeface="OpenDyslexic" charset="0"/>
                          <a:cs typeface="OpenDyslexic" charset="0"/>
                        </a:rPr>
                        <a:t>p</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latin typeface="OpenDyslexicAlta" pitchFamily="2" charset="77"/>
                          <a:ea typeface="OpenDyslexic" charset="0"/>
                          <a:cs typeface="OpenDyslexic" charset="0"/>
                        </a:rPr>
                        <a:t>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algn="ctr"/>
                      <a:r>
                        <a:rPr lang="en-GB" sz="2400" b="0" i="0" dirty="0">
                          <a:solidFill>
                            <a:srgbClr val="FF3860"/>
                          </a:solidFill>
                          <a:latin typeface="OpenDyslexicAlta" pitchFamily="2" charset="77"/>
                          <a:ea typeface="OpenDyslexic" charset="0"/>
                          <a:cs typeface="OpenDyslexic" charset="0"/>
                        </a:rPr>
                        <a:t>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latin typeface="OpenDyslexicAlta" pitchFamily="2" charset="77"/>
                          <a:ea typeface="OpenDyslexic" charset="0"/>
                          <a:cs typeface="OpenDyslexic" charset="0"/>
                        </a:rPr>
                        <a:t>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solidFill>
                            <a:srgbClr val="FF3860"/>
                          </a:solidFill>
                          <a:latin typeface="OpenDyslexicAlta" pitchFamily="2" charset="77"/>
                          <a:ea typeface="OpenDyslexic" charset="0"/>
                          <a:cs typeface="OpenDyslexic" charset="0"/>
                        </a:rPr>
                        <a:t>b</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latin typeface="OpenDyslexicAlta" pitchFamily="2" charset="77"/>
                          <a:ea typeface="OpenDyslexic" charset="0"/>
                          <a:cs typeface="OpenDyslexic" charset="0"/>
                        </a:rPr>
                        <a:t>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74862">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latin typeface="OpenDyslexicAlta" pitchFamily="2" charset="77"/>
                          <a:ea typeface="OpenDyslexic" charset="0"/>
                          <a:cs typeface="OpenDyslexic" charset="0"/>
                        </a:rPr>
                        <a:t>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solidFill>
                            <a:srgbClr val="FF3860"/>
                          </a:solidFill>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solidFill>
                            <a:srgbClr val="FF3860"/>
                          </a:solidFill>
                          <a:effectLst/>
                          <a:latin typeface="OpenDyslexicAlta" pitchFamily="2" charset="77"/>
                          <a:ea typeface="OpenDyslexic" charset="0"/>
                          <a:cs typeface="OpenDyslexic" charset="0"/>
                        </a:rPr>
                        <a:t>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solidFill>
                            <a:srgbClr val="FF3860"/>
                          </a:solidFill>
                          <a:effectLst/>
                          <a:latin typeface="OpenDyslexicAlta" pitchFamily="2" charset="77"/>
                          <a:ea typeface="OpenDyslexic" charset="0"/>
                          <a:cs typeface="OpenDyslexic" charset="0"/>
                        </a:rPr>
                        <a:t>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solidFill>
                            <a:srgbClr val="FF3860"/>
                          </a:solidFill>
                          <a:effectLst/>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474862">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latin typeface="OpenDyslexicAlta" pitchFamily="2" charset="77"/>
                          <a:ea typeface="OpenDyslexic" charset="0"/>
                          <a:cs typeface="OpenDyslexic" charset="0"/>
                        </a:rPr>
                        <a:t>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solidFill>
                            <a:srgbClr val="FF3860"/>
                          </a:solidFill>
                          <a:latin typeface="OpenDyslexicAlta" pitchFamily="2" charset="77"/>
                          <a:ea typeface="OpenDyslexic" charset="0"/>
                          <a:cs typeface="OpenDyslexic" charset="0"/>
                        </a:rPr>
                        <a:t>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latin typeface="OpenDyslexicAlta" pitchFamily="2" charset="77"/>
                          <a:ea typeface="OpenDyslexic" charset="0"/>
                          <a:cs typeface="OpenDyslexic" charset="0"/>
                        </a:rPr>
                        <a:t>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474862">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err="1">
                          <a:solidFill>
                            <a:srgbClr val="FF3860"/>
                          </a:solidFill>
                          <a:effectLst/>
                          <a:latin typeface="OpenDyslexicAlta" pitchFamily="2" charset="77"/>
                          <a:ea typeface="OpenDyslexic" charset="0"/>
                          <a:cs typeface="OpenDyslexic" charset="0"/>
                        </a:rPr>
                        <a:t>i</a:t>
                      </a:r>
                      <a:endParaRPr lang="en-GB" sz="2400" b="0" i="0" dirty="0">
                        <a:solidFill>
                          <a:srgbClr val="FF3860"/>
                        </a:solidFill>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solidFill>
                            <a:srgbClr val="FF3860"/>
                          </a:solidFill>
                          <a:latin typeface="OpenDyslexicAlta" pitchFamily="2" charset="77"/>
                          <a:ea typeface="OpenDyslexic" charset="0"/>
                          <a:cs typeface="OpenDyslexic" charset="0"/>
                        </a:rPr>
                        <a:t>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latin typeface="OpenDyslexicAlta" pitchFamily="2" charset="77"/>
                          <a:ea typeface="OpenDyslexic" charset="0"/>
                          <a:cs typeface="OpenDyslexic" charset="0"/>
                        </a:rPr>
                        <a:t>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solidFill>
                            <a:srgbClr val="FF3860"/>
                          </a:solidFill>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latin typeface="OpenDyslexicAlta" pitchFamily="2" charset="77"/>
                          <a:ea typeface="OpenDyslexic" charset="0"/>
                          <a:cs typeface="OpenDyslexic" charset="0"/>
                        </a:rPr>
                        <a:t>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err="1">
                          <a:solidFill>
                            <a:srgbClr val="FF3860"/>
                          </a:solidFill>
                          <a:effectLst/>
                          <a:latin typeface="OpenDyslexicAlta" pitchFamily="2" charset="77"/>
                          <a:ea typeface="OpenDyslexic" charset="0"/>
                          <a:cs typeface="OpenDyslexic" charset="0"/>
                        </a:rPr>
                        <a:t>i</a:t>
                      </a:r>
                      <a:endParaRPr lang="en-GB" sz="2400" b="0" i="0" dirty="0">
                        <a:solidFill>
                          <a:srgbClr val="FF3860"/>
                        </a:solidFill>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474862">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latin typeface="OpenDyslexicAlta" pitchFamily="2" charset="77"/>
                          <a:ea typeface="OpenDyslexic" charset="0"/>
                          <a:cs typeface="OpenDyslexic" charset="0"/>
                        </a:rPr>
                        <a:t>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i="0" dirty="0">
                          <a:solidFill>
                            <a:schemeClr val="tx1">
                              <a:lumMod val="95000"/>
                              <a:lumOff val="5000"/>
                            </a:schemeClr>
                          </a:solidFill>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83FF"/>
                    </a:solidFill>
                  </a:tcPr>
                </a:tc>
                <a:tc>
                  <a:txBody>
                    <a:bodyPr/>
                    <a:lstStyle/>
                    <a:p>
                      <a:pPr algn="ctr"/>
                      <a:r>
                        <a:rPr lang="en-GB" sz="2400" b="0" i="0" dirty="0">
                          <a:latin typeface="OpenDyslexicAlta" pitchFamily="2" charset="77"/>
                          <a:ea typeface="OpenDyslexic" charset="0"/>
                          <a:cs typeface="OpenDyslexic" charset="0"/>
                        </a:rPr>
                        <a:t>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solidFill>
                            <a:srgbClr val="FF3860"/>
                          </a:solidFill>
                          <a:effectLst/>
                          <a:latin typeface="OpenDyslexicAlta" pitchFamily="2" charset="77"/>
                          <a:ea typeface="OpenDyslexic" charset="0"/>
                          <a:cs typeface="OpenDyslexic" charset="0"/>
                        </a:rPr>
                        <a:t>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solidFill>
                            <a:srgbClr val="FF3860"/>
                          </a:solidFill>
                          <a:effectLst/>
                          <a:latin typeface="OpenDyslexicAlta" pitchFamily="2" charset="77"/>
                          <a:ea typeface="OpenDyslexic" charset="0"/>
                          <a:cs typeface="OpenDyslexic" charset="0"/>
                        </a:rPr>
                        <a:t>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solidFill>
                            <a:srgbClr val="FF3860"/>
                          </a:solidFill>
                          <a:effectLst/>
                          <a:latin typeface="OpenDyslexicAlta" pitchFamily="2" charset="77"/>
                          <a:ea typeface="OpenDyslexic" charset="0"/>
                          <a:cs typeface="OpenDyslexic" charset="0"/>
                        </a:rPr>
                        <a:t>b</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r>
                        <a:rPr lang="en-GB" sz="2400" b="0" i="0" dirty="0">
                          <a:solidFill>
                            <a:srgbClr val="FF3860"/>
                          </a:solidFill>
                          <a:effectLst/>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1000"/>
                        </a:spcAft>
                      </a:pPr>
                      <a:endParaRPr lang="en-GB" sz="2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6700881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normAutofit/>
          </a:bodyPr>
          <a:lstStyle/>
          <a:p>
            <a:r>
              <a:rPr lang="en-GB" dirty="0"/>
              <a:t>Words ending in -ably and -</a:t>
            </a:r>
            <a:r>
              <a:rPr lang="en-GB" dirty="0" err="1"/>
              <a:t>ibly</a:t>
            </a:r>
            <a:r>
              <a:rPr lang="en-GB" dirty="0"/>
              <a:t>.</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5</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11</a:t>
            </a:r>
          </a:p>
        </p:txBody>
      </p:sp>
    </p:spTree>
    <p:extLst>
      <p:ext uri="{BB962C8B-B14F-4D97-AF65-F5344CB8AC3E}">
        <p14:creationId xmlns:p14="http://schemas.microsoft.com/office/powerpoint/2010/main" val="26901044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5</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11</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Words ending in ‘-ably’ and ‘-</a:t>
            </a:r>
            <a:r>
              <a:rPr lang="en-GB" dirty="0" err="1"/>
              <a:t>ibly</a:t>
            </a:r>
            <a:r>
              <a:rPr lang="en-GB" dirty="0"/>
              <a:t>.’  The ‘-able’ ending is usually but not always used if a complete root word can be heard before it. ‘y’ endings comply with previously learned rules and is replaced with ‘i’ as in rely &gt; reliably.</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2612102157"/>
              </p:ext>
            </p:extLst>
          </p:nvPr>
        </p:nvGraphicFramePr>
        <p:xfrm>
          <a:off x="3429000" y="1311275"/>
          <a:ext cx="8363607" cy="5353241"/>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421997">
                <a:tc>
                  <a:txBody>
                    <a:bodyPr/>
                    <a:lstStyle/>
                    <a:p>
                      <a:r>
                        <a:rPr lang="en-GB" sz="1700" b="0" i="0" dirty="0">
                          <a:latin typeface="Muli" pitchFamily="2" charset="77"/>
                        </a:rPr>
                        <a:t>Introduction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dirty="0">
                          <a:latin typeface="Muli" pitchFamily="2" charset="77"/>
                        </a:rPr>
                        <a:t>Words ending in ‘-ably’ and ‘-</a:t>
                      </a:r>
                      <a:r>
                        <a:rPr lang="en-GB" sz="1600" b="0" i="0" dirty="0" err="1">
                          <a:latin typeface="Muli" pitchFamily="2" charset="77"/>
                        </a:rPr>
                        <a:t>ibly</a:t>
                      </a:r>
                      <a:r>
                        <a:rPr lang="en-GB" sz="1600" b="0" i="0" dirty="0">
                          <a:latin typeface="Muli" pitchFamily="2" charset="77"/>
                        </a:rPr>
                        <a:t>.’  The ‘-able’ ending is usually but not always used if a complete root word can be heard before it.    ‘y’ endings comply with previously learned rules and is replaced with ‘i’ as in rely &gt; reliably. When they add ‘-</a:t>
                      </a:r>
                      <a:r>
                        <a:rPr lang="en-GB" sz="1600" b="0" i="0" dirty="0" err="1">
                          <a:latin typeface="Muli" pitchFamily="2" charset="77"/>
                        </a:rPr>
                        <a:t>ibly</a:t>
                      </a:r>
                      <a:r>
                        <a:rPr lang="en-GB" sz="1600" b="0" i="0" dirty="0">
                          <a:latin typeface="Muli" pitchFamily="2" charset="77"/>
                        </a:rPr>
                        <a:t>’/’-ably’, they are turning the word into an adverb.</a:t>
                      </a:r>
                    </a:p>
                    <a:p>
                      <a:endParaRPr lang="en-GB" sz="1600" b="0" i="0" dirty="0">
                        <a:latin typeface="Muli" pitchFamily="2" charset="77"/>
                      </a:endParaRPr>
                    </a:p>
                  </a:txBody>
                  <a:tcPr/>
                </a:tc>
                <a:extLst>
                  <a:ext uri="{0D108BD9-81ED-4DB2-BD59-A6C34878D82A}">
                    <a16:rowId xmlns:a16="http://schemas.microsoft.com/office/drawing/2014/main" val="10000"/>
                  </a:ext>
                </a:extLst>
              </a:tr>
              <a:tr h="1686554">
                <a:tc>
                  <a:txBody>
                    <a:bodyPr/>
                    <a:lstStyle/>
                    <a:p>
                      <a:r>
                        <a:rPr lang="en-GB" sz="1700" b="0" i="0" dirty="0">
                          <a:latin typeface="Muli" pitchFamily="2" charset="77"/>
                        </a:rPr>
                        <a:t>Main Teaching Activity </a:t>
                      </a:r>
                    </a:p>
                  </a:txBody>
                  <a:tcPr/>
                </a:tc>
                <a:tc>
                  <a:txBody>
                    <a:bodyPr/>
                    <a:lstStyle/>
                    <a:p>
                      <a:r>
                        <a:rPr lang="en-GB" sz="1600" b="0" i="0" baseline="0" dirty="0">
                          <a:latin typeface="Muli" pitchFamily="2" charset="77"/>
                        </a:rPr>
                        <a:t>Read the words out to the class one at a time and get them to write the word on their board and hold it up, they need to decide if the word has the ’ably’ or ‘</a:t>
                      </a:r>
                      <a:r>
                        <a:rPr lang="en-GB" sz="1600" b="0" i="0" baseline="0" dirty="0" err="1">
                          <a:latin typeface="Muli" pitchFamily="2" charset="77"/>
                        </a:rPr>
                        <a:t>ibly</a:t>
                      </a:r>
                      <a:r>
                        <a:rPr lang="en-GB" sz="1600" b="0" i="0" baseline="0" dirty="0">
                          <a:latin typeface="Muli" pitchFamily="2" charset="77"/>
                        </a:rPr>
                        <a:t>’ ending.</a:t>
                      </a:r>
                      <a:br>
                        <a:rPr lang="en-GB" sz="1600" b="0" i="0" baseline="0" dirty="0">
                          <a:latin typeface="Muli" pitchFamily="2" charset="77"/>
                        </a:rPr>
                      </a:br>
                      <a:br>
                        <a:rPr lang="en-GB" sz="1600" b="0" i="0" baseline="0" dirty="0">
                          <a:latin typeface="Muli" pitchFamily="2" charset="77"/>
                        </a:rPr>
                      </a:br>
                      <a:r>
                        <a:rPr lang="en-GB" sz="1600" b="0" i="0" baseline="0" dirty="0">
                          <a:latin typeface="Muli" pitchFamily="2" charset="77"/>
                        </a:rPr>
                        <a:t>Discuss any misconceptions or errors (sensibly is an exception word) </a:t>
                      </a:r>
                    </a:p>
                    <a:p>
                      <a:endParaRPr lang="en-GB" sz="1600" b="0" i="0" baseline="0" dirty="0">
                        <a:latin typeface="Muli" pitchFamily="2" charset="77"/>
                      </a:endParaRPr>
                    </a:p>
                  </a:txBody>
                  <a:tcPr/>
                </a:tc>
                <a:extLst>
                  <a:ext uri="{0D108BD9-81ED-4DB2-BD59-A6C34878D82A}">
                    <a16:rowId xmlns:a16="http://schemas.microsoft.com/office/drawing/2014/main" val="10001"/>
                  </a:ext>
                </a:extLst>
              </a:tr>
              <a:tr h="2112207">
                <a:tc>
                  <a:txBody>
                    <a:bodyPr/>
                    <a:lstStyle/>
                    <a:p>
                      <a:r>
                        <a:rPr lang="en-GB" sz="1700" b="0" i="0" dirty="0">
                          <a:latin typeface="Muli" pitchFamily="2" charset="77"/>
                        </a:rPr>
                        <a:t>Independent Activity</a:t>
                      </a:r>
                    </a:p>
                  </a:txBody>
                  <a:tcPr/>
                </a:tc>
                <a:tc>
                  <a:txBody>
                    <a:bodyPr/>
                    <a:lstStyle/>
                    <a:p>
                      <a:br>
                        <a:rPr lang="en-GB" sz="1600" b="0" i="0" dirty="0">
                          <a:latin typeface="Muli" pitchFamily="2" charset="77"/>
                        </a:rPr>
                      </a:br>
                      <a:r>
                        <a:rPr lang="en-GB" sz="1600" b="0" i="0" dirty="0">
                          <a:latin typeface="Muli" pitchFamily="2" charset="77"/>
                        </a:rPr>
                        <a:t>Children to write 8 sentences containing spelling words, can anyone add more than one of the words to the same sentence? Get a partner to check the spellings in the sentences.</a:t>
                      </a:r>
                    </a:p>
                    <a:p>
                      <a:endParaRPr lang="en-GB" sz="1600" b="0" i="0" dirty="0">
                        <a:latin typeface="Muli" pitchFamily="2" charset="77"/>
                      </a:endParaRPr>
                    </a:p>
                    <a:p>
                      <a:r>
                        <a:rPr lang="en-GB" sz="1600" b="0" i="0" dirty="0">
                          <a:latin typeface="Muli" pitchFamily="2" charset="77"/>
                        </a:rPr>
                        <a:t>Share sentences in pairs or as a class.</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1115407999"/>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reliably</a:t>
                      </a:r>
                      <a:r>
                        <a:rPr lang="en-GB" b="0" i="0" baseline="0" dirty="0">
                          <a:latin typeface="OpenDyslexicAlta" pitchFamily="2" charset="77"/>
                          <a:ea typeface="OpenDyslexic" charset="0"/>
                          <a:cs typeface="OpenDyslexic" charset="0"/>
                        </a:rPr>
                        <a:t> </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dependably</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comfortably</a:t>
                      </a:r>
                      <a:r>
                        <a:rPr lang="en-GB" b="0" i="0" baseline="0" dirty="0">
                          <a:latin typeface="OpenDyslexicAlta" pitchFamily="2" charset="77"/>
                          <a:ea typeface="OpenDyslexic" charset="0"/>
                          <a:cs typeface="OpenDyslexic" charset="0"/>
                        </a:rPr>
                        <a:t> </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possibly</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horribly</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terribly</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visibly</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incredibly</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sensibly</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legibly</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31703006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11192199"/>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reliably</a:t>
                      </a:r>
                      <a:r>
                        <a:rPr lang="en-GB" b="0" i="0" baseline="0" dirty="0">
                          <a:latin typeface="OpenDyslexicAlta" pitchFamily="2" charset="77"/>
                          <a:ea typeface="OpenDyslexic" charset="0"/>
                          <a:cs typeface="OpenDyslexic" charset="0"/>
                        </a:rPr>
                        <a:t> </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dependably</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comfortably</a:t>
                      </a:r>
                      <a:r>
                        <a:rPr lang="en-GB" b="0" i="0" baseline="0" dirty="0">
                          <a:latin typeface="OpenDyslexicAlta" pitchFamily="2" charset="77"/>
                          <a:ea typeface="OpenDyslexic" charset="0"/>
                          <a:cs typeface="OpenDyslexic" charset="0"/>
                        </a:rPr>
                        <a:t> </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possibly</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horribly</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terribly</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visibly</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incredibly</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sensibly</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legibly</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967181395"/>
              </p:ext>
            </p:extLst>
          </p:nvPr>
        </p:nvGraphicFramePr>
        <p:xfrm>
          <a:off x="508000" y="325966"/>
          <a:ext cx="9055100" cy="115824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r>
                        <a:rPr lang="en-GB" sz="1400" dirty="0">
                          <a:latin typeface="Muli" pitchFamily="2" charset="77"/>
                        </a:rPr>
                        <a:t>Words ending in ‘-ably’ and ‘-</a:t>
                      </a:r>
                      <a:r>
                        <a:rPr lang="en-GB" sz="1400" dirty="0" err="1">
                          <a:latin typeface="Muli" pitchFamily="2" charset="77"/>
                        </a:rPr>
                        <a:t>ibly</a:t>
                      </a:r>
                      <a:r>
                        <a:rPr lang="en-GB" sz="1400" dirty="0">
                          <a:latin typeface="Muli" pitchFamily="2" charset="77"/>
                        </a:rPr>
                        <a:t>.’  The ‘-able’ ending is usually but not always used if a complete root word can be heard before it. ‘y’ endings comply with previously learned rules and is replaced with ‘</a:t>
                      </a:r>
                      <a:r>
                        <a:rPr lang="en-GB" sz="1400" dirty="0" err="1">
                          <a:latin typeface="Muli" pitchFamily="2" charset="77"/>
                        </a:rPr>
                        <a:t>i</a:t>
                      </a:r>
                      <a:r>
                        <a:rPr lang="en-GB" sz="1400" dirty="0">
                          <a:latin typeface="Muli" pitchFamily="2" charset="77"/>
                        </a:rPr>
                        <a:t>’ as in rely &gt; reliably.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11</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7" name="TextBox 6"/>
          <p:cNvSpPr txBox="1"/>
          <p:nvPr/>
        </p:nvSpPr>
        <p:spPr>
          <a:xfrm>
            <a:off x="3503702" y="1485197"/>
            <a:ext cx="8556493" cy="5355312"/>
          </a:xfrm>
          <a:prstGeom prst="rect">
            <a:avLst/>
          </a:prstGeom>
          <a:noFill/>
        </p:spPr>
        <p:txBody>
          <a:bodyPr wrap="square" rtlCol="0">
            <a:spAutoFit/>
          </a:bodyPr>
          <a:lstStyle/>
          <a:p>
            <a:r>
              <a:rPr lang="en-GB" dirty="0">
                <a:latin typeface="OpenDyslexicAlta" pitchFamily="2" charset="77"/>
                <a:ea typeface="OpenDyslexic" charset="0"/>
                <a:cs typeface="OpenDyslexic" charset="0"/>
              </a:rPr>
              <a:t>Can you select 8 of your spellings to write into sentences?</a:t>
            </a:r>
          </a:p>
          <a:p>
            <a:endParaRPr lang="en-GB" dirty="0">
              <a:latin typeface="OpenDyslexicAlta" pitchFamily="2" charset="77"/>
              <a:ea typeface="OpenDyslexic" charset="0"/>
              <a:cs typeface="OpenDyslexic" charset="0"/>
            </a:endParaRPr>
          </a:p>
          <a:p>
            <a:r>
              <a:rPr lang="en-GB" sz="3200" u="sng" dirty="0">
                <a:latin typeface="OpenDyslexicAlta" pitchFamily="2" charset="77"/>
                <a:ea typeface="OpenDyslexic" charset="0"/>
                <a:cs typeface="OpenDyslexic" charset="0"/>
              </a:rPr>
              <a:t>									</a:t>
            </a:r>
          </a:p>
          <a:p>
            <a:r>
              <a:rPr lang="en-GB" sz="3200" u="sng" dirty="0">
                <a:latin typeface="OpenDyslexicAlta" pitchFamily="2" charset="77"/>
                <a:ea typeface="OpenDyslexic" charset="0"/>
                <a:cs typeface="OpenDyslexic" charset="0"/>
              </a:rPr>
              <a:t>									</a:t>
            </a:r>
          </a:p>
          <a:p>
            <a:r>
              <a:rPr lang="en-GB" sz="3200" u="sng" dirty="0">
                <a:latin typeface="OpenDyslexicAlta" pitchFamily="2" charset="77"/>
                <a:ea typeface="OpenDyslexic" charset="0"/>
                <a:cs typeface="OpenDyslexic" charset="0"/>
              </a:rPr>
              <a:t>									</a:t>
            </a:r>
          </a:p>
          <a:p>
            <a:r>
              <a:rPr lang="en-GB" sz="3200" u="sng" dirty="0">
                <a:latin typeface="OpenDyslexicAlta" pitchFamily="2" charset="77"/>
                <a:ea typeface="OpenDyslexic" charset="0"/>
                <a:cs typeface="OpenDyslexic" charset="0"/>
              </a:rPr>
              <a:t>									</a:t>
            </a:r>
          </a:p>
          <a:p>
            <a:r>
              <a:rPr lang="en-GB" sz="3200" u="sng" dirty="0">
                <a:latin typeface="OpenDyslexicAlta" pitchFamily="2" charset="77"/>
                <a:ea typeface="OpenDyslexic" charset="0"/>
                <a:cs typeface="OpenDyslexic" charset="0"/>
              </a:rPr>
              <a:t>									</a:t>
            </a:r>
          </a:p>
          <a:p>
            <a:r>
              <a:rPr lang="en-GB" sz="3200" u="sng" dirty="0">
                <a:latin typeface="OpenDyslexicAlta" pitchFamily="2" charset="77"/>
                <a:ea typeface="OpenDyslexic" charset="0"/>
                <a:cs typeface="OpenDyslexic" charset="0"/>
              </a:rPr>
              <a:t>									</a:t>
            </a:r>
          </a:p>
          <a:p>
            <a:r>
              <a:rPr lang="en-GB" sz="3200" u="sng" dirty="0">
                <a:latin typeface="OpenDyslexicAlta" pitchFamily="2" charset="77"/>
                <a:ea typeface="OpenDyslexic" charset="0"/>
                <a:cs typeface="OpenDyslexic" charset="0"/>
              </a:rPr>
              <a:t>																											</a:t>
            </a:r>
          </a:p>
          <a:p>
            <a:endParaRPr lang="en-GB" u="sng" dirty="0">
              <a:latin typeface="OpenDyslexicAlta" pitchFamily="2" charset="77"/>
              <a:ea typeface="OpenDyslexic" charset="0"/>
              <a:cs typeface="OpenDyslexic" charset="0"/>
            </a:endParaRPr>
          </a:p>
        </p:txBody>
      </p:sp>
    </p:spTree>
    <p:extLst>
      <p:ext uri="{BB962C8B-B14F-4D97-AF65-F5344CB8AC3E}">
        <p14:creationId xmlns:p14="http://schemas.microsoft.com/office/powerpoint/2010/main" val="966093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24405369"/>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4235388275"/>
                    </a:ext>
                  </a:extLst>
                </a:gridCol>
                <a:gridCol w="1858433">
                  <a:extLst>
                    <a:ext uri="{9D8B030D-6E8A-4147-A177-3AD203B41FA5}">
                      <a16:colId xmlns:a16="http://schemas.microsoft.com/office/drawing/2014/main" val="358906242"/>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D883FF"/>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4th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ambitious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infectious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fictitious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nutritious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repetitious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amphibious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curious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devious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notorious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obvious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089797171"/>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Words ending in ‘-</a:t>
                      </a:r>
                      <a:r>
                        <a:rPr lang="en-GB" sz="1400" baseline="0" dirty="0" err="1"/>
                        <a:t>ious</a:t>
                      </a:r>
                      <a:r>
                        <a:rPr lang="en-GB" sz="1400" baseline="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p>
                    <a:p>
                      <a:r>
                        <a:rPr lang="en-GB" sz="1400" baseline="0" dirty="0"/>
                        <a:t>Name:</a:t>
                      </a:r>
                      <a:endParaRPr lang="en-GB" sz="1400" dirty="0"/>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401419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90922536"/>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174918225"/>
                    </a:ext>
                  </a:extLst>
                </a:gridCol>
                <a:gridCol w="1858433">
                  <a:extLst>
                    <a:ext uri="{9D8B030D-6E8A-4147-A177-3AD203B41FA5}">
                      <a16:colId xmlns:a16="http://schemas.microsoft.com/office/drawing/2014/main" val="2133262892"/>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D883FF"/>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4th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reliably</a:t>
                      </a:r>
                      <a:r>
                        <a:rPr lang="en-GB" b="0" i="0" baseline="0" dirty="0">
                          <a:latin typeface="OpenDyslexicAlta" pitchFamily="2" charset="77"/>
                          <a:ea typeface="OpenDyslexic" charset="0"/>
                          <a:cs typeface="OpenDyslexic" charset="0"/>
                        </a:rPr>
                        <a:t> </a:t>
                      </a:r>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dependably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comfortably</a:t>
                      </a:r>
                      <a:r>
                        <a:rPr lang="en-GB" b="0" i="0" baseline="0" dirty="0">
                          <a:latin typeface="OpenDyslexicAlta" pitchFamily="2" charset="77"/>
                          <a:ea typeface="OpenDyslexic" charset="0"/>
                          <a:cs typeface="OpenDyslexic" charset="0"/>
                        </a:rPr>
                        <a:t> </a:t>
                      </a:r>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possibly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horribly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terribly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visibly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incredibly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sensibly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legibly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620263085"/>
              </p:ext>
            </p:extLst>
          </p:nvPr>
        </p:nvGraphicFramePr>
        <p:xfrm>
          <a:off x="508000" y="325966"/>
          <a:ext cx="9055100" cy="115824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r>
                        <a:rPr lang="en-GB" sz="1400" dirty="0">
                          <a:latin typeface="Muli" pitchFamily="2" charset="77"/>
                        </a:rPr>
                        <a:t>Words ending in ‘-ably’ and ‘-</a:t>
                      </a:r>
                      <a:r>
                        <a:rPr lang="en-GB" sz="1400" dirty="0" err="1">
                          <a:latin typeface="Muli" pitchFamily="2" charset="77"/>
                        </a:rPr>
                        <a:t>ibly</a:t>
                      </a:r>
                      <a:r>
                        <a:rPr lang="en-GB" sz="1400" dirty="0">
                          <a:latin typeface="Muli" pitchFamily="2" charset="77"/>
                        </a:rPr>
                        <a:t>.’  The ‘-able’ ending is usually but not always used if a complete root word can be heard before it. ‘y’ endings comply with previously learned rules and is replaced with ‘</a:t>
                      </a:r>
                      <a:r>
                        <a:rPr lang="en-GB" sz="1400" dirty="0" err="1">
                          <a:latin typeface="Muli" pitchFamily="2" charset="77"/>
                        </a:rPr>
                        <a:t>i</a:t>
                      </a:r>
                      <a:r>
                        <a:rPr lang="en-GB" sz="1400" dirty="0">
                          <a:latin typeface="Muli" pitchFamily="2" charset="77"/>
                        </a:rPr>
                        <a:t>’ as in rely &gt; reliably.</a:t>
                      </a:r>
                    </a:p>
                    <a:p>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11</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9123060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rot="381027">
            <a:off x="6494931" y="2199422"/>
            <a:ext cx="286521" cy="1455539"/>
          </a:xfrm>
          <a:prstGeom prst="rect">
            <a:avLst/>
          </a:prstGeom>
          <a:solidFill>
            <a:srgbClr val="D883FF"/>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reliably</a:t>
                      </a:r>
                      <a:r>
                        <a:rPr lang="en-GB" b="0" i="0" baseline="0" dirty="0">
                          <a:latin typeface="OpenDyslexicAlta" pitchFamily="2" charset="77"/>
                          <a:ea typeface="OpenDyslexic" charset="0"/>
                          <a:cs typeface="OpenDyslexic" charset="0"/>
                        </a:rPr>
                        <a:t> </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dependably</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comfortably</a:t>
                      </a:r>
                      <a:r>
                        <a:rPr lang="en-GB" b="0" i="0" baseline="0" dirty="0">
                          <a:latin typeface="OpenDyslexicAlta" pitchFamily="2" charset="77"/>
                          <a:ea typeface="OpenDyslexic" charset="0"/>
                          <a:cs typeface="OpenDyslexic" charset="0"/>
                        </a:rPr>
                        <a:t> </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possibly</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horribly</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terribly</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visibly</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incredibly</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sensibly</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legibly</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063075193"/>
              </p:ext>
            </p:extLst>
          </p:nvPr>
        </p:nvGraphicFramePr>
        <p:xfrm>
          <a:off x="508000" y="325966"/>
          <a:ext cx="9055100" cy="115824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r>
                        <a:rPr lang="en-GB" sz="1400" dirty="0">
                          <a:latin typeface="Muli" pitchFamily="2" charset="77"/>
                        </a:rPr>
                        <a:t>Words ending in ‘-ably’ and ‘-</a:t>
                      </a:r>
                      <a:r>
                        <a:rPr lang="en-GB" sz="1400" dirty="0" err="1">
                          <a:latin typeface="Muli" pitchFamily="2" charset="77"/>
                        </a:rPr>
                        <a:t>ibly</a:t>
                      </a:r>
                      <a:r>
                        <a:rPr lang="en-GB" sz="1400" dirty="0">
                          <a:latin typeface="Muli" pitchFamily="2" charset="77"/>
                        </a:rPr>
                        <a:t>.’  The ‘-able’ ending is usually but not always used if a complete root word can be heard before it. ‘y’ endings comply with previously learned rules and is replaced with ‘</a:t>
                      </a:r>
                      <a:r>
                        <a:rPr lang="en-GB" sz="1400" dirty="0" err="1">
                          <a:latin typeface="Muli" pitchFamily="2" charset="77"/>
                        </a:rPr>
                        <a:t>i</a:t>
                      </a:r>
                      <a:r>
                        <a:rPr lang="en-GB" sz="1400" dirty="0">
                          <a:latin typeface="Muli" pitchFamily="2" charset="77"/>
                        </a:rPr>
                        <a:t>’ as in rely &gt; reliably.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11</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14" name="Right Arrow 13"/>
          <p:cNvSpPr/>
          <p:nvPr/>
        </p:nvSpPr>
        <p:spPr>
          <a:xfrm>
            <a:off x="2993572" y="2057401"/>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5" name="Right Arrow 14"/>
          <p:cNvSpPr/>
          <p:nvPr/>
        </p:nvSpPr>
        <p:spPr>
          <a:xfrm>
            <a:off x="2993571" y="2522763"/>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6" name="Right Arrow 15"/>
          <p:cNvSpPr/>
          <p:nvPr/>
        </p:nvSpPr>
        <p:spPr>
          <a:xfrm>
            <a:off x="2971801" y="3016709"/>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7" name="Right Arrow 16"/>
          <p:cNvSpPr/>
          <p:nvPr/>
        </p:nvSpPr>
        <p:spPr>
          <a:xfrm>
            <a:off x="2971801" y="3453496"/>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8" name="Right Arrow 17"/>
          <p:cNvSpPr/>
          <p:nvPr/>
        </p:nvSpPr>
        <p:spPr>
          <a:xfrm>
            <a:off x="2971801" y="3907977"/>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9" name="Right Arrow 18"/>
          <p:cNvSpPr/>
          <p:nvPr/>
        </p:nvSpPr>
        <p:spPr>
          <a:xfrm>
            <a:off x="2971801" y="4359721"/>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0" name="Right Arrow 19"/>
          <p:cNvSpPr/>
          <p:nvPr/>
        </p:nvSpPr>
        <p:spPr>
          <a:xfrm>
            <a:off x="2993571" y="4814202"/>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1" name="Right Arrow 20"/>
          <p:cNvSpPr/>
          <p:nvPr/>
        </p:nvSpPr>
        <p:spPr>
          <a:xfrm>
            <a:off x="2993571" y="5268683"/>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2" name="Right Arrow 21"/>
          <p:cNvSpPr/>
          <p:nvPr/>
        </p:nvSpPr>
        <p:spPr>
          <a:xfrm>
            <a:off x="2993571" y="5776990"/>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3" name="Right Arrow 22"/>
          <p:cNvSpPr/>
          <p:nvPr/>
        </p:nvSpPr>
        <p:spPr>
          <a:xfrm>
            <a:off x="2971801" y="6237511"/>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pic>
        <p:nvPicPr>
          <p:cNvPr id="25" name="Picture 24"/>
          <p:cNvPicPr>
            <a:picLocks noChangeAspect="1"/>
          </p:cNvPicPr>
          <p:nvPr/>
        </p:nvPicPr>
        <p:blipFill>
          <a:blip r:embed="rId2" cstate="screen">
            <a:duotone>
              <a:prstClr val="black"/>
              <a:srgbClr val="D883FF">
                <a:tint val="45000"/>
                <a:satMod val="400000"/>
              </a:srgbClr>
            </a:duotone>
            <a:extLst>
              <a:ext uri="{28A0092B-C50C-407E-A947-70E740481C1C}">
                <a14:useLocalDpi xmlns:a14="http://schemas.microsoft.com/office/drawing/2010/main"/>
              </a:ext>
            </a:extLst>
          </a:blip>
          <a:stretch>
            <a:fillRect/>
          </a:stretch>
        </p:blipFill>
        <p:spPr>
          <a:xfrm>
            <a:off x="4301645" y="1946924"/>
            <a:ext cx="4033997" cy="3170470"/>
          </a:xfrm>
          <a:prstGeom prst="rect">
            <a:avLst/>
          </a:prstGeom>
        </p:spPr>
      </p:pic>
      <p:pic>
        <p:nvPicPr>
          <p:cNvPr id="26" name="Picture 25"/>
          <p:cNvPicPr>
            <a:picLocks noChangeAspect="1"/>
          </p:cNvPicPr>
          <p:nvPr/>
        </p:nvPicPr>
        <p:blipFill>
          <a:blip r:embed="rId3" cstate="screen">
            <a:duotone>
              <a:prstClr val="black"/>
              <a:srgbClr val="9437FF">
                <a:tint val="45000"/>
                <a:satMod val="400000"/>
              </a:srgbClr>
            </a:duotone>
            <a:extLst>
              <a:ext uri="{28A0092B-C50C-407E-A947-70E740481C1C}">
                <a14:useLocalDpi xmlns:a14="http://schemas.microsoft.com/office/drawing/2010/main"/>
              </a:ext>
            </a:extLst>
          </a:blip>
          <a:stretch>
            <a:fillRect/>
          </a:stretch>
        </p:blipFill>
        <p:spPr>
          <a:xfrm>
            <a:off x="5572458" y="5118983"/>
            <a:ext cx="1492371" cy="1375779"/>
          </a:xfrm>
          <a:prstGeom prst="rect">
            <a:avLst/>
          </a:prstGeom>
        </p:spPr>
      </p:pic>
      <p:pic>
        <p:nvPicPr>
          <p:cNvPr id="27" name="Picture 26"/>
          <p:cNvPicPr>
            <a:picLocks noChangeAspect="1"/>
          </p:cNvPicPr>
          <p:nvPr/>
        </p:nvPicPr>
        <p:blipFill>
          <a:blip r:embed="rId4" cstate="screen">
            <a:duotone>
              <a:prstClr val="black"/>
              <a:srgbClr val="9437FF">
                <a:tint val="45000"/>
                <a:satMod val="400000"/>
              </a:srgbClr>
            </a:duotone>
            <a:extLst>
              <a:ext uri="{28A0092B-C50C-407E-A947-70E740481C1C}">
                <a14:useLocalDpi xmlns:a14="http://schemas.microsoft.com/office/drawing/2010/main"/>
              </a:ext>
            </a:extLst>
          </a:blip>
          <a:stretch>
            <a:fillRect/>
          </a:stretch>
        </p:blipFill>
        <p:spPr>
          <a:xfrm>
            <a:off x="4190322" y="5105582"/>
            <a:ext cx="1382136" cy="1382136"/>
          </a:xfrm>
          <a:prstGeom prst="rect">
            <a:avLst/>
          </a:prstGeom>
        </p:spPr>
      </p:pic>
      <p:pic>
        <p:nvPicPr>
          <p:cNvPr id="28" name="Picture 27"/>
          <p:cNvPicPr>
            <a:picLocks noChangeAspect="1"/>
          </p:cNvPicPr>
          <p:nvPr/>
        </p:nvPicPr>
        <p:blipFill>
          <a:blip r:embed="rId4" cstate="screen">
            <a:duotone>
              <a:prstClr val="black"/>
              <a:srgbClr val="9437FF">
                <a:tint val="45000"/>
                <a:satMod val="400000"/>
              </a:srgbClr>
            </a:duotone>
            <a:extLst>
              <a:ext uri="{28A0092B-C50C-407E-A947-70E740481C1C}">
                <a14:useLocalDpi xmlns:a14="http://schemas.microsoft.com/office/drawing/2010/main"/>
              </a:ext>
            </a:extLst>
          </a:blip>
          <a:stretch>
            <a:fillRect/>
          </a:stretch>
        </p:blipFill>
        <p:spPr>
          <a:xfrm rot="5400000">
            <a:off x="7064828" y="5115804"/>
            <a:ext cx="1382136" cy="1382136"/>
          </a:xfrm>
          <a:prstGeom prst="rect">
            <a:avLst/>
          </a:prstGeom>
        </p:spPr>
      </p:pic>
      <p:sp>
        <p:nvSpPr>
          <p:cNvPr id="30" name="Right Arrow 29"/>
          <p:cNvSpPr/>
          <p:nvPr/>
        </p:nvSpPr>
        <p:spPr>
          <a:xfrm>
            <a:off x="8672678" y="1964885"/>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1" name="Right Arrow 30"/>
          <p:cNvSpPr/>
          <p:nvPr/>
        </p:nvSpPr>
        <p:spPr>
          <a:xfrm>
            <a:off x="8672677" y="2430247"/>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2" name="Right Arrow 31"/>
          <p:cNvSpPr/>
          <p:nvPr/>
        </p:nvSpPr>
        <p:spPr>
          <a:xfrm>
            <a:off x="8650907" y="2924193"/>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3" name="Right Arrow 32"/>
          <p:cNvSpPr/>
          <p:nvPr/>
        </p:nvSpPr>
        <p:spPr>
          <a:xfrm>
            <a:off x="8650907" y="3360980"/>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4" name="Right Arrow 33"/>
          <p:cNvSpPr/>
          <p:nvPr/>
        </p:nvSpPr>
        <p:spPr>
          <a:xfrm>
            <a:off x="8650907" y="3815461"/>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5" name="Right Arrow 34"/>
          <p:cNvSpPr/>
          <p:nvPr/>
        </p:nvSpPr>
        <p:spPr>
          <a:xfrm>
            <a:off x="8650907" y="4267205"/>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6" name="Right Arrow 35"/>
          <p:cNvSpPr/>
          <p:nvPr/>
        </p:nvSpPr>
        <p:spPr>
          <a:xfrm>
            <a:off x="8672677" y="4721686"/>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7" name="Right Arrow 36"/>
          <p:cNvSpPr/>
          <p:nvPr/>
        </p:nvSpPr>
        <p:spPr>
          <a:xfrm>
            <a:off x="8672677" y="5176167"/>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8" name="Right Arrow 37"/>
          <p:cNvSpPr/>
          <p:nvPr/>
        </p:nvSpPr>
        <p:spPr>
          <a:xfrm>
            <a:off x="8672677" y="5660581"/>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9" name="Right Arrow 38"/>
          <p:cNvSpPr/>
          <p:nvPr/>
        </p:nvSpPr>
        <p:spPr>
          <a:xfrm>
            <a:off x="8650907" y="6144995"/>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graphicFrame>
        <p:nvGraphicFramePr>
          <p:cNvPr id="40" name="Table 39"/>
          <p:cNvGraphicFramePr>
            <a:graphicFrameLocks noGrp="1"/>
          </p:cNvGraphicFramePr>
          <p:nvPr/>
        </p:nvGraphicFramePr>
        <p:xfrm>
          <a:off x="9716690" y="1465562"/>
          <a:ext cx="2283650" cy="5029200"/>
        </p:xfrm>
        <a:graphic>
          <a:graphicData uri="http://schemas.openxmlformats.org/drawingml/2006/table">
            <a:tbl>
              <a:tblPr firstRow="1" bandRow="1">
                <a:tableStyleId>{5940675A-B579-460E-94D1-54222C63F5DA}</a:tableStyleId>
              </a:tblPr>
              <a:tblGrid>
                <a:gridCol w="2283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Root Word</a:t>
                      </a:r>
                    </a:p>
                  </a:txBody>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reliable</a:t>
                      </a:r>
                    </a:p>
                  </a:txBody>
                  <a:tcPr/>
                </a:tc>
                <a:extLst>
                  <a:ext uri="{0D108BD9-81ED-4DB2-BD59-A6C34878D82A}">
                    <a16:rowId xmlns:a16="http://schemas.microsoft.com/office/drawing/2014/main" val="10001"/>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terrible</a:t>
                      </a:r>
                    </a:p>
                  </a:txBody>
                  <a:tcPr/>
                </a:tc>
                <a:extLst>
                  <a:ext uri="{0D108BD9-81ED-4DB2-BD59-A6C34878D82A}">
                    <a16:rowId xmlns:a16="http://schemas.microsoft.com/office/drawing/2014/main" val="10006"/>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sp>
        <p:nvSpPr>
          <p:cNvPr id="41" name="TextBox 40"/>
          <p:cNvSpPr txBox="1"/>
          <p:nvPr/>
        </p:nvSpPr>
        <p:spPr>
          <a:xfrm rot="424549">
            <a:off x="5382021" y="1489637"/>
            <a:ext cx="3103390" cy="738664"/>
          </a:xfrm>
          <a:prstGeom prst="rect">
            <a:avLst/>
          </a:prstGeom>
          <a:solidFill>
            <a:srgbClr val="D883FF"/>
          </a:solidFill>
          <a:ln>
            <a:solidFill>
              <a:srgbClr val="D883FF"/>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sz="1400" dirty="0">
                <a:latin typeface="OpenDyslexicAlta" pitchFamily="2" charset="77"/>
                <a:ea typeface="OpenDyslexic" charset="0"/>
                <a:cs typeface="OpenDyslexic" charset="0"/>
              </a:rPr>
              <a:t>Put your spellings through the machine to find their root words ending in </a:t>
            </a:r>
            <a:r>
              <a:rPr lang="mr-IN" sz="1400" dirty="0">
                <a:latin typeface="OpenDyslexicAlta" pitchFamily="2" charset="77"/>
                <a:ea typeface="OpenDyslexic" charset="0"/>
                <a:cs typeface="OpenDyslexic" charset="0"/>
              </a:rPr>
              <a:t>–</a:t>
            </a:r>
            <a:r>
              <a:rPr lang="en-GB" sz="1400" dirty="0">
                <a:latin typeface="OpenDyslexicAlta" pitchFamily="2" charset="77"/>
                <a:ea typeface="OpenDyslexic" charset="0"/>
                <a:cs typeface="OpenDyslexic" charset="0"/>
              </a:rPr>
              <a:t>le.</a:t>
            </a:r>
          </a:p>
        </p:txBody>
      </p:sp>
    </p:spTree>
    <p:extLst>
      <p:ext uri="{BB962C8B-B14F-4D97-AF65-F5344CB8AC3E}">
        <p14:creationId xmlns:p14="http://schemas.microsoft.com/office/powerpoint/2010/main" val="4703972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rot="381027">
            <a:off x="6494931" y="2199422"/>
            <a:ext cx="286521" cy="1455539"/>
          </a:xfrm>
          <a:prstGeom prst="rect">
            <a:avLst/>
          </a:prstGeom>
          <a:solidFill>
            <a:srgbClr val="D883FF"/>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reliably</a:t>
                      </a:r>
                      <a:r>
                        <a:rPr lang="en-GB" b="0" i="0" baseline="0" dirty="0">
                          <a:latin typeface="OpenDyslexicAlta" pitchFamily="2" charset="77"/>
                          <a:ea typeface="OpenDyslexic" charset="0"/>
                          <a:cs typeface="OpenDyslexic" charset="0"/>
                        </a:rPr>
                        <a:t> </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dependably</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comfortably</a:t>
                      </a:r>
                      <a:r>
                        <a:rPr lang="en-GB" b="0" i="0" baseline="0" dirty="0">
                          <a:latin typeface="OpenDyslexicAlta" pitchFamily="2" charset="77"/>
                          <a:ea typeface="OpenDyslexic" charset="0"/>
                          <a:cs typeface="OpenDyslexic" charset="0"/>
                        </a:rPr>
                        <a:t> </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possibly</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horribly</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terribly</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visibly</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incredibly</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sensibly</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legibly</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285512252"/>
              </p:ext>
            </p:extLst>
          </p:nvPr>
        </p:nvGraphicFramePr>
        <p:xfrm>
          <a:off x="508000" y="325966"/>
          <a:ext cx="9055100" cy="115824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r>
                        <a:rPr lang="en-GB" sz="1400" dirty="0">
                          <a:latin typeface="Muli" pitchFamily="2" charset="77"/>
                        </a:rPr>
                        <a:t>Words ending in ‘-ably’ and ‘-</a:t>
                      </a:r>
                      <a:r>
                        <a:rPr lang="en-GB" sz="1400" dirty="0" err="1">
                          <a:latin typeface="Muli" pitchFamily="2" charset="77"/>
                        </a:rPr>
                        <a:t>ibly</a:t>
                      </a:r>
                      <a:r>
                        <a:rPr lang="en-GB" sz="1400" dirty="0">
                          <a:latin typeface="Muli" pitchFamily="2" charset="77"/>
                        </a:rPr>
                        <a:t>.’  The ‘-able’ ending is usually but not always used if a complete root word can be heard before it. ‘y’ endings comply with previously learned rules and is replaced with ‘</a:t>
                      </a:r>
                      <a:r>
                        <a:rPr lang="en-GB" sz="1400" dirty="0" err="1">
                          <a:latin typeface="Muli" pitchFamily="2" charset="77"/>
                        </a:rPr>
                        <a:t>i</a:t>
                      </a:r>
                      <a:r>
                        <a:rPr lang="en-GB" sz="1400" dirty="0">
                          <a:latin typeface="Muli" pitchFamily="2" charset="77"/>
                        </a:rPr>
                        <a:t>’ as in rely &gt; reliably.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11</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14" name="Right Arrow 13"/>
          <p:cNvSpPr/>
          <p:nvPr/>
        </p:nvSpPr>
        <p:spPr>
          <a:xfrm>
            <a:off x="2993572" y="2057401"/>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5" name="Right Arrow 14"/>
          <p:cNvSpPr/>
          <p:nvPr/>
        </p:nvSpPr>
        <p:spPr>
          <a:xfrm>
            <a:off x="2993571" y="2522763"/>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6" name="Right Arrow 15"/>
          <p:cNvSpPr/>
          <p:nvPr/>
        </p:nvSpPr>
        <p:spPr>
          <a:xfrm>
            <a:off x="2971801" y="3016709"/>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7" name="Right Arrow 16"/>
          <p:cNvSpPr/>
          <p:nvPr/>
        </p:nvSpPr>
        <p:spPr>
          <a:xfrm>
            <a:off x="2971801" y="3453496"/>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8" name="Right Arrow 17"/>
          <p:cNvSpPr/>
          <p:nvPr/>
        </p:nvSpPr>
        <p:spPr>
          <a:xfrm>
            <a:off x="2971801" y="3907977"/>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9" name="Right Arrow 18"/>
          <p:cNvSpPr/>
          <p:nvPr/>
        </p:nvSpPr>
        <p:spPr>
          <a:xfrm>
            <a:off x="2971801" y="4359721"/>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0" name="Right Arrow 19"/>
          <p:cNvSpPr/>
          <p:nvPr/>
        </p:nvSpPr>
        <p:spPr>
          <a:xfrm>
            <a:off x="2993571" y="4814202"/>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1" name="Right Arrow 20"/>
          <p:cNvSpPr/>
          <p:nvPr/>
        </p:nvSpPr>
        <p:spPr>
          <a:xfrm>
            <a:off x="2993571" y="5268683"/>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2" name="Right Arrow 21"/>
          <p:cNvSpPr/>
          <p:nvPr/>
        </p:nvSpPr>
        <p:spPr>
          <a:xfrm>
            <a:off x="2993571" y="5776990"/>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3" name="Right Arrow 22"/>
          <p:cNvSpPr/>
          <p:nvPr/>
        </p:nvSpPr>
        <p:spPr>
          <a:xfrm>
            <a:off x="2971801" y="6237511"/>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pic>
        <p:nvPicPr>
          <p:cNvPr id="25" name="Picture 24"/>
          <p:cNvPicPr>
            <a:picLocks noChangeAspect="1"/>
          </p:cNvPicPr>
          <p:nvPr/>
        </p:nvPicPr>
        <p:blipFill>
          <a:blip r:embed="rId3" cstate="screen">
            <a:duotone>
              <a:prstClr val="black"/>
              <a:srgbClr val="D883FF">
                <a:tint val="45000"/>
                <a:satMod val="400000"/>
              </a:srgbClr>
            </a:duotone>
            <a:extLst>
              <a:ext uri="{28A0092B-C50C-407E-A947-70E740481C1C}">
                <a14:useLocalDpi xmlns:a14="http://schemas.microsoft.com/office/drawing/2010/main"/>
              </a:ext>
            </a:extLst>
          </a:blip>
          <a:stretch>
            <a:fillRect/>
          </a:stretch>
        </p:blipFill>
        <p:spPr>
          <a:xfrm>
            <a:off x="4301645" y="1946924"/>
            <a:ext cx="4033997" cy="3170470"/>
          </a:xfrm>
          <a:prstGeom prst="rect">
            <a:avLst/>
          </a:prstGeom>
        </p:spPr>
      </p:pic>
      <p:pic>
        <p:nvPicPr>
          <p:cNvPr id="26" name="Picture 25"/>
          <p:cNvPicPr>
            <a:picLocks noChangeAspect="1"/>
          </p:cNvPicPr>
          <p:nvPr/>
        </p:nvPicPr>
        <p:blipFill>
          <a:blip r:embed="rId4" cstate="screen">
            <a:duotone>
              <a:prstClr val="black"/>
              <a:srgbClr val="9437FF">
                <a:tint val="45000"/>
                <a:satMod val="400000"/>
              </a:srgbClr>
            </a:duotone>
            <a:extLst>
              <a:ext uri="{28A0092B-C50C-407E-A947-70E740481C1C}">
                <a14:useLocalDpi xmlns:a14="http://schemas.microsoft.com/office/drawing/2010/main"/>
              </a:ext>
            </a:extLst>
          </a:blip>
          <a:stretch>
            <a:fillRect/>
          </a:stretch>
        </p:blipFill>
        <p:spPr>
          <a:xfrm>
            <a:off x="5572458" y="5118983"/>
            <a:ext cx="1492371" cy="1375779"/>
          </a:xfrm>
          <a:prstGeom prst="rect">
            <a:avLst/>
          </a:prstGeom>
        </p:spPr>
      </p:pic>
      <p:pic>
        <p:nvPicPr>
          <p:cNvPr id="27" name="Picture 26"/>
          <p:cNvPicPr>
            <a:picLocks noChangeAspect="1"/>
          </p:cNvPicPr>
          <p:nvPr/>
        </p:nvPicPr>
        <p:blipFill>
          <a:blip r:embed="rId5" cstate="screen">
            <a:duotone>
              <a:prstClr val="black"/>
              <a:srgbClr val="9437FF">
                <a:tint val="45000"/>
                <a:satMod val="400000"/>
              </a:srgbClr>
            </a:duotone>
            <a:extLst>
              <a:ext uri="{28A0092B-C50C-407E-A947-70E740481C1C}">
                <a14:useLocalDpi xmlns:a14="http://schemas.microsoft.com/office/drawing/2010/main"/>
              </a:ext>
            </a:extLst>
          </a:blip>
          <a:stretch>
            <a:fillRect/>
          </a:stretch>
        </p:blipFill>
        <p:spPr>
          <a:xfrm>
            <a:off x="4190322" y="5105582"/>
            <a:ext cx="1382136" cy="1382136"/>
          </a:xfrm>
          <a:prstGeom prst="rect">
            <a:avLst/>
          </a:prstGeom>
        </p:spPr>
      </p:pic>
      <p:pic>
        <p:nvPicPr>
          <p:cNvPr id="28" name="Picture 27"/>
          <p:cNvPicPr>
            <a:picLocks noChangeAspect="1"/>
          </p:cNvPicPr>
          <p:nvPr/>
        </p:nvPicPr>
        <p:blipFill>
          <a:blip r:embed="rId5" cstate="screen">
            <a:duotone>
              <a:prstClr val="black"/>
              <a:srgbClr val="9437FF">
                <a:tint val="45000"/>
                <a:satMod val="400000"/>
              </a:srgbClr>
            </a:duotone>
            <a:extLst>
              <a:ext uri="{28A0092B-C50C-407E-A947-70E740481C1C}">
                <a14:useLocalDpi xmlns:a14="http://schemas.microsoft.com/office/drawing/2010/main"/>
              </a:ext>
            </a:extLst>
          </a:blip>
          <a:stretch>
            <a:fillRect/>
          </a:stretch>
        </p:blipFill>
        <p:spPr>
          <a:xfrm rot="5400000">
            <a:off x="7064828" y="5115804"/>
            <a:ext cx="1382136" cy="1382136"/>
          </a:xfrm>
          <a:prstGeom prst="rect">
            <a:avLst/>
          </a:prstGeom>
        </p:spPr>
      </p:pic>
      <p:sp>
        <p:nvSpPr>
          <p:cNvPr id="30" name="Right Arrow 29"/>
          <p:cNvSpPr/>
          <p:nvPr/>
        </p:nvSpPr>
        <p:spPr>
          <a:xfrm>
            <a:off x="8672678" y="1964885"/>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1" name="Right Arrow 30"/>
          <p:cNvSpPr/>
          <p:nvPr/>
        </p:nvSpPr>
        <p:spPr>
          <a:xfrm>
            <a:off x="8672677" y="2430247"/>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2" name="Right Arrow 31"/>
          <p:cNvSpPr/>
          <p:nvPr/>
        </p:nvSpPr>
        <p:spPr>
          <a:xfrm>
            <a:off x="8650907" y="2924193"/>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3" name="Right Arrow 32"/>
          <p:cNvSpPr/>
          <p:nvPr/>
        </p:nvSpPr>
        <p:spPr>
          <a:xfrm>
            <a:off x="8650907" y="3360980"/>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4" name="Right Arrow 33"/>
          <p:cNvSpPr/>
          <p:nvPr/>
        </p:nvSpPr>
        <p:spPr>
          <a:xfrm>
            <a:off x="8650907" y="3815461"/>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5" name="Right Arrow 34"/>
          <p:cNvSpPr/>
          <p:nvPr/>
        </p:nvSpPr>
        <p:spPr>
          <a:xfrm>
            <a:off x="8650907" y="4267205"/>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6" name="Right Arrow 35"/>
          <p:cNvSpPr/>
          <p:nvPr/>
        </p:nvSpPr>
        <p:spPr>
          <a:xfrm>
            <a:off x="8672677" y="4721686"/>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7" name="Right Arrow 36"/>
          <p:cNvSpPr/>
          <p:nvPr/>
        </p:nvSpPr>
        <p:spPr>
          <a:xfrm>
            <a:off x="8672677" y="5176167"/>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8" name="Right Arrow 37"/>
          <p:cNvSpPr/>
          <p:nvPr/>
        </p:nvSpPr>
        <p:spPr>
          <a:xfrm>
            <a:off x="8672677" y="5660581"/>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9" name="Right Arrow 38"/>
          <p:cNvSpPr/>
          <p:nvPr/>
        </p:nvSpPr>
        <p:spPr>
          <a:xfrm>
            <a:off x="8650907" y="6144995"/>
            <a:ext cx="936171" cy="359228"/>
          </a:xfrm>
          <a:prstGeom prst="rightArrow">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graphicFrame>
        <p:nvGraphicFramePr>
          <p:cNvPr id="40" name="Table 39"/>
          <p:cNvGraphicFramePr>
            <a:graphicFrameLocks noGrp="1"/>
          </p:cNvGraphicFramePr>
          <p:nvPr>
            <p:extLst>
              <p:ext uri="{D42A27DB-BD31-4B8C-83A1-F6EECF244321}">
                <p14:modId xmlns:p14="http://schemas.microsoft.com/office/powerpoint/2010/main" val="3314807617"/>
              </p:ext>
            </p:extLst>
          </p:nvPr>
        </p:nvGraphicFramePr>
        <p:xfrm>
          <a:off x="9716690" y="1465562"/>
          <a:ext cx="2283650" cy="5029200"/>
        </p:xfrm>
        <a:graphic>
          <a:graphicData uri="http://schemas.openxmlformats.org/drawingml/2006/table">
            <a:tbl>
              <a:tblPr firstRow="1" bandRow="1">
                <a:tableStyleId>{5940675A-B579-460E-94D1-54222C63F5DA}</a:tableStyleId>
              </a:tblPr>
              <a:tblGrid>
                <a:gridCol w="2283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Root Word</a:t>
                      </a:r>
                    </a:p>
                  </a:txBody>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reliable</a:t>
                      </a:r>
                    </a:p>
                  </a:txBody>
                  <a:tcPr/>
                </a:tc>
                <a:extLst>
                  <a:ext uri="{0D108BD9-81ED-4DB2-BD59-A6C34878D82A}">
                    <a16:rowId xmlns:a16="http://schemas.microsoft.com/office/drawing/2014/main" val="10001"/>
                  </a:ext>
                </a:extLst>
              </a:tr>
              <a:tr h="457200">
                <a:tc>
                  <a:txBody>
                    <a:bodyPr/>
                    <a:lstStyle/>
                    <a:p>
                      <a:r>
                        <a:rPr lang="en-GB" b="0" i="0" dirty="0">
                          <a:solidFill>
                            <a:srgbClr val="FF3860"/>
                          </a:solidFill>
                          <a:latin typeface="OpenDyslexicAlta" pitchFamily="2" charset="77"/>
                          <a:ea typeface="OpenDyslexic" charset="0"/>
                          <a:cs typeface="OpenDyslexic" charset="0"/>
                        </a:rPr>
                        <a:t>dependable</a:t>
                      </a:r>
                    </a:p>
                  </a:txBody>
                  <a:tcPr/>
                </a:tc>
                <a:extLst>
                  <a:ext uri="{0D108BD9-81ED-4DB2-BD59-A6C34878D82A}">
                    <a16:rowId xmlns:a16="http://schemas.microsoft.com/office/drawing/2014/main" val="10002"/>
                  </a:ext>
                </a:extLst>
              </a:tr>
              <a:tr h="457200">
                <a:tc>
                  <a:txBody>
                    <a:bodyPr/>
                    <a:lstStyle/>
                    <a:p>
                      <a:r>
                        <a:rPr lang="en-GB" b="0" i="0" dirty="0">
                          <a:solidFill>
                            <a:srgbClr val="FF3860"/>
                          </a:solidFill>
                          <a:latin typeface="OpenDyslexicAlta" pitchFamily="2" charset="77"/>
                          <a:ea typeface="OpenDyslexic" charset="0"/>
                          <a:cs typeface="OpenDyslexic" charset="0"/>
                        </a:rPr>
                        <a:t>comfortable</a:t>
                      </a:r>
                    </a:p>
                  </a:txBody>
                  <a:tcPr/>
                </a:tc>
                <a:extLst>
                  <a:ext uri="{0D108BD9-81ED-4DB2-BD59-A6C34878D82A}">
                    <a16:rowId xmlns:a16="http://schemas.microsoft.com/office/drawing/2014/main" val="10003"/>
                  </a:ext>
                </a:extLst>
              </a:tr>
              <a:tr h="457200">
                <a:tc>
                  <a:txBody>
                    <a:bodyPr/>
                    <a:lstStyle/>
                    <a:p>
                      <a:r>
                        <a:rPr lang="en-GB" b="0" i="0" dirty="0">
                          <a:solidFill>
                            <a:srgbClr val="FF3860"/>
                          </a:solidFill>
                          <a:latin typeface="OpenDyslexicAlta" pitchFamily="2" charset="77"/>
                          <a:ea typeface="OpenDyslexic" charset="0"/>
                          <a:cs typeface="OpenDyslexic" charset="0"/>
                        </a:rPr>
                        <a:t>possible</a:t>
                      </a:r>
                    </a:p>
                  </a:txBody>
                  <a:tcPr/>
                </a:tc>
                <a:extLst>
                  <a:ext uri="{0D108BD9-81ED-4DB2-BD59-A6C34878D82A}">
                    <a16:rowId xmlns:a16="http://schemas.microsoft.com/office/drawing/2014/main" val="10004"/>
                  </a:ext>
                </a:extLst>
              </a:tr>
              <a:tr h="457200">
                <a:tc>
                  <a:txBody>
                    <a:bodyPr/>
                    <a:lstStyle/>
                    <a:p>
                      <a:r>
                        <a:rPr lang="en-GB" b="0" i="0" dirty="0">
                          <a:solidFill>
                            <a:srgbClr val="FF3860"/>
                          </a:solidFill>
                          <a:latin typeface="OpenDyslexicAlta" pitchFamily="2" charset="77"/>
                          <a:ea typeface="OpenDyslexic" charset="0"/>
                          <a:cs typeface="OpenDyslexic" charset="0"/>
                        </a:rPr>
                        <a:t>horrible</a:t>
                      </a:r>
                    </a:p>
                  </a:txBody>
                  <a:tcPr/>
                </a:tc>
                <a:extLst>
                  <a:ext uri="{0D108BD9-81ED-4DB2-BD59-A6C34878D82A}">
                    <a16:rowId xmlns:a16="http://schemas.microsoft.com/office/drawing/2014/main" val="10005"/>
                  </a:ext>
                </a:extLst>
              </a:tr>
              <a:tr h="457200">
                <a:tc>
                  <a:txBody>
                    <a:bodyPr/>
                    <a:lstStyle/>
                    <a:p>
                      <a:r>
                        <a:rPr lang="en-GB" b="0" i="0" dirty="0">
                          <a:solidFill>
                            <a:schemeClr val="tx1"/>
                          </a:solidFill>
                          <a:latin typeface="OpenDyslexicAlta" pitchFamily="2" charset="77"/>
                          <a:ea typeface="OpenDyslexic" charset="0"/>
                          <a:cs typeface="OpenDyslexic" charset="0"/>
                        </a:rPr>
                        <a:t>terrible</a:t>
                      </a:r>
                    </a:p>
                  </a:txBody>
                  <a:tcPr/>
                </a:tc>
                <a:extLst>
                  <a:ext uri="{0D108BD9-81ED-4DB2-BD59-A6C34878D82A}">
                    <a16:rowId xmlns:a16="http://schemas.microsoft.com/office/drawing/2014/main" val="10006"/>
                  </a:ext>
                </a:extLst>
              </a:tr>
              <a:tr h="457200">
                <a:tc>
                  <a:txBody>
                    <a:bodyPr/>
                    <a:lstStyle/>
                    <a:p>
                      <a:r>
                        <a:rPr lang="en-GB" b="0" i="0" dirty="0">
                          <a:solidFill>
                            <a:srgbClr val="FF3860"/>
                          </a:solidFill>
                          <a:latin typeface="OpenDyslexicAlta" pitchFamily="2" charset="77"/>
                          <a:ea typeface="OpenDyslexic" charset="0"/>
                          <a:cs typeface="OpenDyslexic" charset="0"/>
                        </a:rPr>
                        <a:t>visible</a:t>
                      </a:r>
                    </a:p>
                  </a:txBody>
                  <a:tcPr/>
                </a:tc>
                <a:extLst>
                  <a:ext uri="{0D108BD9-81ED-4DB2-BD59-A6C34878D82A}">
                    <a16:rowId xmlns:a16="http://schemas.microsoft.com/office/drawing/2014/main" val="10007"/>
                  </a:ext>
                </a:extLst>
              </a:tr>
              <a:tr h="457200">
                <a:tc>
                  <a:txBody>
                    <a:bodyPr/>
                    <a:lstStyle/>
                    <a:p>
                      <a:r>
                        <a:rPr lang="en-GB" b="0" i="0" dirty="0">
                          <a:solidFill>
                            <a:srgbClr val="FF3860"/>
                          </a:solidFill>
                          <a:latin typeface="OpenDyslexicAlta" pitchFamily="2" charset="77"/>
                          <a:ea typeface="OpenDyslexic" charset="0"/>
                          <a:cs typeface="OpenDyslexic" charset="0"/>
                        </a:rPr>
                        <a:t>incredible</a:t>
                      </a:r>
                    </a:p>
                  </a:txBody>
                  <a:tcPr/>
                </a:tc>
                <a:extLst>
                  <a:ext uri="{0D108BD9-81ED-4DB2-BD59-A6C34878D82A}">
                    <a16:rowId xmlns:a16="http://schemas.microsoft.com/office/drawing/2014/main" val="10008"/>
                  </a:ext>
                </a:extLst>
              </a:tr>
              <a:tr h="457200">
                <a:tc>
                  <a:txBody>
                    <a:bodyPr/>
                    <a:lstStyle/>
                    <a:p>
                      <a:r>
                        <a:rPr lang="en-GB" b="0" i="0" dirty="0">
                          <a:solidFill>
                            <a:srgbClr val="FF3860"/>
                          </a:solidFill>
                          <a:latin typeface="OpenDyslexicAlta" pitchFamily="2" charset="77"/>
                          <a:ea typeface="OpenDyslexic" charset="0"/>
                          <a:cs typeface="OpenDyslexic" charset="0"/>
                        </a:rPr>
                        <a:t>sensible</a:t>
                      </a:r>
                    </a:p>
                  </a:txBody>
                  <a:tcPr/>
                </a:tc>
                <a:extLst>
                  <a:ext uri="{0D108BD9-81ED-4DB2-BD59-A6C34878D82A}">
                    <a16:rowId xmlns:a16="http://schemas.microsoft.com/office/drawing/2014/main" val="10009"/>
                  </a:ext>
                </a:extLst>
              </a:tr>
              <a:tr h="457200">
                <a:tc>
                  <a:txBody>
                    <a:bodyPr/>
                    <a:lstStyle/>
                    <a:p>
                      <a:r>
                        <a:rPr lang="en-GB" b="0" i="0" dirty="0">
                          <a:solidFill>
                            <a:srgbClr val="FF3860"/>
                          </a:solidFill>
                          <a:latin typeface="OpenDyslexicAlta" pitchFamily="2" charset="77"/>
                          <a:ea typeface="OpenDyslexic" charset="0"/>
                          <a:cs typeface="OpenDyslexic" charset="0"/>
                        </a:rPr>
                        <a:t>legible</a:t>
                      </a:r>
                    </a:p>
                  </a:txBody>
                  <a:tcPr/>
                </a:tc>
                <a:extLst>
                  <a:ext uri="{0D108BD9-81ED-4DB2-BD59-A6C34878D82A}">
                    <a16:rowId xmlns:a16="http://schemas.microsoft.com/office/drawing/2014/main" val="10010"/>
                  </a:ext>
                </a:extLst>
              </a:tr>
            </a:tbl>
          </a:graphicData>
        </a:graphic>
      </p:graphicFrame>
      <p:sp>
        <p:nvSpPr>
          <p:cNvPr id="41" name="TextBox 40"/>
          <p:cNvSpPr txBox="1"/>
          <p:nvPr/>
        </p:nvSpPr>
        <p:spPr>
          <a:xfrm rot="424549">
            <a:off x="5382021" y="1489637"/>
            <a:ext cx="3103390" cy="738664"/>
          </a:xfrm>
          <a:prstGeom prst="rect">
            <a:avLst/>
          </a:prstGeom>
          <a:solidFill>
            <a:srgbClr val="D883FF"/>
          </a:solidFill>
          <a:ln>
            <a:solidFill>
              <a:srgbClr val="D883FF"/>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sz="1400" dirty="0">
                <a:latin typeface="OpenDyslexicAlta" pitchFamily="2" charset="77"/>
                <a:ea typeface="OpenDyslexic" charset="0"/>
                <a:cs typeface="OpenDyslexic" charset="0"/>
              </a:rPr>
              <a:t>Put your spellings through the machine to find their root words ending in </a:t>
            </a:r>
            <a:r>
              <a:rPr lang="mr-IN" sz="1400" dirty="0">
                <a:latin typeface="OpenDyslexicAlta" pitchFamily="2" charset="77"/>
                <a:ea typeface="OpenDyslexic" charset="0"/>
                <a:cs typeface="OpenDyslexic" charset="0"/>
              </a:rPr>
              <a:t>–</a:t>
            </a:r>
            <a:r>
              <a:rPr lang="en-GB" sz="1400" dirty="0">
                <a:latin typeface="OpenDyslexicAlta" pitchFamily="2" charset="77"/>
                <a:ea typeface="OpenDyslexic" charset="0"/>
                <a:cs typeface="OpenDyslexic" charset="0"/>
              </a:rPr>
              <a:t>le.</a:t>
            </a:r>
          </a:p>
        </p:txBody>
      </p:sp>
    </p:spTree>
    <p:extLst>
      <p:ext uri="{BB962C8B-B14F-4D97-AF65-F5344CB8AC3E}">
        <p14:creationId xmlns:p14="http://schemas.microsoft.com/office/powerpoint/2010/main" val="29224893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b="1" dirty="0">
                <a:solidFill>
                  <a:srgbClr val="FF3860"/>
                </a:solidFill>
              </a:rPr>
              <a:t>Challenge Words</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5</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12</a:t>
            </a:r>
          </a:p>
        </p:txBody>
      </p:sp>
    </p:spTree>
    <p:extLst>
      <p:ext uri="{BB962C8B-B14F-4D97-AF65-F5344CB8AC3E}">
        <p14:creationId xmlns:p14="http://schemas.microsoft.com/office/powerpoint/2010/main" val="19661584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5</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12</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normAutofit/>
          </a:bodyPr>
          <a:lstStyle/>
          <a:p>
            <a:pPr>
              <a:lnSpc>
                <a:spcPct val="100000"/>
              </a:lnSpc>
              <a:spcBef>
                <a:spcPts val="0"/>
              </a:spcBef>
              <a:defRPr/>
            </a:pPr>
            <a:r>
              <a:rPr lang="en-GB" b="1" dirty="0">
                <a:solidFill>
                  <a:srgbClr val="FF3860"/>
                </a:solidFill>
              </a:rPr>
              <a:t>Challenge Words </a:t>
            </a:r>
          </a:p>
          <a:p>
            <a:pPr>
              <a:lnSpc>
                <a:spcPct val="100000"/>
              </a:lnSpc>
              <a:spcBef>
                <a:spcPts val="0"/>
              </a:spcBef>
              <a:defRPr/>
            </a:pPr>
            <a:endParaRPr lang="en-GB" dirty="0"/>
          </a:p>
          <a:p>
            <a:pPr>
              <a:lnSpc>
                <a:spcPct val="100000"/>
              </a:lnSpc>
            </a:pPr>
            <a:r>
              <a:rPr lang="en-GB" dirty="0"/>
              <a:t>Name:</a:t>
            </a:r>
          </a:p>
          <a:p>
            <a:endParaRPr lang="en-GB" dirty="0"/>
          </a:p>
        </p:txBody>
      </p:sp>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1626527960"/>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accommodate</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available</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controversy</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dictionary</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marvellous</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opportunity</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secretary</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sincerely</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suggest</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twelfth</a:t>
                      </a:r>
                    </a:p>
                  </a:txBody>
                  <a:tcPr/>
                </a:tc>
                <a:extLst>
                  <a:ext uri="{0D108BD9-81ED-4DB2-BD59-A6C34878D82A}">
                    <a16:rowId xmlns:a16="http://schemas.microsoft.com/office/drawing/2014/main" val="615534220"/>
                  </a:ext>
                </a:extLst>
              </a:tr>
            </a:tbl>
          </a:graphicData>
        </a:graphic>
      </p:graphicFrame>
      <p:sp>
        <p:nvSpPr>
          <p:cNvPr id="5" name="Content Placeholder 4"/>
          <p:cNvSpPr>
            <a:spLocks noGrp="1"/>
          </p:cNvSpPr>
          <p:nvPr>
            <p:ph sz="quarter" idx="18"/>
          </p:nvPr>
        </p:nvSpPr>
        <p:spPr/>
        <p:txBody>
          <a:bodyPr/>
          <a:lstStyle/>
          <a:p>
            <a:pPr marL="0" lvl="0" indent="0" algn="ctr">
              <a:lnSpc>
                <a:spcPct val="100000"/>
              </a:lnSpc>
              <a:spcBef>
                <a:spcPts val="0"/>
              </a:spcBef>
              <a:buNone/>
              <a:defRPr/>
            </a:pPr>
            <a:r>
              <a:rPr lang="en-GB" i="0" dirty="0"/>
              <a:t>Challenge Week </a:t>
            </a:r>
          </a:p>
          <a:p>
            <a:pPr marL="0" lvl="0" indent="0" algn="ctr">
              <a:lnSpc>
                <a:spcPct val="100000"/>
              </a:lnSpc>
              <a:spcBef>
                <a:spcPts val="0"/>
              </a:spcBef>
              <a:buNone/>
              <a:defRPr/>
            </a:pPr>
            <a:endParaRPr lang="en-GB" i="0" dirty="0"/>
          </a:p>
          <a:p>
            <a:pPr marL="0" lvl="0" indent="0" algn="ctr">
              <a:lnSpc>
                <a:spcPct val="100000"/>
              </a:lnSpc>
              <a:spcBef>
                <a:spcPts val="0"/>
              </a:spcBef>
              <a:buNone/>
              <a:defRPr/>
            </a:pPr>
            <a:r>
              <a:rPr lang="en-GB" i="0" dirty="0"/>
              <a:t>Choose an activity from the challenge pack. </a:t>
            </a:r>
          </a:p>
          <a:p>
            <a:pPr marL="0" marR="0" lvl="0" indent="0" defTabSz="91440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32908141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9421319"/>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1909311269"/>
                    </a:ext>
                  </a:extLst>
                </a:gridCol>
                <a:gridCol w="1858433">
                  <a:extLst>
                    <a:ext uri="{9D8B030D-6E8A-4147-A177-3AD203B41FA5}">
                      <a16:colId xmlns:a16="http://schemas.microsoft.com/office/drawing/2014/main" val="1535744929"/>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D883FF"/>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4th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accommodate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available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controversy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dictionary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marvellous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opportunity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secretary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sincerely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suggest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twelfth</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813769071"/>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FF3860"/>
                          </a:solidFill>
                          <a:latin typeface="Muli" pitchFamily="2" charset="77"/>
                        </a:rPr>
                        <a:t>Challenge</a:t>
                      </a:r>
                      <a:r>
                        <a:rPr lang="en-GB" sz="1400" b="1" baseline="0" dirty="0">
                          <a:solidFill>
                            <a:srgbClr val="FF3860"/>
                          </a:solidFill>
                          <a:latin typeface="Muli" pitchFamily="2" charset="77"/>
                        </a:rPr>
                        <a:t> Words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0" i="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6353825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accommodate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available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controversy</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dictionary</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marvellous</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opportunity</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secretary</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sincerely</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suggest</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twelfth</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260072309"/>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FF3860"/>
                          </a:solidFill>
                          <a:latin typeface="Muli" pitchFamily="2" charset="77"/>
                        </a:rPr>
                        <a:t>Challenge</a:t>
                      </a:r>
                      <a:r>
                        <a:rPr lang="en-GB" sz="1400" b="1" baseline="0" dirty="0">
                          <a:solidFill>
                            <a:srgbClr val="FF3860"/>
                          </a:solidFill>
                          <a:latin typeface="Muli" pitchFamily="2" charset="77"/>
                        </a:rPr>
                        <a:t> Words </a:t>
                      </a:r>
                    </a:p>
                    <a:p>
                      <a:endParaRPr lang="en-GB" sz="1400" b="0" i="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845938730"/>
              </p:ext>
            </p:extLst>
          </p:nvPr>
        </p:nvGraphicFramePr>
        <p:xfrm>
          <a:off x="4091135" y="1461097"/>
          <a:ext cx="7032174" cy="4859767"/>
        </p:xfrm>
        <a:graphic>
          <a:graphicData uri="http://schemas.openxmlformats.org/drawingml/2006/table">
            <a:tbl>
              <a:tblPr firstRow="1" firstCol="1" bandRow="1">
                <a:tableStyleId>{5940675A-B579-460E-94D1-54222C63F5DA}</a:tableStyleId>
              </a:tblPr>
              <a:tblGrid>
                <a:gridCol w="421911">
                  <a:extLst>
                    <a:ext uri="{9D8B030D-6E8A-4147-A177-3AD203B41FA5}">
                      <a16:colId xmlns:a16="http://schemas.microsoft.com/office/drawing/2014/main" val="20000"/>
                    </a:ext>
                  </a:extLst>
                </a:gridCol>
                <a:gridCol w="421911">
                  <a:extLst>
                    <a:ext uri="{9D8B030D-6E8A-4147-A177-3AD203B41FA5}">
                      <a16:colId xmlns:a16="http://schemas.microsoft.com/office/drawing/2014/main" val="20001"/>
                    </a:ext>
                  </a:extLst>
                </a:gridCol>
                <a:gridCol w="414525">
                  <a:extLst>
                    <a:ext uri="{9D8B030D-6E8A-4147-A177-3AD203B41FA5}">
                      <a16:colId xmlns:a16="http://schemas.microsoft.com/office/drawing/2014/main" val="20002"/>
                    </a:ext>
                  </a:extLst>
                </a:gridCol>
                <a:gridCol w="417294">
                  <a:extLst>
                    <a:ext uri="{9D8B030D-6E8A-4147-A177-3AD203B41FA5}">
                      <a16:colId xmlns:a16="http://schemas.microsoft.com/office/drawing/2014/main" val="20003"/>
                    </a:ext>
                  </a:extLst>
                </a:gridCol>
                <a:gridCol w="415449">
                  <a:extLst>
                    <a:ext uri="{9D8B030D-6E8A-4147-A177-3AD203B41FA5}">
                      <a16:colId xmlns:a16="http://schemas.microsoft.com/office/drawing/2014/main" val="20004"/>
                    </a:ext>
                  </a:extLst>
                </a:gridCol>
                <a:gridCol w="421911">
                  <a:extLst>
                    <a:ext uri="{9D8B030D-6E8A-4147-A177-3AD203B41FA5}">
                      <a16:colId xmlns:a16="http://schemas.microsoft.com/office/drawing/2014/main" val="20005"/>
                    </a:ext>
                  </a:extLst>
                </a:gridCol>
                <a:gridCol w="414989">
                  <a:extLst>
                    <a:ext uri="{9D8B030D-6E8A-4147-A177-3AD203B41FA5}">
                      <a16:colId xmlns:a16="http://schemas.microsoft.com/office/drawing/2014/main" val="20006"/>
                    </a:ext>
                  </a:extLst>
                </a:gridCol>
                <a:gridCol w="414989">
                  <a:extLst>
                    <a:ext uri="{9D8B030D-6E8A-4147-A177-3AD203B41FA5}">
                      <a16:colId xmlns:a16="http://schemas.microsoft.com/office/drawing/2014/main" val="20007"/>
                    </a:ext>
                  </a:extLst>
                </a:gridCol>
                <a:gridCol w="414989">
                  <a:extLst>
                    <a:ext uri="{9D8B030D-6E8A-4147-A177-3AD203B41FA5}">
                      <a16:colId xmlns:a16="http://schemas.microsoft.com/office/drawing/2014/main" val="20008"/>
                    </a:ext>
                  </a:extLst>
                </a:gridCol>
                <a:gridCol w="414989">
                  <a:extLst>
                    <a:ext uri="{9D8B030D-6E8A-4147-A177-3AD203B41FA5}">
                      <a16:colId xmlns:a16="http://schemas.microsoft.com/office/drawing/2014/main" val="20009"/>
                    </a:ext>
                  </a:extLst>
                </a:gridCol>
                <a:gridCol w="414989">
                  <a:extLst>
                    <a:ext uri="{9D8B030D-6E8A-4147-A177-3AD203B41FA5}">
                      <a16:colId xmlns:a16="http://schemas.microsoft.com/office/drawing/2014/main" val="20010"/>
                    </a:ext>
                  </a:extLst>
                </a:gridCol>
                <a:gridCol w="422373">
                  <a:extLst>
                    <a:ext uri="{9D8B030D-6E8A-4147-A177-3AD203B41FA5}">
                      <a16:colId xmlns:a16="http://schemas.microsoft.com/office/drawing/2014/main" val="20011"/>
                    </a:ext>
                  </a:extLst>
                </a:gridCol>
                <a:gridCol w="404371">
                  <a:extLst>
                    <a:ext uri="{9D8B030D-6E8A-4147-A177-3AD203B41FA5}">
                      <a16:colId xmlns:a16="http://schemas.microsoft.com/office/drawing/2014/main" val="20012"/>
                    </a:ext>
                  </a:extLst>
                </a:gridCol>
                <a:gridCol w="404371">
                  <a:extLst>
                    <a:ext uri="{9D8B030D-6E8A-4147-A177-3AD203B41FA5}">
                      <a16:colId xmlns:a16="http://schemas.microsoft.com/office/drawing/2014/main" val="20013"/>
                    </a:ext>
                  </a:extLst>
                </a:gridCol>
                <a:gridCol w="404371">
                  <a:extLst>
                    <a:ext uri="{9D8B030D-6E8A-4147-A177-3AD203B41FA5}">
                      <a16:colId xmlns:a16="http://schemas.microsoft.com/office/drawing/2014/main" val="20014"/>
                    </a:ext>
                  </a:extLst>
                </a:gridCol>
                <a:gridCol w="404371">
                  <a:extLst>
                    <a:ext uri="{9D8B030D-6E8A-4147-A177-3AD203B41FA5}">
                      <a16:colId xmlns:a16="http://schemas.microsoft.com/office/drawing/2014/main" val="20015"/>
                    </a:ext>
                  </a:extLst>
                </a:gridCol>
                <a:gridCol w="404371">
                  <a:extLst>
                    <a:ext uri="{9D8B030D-6E8A-4147-A177-3AD203B41FA5}">
                      <a16:colId xmlns:a16="http://schemas.microsoft.com/office/drawing/2014/main" val="2470477950"/>
                    </a:ext>
                  </a:extLst>
                </a:gridCol>
              </a:tblGrid>
              <a:tr h="441797">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extLst>
                  <a:ext uri="{0D108BD9-81ED-4DB2-BD59-A6C34878D82A}">
                    <a16:rowId xmlns:a16="http://schemas.microsoft.com/office/drawing/2014/main" val="10000"/>
                  </a:ext>
                </a:extLst>
              </a:tr>
              <a:tr h="441797">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extLst>
                  <a:ext uri="{0D108BD9-81ED-4DB2-BD59-A6C34878D82A}">
                    <a16:rowId xmlns:a16="http://schemas.microsoft.com/office/drawing/2014/main" val="10001"/>
                  </a:ext>
                </a:extLst>
              </a:tr>
              <a:tr h="441797">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extLst>
                  <a:ext uri="{0D108BD9-81ED-4DB2-BD59-A6C34878D82A}">
                    <a16:rowId xmlns:a16="http://schemas.microsoft.com/office/drawing/2014/main" val="10002"/>
                  </a:ext>
                </a:extLst>
              </a:tr>
              <a:tr h="441797">
                <a:tc>
                  <a:txBody>
                    <a:bodyPr/>
                    <a:lstStyle/>
                    <a:p>
                      <a:pPr algn="ctr"/>
                      <a:r>
                        <a:rPr lang="en-GB" sz="2400" b="0" i="0" dirty="0">
                          <a:latin typeface="OpenDyslexicAlta" pitchFamily="2" charset="77"/>
                          <a:ea typeface="OpenDyslexic" charset="0"/>
                          <a:cs typeface="OpenDyslexic" charset="0"/>
                        </a:rPr>
                        <a:t>n</a:t>
                      </a:r>
                    </a:p>
                  </a:txBody>
                  <a:tcPr marL="68580" marR="68580" marT="0" marB="0"/>
                </a:tc>
                <a:tc>
                  <a:txBody>
                    <a:bodyPr/>
                    <a:lstStyle/>
                    <a:p>
                      <a:pPr algn="ctr"/>
                      <a:r>
                        <a:rPr lang="en-GB" sz="2400" b="0" i="0" dirty="0">
                          <a:latin typeface="OpenDyslexicAlta" pitchFamily="2" charset="77"/>
                          <a:ea typeface="OpenDyslexic" charset="0"/>
                          <a:cs typeface="OpenDyslexic" charset="0"/>
                        </a:rPr>
                        <a:t>r</a:t>
                      </a:r>
                    </a:p>
                  </a:txBody>
                  <a:tcPr marL="68580" marR="68580" marT="0" marB="0"/>
                </a:tc>
                <a:tc>
                  <a:txBody>
                    <a:bodyPr/>
                    <a:lstStyle/>
                    <a:p>
                      <a:pPr algn="ctr"/>
                      <a:r>
                        <a:rPr lang="en-GB" sz="2400" b="0" i="0" dirty="0">
                          <a:latin typeface="OpenDyslexicAlta" pitchFamily="2" charset="77"/>
                          <a:ea typeface="OpenDyslexic" charset="0"/>
                          <a:cs typeface="OpenDyslexic" charset="0"/>
                        </a:rPr>
                        <a:t>t</a:t>
                      </a:r>
                    </a:p>
                  </a:txBody>
                  <a:tcPr marL="68580" marR="68580" marT="0" marB="0"/>
                </a:tc>
                <a:tc>
                  <a:txBody>
                    <a:bodyPr/>
                    <a:lstStyle/>
                    <a:p>
                      <a:pPr algn="ctr"/>
                      <a:r>
                        <a:rPr lang="en-GB" sz="2400" b="0" i="0" dirty="0">
                          <a:latin typeface="OpenDyslexicAlta" pitchFamily="2" charset="77"/>
                          <a:ea typeface="OpenDyslexic" charset="0"/>
                          <a:cs typeface="OpenDyslexic" charset="0"/>
                        </a:rPr>
                        <a:t>o</a:t>
                      </a:r>
                    </a:p>
                  </a:txBody>
                  <a:tcPr marL="68580" marR="68580" marT="0" marB="0"/>
                </a:tc>
                <a:tc>
                  <a:txBody>
                    <a:bodyPr/>
                    <a:lstStyle/>
                    <a:p>
                      <a:pPr algn="ctr"/>
                      <a:r>
                        <a:rPr lang="en-GB" sz="2400" b="0" i="0" dirty="0">
                          <a:latin typeface="OpenDyslexicAlta" pitchFamily="2" charset="77"/>
                          <a:ea typeface="OpenDyslexic" charset="0"/>
                          <a:cs typeface="OpenDyslexic" charset="0"/>
                        </a:rPr>
                        <a:t>z</a:t>
                      </a:r>
                    </a:p>
                  </a:txBody>
                  <a:tcPr marL="68580" marR="68580" marT="0" marB="0"/>
                </a:tc>
                <a:tc>
                  <a:txBody>
                    <a:bodyPr/>
                    <a:lstStyle/>
                    <a:p>
                      <a:pPr algn="ctr"/>
                      <a:r>
                        <a:rPr lang="en-GB" sz="2400" b="0" i="0" dirty="0">
                          <a:latin typeface="OpenDyslexicAlta" pitchFamily="2" charset="77"/>
                          <a:ea typeface="OpenDyslexic" charset="0"/>
                          <a:cs typeface="OpenDyslexic" charset="0"/>
                        </a:rPr>
                        <a:t>y</a:t>
                      </a:r>
                    </a:p>
                  </a:txBody>
                  <a:tcPr marL="68580" marR="68580" marT="0" marB="0"/>
                </a:tc>
                <a:tc>
                  <a:txBody>
                    <a:bodyPr/>
                    <a:lstStyle/>
                    <a:p>
                      <a:pPr algn="ctr"/>
                      <a:r>
                        <a:rPr lang="en-GB" sz="2400" b="0" i="0" dirty="0">
                          <a:latin typeface="OpenDyslexicAlta" pitchFamily="2" charset="77"/>
                          <a:ea typeface="OpenDyslexic" charset="0"/>
                          <a:cs typeface="OpenDyslexic" charset="0"/>
                        </a:rPr>
                        <a:t>o</a:t>
                      </a:r>
                    </a:p>
                  </a:txBody>
                  <a:tcPr marL="68580" marR="68580" marT="0" marB="0"/>
                </a:tc>
                <a:tc>
                  <a:txBody>
                    <a:bodyPr/>
                    <a:lstStyle/>
                    <a:p>
                      <a:pPr algn="ctr"/>
                      <a:r>
                        <a:rPr lang="en-GB" sz="2400" b="0" i="0" dirty="0">
                          <a:latin typeface="OpenDyslexicAlta" pitchFamily="2" charset="77"/>
                          <a:ea typeface="OpenDyslexic" charset="0"/>
                          <a:cs typeface="OpenDyslexic" charset="0"/>
                        </a:rPr>
                        <a:t>x</a:t>
                      </a:r>
                    </a:p>
                  </a:txBody>
                  <a:tcPr marL="68580" marR="68580" marT="0" marB="0"/>
                </a:tc>
                <a:tc>
                  <a:txBody>
                    <a:bodyPr/>
                    <a:lstStyle/>
                    <a:p>
                      <a:pPr algn="ctr"/>
                      <a:r>
                        <a:rPr lang="en-GB" sz="2400" b="0" i="0" dirty="0">
                          <a:latin typeface="OpenDyslexicAlta" pitchFamily="2" charset="77"/>
                          <a:ea typeface="OpenDyslexic" charset="0"/>
                          <a:cs typeface="OpenDyslexic" charset="0"/>
                        </a:rPr>
                        <a:t>t</a:t>
                      </a:r>
                    </a:p>
                  </a:txBody>
                  <a:tcPr marL="68580" marR="68580" marT="0" marB="0"/>
                </a:tc>
                <a:tc>
                  <a:txBody>
                    <a:bodyPr/>
                    <a:lstStyle/>
                    <a:p>
                      <a:pPr algn="ctr"/>
                      <a:r>
                        <a:rPr lang="en-GB" sz="2400" b="0" i="0" dirty="0">
                          <a:latin typeface="OpenDyslexicAlta" pitchFamily="2" charset="77"/>
                          <a:ea typeface="OpenDyslexic" charset="0"/>
                          <a:cs typeface="OpenDyslexic" charset="0"/>
                        </a:rPr>
                        <a:t>c</a:t>
                      </a:r>
                    </a:p>
                  </a:txBody>
                  <a:tcPr marL="68580" marR="68580" marT="0" marB="0"/>
                </a:tc>
                <a:tc>
                  <a:txBody>
                    <a:bodyPr/>
                    <a:lstStyle/>
                    <a:p>
                      <a:pPr algn="ctr"/>
                      <a:r>
                        <a:rPr lang="en-GB" sz="2400" b="0" i="0" dirty="0">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extLst>
                  <a:ext uri="{0D108BD9-81ED-4DB2-BD59-A6C34878D82A}">
                    <a16:rowId xmlns:a16="http://schemas.microsoft.com/office/drawing/2014/main" val="10003"/>
                  </a:ext>
                </a:extLst>
              </a:tr>
              <a:tr h="441797">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extLst>
                  <a:ext uri="{0D108BD9-81ED-4DB2-BD59-A6C34878D82A}">
                    <a16:rowId xmlns:a16="http://schemas.microsoft.com/office/drawing/2014/main" val="10004"/>
                  </a:ext>
                </a:extLst>
              </a:tr>
              <a:tr h="441797">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extLst>
                  <a:ext uri="{0D108BD9-81ED-4DB2-BD59-A6C34878D82A}">
                    <a16:rowId xmlns:a16="http://schemas.microsoft.com/office/drawing/2014/main" val="10005"/>
                  </a:ext>
                </a:extLst>
              </a:tr>
              <a:tr h="441797">
                <a:tc>
                  <a:txBody>
                    <a:bodyPr/>
                    <a:lstStyle/>
                    <a:p>
                      <a:pPr algn="ctr"/>
                      <a:r>
                        <a:rPr lang="en-GB" sz="2400" b="0" i="0" dirty="0">
                          <a:latin typeface="OpenDyslexicAlta" pitchFamily="2" charset="77"/>
                          <a:ea typeface="OpenDyslexic" charset="0"/>
                          <a:cs typeface="OpenDyslexic" charset="0"/>
                        </a:rPr>
                        <a:t>r</a:t>
                      </a:r>
                    </a:p>
                  </a:txBody>
                  <a:tcPr marL="68580" marR="68580" marT="0" marB="0"/>
                </a:tc>
                <a:tc>
                  <a:txBody>
                    <a:bodyPr/>
                    <a:lstStyle/>
                    <a:p>
                      <a:pPr algn="ctr"/>
                      <a:r>
                        <a:rPr lang="en-GB" sz="2400" b="0" i="0" dirty="0">
                          <a:latin typeface="OpenDyslexicAlta" pitchFamily="2" charset="77"/>
                          <a:ea typeface="OpenDyslexic" charset="0"/>
                          <a:cs typeface="OpenDyslexic" charset="0"/>
                        </a:rPr>
                        <a:t>p</a:t>
                      </a:r>
                    </a:p>
                  </a:txBody>
                  <a:tcPr marL="68580" marR="68580" marT="0" marB="0"/>
                </a:tc>
                <a:tc>
                  <a:txBody>
                    <a:bodyPr/>
                    <a:lstStyle/>
                    <a:p>
                      <a:pPr algn="ctr"/>
                      <a:r>
                        <a:rPr lang="en-GB" sz="2400" b="0" i="0" dirty="0">
                          <a:latin typeface="OpenDyslexicAlta" pitchFamily="2" charset="77"/>
                          <a:ea typeface="OpenDyslexic" charset="0"/>
                          <a:cs typeface="OpenDyslexic" charset="0"/>
                        </a:rPr>
                        <a:t>l</a:t>
                      </a:r>
                    </a:p>
                  </a:txBody>
                  <a:tcPr marL="68580" marR="68580" marT="0" marB="0"/>
                </a:tc>
                <a:tc>
                  <a:txBody>
                    <a:bodyPr/>
                    <a:lstStyle/>
                    <a:p>
                      <a:pPr algn="ctr"/>
                      <a:r>
                        <a:rPr lang="en-GB" sz="2400" b="0" i="0" dirty="0">
                          <a:latin typeface="OpenDyslexicAlta" pitchFamily="2" charset="77"/>
                          <a:ea typeface="OpenDyslexic" charset="0"/>
                          <a:cs typeface="OpenDyslexic" charset="0"/>
                        </a:rPr>
                        <a:t>n</a:t>
                      </a:r>
                    </a:p>
                  </a:txBody>
                  <a:tcPr marL="68580" marR="68580" marT="0" marB="0"/>
                </a:tc>
                <a:tc>
                  <a:txBody>
                    <a:bodyPr/>
                    <a:lstStyle/>
                    <a:p>
                      <a:pPr algn="ctr"/>
                      <a:r>
                        <a:rPr lang="en-GB" sz="2400" b="0" i="0" dirty="0">
                          <a:latin typeface="OpenDyslexicAlta" pitchFamily="2" charset="77"/>
                          <a:ea typeface="OpenDyslexic" charset="0"/>
                          <a:cs typeface="OpenDyslexic" charset="0"/>
                        </a:rPr>
                        <a:t>l</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extLst>
                  <a:ext uri="{0D108BD9-81ED-4DB2-BD59-A6C34878D82A}">
                    <a16:rowId xmlns:a16="http://schemas.microsoft.com/office/drawing/2014/main" val="10006"/>
                  </a:ext>
                </a:extLst>
              </a:tr>
              <a:tr h="441797">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algn="ctr"/>
                      <a:r>
                        <a:rPr lang="en-GB" sz="2400" b="0" i="0" dirty="0">
                          <a:latin typeface="OpenDyslexicAlta" pitchFamily="2" charset="77"/>
                          <a:ea typeface="OpenDyslexic" charset="0"/>
                          <a:cs typeface="OpenDyslexic" charset="0"/>
                        </a:rPr>
                        <a:t>d</a:t>
                      </a:r>
                    </a:p>
                  </a:txBody>
                  <a:tcPr marL="68580" marR="68580" marT="0" marB="0"/>
                </a:tc>
                <a:tc>
                  <a:txBody>
                    <a:bodyPr/>
                    <a:lstStyle/>
                    <a:p>
                      <a:pPr algn="ctr"/>
                      <a:r>
                        <a:rPr lang="en-GB" sz="2400" b="0" i="0" dirty="0">
                          <a:latin typeface="OpenDyslexicAlta" pitchFamily="2" charset="77"/>
                          <a:ea typeface="OpenDyslexic" charset="0"/>
                          <a:cs typeface="OpenDyslexic" charset="0"/>
                        </a:rPr>
                        <a:t>d</a:t>
                      </a:r>
                    </a:p>
                  </a:txBody>
                  <a:tcPr marL="68580" marR="68580" marT="0" marB="0"/>
                </a:tc>
                <a:tc>
                  <a:txBody>
                    <a:bodyPr/>
                    <a:lstStyle/>
                    <a:p>
                      <a:pPr algn="ctr"/>
                      <a:r>
                        <a:rPr lang="en-GB" sz="2400" b="0" i="0" dirty="0">
                          <a:latin typeface="OpenDyslexicAlta" pitchFamily="2" charset="77"/>
                          <a:ea typeface="OpenDyslexic" charset="0"/>
                          <a:cs typeface="OpenDyslexic" charset="0"/>
                        </a:rPr>
                        <a:t>o</a:t>
                      </a:r>
                    </a:p>
                  </a:txBody>
                  <a:tcPr marL="68580" marR="68580" marT="0" marB="0"/>
                </a:tc>
                <a:tc>
                  <a:txBody>
                    <a:bodyPr/>
                    <a:lstStyle/>
                    <a:p>
                      <a:pPr algn="ctr"/>
                      <a:r>
                        <a:rPr lang="en-GB" sz="2400" b="0" i="0" dirty="0">
                          <a:latin typeface="OpenDyslexicAlta" pitchFamily="2" charset="77"/>
                          <a:ea typeface="OpenDyslexic" charset="0"/>
                          <a:cs typeface="OpenDyslexic" charset="0"/>
                        </a:rPr>
                        <a:t>k</a:t>
                      </a:r>
                    </a:p>
                  </a:txBody>
                  <a:tcPr marL="68580" marR="68580" marT="0" marB="0"/>
                </a:tc>
                <a:tc>
                  <a:txBody>
                    <a:bodyPr/>
                    <a:lstStyle/>
                    <a:p>
                      <a:pPr algn="ctr"/>
                      <a:r>
                        <a:rPr lang="en-GB" sz="2400" b="0" i="0" dirty="0">
                          <a:latin typeface="OpenDyslexicAlta" pitchFamily="2" charset="77"/>
                          <a:ea typeface="OpenDyslexic" charset="0"/>
                          <a:cs typeface="OpenDyslexic" charset="0"/>
                        </a:rPr>
                        <a:t>g</a:t>
                      </a:r>
                    </a:p>
                  </a:txBody>
                  <a:tcPr marL="68580" marR="68580" marT="0" marB="0"/>
                </a:tc>
                <a:tc>
                  <a:txBody>
                    <a:bodyPr/>
                    <a:lstStyle/>
                    <a:p>
                      <a:pPr algn="ctr"/>
                      <a:r>
                        <a:rPr lang="en-GB" sz="2400" b="0" i="0" dirty="0">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extLst>
                  <a:ext uri="{0D108BD9-81ED-4DB2-BD59-A6C34878D82A}">
                    <a16:rowId xmlns:a16="http://schemas.microsoft.com/office/drawing/2014/main" val="10007"/>
                  </a:ext>
                </a:extLst>
              </a:tr>
              <a:tr h="441797">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extLst>
                  <a:ext uri="{0D108BD9-81ED-4DB2-BD59-A6C34878D82A}">
                    <a16:rowId xmlns:a16="http://schemas.microsoft.com/office/drawing/2014/main" val="10008"/>
                  </a:ext>
                </a:extLst>
              </a:tr>
              <a:tr h="441797">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extLst>
                  <a:ext uri="{0D108BD9-81ED-4DB2-BD59-A6C34878D82A}">
                    <a16:rowId xmlns:a16="http://schemas.microsoft.com/office/drawing/2014/main" val="10009"/>
                  </a:ext>
                </a:extLst>
              </a:tr>
              <a:tr h="441797">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extLst>
                  <a:ext uri="{0D108BD9-81ED-4DB2-BD59-A6C34878D82A}">
                    <a16:rowId xmlns:a16="http://schemas.microsoft.com/office/drawing/2014/main" val="1537543508"/>
                  </a:ext>
                </a:extLst>
              </a:tr>
            </a:tbl>
          </a:graphicData>
        </a:graphic>
      </p:graphicFrame>
      <p:sp>
        <p:nvSpPr>
          <p:cNvPr id="7" name="TextBox 6"/>
          <p:cNvSpPr txBox="1"/>
          <p:nvPr/>
        </p:nvSpPr>
        <p:spPr>
          <a:xfrm>
            <a:off x="4275292" y="6320864"/>
            <a:ext cx="7916708" cy="369332"/>
          </a:xfrm>
          <a:prstGeom prst="rect">
            <a:avLst/>
          </a:prstGeom>
          <a:noFill/>
        </p:spPr>
        <p:txBody>
          <a:bodyPr wrap="square" rtlCol="0">
            <a:spAutoFit/>
          </a:bodyPr>
          <a:lstStyle/>
          <a:p>
            <a:r>
              <a:rPr lang="en-GB" dirty="0">
                <a:latin typeface="OpenDyslexicAlta" pitchFamily="2" charset="77"/>
                <a:ea typeface="OpenDyslexic" charset="0"/>
                <a:cs typeface="OpenDyslexic" charset="0"/>
              </a:rPr>
              <a:t>Can you find your spellings hidden in this word search?</a:t>
            </a:r>
          </a:p>
        </p:txBody>
      </p:sp>
    </p:spTree>
    <p:extLst>
      <p:ext uri="{BB962C8B-B14F-4D97-AF65-F5344CB8AC3E}">
        <p14:creationId xmlns:p14="http://schemas.microsoft.com/office/powerpoint/2010/main" val="15861779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accommodate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available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controversy</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dictionary</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marvellous</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opportunity</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secretary</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sincerely</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suggest</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twelfth</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910560574"/>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FF0000"/>
                          </a:solidFill>
                          <a:latin typeface="Muli" pitchFamily="2" charset="77"/>
                        </a:rPr>
                        <a:t>Challenge</a:t>
                      </a:r>
                      <a:r>
                        <a:rPr lang="en-GB" sz="1400" b="1" baseline="0" dirty="0">
                          <a:solidFill>
                            <a:srgbClr val="FF0000"/>
                          </a:solidFill>
                          <a:latin typeface="Muli" pitchFamily="2" charset="77"/>
                        </a:rPr>
                        <a:t> Words </a:t>
                      </a:r>
                    </a:p>
                    <a:p>
                      <a:endParaRPr lang="en-GB" sz="1400" b="0" i="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836604475"/>
              </p:ext>
            </p:extLst>
          </p:nvPr>
        </p:nvGraphicFramePr>
        <p:xfrm>
          <a:off x="4091135" y="1461097"/>
          <a:ext cx="7032174" cy="4859767"/>
        </p:xfrm>
        <a:graphic>
          <a:graphicData uri="http://schemas.openxmlformats.org/drawingml/2006/table">
            <a:tbl>
              <a:tblPr firstRow="1" firstCol="1" bandRow="1">
                <a:tableStyleId>{5940675A-B579-460E-94D1-54222C63F5DA}</a:tableStyleId>
              </a:tblPr>
              <a:tblGrid>
                <a:gridCol w="421911">
                  <a:extLst>
                    <a:ext uri="{9D8B030D-6E8A-4147-A177-3AD203B41FA5}">
                      <a16:colId xmlns:a16="http://schemas.microsoft.com/office/drawing/2014/main" val="20000"/>
                    </a:ext>
                  </a:extLst>
                </a:gridCol>
                <a:gridCol w="421911">
                  <a:extLst>
                    <a:ext uri="{9D8B030D-6E8A-4147-A177-3AD203B41FA5}">
                      <a16:colId xmlns:a16="http://schemas.microsoft.com/office/drawing/2014/main" val="20001"/>
                    </a:ext>
                  </a:extLst>
                </a:gridCol>
                <a:gridCol w="414525">
                  <a:extLst>
                    <a:ext uri="{9D8B030D-6E8A-4147-A177-3AD203B41FA5}">
                      <a16:colId xmlns:a16="http://schemas.microsoft.com/office/drawing/2014/main" val="20002"/>
                    </a:ext>
                  </a:extLst>
                </a:gridCol>
                <a:gridCol w="417294">
                  <a:extLst>
                    <a:ext uri="{9D8B030D-6E8A-4147-A177-3AD203B41FA5}">
                      <a16:colId xmlns:a16="http://schemas.microsoft.com/office/drawing/2014/main" val="20003"/>
                    </a:ext>
                  </a:extLst>
                </a:gridCol>
                <a:gridCol w="415449">
                  <a:extLst>
                    <a:ext uri="{9D8B030D-6E8A-4147-A177-3AD203B41FA5}">
                      <a16:colId xmlns:a16="http://schemas.microsoft.com/office/drawing/2014/main" val="20004"/>
                    </a:ext>
                  </a:extLst>
                </a:gridCol>
                <a:gridCol w="421911">
                  <a:extLst>
                    <a:ext uri="{9D8B030D-6E8A-4147-A177-3AD203B41FA5}">
                      <a16:colId xmlns:a16="http://schemas.microsoft.com/office/drawing/2014/main" val="20005"/>
                    </a:ext>
                  </a:extLst>
                </a:gridCol>
                <a:gridCol w="414989">
                  <a:extLst>
                    <a:ext uri="{9D8B030D-6E8A-4147-A177-3AD203B41FA5}">
                      <a16:colId xmlns:a16="http://schemas.microsoft.com/office/drawing/2014/main" val="20006"/>
                    </a:ext>
                  </a:extLst>
                </a:gridCol>
                <a:gridCol w="414989">
                  <a:extLst>
                    <a:ext uri="{9D8B030D-6E8A-4147-A177-3AD203B41FA5}">
                      <a16:colId xmlns:a16="http://schemas.microsoft.com/office/drawing/2014/main" val="20007"/>
                    </a:ext>
                  </a:extLst>
                </a:gridCol>
                <a:gridCol w="414989">
                  <a:extLst>
                    <a:ext uri="{9D8B030D-6E8A-4147-A177-3AD203B41FA5}">
                      <a16:colId xmlns:a16="http://schemas.microsoft.com/office/drawing/2014/main" val="20008"/>
                    </a:ext>
                  </a:extLst>
                </a:gridCol>
                <a:gridCol w="414989">
                  <a:extLst>
                    <a:ext uri="{9D8B030D-6E8A-4147-A177-3AD203B41FA5}">
                      <a16:colId xmlns:a16="http://schemas.microsoft.com/office/drawing/2014/main" val="20009"/>
                    </a:ext>
                  </a:extLst>
                </a:gridCol>
                <a:gridCol w="414989">
                  <a:extLst>
                    <a:ext uri="{9D8B030D-6E8A-4147-A177-3AD203B41FA5}">
                      <a16:colId xmlns:a16="http://schemas.microsoft.com/office/drawing/2014/main" val="20010"/>
                    </a:ext>
                  </a:extLst>
                </a:gridCol>
                <a:gridCol w="422373">
                  <a:extLst>
                    <a:ext uri="{9D8B030D-6E8A-4147-A177-3AD203B41FA5}">
                      <a16:colId xmlns:a16="http://schemas.microsoft.com/office/drawing/2014/main" val="20011"/>
                    </a:ext>
                  </a:extLst>
                </a:gridCol>
                <a:gridCol w="404371">
                  <a:extLst>
                    <a:ext uri="{9D8B030D-6E8A-4147-A177-3AD203B41FA5}">
                      <a16:colId xmlns:a16="http://schemas.microsoft.com/office/drawing/2014/main" val="20012"/>
                    </a:ext>
                  </a:extLst>
                </a:gridCol>
                <a:gridCol w="404371">
                  <a:extLst>
                    <a:ext uri="{9D8B030D-6E8A-4147-A177-3AD203B41FA5}">
                      <a16:colId xmlns:a16="http://schemas.microsoft.com/office/drawing/2014/main" val="20013"/>
                    </a:ext>
                  </a:extLst>
                </a:gridCol>
                <a:gridCol w="404371">
                  <a:extLst>
                    <a:ext uri="{9D8B030D-6E8A-4147-A177-3AD203B41FA5}">
                      <a16:colId xmlns:a16="http://schemas.microsoft.com/office/drawing/2014/main" val="20014"/>
                    </a:ext>
                  </a:extLst>
                </a:gridCol>
                <a:gridCol w="404371">
                  <a:extLst>
                    <a:ext uri="{9D8B030D-6E8A-4147-A177-3AD203B41FA5}">
                      <a16:colId xmlns:a16="http://schemas.microsoft.com/office/drawing/2014/main" val="20015"/>
                    </a:ext>
                  </a:extLst>
                </a:gridCol>
                <a:gridCol w="404371">
                  <a:extLst>
                    <a:ext uri="{9D8B030D-6E8A-4147-A177-3AD203B41FA5}">
                      <a16:colId xmlns:a16="http://schemas.microsoft.com/office/drawing/2014/main" val="2470477950"/>
                    </a:ext>
                  </a:extLst>
                </a:gridCol>
              </a:tblGrid>
              <a:tr h="441797">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no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no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no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solidFill>
                      <a:srgbClr val="FF3860"/>
                    </a:solidFill>
                  </a:tcPr>
                </a:tc>
                <a:extLst>
                  <a:ext uri="{0D108BD9-81ED-4DB2-BD59-A6C34878D82A}">
                    <a16:rowId xmlns:a16="http://schemas.microsoft.com/office/drawing/2014/main" val="10000"/>
                  </a:ext>
                </a:extLst>
              </a:tr>
              <a:tr h="441797">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o</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p</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p</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o</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t</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u</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n</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solidFill>
                            <a:schemeClr val="tx1">
                              <a:lumMod val="95000"/>
                              <a:lumOff val="5000"/>
                            </a:schemeClr>
                          </a:solidFill>
                          <a:effectLst/>
                          <a:latin typeface="OpenDyslexicAlta" pitchFamily="2" charset="77"/>
                          <a:ea typeface="OpenDyslexic" charset="0"/>
                          <a:cs typeface="OpenDyslexic" charset="0"/>
                        </a:rPr>
                        <a:t>i</a:t>
                      </a:r>
                      <a:endParaRPr lang="en-GB" sz="2400" b="0" i="0" dirty="0">
                        <a:solidFill>
                          <a:schemeClr val="tx1">
                            <a:lumMod val="95000"/>
                            <a:lumOff val="5000"/>
                          </a:schemeClr>
                        </a:solidFill>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t</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y</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extLst>
                  <a:ext uri="{0D108BD9-81ED-4DB2-BD59-A6C34878D82A}">
                    <a16:rowId xmlns:a16="http://schemas.microsoft.com/office/drawing/2014/main" val="10001"/>
                  </a:ext>
                </a:extLst>
              </a:tr>
              <a:tr h="441797">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c</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o</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n</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t</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o</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v</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s</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y</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extLst>
                  <a:ext uri="{0D108BD9-81ED-4DB2-BD59-A6C34878D82A}">
                    <a16:rowId xmlns:a16="http://schemas.microsoft.com/office/drawing/2014/main" val="10002"/>
                  </a:ext>
                </a:extLst>
              </a:tr>
              <a:tr h="441797">
                <a:tc>
                  <a:txBody>
                    <a:bodyPr/>
                    <a:lstStyle/>
                    <a:p>
                      <a:pPr algn="ctr"/>
                      <a:r>
                        <a:rPr lang="en-GB" sz="2400" b="0" i="0" dirty="0">
                          <a:latin typeface="OpenDyslexicAlta" pitchFamily="2" charset="77"/>
                          <a:ea typeface="OpenDyslexic" charset="0"/>
                          <a:cs typeface="OpenDyslexic" charset="0"/>
                        </a:rPr>
                        <a:t>n</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r</a:t>
                      </a:r>
                    </a:p>
                  </a:txBody>
                  <a:tcPr marL="68580" marR="68580" marT="0" marB="0"/>
                </a:tc>
                <a:tc>
                  <a:txBody>
                    <a:bodyPr/>
                    <a:lstStyle/>
                    <a:p>
                      <a:pPr algn="ctr"/>
                      <a:r>
                        <a:rPr lang="en-GB" sz="2400" b="0" i="0" dirty="0">
                          <a:latin typeface="OpenDyslexicAlta" pitchFamily="2" charset="77"/>
                          <a:ea typeface="OpenDyslexic" charset="0"/>
                          <a:cs typeface="OpenDyslexic" charset="0"/>
                        </a:rPr>
                        <a:t>t</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o</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z</a:t>
                      </a:r>
                    </a:p>
                  </a:txBody>
                  <a:tcPr marL="68580" marR="68580" marT="0" marB="0"/>
                </a:tc>
                <a:tc>
                  <a:txBody>
                    <a:bodyPr/>
                    <a:lstStyle/>
                    <a:p>
                      <a:pPr algn="ctr"/>
                      <a:r>
                        <a:rPr lang="en-GB" sz="2400" b="0" i="0" dirty="0">
                          <a:latin typeface="OpenDyslexicAlta" pitchFamily="2" charset="77"/>
                          <a:ea typeface="OpenDyslexic" charset="0"/>
                          <a:cs typeface="OpenDyslexic" charset="0"/>
                        </a:rPr>
                        <a:t>y</a:t>
                      </a:r>
                    </a:p>
                  </a:txBody>
                  <a:tcPr marL="68580" marR="68580" marT="0" marB="0"/>
                </a:tc>
                <a:tc>
                  <a:txBody>
                    <a:bodyPr/>
                    <a:lstStyle/>
                    <a:p>
                      <a:pPr algn="ctr"/>
                      <a:r>
                        <a:rPr lang="en-GB" sz="2400" b="0" i="0" dirty="0">
                          <a:latin typeface="OpenDyslexicAlta" pitchFamily="2" charset="77"/>
                          <a:ea typeface="OpenDyslexic" charset="0"/>
                          <a:cs typeface="OpenDyslexic" charset="0"/>
                        </a:rPr>
                        <a:t>o</a:t>
                      </a:r>
                    </a:p>
                  </a:txBody>
                  <a:tcPr marL="68580" marR="68580" marT="0" marB="0"/>
                </a:tc>
                <a:tc>
                  <a:txBody>
                    <a:bodyPr/>
                    <a:lstStyle/>
                    <a:p>
                      <a:pPr algn="ctr"/>
                      <a:r>
                        <a:rPr lang="en-GB" sz="2400" b="0" i="0" dirty="0">
                          <a:latin typeface="OpenDyslexicAlta" pitchFamily="2" charset="77"/>
                          <a:ea typeface="OpenDyslexic" charset="0"/>
                          <a:cs typeface="OpenDyslexic" charset="0"/>
                        </a:rPr>
                        <a:t>x</a:t>
                      </a:r>
                    </a:p>
                  </a:txBody>
                  <a:tcPr marL="68580" marR="68580" marT="0" marB="0"/>
                </a:tc>
                <a:tc>
                  <a:txBody>
                    <a:bodyPr/>
                    <a:lstStyle/>
                    <a:p>
                      <a:pPr algn="ctr"/>
                      <a:r>
                        <a:rPr lang="en-GB" sz="2400" b="0" i="0" dirty="0">
                          <a:latin typeface="OpenDyslexicAlta" pitchFamily="2" charset="77"/>
                          <a:ea typeface="OpenDyslexic" charset="0"/>
                          <a:cs typeface="OpenDyslexic" charset="0"/>
                        </a:rPr>
                        <a:t>t</a:t>
                      </a:r>
                    </a:p>
                  </a:txBody>
                  <a:tcPr marL="68580" marR="68580" marT="0" marB="0"/>
                </a:tc>
                <a:tc>
                  <a:txBody>
                    <a:bodyPr/>
                    <a:lstStyle/>
                    <a:p>
                      <a:pPr algn="ctr"/>
                      <a:r>
                        <a:rPr lang="en-GB" sz="2400" b="0" i="0" dirty="0">
                          <a:latin typeface="OpenDyslexicAlta" pitchFamily="2" charset="77"/>
                          <a:ea typeface="OpenDyslexic" charset="0"/>
                          <a:cs typeface="OpenDyslexic" charset="0"/>
                        </a:rPr>
                        <a:t>c</a:t>
                      </a:r>
                    </a:p>
                  </a:txBody>
                  <a:tcPr marL="68580" marR="68580" marT="0" marB="0"/>
                </a:tc>
                <a:tc>
                  <a:txBody>
                    <a:bodyPr/>
                    <a:lstStyle/>
                    <a:p>
                      <a:pPr algn="ctr"/>
                      <a:r>
                        <a:rPr lang="en-GB" sz="2400" b="0" i="0" dirty="0">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extLst>
                  <a:ext uri="{0D108BD9-81ED-4DB2-BD59-A6C34878D82A}">
                    <a16:rowId xmlns:a16="http://schemas.microsoft.com/office/drawing/2014/main" val="10003"/>
                  </a:ext>
                </a:extLst>
              </a:tr>
              <a:tr h="441797">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m</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v</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o</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u</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s</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extLst>
                  <a:ext uri="{0D108BD9-81ED-4DB2-BD59-A6C34878D82A}">
                    <a16:rowId xmlns:a16="http://schemas.microsoft.com/office/drawing/2014/main" val="10004"/>
                  </a:ext>
                </a:extLst>
              </a:tr>
              <a:tr h="441797">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extLst>
                  <a:ext uri="{0D108BD9-81ED-4DB2-BD59-A6C34878D82A}">
                    <a16:rowId xmlns:a16="http://schemas.microsoft.com/office/drawing/2014/main" val="10005"/>
                  </a:ext>
                </a:extLst>
              </a:tr>
              <a:tr h="441797">
                <a:tc>
                  <a:txBody>
                    <a:bodyPr/>
                    <a:lstStyle/>
                    <a:p>
                      <a:pPr algn="ctr"/>
                      <a:r>
                        <a:rPr lang="en-GB" sz="2400" b="0" i="0" dirty="0">
                          <a:latin typeface="OpenDyslexicAlta" pitchFamily="2" charset="77"/>
                          <a:ea typeface="OpenDyslexic" charset="0"/>
                          <a:cs typeface="OpenDyslexic" charset="0"/>
                        </a:rPr>
                        <a:t>r</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p</a:t>
                      </a:r>
                    </a:p>
                  </a:txBody>
                  <a:tcPr marL="68580" marR="68580" marT="0" marB="0"/>
                </a:tc>
                <a:tc>
                  <a:txBody>
                    <a:bodyPr/>
                    <a:lstStyle/>
                    <a:p>
                      <a:pPr algn="ctr"/>
                      <a:r>
                        <a:rPr lang="en-GB" sz="2400" b="0" i="0" dirty="0">
                          <a:latin typeface="OpenDyslexicAlta" pitchFamily="2" charset="77"/>
                          <a:ea typeface="OpenDyslexic" charset="0"/>
                          <a:cs typeface="OpenDyslexic" charset="0"/>
                        </a:rPr>
                        <a:t>l</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n</a:t>
                      </a:r>
                    </a:p>
                  </a:txBody>
                  <a:tcPr marL="68580" marR="68580" marT="0" marB="0"/>
                </a:tc>
                <a:tc>
                  <a:txBody>
                    <a:bodyPr/>
                    <a:lstStyle/>
                    <a:p>
                      <a:pPr algn="ctr"/>
                      <a:r>
                        <a:rPr lang="en-GB" sz="2400" b="0" i="0" dirty="0">
                          <a:latin typeface="OpenDyslexicAlta" pitchFamily="2" charset="77"/>
                          <a:ea typeface="OpenDyslexic" charset="0"/>
                          <a:cs typeface="OpenDyslexic" charset="0"/>
                        </a:rPr>
                        <a:t>l</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solidFill>
                      <a:srgbClr val="FF3860"/>
                    </a:solidFill>
                  </a:tcPr>
                </a:tc>
                <a:extLst>
                  <a:ext uri="{0D108BD9-81ED-4DB2-BD59-A6C34878D82A}">
                    <a16:rowId xmlns:a16="http://schemas.microsoft.com/office/drawing/2014/main" val="10006"/>
                  </a:ext>
                </a:extLst>
              </a:tr>
              <a:tr h="441797">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algn="ctr"/>
                      <a:r>
                        <a:rPr lang="en-GB" sz="2400" b="0" i="0" dirty="0">
                          <a:latin typeface="OpenDyslexicAlta" pitchFamily="2" charset="77"/>
                          <a:ea typeface="OpenDyslexic" charset="0"/>
                          <a:cs typeface="OpenDyslexic" charset="0"/>
                        </a:rPr>
                        <a:t>d</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d</a:t>
                      </a:r>
                    </a:p>
                  </a:txBody>
                  <a:tcPr marL="68580" marR="68580" marT="0" marB="0"/>
                </a:tc>
                <a:tc>
                  <a:txBody>
                    <a:bodyPr/>
                    <a:lstStyle/>
                    <a:p>
                      <a:pPr algn="ctr"/>
                      <a:r>
                        <a:rPr lang="en-GB" sz="2400" b="0" i="0" dirty="0">
                          <a:latin typeface="OpenDyslexicAlta" pitchFamily="2" charset="77"/>
                          <a:ea typeface="OpenDyslexic" charset="0"/>
                          <a:cs typeface="OpenDyslexic" charset="0"/>
                        </a:rPr>
                        <a:t>o</a:t>
                      </a:r>
                    </a:p>
                  </a:txBody>
                  <a:tcPr marL="68580" marR="68580" marT="0" marB="0"/>
                </a:tc>
                <a:tc>
                  <a:txBody>
                    <a:bodyPr/>
                    <a:lstStyle/>
                    <a:p>
                      <a:pPr algn="ctr"/>
                      <a:r>
                        <a:rPr lang="en-GB" sz="2400" b="0" i="0" dirty="0">
                          <a:latin typeface="OpenDyslexicAlta" pitchFamily="2" charset="77"/>
                          <a:ea typeface="OpenDyslexic" charset="0"/>
                          <a:cs typeface="OpenDyslexic" charset="0"/>
                        </a:rPr>
                        <a:t>k</a:t>
                      </a:r>
                    </a:p>
                  </a:txBody>
                  <a:tcPr marL="68580" marR="68580" marT="0" marB="0"/>
                </a:tc>
                <a:tc>
                  <a:txBody>
                    <a:bodyPr/>
                    <a:lstStyle/>
                    <a:p>
                      <a:pPr algn="ctr"/>
                      <a:r>
                        <a:rPr lang="en-GB" sz="2400" b="0" i="0" dirty="0">
                          <a:latin typeface="OpenDyslexicAlta" pitchFamily="2" charset="77"/>
                          <a:ea typeface="OpenDyslexic" charset="0"/>
                          <a:cs typeface="OpenDyslexic" charset="0"/>
                        </a:rPr>
                        <a:t>g</a:t>
                      </a:r>
                    </a:p>
                  </a:txBody>
                  <a:tcPr marL="68580" marR="68580" marT="0" marB="0"/>
                </a:tc>
                <a:tc>
                  <a:txBody>
                    <a:bodyPr/>
                    <a:lstStyle/>
                    <a:p>
                      <a:pPr algn="ctr"/>
                      <a:r>
                        <a:rPr lang="en-GB" sz="2400" b="0" i="0" dirty="0">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extLst>
                  <a:ext uri="{0D108BD9-81ED-4DB2-BD59-A6C34878D82A}">
                    <a16:rowId xmlns:a16="http://schemas.microsoft.com/office/drawing/2014/main" val="10007"/>
                  </a:ext>
                </a:extLst>
              </a:tr>
              <a:tr h="441797">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v</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solidFill>
                            <a:schemeClr val="tx1">
                              <a:lumMod val="95000"/>
                              <a:lumOff val="5000"/>
                            </a:schemeClr>
                          </a:solidFill>
                          <a:effectLst/>
                          <a:latin typeface="OpenDyslexicAlta" pitchFamily="2" charset="77"/>
                          <a:ea typeface="OpenDyslexic" charset="0"/>
                          <a:cs typeface="OpenDyslexic" charset="0"/>
                        </a:rPr>
                        <a:t>i</a:t>
                      </a:r>
                      <a:endParaRPr lang="en-GB" sz="2400" b="0" i="0" dirty="0">
                        <a:solidFill>
                          <a:schemeClr val="tx1">
                            <a:lumMod val="95000"/>
                            <a:lumOff val="5000"/>
                          </a:schemeClr>
                        </a:solidFill>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b</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e</a:t>
                      </a:r>
                    </a:p>
                  </a:txBody>
                  <a:tcPr marL="68580" marR="68580" marT="0" marB="0">
                    <a:solidFill>
                      <a:srgbClr val="FF3860"/>
                    </a:solidFill>
                  </a:tcPr>
                </a:tc>
                <a:extLst>
                  <a:ext uri="{0D108BD9-81ED-4DB2-BD59-A6C34878D82A}">
                    <a16:rowId xmlns:a16="http://schemas.microsoft.com/office/drawing/2014/main" val="10008"/>
                  </a:ext>
                </a:extLst>
              </a:tr>
              <a:tr h="441797">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extLst>
                  <a:ext uri="{0D108BD9-81ED-4DB2-BD59-A6C34878D82A}">
                    <a16:rowId xmlns:a16="http://schemas.microsoft.com/office/drawing/2014/main" val="10009"/>
                  </a:ext>
                </a:extLst>
              </a:tr>
              <a:tr h="441797">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s</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c</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t</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y</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extLst>
                  <a:ext uri="{0D108BD9-81ED-4DB2-BD59-A6C34878D82A}">
                    <a16:rowId xmlns:a16="http://schemas.microsoft.com/office/drawing/2014/main" val="1537543508"/>
                  </a:ext>
                </a:extLst>
              </a:tr>
            </a:tbl>
          </a:graphicData>
        </a:graphic>
      </p:graphicFrame>
      <p:sp>
        <p:nvSpPr>
          <p:cNvPr id="7" name="TextBox 6"/>
          <p:cNvSpPr txBox="1"/>
          <p:nvPr/>
        </p:nvSpPr>
        <p:spPr>
          <a:xfrm>
            <a:off x="4275292" y="6320864"/>
            <a:ext cx="7916708" cy="369332"/>
          </a:xfrm>
          <a:prstGeom prst="rect">
            <a:avLst/>
          </a:prstGeom>
          <a:noFill/>
        </p:spPr>
        <p:txBody>
          <a:bodyPr wrap="square" rtlCol="0">
            <a:spAutoFit/>
          </a:bodyPr>
          <a:lstStyle/>
          <a:p>
            <a:r>
              <a:rPr lang="en-GB" dirty="0">
                <a:latin typeface="OpenDyslexicAlta" pitchFamily="2" charset="77"/>
                <a:ea typeface="OpenDyslexic" charset="0"/>
                <a:cs typeface="OpenDyslexic" charset="0"/>
              </a:rPr>
              <a:t>Can you find your spellings hidden in this word search?</a:t>
            </a:r>
          </a:p>
        </p:txBody>
      </p:sp>
    </p:spTree>
    <p:extLst>
      <p:ext uri="{BB962C8B-B14F-4D97-AF65-F5344CB8AC3E}">
        <p14:creationId xmlns:p14="http://schemas.microsoft.com/office/powerpoint/2010/main" val="38056538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a:xfrm>
            <a:off x="1523999" y="4809506"/>
            <a:ext cx="9144000" cy="1428689"/>
          </a:xfrm>
        </p:spPr>
        <p:txBody>
          <a:bodyPr anchor="ctr">
            <a:normAutofit fontScale="85000" lnSpcReduction="10000"/>
          </a:bodyPr>
          <a:lstStyle/>
          <a:p>
            <a:br>
              <a:rPr lang="en-GB" dirty="0"/>
            </a:br>
            <a:r>
              <a:rPr lang="en-GB" dirty="0"/>
              <a:t>Words ending in ‘-able’. If this is being added to a root word ending in </a:t>
            </a:r>
            <a:r>
              <a:rPr lang="mr-IN" dirty="0"/>
              <a:t>–</a:t>
            </a:r>
            <a:r>
              <a:rPr lang="en-GB" dirty="0" err="1"/>
              <a:t>ce</a:t>
            </a:r>
            <a:r>
              <a:rPr lang="en-GB" dirty="0"/>
              <a:t> or </a:t>
            </a:r>
            <a:r>
              <a:rPr lang="mr-IN" dirty="0"/>
              <a:t>–</a:t>
            </a:r>
            <a:r>
              <a:rPr lang="en-GB" dirty="0" err="1"/>
              <a:t>ge</a:t>
            </a:r>
            <a:r>
              <a:rPr lang="en-GB" dirty="0"/>
              <a:t> then the e after the c or g is kept other wise they would be said with their hard sounds as in cap and gap. </a:t>
            </a:r>
          </a:p>
          <a:p>
            <a:pPr>
              <a:lnSpc>
                <a:spcPct val="150000"/>
              </a:lnSpc>
            </a:pPr>
            <a:endParaRPr lang="en-GB" dirty="0"/>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5</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13</a:t>
            </a:r>
          </a:p>
        </p:txBody>
      </p:sp>
    </p:spTree>
    <p:extLst>
      <p:ext uri="{BB962C8B-B14F-4D97-AF65-F5344CB8AC3E}">
        <p14:creationId xmlns:p14="http://schemas.microsoft.com/office/powerpoint/2010/main" val="7631623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5</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13</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Words ending in ‘-able’. If this is being added to a root word ending in </a:t>
            </a:r>
            <a:r>
              <a:rPr lang="mr-IN" dirty="0"/>
              <a:t>–</a:t>
            </a:r>
            <a:r>
              <a:rPr lang="en-GB" dirty="0" err="1"/>
              <a:t>ce</a:t>
            </a:r>
            <a:r>
              <a:rPr lang="en-GB" dirty="0"/>
              <a:t> or </a:t>
            </a:r>
            <a:r>
              <a:rPr lang="mr-IN" dirty="0"/>
              <a:t>–</a:t>
            </a:r>
            <a:r>
              <a:rPr lang="en-GB" dirty="0" err="1"/>
              <a:t>ge</a:t>
            </a:r>
            <a:r>
              <a:rPr lang="en-GB" dirty="0"/>
              <a:t> then the e after the c or g is kept other wise they would be said with their hard sounds as in cap and gap.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470144429"/>
              </p:ext>
            </p:extLst>
          </p:nvPr>
        </p:nvGraphicFramePr>
        <p:xfrm>
          <a:off x="3429000" y="1311275"/>
          <a:ext cx="8363607" cy="5205753"/>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80763">
                <a:tc>
                  <a:txBody>
                    <a:bodyPr/>
                    <a:lstStyle/>
                    <a:p>
                      <a:r>
                        <a:rPr lang="en-GB" sz="1700" b="0" i="0" dirty="0">
                          <a:latin typeface="Muli" pitchFamily="2" charset="77"/>
                        </a:rPr>
                        <a:t>Introduction</a:t>
                      </a:r>
                    </a:p>
                  </a:txBody>
                  <a:tcPr/>
                </a:tc>
                <a:tc>
                  <a:txBody>
                    <a:bodyPr/>
                    <a:lstStyle/>
                    <a:p>
                      <a:r>
                        <a:rPr lang="en-GB" sz="1600" b="0" i="0" dirty="0">
                          <a:latin typeface="Muli" pitchFamily="2" charset="77"/>
                        </a:rPr>
                        <a:t>When adding ‘able’ to  root words that end with ‘</a:t>
                      </a:r>
                      <a:r>
                        <a:rPr lang="en-GB" sz="1600" b="0" i="0" dirty="0" err="1">
                          <a:latin typeface="Muli" pitchFamily="2" charset="77"/>
                        </a:rPr>
                        <a:t>ce</a:t>
                      </a:r>
                      <a:r>
                        <a:rPr lang="en-GB" sz="1600" b="0" i="0" dirty="0">
                          <a:latin typeface="Muli" pitchFamily="2" charset="77"/>
                        </a:rPr>
                        <a:t>’ /s/ or ‘</a:t>
                      </a:r>
                      <a:r>
                        <a:rPr lang="en-GB" sz="1600" b="0" i="0" dirty="0" err="1">
                          <a:latin typeface="Muli" pitchFamily="2" charset="77"/>
                        </a:rPr>
                        <a:t>ge</a:t>
                      </a:r>
                      <a:r>
                        <a:rPr lang="en-GB" sz="1600" b="0" i="0" dirty="0">
                          <a:latin typeface="Muli" pitchFamily="2" charset="77"/>
                        </a:rPr>
                        <a:t>’ /j/, unlike in usual spelling rules, the ‘e’ remains to avoid the soft sound becoming a hard sound – e.g. changeable would be changeable.</a:t>
                      </a:r>
                    </a:p>
                    <a:p>
                      <a:br>
                        <a:rPr lang="en-GB" sz="1600" b="0" i="0" dirty="0">
                          <a:latin typeface="Muli" pitchFamily="2" charset="77"/>
                        </a:rPr>
                      </a:br>
                      <a:r>
                        <a:rPr lang="en-GB" sz="1600" b="0" i="0" dirty="0">
                          <a:latin typeface="Muli" pitchFamily="2" charset="77"/>
                        </a:rPr>
                        <a:t>Can the children think of any examples?</a:t>
                      </a:r>
                    </a:p>
                  </a:txBody>
                  <a:tcPr/>
                </a:tc>
                <a:extLst>
                  <a:ext uri="{0D108BD9-81ED-4DB2-BD59-A6C34878D82A}">
                    <a16:rowId xmlns:a16="http://schemas.microsoft.com/office/drawing/2014/main" val="10000"/>
                  </a:ext>
                </a:extLst>
              </a:tr>
              <a:tr h="1948313">
                <a:tc>
                  <a:txBody>
                    <a:bodyPr/>
                    <a:lstStyle/>
                    <a:p>
                      <a:r>
                        <a:rPr lang="en-GB" sz="1700" b="0" i="0" dirty="0">
                          <a:latin typeface="Muli" pitchFamily="2" charset="77"/>
                        </a:rPr>
                        <a:t>Main Teaching Activity </a:t>
                      </a:r>
                    </a:p>
                  </a:txBody>
                  <a:tcPr/>
                </a:tc>
                <a:tc>
                  <a:txBody>
                    <a:bodyPr/>
                    <a:lstStyle/>
                    <a:p>
                      <a:r>
                        <a:rPr lang="en-GB" sz="1600" b="0" i="0" baseline="0" dirty="0">
                          <a:latin typeface="Muli" pitchFamily="2" charset="77"/>
                        </a:rPr>
                        <a:t>Get the children to add the suffix ‘able’ to the end of the words on the power point, they need to listen to see if the end sound of the root word is hard or soft to know whether to remove the final ‘e’ or not.</a:t>
                      </a:r>
                    </a:p>
                    <a:p>
                      <a:br>
                        <a:rPr lang="en-GB" sz="1600" b="0" i="0" baseline="0" dirty="0">
                          <a:latin typeface="Muli" pitchFamily="2" charset="77"/>
                        </a:rPr>
                      </a:br>
                      <a:r>
                        <a:rPr lang="en-GB" sz="1600" b="0" i="0" baseline="0" dirty="0">
                          <a:latin typeface="Muli" pitchFamily="2" charset="77"/>
                        </a:rPr>
                        <a:t>Share their findings and discuss if there are any exceptions (there aren’t in this selection of words).</a:t>
                      </a:r>
                    </a:p>
                  </a:txBody>
                  <a:tcPr/>
                </a:tc>
                <a:extLst>
                  <a:ext uri="{0D108BD9-81ED-4DB2-BD59-A6C34878D82A}">
                    <a16:rowId xmlns:a16="http://schemas.microsoft.com/office/drawing/2014/main" val="10001"/>
                  </a:ext>
                </a:extLst>
              </a:tr>
              <a:tr h="1946800">
                <a:tc>
                  <a:txBody>
                    <a:bodyPr/>
                    <a:lstStyle/>
                    <a:p>
                      <a:r>
                        <a:rPr lang="en-GB" sz="1700" b="0" i="0" dirty="0">
                          <a:latin typeface="Muli" pitchFamily="2" charset="77"/>
                        </a:rPr>
                        <a:t>Independent Activity</a:t>
                      </a:r>
                    </a:p>
                  </a:txBody>
                  <a:tcPr/>
                </a:tc>
                <a:tc>
                  <a:txBody>
                    <a:bodyPr/>
                    <a:lstStyle/>
                    <a:p>
                      <a:r>
                        <a:rPr lang="en-GB" sz="1600" b="0" i="0" dirty="0">
                          <a:latin typeface="Muli" pitchFamily="2" charset="77"/>
                        </a:rPr>
                        <a:t>A Spelling Bee is a classic spelling game which will help your students spell and review words from their spelling lists. Divide your class into two teams and have each team stand along an opposite wall of the classroom. Give one word (from the list) at a time to each student, alternating teams. If the student spells the word correctly, they go to the end of the line until their turn comes up again. If they spells the word incorrectly, they sit down. The last team standing wins.</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2830443751"/>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changeable</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noticeable</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manageable</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agreeable</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knowledgeable</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replaceable</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microwaveable</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salvageable</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rechargeable</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irreplaceable</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4227278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ambitious</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infectious</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fictitious</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nutritious</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repetitious</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amphibious</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curious</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devious</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notorious</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obvious</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708450369"/>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Words ending in ‘-</a:t>
                      </a:r>
                      <a:r>
                        <a:rPr lang="en-GB" sz="1400" baseline="0" dirty="0" err="1">
                          <a:latin typeface="Muli" pitchFamily="2" charset="77"/>
                        </a:rPr>
                        <a:t>ious</a:t>
                      </a:r>
                      <a:r>
                        <a:rPr lang="en-GB" sz="1400" baseline="0" dirty="0">
                          <a:latin typeface="Muli" pitchFamily="2" charset="77"/>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8" name="TextBox 7"/>
          <p:cNvSpPr txBox="1"/>
          <p:nvPr/>
        </p:nvSpPr>
        <p:spPr>
          <a:xfrm>
            <a:off x="3449725" y="1396998"/>
            <a:ext cx="8742275" cy="6186309"/>
          </a:xfrm>
          <a:prstGeom prst="rect">
            <a:avLst/>
          </a:prstGeom>
          <a:noFill/>
        </p:spPr>
        <p:txBody>
          <a:bodyPr wrap="square" rtlCol="0">
            <a:spAutoFit/>
          </a:bodyPr>
          <a:lstStyle/>
          <a:p>
            <a:r>
              <a:rPr lang="en-GB" u="sng" dirty="0">
                <a:latin typeface="OpenDyslexicAlta" pitchFamily="2" charset="77"/>
                <a:ea typeface="OpenDyslexic" charset="0"/>
                <a:cs typeface="OpenDyslexic" charset="0"/>
              </a:rPr>
              <a:t>Write the correct spelling into each sentence. </a:t>
            </a:r>
          </a:p>
          <a:p>
            <a:r>
              <a:rPr lang="en-GB" dirty="0">
                <a:latin typeface="OpenDyslexicAlta" pitchFamily="2" charset="77"/>
                <a:ea typeface="OpenDyslexic" charset="0"/>
                <a:cs typeface="OpenDyslexic" charset="0"/>
              </a:rPr>
              <a:t> </a:t>
            </a:r>
          </a:p>
          <a:p>
            <a:r>
              <a:rPr lang="en-GB" dirty="0">
                <a:latin typeface="OpenDyslexicAlta" pitchFamily="2" charset="77"/>
                <a:ea typeface="OpenDyslexic" charset="0"/>
                <a:cs typeface="OpenDyslexic" charset="0"/>
              </a:rPr>
              <a:t>The ____________ creature was suited to both land and water.</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teacher’s __________ laugh was __________ around school. </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He was __________ and so he auditioned for The X Factor twice. </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_________ cat found himself trapped in the garden shed. </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In the school canteen they delivered __________ meals each day. </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It was _________ that she did not like him. </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criminal mastermind had a _________ plan. </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job was very __________ the same task over and over again. </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She gave a ___________ version of events. It wasn’t the truth.</a:t>
            </a:r>
          </a:p>
          <a:p>
            <a:endParaRPr lang="en-GB" dirty="0">
              <a:latin typeface="OpenDyslexicAlta" pitchFamily="2" charset="77"/>
              <a:ea typeface="OpenDyslexic" charset="0"/>
              <a:cs typeface="OpenDyslexic" charset="0"/>
            </a:endParaRPr>
          </a:p>
          <a:p>
            <a:endParaRPr lang="en-GB" dirty="0">
              <a:latin typeface="OpenDyslexicAlta" pitchFamily="2" charset="77"/>
              <a:ea typeface="OpenDyslexic" charset="0"/>
              <a:cs typeface="OpenDyslexic" charset="0"/>
            </a:endParaRPr>
          </a:p>
          <a:p>
            <a:endParaRPr lang="en-GB" dirty="0">
              <a:latin typeface="OpenDyslexicAlta" pitchFamily="2" charset="77"/>
              <a:ea typeface="OpenDyslexic" charset="0"/>
              <a:cs typeface="OpenDyslexic" charset="0"/>
            </a:endParaRPr>
          </a:p>
        </p:txBody>
      </p:sp>
    </p:spTree>
    <p:extLst>
      <p:ext uri="{BB962C8B-B14F-4D97-AF65-F5344CB8AC3E}">
        <p14:creationId xmlns:p14="http://schemas.microsoft.com/office/powerpoint/2010/main" val="19414422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D5375B4-3BBD-4824-8C42-5B19AFAFC287}"/>
              </a:ext>
            </a:extLst>
          </p:cNvPr>
          <p:cNvSpPr/>
          <p:nvPr/>
        </p:nvSpPr>
        <p:spPr>
          <a:xfrm>
            <a:off x="5105400" y="2514600"/>
            <a:ext cx="2095500" cy="2028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DyslexicAlta" pitchFamily="2" charset="77"/>
            </a:endParaRPr>
          </a:p>
        </p:txBody>
      </p:sp>
      <p:sp>
        <p:nvSpPr>
          <p:cNvPr id="9" name="TextBox 8">
            <a:extLst>
              <a:ext uri="{FF2B5EF4-FFF2-40B4-BE49-F238E27FC236}">
                <a16:creationId xmlns:a16="http://schemas.microsoft.com/office/drawing/2014/main" id="{75E85226-5763-466F-ADB3-B2F95F9AD9AF}"/>
              </a:ext>
            </a:extLst>
          </p:cNvPr>
          <p:cNvSpPr txBox="1"/>
          <p:nvPr/>
        </p:nvSpPr>
        <p:spPr>
          <a:xfrm>
            <a:off x="4914900" y="3113513"/>
            <a:ext cx="2488407" cy="769441"/>
          </a:xfrm>
          <a:prstGeom prst="rect">
            <a:avLst/>
          </a:prstGeom>
          <a:noFill/>
          <a:ln>
            <a:noFill/>
          </a:ln>
        </p:spPr>
        <p:txBody>
          <a:bodyPr wrap="square" rtlCol="0">
            <a:spAutoFit/>
          </a:bodyPr>
          <a:lstStyle/>
          <a:p>
            <a:pPr algn="ctr"/>
            <a:r>
              <a:rPr lang="en-GB" sz="4400" dirty="0">
                <a:solidFill>
                  <a:schemeClr val="bg1"/>
                </a:solidFill>
                <a:latin typeface="OpenDyslexicAlta" pitchFamily="2" charset="77"/>
              </a:rPr>
              <a:t>+ able</a:t>
            </a:r>
          </a:p>
        </p:txBody>
      </p:sp>
      <p:sp>
        <p:nvSpPr>
          <p:cNvPr id="11" name="TextBox 10">
            <a:extLst>
              <a:ext uri="{FF2B5EF4-FFF2-40B4-BE49-F238E27FC236}">
                <a16:creationId xmlns:a16="http://schemas.microsoft.com/office/drawing/2014/main" id="{A92EAE90-B367-4D3B-81DD-BE46B16707BA}"/>
              </a:ext>
            </a:extLst>
          </p:cNvPr>
          <p:cNvSpPr txBox="1"/>
          <p:nvPr/>
        </p:nvSpPr>
        <p:spPr>
          <a:xfrm>
            <a:off x="5386387" y="371475"/>
            <a:ext cx="1419225" cy="584775"/>
          </a:xfrm>
          <a:prstGeom prst="rect">
            <a:avLst/>
          </a:prstGeom>
          <a:noFill/>
        </p:spPr>
        <p:txBody>
          <a:bodyPr wrap="square" rtlCol="0">
            <a:spAutoFit/>
          </a:bodyPr>
          <a:lstStyle/>
          <a:p>
            <a:r>
              <a:rPr lang="en-GB" sz="3200" dirty="0">
                <a:latin typeface="OpenDyslexicAlta" pitchFamily="2" charset="77"/>
              </a:rPr>
              <a:t>adore</a:t>
            </a:r>
          </a:p>
        </p:txBody>
      </p:sp>
      <p:sp>
        <p:nvSpPr>
          <p:cNvPr id="12" name="TextBox 11">
            <a:extLst>
              <a:ext uri="{FF2B5EF4-FFF2-40B4-BE49-F238E27FC236}">
                <a16:creationId xmlns:a16="http://schemas.microsoft.com/office/drawing/2014/main" id="{730E3FD2-6CC8-4E6D-9D1D-F53185D2BA4C}"/>
              </a:ext>
            </a:extLst>
          </p:cNvPr>
          <p:cNvSpPr txBox="1"/>
          <p:nvPr/>
        </p:nvSpPr>
        <p:spPr>
          <a:xfrm>
            <a:off x="7505696" y="1061716"/>
            <a:ext cx="1871663" cy="584775"/>
          </a:xfrm>
          <a:prstGeom prst="rect">
            <a:avLst/>
          </a:prstGeom>
          <a:noFill/>
        </p:spPr>
        <p:txBody>
          <a:bodyPr wrap="square" rtlCol="0">
            <a:spAutoFit/>
          </a:bodyPr>
          <a:lstStyle/>
          <a:p>
            <a:r>
              <a:rPr lang="en-GB" sz="3200" dirty="0">
                <a:latin typeface="OpenDyslexicAlta" pitchFamily="2" charset="77"/>
              </a:rPr>
              <a:t>change</a:t>
            </a:r>
          </a:p>
        </p:txBody>
      </p:sp>
      <p:sp>
        <p:nvSpPr>
          <p:cNvPr id="13" name="TextBox 12">
            <a:extLst>
              <a:ext uri="{FF2B5EF4-FFF2-40B4-BE49-F238E27FC236}">
                <a16:creationId xmlns:a16="http://schemas.microsoft.com/office/drawing/2014/main" id="{628DE31F-D06A-4FC4-ABA5-1F93E772F926}"/>
              </a:ext>
            </a:extLst>
          </p:cNvPr>
          <p:cNvSpPr txBox="1"/>
          <p:nvPr/>
        </p:nvSpPr>
        <p:spPr>
          <a:xfrm>
            <a:off x="9146380" y="2386084"/>
            <a:ext cx="1871663" cy="584775"/>
          </a:xfrm>
          <a:prstGeom prst="rect">
            <a:avLst/>
          </a:prstGeom>
          <a:noFill/>
        </p:spPr>
        <p:txBody>
          <a:bodyPr wrap="square" rtlCol="0">
            <a:spAutoFit/>
          </a:bodyPr>
          <a:lstStyle/>
          <a:p>
            <a:r>
              <a:rPr lang="en-GB" sz="3200" dirty="0">
                <a:latin typeface="OpenDyslexicAlta" pitchFamily="2" charset="77"/>
              </a:rPr>
              <a:t>love</a:t>
            </a:r>
          </a:p>
        </p:txBody>
      </p:sp>
      <p:sp>
        <p:nvSpPr>
          <p:cNvPr id="14" name="TextBox 13">
            <a:extLst>
              <a:ext uri="{FF2B5EF4-FFF2-40B4-BE49-F238E27FC236}">
                <a16:creationId xmlns:a16="http://schemas.microsoft.com/office/drawing/2014/main" id="{0CC8F68C-750B-4FEE-B7D2-49C242B5040B}"/>
              </a:ext>
            </a:extLst>
          </p:cNvPr>
          <p:cNvSpPr txBox="1"/>
          <p:nvPr/>
        </p:nvSpPr>
        <p:spPr>
          <a:xfrm>
            <a:off x="9146380" y="3803599"/>
            <a:ext cx="2095500" cy="584775"/>
          </a:xfrm>
          <a:prstGeom prst="rect">
            <a:avLst/>
          </a:prstGeom>
          <a:noFill/>
        </p:spPr>
        <p:txBody>
          <a:bodyPr wrap="square" rtlCol="0">
            <a:spAutoFit/>
          </a:bodyPr>
          <a:lstStyle/>
          <a:p>
            <a:r>
              <a:rPr lang="en-GB" sz="3200" dirty="0">
                <a:latin typeface="OpenDyslexicAlta" pitchFamily="2" charset="77"/>
              </a:rPr>
              <a:t>believe</a:t>
            </a:r>
          </a:p>
        </p:txBody>
      </p:sp>
      <p:sp>
        <p:nvSpPr>
          <p:cNvPr id="15" name="TextBox 14">
            <a:extLst>
              <a:ext uri="{FF2B5EF4-FFF2-40B4-BE49-F238E27FC236}">
                <a16:creationId xmlns:a16="http://schemas.microsoft.com/office/drawing/2014/main" id="{98B771A0-E70C-474E-BEBA-C007F104A6D2}"/>
              </a:ext>
            </a:extLst>
          </p:cNvPr>
          <p:cNvSpPr txBox="1"/>
          <p:nvPr/>
        </p:nvSpPr>
        <p:spPr>
          <a:xfrm>
            <a:off x="7986712" y="5247412"/>
            <a:ext cx="2095500" cy="584775"/>
          </a:xfrm>
          <a:prstGeom prst="rect">
            <a:avLst/>
          </a:prstGeom>
          <a:noFill/>
        </p:spPr>
        <p:txBody>
          <a:bodyPr wrap="square" rtlCol="0">
            <a:spAutoFit/>
          </a:bodyPr>
          <a:lstStyle/>
          <a:p>
            <a:r>
              <a:rPr lang="en-GB" sz="3200" dirty="0">
                <a:latin typeface="OpenDyslexicAlta" pitchFamily="2" charset="77"/>
              </a:rPr>
              <a:t>replace</a:t>
            </a:r>
          </a:p>
        </p:txBody>
      </p:sp>
      <p:sp>
        <p:nvSpPr>
          <p:cNvPr id="16" name="TextBox 15">
            <a:extLst>
              <a:ext uri="{FF2B5EF4-FFF2-40B4-BE49-F238E27FC236}">
                <a16:creationId xmlns:a16="http://schemas.microsoft.com/office/drawing/2014/main" id="{56AA7B0E-E33F-4733-B268-286F2B929002}"/>
              </a:ext>
            </a:extLst>
          </p:cNvPr>
          <p:cNvSpPr txBox="1"/>
          <p:nvPr/>
        </p:nvSpPr>
        <p:spPr>
          <a:xfrm>
            <a:off x="5529259" y="5656987"/>
            <a:ext cx="1938339" cy="584775"/>
          </a:xfrm>
          <a:prstGeom prst="rect">
            <a:avLst/>
          </a:prstGeom>
          <a:noFill/>
        </p:spPr>
        <p:txBody>
          <a:bodyPr wrap="square" rtlCol="0">
            <a:spAutoFit/>
          </a:bodyPr>
          <a:lstStyle/>
          <a:p>
            <a:r>
              <a:rPr lang="en-GB" sz="3200" dirty="0">
                <a:latin typeface="OpenDyslexicAlta" pitchFamily="2" charset="77"/>
              </a:rPr>
              <a:t>manage</a:t>
            </a:r>
          </a:p>
        </p:txBody>
      </p:sp>
      <p:sp>
        <p:nvSpPr>
          <p:cNvPr id="17" name="TextBox 16">
            <a:extLst>
              <a:ext uri="{FF2B5EF4-FFF2-40B4-BE49-F238E27FC236}">
                <a16:creationId xmlns:a16="http://schemas.microsoft.com/office/drawing/2014/main" id="{28924F2C-7ED9-4D5C-B084-061823DF5751}"/>
              </a:ext>
            </a:extLst>
          </p:cNvPr>
          <p:cNvSpPr txBox="1"/>
          <p:nvPr/>
        </p:nvSpPr>
        <p:spPr>
          <a:xfrm>
            <a:off x="2190750" y="5256713"/>
            <a:ext cx="1952623" cy="584775"/>
          </a:xfrm>
          <a:prstGeom prst="rect">
            <a:avLst/>
          </a:prstGeom>
          <a:noFill/>
        </p:spPr>
        <p:txBody>
          <a:bodyPr wrap="square" rtlCol="0">
            <a:spAutoFit/>
          </a:bodyPr>
          <a:lstStyle/>
          <a:p>
            <a:r>
              <a:rPr lang="en-GB" sz="3200" dirty="0">
                <a:latin typeface="OpenDyslexicAlta" pitchFamily="2" charset="77"/>
              </a:rPr>
              <a:t>dispose</a:t>
            </a:r>
          </a:p>
        </p:txBody>
      </p:sp>
      <p:sp>
        <p:nvSpPr>
          <p:cNvPr id="18" name="TextBox 17">
            <a:extLst>
              <a:ext uri="{FF2B5EF4-FFF2-40B4-BE49-F238E27FC236}">
                <a16:creationId xmlns:a16="http://schemas.microsoft.com/office/drawing/2014/main" id="{4342E78C-4958-4F61-BF14-D3E062BA58C9}"/>
              </a:ext>
            </a:extLst>
          </p:cNvPr>
          <p:cNvSpPr txBox="1"/>
          <p:nvPr/>
        </p:nvSpPr>
        <p:spPr>
          <a:xfrm>
            <a:off x="1662112" y="3821399"/>
            <a:ext cx="2035967" cy="584775"/>
          </a:xfrm>
          <a:prstGeom prst="rect">
            <a:avLst/>
          </a:prstGeom>
          <a:noFill/>
        </p:spPr>
        <p:txBody>
          <a:bodyPr wrap="square" rtlCol="0">
            <a:spAutoFit/>
          </a:bodyPr>
          <a:lstStyle/>
          <a:p>
            <a:r>
              <a:rPr lang="en-GB" sz="3200" dirty="0">
                <a:latin typeface="OpenDyslexicAlta" pitchFamily="2" charset="77"/>
              </a:rPr>
              <a:t>salvage</a:t>
            </a:r>
          </a:p>
        </p:txBody>
      </p:sp>
      <p:sp>
        <p:nvSpPr>
          <p:cNvPr id="19" name="TextBox 18">
            <a:extLst>
              <a:ext uri="{FF2B5EF4-FFF2-40B4-BE49-F238E27FC236}">
                <a16:creationId xmlns:a16="http://schemas.microsoft.com/office/drawing/2014/main" id="{4E914D41-698D-4ECC-831F-CED8996D341B}"/>
              </a:ext>
            </a:extLst>
          </p:cNvPr>
          <p:cNvSpPr txBox="1"/>
          <p:nvPr/>
        </p:nvSpPr>
        <p:spPr>
          <a:xfrm>
            <a:off x="1298826" y="2417152"/>
            <a:ext cx="1741418" cy="584775"/>
          </a:xfrm>
          <a:prstGeom prst="rect">
            <a:avLst/>
          </a:prstGeom>
          <a:noFill/>
        </p:spPr>
        <p:txBody>
          <a:bodyPr wrap="square" rtlCol="0">
            <a:spAutoFit/>
          </a:bodyPr>
          <a:lstStyle/>
          <a:p>
            <a:r>
              <a:rPr lang="en-GB" sz="3200" dirty="0">
                <a:latin typeface="OpenDyslexicAlta" pitchFamily="2" charset="77"/>
              </a:rPr>
              <a:t>debate</a:t>
            </a:r>
          </a:p>
        </p:txBody>
      </p:sp>
      <p:sp>
        <p:nvSpPr>
          <p:cNvPr id="20" name="TextBox 19">
            <a:extLst>
              <a:ext uri="{FF2B5EF4-FFF2-40B4-BE49-F238E27FC236}">
                <a16:creationId xmlns:a16="http://schemas.microsoft.com/office/drawing/2014/main" id="{A672AE35-24EB-4A62-A743-F27EE30AE797}"/>
              </a:ext>
            </a:extLst>
          </p:cNvPr>
          <p:cNvSpPr txBox="1"/>
          <p:nvPr/>
        </p:nvSpPr>
        <p:spPr>
          <a:xfrm>
            <a:off x="2652712" y="1045553"/>
            <a:ext cx="1562098" cy="584775"/>
          </a:xfrm>
          <a:prstGeom prst="rect">
            <a:avLst/>
          </a:prstGeom>
          <a:noFill/>
        </p:spPr>
        <p:txBody>
          <a:bodyPr wrap="square" rtlCol="0">
            <a:spAutoFit/>
          </a:bodyPr>
          <a:lstStyle/>
          <a:p>
            <a:r>
              <a:rPr lang="en-GB" sz="3200" dirty="0">
                <a:latin typeface="OpenDyslexicAlta" pitchFamily="2" charset="77"/>
              </a:rPr>
              <a:t>notice</a:t>
            </a:r>
          </a:p>
        </p:txBody>
      </p:sp>
      <p:cxnSp>
        <p:nvCxnSpPr>
          <p:cNvPr id="22" name="Straight Connector 21">
            <a:extLst>
              <a:ext uri="{FF2B5EF4-FFF2-40B4-BE49-F238E27FC236}">
                <a16:creationId xmlns:a16="http://schemas.microsoft.com/office/drawing/2014/main" id="{C01045F2-4475-472B-B136-F38034B4D449}"/>
              </a:ext>
            </a:extLst>
          </p:cNvPr>
          <p:cNvCxnSpPr/>
          <p:nvPr/>
        </p:nvCxnSpPr>
        <p:spPr>
          <a:xfrm>
            <a:off x="2509837" y="1933575"/>
            <a:ext cx="1704973" cy="0"/>
          </a:xfrm>
          <a:prstGeom prst="line">
            <a:avLst/>
          </a:prstGeom>
        </p:spPr>
        <p:style>
          <a:lnRef idx="3">
            <a:schemeClr val="dk1"/>
          </a:lnRef>
          <a:fillRef idx="0">
            <a:schemeClr val="dk1"/>
          </a:fillRef>
          <a:effectRef idx="2">
            <a:schemeClr val="dk1"/>
          </a:effectRef>
          <a:fontRef idx="minor">
            <a:schemeClr val="tx1"/>
          </a:fontRef>
        </p:style>
      </p:cxnSp>
      <p:cxnSp>
        <p:nvCxnSpPr>
          <p:cNvPr id="23" name="Straight Connector 22">
            <a:extLst>
              <a:ext uri="{FF2B5EF4-FFF2-40B4-BE49-F238E27FC236}">
                <a16:creationId xmlns:a16="http://schemas.microsoft.com/office/drawing/2014/main" id="{BB4DF807-86C6-452C-A267-750E60D863BE}"/>
              </a:ext>
            </a:extLst>
          </p:cNvPr>
          <p:cNvCxnSpPr/>
          <p:nvPr/>
        </p:nvCxnSpPr>
        <p:spPr>
          <a:xfrm>
            <a:off x="5029202" y="1209675"/>
            <a:ext cx="1704973" cy="0"/>
          </a:xfrm>
          <a:prstGeom prst="line">
            <a:avLst/>
          </a:prstGeom>
        </p:spPr>
        <p:style>
          <a:lnRef idx="3">
            <a:schemeClr val="dk1"/>
          </a:lnRef>
          <a:fillRef idx="0">
            <a:schemeClr val="dk1"/>
          </a:fillRef>
          <a:effectRef idx="2">
            <a:schemeClr val="dk1"/>
          </a:effectRef>
          <a:fontRef idx="minor">
            <a:schemeClr val="tx1"/>
          </a:fontRef>
        </p:style>
      </p:cxnSp>
      <p:cxnSp>
        <p:nvCxnSpPr>
          <p:cNvPr id="24" name="Straight Connector 23">
            <a:extLst>
              <a:ext uri="{FF2B5EF4-FFF2-40B4-BE49-F238E27FC236}">
                <a16:creationId xmlns:a16="http://schemas.microsoft.com/office/drawing/2014/main" id="{1DDCF3A4-7FDA-4118-A786-584B03518B10}"/>
              </a:ext>
            </a:extLst>
          </p:cNvPr>
          <p:cNvCxnSpPr/>
          <p:nvPr/>
        </p:nvCxnSpPr>
        <p:spPr>
          <a:xfrm>
            <a:off x="1252540" y="3305175"/>
            <a:ext cx="1704973" cy="0"/>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a:extLst>
              <a:ext uri="{FF2B5EF4-FFF2-40B4-BE49-F238E27FC236}">
                <a16:creationId xmlns:a16="http://schemas.microsoft.com/office/drawing/2014/main" id="{AEBE3352-B805-4F96-8CDA-D6809213251A}"/>
              </a:ext>
            </a:extLst>
          </p:cNvPr>
          <p:cNvCxnSpPr/>
          <p:nvPr/>
        </p:nvCxnSpPr>
        <p:spPr>
          <a:xfrm>
            <a:off x="1657350" y="4829175"/>
            <a:ext cx="1704973" cy="0"/>
          </a:xfrm>
          <a:prstGeom prst="line">
            <a:avLst/>
          </a:prstGeom>
        </p:spPr>
        <p:style>
          <a:lnRef idx="3">
            <a:schemeClr val="dk1"/>
          </a:lnRef>
          <a:fillRef idx="0">
            <a:schemeClr val="dk1"/>
          </a:fillRef>
          <a:effectRef idx="2">
            <a:schemeClr val="dk1"/>
          </a:effectRef>
          <a:fontRef idx="minor">
            <a:schemeClr val="tx1"/>
          </a:fontRef>
        </p:style>
      </p:cxnSp>
      <p:cxnSp>
        <p:nvCxnSpPr>
          <p:cNvPr id="26" name="Straight Connector 25">
            <a:extLst>
              <a:ext uri="{FF2B5EF4-FFF2-40B4-BE49-F238E27FC236}">
                <a16:creationId xmlns:a16="http://schemas.microsoft.com/office/drawing/2014/main" id="{6A97DC40-B7D2-4C5F-8807-59FB97012C4A}"/>
              </a:ext>
            </a:extLst>
          </p:cNvPr>
          <p:cNvCxnSpPr/>
          <p:nvPr/>
        </p:nvCxnSpPr>
        <p:spPr>
          <a:xfrm>
            <a:off x="2552697" y="6232237"/>
            <a:ext cx="1704973" cy="0"/>
          </a:xfrm>
          <a:prstGeom prst="line">
            <a:avLst/>
          </a:prstGeom>
        </p:spPr>
        <p:style>
          <a:lnRef idx="3">
            <a:schemeClr val="dk1"/>
          </a:lnRef>
          <a:fillRef idx="0">
            <a:schemeClr val="dk1"/>
          </a:fillRef>
          <a:effectRef idx="2">
            <a:schemeClr val="dk1"/>
          </a:effectRef>
          <a:fontRef idx="minor">
            <a:schemeClr val="tx1"/>
          </a:fontRef>
        </p:style>
      </p:cxnSp>
      <p:cxnSp>
        <p:nvCxnSpPr>
          <p:cNvPr id="27" name="Straight Connector 26">
            <a:extLst>
              <a:ext uri="{FF2B5EF4-FFF2-40B4-BE49-F238E27FC236}">
                <a16:creationId xmlns:a16="http://schemas.microsoft.com/office/drawing/2014/main" id="{A9E94EC1-3346-4335-82ED-20208DD673FA}"/>
              </a:ext>
            </a:extLst>
          </p:cNvPr>
          <p:cNvCxnSpPr/>
          <p:nvPr/>
        </p:nvCxnSpPr>
        <p:spPr>
          <a:xfrm>
            <a:off x="5386387" y="6559402"/>
            <a:ext cx="1704973" cy="0"/>
          </a:xfrm>
          <a:prstGeom prst="line">
            <a:avLst/>
          </a:prstGeom>
        </p:spPr>
        <p:style>
          <a:lnRef idx="3">
            <a:schemeClr val="dk1"/>
          </a:lnRef>
          <a:fillRef idx="0">
            <a:schemeClr val="dk1"/>
          </a:fillRef>
          <a:effectRef idx="2">
            <a:schemeClr val="dk1"/>
          </a:effectRef>
          <a:fontRef idx="minor">
            <a:schemeClr val="tx1"/>
          </a:fontRef>
        </p:style>
      </p:cxnSp>
      <p:cxnSp>
        <p:nvCxnSpPr>
          <p:cNvPr id="28" name="Straight Connector 27">
            <a:extLst>
              <a:ext uri="{FF2B5EF4-FFF2-40B4-BE49-F238E27FC236}">
                <a16:creationId xmlns:a16="http://schemas.microsoft.com/office/drawing/2014/main" id="{6FD23C84-7964-4725-A535-BBD4B78DF0B0}"/>
              </a:ext>
            </a:extLst>
          </p:cNvPr>
          <p:cNvCxnSpPr>
            <a:cxnSpLocks/>
          </p:cNvCxnSpPr>
          <p:nvPr/>
        </p:nvCxnSpPr>
        <p:spPr>
          <a:xfrm>
            <a:off x="7986712" y="6241762"/>
            <a:ext cx="2014538" cy="0"/>
          </a:xfrm>
          <a:prstGeom prst="line">
            <a:avLst/>
          </a:prstGeom>
        </p:spPr>
        <p:style>
          <a:lnRef idx="3">
            <a:schemeClr val="dk1"/>
          </a:lnRef>
          <a:fillRef idx="0">
            <a:schemeClr val="dk1"/>
          </a:fillRef>
          <a:effectRef idx="2">
            <a:schemeClr val="dk1"/>
          </a:effectRef>
          <a:fontRef idx="minor">
            <a:schemeClr val="tx1"/>
          </a:fontRef>
        </p:style>
      </p:cxnSp>
      <p:cxnSp>
        <p:nvCxnSpPr>
          <p:cNvPr id="30" name="Straight Connector 29">
            <a:extLst>
              <a:ext uri="{FF2B5EF4-FFF2-40B4-BE49-F238E27FC236}">
                <a16:creationId xmlns:a16="http://schemas.microsoft.com/office/drawing/2014/main" id="{62D5B508-91F9-4D0D-AD47-C890110D076F}"/>
              </a:ext>
            </a:extLst>
          </p:cNvPr>
          <p:cNvCxnSpPr>
            <a:cxnSpLocks/>
          </p:cNvCxnSpPr>
          <p:nvPr/>
        </p:nvCxnSpPr>
        <p:spPr>
          <a:xfrm>
            <a:off x="8993981" y="4714875"/>
            <a:ext cx="2262188" cy="0"/>
          </a:xfrm>
          <a:prstGeom prst="line">
            <a:avLst/>
          </a:prstGeom>
        </p:spPr>
        <p:style>
          <a:lnRef idx="3">
            <a:schemeClr val="dk1"/>
          </a:lnRef>
          <a:fillRef idx="0">
            <a:schemeClr val="dk1"/>
          </a:fillRef>
          <a:effectRef idx="2">
            <a:schemeClr val="dk1"/>
          </a:effectRef>
          <a:fontRef idx="minor">
            <a:schemeClr val="tx1"/>
          </a:fontRef>
        </p:style>
      </p:cxnSp>
      <p:cxnSp>
        <p:nvCxnSpPr>
          <p:cNvPr id="32" name="Straight Connector 31">
            <a:extLst>
              <a:ext uri="{FF2B5EF4-FFF2-40B4-BE49-F238E27FC236}">
                <a16:creationId xmlns:a16="http://schemas.microsoft.com/office/drawing/2014/main" id="{00A9B2FD-0241-4F2A-99D7-44A69C764891}"/>
              </a:ext>
            </a:extLst>
          </p:cNvPr>
          <p:cNvCxnSpPr>
            <a:cxnSpLocks/>
          </p:cNvCxnSpPr>
          <p:nvPr/>
        </p:nvCxnSpPr>
        <p:spPr>
          <a:xfrm>
            <a:off x="9146380" y="3305175"/>
            <a:ext cx="1871663" cy="0"/>
          </a:xfrm>
          <a:prstGeom prst="line">
            <a:avLst/>
          </a:prstGeom>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id="{7198B5F9-5F60-49F2-A649-93948308E198}"/>
              </a:ext>
            </a:extLst>
          </p:cNvPr>
          <p:cNvCxnSpPr/>
          <p:nvPr/>
        </p:nvCxnSpPr>
        <p:spPr>
          <a:xfrm>
            <a:off x="7289008" y="1933575"/>
            <a:ext cx="1704973" cy="0"/>
          </a:xfrm>
          <a:prstGeom prst="line">
            <a:avLst/>
          </a:prstGeom>
        </p:spPr>
        <p:style>
          <a:lnRef idx="3">
            <a:schemeClr val="dk1"/>
          </a:lnRef>
          <a:fillRef idx="0">
            <a:schemeClr val="dk1"/>
          </a:fillRef>
          <a:effectRef idx="2">
            <a:schemeClr val="dk1"/>
          </a:effectRef>
          <a:fontRef idx="minor">
            <a:schemeClr val="tx1"/>
          </a:fontRef>
        </p:style>
      </p:cxnSp>
      <p:cxnSp>
        <p:nvCxnSpPr>
          <p:cNvPr id="36" name="Straight Arrow Connector 35">
            <a:extLst>
              <a:ext uri="{FF2B5EF4-FFF2-40B4-BE49-F238E27FC236}">
                <a16:creationId xmlns:a16="http://schemas.microsoft.com/office/drawing/2014/main" id="{8558CA86-1129-4F5D-A3D2-8106871B061D}"/>
              </a:ext>
            </a:extLst>
          </p:cNvPr>
          <p:cNvCxnSpPr/>
          <p:nvPr/>
        </p:nvCxnSpPr>
        <p:spPr>
          <a:xfrm>
            <a:off x="4257670" y="2028825"/>
            <a:ext cx="985842" cy="8286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218809B-1611-412D-B279-4FC6AF8A00AF}"/>
              </a:ext>
            </a:extLst>
          </p:cNvPr>
          <p:cNvCxnSpPr>
            <a:cxnSpLocks/>
          </p:cNvCxnSpPr>
          <p:nvPr/>
        </p:nvCxnSpPr>
        <p:spPr>
          <a:xfrm>
            <a:off x="6015033" y="1337940"/>
            <a:ext cx="14292" cy="985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042BDD9-2131-41A7-A965-FBB57385A8B7}"/>
              </a:ext>
            </a:extLst>
          </p:cNvPr>
          <p:cNvCxnSpPr>
            <a:cxnSpLocks/>
          </p:cNvCxnSpPr>
          <p:nvPr/>
        </p:nvCxnSpPr>
        <p:spPr>
          <a:xfrm>
            <a:off x="3045614" y="3371606"/>
            <a:ext cx="1857379" cy="222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61D17F7C-7F8D-4F03-8A12-CEF7723B79FE}"/>
              </a:ext>
            </a:extLst>
          </p:cNvPr>
          <p:cNvCxnSpPr>
            <a:cxnSpLocks/>
          </p:cNvCxnSpPr>
          <p:nvPr/>
        </p:nvCxnSpPr>
        <p:spPr>
          <a:xfrm flipV="1">
            <a:off x="3490906" y="4260561"/>
            <a:ext cx="1538296" cy="5237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B817183-C364-4166-9B8D-7CBD57BBF15F}"/>
              </a:ext>
            </a:extLst>
          </p:cNvPr>
          <p:cNvCxnSpPr>
            <a:cxnSpLocks/>
          </p:cNvCxnSpPr>
          <p:nvPr/>
        </p:nvCxnSpPr>
        <p:spPr>
          <a:xfrm flipV="1">
            <a:off x="4136230" y="4667672"/>
            <a:ext cx="1307307" cy="14711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5EAD4B6-19C6-469C-ACD5-58B94384884E}"/>
              </a:ext>
            </a:extLst>
          </p:cNvPr>
          <p:cNvCxnSpPr>
            <a:cxnSpLocks/>
          </p:cNvCxnSpPr>
          <p:nvPr/>
        </p:nvCxnSpPr>
        <p:spPr>
          <a:xfrm flipV="1">
            <a:off x="5419716" y="4784325"/>
            <a:ext cx="461972" cy="14787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A00E6C54-0515-4EA5-B45F-C55087F0131D}"/>
              </a:ext>
            </a:extLst>
          </p:cNvPr>
          <p:cNvCxnSpPr>
            <a:cxnSpLocks/>
          </p:cNvCxnSpPr>
          <p:nvPr/>
        </p:nvCxnSpPr>
        <p:spPr>
          <a:xfrm flipH="1" flipV="1">
            <a:off x="6948486" y="4616048"/>
            <a:ext cx="1038226" cy="15227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C2E70B4-3FAD-4DF9-A7B6-1C32D96DACDA}"/>
              </a:ext>
            </a:extLst>
          </p:cNvPr>
          <p:cNvCxnSpPr>
            <a:cxnSpLocks/>
          </p:cNvCxnSpPr>
          <p:nvPr/>
        </p:nvCxnSpPr>
        <p:spPr>
          <a:xfrm flipH="1" flipV="1">
            <a:off x="7467599" y="4095986"/>
            <a:ext cx="1497806" cy="5764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DD19A816-3ADD-4D6B-9C5A-BDF3CC3573FB}"/>
              </a:ext>
            </a:extLst>
          </p:cNvPr>
          <p:cNvCxnSpPr>
            <a:cxnSpLocks/>
          </p:cNvCxnSpPr>
          <p:nvPr/>
        </p:nvCxnSpPr>
        <p:spPr>
          <a:xfrm flipH="1">
            <a:off x="7403307" y="3292274"/>
            <a:ext cx="1635920" cy="79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13ACCB8C-20B9-4876-A945-9515886E7447}"/>
              </a:ext>
            </a:extLst>
          </p:cNvPr>
          <p:cNvCxnSpPr>
            <a:cxnSpLocks/>
          </p:cNvCxnSpPr>
          <p:nvPr/>
        </p:nvCxnSpPr>
        <p:spPr>
          <a:xfrm flipH="1">
            <a:off x="6862762" y="2005343"/>
            <a:ext cx="414336" cy="5587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78A918-9202-634A-97AF-B099C644E115}"/>
              </a:ext>
            </a:extLst>
          </p:cNvPr>
          <p:cNvSpPr txBox="1"/>
          <p:nvPr/>
        </p:nvSpPr>
        <p:spPr>
          <a:xfrm>
            <a:off x="546100" y="254000"/>
            <a:ext cx="1963737" cy="369332"/>
          </a:xfrm>
          <a:prstGeom prst="rect">
            <a:avLst/>
          </a:prstGeom>
          <a:noFill/>
        </p:spPr>
        <p:txBody>
          <a:bodyPr wrap="square" rtlCol="0">
            <a:spAutoFit/>
          </a:bodyPr>
          <a:lstStyle/>
          <a:p>
            <a:r>
              <a:rPr lang="en-US" dirty="0">
                <a:solidFill>
                  <a:srgbClr val="FF3860"/>
                </a:solidFill>
              </a:rPr>
              <a:t>Answers: </a:t>
            </a:r>
          </a:p>
        </p:txBody>
      </p:sp>
    </p:spTree>
    <p:extLst>
      <p:ext uri="{BB962C8B-B14F-4D97-AF65-F5344CB8AC3E}">
        <p14:creationId xmlns:p14="http://schemas.microsoft.com/office/powerpoint/2010/main" val="1744133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D5375B4-3BBD-4824-8C42-5B19AFAFC287}"/>
              </a:ext>
            </a:extLst>
          </p:cNvPr>
          <p:cNvSpPr/>
          <p:nvPr/>
        </p:nvSpPr>
        <p:spPr>
          <a:xfrm>
            <a:off x="5105400" y="2514600"/>
            <a:ext cx="2095500" cy="2028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DyslexicAlta" pitchFamily="2" charset="77"/>
            </a:endParaRPr>
          </a:p>
        </p:txBody>
      </p:sp>
      <p:sp>
        <p:nvSpPr>
          <p:cNvPr id="9" name="TextBox 8">
            <a:extLst>
              <a:ext uri="{FF2B5EF4-FFF2-40B4-BE49-F238E27FC236}">
                <a16:creationId xmlns:a16="http://schemas.microsoft.com/office/drawing/2014/main" id="{75E85226-5763-466F-ADB3-B2F95F9AD9AF}"/>
              </a:ext>
            </a:extLst>
          </p:cNvPr>
          <p:cNvSpPr txBox="1"/>
          <p:nvPr/>
        </p:nvSpPr>
        <p:spPr>
          <a:xfrm>
            <a:off x="4914900" y="3113513"/>
            <a:ext cx="2488407" cy="769441"/>
          </a:xfrm>
          <a:prstGeom prst="rect">
            <a:avLst/>
          </a:prstGeom>
          <a:noFill/>
          <a:ln>
            <a:noFill/>
          </a:ln>
        </p:spPr>
        <p:txBody>
          <a:bodyPr wrap="square" rtlCol="0">
            <a:spAutoFit/>
          </a:bodyPr>
          <a:lstStyle/>
          <a:p>
            <a:pPr algn="ctr"/>
            <a:r>
              <a:rPr lang="en-GB" sz="4400" dirty="0">
                <a:solidFill>
                  <a:schemeClr val="bg1"/>
                </a:solidFill>
                <a:latin typeface="OpenDyslexicAlta" pitchFamily="2" charset="77"/>
              </a:rPr>
              <a:t>+ able</a:t>
            </a:r>
          </a:p>
        </p:txBody>
      </p:sp>
      <p:sp>
        <p:nvSpPr>
          <p:cNvPr id="11" name="TextBox 10">
            <a:extLst>
              <a:ext uri="{FF2B5EF4-FFF2-40B4-BE49-F238E27FC236}">
                <a16:creationId xmlns:a16="http://schemas.microsoft.com/office/drawing/2014/main" id="{A92EAE90-B367-4D3B-81DD-BE46B16707BA}"/>
              </a:ext>
            </a:extLst>
          </p:cNvPr>
          <p:cNvSpPr txBox="1"/>
          <p:nvPr/>
        </p:nvSpPr>
        <p:spPr>
          <a:xfrm>
            <a:off x="5355431" y="296480"/>
            <a:ext cx="1419225" cy="584775"/>
          </a:xfrm>
          <a:prstGeom prst="rect">
            <a:avLst/>
          </a:prstGeom>
          <a:noFill/>
        </p:spPr>
        <p:txBody>
          <a:bodyPr wrap="square" rtlCol="0">
            <a:spAutoFit/>
          </a:bodyPr>
          <a:lstStyle/>
          <a:p>
            <a:r>
              <a:rPr lang="en-GB" sz="3200" dirty="0">
                <a:latin typeface="OpenDyslexicAlta" pitchFamily="2" charset="77"/>
              </a:rPr>
              <a:t>adore</a:t>
            </a:r>
          </a:p>
        </p:txBody>
      </p:sp>
      <p:sp>
        <p:nvSpPr>
          <p:cNvPr id="12" name="TextBox 11">
            <a:extLst>
              <a:ext uri="{FF2B5EF4-FFF2-40B4-BE49-F238E27FC236}">
                <a16:creationId xmlns:a16="http://schemas.microsoft.com/office/drawing/2014/main" id="{730E3FD2-6CC8-4E6D-9D1D-F53185D2BA4C}"/>
              </a:ext>
            </a:extLst>
          </p:cNvPr>
          <p:cNvSpPr txBox="1"/>
          <p:nvPr/>
        </p:nvSpPr>
        <p:spPr>
          <a:xfrm>
            <a:off x="7505696" y="1061716"/>
            <a:ext cx="1871663" cy="584775"/>
          </a:xfrm>
          <a:prstGeom prst="rect">
            <a:avLst/>
          </a:prstGeom>
          <a:noFill/>
        </p:spPr>
        <p:txBody>
          <a:bodyPr wrap="square" rtlCol="0">
            <a:spAutoFit/>
          </a:bodyPr>
          <a:lstStyle/>
          <a:p>
            <a:r>
              <a:rPr lang="en-GB" sz="3200" dirty="0">
                <a:latin typeface="OpenDyslexicAlta" pitchFamily="2" charset="77"/>
              </a:rPr>
              <a:t>change</a:t>
            </a:r>
          </a:p>
        </p:txBody>
      </p:sp>
      <p:sp>
        <p:nvSpPr>
          <p:cNvPr id="13" name="TextBox 12">
            <a:extLst>
              <a:ext uri="{FF2B5EF4-FFF2-40B4-BE49-F238E27FC236}">
                <a16:creationId xmlns:a16="http://schemas.microsoft.com/office/drawing/2014/main" id="{628DE31F-D06A-4FC4-ABA5-1F93E772F926}"/>
              </a:ext>
            </a:extLst>
          </p:cNvPr>
          <p:cNvSpPr txBox="1"/>
          <p:nvPr/>
        </p:nvSpPr>
        <p:spPr>
          <a:xfrm>
            <a:off x="9146380" y="2386084"/>
            <a:ext cx="1871663" cy="584775"/>
          </a:xfrm>
          <a:prstGeom prst="rect">
            <a:avLst/>
          </a:prstGeom>
          <a:noFill/>
        </p:spPr>
        <p:txBody>
          <a:bodyPr wrap="square" rtlCol="0">
            <a:spAutoFit/>
          </a:bodyPr>
          <a:lstStyle/>
          <a:p>
            <a:r>
              <a:rPr lang="en-GB" sz="3200" dirty="0">
                <a:latin typeface="OpenDyslexicAlta" pitchFamily="2" charset="77"/>
              </a:rPr>
              <a:t>love</a:t>
            </a:r>
          </a:p>
        </p:txBody>
      </p:sp>
      <p:sp>
        <p:nvSpPr>
          <p:cNvPr id="14" name="TextBox 13">
            <a:extLst>
              <a:ext uri="{FF2B5EF4-FFF2-40B4-BE49-F238E27FC236}">
                <a16:creationId xmlns:a16="http://schemas.microsoft.com/office/drawing/2014/main" id="{0CC8F68C-750B-4FEE-B7D2-49C242B5040B}"/>
              </a:ext>
            </a:extLst>
          </p:cNvPr>
          <p:cNvSpPr txBox="1"/>
          <p:nvPr/>
        </p:nvSpPr>
        <p:spPr>
          <a:xfrm>
            <a:off x="9146380" y="3803599"/>
            <a:ext cx="2095500" cy="584775"/>
          </a:xfrm>
          <a:prstGeom prst="rect">
            <a:avLst/>
          </a:prstGeom>
          <a:noFill/>
        </p:spPr>
        <p:txBody>
          <a:bodyPr wrap="square" rtlCol="0">
            <a:spAutoFit/>
          </a:bodyPr>
          <a:lstStyle/>
          <a:p>
            <a:r>
              <a:rPr lang="en-GB" sz="3200" dirty="0">
                <a:latin typeface="OpenDyslexicAlta" pitchFamily="2" charset="77"/>
              </a:rPr>
              <a:t>believe</a:t>
            </a:r>
          </a:p>
        </p:txBody>
      </p:sp>
      <p:sp>
        <p:nvSpPr>
          <p:cNvPr id="15" name="TextBox 14">
            <a:extLst>
              <a:ext uri="{FF2B5EF4-FFF2-40B4-BE49-F238E27FC236}">
                <a16:creationId xmlns:a16="http://schemas.microsoft.com/office/drawing/2014/main" id="{98B771A0-E70C-474E-BEBA-C007F104A6D2}"/>
              </a:ext>
            </a:extLst>
          </p:cNvPr>
          <p:cNvSpPr txBox="1"/>
          <p:nvPr/>
        </p:nvSpPr>
        <p:spPr>
          <a:xfrm>
            <a:off x="7986712" y="5247412"/>
            <a:ext cx="2095500" cy="584775"/>
          </a:xfrm>
          <a:prstGeom prst="rect">
            <a:avLst/>
          </a:prstGeom>
          <a:noFill/>
        </p:spPr>
        <p:txBody>
          <a:bodyPr wrap="square" rtlCol="0">
            <a:spAutoFit/>
          </a:bodyPr>
          <a:lstStyle/>
          <a:p>
            <a:r>
              <a:rPr lang="en-GB" sz="3200" dirty="0">
                <a:latin typeface="OpenDyslexicAlta" pitchFamily="2" charset="77"/>
              </a:rPr>
              <a:t>replace</a:t>
            </a:r>
          </a:p>
        </p:txBody>
      </p:sp>
      <p:sp>
        <p:nvSpPr>
          <p:cNvPr id="16" name="TextBox 15">
            <a:extLst>
              <a:ext uri="{FF2B5EF4-FFF2-40B4-BE49-F238E27FC236}">
                <a16:creationId xmlns:a16="http://schemas.microsoft.com/office/drawing/2014/main" id="{56AA7B0E-E33F-4733-B268-286F2B929002}"/>
              </a:ext>
            </a:extLst>
          </p:cNvPr>
          <p:cNvSpPr txBox="1"/>
          <p:nvPr/>
        </p:nvSpPr>
        <p:spPr>
          <a:xfrm>
            <a:off x="5529259" y="5656987"/>
            <a:ext cx="1938339" cy="584775"/>
          </a:xfrm>
          <a:prstGeom prst="rect">
            <a:avLst/>
          </a:prstGeom>
          <a:noFill/>
        </p:spPr>
        <p:txBody>
          <a:bodyPr wrap="square" rtlCol="0">
            <a:spAutoFit/>
          </a:bodyPr>
          <a:lstStyle/>
          <a:p>
            <a:r>
              <a:rPr lang="en-GB" sz="3200" dirty="0">
                <a:latin typeface="OpenDyslexicAlta" pitchFamily="2" charset="77"/>
              </a:rPr>
              <a:t>manage</a:t>
            </a:r>
          </a:p>
        </p:txBody>
      </p:sp>
      <p:sp>
        <p:nvSpPr>
          <p:cNvPr id="17" name="TextBox 16">
            <a:extLst>
              <a:ext uri="{FF2B5EF4-FFF2-40B4-BE49-F238E27FC236}">
                <a16:creationId xmlns:a16="http://schemas.microsoft.com/office/drawing/2014/main" id="{28924F2C-7ED9-4D5C-B084-061823DF5751}"/>
              </a:ext>
            </a:extLst>
          </p:cNvPr>
          <p:cNvSpPr txBox="1"/>
          <p:nvPr/>
        </p:nvSpPr>
        <p:spPr>
          <a:xfrm>
            <a:off x="2190750" y="5256713"/>
            <a:ext cx="1952623" cy="584775"/>
          </a:xfrm>
          <a:prstGeom prst="rect">
            <a:avLst/>
          </a:prstGeom>
          <a:noFill/>
        </p:spPr>
        <p:txBody>
          <a:bodyPr wrap="square" rtlCol="0">
            <a:spAutoFit/>
          </a:bodyPr>
          <a:lstStyle/>
          <a:p>
            <a:r>
              <a:rPr lang="en-GB" sz="3200" dirty="0">
                <a:latin typeface="OpenDyslexicAlta" pitchFamily="2" charset="77"/>
              </a:rPr>
              <a:t>dispose</a:t>
            </a:r>
          </a:p>
        </p:txBody>
      </p:sp>
      <p:sp>
        <p:nvSpPr>
          <p:cNvPr id="18" name="TextBox 17">
            <a:extLst>
              <a:ext uri="{FF2B5EF4-FFF2-40B4-BE49-F238E27FC236}">
                <a16:creationId xmlns:a16="http://schemas.microsoft.com/office/drawing/2014/main" id="{4342E78C-4958-4F61-BF14-D3E062BA58C9}"/>
              </a:ext>
            </a:extLst>
          </p:cNvPr>
          <p:cNvSpPr txBox="1"/>
          <p:nvPr/>
        </p:nvSpPr>
        <p:spPr>
          <a:xfrm>
            <a:off x="1662112" y="3821399"/>
            <a:ext cx="2035967" cy="584775"/>
          </a:xfrm>
          <a:prstGeom prst="rect">
            <a:avLst/>
          </a:prstGeom>
          <a:noFill/>
        </p:spPr>
        <p:txBody>
          <a:bodyPr wrap="square" rtlCol="0">
            <a:spAutoFit/>
          </a:bodyPr>
          <a:lstStyle/>
          <a:p>
            <a:r>
              <a:rPr lang="en-GB" sz="3200" dirty="0">
                <a:latin typeface="OpenDyslexicAlta" pitchFamily="2" charset="77"/>
              </a:rPr>
              <a:t>salvage</a:t>
            </a:r>
          </a:p>
        </p:txBody>
      </p:sp>
      <p:sp>
        <p:nvSpPr>
          <p:cNvPr id="19" name="TextBox 18">
            <a:extLst>
              <a:ext uri="{FF2B5EF4-FFF2-40B4-BE49-F238E27FC236}">
                <a16:creationId xmlns:a16="http://schemas.microsoft.com/office/drawing/2014/main" id="{4E914D41-698D-4ECC-831F-CED8996D341B}"/>
              </a:ext>
            </a:extLst>
          </p:cNvPr>
          <p:cNvSpPr txBox="1"/>
          <p:nvPr/>
        </p:nvSpPr>
        <p:spPr>
          <a:xfrm>
            <a:off x="1298826" y="2417152"/>
            <a:ext cx="1741418" cy="584775"/>
          </a:xfrm>
          <a:prstGeom prst="rect">
            <a:avLst/>
          </a:prstGeom>
          <a:noFill/>
        </p:spPr>
        <p:txBody>
          <a:bodyPr wrap="square" rtlCol="0">
            <a:spAutoFit/>
          </a:bodyPr>
          <a:lstStyle/>
          <a:p>
            <a:r>
              <a:rPr lang="en-GB" sz="3200" dirty="0">
                <a:latin typeface="OpenDyslexicAlta" pitchFamily="2" charset="77"/>
              </a:rPr>
              <a:t>debate</a:t>
            </a:r>
          </a:p>
        </p:txBody>
      </p:sp>
      <p:sp>
        <p:nvSpPr>
          <p:cNvPr id="20" name="TextBox 19">
            <a:extLst>
              <a:ext uri="{FF2B5EF4-FFF2-40B4-BE49-F238E27FC236}">
                <a16:creationId xmlns:a16="http://schemas.microsoft.com/office/drawing/2014/main" id="{A672AE35-24EB-4A62-A743-F27EE30AE797}"/>
              </a:ext>
            </a:extLst>
          </p:cNvPr>
          <p:cNvSpPr txBox="1"/>
          <p:nvPr/>
        </p:nvSpPr>
        <p:spPr>
          <a:xfrm>
            <a:off x="2652712" y="1045553"/>
            <a:ext cx="1562098" cy="584775"/>
          </a:xfrm>
          <a:prstGeom prst="rect">
            <a:avLst/>
          </a:prstGeom>
          <a:noFill/>
        </p:spPr>
        <p:txBody>
          <a:bodyPr wrap="square" rtlCol="0">
            <a:spAutoFit/>
          </a:bodyPr>
          <a:lstStyle/>
          <a:p>
            <a:r>
              <a:rPr lang="en-GB" sz="3200" dirty="0">
                <a:latin typeface="OpenDyslexicAlta" pitchFamily="2" charset="77"/>
              </a:rPr>
              <a:t>notice</a:t>
            </a:r>
          </a:p>
        </p:txBody>
      </p:sp>
      <p:cxnSp>
        <p:nvCxnSpPr>
          <p:cNvPr id="22" name="Straight Connector 21">
            <a:extLst>
              <a:ext uri="{FF2B5EF4-FFF2-40B4-BE49-F238E27FC236}">
                <a16:creationId xmlns:a16="http://schemas.microsoft.com/office/drawing/2014/main" id="{C01045F2-4475-472B-B136-F38034B4D449}"/>
              </a:ext>
            </a:extLst>
          </p:cNvPr>
          <p:cNvCxnSpPr/>
          <p:nvPr/>
        </p:nvCxnSpPr>
        <p:spPr>
          <a:xfrm>
            <a:off x="2509837" y="1933575"/>
            <a:ext cx="1704973" cy="0"/>
          </a:xfrm>
          <a:prstGeom prst="line">
            <a:avLst/>
          </a:prstGeom>
        </p:spPr>
        <p:style>
          <a:lnRef idx="3">
            <a:schemeClr val="dk1"/>
          </a:lnRef>
          <a:fillRef idx="0">
            <a:schemeClr val="dk1"/>
          </a:fillRef>
          <a:effectRef idx="2">
            <a:schemeClr val="dk1"/>
          </a:effectRef>
          <a:fontRef idx="minor">
            <a:schemeClr val="tx1"/>
          </a:fontRef>
        </p:style>
      </p:cxnSp>
      <p:cxnSp>
        <p:nvCxnSpPr>
          <p:cNvPr id="23" name="Straight Connector 22">
            <a:extLst>
              <a:ext uri="{FF2B5EF4-FFF2-40B4-BE49-F238E27FC236}">
                <a16:creationId xmlns:a16="http://schemas.microsoft.com/office/drawing/2014/main" id="{BB4DF807-86C6-452C-A267-750E60D863BE}"/>
              </a:ext>
            </a:extLst>
          </p:cNvPr>
          <p:cNvCxnSpPr/>
          <p:nvPr/>
        </p:nvCxnSpPr>
        <p:spPr>
          <a:xfrm>
            <a:off x="5029202" y="1209675"/>
            <a:ext cx="1704973" cy="0"/>
          </a:xfrm>
          <a:prstGeom prst="line">
            <a:avLst/>
          </a:prstGeom>
        </p:spPr>
        <p:style>
          <a:lnRef idx="3">
            <a:schemeClr val="dk1"/>
          </a:lnRef>
          <a:fillRef idx="0">
            <a:schemeClr val="dk1"/>
          </a:fillRef>
          <a:effectRef idx="2">
            <a:schemeClr val="dk1"/>
          </a:effectRef>
          <a:fontRef idx="minor">
            <a:schemeClr val="tx1"/>
          </a:fontRef>
        </p:style>
      </p:cxnSp>
      <p:cxnSp>
        <p:nvCxnSpPr>
          <p:cNvPr id="24" name="Straight Connector 23">
            <a:extLst>
              <a:ext uri="{FF2B5EF4-FFF2-40B4-BE49-F238E27FC236}">
                <a16:creationId xmlns:a16="http://schemas.microsoft.com/office/drawing/2014/main" id="{1DDCF3A4-7FDA-4118-A786-584B03518B10}"/>
              </a:ext>
            </a:extLst>
          </p:cNvPr>
          <p:cNvCxnSpPr/>
          <p:nvPr/>
        </p:nvCxnSpPr>
        <p:spPr>
          <a:xfrm>
            <a:off x="1252540" y="3305175"/>
            <a:ext cx="1704973" cy="0"/>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a:extLst>
              <a:ext uri="{FF2B5EF4-FFF2-40B4-BE49-F238E27FC236}">
                <a16:creationId xmlns:a16="http://schemas.microsoft.com/office/drawing/2014/main" id="{AEBE3352-B805-4F96-8CDA-D6809213251A}"/>
              </a:ext>
            </a:extLst>
          </p:cNvPr>
          <p:cNvCxnSpPr/>
          <p:nvPr/>
        </p:nvCxnSpPr>
        <p:spPr>
          <a:xfrm>
            <a:off x="1657350" y="4829175"/>
            <a:ext cx="1704973" cy="0"/>
          </a:xfrm>
          <a:prstGeom prst="line">
            <a:avLst/>
          </a:prstGeom>
        </p:spPr>
        <p:style>
          <a:lnRef idx="3">
            <a:schemeClr val="dk1"/>
          </a:lnRef>
          <a:fillRef idx="0">
            <a:schemeClr val="dk1"/>
          </a:fillRef>
          <a:effectRef idx="2">
            <a:schemeClr val="dk1"/>
          </a:effectRef>
          <a:fontRef idx="minor">
            <a:schemeClr val="tx1"/>
          </a:fontRef>
        </p:style>
      </p:cxnSp>
      <p:cxnSp>
        <p:nvCxnSpPr>
          <p:cNvPr id="26" name="Straight Connector 25">
            <a:extLst>
              <a:ext uri="{FF2B5EF4-FFF2-40B4-BE49-F238E27FC236}">
                <a16:creationId xmlns:a16="http://schemas.microsoft.com/office/drawing/2014/main" id="{6A97DC40-B7D2-4C5F-8807-59FB97012C4A}"/>
              </a:ext>
            </a:extLst>
          </p:cNvPr>
          <p:cNvCxnSpPr/>
          <p:nvPr/>
        </p:nvCxnSpPr>
        <p:spPr>
          <a:xfrm>
            <a:off x="2552697" y="6232237"/>
            <a:ext cx="1704973" cy="0"/>
          </a:xfrm>
          <a:prstGeom prst="line">
            <a:avLst/>
          </a:prstGeom>
        </p:spPr>
        <p:style>
          <a:lnRef idx="3">
            <a:schemeClr val="dk1"/>
          </a:lnRef>
          <a:fillRef idx="0">
            <a:schemeClr val="dk1"/>
          </a:fillRef>
          <a:effectRef idx="2">
            <a:schemeClr val="dk1"/>
          </a:effectRef>
          <a:fontRef idx="minor">
            <a:schemeClr val="tx1"/>
          </a:fontRef>
        </p:style>
      </p:cxnSp>
      <p:cxnSp>
        <p:nvCxnSpPr>
          <p:cNvPr id="27" name="Straight Connector 26">
            <a:extLst>
              <a:ext uri="{FF2B5EF4-FFF2-40B4-BE49-F238E27FC236}">
                <a16:creationId xmlns:a16="http://schemas.microsoft.com/office/drawing/2014/main" id="{A9E94EC1-3346-4335-82ED-20208DD673FA}"/>
              </a:ext>
            </a:extLst>
          </p:cNvPr>
          <p:cNvCxnSpPr/>
          <p:nvPr/>
        </p:nvCxnSpPr>
        <p:spPr>
          <a:xfrm>
            <a:off x="5386387" y="6559402"/>
            <a:ext cx="1704973" cy="0"/>
          </a:xfrm>
          <a:prstGeom prst="line">
            <a:avLst/>
          </a:prstGeom>
        </p:spPr>
        <p:style>
          <a:lnRef idx="3">
            <a:schemeClr val="dk1"/>
          </a:lnRef>
          <a:fillRef idx="0">
            <a:schemeClr val="dk1"/>
          </a:fillRef>
          <a:effectRef idx="2">
            <a:schemeClr val="dk1"/>
          </a:effectRef>
          <a:fontRef idx="minor">
            <a:schemeClr val="tx1"/>
          </a:fontRef>
        </p:style>
      </p:cxnSp>
      <p:cxnSp>
        <p:nvCxnSpPr>
          <p:cNvPr id="28" name="Straight Connector 27">
            <a:extLst>
              <a:ext uri="{FF2B5EF4-FFF2-40B4-BE49-F238E27FC236}">
                <a16:creationId xmlns:a16="http://schemas.microsoft.com/office/drawing/2014/main" id="{6FD23C84-7964-4725-A535-BBD4B78DF0B0}"/>
              </a:ext>
            </a:extLst>
          </p:cNvPr>
          <p:cNvCxnSpPr>
            <a:cxnSpLocks/>
          </p:cNvCxnSpPr>
          <p:nvPr/>
        </p:nvCxnSpPr>
        <p:spPr>
          <a:xfrm>
            <a:off x="7986712" y="6241762"/>
            <a:ext cx="2014538" cy="0"/>
          </a:xfrm>
          <a:prstGeom prst="line">
            <a:avLst/>
          </a:prstGeom>
        </p:spPr>
        <p:style>
          <a:lnRef idx="3">
            <a:schemeClr val="dk1"/>
          </a:lnRef>
          <a:fillRef idx="0">
            <a:schemeClr val="dk1"/>
          </a:fillRef>
          <a:effectRef idx="2">
            <a:schemeClr val="dk1"/>
          </a:effectRef>
          <a:fontRef idx="minor">
            <a:schemeClr val="tx1"/>
          </a:fontRef>
        </p:style>
      </p:cxnSp>
      <p:cxnSp>
        <p:nvCxnSpPr>
          <p:cNvPr id="30" name="Straight Connector 29">
            <a:extLst>
              <a:ext uri="{FF2B5EF4-FFF2-40B4-BE49-F238E27FC236}">
                <a16:creationId xmlns:a16="http://schemas.microsoft.com/office/drawing/2014/main" id="{62D5B508-91F9-4D0D-AD47-C890110D076F}"/>
              </a:ext>
            </a:extLst>
          </p:cNvPr>
          <p:cNvCxnSpPr>
            <a:cxnSpLocks/>
          </p:cNvCxnSpPr>
          <p:nvPr/>
        </p:nvCxnSpPr>
        <p:spPr>
          <a:xfrm>
            <a:off x="8993981" y="4714875"/>
            <a:ext cx="2262188" cy="0"/>
          </a:xfrm>
          <a:prstGeom prst="line">
            <a:avLst/>
          </a:prstGeom>
        </p:spPr>
        <p:style>
          <a:lnRef idx="3">
            <a:schemeClr val="dk1"/>
          </a:lnRef>
          <a:fillRef idx="0">
            <a:schemeClr val="dk1"/>
          </a:fillRef>
          <a:effectRef idx="2">
            <a:schemeClr val="dk1"/>
          </a:effectRef>
          <a:fontRef idx="minor">
            <a:schemeClr val="tx1"/>
          </a:fontRef>
        </p:style>
      </p:cxnSp>
      <p:cxnSp>
        <p:nvCxnSpPr>
          <p:cNvPr id="32" name="Straight Connector 31">
            <a:extLst>
              <a:ext uri="{FF2B5EF4-FFF2-40B4-BE49-F238E27FC236}">
                <a16:creationId xmlns:a16="http://schemas.microsoft.com/office/drawing/2014/main" id="{00A9B2FD-0241-4F2A-99D7-44A69C764891}"/>
              </a:ext>
            </a:extLst>
          </p:cNvPr>
          <p:cNvCxnSpPr>
            <a:cxnSpLocks/>
          </p:cNvCxnSpPr>
          <p:nvPr/>
        </p:nvCxnSpPr>
        <p:spPr>
          <a:xfrm>
            <a:off x="9146380" y="3305175"/>
            <a:ext cx="1871663" cy="0"/>
          </a:xfrm>
          <a:prstGeom prst="line">
            <a:avLst/>
          </a:prstGeom>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id="{7198B5F9-5F60-49F2-A649-93948308E198}"/>
              </a:ext>
            </a:extLst>
          </p:cNvPr>
          <p:cNvCxnSpPr/>
          <p:nvPr/>
        </p:nvCxnSpPr>
        <p:spPr>
          <a:xfrm>
            <a:off x="7289008" y="1933575"/>
            <a:ext cx="1704973" cy="0"/>
          </a:xfrm>
          <a:prstGeom prst="line">
            <a:avLst/>
          </a:prstGeom>
        </p:spPr>
        <p:style>
          <a:lnRef idx="3">
            <a:schemeClr val="dk1"/>
          </a:lnRef>
          <a:fillRef idx="0">
            <a:schemeClr val="dk1"/>
          </a:fillRef>
          <a:effectRef idx="2">
            <a:schemeClr val="dk1"/>
          </a:effectRef>
          <a:fontRef idx="minor">
            <a:schemeClr val="tx1"/>
          </a:fontRef>
        </p:style>
      </p:cxnSp>
      <p:cxnSp>
        <p:nvCxnSpPr>
          <p:cNvPr id="36" name="Straight Arrow Connector 35">
            <a:extLst>
              <a:ext uri="{FF2B5EF4-FFF2-40B4-BE49-F238E27FC236}">
                <a16:creationId xmlns:a16="http://schemas.microsoft.com/office/drawing/2014/main" id="{8558CA86-1129-4F5D-A3D2-8106871B061D}"/>
              </a:ext>
            </a:extLst>
          </p:cNvPr>
          <p:cNvCxnSpPr/>
          <p:nvPr/>
        </p:nvCxnSpPr>
        <p:spPr>
          <a:xfrm>
            <a:off x="4257670" y="2028825"/>
            <a:ext cx="985842" cy="8286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218809B-1611-412D-B279-4FC6AF8A00AF}"/>
              </a:ext>
            </a:extLst>
          </p:cNvPr>
          <p:cNvCxnSpPr>
            <a:cxnSpLocks/>
          </p:cNvCxnSpPr>
          <p:nvPr/>
        </p:nvCxnSpPr>
        <p:spPr>
          <a:xfrm>
            <a:off x="6015033" y="1337940"/>
            <a:ext cx="14292" cy="985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042BDD9-2131-41A7-A965-FBB57385A8B7}"/>
              </a:ext>
            </a:extLst>
          </p:cNvPr>
          <p:cNvCxnSpPr>
            <a:cxnSpLocks/>
          </p:cNvCxnSpPr>
          <p:nvPr/>
        </p:nvCxnSpPr>
        <p:spPr>
          <a:xfrm>
            <a:off x="3045614" y="3371606"/>
            <a:ext cx="1857379" cy="222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61D17F7C-7F8D-4F03-8A12-CEF7723B79FE}"/>
              </a:ext>
            </a:extLst>
          </p:cNvPr>
          <p:cNvCxnSpPr>
            <a:cxnSpLocks/>
          </p:cNvCxnSpPr>
          <p:nvPr/>
        </p:nvCxnSpPr>
        <p:spPr>
          <a:xfrm flipV="1">
            <a:off x="3490906" y="4260561"/>
            <a:ext cx="1538296" cy="5237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B817183-C364-4166-9B8D-7CBD57BBF15F}"/>
              </a:ext>
            </a:extLst>
          </p:cNvPr>
          <p:cNvCxnSpPr>
            <a:cxnSpLocks/>
          </p:cNvCxnSpPr>
          <p:nvPr/>
        </p:nvCxnSpPr>
        <p:spPr>
          <a:xfrm flipV="1">
            <a:off x="4136230" y="4667672"/>
            <a:ext cx="1307307" cy="14711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5EAD4B6-19C6-469C-ACD5-58B94384884E}"/>
              </a:ext>
            </a:extLst>
          </p:cNvPr>
          <p:cNvCxnSpPr>
            <a:cxnSpLocks/>
          </p:cNvCxnSpPr>
          <p:nvPr/>
        </p:nvCxnSpPr>
        <p:spPr>
          <a:xfrm flipV="1">
            <a:off x="5419716" y="4784325"/>
            <a:ext cx="461972" cy="14787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A00E6C54-0515-4EA5-B45F-C55087F0131D}"/>
              </a:ext>
            </a:extLst>
          </p:cNvPr>
          <p:cNvCxnSpPr>
            <a:cxnSpLocks/>
          </p:cNvCxnSpPr>
          <p:nvPr/>
        </p:nvCxnSpPr>
        <p:spPr>
          <a:xfrm flipH="1" flipV="1">
            <a:off x="6948486" y="4616048"/>
            <a:ext cx="1038226" cy="15227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C2E70B4-3FAD-4DF9-A7B6-1C32D96DACDA}"/>
              </a:ext>
            </a:extLst>
          </p:cNvPr>
          <p:cNvCxnSpPr>
            <a:cxnSpLocks/>
          </p:cNvCxnSpPr>
          <p:nvPr/>
        </p:nvCxnSpPr>
        <p:spPr>
          <a:xfrm flipH="1" flipV="1">
            <a:off x="7467599" y="4095986"/>
            <a:ext cx="1497806" cy="5764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DD19A816-3ADD-4D6B-9C5A-BDF3CC3573FB}"/>
              </a:ext>
            </a:extLst>
          </p:cNvPr>
          <p:cNvCxnSpPr>
            <a:cxnSpLocks/>
          </p:cNvCxnSpPr>
          <p:nvPr/>
        </p:nvCxnSpPr>
        <p:spPr>
          <a:xfrm flipH="1">
            <a:off x="7403307" y="3292274"/>
            <a:ext cx="1635920" cy="79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13ACCB8C-20B9-4876-A945-9515886E7447}"/>
              </a:ext>
            </a:extLst>
          </p:cNvPr>
          <p:cNvCxnSpPr>
            <a:cxnSpLocks/>
          </p:cNvCxnSpPr>
          <p:nvPr/>
        </p:nvCxnSpPr>
        <p:spPr>
          <a:xfrm flipH="1">
            <a:off x="6862762" y="2005343"/>
            <a:ext cx="414336" cy="5587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2626708-CDFA-2A4B-8B95-A6513A3061A0}"/>
              </a:ext>
            </a:extLst>
          </p:cNvPr>
          <p:cNvSpPr txBox="1"/>
          <p:nvPr/>
        </p:nvSpPr>
        <p:spPr>
          <a:xfrm>
            <a:off x="4902993" y="803311"/>
            <a:ext cx="1871663" cy="461665"/>
          </a:xfrm>
          <a:prstGeom prst="rect">
            <a:avLst/>
          </a:prstGeom>
          <a:noFill/>
        </p:spPr>
        <p:txBody>
          <a:bodyPr wrap="square" rtlCol="0">
            <a:spAutoFit/>
          </a:bodyPr>
          <a:lstStyle/>
          <a:p>
            <a:r>
              <a:rPr lang="en-GB" sz="2400" dirty="0">
                <a:solidFill>
                  <a:srgbClr val="FF3860"/>
                </a:solidFill>
                <a:latin typeface="OpenDyslexicAlta" pitchFamily="2" charset="77"/>
              </a:rPr>
              <a:t>adorable</a:t>
            </a:r>
          </a:p>
        </p:txBody>
      </p:sp>
      <p:sp>
        <p:nvSpPr>
          <p:cNvPr id="38" name="TextBox 37">
            <a:extLst>
              <a:ext uri="{FF2B5EF4-FFF2-40B4-BE49-F238E27FC236}">
                <a16:creationId xmlns:a16="http://schemas.microsoft.com/office/drawing/2014/main" id="{6FB533CF-AA80-584F-ACEB-F33E023563AD}"/>
              </a:ext>
            </a:extLst>
          </p:cNvPr>
          <p:cNvSpPr txBox="1"/>
          <p:nvPr/>
        </p:nvSpPr>
        <p:spPr>
          <a:xfrm>
            <a:off x="7200900" y="1482547"/>
            <a:ext cx="2081208" cy="461665"/>
          </a:xfrm>
          <a:prstGeom prst="rect">
            <a:avLst/>
          </a:prstGeom>
          <a:noFill/>
        </p:spPr>
        <p:txBody>
          <a:bodyPr wrap="square" rtlCol="0">
            <a:spAutoFit/>
          </a:bodyPr>
          <a:lstStyle/>
          <a:p>
            <a:r>
              <a:rPr lang="en-GB" sz="2400" dirty="0">
                <a:solidFill>
                  <a:srgbClr val="FF3860"/>
                </a:solidFill>
                <a:latin typeface="OpenDyslexicAlta" pitchFamily="2" charset="77"/>
              </a:rPr>
              <a:t>changeable</a:t>
            </a:r>
          </a:p>
        </p:txBody>
      </p:sp>
      <p:sp>
        <p:nvSpPr>
          <p:cNvPr id="40" name="TextBox 39">
            <a:extLst>
              <a:ext uri="{FF2B5EF4-FFF2-40B4-BE49-F238E27FC236}">
                <a16:creationId xmlns:a16="http://schemas.microsoft.com/office/drawing/2014/main" id="{FB27C413-686E-6841-8F24-A43230273C54}"/>
              </a:ext>
            </a:extLst>
          </p:cNvPr>
          <p:cNvSpPr txBox="1"/>
          <p:nvPr/>
        </p:nvSpPr>
        <p:spPr>
          <a:xfrm>
            <a:off x="9113044" y="2857961"/>
            <a:ext cx="2095500" cy="461665"/>
          </a:xfrm>
          <a:prstGeom prst="rect">
            <a:avLst/>
          </a:prstGeom>
          <a:noFill/>
        </p:spPr>
        <p:txBody>
          <a:bodyPr wrap="square" rtlCol="0">
            <a:spAutoFit/>
          </a:bodyPr>
          <a:lstStyle/>
          <a:p>
            <a:r>
              <a:rPr lang="en-GB" sz="2400" dirty="0">
                <a:solidFill>
                  <a:srgbClr val="FF3860"/>
                </a:solidFill>
                <a:latin typeface="OpenDyslexicAlta" pitchFamily="2" charset="77"/>
              </a:rPr>
              <a:t>loveable</a:t>
            </a:r>
          </a:p>
        </p:txBody>
      </p:sp>
      <p:sp>
        <p:nvSpPr>
          <p:cNvPr id="43" name="TextBox 42">
            <a:extLst>
              <a:ext uri="{FF2B5EF4-FFF2-40B4-BE49-F238E27FC236}">
                <a16:creationId xmlns:a16="http://schemas.microsoft.com/office/drawing/2014/main" id="{A02A64E8-68F4-0B48-92B0-87586FEB8339}"/>
              </a:ext>
            </a:extLst>
          </p:cNvPr>
          <p:cNvSpPr txBox="1"/>
          <p:nvPr/>
        </p:nvSpPr>
        <p:spPr>
          <a:xfrm>
            <a:off x="8858246" y="4231722"/>
            <a:ext cx="2095500" cy="461665"/>
          </a:xfrm>
          <a:prstGeom prst="rect">
            <a:avLst/>
          </a:prstGeom>
          <a:noFill/>
        </p:spPr>
        <p:txBody>
          <a:bodyPr wrap="square" rtlCol="0">
            <a:spAutoFit/>
          </a:bodyPr>
          <a:lstStyle/>
          <a:p>
            <a:r>
              <a:rPr lang="en-GB" sz="2400" dirty="0">
                <a:solidFill>
                  <a:srgbClr val="FF3860"/>
                </a:solidFill>
                <a:latin typeface="OpenDyslexicAlta" pitchFamily="2" charset="77"/>
              </a:rPr>
              <a:t>believable</a:t>
            </a:r>
          </a:p>
        </p:txBody>
      </p:sp>
      <p:sp>
        <p:nvSpPr>
          <p:cNvPr id="45" name="TextBox 44">
            <a:extLst>
              <a:ext uri="{FF2B5EF4-FFF2-40B4-BE49-F238E27FC236}">
                <a16:creationId xmlns:a16="http://schemas.microsoft.com/office/drawing/2014/main" id="{F6B6FCD1-874D-9A4E-9D02-2099C1DCF0AD}"/>
              </a:ext>
            </a:extLst>
          </p:cNvPr>
          <p:cNvSpPr txBox="1"/>
          <p:nvPr/>
        </p:nvSpPr>
        <p:spPr>
          <a:xfrm>
            <a:off x="7924796" y="5723246"/>
            <a:ext cx="2717803" cy="461665"/>
          </a:xfrm>
          <a:prstGeom prst="rect">
            <a:avLst/>
          </a:prstGeom>
          <a:noFill/>
        </p:spPr>
        <p:txBody>
          <a:bodyPr wrap="square" rtlCol="0">
            <a:spAutoFit/>
          </a:bodyPr>
          <a:lstStyle/>
          <a:p>
            <a:r>
              <a:rPr lang="en-GB" sz="2400" dirty="0">
                <a:solidFill>
                  <a:srgbClr val="FF3860"/>
                </a:solidFill>
                <a:latin typeface="OpenDyslexicAlta" pitchFamily="2" charset="77"/>
              </a:rPr>
              <a:t>replaceable</a:t>
            </a:r>
          </a:p>
        </p:txBody>
      </p:sp>
      <p:sp>
        <p:nvSpPr>
          <p:cNvPr id="46" name="TextBox 45">
            <a:extLst>
              <a:ext uri="{FF2B5EF4-FFF2-40B4-BE49-F238E27FC236}">
                <a16:creationId xmlns:a16="http://schemas.microsoft.com/office/drawing/2014/main" id="{0AF878A2-541F-3E48-9815-02ECAE755874}"/>
              </a:ext>
            </a:extLst>
          </p:cNvPr>
          <p:cNvSpPr txBox="1"/>
          <p:nvPr/>
        </p:nvSpPr>
        <p:spPr>
          <a:xfrm>
            <a:off x="5262555" y="6121944"/>
            <a:ext cx="2300287" cy="461665"/>
          </a:xfrm>
          <a:prstGeom prst="rect">
            <a:avLst/>
          </a:prstGeom>
          <a:noFill/>
        </p:spPr>
        <p:txBody>
          <a:bodyPr wrap="square" rtlCol="0">
            <a:spAutoFit/>
          </a:bodyPr>
          <a:lstStyle/>
          <a:p>
            <a:r>
              <a:rPr lang="en-GB" sz="2400" dirty="0">
                <a:solidFill>
                  <a:srgbClr val="FF3860"/>
                </a:solidFill>
                <a:latin typeface="OpenDyslexicAlta" pitchFamily="2" charset="77"/>
              </a:rPr>
              <a:t>manageable</a:t>
            </a:r>
          </a:p>
        </p:txBody>
      </p:sp>
      <p:sp>
        <p:nvSpPr>
          <p:cNvPr id="48" name="TextBox 47">
            <a:extLst>
              <a:ext uri="{FF2B5EF4-FFF2-40B4-BE49-F238E27FC236}">
                <a16:creationId xmlns:a16="http://schemas.microsoft.com/office/drawing/2014/main" id="{659C40CC-33FA-8848-AFDA-847089C6B781}"/>
              </a:ext>
            </a:extLst>
          </p:cNvPr>
          <p:cNvSpPr txBox="1"/>
          <p:nvPr/>
        </p:nvSpPr>
        <p:spPr>
          <a:xfrm>
            <a:off x="2291951" y="5725721"/>
            <a:ext cx="2729709" cy="461665"/>
          </a:xfrm>
          <a:prstGeom prst="rect">
            <a:avLst/>
          </a:prstGeom>
          <a:noFill/>
        </p:spPr>
        <p:txBody>
          <a:bodyPr wrap="square" rtlCol="0">
            <a:spAutoFit/>
          </a:bodyPr>
          <a:lstStyle/>
          <a:p>
            <a:r>
              <a:rPr lang="en-GB" sz="2400" dirty="0">
                <a:solidFill>
                  <a:srgbClr val="FF3860"/>
                </a:solidFill>
                <a:latin typeface="OpenDyslexicAlta" pitchFamily="2" charset="77"/>
              </a:rPr>
              <a:t>disposable</a:t>
            </a:r>
          </a:p>
        </p:txBody>
      </p:sp>
      <p:sp>
        <p:nvSpPr>
          <p:cNvPr id="49" name="TextBox 48">
            <a:extLst>
              <a:ext uri="{FF2B5EF4-FFF2-40B4-BE49-F238E27FC236}">
                <a16:creationId xmlns:a16="http://schemas.microsoft.com/office/drawing/2014/main" id="{26AB7081-7CE2-554D-A6E4-18D5C8275C71}"/>
              </a:ext>
            </a:extLst>
          </p:cNvPr>
          <p:cNvSpPr txBox="1"/>
          <p:nvPr/>
        </p:nvSpPr>
        <p:spPr>
          <a:xfrm>
            <a:off x="1458520" y="4345085"/>
            <a:ext cx="2375286" cy="461665"/>
          </a:xfrm>
          <a:prstGeom prst="rect">
            <a:avLst/>
          </a:prstGeom>
          <a:noFill/>
        </p:spPr>
        <p:txBody>
          <a:bodyPr wrap="square" rtlCol="0">
            <a:spAutoFit/>
          </a:bodyPr>
          <a:lstStyle/>
          <a:p>
            <a:r>
              <a:rPr lang="en-GB" sz="2400" dirty="0">
                <a:solidFill>
                  <a:srgbClr val="FF3860"/>
                </a:solidFill>
                <a:latin typeface="OpenDyslexicAlta" pitchFamily="2" charset="77"/>
              </a:rPr>
              <a:t>salvageable</a:t>
            </a:r>
          </a:p>
        </p:txBody>
      </p:sp>
      <p:sp>
        <p:nvSpPr>
          <p:cNvPr id="50" name="TextBox 49">
            <a:extLst>
              <a:ext uri="{FF2B5EF4-FFF2-40B4-BE49-F238E27FC236}">
                <a16:creationId xmlns:a16="http://schemas.microsoft.com/office/drawing/2014/main" id="{2FB7B2AF-19EF-AD44-B8BC-25F27FC4D1BE}"/>
              </a:ext>
            </a:extLst>
          </p:cNvPr>
          <p:cNvSpPr txBox="1"/>
          <p:nvPr/>
        </p:nvSpPr>
        <p:spPr>
          <a:xfrm>
            <a:off x="1108325" y="2787116"/>
            <a:ext cx="2589754" cy="461665"/>
          </a:xfrm>
          <a:prstGeom prst="rect">
            <a:avLst/>
          </a:prstGeom>
          <a:noFill/>
        </p:spPr>
        <p:txBody>
          <a:bodyPr wrap="square" rtlCol="0">
            <a:spAutoFit/>
          </a:bodyPr>
          <a:lstStyle/>
          <a:p>
            <a:r>
              <a:rPr lang="en-GB" sz="2400" dirty="0">
                <a:solidFill>
                  <a:srgbClr val="FF3860"/>
                </a:solidFill>
                <a:latin typeface="OpenDyslexicAlta" pitchFamily="2" charset="77"/>
              </a:rPr>
              <a:t>debateable</a:t>
            </a:r>
          </a:p>
        </p:txBody>
      </p:sp>
      <p:sp>
        <p:nvSpPr>
          <p:cNvPr id="52" name="TextBox 51">
            <a:extLst>
              <a:ext uri="{FF2B5EF4-FFF2-40B4-BE49-F238E27FC236}">
                <a16:creationId xmlns:a16="http://schemas.microsoft.com/office/drawing/2014/main" id="{0E47E190-0F81-2E46-9774-5005D481CC65}"/>
              </a:ext>
            </a:extLst>
          </p:cNvPr>
          <p:cNvSpPr txBox="1"/>
          <p:nvPr/>
        </p:nvSpPr>
        <p:spPr>
          <a:xfrm>
            <a:off x="2452692" y="1399027"/>
            <a:ext cx="2456833" cy="461665"/>
          </a:xfrm>
          <a:prstGeom prst="rect">
            <a:avLst/>
          </a:prstGeom>
          <a:noFill/>
        </p:spPr>
        <p:txBody>
          <a:bodyPr wrap="square" rtlCol="0">
            <a:spAutoFit/>
          </a:bodyPr>
          <a:lstStyle/>
          <a:p>
            <a:r>
              <a:rPr lang="en-GB" sz="2400" dirty="0">
                <a:solidFill>
                  <a:srgbClr val="FF3860"/>
                </a:solidFill>
                <a:latin typeface="OpenDyslexicAlta" pitchFamily="2" charset="77"/>
              </a:rPr>
              <a:t>noticeable</a:t>
            </a:r>
          </a:p>
        </p:txBody>
      </p:sp>
      <p:sp>
        <p:nvSpPr>
          <p:cNvPr id="53" name="TextBox 52">
            <a:extLst>
              <a:ext uri="{FF2B5EF4-FFF2-40B4-BE49-F238E27FC236}">
                <a16:creationId xmlns:a16="http://schemas.microsoft.com/office/drawing/2014/main" id="{60B7FBE4-985F-5C40-9D69-F495C9F13B94}"/>
              </a:ext>
            </a:extLst>
          </p:cNvPr>
          <p:cNvSpPr txBox="1"/>
          <p:nvPr/>
        </p:nvSpPr>
        <p:spPr>
          <a:xfrm>
            <a:off x="546100" y="254000"/>
            <a:ext cx="1963737" cy="369332"/>
          </a:xfrm>
          <a:prstGeom prst="rect">
            <a:avLst/>
          </a:prstGeom>
          <a:noFill/>
        </p:spPr>
        <p:txBody>
          <a:bodyPr wrap="square" rtlCol="0">
            <a:spAutoFit/>
          </a:bodyPr>
          <a:lstStyle/>
          <a:p>
            <a:r>
              <a:rPr lang="en-US" dirty="0">
                <a:solidFill>
                  <a:srgbClr val="FF3860"/>
                </a:solidFill>
              </a:rPr>
              <a:t>Answers: </a:t>
            </a:r>
          </a:p>
        </p:txBody>
      </p:sp>
    </p:spTree>
    <p:extLst>
      <p:ext uri="{BB962C8B-B14F-4D97-AF65-F5344CB8AC3E}">
        <p14:creationId xmlns:p14="http://schemas.microsoft.com/office/powerpoint/2010/main" val="25775760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15264863"/>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3148370702"/>
                    </a:ext>
                  </a:extLst>
                </a:gridCol>
                <a:gridCol w="1858433">
                  <a:extLst>
                    <a:ext uri="{9D8B030D-6E8A-4147-A177-3AD203B41FA5}">
                      <a16:colId xmlns:a16="http://schemas.microsoft.com/office/drawing/2014/main" val="3683595970"/>
                    </a:ext>
                  </a:extLst>
                </a:gridCol>
              </a:tblGrid>
              <a:tr h="457200">
                <a:tc>
                  <a:txBody>
                    <a:bodyPr/>
                    <a:lstStyle/>
                    <a:p>
                      <a:r>
                        <a:rPr lang="en-GB" sz="1600" b="0" i="0" dirty="0">
                          <a:latin typeface="OpenDyslexicAlta" pitchFamily="2" charset="77"/>
                          <a:ea typeface="OpenDyslexic" charset="0"/>
                          <a:cs typeface="OpenDyslexic" charset="0"/>
                        </a:rPr>
                        <a:t>Spellings</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D883FF"/>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4th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D883FF"/>
                    </a:solidFill>
                  </a:tcPr>
                </a:tc>
                <a:extLst>
                  <a:ext uri="{0D108BD9-81ED-4DB2-BD59-A6C34878D82A}">
                    <a16:rowId xmlns:a16="http://schemas.microsoft.com/office/drawing/2014/main" val="10000"/>
                  </a:ext>
                </a:extLst>
              </a:tr>
              <a:tr h="457200">
                <a:tc>
                  <a:txBody>
                    <a:bodyPr/>
                    <a:lstStyle/>
                    <a:p>
                      <a:r>
                        <a:rPr lang="en-GB" sz="1600" b="0" i="0" dirty="0">
                          <a:latin typeface="OpenDyslexicAlta" pitchFamily="2" charset="77"/>
                          <a:ea typeface="OpenDyslexic" charset="0"/>
                          <a:cs typeface="OpenDyslexic" charset="0"/>
                        </a:rPr>
                        <a:t>changeable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sz="1600" b="0" i="0" dirty="0">
                          <a:latin typeface="OpenDyslexicAlta" pitchFamily="2" charset="77"/>
                          <a:ea typeface="OpenDyslexic" charset="0"/>
                          <a:cs typeface="OpenDyslexic" charset="0"/>
                        </a:rPr>
                        <a:t>noticeable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sz="1600" b="0" i="0" dirty="0">
                          <a:latin typeface="OpenDyslexicAlta" pitchFamily="2" charset="77"/>
                          <a:ea typeface="OpenDyslexic" charset="0"/>
                          <a:cs typeface="OpenDyslexic" charset="0"/>
                        </a:rPr>
                        <a:t>manageable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sz="1600" b="0" i="0" dirty="0">
                          <a:latin typeface="OpenDyslexicAlta" pitchFamily="2" charset="77"/>
                          <a:ea typeface="OpenDyslexic" charset="0"/>
                          <a:cs typeface="OpenDyslexic" charset="0"/>
                        </a:rPr>
                        <a:t>agreeable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sz="1600" b="0" i="0" dirty="0">
                          <a:latin typeface="OpenDyslexicAlta" pitchFamily="2" charset="77"/>
                          <a:ea typeface="OpenDyslexic" charset="0"/>
                          <a:cs typeface="OpenDyslexic" charset="0"/>
                        </a:rPr>
                        <a:t>knowledgeable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sz="1600" b="0" i="0" dirty="0">
                          <a:latin typeface="OpenDyslexicAlta" pitchFamily="2" charset="77"/>
                          <a:ea typeface="OpenDyslexic" charset="0"/>
                          <a:cs typeface="OpenDyslexic" charset="0"/>
                        </a:rPr>
                        <a:t>replaceable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sz="1600" b="0" i="0" dirty="0">
                          <a:latin typeface="OpenDyslexicAlta" pitchFamily="2" charset="77"/>
                          <a:ea typeface="OpenDyslexic" charset="0"/>
                          <a:cs typeface="OpenDyslexic" charset="0"/>
                        </a:rPr>
                        <a:t>microwaveable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sz="1600" b="0" i="0" dirty="0">
                          <a:latin typeface="OpenDyslexicAlta" pitchFamily="2" charset="77"/>
                          <a:ea typeface="OpenDyslexic" charset="0"/>
                          <a:cs typeface="OpenDyslexic" charset="0"/>
                        </a:rPr>
                        <a:t>salvageable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sz="1600" b="0" i="0" dirty="0">
                          <a:latin typeface="OpenDyslexicAlta" pitchFamily="2" charset="77"/>
                          <a:ea typeface="OpenDyslexic" charset="0"/>
                          <a:cs typeface="OpenDyslexic" charset="0"/>
                        </a:rPr>
                        <a:t>rechargeable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sz="1600" b="0" i="0" dirty="0">
                          <a:latin typeface="OpenDyslexicAlta" pitchFamily="2" charset="77"/>
                          <a:ea typeface="OpenDyslexic" charset="0"/>
                          <a:cs typeface="OpenDyslexic" charset="0"/>
                        </a:rPr>
                        <a:t>irreplaceable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675504169"/>
              </p:ext>
            </p:extLst>
          </p:nvPr>
        </p:nvGraphicFramePr>
        <p:xfrm>
          <a:off x="508000" y="325966"/>
          <a:ext cx="9055100" cy="115824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r>
                        <a:rPr lang="en-GB" sz="1400" dirty="0">
                          <a:latin typeface="Muli" pitchFamily="2" charset="77"/>
                        </a:rPr>
                        <a:t>Words ending in ‘-able’. If this is being added to a root word ending in </a:t>
                      </a:r>
                      <a:r>
                        <a:rPr lang="mr-IN" sz="1400" dirty="0">
                          <a:latin typeface="Muli" pitchFamily="2" charset="77"/>
                        </a:rPr>
                        <a:t>–</a:t>
                      </a:r>
                      <a:r>
                        <a:rPr lang="en-GB" sz="1400" dirty="0" err="1">
                          <a:latin typeface="Muli" pitchFamily="2" charset="77"/>
                        </a:rPr>
                        <a:t>ce</a:t>
                      </a:r>
                      <a:r>
                        <a:rPr lang="en-GB" sz="1400" dirty="0">
                          <a:latin typeface="Muli" pitchFamily="2" charset="77"/>
                        </a:rPr>
                        <a:t> or </a:t>
                      </a:r>
                      <a:r>
                        <a:rPr lang="mr-IN" sz="1400" dirty="0">
                          <a:latin typeface="Muli" pitchFamily="2" charset="77"/>
                        </a:rPr>
                        <a:t>–</a:t>
                      </a:r>
                      <a:r>
                        <a:rPr lang="en-GB" sz="1400" dirty="0" err="1">
                          <a:latin typeface="Muli" pitchFamily="2" charset="77"/>
                        </a:rPr>
                        <a:t>ge</a:t>
                      </a:r>
                      <a:r>
                        <a:rPr lang="en-GB" sz="1400" dirty="0">
                          <a:latin typeface="Muli" pitchFamily="2" charset="77"/>
                        </a:rPr>
                        <a:t> then the e after the c or g is kept other wise they would be said with their hard sounds as in cap and gap.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13</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0132571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417822335"/>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changeable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noticeable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manageable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agreeable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knowledgeable</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replaceable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microwaveable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salvageable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rechargeable</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irreplaceable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035296604"/>
              </p:ext>
            </p:extLst>
          </p:nvPr>
        </p:nvGraphicFramePr>
        <p:xfrm>
          <a:off x="508000" y="325966"/>
          <a:ext cx="9055100" cy="115824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r>
                        <a:rPr lang="en-GB" sz="1400" dirty="0">
                          <a:latin typeface="Muli" pitchFamily="2" charset="77"/>
                        </a:rPr>
                        <a:t>Words ending in ‘-able’. If this is being added to a root word ending in </a:t>
                      </a:r>
                      <a:r>
                        <a:rPr lang="mr-IN" sz="1400" dirty="0">
                          <a:latin typeface="Muli" pitchFamily="2" charset="77"/>
                        </a:rPr>
                        <a:t>–</a:t>
                      </a:r>
                      <a:r>
                        <a:rPr lang="en-GB" sz="1400" dirty="0" err="1">
                          <a:latin typeface="Muli" pitchFamily="2" charset="77"/>
                        </a:rPr>
                        <a:t>ce</a:t>
                      </a:r>
                      <a:r>
                        <a:rPr lang="en-GB" sz="1400" dirty="0">
                          <a:latin typeface="Muli" pitchFamily="2" charset="77"/>
                        </a:rPr>
                        <a:t> or </a:t>
                      </a:r>
                      <a:r>
                        <a:rPr lang="mr-IN" sz="1400" dirty="0">
                          <a:latin typeface="Muli" pitchFamily="2" charset="77"/>
                        </a:rPr>
                        <a:t>–</a:t>
                      </a:r>
                      <a:r>
                        <a:rPr lang="en-GB" sz="1400" dirty="0" err="1">
                          <a:latin typeface="Muli" pitchFamily="2" charset="77"/>
                        </a:rPr>
                        <a:t>ge</a:t>
                      </a:r>
                      <a:r>
                        <a:rPr lang="en-GB" sz="1400" dirty="0">
                          <a:latin typeface="Muli" pitchFamily="2" charset="77"/>
                        </a:rPr>
                        <a:t> then the e after the c or g is kept other wise they would be said with their hard sounds as in cap and gap.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0" i="0" baseline="0" dirty="0">
                        <a:latin typeface="Muli" pitchFamily="2" charset="77"/>
                      </a:endParaRPr>
                    </a:p>
                    <a:p>
                      <a:r>
                        <a:rPr lang="en-GB" sz="1400" b="0" i="0" baseline="0" dirty="0">
                          <a:latin typeface="Muli" pitchFamily="2" charset="77"/>
                        </a:rPr>
                        <a:t>Name:</a:t>
                      </a:r>
                      <a:endParaRPr lang="en-GB" sz="1400" b="0" i="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13</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8" name="TextBox 7"/>
          <p:cNvSpPr txBox="1"/>
          <p:nvPr/>
        </p:nvSpPr>
        <p:spPr>
          <a:xfrm>
            <a:off x="3449725" y="1521693"/>
            <a:ext cx="8492893" cy="5563061"/>
          </a:xfrm>
          <a:prstGeom prst="rect">
            <a:avLst/>
          </a:prstGeom>
          <a:noFill/>
        </p:spPr>
        <p:txBody>
          <a:bodyPr wrap="square" rtlCol="0">
            <a:spAutoFit/>
          </a:bodyPr>
          <a:lstStyle/>
          <a:p>
            <a:r>
              <a:rPr lang="en-GB" sz="1600" u="sng" dirty="0">
                <a:latin typeface="OpenDyslexicAlta" pitchFamily="2" charset="77"/>
                <a:ea typeface="OpenDyslexic" charset="0"/>
                <a:cs typeface="OpenDyslexic" charset="0"/>
              </a:rPr>
              <a:t>Write the correct spelling into each sentence. </a:t>
            </a:r>
          </a:p>
          <a:p>
            <a:r>
              <a:rPr lang="en-GB" sz="1050" dirty="0">
                <a:latin typeface="OpenDyslexicAlta" pitchFamily="2" charset="77"/>
                <a:ea typeface="OpenDyslexic" charset="0"/>
                <a:cs typeface="OpenDyslexic" charset="0"/>
              </a:rPr>
              <a:t> </a:t>
            </a:r>
            <a:endParaRPr lang="en-GB" sz="1600" dirty="0">
              <a:latin typeface="OpenDyslexicAlta" pitchFamily="2" charset="77"/>
              <a:ea typeface="OpenDyslexic" charset="0"/>
              <a:cs typeface="OpenDyslexic" charset="0"/>
            </a:endParaRPr>
          </a:p>
          <a:p>
            <a:r>
              <a:rPr lang="en-GB" sz="1600" dirty="0">
                <a:latin typeface="OpenDyslexicAlta" pitchFamily="2" charset="77"/>
                <a:ea typeface="OpenDyslexic" charset="0"/>
                <a:cs typeface="OpenDyslexic" charset="0"/>
              </a:rPr>
              <a:t>The ____________ batteries meant that the toy could be recharged. </a:t>
            </a:r>
          </a:p>
          <a:p>
            <a:endParaRPr lang="en-GB" sz="1400" dirty="0">
              <a:latin typeface="OpenDyslexicAlta" pitchFamily="2" charset="77"/>
              <a:ea typeface="OpenDyslexic" charset="0"/>
              <a:cs typeface="OpenDyslexic" charset="0"/>
            </a:endParaRPr>
          </a:p>
          <a:p>
            <a:r>
              <a:rPr lang="en-GB" sz="1600" dirty="0">
                <a:latin typeface="OpenDyslexicAlta" pitchFamily="2" charset="77"/>
                <a:ea typeface="OpenDyslexic" charset="0"/>
                <a:cs typeface="OpenDyslexic" charset="0"/>
              </a:rPr>
              <a:t>The weather was very __________ upon the side of the mountain. </a:t>
            </a:r>
          </a:p>
          <a:p>
            <a:endParaRPr lang="en-GB" sz="1100" dirty="0">
              <a:latin typeface="OpenDyslexicAlta" pitchFamily="2" charset="77"/>
              <a:ea typeface="OpenDyslexic" charset="0"/>
              <a:cs typeface="OpenDyslexic" charset="0"/>
            </a:endParaRPr>
          </a:p>
          <a:p>
            <a:r>
              <a:rPr lang="en-GB" sz="1600" dirty="0">
                <a:latin typeface="OpenDyslexicAlta" pitchFamily="2" charset="77"/>
                <a:ea typeface="OpenDyslexic" charset="0"/>
                <a:cs typeface="OpenDyslexic" charset="0"/>
              </a:rPr>
              <a:t>After the accident, the car was not ____________.</a:t>
            </a:r>
          </a:p>
          <a:p>
            <a:endParaRPr lang="en-GB" sz="1400" dirty="0">
              <a:latin typeface="OpenDyslexicAlta" pitchFamily="2" charset="77"/>
              <a:ea typeface="OpenDyslexic" charset="0"/>
              <a:cs typeface="OpenDyslexic" charset="0"/>
            </a:endParaRPr>
          </a:p>
          <a:p>
            <a:r>
              <a:rPr lang="en-GB" sz="1600" dirty="0">
                <a:latin typeface="OpenDyslexicAlta" pitchFamily="2" charset="77"/>
                <a:ea typeface="OpenDyslexic" charset="0"/>
                <a:cs typeface="OpenDyslexic" charset="0"/>
              </a:rPr>
              <a:t>The music teacher was very ______________ about the different instruments in the orchestra. </a:t>
            </a:r>
          </a:p>
          <a:p>
            <a:endParaRPr lang="en-GB" sz="1400" dirty="0">
              <a:latin typeface="OpenDyslexicAlta" pitchFamily="2" charset="77"/>
              <a:ea typeface="OpenDyslexic" charset="0"/>
              <a:cs typeface="OpenDyslexic" charset="0"/>
            </a:endParaRPr>
          </a:p>
          <a:p>
            <a:r>
              <a:rPr lang="en-GB" sz="1600" dirty="0">
                <a:latin typeface="OpenDyslexicAlta" pitchFamily="2" charset="77"/>
                <a:ea typeface="OpenDyslexic" charset="0"/>
                <a:cs typeface="OpenDyslexic" charset="0"/>
              </a:rPr>
              <a:t>Going without water for more than a couple of days is not ____________.</a:t>
            </a:r>
          </a:p>
          <a:p>
            <a:endParaRPr lang="en-GB" sz="1600" dirty="0">
              <a:latin typeface="OpenDyslexicAlta" pitchFamily="2" charset="77"/>
              <a:ea typeface="OpenDyslexic" charset="0"/>
              <a:cs typeface="OpenDyslexic" charset="0"/>
            </a:endParaRPr>
          </a:p>
          <a:p>
            <a:r>
              <a:rPr lang="en-GB" sz="1600" dirty="0">
                <a:latin typeface="OpenDyslexicAlta" pitchFamily="2" charset="77"/>
                <a:ea typeface="OpenDyslexic" charset="0"/>
                <a:cs typeface="OpenDyslexic" charset="0"/>
              </a:rPr>
              <a:t>____________ meals are not ____________ to everybody’s taste. </a:t>
            </a:r>
          </a:p>
          <a:p>
            <a:endParaRPr lang="en-GB" sz="1600" dirty="0">
              <a:latin typeface="OpenDyslexicAlta" pitchFamily="2" charset="77"/>
              <a:ea typeface="OpenDyslexic" charset="0"/>
              <a:cs typeface="OpenDyslexic" charset="0"/>
            </a:endParaRPr>
          </a:p>
          <a:p>
            <a:r>
              <a:rPr lang="en-GB" sz="1600" dirty="0">
                <a:latin typeface="OpenDyslexicAlta" pitchFamily="2" charset="77"/>
                <a:ea typeface="OpenDyslexic" charset="0"/>
                <a:cs typeface="OpenDyslexic" charset="0"/>
              </a:rPr>
              <a:t>The broken window was ______________ and soon the caretaker had a new one. </a:t>
            </a:r>
          </a:p>
          <a:p>
            <a:endParaRPr lang="en-GB" sz="1600" dirty="0">
              <a:latin typeface="OpenDyslexicAlta" pitchFamily="2" charset="77"/>
              <a:ea typeface="OpenDyslexic" charset="0"/>
              <a:cs typeface="OpenDyslexic" charset="0"/>
            </a:endParaRPr>
          </a:p>
          <a:p>
            <a:r>
              <a:rPr lang="en-GB" sz="1600" dirty="0">
                <a:latin typeface="OpenDyslexicAlta" pitchFamily="2" charset="77"/>
                <a:ea typeface="OpenDyslexic" charset="0"/>
                <a:cs typeface="OpenDyslexic" charset="0"/>
              </a:rPr>
              <a:t>It was ___________ that there were a number of children absent from school.</a:t>
            </a:r>
          </a:p>
          <a:p>
            <a:endParaRPr lang="en-GB" sz="1600" dirty="0">
              <a:latin typeface="OpenDyslexicAlta" pitchFamily="2" charset="77"/>
              <a:ea typeface="OpenDyslexic" charset="0"/>
              <a:cs typeface="OpenDyslexic" charset="0"/>
            </a:endParaRPr>
          </a:p>
          <a:p>
            <a:r>
              <a:rPr lang="en-GB" sz="1600" dirty="0">
                <a:latin typeface="OpenDyslexicAlta" pitchFamily="2" charset="77"/>
                <a:ea typeface="OpenDyslexic" charset="0"/>
                <a:cs typeface="OpenDyslexic" charset="0"/>
              </a:rPr>
              <a:t>The lost photographs were _______________.</a:t>
            </a:r>
          </a:p>
          <a:p>
            <a:endParaRPr lang="en-GB" dirty="0">
              <a:latin typeface="OpenDyslexicAlta" pitchFamily="2" charset="77"/>
              <a:ea typeface="OpenDyslexic" charset="0"/>
              <a:cs typeface="OpenDyslexic" charset="0"/>
            </a:endParaRPr>
          </a:p>
        </p:txBody>
      </p:sp>
    </p:spTree>
    <p:extLst>
      <p:ext uri="{BB962C8B-B14F-4D97-AF65-F5344CB8AC3E}">
        <p14:creationId xmlns:p14="http://schemas.microsoft.com/office/powerpoint/2010/main" val="2672632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changeable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noticeable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manageable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agreeable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knowledgeable</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replaceable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microwaveable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salvageable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rechargeable</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irreplaceable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54151728"/>
              </p:ext>
            </p:extLst>
          </p:nvPr>
        </p:nvGraphicFramePr>
        <p:xfrm>
          <a:off x="508000" y="325966"/>
          <a:ext cx="9055100" cy="115824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r>
                        <a:rPr lang="en-GB" sz="1400" dirty="0">
                          <a:latin typeface="Muli" pitchFamily="2" charset="77"/>
                        </a:rPr>
                        <a:t>Words ending in ‘-able’. If this is being added to a root word ending in </a:t>
                      </a:r>
                      <a:r>
                        <a:rPr lang="mr-IN" sz="1400" dirty="0">
                          <a:latin typeface="Muli" pitchFamily="2" charset="77"/>
                        </a:rPr>
                        <a:t>–</a:t>
                      </a:r>
                      <a:r>
                        <a:rPr lang="en-GB" sz="1400" dirty="0" err="1">
                          <a:latin typeface="Muli" pitchFamily="2" charset="77"/>
                        </a:rPr>
                        <a:t>ce</a:t>
                      </a:r>
                      <a:r>
                        <a:rPr lang="en-GB" sz="1400" dirty="0">
                          <a:latin typeface="Muli" pitchFamily="2" charset="77"/>
                        </a:rPr>
                        <a:t> or </a:t>
                      </a:r>
                      <a:r>
                        <a:rPr lang="mr-IN" sz="1400" dirty="0">
                          <a:latin typeface="Muli" pitchFamily="2" charset="77"/>
                        </a:rPr>
                        <a:t>–</a:t>
                      </a:r>
                      <a:r>
                        <a:rPr lang="en-GB" sz="1400" dirty="0" err="1">
                          <a:latin typeface="Muli" pitchFamily="2" charset="77"/>
                        </a:rPr>
                        <a:t>ge</a:t>
                      </a:r>
                      <a:r>
                        <a:rPr lang="en-GB" sz="1400" dirty="0">
                          <a:latin typeface="Muli" pitchFamily="2" charset="77"/>
                        </a:rPr>
                        <a:t> then the e after the c or g is kept other wise they would be said with their hard sounds as in cap and gap.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0" i="0" baseline="0" dirty="0">
                        <a:latin typeface="Muli" pitchFamily="2" charset="77"/>
                      </a:endParaRPr>
                    </a:p>
                    <a:p>
                      <a:r>
                        <a:rPr lang="en-GB" sz="1400" b="0" i="0" baseline="0" dirty="0">
                          <a:solidFill>
                            <a:srgbClr val="FF3860"/>
                          </a:solidFill>
                          <a:latin typeface="Muli" pitchFamily="2" charset="77"/>
                        </a:rPr>
                        <a:t>Answers: </a:t>
                      </a:r>
                      <a:endParaRPr lang="en-GB" sz="1400" b="0" i="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13</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8" name="TextBox 7"/>
          <p:cNvSpPr txBox="1"/>
          <p:nvPr/>
        </p:nvSpPr>
        <p:spPr>
          <a:xfrm>
            <a:off x="3449725" y="1521693"/>
            <a:ext cx="8492893" cy="5778505"/>
          </a:xfrm>
          <a:prstGeom prst="rect">
            <a:avLst/>
          </a:prstGeom>
          <a:noFill/>
        </p:spPr>
        <p:txBody>
          <a:bodyPr wrap="square" rtlCol="0">
            <a:spAutoFit/>
          </a:bodyPr>
          <a:lstStyle/>
          <a:p>
            <a:r>
              <a:rPr lang="en-GB" sz="1600" u="sng" dirty="0">
                <a:latin typeface="OpenDyslexicAlta" pitchFamily="2" charset="77"/>
                <a:ea typeface="OpenDyslexic" charset="0"/>
                <a:cs typeface="OpenDyslexic" charset="0"/>
              </a:rPr>
              <a:t>Write the correct spelling into each sentence. </a:t>
            </a:r>
          </a:p>
          <a:p>
            <a:r>
              <a:rPr lang="en-GB" sz="1050" dirty="0">
                <a:latin typeface="OpenDyslexicAlta" pitchFamily="2" charset="77"/>
                <a:ea typeface="OpenDyslexic" charset="0"/>
                <a:cs typeface="OpenDyslexic" charset="0"/>
              </a:rPr>
              <a:t> </a:t>
            </a:r>
            <a:endParaRPr lang="en-GB" sz="1600" dirty="0">
              <a:latin typeface="OpenDyslexicAlta" pitchFamily="2" charset="77"/>
              <a:ea typeface="OpenDyslexic" charset="0"/>
              <a:cs typeface="OpenDyslexic" charset="0"/>
            </a:endParaRPr>
          </a:p>
          <a:p>
            <a:r>
              <a:rPr lang="en-GB" sz="1600" dirty="0">
                <a:latin typeface="OpenDyslexicAlta" pitchFamily="2" charset="77"/>
                <a:ea typeface="OpenDyslexic" charset="0"/>
                <a:cs typeface="OpenDyslexic" charset="0"/>
              </a:rPr>
              <a:t>The _</a:t>
            </a:r>
            <a:r>
              <a:rPr lang="en-GB" sz="1600" dirty="0">
                <a:solidFill>
                  <a:srgbClr val="FF3860"/>
                </a:solidFill>
                <a:latin typeface="OpenDyslexicAlta" pitchFamily="2" charset="77"/>
                <a:ea typeface="OpenDyslexic" charset="0"/>
                <a:cs typeface="OpenDyslexic" charset="0"/>
              </a:rPr>
              <a:t>rechargeable</a:t>
            </a:r>
            <a:r>
              <a:rPr lang="en-GB" sz="1600" dirty="0">
                <a:latin typeface="OpenDyslexicAlta" pitchFamily="2" charset="77"/>
                <a:ea typeface="OpenDyslexic" charset="0"/>
                <a:cs typeface="OpenDyslexic" charset="0"/>
              </a:rPr>
              <a:t>_ batteries meant that the toy could be recharged. </a:t>
            </a:r>
          </a:p>
          <a:p>
            <a:endParaRPr lang="en-GB" sz="1400" dirty="0">
              <a:latin typeface="OpenDyslexicAlta" pitchFamily="2" charset="77"/>
              <a:ea typeface="OpenDyslexic" charset="0"/>
              <a:cs typeface="OpenDyslexic" charset="0"/>
            </a:endParaRPr>
          </a:p>
          <a:p>
            <a:r>
              <a:rPr lang="en-GB" sz="1600" dirty="0">
                <a:latin typeface="OpenDyslexicAlta" pitchFamily="2" charset="77"/>
                <a:ea typeface="OpenDyslexic" charset="0"/>
                <a:cs typeface="OpenDyslexic" charset="0"/>
              </a:rPr>
              <a:t>The weather was very _</a:t>
            </a:r>
            <a:r>
              <a:rPr lang="en-GB" sz="1600" dirty="0">
                <a:solidFill>
                  <a:srgbClr val="FF3860"/>
                </a:solidFill>
                <a:latin typeface="OpenDyslexicAlta" pitchFamily="2" charset="77"/>
                <a:ea typeface="OpenDyslexic" charset="0"/>
                <a:cs typeface="OpenDyslexic" charset="0"/>
              </a:rPr>
              <a:t>changeable</a:t>
            </a:r>
            <a:r>
              <a:rPr lang="en-GB" sz="1600" dirty="0">
                <a:latin typeface="OpenDyslexicAlta" pitchFamily="2" charset="77"/>
                <a:ea typeface="OpenDyslexic" charset="0"/>
                <a:cs typeface="OpenDyslexic" charset="0"/>
              </a:rPr>
              <a:t>_ upon the side of the mountain. </a:t>
            </a:r>
          </a:p>
          <a:p>
            <a:endParaRPr lang="en-GB" sz="1100" dirty="0">
              <a:latin typeface="OpenDyslexicAlta" pitchFamily="2" charset="77"/>
              <a:ea typeface="OpenDyslexic" charset="0"/>
              <a:cs typeface="OpenDyslexic" charset="0"/>
            </a:endParaRPr>
          </a:p>
          <a:p>
            <a:r>
              <a:rPr lang="en-GB" sz="1600" dirty="0">
                <a:latin typeface="OpenDyslexicAlta" pitchFamily="2" charset="77"/>
                <a:ea typeface="OpenDyslexic" charset="0"/>
                <a:cs typeface="OpenDyslexic" charset="0"/>
              </a:rPr>
              <a:t>After the accident, the car was not _</a:t>
            </a:r>
            <a:r>
              <a:rPr lang="en-GB" sz="1600" dirty="0">
                <a:solidFill>
                  <a:srgbClr val="FF3860"/>
                </a:solidFill>
                <a:latin typeface="OpenDyslexicAlta" pitchFamily="2" charset="77"/>
                <a:ea typeface="OpenDyslexic" charset="0"/>
                <a:cs typeface="OpenDyslexic" charset="0"/>
              </a:rPr>
              <a:t>salvageable</a:t>
            </a:r>
            <a:r>
              <a:rPr lang="en-GB" sz="1600" dirty="0">
                <a:latin typeface="OpenDyslexicAlta" pitchFamily="2" charset="77"/>
                <a:ea typeface="OpenDyslexic" charset="0"/>
                <a:cs typeface="OpenDyslexic" charset="0"/>
              </a:rPr>
              <a:t>_.</a:t>
            </a:r>
          </a:p>
          <a:p>
            <a:endParaRPr lang="en-GB" sz="1400" dirty="0">
              <a:latin typeface="OpenDyslexicAlta" pitchFamily="2" charset="77"/>
              <a:ea typeface="OpenDyslexic" charset="0"/>
              <a:cs typeface="OpenDyslexic" charset="0"/>
            </a:endParaRPr>
          </a:p>
          <a:p>
            <a:r>
              <a:rPr lang="en-GB" sz="1600" dirty="0">
                <a:latin typeface="OpenDyslexicAlta" pitchFamily="2" charset="77"/>
                <a:ea typeface="OpenDyslexic" charset="0"/>
                <a:cs typeface="OpenDyslexic" charset="0"/>
              </a:rPr>
              <a:t>The music teacher was very _</a:t>
            </a:r>
            <a:r>
              <a:rPr lang="en-GB" sz="1600" dirty="0">
                <a:solidFill>
                  <a:srgbClr val="FF3860"/>
                </a:solidFill>
                <a:latin typeface="OpenDyslexicAlta" pitchFamily="2" charset="77"/>
                <a:ea typeface="OpenDyslexic" charset="0"/>
                <a:cs typeface="OpenDyslexic" charset="0"/>
              </a:rPr>
              <a:t>knowledgeable</a:t>
            </a:r>
            <a:r>
              <a:rPr lang="en-GB" sz="1600" dirty="0">
                <a:latin typeface="OpenDyslexicAlta" pitchFamily="2" charset="77"/>
                <a:ea typeface="OpenDyslexic" charset="0"/>
                <a:cs typeface="OpenDyslexic" charset="0"/>
              </a:rPr>
              <a:t>_ about the different instruments in the orchestra. </a:t>
            </a:r>
          </a:p>
          <a:p>
            <a:endParaRPr lang="en-GB" sz="1400" dirty="0">
              <a:latin typeface="OpenDyslexicAlta" pitchFamily="2" charset="77"/>
              <a:ea typeface="OpenDyslexic" charset="0"/>
              <a:cs typeface="OpenDyslexic" charset="0"/>
            </a:endParaRPr>
          </a:p>
          <a:p>
            <a:r>
              <a:rPr lang="en-GB" sz="1600" dirty="0">
                <a:latin typeface="OpenDyslexicAlta" pitchFamily="2" charset="77"/>
                <a:ea typeface="OpenDyslexic" charset="0"/>
                <a:cs typeface="OpenDyslexic" charset="0"/>
              </a:rPr>
              <a:t>Going without water for more than a couple of days is not _</a:t>
            </a:r>
            <a:r>
              <a:rPr lang="en-GB" sz="1600" dirty="0">
                <a:solidFill>
                  <a:srgbClr val="FF3860"/>
                </a:solidFill>
                <a:latin typeface="OpenDyslexicAlta" pitchFamily="2" charset="77"/>
                <a:ea typeface="OpenDyslexic" charset="0"/>
                <a:cs typeface="OpenDyslexic" charset="0"/>
              </a:rPr>
              <a:t>manageable</a:t>
            </a:r>
            <a:r>
              <a:rPr lang="en-GB" sz="1600" dirty="0">
                <a:latin typeface="OpenDyslexicAlta" pitchFamily="2" charset="77"/>
                <a:ea typeface="OpenDyslexic" charset="0"/>
                <a:cs typeface="OpenDyslexic" charset="0"/>
              </a:rPr>
              <a:t>_.</a:t>
            </a:r>
          </a:p>
          <a:p>
            <a:endParaRPr lang="en-GB" sz="1600" dirty="0">
              <a:latin typeface="OpenDyslexicAlta" pitchFamily="2" charset="77"/>
              <a:ea typeface="OpenDyslexic" charset="0"/>
              <a:cs typeface="OpenDyslexic" charset="0"/>
            </a:endParaRPr>
          </a:p>
          <a:p>
            <a:r>
              <a:rPr lang="en-GB" sz="1600" dirty="0">
                <a:latin typeface="OpenDyslexicAlta" pitchFamily="2" charset="77"/>
                <a:ea typeface="OpenDyslexic" charset="0"/>
                <a:cs typeface="OpenDyslexic" charset="0"/>
              </a:rPr>
              <a:t>_</a:t>
            </a:r>
            <a:r>
              <a:rPr lang="en-GB" sz="1600" dirty="0">
                <a:solidFill>
                  <a:srgbClr val="FF3860"/>
                </a:solidFill>
                <a:latin typeface="OpenDyslexicAlta" pitchFamily="2" charset="77"/>
                <a:ea typeface="OpenDyslexic" charset="0"/>
                <a:cs typeface="OpenDyslexic" charset="0"/>
              </a:rPr>
              <a:t>microwaveable</a:t>
            </a:r>
            <a:r>
              <a:rPr lang="en-GB" sz="1600" dirty="0">
                <a:latin typeface="OpenDyslexicAlta" pitchFamily="2" charset="77"/>
                <a:ea typeface="OpenDyslexic" charset="0"/>
                <a:cs typeface="OpenDyslexic" charset="0"/>
              </a:rPr>
              <a:t>_ meals are not _</a:t>
            </a:r>
            <a:r>
              <a:rPr lang="en-GB" sz="1600" dirty="0">
                <a:solidFill>
                  <a:srgbClr val="FF3860"/>
                </a:solidFill>
                <a:latin typeface="OpenDyslexicAlta" pitchFamily="2" charset="77"/>
                <a:ea typeface="OpenDyslexic" charset="0"/>
                <a:cs typeface="OpenDyslexic" charset="0"/>
              </a:rPr>
              <a:t>agreeable</a:t>
            </a:r>
            <a:r>
              <a:rPr lang="en-GB" sz="1600" dirty="0">
                <a:latin typeface="OpenDyslexicAlta" pitchFamily="2" charset="77"/>
                <a:ea typeface="OpenDyslexic" charset="0"/>
                <a:cs typeface="OpenDyslexic" charset="0"/>
              </a:rPr>
              <a:t>_ to everybody’s taste. </a:t>
            </a:r>
          </a:p>
          <a:p>
            <a:endParaRPr lang="en-GB" sz="1600" dirty="0">
              <a:latin typeface="OpenDyslexicAlta" pitchFamily="2" charset="77"/>
              <a:ea typeface="OpenDyslexic" charset="0"/>
              <a:cs typeface="OpenDyslexic" charset="0"/>
            </a:endParaRPr>
          </a:p>
          <a:p>
            <a:r>
              <a:rPr lang="en-GB" sz="1600" dirty="0">
                <a:latin typeface="OpenDyslexicAlta" pitchFamily="2" charset="77"/>
                <a:ea typeface="OpenDyslexic" charset="0"/>
                <a:cs typeface="OpenDyslexic" charset="0"/>
              </a:rPr>
              <a:t>The broken window was _</a:t>
            </a:r>
            <a:r>
              <a:rPr lang="en-GB" sz="1600" dirty="0">
                <a:solidFill>
                  <a:srgbClr val="FF3860"/>
                </a:solidFill>
                <a:latin typeface="OpenDyslexicAlta" pitchFamily="2" charset="77"/>
                <a:ea typeface="OpenDyslexic" charset="0"/>
                <a:cs typeface="OpenDyslexic" charset="0"/>
              </a:rPr>
              <a:t>replaceable</a:t>
            </a:r>
            <a:r>
              <a:rPr lang="en-GB" sz="1600" dirty="0">
                <a:latin typeface="OpenDyslexicAlta" pitchFamily="2" charset="77"/>
                <a:ea typeface="OpenDyslexic" charset="0"/>
                <a:cs typeface="OpenDyslexic" charset="0"/>
              </a:rPr>
              <a:t>_ and soon the caretaker had a new one. </a:t>
            </a:r>
          </a:p>
          <a:p>
            <a:endParaRPr lang="en-GB" sz="1600" dirty="0">
              <a:latin typeface="OpenDyslexicAlta" pitchFamily="2" charset="77"/>
              <a:ea typeface="OpenDyslexic" charset="0"/>
              <a:cs typeface="OpenDyslexic" charset="0"/>
            </a:endParaRPr>
          </a:p>
          <a:p>
            <a:r>
              <a:rPr lang="en-GB" sz="1600" dirty="0">
                <a:latin typeface="OpenDyslexicAlta" pitchFamily="2" charset="77"/>
                <a:ea typeface="OpenDyslexic" charset="0"/>
                <a:cs typeface="OpenDyslexic" charset="0"/>
              </a:rPr>
              <a:t>It was _</a:t>
            </a:r>
            <a:r>
              <a:rPr lang="en-GB" sz="1600" dirty="0">
                <a:solidFill>
                  <a:srgbClr val="FF3860"/>
                </a:solidFill>
                <a:latin typeface="OpenDyslexicAlta" pitchFamily="2" charset="77"/>
                <a:ea typeface="OpenDyslexic" charset="0"/>
                <a:cs typeface="OpenDyslexic" charset="0"/>
              </a:rPr>
              <a:t>noticeable</a:t>
            </a:r>
            <a:r>
              <a:rPr lang="en-GB" sz="1600" dirty="0">
                <a:latin typeface="OpenDyslexicAlta" pitchFamily="2" charset="77"/>
                <a:ea typeface="OpenDyslexic" charset="0"/>
                <a:cs typeface="OpenDyslexic" charset="0"/>
              </a:rPr>
              <a:t>_ that there were a number of children absent from school.</a:t>
            </a:r>
          </a:p>
          <a:p>
            <a:endParaRPr lang="en-GB" sz="1600" dirty="0">
              <a:latin typeface="OpenDyslexicAlta" pitchFamily="2" charset="77"/>
              <a:ea typeface="OpenDyslexic" charset="0"/>
              <a:cs typeface="OpenDyslexic" charset="0"/>
            </a:endParaRPr>
          </a:p>
          <a:p>
            <a:r>
              <a:rPr lang="en-GB" sz="1600" dirty="0">
                <a:latin typeface="OpenDyslexicAlta" pitchFamily="2" charset="77"/>
                <a:ea typeface="OpenDyslexic" charset="0"/>
                <a:cs typeface="OpenDyslexic" charset="0"/>
              </a:rPr>
              <a:t>The lost photographs were _</a:t>
            </a:r>
            <a:r>
              <a:rPr lang="en-GB" sz="1600" dirty="0">
                <a:solidFill>
                  <a:srgbClr val="FF3860"/>
                </a:solidFill>
                <a:latin typeface="OpenDyslexicAlta" pitchFamily="2" charset="77"/>
                <a:ea typeface="OpenDyslexic" charset="0"/>
                <a:cs typeface="OpenDyslexic" charset="0"/>
              </a:rPr>
              <a:t>irreplaceable</a:t>
            </a:r>
            <a:r>
              <a:rPr lang="en-GB" sz="1600" dirty="0">
                <a:latin typeface="OpenDyslexicAlta" pitchFamily="2" charset="77"/>
                <a:ea typeface="OpenDyslexic" charset="0"/>
                <a:cs typeface="OpenDyslexic" charset="0"/>
              </a:rPr>
              <a:t>_.</a:t>
            </a:r>
          </a:p>
          <a:p>
            <a:endParaRPr lang="en-GB" sz="1600" dirty="0">
              <a:latin typeface="OpenDyslexicAlta" pitchFamily="2" charset="77"/>
              <a:ea typeface="OpenDyslexic" charset="0"/>
              <a:cs typeface="OpenDyslexic" charset="0"/>
            </a:endParaRPr>
          </a:p>
          <a:p>
            <a:endParaRPr lang="en-GB" dirty="0">
              <a:latin typeface="OpenDyslexicAlta" pitchFamily="2" charset="77"/>
              <a:ea typeface="OpenDyslexic" charset="0"/>
              <a:cs typeface="OpenDyslexic" charset="0"/>
            </a:endParaRPr>
          </a:p>
        </p:txBody>
      </p:sp>
    </p:spTree>
    <p:extLst>
      <p:ext uri="{BB962C8B-B14F-4D97-AF65-F5344CB8AC3E}">
        <p14:creationId xmlns:p14="http://schemas.microsoft.com/office/powerpoint/2010/main" val="18661504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Adverbs of time (temporal adverbs) these are words to develop chronology in writing. </a:t>
            </a:r>
          </a:p>
          <a:p>
            <a:pPr>
              <a:lnSpc>
                <a:spcPct val="150000"/>
              </a:lnSpc>
            </a:pPr>
            <a:endParaRPr lang="en-GB" dirty="0"/>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5</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14</a:t>
            </a:r>
          </a:p>
        </p:txBody>
      </p:sp>
    </p:spTree>
    <p:extLst>
      <p:ext uri="{BB962C8B-B14F-4D97-AF65-F5344CB8AC3E}">
        <p14:creationId xmlns:p14="http://schemas.microsoft.com/office/powerpoint/2010/main" val="27525817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5</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14</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Adverbs of time (temporal adverbs) these are words to develop chronology in writing.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1575916327"/>
              </p:ext>
            </p:extLst>
          </p:nvPr>
        </p:nvGraphicFramePr>
        <p:xfrm>
          <a:off x="3429000" y="1311275"/>
          <a:ext cx="8363607" cy="5291643"/>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80763">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Adverbs of time are added to writing to develop time frame and chronology. Ask children if they can think of any of these sorts of words?</a:t>
                      </a:r>
                    </a:p>
                  </a:txBody>
                  <a:tcPr/>
                </a:tc>
                <a:extLst>
                  <a:ext uri="{0D108BD9-81ED-4DB2-BD59-A6C34878D82A}">
                    <a16:rowId xmlns:a16="http://schemas.microsoft.com/office/drawing/2014/main" val="10000"/>
                  </a:ext>
                </a:extLst>
              </a:tr>
              <a:tr h="2141030">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Give the children the blank cards and ask them to copy down the spelling words, one to each card (can be done in pairs). Ask them to decide a way to group the words based on any links they can find. E.g. they could do a group of words that mean ‘in the past’ (e.g. previously) a group that are ‘during’ (whilst) and a group for ‘the future’ (e.g. tomorrow). Can they add any more to their groups of words? For example currently, next, soon, still, later, now, last year…. </a:t>
                      </a:r>
                    </a:p>
                  </a:txBody>
                  <a:tcPr/>
                </a:tc>
                <a:extLst>
                  <a:ext uri="{0D108BD9-81ED-4DB2-BD59-A6C34878D82A}">
                    <a16:rowId xmlns:a16="http://schemas.microsoft.com/office/drawing/2014/main" val="10001"/>
                  </a:ext>
                </a:extLst>
              </a:tr>
              <a:tr h="1946800">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Get children to write a short paragraph using the words from their spelling list and any they discovered in the last activity. Try to use one of the adverbs at the start of a sentence.</a:t>
                      </a:r>
                    </a:p>
                    <a:p>
                      <a:endParaRPr lang="en-GB" sz="1700" b="0" i="0" dirty="0">
                        <a:latin typeface="Muli" pitchFamily="2" charset="77"/>
                      </a:endParaRPr>
                    </a:p>
                    <a:p>
                      <a:r>
                        <a:rPr lang="en-GB" sz="1700" b="0" i="0" dirty="0">
                          <a:latin typeface="Muli" pitchFamily="2" charset="77"/>
                        </a:rPr>
                        <a:t>Share some of the paragraphs with the class.</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1333694219"/>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afterwards</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immediately</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earlier</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eventually</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previously</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finally</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recently</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yesterday</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tomorrow</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whilst</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26113860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65941-C080-484A-B569-278A695F159B}"/>
              </a:ext>
            </a:extLst>
          </p:cNvPr>
          <p:cNvSpPr>
            <a:spLocks noGrp="1"/>
          </p:cNvSpPr>
          <p:nvPr>
            <p:ph type="title"/>
          </p:nvPr>
        </p:nvSpPr>
        <p:spPr>
          <a:xfrm>
            <a:off x="370367" y="241079"/>
            <a:ext cx="9300106" cy="1325563"/>
          </a:xfrm>
        </p:spPr>
        <p:txBody>
          <a:bodyPr>
            <a:noAutofit/>
          </a:bodyPr>
          <a:lstStyle/>
          <a:p>
            <a:pPr algn="l"/>
            <a:r>
              <a:rPr lang="en-GB" sz="2800" dirty="0"/>
              <a:t>Copy the spelling list words on to the cards, can you add any more adverbs of time?</a:t>
            </a:r>
          </a:p>
        </p:txBody>
      </p:sp>
      <p:graphicFrame>
        <p:nvGraphicFramePr>
          <p:cNvPr id="6" name="Table 5">
            <a:extLst>
              <a:ext uri="{FF2B5EF4-FFF2-40B4-BE49-F238E27FC236}">
                <a16:creationId xmlns:a16="http://schemas.microsoft.com/office/drawing/2014/main" id="{101360AE-52BA-4524-AA70-28549BB9B032}"/>
              </a:ext>
            </a:extLst>
          </p:cNvPr>
          <p:cNvGraphicFramePr>
            <a:graphicFrameLocks noGrp="1"/>
          </p:cNvGraphicFramePr>
          <p:nvPr>
            <p:extLst>
              <p:ext uri="{D42A27DB-BD31-4B8C-83A1-F6EECF244321}">
                <p14:modId xmlns:p14="http://schemas.microsoft.com/office/powerpoint/2010/main" val="919219882"/>
              </p:ext>
            </p:extLst>
          </p:nvPr>
        </p:nvGraphicFramePr>
        <p:xfrm>
          <a:off x="906468" y="1722474"/>
          <a:ext cx="10608590" cy="4731488"/>
        </p:xfrm>
        <a:graphic>
          <a:graphicData uri="http://schemas.openxmlformats.org/drawingml/2006/table">
            <a:tbl>
              <a:tblPr firstRow="1" bandRow="1">
                <a:tableStyleId>{5940675A-B579-460E-94D1-54222C63F5DA}</a:tableStyleId>
              </a:tblPr>
              <a:tblGrid>
                <a:gridCol w="2121718">
                  <a:extLst>
                    <a:ext uri="{9D8B030D-6E8A-4147-A177-3AD203B41FA5}">
                      <a16:colId xmlns:a16="http://schemas.microsoft.com/office/drawing/2014/main" val="20000"/>
                    </a:ext>
                  </a:extLst>
                </a:gridCol>
                <a:gridCol w="2121718">
                  <a:extLst>
                    <a:ext uri="{9D8B030D-6E8A-4147-A177-3AD203B41FA5}">
                      <a16:colId xmlns:a16="http://schemas.microsoft.com/office/drawing/2014/main" val="20001"/>
                    </a:ext>
                  </a:extLst>
                </a:gridCol>
                <a:gridCol w="2121718">
                  <a:extLst>
                    <a:ext uri="{9D8B030D-6E8A-4147-A177-3AD203B41FA5}">
                      <a16:colId xmlns:a16="http://schemas.microsoft.com/office/drawing/2014/main" val="20002"/>
                    </a:ext>
                  </a:extLst>
                </a:gridCol>
                <a:gridCol w="2121718">
                  <a:extLst>
                    <a:ext uri="{9D8B030D-6E8A-4147-A177-3AD203B41FA5}">
                      <a16:colId xmlns:a16="http://schemas.microsoft.com/office/drawing/2014/main" val="20003"/>
                    </a:ext>
                  </a:extLst>
                </a:gridCol>
                <a:gridCol w="2121718">
                  <a:extLst>
                    <a:ext uri="{9D8B030D-6E8A-4147-A177-3AD203B41FA5}">
                      <a16:colId xmlns:a16="http://schemas.microsoft.com/office/drawing/2014/main" val="1639315890"/>
                    </a:ext>
                  </a:extLst>
                </a:gridCol>
              </a:tblGrid>
              <a:tr h="1182872">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0"/>
                  </a:ext>
                </a:extLst>
              </a:tr>
              <a:tr h="1182872">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1182872">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1182872">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tc>
                  <a:txBody>
                    <a:bodyPr/>
                    <a:lstStyle/>
                    <a:p>
                      <a:pPr algn="ctr"/>
                      <a:endParaRPr lang="en-GB" sz="24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66547372"/>
                  </a:ext>
                </a:extLst>
              </a:tr>
            </a:tbl>
          </a:graphicData>
        </a:graphic>
      </p:graphicFrame>
    </p:spTree>
    <p:extLst>
      <p:ext uri="{BB962C8B-B14F-4D97-AF65-F5344CB8AC3E}">
        <p14:creationId xmlns:p14="http://schemas.microsoft.com/office/powerpoint/2010/main" val="31431271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09876810"/>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2418550645"/>
                    </a:ext>
                  </a:extLst>
                </a:gridCol>
                <a:gridCol w="1858433">
                  <a:extLst>
                    <a:ext uri="{9D8B030D-6E8A-4147-A177-3AD203B41FA5}">
                      <a16:colId xmlns:a16="http://schemas.microsoft.com/office/drawing/2014/main" val="2044920203"/>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D883FF"/>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4th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afterwards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immediately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earlier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eventually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previously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finally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recently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yesterday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tomorrow</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whilst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710680521"/>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Adverbs of time (temporal adverbs) these are words to develop chronology in writing.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14</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042965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afterwards</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immediately</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earlier</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eventually</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previously</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finally</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recently</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yesterday</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tomorrow</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whilst</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828518245"/>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 Adverbs of time (temporal adverbs) these are words to develop chronology in writing.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14</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nvGraphicFramePr>
        <p:xfrm>
          <a:off x="3381827" y="1600196"/>
          <a:ext cx="8712201" cy="5029200"/>
        </p:xfrm>
        <a:graphic>
          <a:graphicData uri="http://schemas.openxmlformats.org/drawingml/2006/table">
            <a:tbl>
              <a:tblPr firstRow="1">
                <a:tableStyleId>{5940675A-B579-460E-94D1-54222C63F5DA}</a:tableStyleId>
              </a:tblPr>
              <a:tblGrid>
                <a:gridCol w="8712201">
                  <a:extLst>
                    <a:ext uri="{9D8B030D-6E8A-4147-A177-3AD203B41FA5}">
                      <a16:colId xmlns:a16="http://schemas.microsoft.com/office/drawing/2014/main" val="20000"/>
                    </a:ext>
                  </a:extLst>
                </a:gridCol>
              </a:tblGrid>
              <a:tr h="457200">
                <a:tc>
                  <a:txBody>
                    <a:bodyPr/>
                    <a:lstStyle/>
                    <a:p>
                      <a:pPr algn="ctr"/>
                      <a:r>
                        <a:rPr lang="en-GB" b="0" i="0" dirty="0">
                          <a:latin typeface="Muli" pitchFamily="2" charset="77"/>
                        </a:rPr>
                        <a:t>Use</a:t>
                      </a:r>
                      <a:r>
                        <a:rPr lang="en-GB" b="0" i="0" baseline="0" dirty="0">
                          <a:latin typeface="Muli" pitchFamily="2" charset="77"/>
                        </a:rPr>
                        <a:t> each of your spellings to create a sentence.  Underline the spelling. </a:t>
                      </a:r>
                      <a:endParaRPr lang="en-GB" dirty="0"/>
                    </a:p>
                  </a:txBody>
                  <a:tcPr>
                    <a:solidFill>
                      <a:srgbClr val="D883FF"/>
                    </a:solidFill>
                  </a:tcPr>
                </a:tc>
                <a:extLst>
                  <a:ext uri="{0D108BD9-81ED-4DB2-BD59-A6C34878D82A}">
                    <a16:rowId xmlns:a16="http://schemas.microsoft.com/office/drawing/2014/main" val="10000"/>
                  </a:ext>
                </a:extLst>
              </a:tr>
              <a:tr h="457200">
                <a:tc>
                  <a:txBody>
                    <a:bodyPr/>
                    <a:lstStyle/>
                    <a:p>
                      <a:endParaRPr lang="en-GB" b="0" i="0" dirty="0">
                        <a:latin typeface="Muli" pitchFamily="2" charset="77"/>
                      </a:endParaRPr>
                    </a:p>
                  </a:txBody>
                  <a:tcPr/>
                </a:tc>
                <a:extLst>
                  <a:ext uri="{0D108BD9-81ED-4DB2-BD59-A6C34878D82A}">
                    <a16:rowId xmlns:a16="http://schemas.microsoft.com/office/drawing/2014/main" val="10001"/>
                  </a:ext>
                </a:extLst>
              </a:tr>
              <a:tr h="457200">
                <a:tc>
                  <a:txBody>
                    <a:bodyPr/>
                    <a:lstStyle/>
                    <a:p>
                      <a:endParaRPr lang="en-GB" b="0" i="0" dirty="0">
                        <a:latin typeface="Muli" pitchFamily="2" charset="77"/>
                      </a:endParaRPr>
                    </a:p>
                  </a:txBody>
                  <a:tcPr/>
                </a:tc>
                <a:extLst>
                  <a:ext uri="{0D108BD9-81ED-4DB2-BD59-A6C34878D82A}">
                    <a16:rowId xmlns:a16="http://schemas.microsoft.com/office/drawing/2014/main" val="10002"/>
                  </a:ext>
                </a:extLst>
              </a:tr>
              <a:tr h="457200">
                <a:tc>
                  <a:txBody>
                    <a:bodyPr/>
                    <a:lstStyle/>
                    <a:p>
                      <a:endParaRPr lang="en-GB" b="0" i="0" dirty="0">
                        <a:latin typeface="Muli" pitchFamily="2" charset="77"/>
                      </a:endParaRPr>
                    </a:p>
                  </a:txBody>
                  <a:tcPr/>
                </a:tc>
                <a:extLst>
                  <a:ext uri="{0D108BD9-81ED-4DB2-BD59-A6C34878D82A}">
                    <a16:rowId xmlns:a16="http://schemas.microsoft.com/office/drawing/2014/main" val="10003"/>
                  </a:ext>
                </a:extLst>
              </a:tr>
              <a:tr h="457200">
                <a:tc>
                  <a:txBody>
                    <a:bodyPr/>
                    <a:lstStyle/>
                    <a:p>
                      <a:endParaRPr lang="en-GB" b="0" i="0" dirty="0">
                        <a:latin typeface="Muli" pitchFamily="2" charset="77"/>
                      </a:endParaRPr>
                    </a:p>
                  </a:txBody>
                  <a:tcPr/>
                </a:tc>
                <a:extLst>
                  <a:ext uri="{0D108BD9-81ED-4DB2-BD59-A6C34878D82A}">
                    <a16:rowId xmlns:a16="http://schemas.microsoft.com/office/drawing/2014/main" val="10004"/>
                  </a:ext>
                </a:extLst>
              </a:tr>
              <a:tr h="457200">
                <a:tc>
                  <a:txBody>
                    <a:bodyPr/>
                    <a:lstStyle/>
                    <a:p>
                      <a:endParaRPr lang="en-GB" b="0" i="0" dirty="0">
                        <a:latin typeface="Muli" pitchFamily="2" charset="77"/>
                      </a:endParaRPr>
                    </a:p>
                  </a:txBody>
                  <a:tcPr/>
                </a:tc>
                <a:extLst>
                  <a:ext uri="{0D108BD9-81ED-4DB2-BD59-A6C34878D82A}">
                    <a16:rowId xmlns:a16="http://schemas.microsoft.com/office/drawing/2014/main" val="10005"/>
                  </a:ext>
                </a:extLst>
              </a:tr>
              <a:tr h="457200">
                <a:tc>
                  <a:txBody>
                    <a:bodyPr/>
                    <a:lstStyle/>
                    <a:p>
                      <a:endParaRPr lang="en-GB" b="0" i="0" dirty="0">
                        <a:latin typeface="Muli" pitchFamily="2" charset="77"/>
                      </a:endParaRPr>
                    </a:p>
                  </a:txBody>
                  <a:tcPr/>
                </a:tc>
                <a:extLst>
                  <a:ext uri="{0D108BD9-81ED-4DB2-BD59-A6C34878D82A}">
                    <a16:rowId xmlns:a16="http://schemas.microsoft.com/office/drawing/2014/main" val="10006"/>
                  </a:ext>
                </a:extLst>
              </a:tr>
              <a:tr h="457200">
                <a:tc>
                  <a:txBody>
                    <a:bodyPr/>
                    <a:lstStyle/>
                    <a:p>
                      <a:endParaRPr lang="en-GB" b="0" i="0" dirty="0">
                        <a:latin typeface="Muli" pitchFamily="2" charset="77"/>
                      </a:endParaRPr>
                    </a:p>
                  </a:txBody>
                  <a:tcPr/>
                </a:tc>
                <a:extLst>
                  <a:ext uri="{0D108BD9-81ED-4DB2-BD59-A6C34878D82A}">
                    <a16:rowId xmlns:a16="http://schemas.microsoft.com/office/drawing/2014/main" val="10007"/>
                  </a:ext>
                </a:extLst>
              </a:tr>
              <a:tr h="457200">
                <a:tc>
                  <a:txBody>
                    <a:bodyPr/>
                    <a:lstStyle/>
                    <a:p>
                      <a:endParaRPr lang="en-GB" b="0" i="0" dirty="0">
                        <a:latin typeface="Muli" pitchFamily="2" charset="77"/>
                      </a:endParaRPr>
                    </a:p>
                  </a:txBody>
                  <a:tcPr/>
                </a:tc>
                <a:extLst>
                  <a:ext uri="{0D108BD9-81ED-4DB2-BD59-A6C34878D82A}">
                    <a16:rowId xmlns:a16="http://schemas.microsoft.com/office/drawing/2014/main" val="10008"/>
                  </a:ext>
                </a:extLst>
              </a:tr>
              <a:tr h="457200">
                <a:tc>
                  <a:txBody>
                    <a:bodyPr/>
                    <a:lstStyle/>
                    <a:p>
                      <a:endParaRPr lang="en-GB" b="0" i="0" dirty="0">
                        <a:latin typeface="Muli" pitchFamily="2" charset="77"/>
                      </a:endParaRPr>
                    </a:p>
                  </a:txBody>
                  <a:tcPr/>
                </a:tc>
                <a:extLst>
                  <a:ext uri="{0D108BD9-81ED-4DB2-BD59-A6C34878D82A}">
                    <a16:rowId xmlns:a16="http://schemas.microsoft.com/office/drawing/2014/main" val="10009"/>
                  </a:ext>
                </a:extLst>
              </a:tr>
              <a:tr h="457200">
                <a:tc>
                  <a:txBody>
                    <a:bodyPr/>
                    <a:lstStyle/>
                    <a:p>
                      <a:endParaRPr lang="en-GB" b="0" i="0" dirty="0">
                        <a:latin typeface="Muli" pitchFamily="2" charset="77"/>
                      </a:endParaRP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86685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ambitious</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infectious</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fictitious</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nutritious</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repetitious</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amphibious</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curious</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devious</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notorious</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obvious</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614643137"/>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Words ending in ‘-</a:t>
                      </a:r>
                      <a:r>
                        <a:rPr lang="en-GB" sz="1400" baseline="0" dirty="0" err="1">
                          <a:latin typeface="Muli" pitchFamily="2" charset="77"/>
                        </a:rPr>
                        <a:t>ious</a:t>
                      </a:r>
                      <a:r>
                        <a:rPr lang="en-GB" sz="1400" baseline="0" dirty="0">
                          <a:latin typeface="Muli" pitchFamily="2" charset="77"/>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8" name="TextBox 7"/>
          <p:cNvSpPr txBox="1"/>
          <p:nvPr/>
        </p:nvSpPr>
        <p:spPr>
          <a:xfrm>
            <a:off x="3449725" y="1396998"/>
            <a:ext cx="8742275" cy="6186309"/>
          </a:xfrm>
          <a:prstGeom prst="rect">
            <a:avLst/>
          </a:prstGeom>
          <a:noFill/>
        </p:spPr>
        <p:txBody>
          <a:bodyPr wrap="square" rtlCol="0">
            <a:spAutoFit/>
          </a:bodyPr>
          <a:lstStyle/>
          <a:p>
            <a:r>
              <a:rPr lang="en-GB" u="sng" dirty="0">
                <a:latin typeface="OpenDyslexicAlta" pitchFamily="2" charset="77"/>
                <a:ea typeface="OpenDyslexic" charset="0"/>
                <a:cs typeface="OpenDyslexic" charset="0"/>
              </a:rPr>
              <a:t>Write the correct spelling into each sentence. </a:t>
            </a:r>
          </a:p>
          <a:p>
            <a:r>
              <a:rPr lang="en-GB" dirty="0">
                <a:latin typeface="OpenDyslexicAlta" pitchFamily="2" charset="77"/>
                <a:ea typeface="OpenDyslexic" charset="0"/>
                <a:cs typeface="OpenDyslexic" charset="0"/>
              </a:rPr>
              <a:t> </a:t>
            </a:r>
          </a:p>
          <a:p>
            <a:r>
              <a:rPr lang="en-GB" dirty="0">
                <a:latin typeface="OpenDyslexicAlta" pitchFamily="2" charset="77"/>
                <a:ea typeface="OpenDyslexic" charset="0"/>
                <a:cs typeface="OpenDyslexic" charset="0"/>
              </a:rPr>
              <a:t>The _</a:t>
            </a:r>
            <a:r>
              <a:rPr lang="en-GB" dirty="0">
                <a:solidFill>
                  <a:srgbClr val="FF3860"/>
                </a:solidFill>
                <a:latin typeface="OpenDyslexicAlta" pitchFamily="2" charset="77"/>
                <a:ea typeface="OpenDyslexic" charset="0"/>
                <a:cs typeface="OpenDyslexic" charset="0"/>
              </a:rPr>
              <a:t>amphibious</a:t>
            </a:r>
            <a:r>
              <a:rPr lang="en-GB" dirty="0">
                <a:latin typeface="OpenDyslexicAlta" pitchFamily="2" charset="77"/>
                <a:ea typeface="OpenDyslexic" charset="0"/>
                <a:cs typeface="OpenDyslexic" charset="0"/>
              </a:rPr>
              <a:t>_ creature was suited to both land and water.</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teacher’s _</a:t>
            </a:r>
            <a:r>
              <a:rPr lang="en-GB" dirty="0">
                <a:solidFill>
                  <a:srgbClr val="FF3860"/>
                </a:solidFill>
                <a:latin typeface="OpenDyslexicAlta" pitchFamily="2" charset="77"/>
                <a:ea typeface="OpenDyslexic" charset="0"/>
                <a:cs typeface="OpenDyslexic" charset="0"/>
              </a:rPr>
              <a:t>infectious</a:t>
            </a:r>
            <a:r>
              <a:rPr lang="en-GB" dirty="0">
                <a:latin typeface="OpenDyslexicAlta" pitchFamily="2" charset="77"/>
                <a:ea typeface="OpenDyslexic" charset="0"/>
                <a:cs typeface="OpenDyslexic" charset="0"/>
              </a:rPr>
              <a:t>_ laugh was _</a:t>
            </a:r>
            <a:r>
              <a:rPr lang="en-GB" dirty="0">
                <a:solidFill>
                  <a:srgbClr val="FF3860"/>
                </a:solidFill>
                <a:latin typeface="OpenDyslexicAlta" pitchFamily="2" charset="77"/>
                <a:ea typeface="OpenDyslexic" charset="0"/>
                <a:cs typeface="OpenDyslexic" charset="0"/>
              </a:rPr>
              <a:t>notorious</a:t>
            </a:r>
            <a:r>
              <a:rPr lang="en-GB" dirty="0">
                <a:latin typeface="OpenDyslexicAlta" pitchFamily="2" charset="77"/>
                <a:ea typeface="OpenDyslexic" charset="0"/>
                <a:cs typeface="OpenDyslexic" charset="0"/>
              </a:rPr>
              <a:t>_ around school. </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He was _</a:t>
            </a:r>
            <a:r>
              <a:rPr lang="en-GB" dirty="0">
                <a:solidFill>
                  <a:srgbClr val="FF3860"/>
                </a:solidFill>
                <a:latin typeface="OpenDyslexicAlta" pitchFamily="2" charset="77"/>
                <a:ea typeface="OpenDyslexic" charset="0"/>
                <a:cs typeface="OpenDyslexic" charset="0"/>
              </a:rPr>
              <a:t>ambitious</a:t>
            </a:r>
            <a:r>
              <a:rPr lang="en-GB" dirty="0">
                <a:latin typeface="OpenDyslexicAlta" pitchFamily="2" charset="77"/>
                <a:ea typeface="OpenDyslexic" charset="0"/>
                <a:cs typeface="OpenDyslexic" charset="0"/>
              </a:rPr>
              <a:t>_ and so he auditioned for The X Factor twice. </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_</a:t>
            </a:r>
            <a:r>
              <a:rPr lang="en-GB" dirty="0">
                <a:solidFill>
                  <a:srgbClr val="FF3860"/>
                </a:solidFill>
                <a:latin typeface="OpenDyslexicAlta" pitchFamily="2" charset="77"/>
                <a:ea typeface="OpenDyslexic" charset="0"/>
                <a:cs typeface="OpenDyslexic" charset="0"/>
              </a:rPr>
              <a:t>curious</a:t>
            </a:r>
            <a:r>
              <a:rPr lang="en-GB" dirty="0">
                <a:latin typeface="OpenDyslexicAlta" pitchFamily="2" charset="77"/>
                <a:ea typeface="OpenDyslexic" charset="0"/>
                <a:cs typeface="OpenDyslexic" charset="0"/>
              </a:rPr>
              <a:t>_ cat found himself trapped in the garden shed. </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In the school canteen they delivered _</a:t>
            </a:r>
            <a:r>
              <a:rPr lang="en-GB" dirty="0">
                <a:solidFill>
                  <a:srgbClr val="FF3860"/>
                </a:solidFill>
                <a:latin typeface="OpenDyslexicAlta" pitchFamily="2" charset="77"/>
                <a:ea typeface="OpenDyslexic" charset="0"/>
                <a:cs typeface="OpenDyslexic" charset="0"/>
              </a:rPr>
              <a:t>nutritious</a:t>
            </a:r>
            <a:r>
              <a:rPr lang="en-GB" dirty="0">
                <a:latin typeface="OpenDyslexicAlta" pitchFamily="2" charset="77"/>
                <a:ea typeface="OpenDyslexic" charset="0"/>
                <a:cs typeface="OpenDyslexic" charset="0"/>
              </a:rPr>
              <a:t>_ meals each day. </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It was _</a:t>
            </a:r>
            <a:r>
              <a:rPr lang="en-GB" dirty="0">
                <a:solidFill>
                  <a:srgbClr val="FF3860"/>
                </a:solidFill>
                <a:latin typeface="OpenDyslexicAlta" pitchFamily="2" charset="77"/>
                <a:ea typeface="OpenDyslexic" charset="0"/>
                <a:cs typeface="OpenDyslexic" charset="0"/>
              </a:rPr>
              <a:t>obvious</a:t>
            </a:r>
            <a:r>
              <a:rPr lang="en-GB" dirty="0">
                <a:latin typeface="OpenDyslexicAlta" pitchFamily="2" charset="77"/>
                <a:ea typeface="OpenDyslexic" charset="0"/>
                <a:cs typeface="OpenDyslexic" charset="0"/>
              </a:rPr>
              <a:t>_ that she did not like him. </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criminal mastermind had a _</a:t>
            </a:r>
            <a:r>
              <a:rPr lang="en-GB" dirty="0">
                <a:solidFill>
                  <a:srgbClr val="FF3860"/>
                </a:solidFill>
                <a:latin typeface="OpenDyslexicAlta" pitchFamily="2" charset="77"/>
                <a:ea typeface="OpenDyslexic" charset="0"/>
                <a:cs typeface="OpenDyslexic" charset="0"/>
              </a:rPr>
              <a:t>devious</a:t>
            </a:r>
            <a:r>
              <a:rPr lang="en-GB" dirty="0">
                <a:latin typeface="OpenDyslexicAlta" pitchFamily="2" charset="77"/>
                <a:ea typeface="OpenDyslexic" charset="0"/>
                <a:cs typeface="OpenDyslexic" charset="0"/>
              </a:rPr>
              <a:t>_ plan. </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job was very _</a:t>
            </a:r>
            <a:r>
              <a:rPr lang="en-GB" dirty="0">
                <a:solidFill>
                  <a:srgbClr val="FF3860"/>
                </a:solidFill>
                <a:latin typeface="OpenDyslexicAlta" pitchFamily="2" charset="77"/>
                <a:ea typeface="OpenDyslexic" charset="0"/>
                <a:cs typeface="OpenDyslexic" charset="0"/>
              </a:rPr>
              <a:t>repetitious</a:t>
            </a:r>
            <a:r>
              <a:rPr lang="en-GB" dirty="0">
                <a:latin typeface="OpenDyslexicAlta" pitchFamily="2" charset="77"/>
                <a:ea typeface="OpenDyslexic" charset="0"/>
                <a:cs typeface="OpenDyslexic" charset="0"/>
              </a:rPr>
              <a:t>_ the same task over and over again. </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She gave a _</a:t>
            </a:r>
            <a:r>
              <a:rPr lang="en-GB" dirty="0">
                <a:solidFill>
                  <a:srgbClr val="FF3860"/>
                </a:solidFill>
                <a:latin typeface="OpenDyslexicAlta" pitchFamily="2" charset="77"/>
                <a:ea typeface="OpenDyslexic" charset="0"/>
                <a:cs typeface="OpenDyslexic" charset="0"/>
              </a:rPr>
              <a:t>fictitious</a:t>
            </a:r>
            <a:r>
              <a:rPr lang="en-GB" dirty="0">
                <a:latin typeface="OpenDyslexicAlta" pitchFamily="2" charset="77"/>
                <a:ea typeface="OpenDyslexic" charset="0"/>
                <a:cs typeface="OpenDyslexic" charset="0"/>
              </a:rPr>
              <a:t>_ version of events. It wasn’t the truth.</a:t>
            </a:r>
          </a:p>
          <a:p>
            <a:endParaRPr lang="en-GB" dirty="0">
              <a:latin typeface="OpenDyslexicAlta" pitchFamily="2" charset="77"/>
              <a:ea typeface="OpenDyslexic" charset="0"/>
              <a:cs typeface="OpenDyslexic" charset="0"/>
            </a:endParaRPr>
          </a:p>
          <a:p>
            <a:endParaRPr lang="en-GB" dirty="0">
              <a:latin typeface="OpenDyslexicAlta" pitchFamily="2" charset="77"/>
              <a:ea typeface="OpenDyslexic" charset="0"/>
              <a:cs typeface="OpenDyslexic" charset="0"/>
            </a:endParaRPr>
          </a:p>
          <a:p>
            <a:endParaRPr lang="en-GB" dirty="0">
              <a:latin typeface="OpenDyslexicAlta" pitchFamily="2" charset="77"/>
              <a:ea typeface="OpenDyslexic" charset="0"/>
              <a:cs typeface="OpenDyslexic" charset="0"/>
            </a:endParaRPr>
          </a:p>
        </p:txBody>
      </p:sp>
    </p:spTree>
    <p:extLst>
      <p:ext uri="{BB962C8B-B14F-4D97-AF65-F5344CB8AC3E}">
        <p14:creationId xmlns:p14="http://schemas.microsoft.com/office/powerpoint/2010/main" val="15931416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normAutofit/>
          </a:bodyPr>
          <a:lstStyle/>
          <a:p>
            <a:pPr>
              <a:lnSpc>
                <a:spcPct val="100000"/>
              </a:lnSpc>
              <a:spcBef>
                <a:spcPts val="0"/>
              </a:spcBef>
              <a:defRPr/>
            </a:pPr>
            <a:r>
              <a:rPr lang="en-GB" dirty="0"/>
              <a:t>Adding suffixes beginning with vowel letters to words ending in </a:t>
            </a:r>
            <a:r>
              <a:rPr lang="mr-IN" dirty="0"/>
              <a:t>–</a:t>
            </a:r>
            <a:r>
              <a:rPr lang="en-GB" dirty="0" err="1"/>
              <a:t>fer</a:t>
            </a:r>
            <a:r>
              <a:rPr lang="en-GB" dirty="0"/>
              <a:t>. </a:t>
            </a:r>
          </a:p>
          <a:p>
            <a:pPr>
              <a:lnSpc>
                <a:spcPct val="100000"/>
              </a:lnSpc>
              <a:spcBef>
                <a:spcPts val="0"/>
              </a:spcBef>
              <a:defRPr/>
            </a:pPr>
            <a:r>
              <a:rPr lang="en-GB" dirty="0"/>
              <a:t>The r is doubled if the </a:t>
            </a:r>
            <a:r>
              <a:rPr lang="mr-IN" dirty="0"/>
              <a:t>–</a:t>
            </a:r>
            <a:r>
              <a:rPr lang="en-GB" dirty="0" err="1"/>
              <a:t>fer</a:t>
            </a:r>
            <a:r>
              <a:rPr lang="en-GB" dirty="0"/>
              <a:t> is still stressed when the ending is added. If the </a:t>
            </a:r>
            <a:r>
              <a:rPr lang="mr-IN" dirty="0"/>
              <a:t>–</a:t>
            </a:r>
            <a:r>
              <a:rPr lang="en-GB" dirty="0" err="1"/>
              <a:t>fer</a:t>
            </a:r>
            <a:r>
              <a:rPr lang="en-GB" dirty="0"/>
              <a:t> is not stressed then the r isn’t doubled. </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5</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15</a:t>
            </a:r>
          </a:p>
        </p:txBody>
      </p:sp>
    </p:spTree>
    <p:extLst>
      <p:ext uri="{BB962C8B-B14F-4D97-AF65-F5344CB8AC3E}">
        <p14:creationId xmlns:p14="http://schemas.microsoft.com/office/powerpoint/2010/main" val="17863223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5</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15</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pPr>
              <a:lnSpc>
                <a:spcPct val="100000"/>
              </a:lnSpc>
              <a:spcBef>
                <a:spcPts val="0"/>
              </a:spcBef>
              <a:defRPr/>
            </a:pPr>
            <a:r>
              <a:rPr lang="en-GB" dirty="0"/>
              <a:t>Adding suffixes beginning with vowel letters to words ending in </a:t>
            </a:r>
            <a:r>
              <a:rPr lang="mr-IN" dirty="0"/>
              <a:t>–</a:t>
            </a:r>
            <a:r>
              <a:rPr lang="en-GB" dirty="0" err="1"/>
              <a:t>fer</a:t>
            </a:r>
            <a:r>
              <a:rPr lang="en-GB" dirty="0"/>
              <a:t>. </a:t>
            </a:r>
          </a:p>
          <a:p>
            <a:pPr>
              <a:lnSpc>
                <a:spcPct val="100000"/>
              </a:lnSpc>
              <a:spcBef>
                <a:spcPts val="0"/>
              </a:spcBef>
              <a:defRPr/>
            </a:pPr>
            <a:r>
              <a:rPr lang="en-GB" dirty="0"/>
              <a:t>The r is doubled if the </a:t>
            </a:r>
            <a:r>
              <a:rPr lang="mr-IN" dirty="0"/>
              <a:t>–</a:t>
            </a:r>
            <a:r>
              <a:rPr lang="en-GB" dirty="0" err="1"/>
              <a:t>fer</a:t>
            </a:r>
            <a:r>
              <a:rPr lang="en-GB" dirty="0"/>
              <a:t> is still stressed when the ending is added. If the </a:t>
            </a:r>
            <a:r>
              <a:rPr lang="mr-IN" dirty="0"/>
              <a:t>–</a:t>
            </a:r>
            <a:r>
              <a:rPr lang="en-GB" dirty="0" err="1"/>
              <a:t>fer</a:t>
            </a:r>
            <a:r>
              <a:rPr lang="en-GB" dirty="0"/>
              <a:t> is not stressed then the r isn’t doubled.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1554299654"/>
              </p:ext>
            </p:extLst>
          </p:nvPr>
        </p:nvGraphicFramePr>
        <p:xfrm>
          <a:off x="3429000" y="1311275"/>
          <a:ext cx="8363607" cy="5360160"/>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247438">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When adding a suffix to root words that end in ‘</a:t>
                      </a:r>
                      <a:r>
                        <a:rPr lang="en-GB" sz="1700" b="0" i="0" dirty="0" err="1">
                          <a:latin typeface="Muli" pitchFamily="2" charset="77"/>
                        </a:rPr>
                        <a:t>fer</a:t>
                      </a:r>
                      <a:r>
                        <a:rPr lang="en-GB" sz="1700" b="0" i="0" dirty="0">
                          <a:latin typeface="Muli" pitchFamily="2" charset="77"/>
                        </a:rPr>
                        <a:t>’, the final ‘r’ is dropped when the ‘</a:t>
                      </a:r>
                      <a:r>
                        <a:rPr lang="en-GB" sz="1700" b="0" i="0" dirty="0" err="1">
                          <a:latin typeface="Muli" pitchFamily="2" charset="77"/>
                        </a:rPr>
                        <a:t>fer</a:t>
                      </a:r>
                      <a:r>
                        <a:rPr lang="en-GB" sz="1700" b="0" i="0" dirty="0">
                          <a:latin typeface="Muli" pitchFamily="2" charset="77"/>
                        </a:rPr>
                        <a:t>’ is not stressed in the newly created word. If the ‘</a:t>
                      </a:r>
                      <a:r>
                        <a:rPr lang="en-GB" sz="1700" b="0" i="0" dirty="0" err="1">
                          <a:latin typeface="Muli" pitchFamily="2" charset="77"/>
                        </a:rPr>
                        <a:t>fer</a:t>
                      </a:r>
                      <a:r>
                        <a:rPr lang="en-GB" sz="1700" b="0" i="0" dirty="0">
                          <a:latin typeface="Muli" pitchFamily="2" charset="77"/>
                        </a:rPr>
                        <a:t>’ is still stressed then the final ‘r’ remains creating double ‘</a:t>
                      </a:r>
                      <a:r>
                        <a:rPr lang="en-GB" sz="1700" b="0" i="0" dirty="0" err="1">
                          <a:latin typeface="Muli" pitchFamily="2" charset="77"/>
                        </a:rPr>
                        <a:t>rr</a:t>
                      </a:r>
                      <a:r>
                        <a:rPr lang="en-GB" sz="1700" b="0" i="0" dirty="0">
                          <a:latin typeface="Muli" pitchFamily="2" charset="77"/>
                        </a:rPr>
                        <a:t>’.</a:t>
                      </a:r>
                    </a:p>
                    <a:p>
                      <a:endParaRPr lang="en-GB" sz="1700" b="0" i="0" dirty="0">
                        <a:latin typeface="Muli" pitchFamily="2" charset="77"/>
                      </a:endParaRPr>
                    </a:p>
                  </a:txBody>
                  <a:tcPr/>
                </a:tc>
                <a:extLst>
                  <a:ext uri="{0D108BD9-81ED-4DB2-BD59-A6C34878D82A}">
                    <a16:rowId xmlns:a16="http://schemas.microsoft.com/office/drawing/2014/main" val="10000"/>
                  </a:ext>
                </a:extLst>
              </a:tr>
              <a:tr h="1916589">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The spelling list contains a mix of words based on how they are pronounced. Show children the power point slide and ask them to create the new word by adding ‘</a:t>
                      </a:r>
                      <a:r>
                        <a:rPr lang="en-GB" sz="1700" b="0" i="0" baseline="0" dirty="0" err="1">
                          <a:latin typeface="Muli" pitchFamily="2" charset="77"/>
                        </a:rPr>
                        <a:t>ing</a:t>
                      </a:r>
                      <a:r>
                        <a:rPr lang="en-GB" sz="1700" b="0" i="0" baseline="0" dirty="0">
                          <a:latin typeface="Muli" pitchFamily="2" charset="77"/>
                        </a:rPr>
                        <a:t>’ and ‘</a:t>
                      </a:r>
                      <a:r>
                        <a:rPr lang="en-GB" sz="1700" b="0" i="0" baseline="0" dirty="0" err="1">
                          <a:latin typeface="Muli" pitchFamily="2" charset="77"/>
                        </a:rPr>
                        <a:t>ence</a:t>
                      </a:r>
                      <a:r>
                        <a:rPr lang="en-GB" sz="1700" b="0" i="0" baseline="0" dirty="0">
                          <a:latin typeface="Muli" pitchFamily="2" charset="77"/>
                        </a:rPr>
                        <a:t>’ to each root word and following the rule about whether or not the sound ‘</a:t>
                      </a:r>
                      <a:r>
                        <a:rPr lang="en-GB" sz="1700" b="0" i="0" baseline="0" dirty="0" err="1">
                          <a:latin typeface="Muli" pitchFamily="2" charset="77"/>
                        </a:rPr>
                        <a:t>fer</a:t>
                      </a:r>
                      <a:r>
                        <a:rPr lang="en-GB" sz="1700" b="0" i="0" baseline="0" dirty="0">
                          <a:latin typeface="Muli" pitchFamily="2" charset="77"/>
                        </a:rPr>
                        <a:t>’ is stressed or not. </a:t>
                      </a:r>
                    </a:p>
                  </a:txBody>
                  <a:tcPr/>
                </a:tc>
                <a:extLst>
                  <a:ext uri="{0D108BD9-81ED-4DB2-BD59-A6C34878D82A}">
                    <a16:rowId xmlns:a16="http://schemas.microsoft.com/office/drawing/2014/main" val="10001"/>
                  </a:ext>
                </a:extLst>
              </a:tr>
              <a:tr h="2056731">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In small groups, draw two stick figures on two white boards. Each figure should have the same number of parts. The goal is to make the other group’s stick man invisible before the other group does it to you. Give each group a word to spell. If they spell it correctly, erase one piece of the other group’s stick figure. If they do not spell the word correctly, leave their stick figure unchanged. Then repeat. The first team with an invisible man loses!</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697445287"/>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referring</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preferred</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transferring</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reference</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referee</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preference</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transference</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difference</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inference</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conferring</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35351308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859D-17CA-AE45-8AD8-D6721354A997}"/>
              </a:ext>
            </a:extLst>
          </p:cNvPr>
          <p:cNvSpPr>
            <a:spLocks noGrp="1"/>
          </p:cNvSpPr>
          <p:nvPr>
            <p:ph type="title"/>
          </p:nvPr>
        </p:nvSpPr>
        <p:spPr>
          <a:xfrm>
            <a:off x="381000" y="206215"/>
            <a:ext cx="7877175" cy="1325563"/>
          </a:xfrm>
        </p:spPr>
        <p:txBody>
          <a:bodyPr>
            <a:noAutofit/>
          </a:bodyPr>
          <a:lstStyle/>
          <a:p>
            <a:pPr algn="l"/>
            <a:r>
              <a:rPr lang="en-GB" sz="2400" dirty="0"/>
              <a:t>Add the suffixes ‘</a:t>
            </a:r>
            <a:r>
              <a:rPr lang="en-GB" sz="2400" dirty="0" err="1"/>
              <a:t>ing</a:t>
            </a:r>
            <a:r>
              <a:rPr lang="en-GB" sz="2400" dirty="0"/>
              <a:t>’ and ‘</a:t>
            </a:r>
            <a:r>
              <a:rPr lang="en-GB" sz="2400" dirty="0" err="1"/>
              <a:t>ence</a:t>
            </a:r>
            <a:r>
              <a:rPr lang="en-GB" sz="2400" dirty="0"/>
              <a:t>’ to each of the words in the list and decide if they need a double ‘r’ or not.</a:t>
            </a:r>
          </a:p>
        </p:txBody>
      </p:sp>
      <p:graphicFrame>
        <p:nvGraphicFramePr>
          <p:cNvPr id="4" name="Table 3">
            <a:extLst>
              <a:ext uri="{FF2B5EF4-FFF2-40B4-BE49-F238E27FC236}">
                <a16:creationId xmlns:a16="http://schemas.microsoft.com/office/drawing/2014/main" id="{7FBEFE2F-F432-4A8A-91BA-0AF9E4480C90}"/>
              </a:ext>
            </a:extLst>
          </p:cNvPr>
          <p:cNvGraphicFramePr>
            <a:graphicFrameLocks noGrp="1"/>
          </p:cNvGraphicFramePr>
          <p:nvPr>
            <p:extLst>
              <p:ext uri="{D42A27DB-BD31-4B8C-83A1-F6EECF244321}">
                <p14:modId xmlns:p14="http://schemas.microsoft.com/office/powerpoint/2010/main" val="4056724377"/>
              </p:ext>
            </p:extLst>
          </p:nvPr>
        </p:nvGraphicFramePr>
        <p:xfrm>
          <a:off x="1079942" y="2167266"/>
          <a:ext cx="2730500" cy="2743200"/>
        </p:xfrm>
        <a:graphic>
          <a:graphicData uri="http://schemas.openxmlformats.org/drawingml/2006/table">
            <a:tbl>
              <a:tblPr firstRow="1" bandRow="1">
                <a:tableStyleId>{5940675A-B579-460E-94D1-54222C63F5DA}</a:tableStyleId>
              </a:tblPr>
              <a:tblGrid>
                <a:gridCol w="2730500">
                  <a:extLst>
                    <a:ext uri="{9D8B030D-6E8A-4147-A177-3AD203B41FA5}">
                      <a16:colId xmlns:a16="http://schemas.microsoft.com/office/drawing/2014/main" val="3286426097"/>
                    </a:ext>
                  </a:extLst>
                </a:gridCol>
              </a:tblGrid>
              <a:tr h="408941">
                <a:tc>
                  <a:txBody>
                    <a:bodyPr/>
                    <a:lstStyle/>
                    <a:p>
                      <a:r>
                        <a:rPr lang="en-GB" sz="2400" b="0" i="0" dirty="0">
                          <a:latin typeface="OpenDyslexicAlta" pitchFamily="2" charset="77"/>
                          <a:ea typeface="OpenDyslexic" charset="0"/>
                          <a:cs typeface="OpenDyslexic" charset="0"/>
                        </a:rPr>
                        <a:t>refer</a:t>
                      </a:r>
                    </a:p>
                  </a:txBody>
                  <a:tcPr/>
                </a:tc>
                <a:extLst>
                  <a:ext uri="{0D108BD9-81ED-4DB2-BD59-A6C34878D82A}">
                    <a16:rowId xmlns:a16="http://schemas.microsoft.com/office/drawing/2014/main" val="2033931701"/>
                  </a:ext>
                </a:extLst>
              </a:tr>
              <a:tr h="370840">
                <a:tc>
                  <a:txBody>
                    <a:bodyPr/>
                    <a:lstStyle/>
                    <a:p>
                      <a:r>
                        <a:rPr lang="en-GB" sz="2400" b="0" i="0" dirty="0">
                          <a:latin typeface="OpenDyslexicAlta" pitchFamily="2" charset="77"/>
                          <a:ea typeface="OpenDyslexic" charset="0"/>
                          <a:cs typeface="OpenDyslexic" charset="0"/>
                        </a:rPr>
                        <a:t>prefer</a:t>
                      </a:r>
                    </a:p>
                  </a:txBody>
                  <a:tcPr/>
                </a:tc>
                <a:extLst>
                  <a:ext uri="{0D108BD9-81ED-4DB2-BD59-A6C34878D82A}">
                    <a16:rowId xmlns:a16="http://schemas.microsoft.com/office/drawing/2014/main" val="1803618354"/>
                  </a:ext>
                </a:extLst>
              </a:tr>
              <a:tr h="370840">
                <a:tc>
                  <a:txBody>
                    <a:bodyPr/>
                    <a:lstStyle/>
                    <a:p>
                      <a:r>
                        <a:rPr lang="en-GB" sz="2400" b="0" i="0" dirty="0">
                          <a:latin typeface="OpenDyslexicAlta" pitchFamily="2" charset="77"/>
                          <a:ea typeface="OpenDyslexic" charset="0"/>
                          <a:cs typeface="OpenDyslexic" charset="0"/>
                        </a:rPr>
                        <a:t>transfer</a:t>
                      </a:r>
                    </a:p>
                  </a:txBody>
                  <a:tcPr/>
                </a:tc>
                <a:extLst>
                  <a:ext uri="{0D108BD9-81ED-4DB2-BD59-A6C34878D82A}">
                    <a16:rowId xmlns:a16="http://schemas.microsoft.com/office/drawing/2014/main" val="631490802"/>
                  </a:ext>
                </a:extLst>
              </a:tr>
              <a:tr h="370840">
                <a:tc>
                  <a:txBody>
                    <a:bodyPr/>
                    <a:lstStyle/>
                    <a:p>
                      <a:r>
                        <a:rPr lang="en-GB" sz="2400" b="0" i="0" dirty="0">
                          <a:latin typeface="OpenDyslexicAlta" pitchFamily="2" charset="77"/>
                          <a:ea typeface="OpenDyslexic" charset="0"/>
                          <a:cs typeface="OpenDyslexic" charset="0"/>
                        </a:rPr>
                        <a:t>differ</a:t>
                      </a:r>
                    </a:p>
                  </a:txBody>
                  <a:tcPr/>
                </a:tc>
                <a:extLst>
                  <a:ext uri="{0D108BD9-81ED-4DB2-BD59-A6C34878D82A}">
                    <a16:rowId xmlns:a16="http://schemas.microsoft.com/office/drawing/2014/main" val="3613149028"/>
                  </a:ext>
                </a:extLst>
              </a:tr>
              <a:tr h="370840">
                <a:tc>
                  <a:txBody>
                    <a:bodyPr/>
                    <a:lstStyle/>
                    <a:p>
                      <a:r>
                        <a:rPr lang="en-GB" sz="2400" b="0" i="0" dirty="0">
                          <a:latin typeface="OpenDyslexicAlta" pitchFamily="2" charset="77"/>
                          <a:ea typeface="OpenDyslexic" charset="0"/>
                          <a:cs typeface="OpenDyslexic" charset="0"/>
                        </a:rPr>
                        <a:t>infer</a:t>
                      </a:r>
                    </a:p>
                  </a:txBody>
                  <a:tcPr/>
                </a:tc>
                <a:extLst>
                  <a:ext uri="{0D108BD9-81ED-4DB2-BD59-A6C34878D82A}">
                    <a16:rowId xmlns:a16="http://schemas.microsoft.com/office/drawing/2014/main" val="2629544501"/>
                  </a:ext>
                </a:extLst>
              </a:tr>
              <a:tr h="370840">
                <a:tc>
                  <a:txBody>
                    <a:bodyPr/>
                    <a:lstStyle/>
                    <a:p>
                      <a:r>
                        <a:rPr lang="en-GB" sz="2400" b="0" i="0" dirty="0">
                          <a:latin typeface="OpenDyslexicAlta" pitchFamily="2" charset="77"/>
                          <a:ea typeface="OpenDyslexic" charset="0"/>
                          <a:cs typeface="OpenDyslexic" charset="0"/>
                        </a:rPr>
                        <a:t>confer</a:t>
                      </a:r>
                    </a:p>
                  </a:txBody>
                  <a:tcPr/>
                </a:tc>
                <a:extLst>
                  <a:ext uri="{0D108BD9-81ED-4DB2-BD59-A6C34878D82A}">
                    <a16:rowId xmlns:a16="http://schemas.microsoft.com/office/drawing/2014/main" val="470169902"/>
                  </a:ext>
                </a:extLst>
              </a:tr>
            </a:tbl>
          </a:graphicData>
        </a:graphic>
      </p:graphicFrame>
      <p:sp>
        <p:nvSpPr>
          <p:cNvPr id="3" name="Rectangle: Rounded Corners 2">
            <a:extLst>
              <a:ext uri="{FF2B5EF4-FFF2-40B4-BE49-F238E27FC236}">
                <a16:creationId xmlns:a16="http://schemas.microsoft.com/office/drawing/2014/main" id="{CF7CE2FD-E7AF-4599-B9C5-48D09DEDEE2B}"/>
              </a:ext>
            </a:extLst>
          </p:cNvPr>
          <p:cNvSpPr/>
          <p:nvPr/>
        </p:nvSpPr>
        <p:spPr>
          <a:xfrm>
            <a:off x="4333726" y="2345371"/>
            <a:ext cx="2362200" cy="1325563"/>
          </a:xfrm>
          <a:prstGeom prst="roundRect">
            <a:avLst/>
          </a:prstGeom>
          <a:solidFill>
            <a:srgbClr val="D88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latin typeface="OpenDyslexicAlta" pitchFamily="2" charset="77"/>
              </a:rPr>
              <a:t>+ </a:t>
            </a:r>
            <a:r>
              <a:rPr lang="en-GB" sz="3600" dirty="0" err="1">
                <a:solidFill>
                  <a:schemeClr val="tx1"/>
                </a:solidFill>
                <a:latin typeface="OpenDyslexicAlta" pitchFamily="2" charset="77"/>
              </a:rPr>
              <a:t>ing</a:t>
            </a:r>
            <a:endParaRPr lang="en-GB" sz="3600" dirty="0">
              <a:solidFill>
                <a:schemeClr val="tx1"/>
              </a:solidFill>
              <a:latin typeface="OpenDyslexicAlta" pitchFamily="2" charset="77"/>
            </a:endParaRPr>
          </a:p>
        </p:txBody>
      </p:sp>
      <p:sp>
        <p:nvSpPr>
          <p:cNvPr id="9" name="Rectangle: Rounded Corners 8">
            <a:extLst>
              <a:ext uri="{FF2B5EF4-FFF2-40B4-BE49-F238E27FC236}">
                <a16:creationId xmlns:a16="http://schemas.microsoft.com/office/drawing/2014/main" id="{3431AB0F-8503-490E-BCDF-836D65847C6C}"/>
              </a:ext>
            </a:extLst>
          </p:cNvPr>
          <p:cNvSpPr/>
          <p:nvPr/>
        </p:nvSpPr>
        <p:spPr>
          <a:xfrm>
            <a:off x="4333726" y="3945572"/>
            <a:ext cx="2362200" cy="1325563"/>
          </a:xfrm>
          <a:prstGeom prst="roundRect">
            <a:avLst/>
          </a:prstGeom>
          <a:solidFill>
            <a:srgbClr val="D88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latin typeface="OpenDyslexicAlta" pitchFamily="2" charset="77"/>
              </a:rPr>
              <a:t>+ </a:t>
            </a:r>
            <a:r>
              <a:rPr lang="en-GB" sz="3600" dirty="0" err="1">
                <a:solidFill>
                  <a:schemeClr val="tx1"/>
                </a:solidFill>
                <a:latin typeface="OpenDyslexicAlta" pitchFamily="2" charset="77"/>
              </a:rPr>
              <a:t>ence</a:t>
            </a:r>
            <a:endParaRPr lang="en-GB" sz="3600" dirty="0">
              <a:solidFill>
                <a:schemeClr val="tx1"/>
              </a:solidFill>
              <a:latin typeface="OpenDyslexicAlta" pitchFamily="2" charset="77"/>
            </a:endParaRPr>
          </a:p>
        </p:txBody>
      </p:sp>
      <p:graphicFrame>
        <p:nvGraphicFramePr>
          <p:cNvPr id="7" name="Table 6">
            <a:extLst>
              <a:ext uri="{FF2B5EF4-FFF2-40B4-BE49-F238E27FC236}">
                <a16:creationId xmlns:a16="http://schemas.microsoft.com/office/drawing/2014/main" id="{EBF8CB29-C7F0-47F2-914D-C563223B4A80}"/>
              </a:ext>
            </a:extLst>
          </p:cNvPr>
          <p:cNvGraphicFramePr>
            <a:graphicFrameLocks noGrp="1"/>
          </p:cNvGraphicFramePr>
          <p:nvPr>
            <p:extLst>
              <p:ext uri="{D42A27DB-BD31-4B8C-83A1-F6EECF244321}">
                <p14:modId xmlns:p14="http://schemas.microsoft.com/office/powerpoint/2010/main" val="1971718020"/>
              </p:ext>
            </p:extLst>
          </p:nvPr>
        </p:nvGraphicFramePr>
        <p:xfrm>
          <a:off x="7016310" y="1311591"/>
          <a:ext cx="2730500" cy="2633981"/>
        </p:xfrm>
        <a:graphic>
          <a:graphicData uri="http://schemas.openxmlformats.org/drawingml/2006/table">
            <a:tbl>
              <a:tblPr firstRow="1" bandRow="1">
                <a:tableStyleId>{5940675A-B579-460E-94D1-54222C63F5DA}</a:tableStyleId>
              </a:tblPr>
              <a:tblGrid>
                <a:gridCol w="2730500">
                  <a:extLst>
                    <a:ext uri="{9D8B030D-6E8A-4147-A177-3AD203B41FA5}">
                      <a16:colId xmlns:a16="http://schemas.microsoft.com/office/drawing/2014/main" val="3286426097"/>
                    </a:ext>
                  </a:extLst>
                </a:gridCol>
              </a:tblGrid>
              <a:tr h="408941">
                <a:tc>
                  <a:txBody>
                    <a:bodyPr/>
                    <a:lstStyle/>
                    <a:p>
                      <a:endParaRPr lang="en-GB" sz="1800" b="0" i="0" dirty="0">
                        <a:latin typeface="Muli" pitchFamily="2" charset="77"/>
                        <a:ea typeface="OpenDyslexic" charset="0"/>
                        <a:cs typeface="OpenDyslexic" charset="0"/>
                      </a:endParaRPr>
                    </a:p>
                  </a:txBody>
                  <a:tcPr/>
                </a:tc>
                <a:extLst>
                  <a:ext uri="{0D108BD9-81ED-4DB2-BD59-A6C34878D82A}">
                    <a16:rowId xmlns:a16="http://schemas.microsoft.com/office/drawing/2014/main" val="2033931701"/>
                  </a:ext>
                </a:extLst>
              </a:tr>
              <a:tr h="370840">
                <a:tc>
                  <a:txBody>
                    <a:bodyPr/>
                    <a:lstStyle/>
                    <a:p>
                      <a:endParaRPr lang="en-GB" sz="1800" b="0" i="0" dirty="0">
                        <a:latin typeface="Muli" pitchFamily="2" charset="77"/>
                        <a:ea typeface="OpenDyslexic" charset="0"/>
                        <a:cs typeface="OpenDyslexic" charset="0"/>
                      </a:endParaRPr>
                    </a:p>
                  </a:txBody>
                  <a:tcPr/>
                </a:tc>
                <a:extLst>
                  <a:ext uri="{0D108BD9-81ED-4DB2-BD59-A6C34878D82A}">
                    <a16:rowId xmlns:a16="http://schemas.microsoft.com/office/drawing/2014/main" val="1803618354"/>
                  </a:ext>
                </a:extLst>
              </a:tr>
              <a:tr h="370840">
                <a:tc>
                  <a:txBody>
                    <a:bodyPr/>
                    <a:lstStyle/>
                    <a:p>
                      <a:endParaRPr lang="en-GB" sz="1800" b="0" i="0" dirty="0">
                        <a:latin typeface="Muli" pitchFamily="2" charset="77"/>
                        <a:ea typeface="OpenDyslexic" charset="0"/>
                        <a:cs typeface="OpenDyslexic" charset="0"/>
                      </a:endParaRPr>
                    </a:p>
                  </a:txBody>
                  <a:tcPr/>
                </a:tc>
                <a:extLst>
                  <a:ext uri="{0D108BD9-81ED-4DB2-BD59-A6C34878D82A}">
                    <a16:rowId xmlns:a16="http://schemas.microsoft.com/office/drawing/2014/main" val="631490802"/>
                  </a:ext>
                </a:extLst>
              </a:tr>
              <a:tr h="370840">
                <a:tc>
                  <a:txBody>
                    <a:bodyPr/>
                    <a:lstStyle/>
                    <a:p>
                      <a:endParaRPr lang="en-GB" sz="1800" b="0" i="0" dirty="0">
                        <a:latin typeface="Muli" pitchFamily="2" charset="77"/>
                        <a:ea typeface="OpenDyslexic" charset="0"/>
                        <a:cs typeface="OpenDyslexic" charset="0"/>
                      </a:endParaRPr>
                    </a:p>
                  </a:txBody>
                  <a:tcPr/>
                </a:tc>
                <a:extLst>
                  <a:ext uri="{0D108BD9-81ED-4DB2-BD59-A6C34878D82A}">
                    <a16:rowId xmlns:a16="http://schemas.microsoft.com/office/drawing/2014/main" val="3526530755"/>
                  </a:ext>
                </a:extLst>
              </a:tr>
              <a:tr h="370840">
                <a:tc>
                  <a:txBody>
                    <a:bodyPr/>
                    <a:lstStyle/>
                    <a:p>
                      <a:endParaRPr lang="en-GB" sz="1800" b="0" i="0" dirty="0">
                        <a:latin typeface="Muli" pitchFamily="2" charset="77"/>
                        <a:ea typeface="OpenDyslexic" charset="0"/>
                        <a:cs typeface="OpenDyslexic" charset="0"/>
                      </a:endParaRPr>
                    </a:p>
                  </a:txBody>
                  <a:tcPr/>
                </a:tc>
                <a:extLst>
                  <a:ext uri="{0D108BD9-81ED-4DB2-BD59-A6C34878D82A}">
                    <a16:rowId xmlns:a16="http://schemas.microsoft.com/office/drawing/2014/main" val="3613149028"/>
                  </a:ext>
                </a:extLst>
              </a:tr>
              <a:tr h="370840">
                <a:tc>
                  <a:txBody>
                    <a:bodyPr/>
                    <a:lstStyle/>
                    <a:p>
                      <a:endParaRPr lang="en-GB" sz="1800" b="0" i="0" dirty="0">
                        <a:latin typeface="Muli" pitchFamily="2" charset="77"/>
                        <a:ea typeface="OpenDyslexic" charset="0"/>
                        <a:cs typeface="OpenDyslexic" charset="0"/>
                      </a:endParaRPr>
                    </a:p>
                  </a:txBody>
                  <a:tcPr/>
                </a:tc>
                <a:extLst>
                  <a:ext uri="{0D108BD9-81ED-4DB2-BD59-A6C34878D82A}">
                    <a16:rowId xmlns:a16="http://schemas.microsoft.com/office/drawing/2014/main" val="2629544501"/>
                  </a:ext>
                </a:extLst>
              </a:tr>
              <a:tr h="370840">
                <a:tc>
                  <a:txBody>
                    <a:bodyPr/>
                    <a:lstStyle/>
                    <a:p>
                      <a:endParaRPr lang="en-GB" sz="1800" b="0" i="0" dirty="0">
                        <a:latin typeface="Muli" pitchFamily="2" charset="77"/>
                        <a:ea typeface="OpenDyslexic" charset="0"/>
                        <a:cs typeface="OpenDyslexic" charset="0"/>
                      </a:endParaRPr>
                    </a:p>
                  </a:txBody>
                  <a:tcPr/>
                </a:tc>
                <a:extLst>
                  <a:ext uri="{0D108BD9-81ED-4DB2-BD59-A6C34878D82A}">
                    <a16:rowId xmlns:a16="http://schemas.microsoft.com/office/drawing/2014/main" val="470169902"/>
                  </a:ext>
                </a:extLst>
              </a:tr>
            </a:tbl>
          </a:graphicData>
        </a:graphic>
      </p:graphicFrame>
      <p:graphicFrame>
        <p:nvGraphicFramePr>
          <p:cNvPr id="11" name="Table 10">
            <a:extLst>
              <a:ext uri="{FF2B5EF4-FFF2-40B4-BE49-F238E27FC236}">
                <a16:creationId xmlns:a16="http://schemas.microsoft.com/office/drawing/2014/main" id="{72C7545B-ECED-401F-BA53-B77F7AAD50CF}"/>
              </a:ext>
            </a:extLst>
          </p:cNvPr>
          <p:cNvGraphicFramePr>
            <a:graphicFrameLocks noGrp="1"/>
          </p:cNvGraphicFramePr>
          <p:nvPr>
            <p:extLst>
              <p:ext uri="{D42A27DB-BD31-4B8C-83A1-F6EECF244321}">
                <p14:modId xmlns:p14="http://schemas.microsoft.com/office/powerpoint/2010/main" val="150657808"/>
              </p:ext>
            </p:extLst>
          </p:nvPr>
        </p:nvGraphicFramePr>
        <p:xfrm>
          <a:off x="7016310" y="3940582"/>
          <a:ext cx="2730500" cy="2633981"/>
        </p:xfrm>
        <a:graphic>
          <a:graphicData uri="http://schemas.openxmlformats.org/drawingml/2006/table">
            <a:tbl>
              <a:tblPr firstRow="1" bandRow="1">
                <a:tableStyleId>{5940675A-B579-460E-94D1-54222C63F5DA}</a:tableStyleId>
              </a:tblPr>
              <a:tblGrid>
                <a:gridCol w="2730500">
                  <a:extLst>
                    <a:ext uri="{9D8B030D-6E8A-4147-A177-3AD203B41FA5}">
                      <a16:colId xmlns:a16="http://schemas.microsoft.com/office/drawing/2014/main" val="3286426097"/>
                    </a:ext>
                  </a:extLst>
                </a:gridCol>
              </a:tblGrid>
              <a:tr h="408941">
                <a:tc>
                  <a:txBody>
                    <a:bodyPr/>
                    <a:lstStyle/>
                    <a:p>
                      <a:endParaRPr lang="en-GB" sz="1800" b="0" i="0" dirty="0">
                        <a:latin typeface="Muli" pitchFamily="2" charset="77"/>
                        <a:ea typeface="OpenDyslexic" charset="0"/>
                        <a:cs typeface="OpenDyslexic" charset="0"/>
                      </a:endParaRPr>
                    </a:p>
                  </a:txBody>
                  <a:tcPr/>
                </a:tc>
                <a:extLst>
                  <a:ext uri="{0D108BD9-81ED-4DB2-BD59-A6C34878D82A}">
                    <a16:rowId xmlns:a16="http://schemas.microsoft.com/office/drawing/2014/main" val="2033931701"/>
                  </a:ext>
                </a:extLst>
              </a:tr>
              <a:tr h="370840">
                <a:tc>
                  <a:txBody>
                    <a:bodyPr/>
                    <a:lstStyle/>
                    <a:p>
                      <a:endParaRPr lang="en-GB" sz="1800" b="0" i="0" dirty="0">
                        <a:latin typeface="Muli" pitchFamily="2" charset="77"/>
                        <a:ea typeface="OpenDyslexic" charset="0"/>
                        <a:cs typeface="OpenDyslexic" charset="0"/>
                      </a:endParaRPr>
                    </a:p>
                  </a:txBody>
                  <a:tcPr/>
                </a:tc>
                <a:extLst>
                  <a:ext uri="{0D108BD9-81ED-4DB2-BD59-A6C34878D82A}">
                    <a16:rowId xmlns:a16="http://schemas.microsoft.com/office/drawing/2014/main" val="1803618354"/>
                  </a:ext>
                </a:extLst>
              </a:tr>
              <a:tr h="370840">
                <a:tc>
                  <a:txBody>
                    <a:bodyPr/>
                    <a:lstStyle/>
                    <a:p>
                      <a:endParaRPr lang="en-GB" sz="1800" b="0" i="0" dirty="0">
                        <a:latin typeface="Muli" pitchFamily="2" charset="77"/>
                        <a:ea typeface="OpenDyslexic" charset="0"/>
                        <a:cs typeface="OpenDyslexic" charset="0"/>
                      </a:endParaRPr>
                    </a:p>
                  </a:txBody>
                  <a:tcPr/>
                </a:tc>
                <a:extLst>
                  <a:ext uri="{0D108BD9-81ED-4DB2-BD59-A6C34878D82A}">
                    <a16:rowId xmlns:a16="http://schemas.microsoft.com/office/drawing/2014/main" val="631490802"/>
                  </a:ext>
                </a:extLst>
              </a:tr>
              <a:tr h="370840">
                <a:tc>
                  <a:txBody>
                    <a:bodyPr/>
                    <a:lstStyle/>
                    <a:p>
                      <a:endParaRPr lang="en-GB" sz="1800" b="0" i="0" dirty="0">
                        <a:latin typeface="Muli" pitchFamily="2" charset="77"/>
                        <a:ea typeface="OpenDyslexic" charset="0"/>
                        <a:cs typeface="OpenDyslexic" charset="0"/>
                      </a:endParaRPr>
                    </a:p>
                  </a:txBody>
                  <a:tcPr/>
                </a:tc>
                <a:extLst>
                  <a:ext uri="{0D108BD9-81ED-4DB2-BD59-A6C34878D82A}">
                    <a16:rowId xmlns:a16="http://schemas.microsoft.com/office/drawing/2014/main" val="3526530755"/>
                  </a:ext>
                </a:extLst>
              </a:tr>
              <a:tr h="370840">
                <a:tc>
                  <a:txBody>
                    <a:bodyPr/>
                    <a:lstStyle/>
                    <a:p>
                      <a:endParaRPr lang="en-GB" sz="1800" b="0" i="0" dirty="0">
                        <a:latin typeface="Muli" pitchFamily="2" charset="77"/>
                        <a:ea typeface="OpenDyslexic" charset="0"/>
                        <a:cs typeface="OpenDyslexic" charset="0"/>
                      </a:endParaRPr>
                    </a:p>
                  </a:txBody>
                  <a:tcPr/>
                </a:tc>
                <a:extLst>
                  <a:ext uri="{0D108BD9-81ED-4DB2-BD59-A6C34878D82A}">
                    <a16:rowId xmlns:a16="http://schemas.microsoft.com/office/drawing/2014/main" val="3613149028"/>
                  </a:ext>
                </a:extLst>
              </a:tr>
              <a:tr h="370840">
                <a:tc>
                  <a:txBody>
                    <a:bodyPr/>
                    <a:lstStyle/>
                    <a:p>
                      <a:endParaRPr lang="en-GB" sz="1800" b="0" i="0" dirty="0">
                        <a:latin typeface="Muli" pitchFamily="2" charset="77"/>
                        <a:ea typeface="OpenDyslexic" charset="0"/>
                        <a:cs typeface="OpenDyslexic" charset="0"/>
                      </a:endParaRPr>
                    </a:p>
                  </a:txBody>
                  <a:tcPr/>
                </a:tc>
                <a:extLst>
                  <a:ext uri="{0D108BD9-81ED-4DB2-BD59-A6C34878D82A}">
                    <a16:rowId xmlns:a16="http://schemas.microsoft.com/office/drawing/2014/main" val="2629544501"/>
                  </a:ext>
                </a:extLst>
              </a:tr>
              <a:tr h="370840">
                <a:tc>
                  <a:txBody>
                    <a:bodyPr/>
                    <a:lstStyle/>
                    <a:p>
                      <a:endParaRPr lang="en-GB" sz="1800" b="0" i="0" dirty="0">
                        <a:latin typeface="Muli" pitchFamily="2" charset="77"/>
                        <a:ea typeface="OpenDyslexic" charset="0"/>
                        <a:cs typeface="OpenDyslexic" charset="0"/>
                      </a:endParaRPr>
                    </a:p>
                  </a:txBody>
                  <a:tcPr/>
                </a:tc>
                <a:extLst>
                  <a:ext uri="{0D108BD9-81ED-4DB2-BD59-A6C34878D82A}">
                    <a16:rowId xmlns:a16="http://schemas.microsoft.com/office/drawing/2014/main" val="470169902"/>
                  </a:ext>
                </a:extLst>
              </a:tr>
            </a:tbl>
          </a:graphicData>
        </a:graphic>
      </p:graphicFrame>
    </p:spTree>
    <p:extLst>
      <p:ext uri="{BB962C8B-B14F-4D97-AF65-F5344CB8AC3E}">
        <p14:creationId xmlns:p14="http://schemas.microsoft.com/office/powerpoint/2010/main" val="266895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859D-17CA-AE45-8AD8-D6721354A997}"/>
              </a:ext>
            </a:extLst>
          </p:cNvPr>
          <p:cNvSpPr>
            <a:spLocks noGrp="1"/>
          </p:cNvSpPr>
          <p:nvPr>
            <p:ph type="title"/>
          </p:nvPr>
        </p:nvSpPr>
        <p:spPr>
          <a:xfrm>
            <a:off x="381000" y="206215"/>
            <a:ext cx="7877175" cy="1325563"/>
          </a:xfrm>
        </p:spPr>
        <p:txBody>
          <a:bodyPr>
            <a:noAutofit/>
          </a:bodyPr>
          <a:lstStyle/>
          <a:p>
            <a:pPr algn="l"/>
            <a:r>
              <a:rPr lang="en-GB" sz="2400" dirty="0"/>
              <a:t>Add the suffixes ‘</a:t>
            </a:r>
            <a:r>
              <a:rPr lang="en-GB" sz="2400" dirty="0" err="1"/>
              <a:t>ing</a:t>
            </a:r>
            <a:r>
              <a:rPr lang="en-GB" sz="2400" dirty="0"/>
              <a:t>’ and ‘</a:t>
            </a:r>
            <a:r>
              <a:rPr lang="en-GB" sz="2400" dirty="0" err="1"/>
              <a:t>ence</a:t>
            </a:r>
            <a:r>
              <a:rPr lang="en-GB" sz="2400" dirty="0"/>
              <a:t>’ to each of the words in the list and decide if they need a double ‘r’ or not.</a:t>
            </a:r>
          </a:p>
        </p:txBody>
      </p:sp>
      <p:graphicFrame>
        <p:nvGraphicFramePr>
          <p:cNvPr id="4" name="Table 3">
            <a:extLst>
              <a:ext uri="{FF2B5EF4-FFF2-40B4-BE49-F238E27FC236}">
                <a16:creationId xmlns:a16="http://schemas.microsoft.com/office/drawing/2014/main" id="{7FBEFE2F-F432-4A8A-91BA-0AF9E4480C90}"/>
              </a:ext>
            </a:extLst>
          </p:cNvPr>
          <p:cNvGraphicFramePr>
            <a:graphicFrameLocks noGrp="1"/>
          </p:cNvGraphicFramePr>
          <p:nvPr>
            <p:extLst>
              <p:ext uri="{D42A27DB-BD31-4B8C-83A1-F6EECF244321}">
                <p14:modId xmlns:p14="http://schemas.microsoft.com/office/powerpoint/2010/main" val="3170925370"/>
              </p:ext>
            </p:extLst>
          </p:nvPr>
        </p:nvGraphicFramePr>
        <p:xfrm>
          <a:off x="1079942" y="2167266"/>
          <a:ext cx="2730500" cy="2743200"/>
        </p:xfrm>
        <a:graphic>
          <a:graphicData uri="http://schemas.openxmlformats.org/drawingml/2006/table">
            <a:tbl>
              <a:tblPr firstRow="1" bandRow="1">
                <a:tableStyleId>{5940675A-B579-460E-94D1-54222C63F5DA}</a:tableStyleId>
              </a:tblPr>
              <a:tblGrid>
                <a:gridCol w="2730500">
                  <a:extLst>
                    <a:ext uri="{9D8B030D-6E8A-4147-A177-3AD203B41FA5}">
                      <a16:colId xmlns:a16="http://schemas.microsoft.com/office/drawing/2014/main" val="3286426097"/>
                    </a:ext>
                  </a:extLst>
                </a:gridCol>
              </a:tblGrid>
              <a:tr h="408941">
                <a:tc>
                  <a:txBody>
                    <a:bodyPr/>
                    <a:lstStyle/>
                    <a:p>
                      <a:r>
                        <a:rPr lang="en-GB" sz="2400" b="0" i="0" dirty="0">
                          <a:latin typeface="OpenDyslexicAlta" pitchFamily="2" charset="77"/>
                          <a:ea typeface="OpenDyslexic" charset="0"/>
                          <a:cs typeface="OpenDyslexic" charset="0"/>
                        </a:rPr>
                        <a:t>refer</a:t>
                      </a:r>
                    </a:p>
                  </a:txBody>
                  <a:tcPr/>
                </a:tc>
                <a:extLst>
                  <a:ext uri="{0D108BD9-81ED-4DB2-BD59-A6C34878D82A}">
                    <a16:rowId xmlns:a16="http://schemas.microsoft.com/office/drawing/2014/main" val="2033931701"/>
                  </a:ext>
                </a:extLst>
              </a:tr>
              <a:tr h="370840">
                <a:tc>
                  <a:txBody>
                    <a:bodyPr/>
                    <a:lstStyle/>
                    <a:p>
                      <a:r>
                        <a:rPr lang="en-GB" sz="2400" b="0" i="0" dirty="0">
                          <a:latin typeface="OpenDyslexicAlta" pitchFamily="2" charset="77"/>
                          <a:ea typeface="OpenDyslexic" charset="0"/>
                          <a:cs typeface="OpenDyslexic" charset="0"/>
                        </a:rPr>
                        <a:t>prefer</a:t>
                      </a:r>
                    </a:p>
                  </a:txBody>
                  <a:tcPr/>
                </a:tc>
                <a:extLst>
                  <a:ext uri="{0D108BD9-81ED-4DB2-BD59-A6C34878D82A}">
                    <a16:rowId xmlns:a16="http://schemas.microsoft.com/office/drawing/2014/main" val="1803618354"/>
                  </a:ext>
                </a:extLst>
              </a:tr>
              <a:tr h="370840">
                <a:tc>
                  <a:txBody>
                    <a:bodyPr/>
                    <a:lstStyle/>
                    <a:p>
                      <a:r>
                        <a:rPr lang="en-GB" sz="2400" b="0" i="0" dirty="0">
                          <a:latin typeface="OpenDyslexicAlta" pitchFamily="2" charset="77"/>
                          <a:ea typeface="OpenDyslexic" charset="0"/>
                          <a:cs typeface="OpenDyslexic" charset="0"/>
                        </a:rPr>
                        <a:t>transfer</a:t>
                      </a:r>
                    </a:p>
                  </a:txBody>
                  <a:tcPr/>
                </a:tc>
                <a:extLst>
                  <a:ext uri="{0D108BD9-81ED-4DB2-BD59-A6C34878D82A}">
                    <a16:rowId xmlns:a16="http://schemas.microsoft.com/office/drawing/2014/main" val="631490802"/>
                  </a:ext>
                </a:extLst>
              </a:tr>
              <a:tr h="370840">
                <a:tc>
                  <a:txBody>
                    <a:bodyPr/>
                    <a:lstStyle/>
                    <a:p>
                      <a:r>
                        <a:rPr lang="en-GB" sz="2400" b="0" i="0" dirty="0">
                          <a:latin typeface="OpenDyslexicAlta" pitchFamily="2" charset="77"/>
                          <a:ea typeface="OpenDyslexic" charset="0"/>
                          <a:cs typeface="OpenDyslexic" charset="0"/>
                        </a:rPr>
                        <a:t>differ</a:t>
                      </a:r>
                    </a:p>
                  </a:txBody>
                  <a:tcPr/>
                </a:tc>
                <a:extLst>
                  <a:ext uri="{0D108BD9-81ED-4DB2-BD59-A6C34878D82A}">
                    <a16:rowId xmlns:a16="http://schemas.microsoft.com/office/drawing/2014/main" val="3613149028"/>
                  </a:ext>
                </a:extLst>
              </a:tr>
              <a:tr h="370840">
                <a:tc>
                  <a:txBody>
                    <a:bodyPr/>
                    <a:lstStyle/>
                    <a:p>
                      <a:r>
                        <a:rPr lang="en-GB" sz="2400" b="0" i="0" dirty="0">
                          <a:latin typeface="OpenDyslexicAlta" pitchFamily="2" charset="77"/>
                          <a:ea typeface="OpenDyslexic" charset="0"/>
                          <a:cs typeface="OpenDyslexic" charset="0"/>
                        </a:rPr>
                        <a:t>infer</a:t>
                      </a:r>
                    </a:p>
                  </a:txBody>
                  <a:tcPr/>
                </a:tc>
                <a:extLst>
                  <a:ext uri="{0D108BD9-81ED-4DB2-BD59-A6C34878D82A}">
                    <a16:rowId xmlns:a16="http://schemas.microsoft.com/office/drawing/2014/main" val="2629544501"/>
                  </a:ext>
                </a:extLst>
              </a:tr>
              <a:tr h="370840">
                <a:tc>
                  <a:txBody>
                    <a:bodyPr/>
                    <a:lstStyle/>
                    <a:p>
                      <a:r>
                        <a:rPr lang="en-GB" sz="2400" b="0" i="0" dirty="0">
                          <a:latin typeface="OpenDyslexicAlta" pitchFamily="2" charset="77"/>
                          <a:ea typeface="OpenDyslexic" charset="0"/>
                          <a:cs typeface="OpenDyslexic" charset="0"/>
                        </a:rPr>
                        <a:t>confer</a:t>
                      </a:r>
                    </a:p>
                  </a:txBody>
                  <a:tcPr/>
                </a:tc>
                <a:extLst>
                  <a:ext uri="{0D108BD9-81ED-4DB2-BD59-A6C34878D82A}">
                    <a16:rowId xmlns:a16="http://schemas.microsoft.com/office/drawing/2014/main" val="470169902"/>
                  </a:ext>
                </a:extLst>
              </a:tr>
            </a:tbl>
          </a:graphicData>
        </a:graphic>
      </p:graphicFrame>
      <p:sp>
        <p:nvSpPr>
          <p:cNvPr id="3" name="Rectangle: Rounded Corners 2">
            <a:extLst>
              <a:ext uri="{FF2B5EF4-FFF2-40B4-BE49-F238E27FC236}">
                <a16:creationId xmlns:a16="http://schemas.microsoft.com/office/drawing/2014/main" id="{CF7CE2FD-E7AF-4599-B9C5-48D09DEDEE2B}"/>
              </a:ext>
            </a:extLst>
          </p:cNvPr>
          <p:cNvSpPr/>
          <p:nvPr/>
        </p:nvSpPr>
        <p:spPr>
          <a:xfrm>
            <a:off x="4333726" y="2345371"/>
            <a:ext cx="2362200" cy="1325563"/>
          </a:xfrm>
          <a:prstGeom prst="roundRect">
            <a:avLst/>
          </a:prstGeom>
          <a:solidFill>
            <a:srgbClr val="D88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latin typeface="OpenDyslexicAlta" pitchFamily="2" charset="77"/>
              </a:rPr>
              <a:t>+ </a:t>
            </a:r>
            <a:r>
              <a:rPr lang="en-GB" sz="3600" dirty="0" err="1">
                <a:solidFill>
                  <a:schemeClr val="tx1"/>
                </a:solidFill>
                <a:latin typeface="OpenDyslexicAlta" pitchFamily="2" charset="77"/>
              </a:rPr>
              <a:t>ing</a:t>
            </a:r>
            <a:endParaRPr lang="en-GB" sz="3600" dirty="0">
              <a:solidFill>
                <a:schemeClr val="tx1"/>
              </a:solidFill>
              <a:latin typeface="OpenDyslexicAlta" pitchFamily="2" charset="77"/>
            </a:endParaRPr>
          </a:p>
        </p:txBody>
      </p:sp>
      <p:sp>
        <p:nvSpPr>
          <p:cNvPr id="9" name="Rectangle: Rounded Corners 8">
            <a:extLst>
              <a:ext uri="{FF2B5EF4-FFF2-40B4-BE49-F238E27FC236}">
                <a16:creationId xmlns:a16="http://schemas.microsoft.com/office/drawing/2014/main" id="{3431AB0F-8503-490E-BCDF-836D65847C6C}"/>
              </a:ext>
            </a:extLst>
          </p:cNvPr>
          <p:cNvSpPr/>
          <p:nvPr/>
        </p:nvSpPr>
        <p:spPr>
          <a:xfrm>
            <a:off x="4333726" y="3945572"/>
            <a:ext cx="2362200" cy="1325563"/>
          </a:xfrm>
          <a:prstGeom prst="roundRect">
            <a:avLst/>
          </a:prstGeom>
          <a:solidFill>
            <a:srgbClr val="D88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latin typeface="OpenDyslexicAlta" pitchFamily="2" charset="77"/>
              </a:rPr>
              <a:t>+ </a:t>
            </a:r>
            <a:r>
              <a:rPr lang="en-GB" sz="3600" dirty="0" err="1">
                <a:solidFill>
                  <a:schemeClr val="tx1"/>
                </a:solidFill>
                <a:latin typeface="OpenDyslexicAlta" pitchFamily="2" charset="77"/>
              </a:rPr>
              <a:t>ence</a:t>
            </a:r>
            <a:endParaRPr lang="en-GB" sz="3600" dirty="0">
              <a:solidFill>
                <a:schemeClr val="tx1"/>
              </a:solidFill>
              <a:latin typeface="OpenDyslexicAlta" pitchFamily="2" charset="77"/>
            </a:endParaRPr>
          </a:p>
        </p:txBody>
      </p:sp>
      <p:graphicFrame>
        <p:nvGraphicFramePr>
          <p:cNvPr id="7" name="Table 6">
            <a:extLst>
              <a:ext uri="{FF2B5EF4-FFF2-40B4-BE49-F238E27FC236}">
                <a16:creationId xmlns:a16="http://schemas.microsoft.com/office/drawing/2014/main" id="{EBF8CB29-C7F0-47F2-914D-C563223B4A80}"/>
              </a:ext>
            </a:extLst>
          </p:cNvPr>
          <p:cNvGraphicFramePr>
            <a:graphicFrameLocks noGrp="1"/>
          </p:cNvGraphicFramePr>
          <p:nvPr>
            <p:extLst>
              <p:ext uri="{D42A27DB-BD31-4B8C-83A1-F6EECF244321}">
                <p14:modId xmlns:p14="http://schemas.microsoft.com/office/powerpoint/2010/main" val="266400721"/>
              </p:ext>
            </p:extLst>
          </p:nvPr>
        </p:nvGraphicFramePr>
        <p:xfrm>
          <a:off x="7023100" y="1311591"/>
          <a:ext cx="2723710" cy="2194560"/>
        </p:xfrm>
        <a:graphic>
          <a:graphicData uri="http://schemas.openxmlformats.org/drawingml/2006/table">
            <a:tbl>
              <a:tblPr firstRow="1" bandRow="1">
                <a:tableStyleId>{5940675A-B579-460E-94D1-54222C63F5DA}</a:tableStyleId>
              </a:tblPr>
              <a:tblGrid>
                <a:gridCol w="2723710">
                  <a:extLst>
                    <a:ext uri="{9D8B030D-6E8A-4147-A177-3AD203B41FA5}">
                      <a16:colId xmlns:a16="http://schemas.microsoft.com/office/drawing/2014/main" val="3286426097"/>
                    </a:ext>
                  </a:extLst>
                </a:gridCol>
              </a:tblGrid>
              <a:tr h="348458">
                <a:tc>
                  <a:txBody>
                    <a:bodyPr/>
                    <a:lstStyle/>
                    <a:p>
                      <a:r>
                        <a:rPr lang="en-GB" sz="1800" b="0" i="0" dirty="0">
                          <a:solidFill>
                            <a:srgbClr val="FF3860"/>
                          </a:solidFill>
                          <a:latin typeface="OpenDyslexicAlta" pitchFamily="2" charset="77"/>
                          <a:ea typeface="OpenDyslexic" charset="0"/>
                          <a:cs typeface="OpenDyslexic" charset="0"/>
                        </a:rPr>
                        <a:t>referring</a:t>
                      </a:r>
                    </a:p>
                  </a:txBody>
                  <a:tcPr/>
                </a:tc>
                <a:extLst>
                  <a:ext uri="{0D108BD9-81ED-4DB2-BD59-A6C34878D82A}">
                    <a16:rowId xmlns:a16="http://schemas.microsoft.com/office/drawing/2014/main" val="2033931701"/>
                  </a:ext>
                </a:extLst>
              </a:tr>
              <a:tr h="315992">
                <a:tc>
                  <a:txBody>
                    <a:bodyPr/>
                    <a:lstStyle/>
                    <a:p>
                      <a:r>
                        <a:rPr lang="en-GB" sz="1800" b="0" i="0" dirty="0">
                          <a:solidFill>
                            <a:srgbClr val="FF3860"/>
                          </a:solidFill>
                          <a:latin typeface="OpenDyslexicAlta" pitchFamily="2" charset="77"/>
                          <a:ea typeface="OpenDyslexic" charset="0"/>
                          <a:cs typeface="OpenDyslexic" charset="0"/>
                        </a:rPr>
                        <a:t>preferring</a:t>
                      </a:r>
                    </a:p>
                  </a:txBody>
                  <a:tcPr/>
                </a:tc>
                <a:extLst>
                  <a:ext uri="{0D108BD9-81ED-4DB2-BD59-A6C34878D82A}">
                    <a16:rowId xmlns:a16="http://schemas.microsoft.com/office/drawing/2014/main" val="1803618354"/>
                  </a:ext>
                </a:extLst>
              </a:tr>
              <a:tr h="315992">
                <a:tc>
                  <a:txBody>
                    <a:bodyPr/>
                    <a:lstStyle/>
                    <a:p>
                      <a:r>
                        <a:rPr lang="en-GB" sz="1800" b="0" i="0" dirty="0">
                          <a:solidFill>
                            <a:srgbClr val="FF3860"/>
                          </a:solidFill>
                          <a:latin typeface="OpenDyslexicAlta" pitchFamily="2" charset="77"/>
                          <a:ea typeface="OpenDyslexic" charset="0"/>
                          <a:cs typeface="OpenDyslexic" charset="0"/>
                        </a:rPr>
                        <a:t>transferring</a:t>
                      </a:r>
                    </a:p>
                  </a:txBody>
                  <a:tcPr/>
                </a:tc>
                <a:extLst>
                  <a:ext uri="{0D108BD9-81ED-4DB2-BD59-A6C34878D82A}">
                    <a16:rowId xmlns:a16="http://schemas.microsoft.com/office/drawing/2014/main" val="631490802"/>
                  </a:ext>
                </a:extLst>
              </a:tr>
              <a:tr h="315992">
                <a:tc>
                  <a:txBody>
                    <a:bodyPr/>
                    <a:lstStyle/>
                    <a:p>
                      <a:r>
                        <a:rPr lang="en-GB" sz="1800" b="0" i="0" dirty="0">
                          <a:solidFill>
                            <a:srgbClr val="FF3860"/>
                          </a:solidFill>
                          <a:latin typeface="OpenDyslexicAlta" pitchFamily="2" charset="77"/>
                          <a:ea typeface="OpenDyslexic" charset="0"/>
                          <a:cs typeface="OpenDyslexic" charset="0"/>
                        </a:rPr>
                        <a:t>differing </a:t>
                      </a:r>
                    </a:p>
                  </a:txBody>
                  <a:tcPr/>
                </a:tc>
                <a:extLst>
                  <a:ext uri="{0D108BD9-81ED-4DB2-BD59-A6C34878D82A}">
                    <a16:rowId xmlns:a16="http://schemas.microsoft.com/office/drawing/2014/main" val="3526530755"/>
                  </a:ext>
                </a:extLst>
              </a:tr>
              <a:tr h="315992">
                <a:tc>
                  <a:txBody>
                    <a:bodyPr/>
                    <a:lstStyle/>
                    <a:p>
                      <a:r>
                        <a:rPr lang="en-GB" sz="1800" b="0" i="0" dirty="0">
                          <a:solidFill>
                            <a:srgbClr val="FF3860"/>
                          </a:solidFill>
                          <a:latin typeface="OpenDyslexicAlta" pitchFamily="2" charset="77"/>
                          <a:ea typeface="OpenDyslexic" charset="0"/>
                          <a:cs typeface="OpenDyslexic" charset="0"/>
                        </a:rPr>
                        <a:t>inferring</a:t>
                      </a:r>
                    </a:p>
                  </a:txBody>
                  <a:tcPr/>
                </a:tc>
                <a:extLst>
                  <a:ext uri="{0D108BD9-81ED-4DB2-BD59-A6C34878D82A}">
                    <a16:rowId xmlns:a16="http://schemas.microsoft.com/office/drawing/2014/main" val="3613149028"/>
                  </a:ext>
                </a:extLst>
              </a:tr>
              <a:tr h="315992">
                <a:tc>
                  <a:txBody>
                    <a:bodyPr/>
                    <a:lstStyle/>
                    <a:p>
                      <a:r>
                        <a:rPr lang="en-GB" sz="1800" b="0" i="0" dirty="0">
                          <a:solidFill>
                            <a:srgbClr val="FF3860"/>
                          </a:solidFill>
                          <a:latin typeface="OpenDyslexicAlta" pitchFamily="2" charset="77"/>
                          <a:ea typeface="OpenDyslexic" charset="0"/>
                          <a:cs typeface="OpenDyslexic" charset="0"/>
                        </a:rPr>
                        <a:t>conferring</a:t>
                      </a:r>
                    </a:p>
                  </a:txBody>
                  <a:tcPr/>
                </a:tc>
                <a:extLst>
                  <a:ext uri="{0D108BD9-81ED-4DB2-BD59-A6C34878D82A}">
                    <a16:rowId xmlns:a16="http://schemas.microsoft.com/office/drawing/2014/main" val="2629544501"/>
                  </a:ext>
                </a:extLst>
              </a:tr>
            </a:tbl>
          </a:graphicData>
        </a:graphic>
      </p:graphicFrame>
      <p:graphicFrame>
        <p:nvGraphicFramePr>
          <p:cNvPr id="11" name="Table 10">
            <a:extLst>
              <a:ext uri="{FF2B5EF4-FFF2-40B4-BE49-F238E27FC236}">
                <a16:creationId xmlns:a16="http://schemas.microsoft.com/office/drawing/2014/main" id="{72C7545B-ECED-401F-BA53-B77F7AAD50CF}"/>
              </a:ext>
            </a:extLst>
          </p:cNvPr>
          <p:cNvGraphicFramePr>
            <a:graphicFrameLocks noGrp="1"/>
          </p:cNvGraphicFramePr>
          <p:nvPr>
            <p:extLst>
              <p:ext uri="{D42A27DB-BD31-4B8C-83A1-F6EECF244321}">
                <p14:modId xmlns:p14="http://schemas.microsoft.com/office/powerpoint/2010/main" val="2005156045"/>
              </p:ext>
            </p:extLst>
          </p:nvPr>
        </p:nvGraphicFramePr>
        <p:xfrm>
          <a:off x="7016310" y="3940582"/>
          <a:ext cx="2730500" cy="2258061"/>
        </p:xfrm>
        <a:graphic>
          <a:graphicData uri="http://schemas.openxmlformats.org/drawingml/2006/table">
            <a:tbl>
              <a:tblPr firstRow="1" bandRow="1">
                <a:tableStyleId>{5940675A-B579-460E-94D1-54222C63F5DA}</a:tableStyleId>
              </a:tblPr>
              <a:tblGrid>
                <a:gridCol w="2730500">
                  <a:extLst>
                    <a:ext uri="{9D8B030D-6E8A-4147-A177-3AD203B41FA5}">
                      <a16:colId xmlns:a16="http://schemas.microsoft.com/office/drawing/2014/main" val="3286426097"/>
                    </a:ext>
                  </a:extLst>
                </a:gridCol>
              </a:tblGrid>
              <a:tr h="408941">
                <a:tc>
                  <a:txBody>
                    <a:bodyPr/>
                    <a:lstStyle/>
                    <a:p>
                      <a:r>
                        <a:rPr lang="en-GB" sz="1800" b="0" i="0" dirty="0">
                          <a:solidFill>
                            <a:srgbClr val="FF3860"/>
                          </a:solidFill>
                          <a:latin typeface="OpenDyslexicAlta" pitchFamily="2" charset="77"/>
                          <a:ea typeface="OpenDyslexic" charset="0"/>
                          <a:cs typeface="OpenDyslexic" charset="0"/>
                        </a:rPr>
                        <a:t>Reference </a:t>
                      </a:r>
                    </a:p>
                  </a:txBody>
                  <a:tcPr/>
                </a:tc>
                <a:extLst>
                  <a:ext uri="{0D108BD9-81ED-4DB2-BD59-A6C34878D82A}">
                    <a16:rowId xmlns:a16="http://schemas.microsoft.com/office/drawing/2014/main" val="2033931701"/>
                  </a:ext>
                </a:extLst>
              </a:tr>
              <a:tr h="370840">
                <a:tc>
                  <a:txBody>
                    <a:bodyPr/>
                    <a:lstStyle/>
                    <a:p>
                      <a:r>
                        <a:rPr lang="en-GB" sz="1800" b="0" i="0" dirty="0">
                          <a:solidFill>
                            <a:srgbClr val="FF3860"/>
                          </a:solidFill>
                          <a:latin typeface="OpenDyslexicAlta" pitchFamily="2" charset="77"/>
                          <a:ea typeface="OpenDyslexic" charset="0"/>
                          <a:cs typeface="OpenDyslexic" charset="0"/>
                        </a:rPr>
                        <a:t>preference</a:t>
                      </a:r>
                    </a:p>
                  </a:txBody>
                  <a:tcPr/>
                </a:tc>
                <a:extLst>
                  <a:ext uri="{0D108BD9-81ED-4DB2-BD59-A6C34878D82A}">
                    <a16:rowId xmlns:a16="http://schemas.microsoft.com/office/drawing/2014/main" val="1803618354"/>
                  </a:ext>
                </a:extLst>
              </a:tr>
              <a:tr h="370840">
                <a:tc>
                  <a:txBody>
                    <a:bodyPr/>
                    <a:lstStyle/>
                    <a:p>
                      <a:r>
                        <a:rPr lang="en-GB" sz="1800" b="0" i="0" dirty="0">
                          <a:solidFill>
                            <a:srgbClr val="FF3860"/>
                          </a:solidFill>
                          <a:latin typeface="OpenDyslexicAlta" pitchFamily="2" charset="77"/>
                          <a:ea typeface="OpenDyslexic" charset="0"/>
                          <a:cs typeface="OpenDyslexic" charset="0"/>
                        </a:rPr>
                        <a:t>transference</a:t>
                      </a:r>
                    </a:p>
                  </a:txBody>
                  <a:tcPr/>
                </a:tc>
                <a:extLst>
                  <a:ext uri="{0D108BD9-81ED-4DB2-BD59-A6C34878D82A}">
                    <a16:rowId xmlns:a16="http://schemas.microsoft.com/office/drawing/2014/main" val="631490802"/>
                  </a:ext>
                </a:extLst>
              </a:tr>
              <a:tr h="370840">
                <a:tc>
                  <a:txBody>
                    <a:bodyPr/>
                    <a:lstStyle/>
                    <a:p>
                      <a:r>
                        <a:rPr lang="en-GB" sz="1800" b="0" i="0" dirty="0">
                          <a:solidFill>
                            <a:srgbClr val="FF3860"/>
                          </a:solidFill>
                          <a:latin typeface="OpenDyslexicAlta" pitchFamily="2" charset="77"/>
                          <a:ea typeface="OpenDyslexic" charset="0"/>
                          <a:cs typeface="OpenDyslexic" charset="0"/>
                        </a:rPr>
                        <a:t>difference</a:t>
                      </a:r>
                    </a:p>
                  </a:txBody>
                  <a:tcPr/>
                </a:tc>
                <a:extLst>
                  <a:ext uri="{0D108BD9-81ED-4DB2-BD59-A6C34878D82A}">
                    <a16:rowId xmlns:a16="http://schemas.microsoft.com/office/drawing/2014/main" val="3526530755"/>
                  </a:ext>
                </a:extLst>
              </a:tr>
              <a:tr h="370840">
                <a:tc>
                  <a:txBody>
                    <a:bodyPr/>
                    <a:lstStyle/>
                    <a:p>
                      <a:r>
                        <a:rPr lang="en-GB" sz="1800" b="0" i="0" dirty="0">
                          <a:solidFill>
                            <a:srgbClr val="FF3860"/>
                          </a:solidFill>
                          <a:latin typeface="OpenDyslexicAlta" pitchFamily="2" charset="77"/>
                          <a:ea typeface="OpenDyslexic" charset="0"/>
                          <a:cs typeface="OpenDyslexic" charset="0"/>
                        </a:rPr>
                        <a:t>inference</a:t>
                      </a:r>
                    </a:p>
                  </a:txBody>
                  <a:tcPr/>
                </a:tc>
                <a:extLst>
                  <a:ext uri="{0D108BD9-81ED-4DB2-BD59-A6C34878D82A}">
                    <a16:rowId xmlns:a16="http://schemas.microsoft.com/office/drawing/2014/main" val="3613149028"/>
                  </a:ext>
                </a:extLst>
              </a:tr>
              <a:tr h="0">
                <a:tc>
                  <a:txBody>
                    <a:bodyPr/>
                    <a:lstStyle/>
                    <a:p>
                      <a:r>
                        <a:rPr lang="en-GB" sz="1800" b="0" i="0" dirty="0">
                          <a:solidFill>
                            <a:srgbClr val="FF3860"/>
                          </a:solidFill>
                          <a:latin typeface="OpenDyslexicAlta" pitchFamily="2" charset="77"/>
                          <a:ea typeface="OpenDyslexic" charset="0"/>
                          <a:cs typeface="OpenDyslexic" charset="0"/>
                        </a:rPr>
                        <a:t>conference</a:t>
                      </a:r>
                    </a:p>
                  </a:txBody>
                  <a:tcPr/>
                </a:tc>
                <a:extLst>
                  <a:ext uri="{0D108BD9-81ED-4DB2-BD59-A6C34878D82A}">
                    <a16:rowId xmlns:a16="http://schemas.microsoft.com/office/drawing/2014/main" val="2629544501"/>
                  </a:ext>
                </a:extLst>
              </a:tr>
            </a:tbl>
          </a:graphicData>
        </a:graphic>
      </p:graphicFrame>
      <p:sp>
        <p:nvSpPr>
          <p:cNvPr id="5" name="TextBox 4">
            <a:extLst>
              <a:ext uri="{FF2B5EF4-FFF2-40B4-BE49-F238E27FC236}">
                <a16:creationId xmlns:a16="http://schemas.microsoft.com/office/drawing/2014/main" id="{B69F2488-EC93-9441-BDA7-38703FDB4089}"/>
              </a:ext>
            </a:extLst>
          </p:cNvPr>
          <p:cNvSpPr txBox="1"/>
          <p:nvPr/>
        </p:nvSpPr>
        <p:spPr>
          <a:xfrm>
            <a:off x="571500" y="1531778"/>
            <a:ext cx="1435100" cy="369332"/>
          </a:xfrm>
          <a:prstGeom prst="rect">
            <a:avLst/>
          </a:prstGeom>
          <a:noFill/>
        </p:spPr>
        <p:txBody>
          <a:bodyPr wrap="square" rtlCol="0">
            <a:spAutoFit/>
          </a:bodyPr>
          <a:lstStyle/>
          <a:p>
            <a:r>
              <a:rPr lang="en-US" dirty="0">
                <a:solidFill>
                  <a:srgbClr val="FF3860"/>
                </a:solidFill>
              </a:rPr>
              <a:t>Answers: </a:t>
            </a:r>
          </a:p>
        </p:txBody>
      </p:sp>
    </p:spTree>
    <p:extLst>
      <p:ext uri="{BB962C8B-B14F-4D97-AF65-F5344CB8AC3E}">
        <p14:creationId xmlns:p14="http://schemas.microsoft.com/office/powerpoint/2010/main" val="420983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03330370"/>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2822212334"/>
                    </a:ext>
                  </a:extLst>
                </a:gridCol>
                <a:gridCol w="1858433">
                  <a:extLst>
                    <a:ext uri="{9D8B030D-6E8A-4147-A177-3AD203B41FA5}">
                      <a16:colId xmlns:a16="http://schemas.microsoft.com/office/drawing/2014/main" val="1937213759"/>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D883FF"/>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4th Attempt</a:t>
                      </a:r>
                    </a:p>
                  </a:txBody>
                  <a:tcPr>
                    <a:solidFill>
                      <a:srgbClr val="D883FF"/>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referring</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preferred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transferring</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reference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referee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preference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transference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difference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inference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conferring</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829931803"/>
              </p:ext>
            </p:extLst>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Adding suffixes beginning with vowel letters to words ending in </a:t>
                      </a:r>
                      <a:r>
                        <a:rPr lang="mr-IN" sz="1400" b="0" i="0" baseline="0" dirty="0">
                          <a:latin typeface="Muli" pitchFamily="2" charset="77"/>
                        </a:rPr>
                        <a:t>–</a:t>
                      </a:r>
                      <a:r>
                        <a:rPr lang="en-GB" sz="1400" baseline="0" dirty="0" err="1">
                          <a:latin typeface="Muli" pitchFamily="2" charset="77"/>
                        </a:rPr>
                        <a:t>fer</a:t>
                      </a:r>
                      <a:r>
                        <a:rPr lang="en-GB" sz="1400" baseline="0" dirty="0">
                          <a:latin typeface="Muli" pitchFamily="2" charset="77"/>
                        </a:rPr>
                        <a:t>. The r is doubled if the </a:t>
                      </a:r>
                      <a:r>
                        <a:rPr lang="mr-IN" sz="1400" baseline="0" dirty="0">
                          <a:latin typeface="Muli" pitchFamily="2" charset="77"/>
                        </a:rPr>
                        <a:t>–</a:t>
                      </a:r>
                      <a:r>
                        <a:rPr lang="en-GB" sz="1400" baseline="0" dirty="0" err="1">
                          <a:latin typeface="Muli" pitchFamily="2" charset="77"/>
                        </a:rPr>
                        <a:t>fer</a:t>
                      </a:r>
                      <a:r>
                        <a:rPr lang="en-GB" sz="1400" baseline="0" dirty="0">
                          <a:latin typeface="Muli" pitchFamily="2" charset="77"/>
                        </a:rPr>
                        <a:t> is still stressed when the ending is added. If the </a:t>
                      </a:r>
                      <a:r>
                        <a:rPr lang="mr-IN" sz="1400" baseline="0" dirty="0">
                          <a:latin typeface="Muli" pitchFamily="2" charset="77"/>
                        </a:rPr>
                        <a:t>–</a:t>
                      </a:r>
                      <a:r>
                        <a:rPr lang="en-GB" sz="1400" baseline="0" dirty="0" err="1">
                          <a:latin typeface="Muli" pitchFamily="2" charset="77"/>
                        </a:rPr>
                        <a:t>fer</a:t>
                      </a:r>
                      <a:r>
                        <a:rPr lang="en-GB" sz="1400" baseline="0" dirty="0">
                          <a:latin typeface="Muli" pitchFamily="2" charset="77"/>
                        </a:rPr>
                        <a:t> is not stressed then the r isn’t doubled.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15</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449096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referring</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preferred</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transferring</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reference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referee</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preference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transference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difference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inference</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conferring</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995668269"/>
              </p:ext>
            </p:extLst>
          </p:nvPr>
        </p:nvGraphicFramePr>
        <p:xfrm>
          <a:off x="508000" y="325966"/>
          <a:ext cx="9055100" cy="115824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Adding suffixes beginning with vowel letters to words ending in </a:t>
                      </a:r>
                      <a:r>
                        <a:rPr lang="mr-IN" sz="1400" b="0" i="0" baseline="0" dirty="0">
                          <a:latin typeface="Muli" pitchFamily="2" charset="77"/>
                        </a:rPr>
                        <a:t>–</a:t>
                      </a:r>
                      <a:r>
                        <a:rPr lang="en-GB" sz="1400" baseline="0" dirty="0" err="1">
                          <a:latin typeface="Muli" pitchFamily="2" charset="77"/>
                        </a:rPr>
                        <a:t>fer</a:t>
                      </a:r>
                      <a:r>
                        <a:rPr lang="en-GB" sz="1400" baseline="0" dirty="0">
                          <a:latin typeface="Muli" pitchFamily="2" charset="77"/>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The r is doubled if the </a:t>
                      </a:r>
                      <a:r>
                        <a:rPr lang="mr-IN" sz="1400" baseline="0" dirty="0">
                          <a:latin typeface="Muli" pitchFamily="2" charset="77"/>
                        </a:rPr>
                        <a:t>–</a:t>
                      </a:r>
                      <a:r>
                        <a:rPr lang="en-GB" sz="1400" baseline="0" dirty="0" err="1">
                          <a:latin typeface="Muli" pitchFamily="2" charset="77"/>
                        </a:rPr>
                        <a:t>fer</a:t>
                      </a:r>
                      <a:r>
                        <a:rPr lang="en-GB" sz="1400" baseline="0" dirty="0">
                          <a:latin typeface="Muli" pitchFamily="2" charset="77"/>
                        </a:rPr>
                        <a:t> is still stressed when the ending is added. If the </a:t>
                      </a:r>
                      <a:r>
                        <a:rPr lang="mr-IN" sz="1400" baseline="0" dirty="0">
                          <a:latin typeface="Muli" pitchFamily="2" charset="77"/>
                        </a:rPr>
                        <a:t>–</a:t>
                      </a:r>
                      <a:r>
                        <a:rPr lang="en-GB" sz="1400" baseline="0" dirty="0" err="1">
                          <a:latin typeface="Muli" pitchFamily="2" charset="77"/>
                        </a:rPr>
                        <a:t>fer</a:t>
                      </a:r>
                      <a:r>
                        <a:rPr lang="en-GB" sz="1400" baseline="0" dirty="0">
                          <a:latin typeface="Muli" pitchFamily="2" charset="77"/>
                        </a:rPr>
                        <a:t> is not stressed then the r isn’t doubled.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15</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3" name="Oval 2"/>
          <p:cNvSpPr/>
          <p:nvPr/>
        </p:nvSpPr>
        <p:spPr>
          <a:xfrm>
            <a:off x="3208564" y="2209800"/>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7" name="Oval 6"/>
          <p:cNvSpPr/>
          <p:nvPr/>
        </p:nvSpPr>
        <p:spPr>
          <a:xfrm>
            <a:off x="3208564" y="2637122"/>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8" name="Oval 7"/>
          <p:cNvSpPr/>
          <p:nvPr/>
        </p:nvSpPr>
        <p:spPr>
          <a:xfrm>
            <a:off x="3208564" y="3145971"/>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9" name="Oval 8"/>
          <p:cNvSpPr/>
          <p:nvPr/>
        </p:nvSpPr>
        <p:spPr>
          <a:xfrm>
            <a:off x="3208564" y="3573293"/>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0" name="Oval 9"/>
          <p:cNvSpPr/>
          <p:nvPr/>
        </p:nvSpPr>
        <p:spPr>
          <a:xfrm>
            <a:off x="3208564" y="4998042"/>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1" name="Oval 10"/>
          <p:cNvSpPr/>
          <p:nvPr/>
        </p:nvSpPr>
        <p:spPr>
          <a:xfrm>
            <a:off x="3208564" y="5407533"/>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2" name="Oval 11"/>
          <p:cNvSpPr/>
          <p:nvPr/>
        </p:nvSpPr>
        <p:spPr>
          <a:xfrm>
            <a:off x="3208564" y="5916382"/>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3" name="Oval 12"/>
          <p:cNvSpPr/>
          <p:nvPr/>
        </p:nvSpPr>
        <p:spPr>
          <a:xfrm>
            <a:off x="3205841" y="6343588"/>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4" name="Oval 13"/>
          <p:cNvSpPr/>
          <p:nvPr/>
        </p:nvSpPr>
        <p:spPr>
          <a:xfrm>
            <a:off x="3208564" y="4061871"/>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5" name="Oval 14"/>
          <p:cNvSpPr/>
          <p:nvPr/>
        </p:nvSpPr>
        <p:spPr>
          <a:xfrm>
            <a:off x="3205842" y="4509684"/>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7" name="Rounded Rectangle 16"/>
          <p:cNvSpPr/>
          <p:nvPr/>
        </p:nvSpPr>
        <p:spPr>
          <a:xfrm>
            <a:off x="7063960" y="4225157"/>
            <a:ext cx="2018434" cy="1182376"/>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When one thing is liked more than another.</a:t>
            </a:r>
          </a:p>
        </p:txBody>
      </p:sp>
      <p:sp>
        <p:nvSpPr>
          <p:cNvPr id="18" name="Rounded Rectangle 17"/>
          <p:cNvSpPr/>
          <p:nvPr/>
        </p:nvSpPr>
        <p:spPr>
          <a:xfrm>
            <a:off x="9833426" y="2109970"/>
            <a:ext cx="1862367" cy="1199287"/>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Directing to  someone else for help. </a:t>
            </a:r>
          </a:p>
        </p:txBody>
      </p:sp>
      <p:sp>
        <p:nvSpPr>
          <p:cNvPr id="19" name="Rounded Rectangle 18"/>
          <p:cNvSpPr/>
          <p:nvPr/>
        </p:nvSpPr>
        <p:spPr>
          <a:xfrm>
            <a:off x="5099050" y="3417242"/>
            <a:ext cx="1794328" cy="642257"/>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A source of information. </a:t>
            </a:r>
          </a:p>
        </p:txBody>
      </p:sp>
      <p:sp>
        <p:nvSpPr>
          <p:cNvPr id="20" name="Rounded Rectangle 19"/>
          <p:cNvSpPr/>
          <p:nvPr/>
        </p:nvSpPr>
        <p:spPr>
          <a:xfrm>
            <a:off x="4110798" y="4262566"/>
            <a:ext cx="1794328" cy="1006920"/>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The act of granting something.</a:t>
            </a:r>
          </a:p>
        </p:txBody>
      </p:sp>
      <p:sp>
        <p:nvSpPr>
          <p:cNvPr id="21" name="Rounded Rectangle 20"/>
          <p:cNvSpPr/>
          <p:nvPr/>
        </p:nvSpPr>
        <p:spPr>
          <a:xfrm>
            <a:off x="7322257" y="5570819"/>
            <a:ext cx="1794328" cy="1058577"/>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a conclusion based on evidence</a:t>
            </a:r>
          </a:p>
        </p:txBody>
      </p:sp>
      <p:sp>
        <p:nvSpPr>
          <p:cNvPr id="22" name="Rounded Rectangle 21"/>
          <p:cNvSpPr/>
          <p:nvPr/>
        </p:nvSpPr>
        <p:spPr>
          <a:xfrm>
            <a:off x="9854365" y="3474910"/>
            <a:ext cx="1794328" cy="964428"/>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The official in charge of the match.</a:t>
            </a:r>
          </a:p>
        </p:txBody>
      </p:sp>
      <p:sp>
        <p:nvSpPr>
          <p:cNvPr id="23" name="Rounded Rectangle 22"/>
          <p:cNvSpPr/>
          <p:nvPr/>
        </p:nvSpPr>
        <p:spPr>
          <a:xfrm>
            <a:off x="4444658" y="5538158"/>
            <a:ext cx="2028260" cy="1091238"/>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A greater liking for one thing over another.</a:t>
            </a:r>
          </a:p>
        </p:txBody>
      </p:sp>
      <p:sp>
        <p:nvSpPr>
          <p:cNvPr id="25" name="Rounded Rectangle 24"/>
          <p:cNvSpPr/>
          <p:nvPr/>
        </p:nvSpPr>
        <p:spPr>
          <a:xfrm>
            <a:off x="4110799" y="2112756"/>
            <a:ext cx="1967054" cy="1101419"/>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A way in which things are dissimilar.</a:t>
            </a:r>
          </a:p>
        </p:txBody>
      </p:sp>
      <p:sp>
        <p:nvSpPr>
          <p:cNvPr id="26" name="Rectangle 25"/>
          <p:cNvSpPr/>
          <p:nvPr/>
        </p:nvSpPr>
        <p:spPr>
          <a:xfrm>
            <a:off x="4281055" y="1577304"/>
            <a:ext cx="6636254" cy="378476"/>
          </a:xfrm>
          <a:prstGeom prst="rect">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Draw a line to match each spelling to its definition. </a:t>
            </a:r>
          </a:p>
        </p:txBody>
      </p:sp>
      <p:sp>
        <p:nvSpPr>
          <p:cNvPr id="27" name="Rounded Rectangle 26"/>
          <p:cNvSpPr/>
          <p:nvPr/>
        </p:nvSpPr>
        <p:spPr>
          <a:xfrm>
            <a:off x="7466238" y="2345230"/>
            <a:ext cx="1794328" cy="1129680"/>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The action of transferring something.</a:t>
            </a:r>
          </a:p>
        </p:txBody>
      </p:sp>
      <p:sp>
        <p:nvSpPr>
          <p:cNvPr id="28" name="Rounded Rectangle 27"/>
          <p:cNvSpPr/>
          <p:nvPr/>
        </p:nvSpPr>
        <p:spPr>
          <a:xfrm>
            <a:off x="9650186" y="5178922"/>
            <a:ext cx="1794328" cy="900746"/>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Alta" pitchFamily="2" charset="77"/>
              </a:rPr>
              <a:t>Moving from one place to another.</a:t>
            </a:r>
          </a:p>
        </p:txBody>
      </p:sp>
    </p:spTree>
    <p:extLst>
      <p:ext uri="{BB962C8B-B14F-4D97-AF65-F5344CB8AC3E}">
        <p14:creationId xmlns:p14="http://schemas.microsoft.com/office/powerpoint/2010/main" val="13575677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referring</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preferred</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transferring</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reference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referee</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preference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transference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difference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inference</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conferring</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721015454"/>
              </p:ext>
            </p:extLst>
          </p:nvPr>
        </p:nvGraphicFramePr>
        <p:xfrm>
          <a:off x="508000" y="325966"/>
          <a:ext cx="9055100" cy="115824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Adding suffixes beginning with vowel letters to words ending in </a:t>
                      </a:r>
                      <a:r>
                        <a:rPr lang="mr-IN" sz="1400" b="0" i="0" baseline="0" dirty="0">
                          <a:latin typeface="Muli" pitchFamily="2" charset="77"/>
                        </a:rPr>
                        <a:t>–</a:t>
                      </a:r>
                      <a:r>
                        <a:rPr lang="en-GB" sz="1400" baseline="0" dirty="0" err="1">
                          <a:latin typeface="Muli" pitchFamily="2" charset="77"/>
                        </a:rPr>
                        <a:t>fer</a:t>
                      </a:r>
                      <a:r>
                        <a:rPr lang="en-GB" sz="1400" baseline="0" dirty="0">
                          <a:latin typeface="Muli" pitchFamily="2" charset="77"/>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The r is doubled if the </a:t>
                      </a:r>
                      <a:r>
                        <a:rPr lang="mr-IN" sz="1400" baseline="0" dirty="0">
                          <a:latin typeface="Muli" pitchFamily="2" charset="77"/>
                        </a:rPr>
                        <a:t>–</a:t>
                      </a:r>
                      <a:r>
                        <a:rPr lang="en-GB" sz="1400" baseline="0" dirty="0" err="1">
                          <a:latin typeface="Muli" pitchFamily="2" charset="77"/>
                        </a:rPr>
                        <a:t>fer</a:t>
                      </a:r>
                      <a:r>
                        <a:rPr lang="en-GB" sz="1400" baseline="0" dirty="0">
                          <a:latin typeface="Muli" pitchFamily="2" charset="77"/>
                        </a:rPr>
                        <a:t> is still stressed when the ending is added. If the </a:t>
                      </a:r>
                      <a:r>
                        <a:rPr lang="mr-IN" sz="1400" baseline="0" dirty="0">
                          <a:latin typeface="Muli" pitchFamily="2" charset="77"/>
                        </a:rPr>
                        <a:t>–</a:t>
                      </a:r>
                      <a:r>
                        <a:rPr lang="en-GB" sz="1400" baseline="0" dirty="0" err="1">
                          <a:latin typeface="Muli" pitchFamily="2" charset="77"/>
                        </a:rPr>
                        <a:t>fer</a:t>
                      </a:r>
                      <a:r>
                        <a:rPr lang="en-GB" sz="1400" baseline="0" dirty="0">
                          <a:latin typeface="Muli" pitchFamily="2" charset="77"/>
                        </a:rPr>
                        <a:t> is not stressed then the r isn’t doubled.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15</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3" name="Oval 2"/>
          <p:cNvSpPr/>
          <p:nvPr/>
        </p:nvSpPr>
        <p:spPr>
          <a:xfrm>
            <a:off x="3208564" y="2209800"/>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7" name="Oval 6"/>
          <p:cNvSpPr/>
          <p:nvPr/>
        </p:nvSpPr>
        <p:spPr>
          <a:xfrm>
            <a:off x="3208564" y="2637122"/>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8" name="Oval 7"/>
          <p:cNvSpPr/>
          <p:nvPr/>
        </p:nvSpPr>
        <p:spPr>
          <a:xfrm>
            <a:off x="3208564" y="3145971"/>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9" name="Oval 8"/>
          <p:cNvSpPr/>
          <p:nvPr/>
        </p:nvSpPr>
        <p:spPr>
          <a:xfrm>
            <a:off x="3208564" y="3573293"/>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0" name="Oval 9"/>
          <p:cNvSpPr/>
          <p:nvPr/>
        </p:nvSpPr>
        <p:spPr>
          <a:xfrm>
            <a:off x="3208564" y="4998042"/>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1" name="Oval 10"/>
          <p:cNvSpPr/>
          <p:nvPr/>
        </p:nvSpPr>
        <p:spPr>
          <a:xfrm>
            <a:off x="3208564" y="5407533"/>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2" name="Oval 11"/>
          <p:cNvSpPr/>
          <p:nvPr/>
        </p:nvSpPr>
        <p:spPr>
          <a:xfrm>
            <a:off x="3208564" y="5916382"/>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3" name="Oval 12"/>
          <p:cNvSpPr/>
          <p:nvPr/>
        </p:nvSpPr>
        <p:spPr>
          <a:xfrm>
            <a:off x="3205841" y="6343588"/>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4" name="Oval 13"/>
          <p:cNvSpPr/>
          <p:nvPr/>
        </p:nvSpPr>
        <p:spPr>
          <a:xfrm>
            <a:off x="3208564" y="4061871"/>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5" name="Oval 14"/>
          <p:cNvSpPr/>
          <p:nvPr/>
        </p:nvSpPr>
        <p:spPr>
          <a:xfrm>
            <a:off x="3205842" y="4509684"/>
            <a:ext cx="174171" cy="163286"/>
          </a:xfrm>
          <a:prstGeom prst="ellipse">
            <a:avLst/>
          </a:prstGeom>
          <a:solidFill>
            <a:srgbClr val="D88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7" name="Rounded Rectangle 16"/>
          <p:cNvSpPr/>
          <p:nvPr/>
        </p:nvSpPr>
        <p:spPr>
          <a:xfrm>
            <a:off x="7306406" y="3940151"/>
            <a:ext cx="2018434" cy="936055"/>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When one thing is liked more than another.</a:t>
            </a:r>
          </a:p>
        </p:txBody>
      </p:sp>
      <p:sp>
        <p:nvSpPr>
          <p:cNvPr id="18" name="Rounded Rectangle 17"/>
          <p:cNvSpPr/>
          <p:nvPr/>
        </p:nvSpPr>
        <p:spPr>
          <a:xfrm>
            <a:off x="4015661" y="1578381"/>
            <a:ext cx="1862367" cy="891414"/>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Directing to  someone else for help. </a:t>
            </a:r>
          </a:p>
        </p:txBody>
      </p:sp>
      <p:sp>
        <p:nvSpPr>
          <p:cNvPr id="19" name="Rounded Rectangle 18"/>
          <p:cNvSpPr/>
          <p:nvPr/>
        </p:nvSpPr>
        <p:spPr>
          <a:xfrm>
            <a:off x="7293435" y="3186793"/>
            <a:ext cx="1794328" cy="642257"/>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 source of information. </a:t>
            </a:r>
          </a:p>
        </p:txBody>
      </p:sp>
      <p:sp>
        <p:nvSpPr>
          <p:cNvPr id="20" name="Rounded Rectangle 19"/>
          <p:cNvSpPr/>
          <p:nvPr/>
        </p:nvSpPr>
        <p:spPr>
          <a:xfrm>
            <a:off x="8030817" y="6062213"/>
            <a:ext cx="2588046" cy="613396"/>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The act of granting something.</a:t>
            </a:r>
          </a:p>
        </p:txBody>
      </p:sp>
      <p:sp>
        <p:nvSpPr>
          <p:cNvPr id="21" name="Rounded Rectangle 20"/>
          <p:cNvSpPr/>
          <p:nvPr/>
        </p:nvSpPr>
        <p:spPr>
          <a:xfrm>
            <a:off x="4078851" y="5617178"/>
            <a:ext cx="2469619" cy="720941"/>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 conclusion based on evidence</a:t>
            </a:r>
          </a:p>
        </p:txBody>
      </p:sp>
      <p:sp>
        <p:nvSpPr>
          <p:cNvPr id="22" name="Rounded Rectangle 21"/>
          <p:cNvSpPr/>
          <p:nvPr/>
        </p:nvSpPr>
        <p:spPr>
          <a:xfrm>
            <a:off x="4102488" y="3673417"/>
            <a:ext cx="1874463" cy="797924"/>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The official in charge of the match.</a:t>
            </a:r>
          </a:p>
        </p:txBody>
      </p:sp>
      <p:sp>
        <p:nvSpPr>
          <p:cNvPr id="23" name="Rounded Rectangle 22"/>
          <p:cNvSpPr/>
          <p:nvPr/>
        </p:nvSpPr>
        <p:spPr>
          <a:xfrm>
            <a:off x="7176469" y="1855092"/>
            <a:ext cx="2028260" cy="1091238"/>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 greater liking for one thing over another.</a:t>
            </a:r>
          </a:p>
        </p:txBody>
      </p:sp>
      <p:sp>
        <p:nvSpPr>
          <p:cNvPr id="25" name="Rounded Rectangle 24"/>
          <p:cNvSpPr/>
          <p:nvPr/>
        </p:nvSpPr>
        <p:spPr>
          <a:xfrm>
            <a:off x="6701131" y="5185680"/>
            <a:ext cx="2588046" cy="655375"/>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 way in which things are dissimilar.</a:t>
            </a:r>
          </a:p>
        </p:txBody>
      </p:sp>
      <p:sp>
        <p:nvSpPr>
          <p:cNvPr id="27" name="Rounded Rectangle 26"/>
          <p:cNvSpPr/>
          <p:nvPr/>
        </p:nvSpPr>
        <p:spPr>
          <a:xfrm>
            <a:off x="4066085" y="4624189"/>
            <a:ext cx="1938930" cy="812754"/>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The action of transferring something.</a:t>
            </a:r>
          </a:p>
        </p:txBody>
      </p:sp>
      <p:sp>
        <p:nvSpPr>
          <p:cNvPr id="28" name="Rounded Rectangle 27"/>
          <p:cNvSpPr/>
          <p:nvPr/>
        </p:nvSpPr>
        <p:spPr>
          <a:xfrm>
            <a:off x="4306930" y="2713369"/>
            <a:ext cx="2213140" cy="775985"/>
          </a:xfrm>
          <a:prstGeom prst="roundRect">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Moving from one place to another.</a:t>
            </a:r>
          </a:p>
        </p:txBody>
      </p:sp>
      <p:cxnSp>
        <p:nvCxnSpPr>
          <p:cNvPr id="6" name="Straight Arrow Connector 5">
            <a:extLst>
              <a:ext uri="{FF2B5EF4-FFF2-40B4-BE49-F238E27FC236}">
                <a16:creationId xmlns:a16="http://schemas.microsoft.com/office/drawing/2014/main" id="{26359E8A-7C81-164E-953E-C9237E7AC781}"/>
              </a:ext>
            </a:extLst>
          </p:cNvPr>
          <p:cNvCxnSpPr>
            <a:cxnSpLocks/>
            <a:stCxn id="8" idx="6"/>
            <a:endCxn id="28" idx="1"/>
          </p:cNvCxnSpPr>
          <p:nvPr/>
        </p:nvCxnSpPr>
        <p:spPr>
          <a:xfrm flipV="1">
            <a:off x="3382735" y="3101362"/>
            <a:ext cx="924195" cy="1262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E69290A-AE67-5F49-B274-3A9A0BEAF1EE}"/>
              </a:ext>
            </a:extLst>
          </p:cNvPr>
          <p:cNvCxnSpPr>
            <a:cxnSpLocks/>
            <a:stCxn id="10" idx="5"/>
            <a:endCxn id="27" idx="1"/>
          </p:cNvCxnSpPr>
          <p:nvPr/>
        </p:nvCxnSpPr>
        <p:spPr>
          <a:xfrm flipV="1">
            <a:off x="3357228" y="5030566"/>
            <a:ext cx="708857" cy="1068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25103EC-5C85-BC45-856A-8DBE8CF9D871}"/>
              </a:ext>
            </a:extLst>
          </p:cNvPr>
          <p:cNvCxnSpPr>
            <a:cxnSpLocks/>
            <a:stCxn id="7" idx="6"/>
            <a:endCxn id="23" idx="1"/>
          </p:cNvCxnSpPr>
          <p:nvPr/>
        </p:nvCxnSpPr>
        <p:spPr>
          <a:xfrm flipV="1">
            <a:off x="3382735" y="2400711"/>
            <a:ext cx="3793734" cy="3180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F87BC89-26C3-114F-865C-C2D51EA61A5D}"/>
              </a:ext>
            </a:extLst>
          </p:cNvPr>
          <p:cNvCxnSpPr>
            <a:cxnSpLocks/>
            <a:stCxn id="14" idx="6"/>
            <a:endCxn id="22" idx="1"/>
          </p:cNvCxnSpPr>
          <p:nvPr/>
        </p:nvCxnSpPr>
        <p:spPr>
          <a:xfrm flipV="1">
            <a:off x="3382735" y="4072379"/>
            <a:ext cx="719753" cy="711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F0729A1-A274-8E44-BCE5-F60ADA181CCF}"/>
              </a:ext>
            </a:extLst>
          </p:cNvPr>
          <p:cNvCxnSpPr>
            <a:cxnSpLocks/>
            <a:stCxn id="3" idx="5"/>
            <a:endCxn id="18" idx="1"/>
          </p:cNvCxnSpPr>
          <p:nvPr/>
        </p:nvCxnSpPr>
        <p:spPr>
          <a:xfrm flipV="1">
            <a:off x="3357228" y="2024088"/>
            <a:ext cx="658433" cy="3250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CD77A28-B0F2-2442-873D-61111544197B}"/>
              </a:ext>
            </a:extLst>
          </p:cNvPr>
          <p:cNvCxnSpPr>
            <a:stCxn id="9" idx="6"/>
            <a:endCxn id="19" idx="1"/>
          </p:cNvCxnSpPr>
          <p:nvPr/>
        </p:nvCxnSpPr>
        <p:spPr>
          <a:xfrm flipV="1">
            <a:off x="3382735" y="3507922"/>
            <a:ext cx="3910700" cy="1470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571A3EA-6244-B54D-91BC-43999D4F7621}"/>
              </a:ext>
            </a:extLst>
          </p:cNvPr>
          <p:cNvCxnSpPr>
            <a:cxnSpLocks/>
            <a:stCxn id="15" idx="6"/>
            <a:endCxn id="17" idx="1"/>
          </p:cNvCxnSpPr>
          <p:nvPr/>
        </p:nvCxnSpPr>
        <p:spPr>
          <a:xfrm flipV="1">
            <a:off x="3380013" y="4408179"/>
            <a:ext cx="3926393" cy="1831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42451B9-EE30-AB46-93A7-4ABD7B7C00FB}"/>
              </a:ext>
            </a:extLst>
          </p:cNvPr>
          <p:cNvCxnSpPr>
            <a:cxnSpLocks/>
            <a:stCxn id="11" idx="4"/>
            <a:endCxn id="25" idx="1"/>
          </p:cNvCxnSpPr>
          <p:nvPr/>
        </p:nvCxnSpPr>
        <p:spPr>
          <a:xfrm flipV="1">
            <a:off x="3295650" y="5513368"/>
            <a:ext cx="3405481" cy="57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4931B6B-88E9-204F-8F7E-75267E13D0A7}"/>
              </a:ext>
            </a:extLst>
          </p:cNvPr>
          <p:cNvCxnSpPr>
            <a:cxnSpLocks/>
            <a:stCxn id="13" idx="6"/>
            <a:endCxn id="20" idx="1"/>
          </p:cNvCxnSpPr>
          <p:nvPr/>
        </p:nvCxnSpPr>
        <p:spPr>
          <a:xfrm flipV="1">
            <a:off x="3380012" y="6368911"/>
            <a:ext cx="4650805" cy="563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57C0A06-5A98-4D4E-9CDA-6263D17B7607}"/>
              </a:ext>
            </a:extLst>
          </p:cNvPr>
          <p:cNvCxnSpPr>
            <a:cxnSpLocks/>
            <a:stCxn id="12" idx="6"/>
            <a:endCxn id="21" idx="1"/>
          </p:cNvCxnSpPr>
          <p:nvPr/>
        </p:nvCxnSpPr>
        <p:spPr>
          <a:xfrm flipV="1">
            <a:off x="3382735" y="5977649"/>
            <a:ext cx="696116" cy="203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61263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dirty="0"/>
              <a:t>Words with ‘silent’ letters at the start. </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5</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16</a:t>
            </a:r>
          </a:p>
        </p:txBody>
      </p:sp>
    </p:spTree>
    <p:extLst>
      <p:ext uri="{BB962C8B-B14F-4D97-AF65-F5344CB8AC3E}">
        <p14:creationId xmlns:p14="http://schemas.microsoft.com/office/powerpoint/2010/main" val="103970207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5</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16</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dirty="0"/>
              <a:t>Words with ‘silent’ letters at the start.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555112658"/>
              </p:ext>
            </p:extLst>
          </p:nvPr>
        </p:nvGraphicFramePr>
        <p:xfrm>
          <a:off x="3429000" y="1311275"/>
          <a:ext cx="8363607" cy="5268593"/>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80763">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There are lots of words in the English language that have silent letters. These can occur throughout a word but today we will look at words with a silent first letter.</a:t>
                      </a:r>
                    </a:p>
                  </a:txBody>
                  <a:tcPr/>
                </a:tc>
                <a:extLst>
                  <a:ext uri="{0D108BD9-81ED-4DB2-BD59-A6C34878D82A}">
                    <a16:rowId xmlns:a16="http://schemas.microsoft.com/office/drawing/2014/main" val="10000"/>
                  </a:ext>
                </a:extLst>
              </a:tr>
              <a:tr h="2141030">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Get the children to copy down the spelling list on to their whiteboards and circle the silent sounds in each of the words.</a:t>
                      </a:r>
                      <a:br>
                        <a:rPr lang="en-GB" sz="1700" b="0" i="0" baseline="0" dirty="0">
                          <a:latin typeface="Muli" pitchFamily="2" charset="77"/>
                        </a:rPr>
                      </a:br>
                      <a:endParaRPr lang="en-GB" sz="1700" b="0" i="0" baseline="0" dirty="0">
                        <a:latin typeface="Muli" pitchFamily="2" charset="77"/>
                      </a:endParaRPr>
                    </a:p>
                    <a:p>
                      <a:r>
                        <a:rPr lang="en-GB" sz="1700" b="0" i="0" baseline="0" dirty="0">
                          <a:latin typeface="Muli" pitchFamily="2" charset="77"/>
                        </a:rPr>
                        <a:t>Can they add any more words that they can think of with a silent first letter.</a:t>
                      </a:r>
                    </a:p>
                    <a:p>
                      <a:endParaRPr lang="en-GB" sz="1700" b="0" i="0" baseline="0" dirty="0">
                        <a:latin typeface="Muli" pitchFamily="2" charset="77"/>
                      </a:endParaRPr>
                    </a:p>
                    <a:p>
                      <a:r>
                        <a:rPr lang="en-GB" sz="1700" b="0" i="0" baseline="0" dirty="0">
                          <a:latin typeface="Muli" pitchFamily="2" charset="77"/>
                        </a:rPr>
                        <a:t>Share back with the class and discuss any ideas.</a:t>
                      </a:r>
                    </a:p>
                  </a:txBody>
                  <a:tcPr/>
                </a:tc>
                <a:extLst>
                  <a:ext uri="{0D108BD9-81ED-4DB2-BD59-A6C34878D82A}">
                    <a16:rowId xmlns:a16="http://schemas.microsoft.com/office/drawing/2014/main" val="10001"/>
                  </a:ext>
                </a:extLst>
              </a:tr>
              <a:tr h="1946800">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Show the children the power point slide with pictures of other word that begin with a silent letter. See if they can write down the correct spelling for each picture. If you click once on the slide then a gap fill word will show for each picture if support is required.</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3310722376"/>
              </p:ext>
            </p:extLst>
          </p:nvPr>
        </p:nvGraphicFramePr>
        <p:xfrm>
          <a:off x="516652"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D883FF"/>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knight</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wreckage</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writer</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knowledge</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knuckle</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wreath</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pterodactyl</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mnemonic</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wrestler</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knife</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83098533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859D-17CA-AE45-8AD8-D6721354A997}"/>
              </a:ext>
            </a:extLst>
          </p:cNvPr>
          <p:cNvSpPr>
            <a:spLocks noGrp="1"/>
          </p:cNvSpPr>
          <p:nvPr>
            <p:ph type="title"/>
          </p:nvPr>
        </p:nvSpPr>
        <p:spPr>
          <a:xfrm>
            <a:off x="243679" y="-93610"/>
            <a:ext cx="7877175" cy="1325563"/>
          </a:xfrm>
        </p:spPr>
        <p:txBody>
          <a:bodyPr>
            <a:noAutofit/>
          </a:bodyPr>
          <a:lstStyle/>
          <a:p>
            <a:pPr algn="l"/>
            <a:r>
              <a:rPr lang="en-GB" sz="2400" dirty="0"/>
              <a:t>What are these pictures?</a:t>
            </a:r>
          </a:p>
        </p:txBody>
      </p:sp>
      <p:pic>
        <p:nvPicPr>
          <p:cNvPr id="2050" name="Picture 2" descr="Gnome Statue Decoration Dwarf Elf Troll Be">
            <a:extLst>
              <a:ext uri="{FF2B5EF4-FFF2-40B4-BE49-F238E27FC236}">
                <a16:creationId xmlns:a16="http://schemas.microsoft.com/office/drawing/2014/main" id="{509C785E-DC97-469E-A737-C3E76AC7AE3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3169" y="1428690"/>
            <a:ext cx="1343037" cy="213379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eg Foot Toes Knee Ankle Heel Right Bend H">
            <a:extLst>
              <a:ext uri="{FF2B5EF4-FFF2-40B4-BE49-F238E27FC236}">
                <a16:creationId xmlns:a16="http://schemas.microsoft.com/office/drawing/2014/main" id="{C69D6134-F6A1-4518-84E1-5F99DBA69D9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04379" y="4888857"/>
            <a:ext cx="877347" cy="175469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ypsy, Fortune Teller, Fortune, Magic">
            <a:extLst>
              <a:ext uri="{FF2B5EF4-FFF2-40B4-BE49-F238E27FC236}">
                <a16:creationId xmlns:a16="http://schemas.microsoft.com/office/drawing/2014/main" id="{78091CDB-0163-4B28-AD6B-5756876B7BB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15111" y="1555719"/>
            <a:ext cx="1677961" cy="223728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avy Rope Nautical Knot Figure Of Eight Ro">
            <a:extLst>
              <a:ext uri="{FF2B5EF4-FFF2-40B4-BE49-F238E27FC236}">
                <a16:creationId xmlns:a16="http://schemas.microsoft.com/office/drawing/2014/main" id="{EC70B333-E41F-476D-9DB5-7110AF3BF45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1172" y="5061240"/>
            <a:ext cx="2779932" cy="138996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Wrestling Fight Martial Arts Grappling Wre">
            <a:extLst>
              <a:ext uri="{FF2B5EF4-FFF2-40B4-BE49-F238E27FC236}">
                <a16:creationId xmlns:a16="http://schemas.microsoft.com/office/drawing/2014/main" id="{4D65F590-8FDC-420D-A315-7D6F5C4AB5A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66227" y="5013342"/>
            <a:ext cx="1953341" cy="148576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hile Pepper Vegetable Food Spicy Chilly P">
            <a:extLst>
              <a:ext uri="{FF2B5EF4-FFF2-40B4-BE49-F238E27FC236}">
                <a16:creationId xmlns:a16="http://schemas.microsoft.com/office/drawing/2014/main" id="{41C0FB2E-A5DA-4C2E-B030-B0561BB86504}"/>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1444074">
            <a:off x="5223675" y="4609191"/>
            <a:ext cx="1546524" cy="219090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Spinster Grandmother Grandma Stern Spectac">
            <a:extLst>
              <a:ext uri="{FF2B5EF4-FFF2-40B4-BE49-F238E27FC236}">
                <a16:creationId xmlns:a16="http://schemas.microsoft.com/office/drawing/2014/main" id="{60E8F71D-B4EA-403F-8308-B0DEB1B995ED}"/>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698416" y="1828800"/>
            <a:ext cx="1635582" cy="227909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Xylophone Sticcado Music Instrument School">
            <a:extLst>
              <a:ext uri="{FF2B5EF4-FFF2-40B4-BE49-F238E27FC236}">
                <a16:creationId xmlns:a16="http://schemas.microsoft.com/office/drawing/2014/main" id="{BB7AB72B-027A-4EA7-AF26-36A2D4587A13}"/>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031104" y="3255780"/>
            <a:ext cx="2411190" cy="163307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83181DB5-5B53-4209-AF0C-A2BD27CCE0F2}"/>
              </a:ext>
            </a:extLst>
          </p:cNvPr>
          <p:cNvCxnSpPr/>
          <p:nvPr/>
        </p:nvCxnSpPr>
        <p:spPr>
          <a:xfrm>
            <a:off x="9451420" y="1638809"/>
            <a:ext cx="821403" cy="74428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BFEE5293-2FEC-415F-A0CA-FA02DEDA67D5}"/>
              </a:ext>
            </a:extLst>
          </p:cNvPr>
          <p:cNvCxnSpPr>
            <a:cxnSpLocks/>
          </p:cNvCxnSpPr>
          <p:nvPr/>
        </p:nvCxnSpPr>
        <p:spPr>
          <a:xfrm>
            <a:off x="10074650" y="5054882"/>
            <a:ext cx="1027757" cy="241449"/>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id="{0D76A3C8-7C0A-49FD-AEF0-6ADBF4C6492A}"/>
              </a:ext>
            </a:extLst>
          </p:cNvPr>
          <p:cNvSpPr txBox="1"/>
          <p:nvPr/>
        </p:nvSpPr>
        <p:spPr>
          <a:xfrm>
            <a:off x="6092103" y="486660"/>
            <a:ext cx="2028751" cy="400110"/>
          </a:xfrm>
          <a:prstGeom prst="rect">
            <a:avLst/>
          </a:prstGeom>
          <a:noFill/>
        </p:spPr>
        <p:txBody>
          <a:bodyPr wrap="square" rtlCol="0">
            <a:spAutoFit/>
          </a:bodyPr>
          <a:lstStyle/>
          <a:p>
            <a:r>
              <a:rPr lang="en-GB" sz="2000" dirty="0">
                <a:latin typeface="OpenDyslexicAlta" pitchFamily="2" charset="77"/>
              </a:rPr>
              <a:t>_ s _ _ a m _</a:t>
            </a:r>
          </a:p>
        </p:txBody>
      </p:sp>
      <p:sp>
        <p:nvSpPr>
          <p:cNvPr id="25" name="TextBox 24">
            <a:extLst>
              <a:ext uri="{FF2B5EF4-FFF2-40B4-BE49-F238E27FC236}">
                <a16:creationId xmlns:a16="http://schemas.microsoft.com/office/drawing/2014/main" id="{8A0AD8F7-5BD2-4E14-ADBE-39C8B29D77B2}"/>
              </a:ext>
            </a:extLst>
          </p:cNvPr>
          <p:cNvSpPr txBox="1"/>
          <p:nvPr/>
        </p:nvSpPr>
        <p:spPr>
          <a:xfrm>
            <a:off x="9998572" y="1428690"/>
            <a:ext cx="1829153" cy="707886"/>
          </a:xfrm>
          <a:prstGeom prst="rect">
            <a:avLst/>
          </a:prstGeom>
          <a:noFill/>
        </p:spPr>
        <p:txBody>
          <a:bodyPr wrap="square" rtlCol="0">
            <a:spAutoFit/>
          </a:bodyPr>
          <a:lstStyle/>
          <a:p>
            <a:r>
              <a:rPr lang="en-GB" sz="2000" dirty="0">
                <a:latin typeface="OpenDyslexicAlta" pitchFamily="2" charset="77"/>
              </a:rPr>
              <a:t>_ _ i _ k _ e</a:t>
            </a:r>
          </a:p>
        </p:txBody>
      </p:sp>
      <p:sp>
        <p:nvSpPr>
          <p:cNvPr id="26" name="TextBox 25">
            <a:extLst>
              <a:ext uri="{FF2B5EF4-FFF2-40B4-BE49-F238E27FC236}">
                <a16:creationId xmlns:a16="http://schemas.microsoft.com/office/drawing/2014/main" id="{D0C30262-9468-4DA2-8DB4-F2FD35042186}"/>
              </a:ext>
            </a:extLst>
          </p:cNvPr>
          <p:cNvSpPr txBox="1"/>
          <p:nvPr/>
        </p:nvSpPr>
        <p:spPr>
          <a:xfrm>
            <a:off x="7692387" y="4586676"/>
            <a:ext cx="2130486" cy="400110"/>
          </a:xfrm>
          <a:prstGeom prst="rect">
            <a:avLst/>
          </a:prstGeom>
          <a:noFill/>
        </p:spPr>
        <p:txBody>
          <a:bodyPr wrap="square" rtlCol="0">
            <a:spAutoFit/>
          </a:bodyPr>
          <a:lstStyle/>
          <a:p>
            <a:r>
              <a:rPr lang="en-GB" sz="2000" dirty="0">
                <a:latin typeface="OpenDyslexicAlta" pitchFamily="2" charset="77"/>
              </a:rPr>
              <a:t>w _ e _ _ _ e</a:t>
            </a:r>
          </a:p>
        </p:txBody>
      </p:sp>
      <p:sp>
        <p:nvSpPr>
          <p:cNvPr id="27" name="TextBox 26">
            <a:extLst>
              <a:ext uri="{FF2B5EF4-FFF2-40B4-BE49-F238E27FC236}">
                <a16:creationId xmlns:a16="http://schemas.microsoft.com/office/drawing/2014/main" id="{A1FC3B85-8EFB-40D8-8A13-AFC9A90AF6EE}"/>
              </a:ext>
            </a:extLst>
          </p:cNvPr>
          <p:cNvSpPr txBox="1"/>
          <p:nvPr/>
        </p:nvSpPr>
        <p:spPr>
          <a:xfrm>
            <a:off x="10136019" y="5539846"/>
            <a:ext cx="1829153" cy="400110"/>
          </a:xfrm>
          <a:prstGeom prst="rect">
            <a:avLst/>
          </a:prstGeom>
          <a:noFill/>
        </p:spPr>
        <p:txBody>
          <a:bodyPr wrap="square" rtlCol="0">
            <a:spAutoFit/>
          </a:bodyPr>
          <a:lstStyle/>
          <a:p>
            <a:r>
              <a:rPr lang="en-GB" sz="2000" dirty="0">
                <a:latin typeface="OpenDyslexicAlta" pitchFamily="2" charset="77"/>
              </a:rPr>
              <a:t>_ _ e _</a:t>
            </a:r>
          </a:p>
        </p:txBody>
      </p:sp>
      <p:sp>
        <p:nvSpPr>
          <p:cNvPr id="28" name="TextBox 27">
            <a:extLst>
              <a:ext uri="{FF2B5EF4-FFF2-40B4-BE49-F238E27FC236}">
                <a16:creationId xmlns:a16="http://schemas.microsoft.com/office/drawing/2014/main" id="{EA927A2A-80FF-46C3-A912-D737D68A90FF}"/>
              </a:ext>
            </a:extLst>
          </p:cNvPr>
          <p:cNvSpPr txBox="1"/>
          <p:nvPr/>
        </p:nvSpPr>
        <p:spPr>
          <a:xfrm>
            <a:off x="5056909" y="6334372"/>
            <a:ext cx="2305568" cy="400110"/>
          </a:xfrm>
          <a:prstGeom prst="rect">
            <a:avLst/>
          </a:prstGeom>
          <a:noFill/>
        </p:spPr>
        <p:txBody>
          <a:bodyPr wrap="square" rtlCol="0">
            <a:spAutoFit/>
          </a:bodyPr>
          <a:lstStyle/>
          <a:p>
            <a:r>
              <a:rPr lang="en-GB" sz="2000" dirty="0">
                <a:latin typeface="OpenDyslexicAlta" pitchFamily="2" charset="77"/>
              </a:rPr>
              <a:t>_ a _ _ p _ </a:t>
            </a:r>
            <a:r>
              <a:rPr lang="en-GB" sz="2000" dirty="0" err="1">
                <a:latin typeface="OpenDyslexicAlta" pitchFamily="2" charset="77"/>
              </a:rPr>
              <a:t>ño</a:t>
            </a:r>
            <a:endParaRPr lang="en-GB" sz="2000" dirty="0">
              <a:latin typeface="OpenDyslexicAlta" pitchFamily="2" charset="77"/>
            </a:endParaRPr>
          </a:p>
        </p:txBody>
      </p:sp>
      <p:sp>
        <p:nvSpPr>
          <p:cNvPr id="29" name="TextBox 28">
            <a:extLst>
              <a:ext uri="{FF2B5EF4-FFF2-40B4-BE49-F238E27FC236}">
                <a16:creationId xmlns:a16="http://schemas.microsoft.com/office/drawing/2014/main" id="{9C8E6FC5-EB24-4CDD-983A-DBF4ECB69193}"/>
              </a:ext>
            </a:extLst>
          </p:cNvPr>
          <p:cNvSpPr txBox="1"/>
          <p:nvPr/>
        </p:nvSpPr>
        <p:spPr>
          <a:xfrm>
            <a:off x="477070" y="4827893"/>
            <a:ext cx="1829153" cy="400110"/>
          </a:xfrm>
          <a:prstGeom prst="rect">
            <a:avLst/>
          </a:prstGeom>
          <a:noFill/>
        </p:spPr>
        <p:txBody>
          <a:bodyPr wrap="square" rtlCol="0">
            <a:spAutoFit/>
          </a:bodyPr>
          <a:lstStyle/>
          <a:p>
            <a:r>
              <a:rPr lang="en-GB" sz="2000" dirty="0">
                <a:latin typeface="OpenDyslexicAlta" pitchFamily="2" charset="77"/>
              </a:rPr>
              <a:t>_ n _ t</a:t>
            </a:r>
          </a:p>
        </p:txBody>
      </p:sp>
      <p:sp>
        <p:nvSpPr>
          <p:cNvPr id="30" name="TextBox 29">
            <a:extLst>
              <a:ext uri="{FF2B5EF4-FFF2-40B4-BE49-F238E27FC236}">
                <a16:creationId xmlns:a16="http://schemas.microsoft.com/office/drawing/2014/main" id="{60C93735-29B7-44B2-9BAD-672BC0426A49}"/>
              </a:ext>
            </a:extLst>
          </p:cNvPr>
          <p:cNvSpPr txBox="1"/>
          <p:nvPr/>
        </p:nvSpPr>
        <p:spPr>
          <a:xfrm>
            <a:off x="400676" y="3417156"/>
            <a:ext cx="1829153" cy="400110"/>
          </a:xfrm>
          <a:prstGeom prst="rect">
            <a:avLst/>
          </a:prstGeom>
          <a:noFill/>
        </p:spPr>
        <p:txBody>
          <a:bodyPr wrap="square" rtlCol="0">
            <a:spAutoFit/>
          </a:bodyPr>
          <a:lstStyle/>
          <a:p>
            <a:r>
              <a:rPr lang="en-GB" sz="2000" dirty="0">
                <a:latin typeface="OpenDyslexicAlta" pitchFamily="2" charset="77"/>
              </a:rPr>
              <a:t>_ _ o _ e</a:t>
            </a:r>
          </a:p>
        </p:txBody>
      </p:sp>
      <p:sp>
        <p:nvSpPr>
          <p:cNvPr id="31" name="TextBox 30">
            <a:extLst>
              <a:ext uri="{FF2B5EF4-FFF2-40B4-BE49-F238E27FC236}">
                <a16:creationId xmlns:a16="http://schemas.microsoft.com/office/drawing/2014/main" id="{22F64FE0-A8C5-4ABB-91E6-6DED5971C47F}"/>
              </a:ext>
            </a:extLst>
          </p:cNvPr>
          <p:cNvSpPr txBox="1"/>
          <p:nvPr/>
        </p:nvSpPr>
        <p:spPr>
          <a:xfrm>
            <a:off x="1360559" y="4286341"/>
            <a:ext cx="2587362" cy="400110"/>
          </a:xfrm>
          <a:prstGeom prst="rect">
            <a:avLst/>
          </a:prstGeom>
          <a:noFill/>
        </p:spPr>
        <p:txBody>
          <a:bodyPr wrap="square" rtlCol="0">
            <a:spAutoFit/>
          </a:bodyPr>
          <a:lstStyle/>
          <a:p>
            <a:r>
              <a:rPr lang="en-GB" sz="2000" dirty="0">
                <a:latin typeface="OpenDyslexicAlta" pitchFamily="2" charset="77"/>
              </a:rPr>
              <a:t>_ y _ _ p _ _ _ e</a:t>
            </a:r>
          </a:p>
        </p:txBody>
      </p:sp>
      <p:sp>
        <p:nvSpPr>
          <p:cNvPr id="32" name="TextBox 31">
            <a:extLst>
              <a:ext uri="{FF2B5EF4-FFF2-40B4-BE49-F238E27FC236}">
                <a16:creationId xmlns:a16="http://schemas.microsoft.com/office/drawing/2014/main" id="{87C60A8B-2775-4D22-A600-6195182ACD67}"/>
              </a:ext>
            </a:extLst>
          </p:cNvPr>
          <p:cNvSpPr txBox="1"/>
          <p:nvPr/>
        </p:nvSpPr>
        <p:spPr>
          <a:xfrm>
            <a:off x="6834816" y="3534605"/>
            <a:ext cx="2130486" cy="400110"/>
          </a:xfrm>
          <a:prstGeom prst="rect">
            <a:avLst/>
          </a:prstGeom>
          <a:noFill/>
        </p:spPr>
        <p:txBody>
          <a:bodyPr wrap="square" rtlCol="0">
            <a:spAutoFit/>
          </a:bodyPr>
          <a:lstStyle/>
          <a:p>
            <a:r>
              <a:rPr lang="en-GB" sz="2000" dirty="0">
                <a:latin typeface="OpenDyslexicAlta" pitchFamily="2" charset="77"/>
              </a:rPr>
              <a:t> _ s _ c _ _ c</a:t>
            </a:r>
          </a:p>
        </p:txBody>
      </p:sp>
      <p:pic>
        <p:nvPicPr>
          <p:cNvPr id="1026" name="Picture 2" descr="St Peter-Ording, Tsunami, Seaquake, Borderline, Wave">
            <a:extLst>
              <a:ext uri="{FF2B5EF4-FFF2-40B4-BE49-F238E27FC236}">
                <a16:creationId xmlns:a16="http://schemas.microsoft.com/office/drawing/2014/main" id="{23768E92-2B25-4715-99A5-1B6B021A0198}"/>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024242" y="818625"/>
            <a:ext cx="2587362" cy="1940521"/>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a:extLst>
              <a:ext uri="{FF2B5EF4-FFF2-40B4-BE49-F238E27FC236}">
                <a16:creationId xmlns:a16="http://schemas.microsoft.com/office/drawing/2014/main" id="{38B51409-A95C-4696-8417-51656978A3D8}"/>
              </a:ext>
            </a:extLst>
          </p:cNvPr>
          <p:cNvCxnSpPr>
            <a:cxnSpLocks/>
          </p:cNvCxnSpPr>
          <p:nvPr/>
        </p:nvCxnSpPr>
        <p:spPr>
          <a:xfrm flipH="1">
            <a:off x="4517521" y="777904"/>
            <a:ext cx="1374984" cy="596916"/>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62760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1000"/>
                                        <p:tgtEl>
                                          <p:spTgt spid="29"/>
                                        </p:tgtEl>
                                      </p:cBhvr>
                                    </p:animEffect>
                                    <p:anim calcmode="lin" valueType="num">
                                      <p:cBhvr>
                                        <p:cTn id="48" dur="1000" fill="hold"/>
                                        <p:tgtEl>
                                          <p:spTgt spid="29"/>
                                        </p:tgtEl>
                                        <p:attrNameLst>
                                          <p:attrName>ppt_x</p:attrName>
                                        </p:attrNameLst>
                                      </p:cBhvr>
                                      <p:tavLst>
                                        <p:tav tm="0">
                                          <p:val>
                                            <p:strVal val="#ppt_x"/>
                                          </p:val>
                                        </p:tav>
                                        <p:tav tm="100000">
                                          <p:val>
                                            <p:strVal val="#ppt_x"/>
                                          </p:val>
                                        </p:tav>
                                      </p:tavLst>
                                    </p:anim>
                                    <p:anim calcmode="lin" valueType="num">
                                      <p:cBhvr>
                                        <p:cTn id="4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6" grpId="0"/>
      <p:bldP spid="27" grpId="0"/>
      <p:bldP spid="28" grpId="0"/>
      <p:bldP spid="29" grpId="0"/>
      <p:bldP spid="30" grpId="0"/>
      <p:bldP spid="31" grpId="0"/>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lling Shed" id="{C4F81C86-5779-0E48-81E5-305447788964}" vid="{2F96E78E-4C51-8449-B2C6-B9B70AAE1C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17998</TotalTime>
  <Words>20476</Words>
  <Application>Microsoft Macintosh PowerPoint</Application>
  <PresentationFormat>Widescreen</PresentationFormat>
  <Paragraphs>6206</Paragraphs>
  <Slides>239</Slides>
  <Notes>106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239</vt:i4>
      </vt:variant>
    </vt:vector>
  </HeadingPairs>
  <TitlesOfParts>
    <vt:vector size="246" baseType="lpstr">
      <vt:lpstr>Muli</vt:lpstr>
      <vt:lpstr>OpenDyslexic</vt:lpstr>
      <vt:lpstr>Calibri</vt:lpstr>
      <vt:lpstr>Arial</vt:lpstr>
      <vt:lpstr>Cookies</vt:lpstr>
      <vt:lpstr>OpenDyslexicAlta</vt:lpstr>
      <vt:lpstr>Office Theme</vt:lpstr>
      <vt:lpstr>PowerPoint Presentation</vt:lpstr>
      <vt:lpstr>PowerPoint Presentation</vt:lpstr>
      <vt:lpstr>Spelling lists – Stage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Look at the endings of these words, can you spot a pattern?   Think about the root words. Are there exception words that don’t fit the pattern?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Copy the spelling list words on to the cards, can you add any more adverbs of time?</vt:lpstr>
      <vt:lpstr>PowerPoint Presentation</vt:lpstr>
      <vt:lpstr>PowerPoint Presentation</vt:lpstr>
      <vt:lpstr>PowerPoint Presentation</vt:lpstr>
      <vt:lpstr>PowerPoint Presentation</vt:lpstr>
      <vt:lpstr>Add the suffixes ‘ing’ and ‘ence’ to each of the words in the list and decide if they need a double ‘r’ or not.</vt:lpstr>
      <vt:lpstr>Add the suffixes ‘ing’ and ‘ence’ to each of the words in the list and decide if they need a double ‘r’ or not.</vt:lpstr>
      <vt:lpstr>PowerPoint Presentation</vt:lpstr>
      <vt:lpstr>PowerPoint Presentation</vt:lpstr>
      <vt:lpstr>PowerPoint Presentation</vt:lpstr>
      <vt:lpstr>PowerPoint Presentation</vt:lpstr>
      <vt:lpstr>PowerPoint Presentation</vt:lpstr>
      <vt:lpstr>What are these pictures?</vt:lpstr>
      <vt:lpstr>What are these pictures?</vt:lpstr>
      <vt:lpstr>PowerPoint Presentation</vt:lpstr>
      <vt:lpstr>PowerPoint Presentation</vt:lpstr>
      <vt:lpstr>PowerPoint Presentation</vt:lpstr>
      <vt:lpstr>PowerPoint Presentation</vt:lpstr>
      <vt:lpstr>PowerPoint Presentation</vt:lpstr>
      <vt:lpstr>Which sounds are silent in the words below? Circle them.</vt:lpstr>
      <vt:lpstr>Which sounds are silent in the words below? Circle them.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best _______ I ever got was to be myself.</vt:lpstr>
      <vt:lpstr>The best _ advice _ I ever got was to be myself.</vt:lpstr>
      <vt:lpstr>It is easier to ________ a plan when you are not tired.</vt:lpstr>
      <vt:lpstr>It is easier to _devise_ a plan when you are not tired.</vt:lpstr>
      <vt:lpstr>I applied for my provisional _______ before my  driving lessons.</vt:lpstr>
      <vt:lpstr>I applied for my provisional _ licence_ before my  driving lessons.</vt:lpstr>
      <vt:lpstr>The reception is just inside the doctor’s  __________.</vt:lpstr>
      <vt:lpstr>The reception is just inside the doctor’s  _ practice_.</vt:lpstr>
      <vt:lpstr>The prophet whispered his __________ in to my ear.</vt:lpstr>
      <vt:lpstr>The prophet whispered his _ prophecy_ in to my 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__________ had just arrived after a long journey.</vt:lpstr>
      <vt:lpstr>The _guest_ had just arrived after a long journey.</vt:lpstr>
      <vt:lpstr>The enormous  _______ of elephants crashed past the truck.</vt:lpstr>
      <vt:lpstr>The enormous  _herd_ of elephants crashed past the truck.</vt:lpstr>
      <vt:lpstr>My Grandmother is _________ as my grandfather passed away last week.</vt:lpstr>
      <vt:lpstr>My Grandmother is _mourning_ as my grandfather passed away last week.</vt:lpstr>
      <vt:lpstr>Hooray! I ________ my driving test!</vt:lpstr>
      <vt:lpstr>Hooray! I _passed_ my driving test!</vt:lpstr>
      <vt:lpstr>We bought some beautiful dresses from the ________ shop.</vt:lpstr>
      <vt:lpstr>We bought some beautiful dresses from the _bridal_ shop.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Put these words into groups</vt:lpstr>
      <vt:lpstr>Put these words into groups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Spelling Shed 🐝</dc:title>
  <dc:creator>Rob Smith</dc:creator>
  <cp:lastModifiedBy>Martin Saunders</cp:lastModifiedBy>
  <cp:revision>337</cp:revision>
  <cp:lastPrinted>2018-10-20T14:59:28Z</cp:lastPrinted>
  <dcterms:created xsi:type="dcterms:W3CDTF">2018-08-06T08:16:18Z</dcterms:created>
  <dcterms:modified xsi:type="dcterms:W3CDTF">2020-04-29T10:23:07Z</dcterms:modified>
</cp:coreProperties>
</file>