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72"/>
  </p:notesMasterIdLst>
  <p:handoutMasterIdLst>
    <p:handoutMasterId r:id="rId273"/>
  </p:handoutMasterIdLst>
  <p:sldIdLst>
    <p:sldId id="457" r:id="rId2"/>
    <p:sldId id="456" r:id="rId3"/>
    <p:sldId id="458" r:id="rId4"/>
    <p:sldId id="268" r:id="rId5"/>
    <p:sldId id="269" r:id="rId6"/>
    <p:sldId id="258" r:id="rId7"/>
    <p:sldId id="473" r:id="rId8"/>
    <p:sldId id="260" r:id="rId9"/>
    <p:sldId id="535" r:id="rId10"/>
    <p:sldId id="261" r:id="rId11"/>
    <p:sldId id="474" r:id="rId12"/>
    <p:sldId id="475" r:id="rId13"/>
    <p:sldId id="272" r:id="rId14"/>
    <p:sldId id="273" r:id="rId15"/>
    <p:sldId id="476" r:id="rId16"/>
    <p:sldId id="547" r:id="rId17"/>
    <p:sldId id="270" r:id="rId18"/>
    <p:sldId id="477" r:id="rId19"/>
    <p:sldId id="425" r:id="rId20"/>
    <p:sldId id="274" r:id="rId21"/>
    <p:sldId id="478" r:id="rId22"/>
    <p:sldId id="288" r:id="rId23"/>
    <p:sldId id="289" r:id="rId24"/>
    <p:sldId id="290" r:id="rId25"/>
    <p:sldId id="291" r:id="rId26"/>
    <p:sldId id="278" r:id="rId27"/>
    <p:sldId id="479" r:id="rId28"/>
    <p:sldId id="286" r:id="rId29"/>
    <p:sldId id="426" r:id="rId30"/>
    <p:sldId id="275" r:id="rId31"/>
    <p:sldId id="292" r:id="rId32"/>
    <p:sldId id="293" r:id="rId33"/>
    <p:sldId id="262" r:id="rId34"/>
    <p:sldId id="263" r:id="rId35"/>
    <p:sldId id="480" r:id="rId36"/>
    <p:sldId id="427" r:id="rId37"/>
    <p:sldId id="276" r:id="rId38"/>
    <p:sldId id="294" r:id="rId39"/>
    <p:sldId id="481" r:id="rId40"/>
    <p:sldId id="264" r:id="rId41"/>
    <p:sldId id="265" r:id="rId42"/>
    <p:sldId id="482" r:id="rId43"/>
    <p:sldId id="428" r:id="rId44"/>
    <p:sldId id="277" r:id="rId45"/>
    <p:sldId id="295" r:id="rId46"/>
    <p:sldId id="483" r:id="rId47"/>
    <p:sldId id="296" r:id="rId48"/>
    <p:sldId id="484" r:id="rId49"/>
    <p:sldId id="266" r:id="rId50"/>
    <p:sldId id="267" r:id="rId51"/>
    <p:sldId id="485" r:id="rId52"/>
    <p:sldId id="453" r:id="rId53"/>
    <p:sldId id="279" r:id="rId54"/>
    <p:sldId id="417" r:id="rId55"/>
    <p:sldId id="486" r:id="rId56"/>
    <p:sldId id="418" r:id="rId57"/>
    <p:sldId id="429" r:id="rId58"/>
    <p:sldId id="280" r:id="rId59"/>
    <p:sldId id="297" r:id="rId60"/>
    <p:sldId id="298" r:id="rId61"/>
    <p:sldId id="299" r:id="rId62"/>
    <p:sldId id="300" r:id="rId63"/>
    <p:sldId id="301" r:id="rId64"/>
    <p:sldId id="487" r:id="rId65"/>
    <p:sldId id="488" r:id="rId66"/>
    <p:sldId id="303" r:id="rId67"/>
    <p:sldId id="304" r:id="rId68"/>
    <p:sldId id="489" r:id="rId69"/>
    <p:sldId id="430" r:id="rId70"/>
    <p:sldId id="281" r:id="rId71"/>
    <p:sldId id="305" r:id="rId72"/>
    <p:sldId id="536" r:id="rId73"/>
    <p:sldId id="306" r:id="rId74"/>
    <p:sldId id="330" r:id="rId75"/>
    <p:sldId id="490" r:id="rId76"/>
    <p:sldId id="431" r:id="rId77"/>
    <p:sldId id="282" r:id="rId78"/>
    <p:sldId id="331" r:id="rId79"/>
    <p:sldId id="491" r:id="rId80"/>
    <p:sldId id="332" r:id="rId81"/>
    <p:sldId id="333" r:id="rId82"/>
    <p:sldId id="432" r:id="rId83"/>
    <p:sldId id="283" r:id="rId84"/>
    <p:sldId id="336" r:id="rId85"/>
    <p:sldId id="492" r:id="rId86"/>
    <p:sldId id="337" r:id="rId87"/>
    <p:sldId id="334" r:id="rId88"/>
    <p:sldId id="335" r:id="rId89"/>
    <p:sldId id="433" r:id="rId90"/>
    <p:sldId id="284" r:id="rId91"/>
    <p:sldId id="340" r:id="rId92"/>
    <p:sldId id="493" r:id="rId93"/>
    <p:sldId id="338" r:id="rId94"/>
    <p:sldId id="339" r:id="rId95"/>
    <p:sldId id="494" r:id="rId96"/>
    <p:sldId id="454" r:id="rId97"/>
    <p:sldId id="285" r:id="rId98"/>
    <p:sldId id="419" r:id="rId99"/>
    <p:sldId id="420" r:id="rId100"/>
    <p:sldId id="495" r:id="rId101"/>
    <p:sldId id="434" r:id="rId102"/>
    <p:sldId id="341" r:id="rId103"/>
    <p:sldId id="349" r:id="rId104"/>
    <p:sldId id="350" r:id="rId105"/>
    <p:sldId id="435" r:id="rId106"/>
    <p:sldId id="436" r:id="rId107"/>
    <p:sldId id="496" r:id="rId108"/>
    <p:sldId id="437" r:id="rId109"/>
    <p:sldId id="342" r:id="rId110"/>
    <p:sldId id="358" r:id="rId111"/>
    <p:sldId id="359" r:id="rId112"/>
    <p:sldId id="356" r:id="rId113"/>
    <p:sldId id="357" r:id="rId114"/>
    <p:sldId id="497" r:id="rId115"/>
    <p:sldId id="438" r:id="rId116"/>
    <p:sldId id="343" r:id="rId117"/>
    <p:sldId id="362" r:id="rId118"/>
    <p:sldId id="498" r:id="rId119"/>
    <p:sldId id="363" r:id="rId120"/>
    <p:sldId id="499" r:id="rId121"/>
    <p:sldId id="360" r:id="rId122"/>
    <p:sldId id="361" r:id="rId123"/>
    <p:sldId id="500" r:id="rId124"/>
    <p:sldId id="439" r:id="rId125"/>
    <p:sldId id="344" r:id="rId126"/>
    <p:sldId id="501" r:id="rId127"/>
    <p:sldId id="364" r:id="rId128"/>
    <p:sldId id="365" r:id="rId129"/>
    <p:sldId id="502" r:id="rId130"/>
    <p:sldId id="366" r:id="rId131"/>
    <p:sldId id="367" r:id="rId132"/>
    <p:sldId id="503" r:id="rId133"/>
    <p:sldId id="440" r:id="rId134"/>
    <p:sldId id="345" r:id="rId135"/>
    <p:sldId id="370" r:id="rId136"/>
    <p:sldId id="368" r:id="rId137"/>
    <p:sldId id="369" r:id="rId138"/>
    <p:sldId id="504" r:id="rId139"/>
    <p:sldId id="441" r:id="rId140"/>
    <p:sldId id="346" r:id="rId141"/>
    <p:sldId id="421" r:id="rId142"/>
    <p:sldId id="422" r:id="rId143"/>
    <p:sldId id="505" r:id="rId144"/>
    <p:sldId id="442" r:id="rId145"/>
    <p:sldId id="347" r:id="rId146"/>
    <p:sldId id="383" r:id="rId147"/>
    <p:sldId id="381" r:id="rId148"/>
    <p:sldId id="382" r:id="rId149"/>
    <p:sldId id="506" r:id="rId150"/>
    <p:sldId id="443" r:id="rId151"/>
    <p:sldId id="348" r:id="rId152"/>
    <p:sldId id="386" r:id="rId153"/>
    <p:sldId id="507" r:id="rId154"/>
    <p:sldId id="384" r:id="rId155"/>
    <p:sldId id="385" r:id="rId156"/>
    <p:sldId id="508" r:id="rId157"/>
    <p:sldId id="444" r:id="rId158"/>
    <p:sldId id="371" r:id="rId159"/>
    <p:sldId id="387" r:id="rId160"/>
    <p:sldId id="509" r:id="rId161"/>
    <p:sldId id="388" r:id="rId162"/>
    <p:sldId id="389" r:id="rId163"/>
    <p:sldId id="510" r:id="rId164"/>
    <p:sldId id="445" r:id="rId165"/>
    <p:sldId id="372" r:id="rId166"/>
    <p:sldId id="392" r:id="rId167"/>
    <p:sldId id="393" r:id="rId168"/>
    <p:sldId id="511" r:id="rId169"/>
    <p:sldId id="390" r:id="rId170"/>
    <p:sldId id="391" r:id="rId171"/>
    <p:sldId id="512" r:id="rId172"/>
    <p:sldId id="446" r:id="rId173"/>
    <p:sldId id="373" r:id="rId174"/>
    <p:sldId id="394" r:id="rId175"/>
    <p:sldId id="395" r:id="rId176"/>
    <p:sldId id="513" r:id="rId177"/>
    <p:sldId id="396" r:id="rId178"/>
    <p:sldId id="397" r:id="rId179"/>
    <p:sldId id="455" r:id="rId180"/>
    <p:sldId id="374" r:id="rId181"/>
    <p:sldId id="423" r:id="rId182"/>
    <p:sldId id="424" r:id="rId183"/>
    <p:sldId id="514" r:id="rId184"/>
    <p:sldId id="447" r:id="rId185"/>
    <p:sldId id="375" r:id="rId186"/>
    <p:sldId id="398" r:id="rId187"/>
    <p:sldId id="515" r:id="rId188"/>
    <p:sldId id="399" r:id="rId189"/>
    <p:sldId id="516" r:id="rId190"/>
    <p:sldId id="400" r:id="rId191"/>
    <p:sldId id="517" r:id="rId192"/>
    <p:sldId id="401" r:id="rId193"/>
    <p:sldId id="518" r:id="rId194"/>
    <p:sldId id="402" r:id="rId195"/>
    <p:sldId id="519" r:id="rId196"/>
    <p:sldId id="403" r:id="rId197"/>
    <p:sldId id="307" r:id="rId198"/>
    <p:sldId id="520" r:id="rId199"/>
    <p:sldId id="448" r:id="rId200"/>
    <p:sldId id="376" r:id="rId201"/>
    <p:sldId id="405" r:id="rId202"/>
    <p:sldId id="521" r:id="rId203"/>
    <p:sldId id="406" r:id="rId204"/>
    <p:sldId id="522" r:id="rId205"/>
    <p:sldId id="308" r:id="rId206"/>
    <p:sldId id="309" r:id="rId207"/>
    <p:sldId id="523" r:id="rId208"/>
    <p:sldId id="449" r:id="rId209"/>
    <p:sldId id="377" r:id="rId210"/>
    <p:sldId id="310" r:id="rId211"/>
    <p:sldId id="311" r:id="rId212"/>
    <p:sldId id="524" r:id="rId213"/>
    <p:sldId id="450" r:id="rId214"/>
    <p:sldId id="378" r:id="rId215"/>
    <p:sldId id="408" r:id="rId216"/>
    <p:sldId id="525" r:id="rId217"/>
    <p:sldId id="407" r:id="rId218"/>
    <p:sldId id="312" r:id="rId219"/>
    <p:sldId id="313" r:id="rId220"/>
    <p:sldId id="526" r:id="rId221"/>
    <p:sldId id="451" r:id="rId222"/>
    <p:sldId id="379" r:id="rId223"/>
    <p:sldId id="409" r:id="rId224"/>
    <p:sldId id="410" r:id="rId225"/>
    <p:sldId id="411" r:id="rId226"/>
    <p:sldId id="412" r:id="rId227"/>
    <p:sldId id="413" r:id="rId228"/>
    <p:sldId id="414" r:id="rId229"/>
    <p:sldId id="314" r:id="rId230"/>
    <p:sldId id="315" r:id="rId231"/>
    <p:sldId id="527" r:id="rId232"/>
    <p:sldId id="452" r:id="rId233"/>
    <p:sldId id="380" r:id="rId234"/>
    <p:sldId id="416" r:id="rId235"/>
    <p:sldId id="528" r:id="rId236"/>
    <p:sldId id="316" r:id="rId237"/>
    <p:sldId id="317" r:id="rId238"/>
    <p:sldId id="529" r:id="rId239"/>
    <p:sldId id="537" r:id="rId240"/>
    <p:sldId id="538" r:id="rId241"/>
    <p:sldId id="539" r:id="rId242"/>
    <p:sldId id="540" r:id="rId243"/>
    <p:sldId id="541" r:id="rId244"/>
    <p:sldId id="462" r:id="rId245"/>
    <p:sldId id="463" r:id="rId246"/>
    <p:sldId id="543" r:id="rId247"/>
    <p:sldId id="544" r:id="rId248"/>
    <p:sldId id="545" r:id="rId249"/>
    <p:sldId id="320" r:id="rId250"/>
    <p:sldId id="321" r:id="rId251"/>
    <p:sldId id="546" r:id="rId252"/>
    <p:sldId id="464" r:id="rId253"/>
    <p:sldId id="465" r:id="rId254"/>
    <p:sldId id="322" r:id="rId255"/>
    <p:sldId id="323" r:id="rId256"/>
    <p:sldId id="532" r:id="rId257"/>
    <p:sldId id="466" r:id="rId258"/>
    <p:sldId id="467" r:id="rId259"/>
    <p:sldId id="324" r:id="rId260"/>
    <p:sldId id="325" r:id="rId261"/>
    <p:sldId id="533" r:id="rId262"/>
    <p:sldId id="468" r:id="rId263"/>
    <p:sldId id="469" r:id="rId264"/>
    <p:sldId id="326" r:id="rId265"/>
    <p:sldId id="327" r:id="rId266"/>
    <p:sldId id="534" r:id="rId267"/>
    <p:sldId id="470" r:id="rId268"/>
    <p:sldId id="471" r:id="rId269"/>
    <p:sldId id="328" r:id="rId270"/>
    <p:sldId id="459" r:id="rId271"/>
  </p:sldIdLst>
  <p:sldSz cx="12192000" cy="6858000"/>
  <p:notesSz cx="6858000" cy="9144000"/>
  <p:embeddedFontLst>
    <p:embeddedFont>
      <p:font typeface="Calibri" panose="020F0502020204030204" pitchFamily="34" charset="0"/>
      <p:regular r:id="rId274"/>
      <p:bold r:id="rId275"/>
      <p:italic r:id="rId276"/>
      <p:boldItalic r:id="rId277"/>
    </p:embeddedFont>
    <p:embeddedFont>
      <p:font typeface="Cookies" pitchFamily="2" charset="0"/>
      <p:regular r:id="rId278"/>
    </p:embeddedFont>
    <p:embeddedFont>
      <p:font typeface="Muli" pitchFamily="2" charset="77"/>
      <p:regular r:id="rId279"/>
      <p:bold r:id="rId280"/>
    </p:embeddedFont>
    <p:embeddedFont>
      <p:font typeface="OpenDyslexic" pitchFamily="2" charset="77"/>
      <p:regular r:id="rId281"/>
      <p:bold r:id="rId282"/>
      <p:italic r:id="rId283"/>
      <p:boldItalic r:id="rId284"/>
    </p:embeddedFont>
    <p:embeddedFont>
      <p:font typeface="OpenDyslexicAlta" pitchFamily="2" charset="77"/>
      <p:regular r:id="rId285"/>
      <p:bold r:id="rId286"/>
      <p:italic r:id="rId287"/>
      <p:boldItalic r:id="rId2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5" autoAdjust="0"/>
    <p:restoredTop sz="87211" autoAdjust="0"/>
  </p:normalViewPr>
  <p:slideViewPr>
    <p:cSldViewPr snapToGrid="0" snapToObjects="1">
      <p:cViewPr varScale="1">
        <p:scale>
          <a:sx n="111" d="100"/>
          <a:sy n="111" d="100"/>
        </p:scale>
        <p:origin x="600" y="192"/>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font" Target="fonts/font6.fntdata"/><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font" Target="fonts/font7.fntdata"/><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font" Target="fonts/font8.fntdata"/><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font" Target="fonts/font9.fntdata"/><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notesMaster" Target="notesMasters/notes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font" Target="fonts/font10.fntdata"/><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font" Target="fonts/font11.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font" Target="fonts/font1.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font" Target="fonts/font12.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font" Target="fonts/font2.fntdata"/><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font" Target="fonts/font13.fntdata"/><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font" Target="fonts/font3.fntdata"/><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font" Target="fonts/font14.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font" Target="fonts/font4.fntdata"/><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font" Target="fonts/font15.fntdata"/><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font" Target="fonts/font5.fntdata"/><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presProps" Target="pres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04/03/2020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04/03/2020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1</a:t>
            </a:fld>
            <a:endParaRPr lang="en-GB"/>
          </a:p>
        </p:txBody>
      </p:sp>
    </p:spTree>
    <p:extLst>
      <p:ext uri="{BB962C8B-B14F-4D97-AF65-F5344CB8AC3E}">
        <p14:creationId xmlns:p14="http://schemas.microsoft.com/office/powerpoint/2010/main" val="32065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3528952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165</a:t>
            </a:fld>
            <a:endParaRPr lang="en-GB"/>
          </a:p>
        </p:txBody>
      </p:sp>
    </p:spTree>
    <p:extLst>
      <p:ext uri="{BB962C8B-B14F-4D97-AF65-F5344CB8AC3E}">
        <p14:creationId xmlns:p14="http://schemas.microsoft.com/office/powerpoint/2010/main" val="39628419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166</a:t>
            </a:fld>
            <a:endParaRPr lang="en-GB"/>
          </a:p>
        </p:txBody>
      </p:sp>
    </p:spTree>
    <p:extLst>
      <p:ext uri="{BB962C8B-B14F-4D97-AF65-F5344CB8AC3E}">
        <p14:creationId xmlns:p14="http://schemas.microsoft.com/office/powerpoint/2010/main" val="2006702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168</a:t>
            </a:fld>
            <a:endParaRPr lang="en-GB" dirty="0"/>
          </a:p>
        </p:txBody>
      </p:sp>
    </p:spTree>
    <p:extLst>
      <p:ext uri="{BB962C8B-B14F-4D97-AF65-F5344CB8AC3E}">
        <p14:creationId xmlns:p14="http://schemas.microsoft.com/office/powerpoint/2010/main" val="37350119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172</a:t>
            </a:fld>
            <a:endParaRPr lang="en-GB"/>
          </a:p>
        </p:txBody>
      </p:sp>
    </p:spTree>
    <p:extLst>
      <p:ext uri="{BB962C8B-B14F-4D97-AF65-F5344CB8AC3E}">
        <p14:creationId xmlns:p14="http://schemas.microsoft.com/office/powerpoint/2010/main" val="23031646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173</a:t>
            </a:fld>
            <a:endParaRPr lang="en-GB"/>
          </a:p>
        </p:txBody>
      </p:sp>
    </p:spTree>
    <p:extLst>
      <p:ext uri="{BB962C8B-B14F-4D97-AF65-F5344CB8AC3E}">
        <p14:creationId xmlns:p14="http://schemas.microsoft.com/office/powerpoint/2010/main" val="5372196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174</a:t>
            </a:fld>
            <a:endParaRPr lang="en-GB"/>
          </a:p>
        </p:txBody>
      </p:sp>
    </p:spTree>
    <p:extLst>
      <p:ext uri="{BB962C8B-B14F-4D97-AF65-F5344CB8AC3E}">
        <p14:creationId xmlns:p14="http://schemas.microsoft.com/office/powerpoint/2010/main" val="14397725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175</a:t>
            </a:fld>
            <a:endParaRPr lang="en-GB"/>
          </a:p>
        </p:txBody>
      </p:sp>
    </p:spTree>
    <p:extLst>
      <p:ext uri="{BB962C8B-B14F-4D97-AF65-F5344CB8AC3E}">
        <p14:creationId xmlns:p14="http://schemas.microsoft.com/office/powerpoint/2010/main" val="6065612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176</a:t>
            </a:fld>
            <a:endParaRPr lang="en-GB"/>
          </a:p>
        </p:txBody>
      </p:sp>
    </p:spTree>
    <p:extLst>
      <p:ext uri="{BB962C8B-B14F-4D97-AF65-F5344CB8AC3E}">
        <p14:creationId xmlns:p14="http://schemas.microsoft.com/office/powerpoint/2010/main" val="217350899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179</a:t>
            </a:fld>
            <a:endParaRPr lang="en-GB"/>
          </a:p>
        </p:txBody>
      </p:sp>
    </p:spTree>
    <p:extLst>
      <p:ext uri="{BB962C8B-B14F-4D97-AF65-F5344CB8AC3E}">
        <p14:creationId xmlns:p14="http://schemas.microsoft.com/office/powerpoint/2010/main" val="23908009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180</a:t>
            </a:fld>
            <a:endParaRPr lang="en-GB"/>
          </a:p>
        </p:txBody>
      </p:sp>
    </p:spTree>
    <p:extLst>
      <p:ext uri="{BB962C8B-B14F-4D97-AF65-F5344CB8AC3E}">
        <p14:creationId xmlns:p14="http://schemas.microsoft.com/office/powerpoint/2010/main" val="410140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3300397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184</a:t>
            </a:fld>
            <a:endParaRPr lang="en-GB"/>
          </a:p>
        </p:txBody>
      </p:sp>
    </p:spTree>
    <p:extLst>
      <p:ext uri="{BB962C8B-B14F-4D97-AF65-F5344CB8AC3E}">
        <p14:creationId xmlns:p14="http://schemas.microsoft.com/office/powerpoint/2010/main" val="40492916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185</a:t>
            </a:fld>
            <a:endParaRPr lang="en-GB"/>
          </a:p>
        </p:txBody>
      </p:sp>
    </p:spTree>
    <p:extLst>
      <p:ext uri="{BB962C8B-B14F-4D97-AF65-F5344CB8AC3E}">
        <p14:creationId xmlns:p14="http://schemas.microsoft.com/office/powerpoint/2010/main" val="21185226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199</a:t>
            </a:fld>
            <a:endParaRPr lang="en-GB"/>
          </a:p>
        </p:txBody>
      </p:sp>
    </p:spTree>
    <p:extLst>
      <p:ext uri="{BB962C8B-B14F-4D97-AF65-F5344CB8AC3E}">
        <p14:creationId xmlns:p14="http://schemas.microsoft.com/office/powerpoint/2010/main" val="36546879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200</a:t>
            </a:fld>
            <a:endParaRPr lang="en-GB"/>
          </a:p>
        </p:txBody>
      </p:sp>
    </p:spTree>
    <p:extLst>
      <p:ext uri="{BB962C8B-B14F-4D97-AF65-F5344CB8AC3E}">
        <p14:creationId xmlns:p14="http://schemas.microsoft.com/office/powerpoint/2010/main" val="302932260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201</a:t>
            </a:fld>
            <a:endParaRPr lang="en-GB"/>
          </a:p>
        </p:txBody>
      </p:sp>
    </p:spTree>
    <p:extLst>
      <p:ext uri="{BB962C8B-B14F-4D97-AF65-F5344CB8AC3E}">
        <p14:creationId xmlns:p14="http://schemas.microsoft.com/office/powerpoint/2010/main" val="39674750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202</a:t>
            </a:fld>
            <a:endParaRPr lang="en-GB"/>
          </a:p>
        </p:txBody>
      </p:sp>
    </p:spTree>
    <p:extLst>
      <p:ext uri="{BB962C8B-B14F-4D97-AF65-F5344CB8AC3E}">
        <p14:creationId xmlns:p14="http://schemas.microsoft.com/office/powerpoint/2010/main" val="30601443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203</a:t>
            </a:fld>
            <a:endParaRPr lang="en-GB"/>
          </a:p>
        </p:txBody>
      </p:sp>
    </p:spTree>
    <p:extLst>
      <p:ext uri="{BB962C8B-B14F-4D97-AF65-F5344CB8AC3E}">
        <p14:creationId xmlns:p14="http://schemas.microsoft.com/office/powerpoint/2010/main" val="40930028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204</a:t>
            </a:fld>
            <a:endParaRPr lang="en-GB"/>
          </a:p>
        </p:txBody>
      </p:sp>
    </p:spTree>
    <p:extLst>
      <p:ext uri="{BB962C8B-B14F-4D97-AF65-F5344CB8AC3E}">
        <p14:creationId xmlns:p14="http://schemas.microsoft.com/office/powerpoint/2010/main" val="33566428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208</a:t>
            </a:fld>
            <a:endParaRPr lang="en-GB"/>
          </a:p>
        </p:txBody>
      </p:sp>
    </p:spTree>
    <p:extLst>
      <p:ext uri="{BB962C8B-B14F-4D97-AF65-F5344CB8AC3E}">
        <p14:creationId xmlns:p14="http://schemas.microsoft.com/office/powerpoint/2010/main" val="256785008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209</a:t>
            </a:fld>
            <a:endParaRPr lang="en-GB"/>
          </a:p>
        </p:txBody>
      </p:sp>
    </p:spTree>
    <p:extLst>
      <p:ext uri="{BB962C8B-B14F-4D97-AF65-F5344CB8AC3E}">
        <p14:creationId xmlns:p14="http://schemas.microsoft.com/office/powerpoint/2010/main" val="224531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8516570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212</a:t>
            </a:fld>
            <a:endParaRPr lang="en-GB" dirty="0"/>
          </a:p>
        </p:txBody>
      </p:sp>
    </p:spTree>
    <p:extLst>
      <p:ext uri="{BB962C8B-B14F-4D97-AF65-F5344CB8AC3E}">
        <p14:creationId xmlns:p14="http://schemas.microsoft.com/office/powerpoint/2010/main" val="383967248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213</a:t>
            </a:fld>
            <a:endParaRPr lang="en-GB"/>
          </a:p>
        </p:txBody>
      </p:sp>
    </p:spTree>
    <p:extLst>
      <p:ext uri="{BB962C8B-B14F-4D97-AF65-F5344CB8AC3E}">
        <p14:creationId xmlns:p14="http://schemas.microsoft.com/office/powerpoint/2010/main" val="39905636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214</a:t>
            </a:fld>
            <a:endParaRPr lang="en-GB"/>
          </a:p>
        </p:txBody>
      </p:sp>
    </p:spTree>
    <p:extLst>
      <p:ext uri="{BB962C8B-B14F-4D97-AF65-F5344CB8AC3E}">
        <p14:creationId xmlns:p14="http://schemas.microsoft.com/office/powerpoint/2010/main" val="34668228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215</a:t>
            </a:fld>
            <a:endParaRPr lang="en-GB"/>
          </a:p>
        </p:txBody>
      </p:sp>
    </p:spTree>
    <p:extLst>
      <p:ext uri="{BB962C8B-B14F-4D97-AF65-F5344CB8AC3E}">
        <p14:creationId xmlns:p14="http://schemas.microsoft.com/office/powerpoint/2010/main" val="21255429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216</a:t>
            </a:fld>
            <a:endParaRPr lang="en-GB"/>
          </a:p>
        </p:txBody>
      </p:sp>
    </p:spTree>
    <p:extLst>
      <p:ext uri="{BB962C8B-B14F-4D97-AF65-F5344CB8AC3E}">
        <p14:creationId xmlns:p14="http://schemas.microsoft.com/office/powerpoint/2010/main" val="13230427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217</a:t>
            </a:fld>
            <a:endParaRPr lang="en-GB" dirty="0"/>
          </a:p>
        </p:txBody>
      </p:sp>
    </p:spTree>
    <p:extLst>
      <p:ext uri="{BB962C8B-B14F-4D97-AF65-F5344CB8AC3E}">
        <p14:creationId xmlns:p14="http://schemas.microsoft.com/office/powerpoint/2010/main" val="39683447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221</a:t>
            </a:fld>
            <a:endParaRPr lang="en-GB"/>
          </a:p>
        </p:txBody>
      </p:sp>
    </p:spTree>
    <p:extLst>
      <p:ext uri="{BB962C8B-B14F-4D97-AF65-F5344CB8AC3E}">
        <p14:creationId xmlns:p14="http://schemas.microsoft.com/office/powerpoint/2010/main" val="335563087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222</a:t>
            </a:fld>
            <a:endParaRPr lang="en-GB"/>
          </a:p>
        </p:txBody>
      </p:sp>
    </p:spTree>
    <p:extLst>
      <p:ext uri="{BB962C8B-B14F-4D97-AF65-F5344CB8AC3E}">
        <p14:creationId xmlns:p14="http://schemas.microsoft.com/office/powerpoint/2010/main" val="181783532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223</a:t>
            </a:fld>
            <a:endParaRPr lang="en-GB"/>
          </a:p>
        </p:txBody>
      </p:sp>
    </p:spTree>
    <p:extLst>
      <p:ext uri="{BB962C8B-B14F-4D97-AF65-F5344CB8AC3E}">
        <p14:creationId xmlns:p14="http://schemas.microsoft.com/office/powerpoint/2010/main" val="5151307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224</a:t>
            </a:fld>
            <a:endParaRPr lang="en-GB"/>
          </a:p>
        </p:txBody>
      </p:sp>
    </p:spTree>
    <p:extLst>
      <p:ext uri="{BB962C8B-B14F-4D97-AF65-F5344CB8AC3E}">
        <p14:creationId xmlns:p14="http://schemas.microsoft.com/office/powerpoint/2010/main" val="374949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7056357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225</a:t>
            </a:fld>
            <a:endParaRPr lang="en-GB"/>
          </a:p>
        </p:txBody>
      </p:sp>
    </p:spTree>
    <p:extLst>
      <p:ext uri="{BB962C8B-B14F-4D97-AF65-F5344CB8AC3E}">
        <p14:creationId xmlns:p14="http://schemas.microsoft.com/office/powerpoint/2010/main" val="273236579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226</a:t>
            </a:fld>
            <a:endParaRPr lang="en-GB"/>
          </a:p>
        </p:txBody>
      </p:sp>
    </p:spTree>
    <p:extLst>
      <p:ext uri="{BB962C8B-B14F-4D97-AF65-F5344CB8AC3E}">
        <p14:creationId xmlns:p14="http://schemas.microsoft.com/office/powerpoint/2010/main" val="51858053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227</a:t>
            </a:fld>
            <a:endParaRPr lang="en-GB"/>
          </a:p>
        </p:txBody>
      </p:sp>
    </p:spTree>
    <p:extLst>
      <p:ext uri="{BB962C8B-B14F-4D97-AF65-F5344CB8AC3E}">
        <p14:creationId xmlns:p14="http://schemas.microsoft.com/office/powerpoint/2010/main" val="10353161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228</a:t>
            </a:fld>
            <a:endParaRPr lang="en-GB"/>
          </a:p>
        </p:txBody>
      </p:sp>
    </p:spTree>
    <p:extLst>
      <p:ext uri="{BB962C8B-B14F-4D97-AF65-F5344CB8AC3E}">
        <p14:creationId xmlns:p14="http://schemas.microsoft.com/office/powerpoint/2010/main" val="404571409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232</a:t>
            </a:fld>
            <a:endParaRPr lang="en-GB"/>
          </a:p>
        </p:txBody>
      </p:sp>
    </p:spTree>
    <p:extLst>
      <p:ext uri="{BB962C8B-B14F-4D97-AF65-F5344CB8AC3E}">
        <p14:creationId xmlns:p14="http://schemas.microsoft.com/office/powerpoint/2010/main" val="13709267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233</a:t>
            </a:fld>
            <a:endParaRPr lang="en-GB"/>
          </a:p>
        </p:txBody>
      </p:sp>
    </p:spTree>
    <p:extLst>
      <p:ext uri="{BB962C8B-B14F-4D97-AF65-F5344CB8AC3E}">
        <p14:creationId xmlns:p14="http://schemas.microsoft.com/office/powerpoint/2010/main" val="334873674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234</a:t>
            </a:fld>
            <a:endParaRPr lang="en-GB"/>
          </a:p>
        </p:txBody>
      </p:sp>
    </p:spTree>
    <p:extLst>
      <p:ext uri="{BB962C8B-B14F-4D97-AF65-F5344CB8AC3E}">
        <p14:creationId xmlns:p14="http://schemas.microsoft.com/office/powerpoint/2010/main" val="338823080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235</a:t>
            </a:fld>
            <a:endParaRPr lang="en-GB"/>
          </a:p>
        </p:txBody>
      </p:sp>
    </p:spTree>
    <p:extLst>
      <p:ext uri="{BB962C8B-B14F-4D97-AF65-F5344CB8AC3E}">
        <p14:creationId xmlns:p14="http://schemas.microsoft.com/office/powerpoint/2010/main" val="156716153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238</a:t>
            </a:fld>
            <a:endParaRPr lang="en-GB" dirty="0"/>
          </a:p>
        </p:txBody>
      </p:sp>
    </p:spTree>
    <p:extLst>
      <p:ext uri="{BB962C8B-B14F-4D97-AF65-F5344CB8AC3E}">
        <p14:creationId xmlns:p14="http://schemas.microsoft.com/office/powerpoint/2010/main" val="411084596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239</a:t>
            </a:fld>
            <a:endParaRPr lang="en-GB"/>
          </a:p>
        </p:txBody>
      </p:sp>
    </p:spTree>
    <p:extLst>
      <p:ext uri="{BB962C8B-B14F-4D97-AF65-F5344CB8AC3E}">
        <p14:creationId xmlns:p14="http://schemas.microsoft.com/office/powerpoint/2010/main" val="355469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78840607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240</a:t>
            </a:fld>
            <a:endParaRPr lang="en-GB"/>
          </a:p>
        </p:txBody>
      </p:sp>
    </p:spTree>
    <p:extLst>
      <p:ext uri="{BB962C8B-B14F-4D97-AF65-F5344CB8AC3E}">
        <p14:creationId xmlns:p14="http://schemas.microsoft.com/office/powerpoint/2010/main" val="42779607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244</a:t>
            </a:fld>
            <a:endParaRPr lang="en-GB"/>
          </a:p>
        </p:txBody>
      </p:sp>
    </p:spTree>
    <p:extLst>
      <p:ext uri="{BB962C8B-B14F-4D97-AF65-F5344CB8AC3E}">
        <p14:creationId xmlns:p14="http://schemas.microsoft.com/office/powerpoint/2010/main" val="103564955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245</a:t>
            </a:fld>
            <a:endParaRPr lang="en-GB"/>
          </a:p>
        </p:txBody>
      </p:sp>
    </p:spTree>
    <p:extLst>
      <p:ext uri="{BB962C8B-B14F-4D97-AF65-F5344CB8AC3E}">
        <p14:creationId xmlns:p14="http://schemas.microsoft.com/office/powerpoint/2010/main" val="288282452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246</a:t>
            </a:fld>
            <a:endParaRPr lang="en-GB"/>
          </a:p>
        </p:txBody>
      </p:sp>
    </p:spTree>
    <p:extLst>
      <p:ext uri="{BB962C8B-B14F-4D97-AF65-F5344CB8AC3E}">
        <p14:creationId xmlns:p14="http://schemas.microsoft.com/office/powerpoint/2010/main" val="29675093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247</a:t>
            </a:fld>
            <a:endParaRPr lang="en-GB"/>
          </a:p>
        </p:txBody>
      </p:sp>
    </p:spTree>
    <p:extLst>
      <p:ext uri="{BB962C8B-B14F-4D97-AF65-F5344CB8AC3E}">
        <p14:creationId xmlns:p14="http://schemas.microsoft.com/office/powerpoint/2010/main" val="99743355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248</a:t>
            </a:fld>
            <a:endParaRPr lang="en-GB"/>
          </a:p>
        </p:txBody>
      </p:sp>
    </p:spTree>
    <p:extLst>
      <p:ext uri="{BB962C8B-B14F-4D97-AF65-F5344CB8AC3E}">
        <p14:creationId xmlns:p14="http://schemas.microsoft.com/office/powerpoint/2010/main" val="283160749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252</a:t>
            </a:fld>
            <a:endParaRPr lang="en-GB"/>
          </a:p>
        </p:txBody>
      </p:sp>
    </p:spTree>
    <p:extLst>
      <p:ext uri="{BB962C8B-B14F-4D97-AF65-F5344CB8AC3E}">
        <p14:creationId xmlns:p14="http://schemas.microsoft.com/office/powerpoint/2010/main" val="146953506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253</a:t>
            </a:fld>
            <a:endParaRPr lang="en-GB"/>
          </a:p>
        </p:txBody>
      </p:sp>
    </p:spTree>
    <p:extLst>
      <p:ext uri="{BB962C8B-B14F-4D97-AF65-F5344CB8AC3E}">
        <p14:creationId xmlns:p14="http://schemas.microsoft.com/office/powerpoint/2010/main" val="165218546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256</a:t>
            </a:fld>
            <a:endParaRPr lang="en-GB" dirty="0"/>
          </a:p>
        </p:txBody>
      </p:sp>
    </p:spTree>
    <p:extLst>
      <p:ext uri="{BB962C8B-B14F-4D97-AF65-F5344CB8AC3E}">
        <p14:creationId xmlns:p14="http://schemas.microsoft.com/office/powerpoint/2010/main" val="306777733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257</a:t>
            </a:fld>
            <a:endParaRPr lang="en-GB"/>
          </a:p>
        </p:txBody>
      </p:sp>
    </p:spTree>
    <p:extLst>
      <p:ext uri="{BB962C8B-B14F-4D97-AF65-F5344CB8AC3E}">
        <p14:creationId xmlns:p14="http://schemas.microsoft.com/office/powerpoint/2010/main" val="142853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4094077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258</a:t>
            </a:fld>
            <a:endParaRPr lang="en-GB"/>
          </a:p>
        </p:txBody>
      </p:sp>
    </p:spTree>
    <p:extLst>
      <p:ext uri="{BB962C8B-B14F-4D97-AF65-F5344CB8AC3E}">
        <p14:creationId xmlns:p14="http://schemas.microsoft.com/office/powerpoint/2010/main" val="417593613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262</a:t>
            </a:fld>
            <a:endParaRPr lang="en-GB"/>
          </a:p>
        </p:txBody>
      </p:sp>
    </p:spTree>
    <p:extLst>
      <p:ext uri="{BB962C8B-B14F-4D97-AF65-F5344CB8AC3E}">
        <p14:creationId xmlns:p14="http://schemas.microsoft.com/office/powerpoint/2010/main" val="68433558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263</a:t>
            </a:fld>
            <a:endParaRPr lang="en-GB"/>
          </a:p>
        </p:txBody>
      </p:sp>
    </p:spTree>
    <p:extLst>
      <p:ext uri="{BB962C8B-B14F-4D97-AF65-F5344CB8AC3E}">
        <p14:creationId xmlns:p14="http://schemas.microsoft.com/office/powerpoint/2010/main" val="417530869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267</a:t>
            </a:fld>
            <a:endParaRPr lang="en-GB"/>
          </a:p>
        </p:txBody>
      </p:sp>
    </p:spTree>
    <p:extLst>
      <p:ext uri="{BB962C8B-B14F-4D97-AF65-F5344CB8AC3E}">
        <p14:creationId xmlns:p14="http://schemas.microsoft.com/office/powerpoint/2010/main" val="148273840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268</a:t>
            </a:fld>
            <a:endParaRPr lang="en-GB"/>
          </a:p>
        </p:txBody>
      </p:sp>
    </p:spTree>
    <p:extLst>
      <p:ext uri="{BB962C8B-B14F-4D97-AF65-F5344CB8AC3E}">
        <p14:creationId xmlns:p14="http://schemas.microsoft.com/office/powerpoint/2010/main" val="279699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40220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2940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932503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39228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3</a:t>
            </a:fld>
            <a:endParaRPr lang="en-GB"/>
          </a:p>
        </p:txBody>
      </p:sp>
    </p:spTree>
    <p:extLst>
      <p:ext uri="{BB962C8B-B14F-4D97-AF65-F5344CB8AC3E}">
        <p14:creationId xmlns:p14="http://schemas.microsoft.com/office/powerpoint/2010/main" val="99009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43385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993143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1102568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4605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8FAE76-2179-B649-BC1F-F1650A9F438B}" type="slidenum">
              <a:rPr lang="en-GB" smtClean="0"/>
              <a:t>34</a:t>
            </a:fld>
            <a:endParaRPr lang="en-GB"/>
          </a:p>
        </p:txBody>
      </p:sp>
    </p:spTree>
    <p:extLst>
      <p:ext uri="{BB962C8B-B14F-4D97-AF65-F5344CB8AC3E}">
        <p14:creationId xmlns:p14="http://schemas.microsoft.com/office/powerpoint/2010/main" val="1835406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8FAE76-2179-B649-BC1F-F1650A9F438B}" type="slidenum">
              <a:rPr lang="en-GB" smtClean="0"/>
              <a:t>35</a:t>
            </a:fld>
            <a:endParaRPr lang="en-GB"/>
          </a:p>
        </p:txBody>
      </p:sp>
    </p:spTree>
    <p:extLst>
      <p:ext uri="{BB962C8B-B14F-4D97-AF65-F5344CB8AC3E}">
        <p14:creationId xmlns:p14="http://schemas.microsoft.com/office/powerpoint/2010/main" val="516233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41372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901549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3939412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226138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502618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418667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1229058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1233164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3426832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394980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784050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3148599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252044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1700787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56430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84731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789929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62</a:t>
            </a:fld>
            <a:endParaRPr lang="en-GB"/>
          </a:p>
        </p:txBody>
      </p:sp>
    </p:spTree>
    <p:extLst>
      <p:ext uri="{BB962C8B-B14F-4D97-AF65-F5344CB8AC3E}">
        <p14:creationId xmlns:p14="http://schemas.microsoft.com/office/powerpoint/2010/main" val="3469754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63</a:t>
            </a:fld>
            <a:endParaRPr lang="en-GB"/>
          </a:p>
        </p:txBody>
      </p:sp>
    </p:spTree>
    <p:extLst>
      <p:ext uri="{BB962C8B-B14F-4D97-AF65-F5344CB8AC3E}">
        <p14:creationId xmlns:p14="http://schemas.microsoft.com/office/powerpoint/2010/main" val="3844651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69</a:t>
            </a:fld>
            <a:endParaRPr lang="en-GB"/>
          </a:p>
        </p:txBody>
      </p:sp>
    </p:spTree>
    <p:extLst>
      <p:ext uri="{BB962C8B-B14F-4D97-AF65-F5344CB8AC3E}">
        <p14:creationId xmlns:p14="http://schemas.microsoft.com/office/powerpoint/2010/main" val="1574612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70</a:t>
            </a:fld>
            <a:endParaRPr lang="en-GB"/>
          </a:p>
        </p:txBody>
      </p:sp>
    </p:spTree>
    <p:extLst>
      <p:ext uri="{BB962C8B-B14F-4D97-AF65-F5344CB8AC3E}">
        <p14:creationId xmlns:p14="http://schemas.microsoft.com/office/powerpoint/2010/main" val="3286514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71</a:t>
            </a:fld>
            <a:endParaRPr lang="en-GB"/>
          </a:p>
        </p:txBody>
      </p:sp>
    </p:spTree>
    <p:extLst>
      <p:ext uri="{BB962C8B-B14F-4D97-AF65-F5344CB8AC3E}">
        <p14:creationId xmlns:p14="http://schemas.microsoft.com/office/powerpoint/2010/main" val="3318874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72</a:t>
            </a:fld>
            <a:endParaRPr lang="en-GB"/>
          </a:p>
        </p:txBody>
      </p:sp>
    </p:spTree>
    <p:extLst>
      <p:ext uri="{BB962C8B-B14F-4D97-AF65-F5344CB8AC3E}">
        <p14:creationId xmlns:p14="http://schemas.microsoft.com/office/powerpoint/2010/main" val="2756802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76</a:t>
            </a:fld>
            <a:endParaRPr lang="en-GB"/>
          </a:p>
        </p:txBody>
      </p:sp>
    </p:spTree>
    <p:extLst>
      <p:ext uri="{BB962C8B-B14F-4D97-AF65-F5344CB8AC3E}">
        <p14:creationId xmlns:p14="http://schemas.microsoft.com/office/powerpoint/2010/main" val="3599526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77</a:t>
            </a:fld>
            <a:endParaRPr lang="en-GB"/>
          </a:p>
        </p:txBody>
      </p:sp>
    </p:spTree>
    <p:extLst>
      <p:ext uri="{BB962C8B-B14F-4D97-AF65-F5344CB8AC3E}">
        <p14:creationId xmlns:p14="http://schemas.microsoft.com/office/powerpoint/2010/main" val="2002593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78</a:t>
            </a:fld>
            <a:endParaRPr lang="en-GB"/>
          </a:p>
        </p:txBody>
      </p:sp>
    </p:spTree>
    <p:extLst>
      <p:ext uri="{BB962C8B-B14F-4D97-AF65-F5344CB8AC3E}">
        <p14:creationId xmlns:p14="http://schemas.microsoft.com/office/powerpoint/2010/main" val="298426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63162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79</a:t>
            </a:fld>
            <a:endParaRPr lang="en-GB"/>
          </a:p>
        </p:txBody>
      </p:sp>
    </p:spTree>
    <p:extLst>
      <p:ext uri="{BB962C8B-B14F-4D97-AF65-F5344CB8AC3E}">
        <p14:creationId xmlns:p14="http://schemas.microsoft.com/office/powerpoint/2010/main" val="4193102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82</a:t>
            </a:fld>
            <a:endParaRPr lang="en-GB"/>
          </a:p>
        </p:txBody>
      </p:sp>
    </p:spTree>
    <p:extLst>
      <p:ext uri="{BB962C8B-B14F-4D97-AF65-F5344CB8AC3E}">
        <p14:creationId xmlns:p14="http://schemas.microsoft.com/office/powerpoint/2010/main" val="2688164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83</a:t>
            </a:fld>
            <a:endParaRPr lang="en-GB"/>
          </a:p>
        </p:txBody>
      </p:sp>
    </p:spTree>
    <p:extLst>
      <p:ext uri="{BB962C8B-B14F-4D97-AF65-F5344CB8AC3E}">
        <p14:creationId xmlns:p14="http://schemas.microsoft.com/office/powerpoint/2010/main" val="1965868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84</a:t>
            </a:fld>
            <a:endParaRPr lang="en-GB"/>
          </a:p>
        </p:txBody>
      </p:sp>
    </p:spTree>
    <p:extLst>
      <p:ext uri="{BB962C8B-B14F-4D97-AF65-F5344CB8AC3E}">
        <p14:creationId xmlns:p14="http://schemas.microsoft.com/office/powerpoint/2010/main" val="238744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85</a:t>
            </a:fld>
            <a:endParaRPr lang="en-GB"/>
          </a:p>
        </p:txBody>
      </p:sp>
    </p:spTree>
    <p:extLst>
      <p:ext uri="{BB962C8B-B14F-4D97-AF65-F5344CB8AC3E}">
        <p14:creationId xmlns:p14="http://schemas.microsoft.com/office/powerpoint/2010/main" val="2909845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86</a:t>
            </a:fld>
            <a:endParaRPr lang="en-GB"/>
          </a:p>
        </p:txBody>
      </p:sp>
    </p:spTree>
    <p:extLst>
      <p:ext uri="{BB962C8B-B14F-4D97-AF65-F5344CB8AC3E}">
        <p14:creationId xmlns:p14="http://schemas.microsoft.com/office/powerpoint/2010/main" val="3996451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8FAE76-2179-B649-BC1F-F1650A9F438B}" type="slidenum">
              <a:rPr lang="en-GB" smtClean="0"/>
              <a:t>87</a:t>
            </a:fld>
            <a:endParaRPr lang="en-GB"/>
          </a:p>
        </p:txBody>
      </p:sp>
    </p:spTree>
    <p:extLst>
      <p:ext uri="{BB962C8B-B14F-4D97-AF65-F5344CB8AC3E}">
        <p14:creationId xmlns:p14="http://schemas.microsoft.com/office/powerpoint/2010/main" val="2781153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89</a:t>
            </a:fld>
            <a:endParaRPr lang="en-GB"/>
          </a:p>
        </p:txBody>
      </p:sp>
    </p:spTree>
    <p:extLst>
      <p:ext uri="{BB962C8B-B14F-4D97-AF65-F5344CB8AC3E}">
        <p14:creationId xmlns:p14="http://schemas.microsoft.com/office/powerpoint/2010/main" val="1626744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90</a:t>
            </a:fld>
            <a:endParaRPr lang="en-GB"/>
          </a:p>
        </p:txBody>
      </p:sp>
    </p:spTree>
    <p:extLst>
      <p:ext uri="{BB962C8B-B14F-4D97-AF65-F5344CB8AC3E}">
        <p14:creationId xmlns:p14="http://schemas.microsoft.com/office/powerpoint/2010/main" val="3105095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91</a:t>
            </a:fld>
            <a:endParaRPr lang="en-GB"/>
          </a:p>
        </p:txBody>
      </p:sp>
    </p:spTree>
    <p:extLst>
      <p:ext uri="{BB962C8B-B14F-4D97-AF65-F5344CB8AC3E}">
        <p14:creationId xmlns:p14="http://schemas.microsoft.com/office/powerpoint/2010/main" val="202550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170013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92</a:t>
            </a:fld>
            <a:endParaRPr lang="en-GB"/>
          </a:p>
        </p:txBody>
      </p:sp>
    </p:spTree>
    <p:extLst>
      <p:ext uri="{BB962C8B-B14F-4D97-AF65-F5344CB8AC3E}">
        <p14:creationId xmlns:p14="http://schemas.microsoft.com/office/powerpoint/2010/main" val="3684995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96</a:t>
            </a:fld>
            <a:endParaRPr lang="en-GB"/>
          </a:p>
        </p:txBody>
      </p:sp>
    </p:spTree>
    <p:extLst>
      <p:ext uri="{BB962C8B-B14F-4D97-AF65-F5344CB8AC3E}">
        <p14:creationId xmlns:p14="http://schemas.microsoft.com/office/powerpoint/2010/main" val="3942264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97</a:t>
            </a:fld>
            <a:endParaRPr lang="en-GB"/>
          </a:p>
        </p:txBody>
      </p:sp>
    </p:spTree>
    <p:extLst>
      <p:ext uri="{BB962C8B-B14F-4D97-AF65-F5344CB8AC3E}">
        <p14:creationId xmlns:p14="http://schemas.microsoft.com/office/powerpoint/2010/main" val="182589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101</a:t>
            </a:fld>
            <a:endParaRPr lang="en-GB"/>
          </a:p>
        </p:txBody>
      </p:sp>
    </p:spTree>
    <p:extLst>
      <p:ext uri="{BB962C8B-B14F-4D97-AF65-F5344CB8AC3E}">
        <p14:creationId xmlns:p14="http://schemas.microsoft.com/office/powerpoint/2010/main" val="25868340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102</a:t>
            </a:fld>
            <a:endParaRPr lang="en-GB"/>
          </a:p>
        </p:txBody>
      </p:sp>
    </p:spTree>
    <p:extLst>
      <p:ext uri="{BB962C8B-B14F-4D97-AF65-F5344CB8AC3E}">
        <p14:creationId xmlns:p14="http://schemas.microsoft.com/office/powerpoint/2010/main" val="24147628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103</a:t>
            </a:fld>
            <a:endParaRPr lang="en-GB"/>
          </a:p>
        </p:txBody>
      </p:sp>
    </p:spTree>
    <p:extLst>
      <p:ext uri="{BB962C8B-B14F-4D97-AF65-F5344CB8AC3E}">
        <p14:creationId xmlns:p14="http://schemas.microsoft.com/office/powerpoint/2010/main" val="1361280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104</a:t>
            </a:fld>
            <a:endParaRPr lang="en-GB"/>
          </a:p>
        </p:txBody>
      </p:sp>
    </p:spTree>
    <p:extLst>
      <p:ext uri="{BB962C8B-B14F-4D97-AF65-F5344CB8AC3E}">
        <p14:creationId xmlns:p14="http://schemas.microsoft.com/office/powerpoint/2010/main" val="17740521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8FAE76-2179-B649-BC1F-F1650A9F438B}" type="slidenum">
              <a:rPr lang="en-GB" smtClean="0"/>
              <a:t>105</a:t>
            </a:fld>
            <a:endParaRPr lang="en-GB"/>
          </a:p>
        </p:txBody>
      </p:sp>
    </p:spTree>
    <p:extLst>
      <p:ext uri="{BB962C8B-B14F-4D97-AF65-F5344CB8AC3E}">
        <p14:creationId xmlns:p14="http://schemas.microsoft.com/office/powerpoint/2010/main" val="6733376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108</a:t>
            </a:fld>
            <a:endParaRPr lang="en-GB"/>
          </a:p>
        </p:txBody>
      </p:sp>
    </p:spTree>
    <p:extLst>
      <p:ext uri="{BB962C8B-B14F-4D97-AF65-F5344CB8AC3E}">
        <p14:creationId xmlns:p14="http://schemas.microsoft.com/office/powerpoint/2010/main" val="24328726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109</a:t>
            </a:fld>
            <a:endParaRPr lang="en-GB"/>
          </a:p>
        </p:txBody>
      </p:sp>
    </p:spTree>
    <p:extLst>
      <p:ext uri="{BB962C8B-B14F-4D97-AF65-F5344CB8AC3E}">
        <p14:creationId xmlns:p14="http://schemas.microsoft.com/office/powerpoint/2010/main" val="398557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727719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110</a:t>
            </a:fld>
            <a:endParaRPr lang="en-GB"/>
          </a:p>
        </p:txBody>
      </p:sp>
    </p:spTree>
    <p:extLst>
      <p:ext uri="{BB962C8B-B14F-4D97-AF65-F5344CB8AC3E}">
        <p14:creationId xmlns:p14="http://schemas.microsoft.com/office/powerpoint/2010/main" val="35727987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111</a:t>
            </a:fld>
            <a:endParaRPr lang="en-GB"/>
          </a:p>
        </p:txBody>
      </p:sp>
    </p:spTree>
    <p:extLst>
      <p:ext uri="{BB962C8B-B14F-4D97-AF65-F5344CB8AC3E}">
        <p14:creationId xmlns:p14="http://schemas.microsoft.com/office/powerpoint/2010/main" val="3702560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115</a:t>
            </a:fld>
            <a:endParaRPr lang="en-GB"/>
          </a:p>
        </p:txBody>
      </p:sp>
    </p:spTree>
    <p:extLst>
      <p:ext uri="{BB962C8B-B14F-4D97-AF65-F5344CB8AC3E}">
        <p14:creationId xmlns:p14="http://schemas.microsoft.com/office/powerpoint/2010/main" val="6657974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116</a:t>
            </a:fld>
            <a:endParaRPr lang="en-GB"/>
          </a:p>
        </p:txBody>
      </p:sp>
    </p:spTree>
    <p:extLst>
      <p:ext uri="{BB962C8B-B14F-4D97-AF65-F5344CB8AC3E}">
        <p14:creationId xmlns:p14="http://schemas.microsoft.com/office/powerpoint/2010/main" val="34912693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119</a:t>
            </a:fld>
            <a:endParaRPr lang="en-GB"/>
          </a:p>
        </p:txBody>
      </p:sp>
    </p:spTree>
    <p:extLst>
      <p:ext uri="{BB962C8B-B14F-4D97-AF65-F5344CB8AC3E}">
        <p14:creationId xmlns:p14="http://schemas.microsoft.com/office/powerpoint/2010/main" val="5490490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120</a:t>
            </a:fld>
            <a:endParaRPr lang="en-GB"/>
          </a:p>
        </p:txBody>
      </p:sp>
    </p:spTree>
    <p:extLst>
      <p:ext uri="{BB962C8B-B14F-4D97-AF65-F5344CB8AC3E}">
        <p14:creationId xmlns:p14="http://schemas.microsoft.com/office/powerpoint/2010/main" val="8830973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C66A0-413B-D942-BD25-075929779430}" type="slidenum">
              <a:rPr lang="en-GB" smtClean="0"/>
              <a:pPr/>
              <a:t>123</a:t>
            </a:fld>
            <a:endParaRPr lang="en-GB" dirty="0"/>
          </a:p>
        </p:txBody>
      </p:sp>
    </p:spTree>
    <p:extLst>
      <p:ext uri="{BB962C8B-B14F-4D97-AF65-F5344CB8AC3E}">
        <p14:creationId xmlns:p14="http://schemas.microsoft.com/office/powerpoint/2010/main" val="14149551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124</a:t>
            </a:fld>
            <a:endParaRPr lang="en-GB"/>
          </a:p>
        </p:txBody>
      </p:sp>
    </p:spTree>
    <p:extLst>
      <p:ext uri="{BB962C8B-B14F-4D97-AF65-F5344CB8AC3E}">
        <p14:creationId xmlns:p14="http://schemas.microsoft.com/office/powerpoint/2010/main" val="29983066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125</a:t>
            </a:fld>
            <a:endParaRPr lang="en-GB"/>
          </a:p>
        </p:txBody>
      </p:sp>
    </p:spTree>
    <p:extLst>
      <p:ext uri="{BB962C8B-B14F-4D97-AF65-F5344CB8AC3E}">
        <p14:creationId xmlns:p14="http://schemas.microsoft.com/office/powerpoint/2010/main" val="15310341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126</a:t>
            </a:fld>
            <a:endParaRPr lang="en-GB"/>
          </a:p>
        </p:txBody>
      </p:sp>
    </p:spTree>
    <p:extLst>
      <p:ext uri="{BB962C8B-B14F-4D97-AF65-F5344CB8AC3E}">
        <p14:creationId xmlns:p14="http://schemas.microsoft.com/office/powerpoint/2010/main" val="248568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8201591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127</a:t>
            </a:fld>
            <a:endParaRPr lang="en-GB"/>
          </a:p>
        </p:txBody>
      </p:sp>
    </p:spTree>
    <p:extLst>
      <p:ext uri="{BB962C8B-B14F-4D97-AF65-F5344CB8AC3E}">
        <p14:creationId xmlns:p14="http://schemas.microsoft.com/office/powerpoint/2010/main" val="1255142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133</a:t>
            </a:fld>
            <a:endParaRPr lang="en-GB"/>
          </a:p>
        </p:txBody>
      </p:sp>
    </p:spTree>
    <p:extLst>
      <p:ext uri="{BB962C8B-B14F-4D97-AF65-F5344CB8AC3E}">
        <p14:creationId xmlns:p14="http://schemas.microsoft.com/office/powerpoint/2010/main" val="2597997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134</a:t>
            </a:fld>
            <a:endParaRPr lang="en-GB"/>
          </a:p>
        </p:txBody>
      </p:sp>
    </p:spTree>
    <p:extLst>
      <p:ext uri="{BB962C8B-B14F-4D97-AF65-F5344CB8AC3E}">
        <p14:creationId xmlns:p14="http://schemas.microsoft.com/office/powerpoint/2010/main" val="26656811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135</a:t>
            </a:fld>
            <a:endParaRPr lang="en-GB"/>
          </a:p>
        </p:txBody>
      </p:sp>
    </p:spTree>
    <p:extLst>
      <p:ext uri="{BB962C8B-B14F-4D97-AF65-F5344CB8AC3E}">
        <p14:creationId xmlns:p14="http://schemas.microsoft.com/office/powerpoint/2010/main" val="4330907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138</a:t>
            </a:fld>
            <a:endParaRPr lang="en-GB" dirty="0"/>
          </a:p>
        </p:txBody>
      </p:sp>
    </p:spTree>
    <p:extLst>
      <p:ext uri="{BB962C8B-B14F-4D97-AF65-F5344CB8AC3E}">
        <p14:creationId xmlns:p14="http://schemas.microsoft.com/office/powerpoint/2010/main" val="6894600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139</a:t>
            </a:fld>
            <a:endParaRPr lang="en-GB"/>
          </a:p>
        </p:txBody>
      </p:sp>
    </p:spTree>
    <p:extLst>
      <p:ext uri="{BB962C8B-B14F-4D97-AF65-F5344CB8AC3E}">
        <p14:creationId xmlns:p14="http://schemas.microsoft.com/office/powerpoint/2010/main" val="6006250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140</a:t>
            </a:fld>
            <a:endParaRPr lang="en-GB"/>
          </a:p>
        </p:txBody>
      </p:sp>
    </p:spTree>
    <p:extLst>
      <p:ext uri="{BB962C8B-B14F-4D97-AF65-F5344CB8AC3E}">
        <p14:creationId xmlns:p14="http://schemas.microsoft.com/office/powerpoint/2010/main" val="22396748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144</a:t>
            </a:fld>
            <a:endParaRPr lang="en-GB"/>
          </a:p>
        </p:txBody>
      </p:sp>
    </p:spTree>
    <p:extLst>
      <p:ext uri="{BB962C8B-B14F-4D97-AF65-F5344CB8AC3E}">
        <p14:creationId xmlns:p14="http://schemas.microsoft.com/office/powerpoint/2010/main" val="41815080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145</a:t>
            </a:fld>
            <a:endParaRPr lang="en-GB"/>
          </a:p>
        </p:txBody>
      </p:sp>
    </p:spTree>
    <p:extLst>
      <p:ext uri="{BB962C8B-B14F-4D97-AF65-F5344CB8AC3E}">
        <p14:creationId xmlns:p14="http://schemas.microsoft.com/office/powerpoint/2010/main" val="42277919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146</a:t>
            </a:fld>
            <a:endParaRPr lang="en-GB"/>
          </a:p>
        </p:txBody>
      </p:sp>
    </p:spTree>
    <p:extLst>
      <p:ext uri="{BB962C8B-B14F-4D97-AF65-F5344CB8AC3E}">
        <p14:creationId xmlns:p14="http://schemas.microsoft.com/office/powerpoint/2010/main" val="34614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747344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149</a:t>
            </a:fld>
            <a:endParaRPr lang="en-GB" dirty="0"/>
          </a:p>
        </p:txBody>
      </p:sp>
    </p:spTree>
    <p:extLst>
      <p:ext uri="{BB962C8B-B14F-4D97-AF65-F5344CB8AC3E}">
        <p14:creationId xmlns:p14="http://schemas.microsoft.com/office/powerpoint/2010/main" val="28215684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150</a:t>
            </a:fld>
            <a:endParaRPr lang="en-GB"/>
          </a:p>
        </p:txBody>
      </p:sp>
    </p:spTree>
    <p:extLst>
      <p:ext uri="{BB962C8B-B14F-4D97-AF65-F5344CB8AC3E}">
        <p14:creationId xmlns:p14="http://schemas.microsoft.com/office/powerpoint/2010/main" val="27109729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151</a:t>
            </a:fld>
            <a:endParaRPr lang="en-GB"/>
          </a:p>
        </p:txBody>
      </p:sp>
    </p:spTree>
    <p:extLst>
      <p:ext uri="{BB962C8B-B14F-4D97-AF65-F5344CB8AC3E}">
        <p14:creationId xmlns:p14="http://schemas.microsoft.com/office/powerpoint/2010/main" val="7824299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152</a:t>
            </a:fld>
            <a:endParaRPr lang="en-GB"/>
          </a:p>
        </p:txBody>
      </p:sp>
    </p:spTree>
    <p:extLst>
      <p:ext uri="{BB962C8B-B14F-4D97-AF65-F5344CB8AC3E}">
        <p14:creationId xmlns:p14="http://schemas.microsoft.com/office/powerpoint/2010/main" val="1395683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153</a:t>
            </a:fld>
            <a:endParaRPr lang="en-GB"/>
          </a:p>
        </p:txBody>
      </p:sp>
    </p:spTree>
    <p:extLst>
      <p:ext uri="{BB962C8B-B14F-4D97-AF65-F5344CB8AC3E}">
        <p14:creationId xmlns:p14="http://schemas.microsoft.com/office/powerpoint/2010/main" val="36995332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157</a:t>
            </a:fld>
            <a:endParaRPr lang="en-GB"/>
          </a:p>
        </p:txBody>
      </p:sp>
    </p:spTree>
    <p:extLst>
      <p:ext uri="{BB962C8B-B14F-4D97-AF65-F5344CB8AC3E}">
        <p14:creationId xmlns:p14="http://schemas.microsoft.com/office/powerpoint/2010/main" val="10622657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158</a:t>
            </a:fld>
            <a:endParaRPr lang="en-GB"/>
          </a:p>
        </p:txBody>
      </p:sp>
    </p:spTree>
    <p:extLst>
      <p:ext uri="{BB962C8B-B14F-4D97-AF65-F5344CB8AC3E}">
        <p14:creationId xmlns:p14="http://schemas.microsoft.com/office/powerpoint/2010/main" val="13617063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159</a:t>
            </a:fld>
            <a:endParaRPr lang="en-GB"/>
          </a:p>
        </p:txBody>
      </p:sp>
    </p:spTree>
    <p:extLst>
      <p:ext uri="{BB962C8B-B14F-4D97-AF65-F5344CB8AC3E}">
        <p14:creationId xmlns:p14="http://schemas.microsoft.com/office/powerpoint/2010/main" val="14108122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160</a:t>
            </a:fld>
            <a:endParaRPr lang="en-GB"/>
          </a:p>
        </p:txBody>
      </p:sp>
    </p:spTree>
    <p:extLst>
      <p:ext uri="{BB962C8B-B14F-4D97-AF65-F5344CB8AC3E}">
        <p14:creationId xmlns:p14="http://schemas.microsoft.com/office/powerpoint/2010/main" val="22800487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164</a:t>
            </a:fld>
            <a:endParaRPr lang="en-GB"/>
          </a:p>
        </p:txBody>
      </p:sp>
    </p:spTree>
    <p:extLst>
      <p:ext uri="{BB962C8B-B14F-4D97-AF65-F5344CB8AC3E}">
        <p14:creationId xmlns:p14="http://schemas.microsoft.com/office/powerpoint/2010/main" val="1740291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04/03/2020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6.xml"/><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0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7.xml"/><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4</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200925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bad ____ means that we may </a:t>
            </a:r>
            <a:br>
              <a:rPr lang="en-GB" dirty="0"/>
            </a:br>
            <a:br>
              <a:rPr lang="en-GB" dirty="0"/>
            </a:br>
            <a:r>
              <a:rPr lang="en-GB" dirty="0"/>
              <a:t>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weather</a:t>
            </a:r>
          </a:p>
          <a:p>
            <a:endParaRPr lang="en-GB" dirty="0"/>
          </a:p>
        </p:txBody>
      </p:sp>
    </p:spTree>
    <p:extLst>
      <p:ext uri="{BB962C8B-B14F-4D97-AF65-F5344CB8AC3E}">
        <p14:creationId xmlns:p14="http://schemas.microsoft.com/office/powerpoint/2010/main" val="55764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complete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continue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experiment</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famous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favourite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February</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naughty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material</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knowledge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remember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7003810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baseline="0" dirty="0">
                          <a:solidFill>
                            <a:srgbClr val="FF3860"/>
                          </a:solidFill>
                          <a:latin typeface="Muli" pitchFamily="2" charset="77"/>
                        </a:rPr>
                        <a:t>Challenge Words </a:t>
                      </a:r>
                      <a:endParaRPr lang="en-GB" sz="1400" b="1"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295650" y="2079921"/>
          <a:ext cx="8896350" cy="4555895"/>
        </p:xfrm>
        <a:graphic>
          <a:graphicData uri="http://schemas.openxmlformats.org/drawingml/2006/table">
            <a:tbl>
              <a:tblPr firstRow="1" bandRow="1">
                <a:tableStyleId>{5940675A-B579-460E-94D1-54222C63F5DA}</a:tableStyleId>
              </a:tblPr>
              <a:tblGrid>
                <a:gridCol w="1482725">
                  <a:extLst>
                    <a:ext uri="{9D8B030D-6E8A-4147-A177-3AD203B41FA5}">
                      <a16:colId xmlns:a16="http://schemas.microsoft.com/office/drawing/2014/main" val="20000"/>
                    </a:ext>
                  </a:extLst>
                </a:gridCol>
                <a:gridCol w="1482725">
                  <a:extLst>
                    <a:ext uri="{9D8B030D-6E8A-4147-A177-3AD203B41FA5}">
                      <a16:colId xmlns:a16="http://schemas.microsoft.com/office/drawing/2014/main" val="20001"/>
                    </a:ext>
                  </a:extLst>
                </a:gridCol>
                <a:gridCol w="14827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gridCol w="1482725">
                  <a:extLst>
                    <a:ext uri="{9D8B030D-6E8A-4147-A177-3AD203B41FA5}">
                      <a16:colId xmlns:a16="http://schemas.microsoft.com/office/drawing/2014/main" val="20004"/>
                    </a:ext>
                  </a:extLst>
                </a:gridCol>
                <a:gridCol w="1482725">
                  <a:extLst>
                    <a:ext uri="{9D8B030D-6E8A-4147-A177-3AD203B41FA5}">
                      <a16:colId xmlns:a16="http://schemas.microsoft.com/office/drawing/2014/main" val="20005"/>
                    </a:ext>
                  </a:extLst>
                </a:gridCol>
              </a:tblGrid>
              <a:tr h="911179">
                <a:tc>
                  <a:txBody>
                    <a:bodyPr/>
                    <a:lstStyle/>
                    <a:p>
                      <a:pPr algn="ctr"/>
                      <a:r>
                        <a:rPr lang="en-GB" sz="1400" b="0" i="0" dirty="0">
                          <a:latin typeface="OpenDyslexicAlta" pitchFamily="2" charset="77"/>
                          <a:ea typeface="OpenDyslexic" charset="0"/>
                          <a:cs typeface="OpenDyslexic" charset="0"/>
                        </a:rPr>
                        <a:t>complete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favrit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compleat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experriment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February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continyou</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1179">
                <a:tc>
                  <a:txBody>
                    <a:bodyPr/>
                    <a:lstStyle/>
                    <a:p>
                      <a:pPr algn="ctr"/>
                      <a:r>
                        <a:rPr lang="en-GB" sz="1400" b="0" i="0" dirty="0">
                          <a:latin typeface="OpenDyslexicAlta" pitchFamily="2" charset="77"/>
                          <a:ea typeface="OpenDyslexic" charset="0"/>
                          <a:cs typeface="OpenDyslexic" charset="0"/>
                        </a:rPr>
                        <a:t>knowledge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Februrary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noledge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Febuary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knoledge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famoos</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1179">
                <a:tc>
                  <a:txBody>
                    <a:bodyPr/>
                    <a:lstStyle/>
                    <a:p>
                      <a:pPr algn="ctr"/>
                      <a:r>
                        <a:rPr lang="en-GB" sz="1400" b="0" i="0" dirty="0" err="1">
                          <a:latin typeface="OpenDyslexicAlta" pitchFamily="2" charset="77"/>
                          <a:ea typeface="OpenDyslexic" charset="0"/>
                          <a:cs typeface="OpenDyslexic" charset="0"/>
                        </a:rPr>
                        <a:t>containue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continue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matirial</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nuaghty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rememmber</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1179">
                <a:tc>
                  <a:txBody>
                    <a:bodyPr/>
                    <a:lstStyle/>
                    <a:p>
                      <a:pPr algn="ctr"/>
                      <a:r>
                        <a:rPr lang="en-GB" sz="1400" b="0" i="0" dirty="0" err="1">
                          <a:latin typeface="OpenDyslexicAlta" pitchFamily="2" charset="77"/>
                          <a:ea typeface="OpenDyslexic" charset="0"/>
                          <a:cs typeface="OpenDyslexic" charset="0"/>
                        </a:rPr>
                        <a:t>egsperiment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mateerial</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commplete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favorite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remembrer</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favourite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1179">
                <a:tc>
                  <a:txBody>
                    <a:bodyPr/>
                    <a:lstStyle/>
                    <a:p>
                      <a:pPr algn="ctr"/>
                      <a:r>
                        <a:rPr lang="en-GB" sz="1400" b="0" i="0" dirty="0">
                          <a:latin typeface="OpenDyslexicAlta" pitchFamily="2" charset="77"/>
                          <a:ea typeface="OpenDyslexic" charset="0"/>
                          <a:cs typeface="OpenDyslexic" charset="0"/>
                        </a:rPr>
                        <a:t>famous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remember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famouse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experiment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nauhty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naughty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6" name="TextBox 15"/>
          <p:cNvSpPr txBox="1"/>
          <p:nvPr/>
        </p:nvSpPr>
        <p:spPr>
          <a:xfrm>
            <a:off x="4827432" y="1487506"/>
            <a:ext cx="5422005"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Circle the 10 correct spellings below. </a:t>
            </a:r>
          </a:p>
        </p:txBody>
      </p:sp>
      <p:sp>
        <p:nvSpPr>
          <p:cNvPr id="17" name="TextBox 16"/>
          <p:cNvSpPr txBox="1"/>
          <p:nvPr/>
        </p:nvSpPr>
        <p:spPr>
          <a:xfrm>
            <a:off x="4272567" y="6260061"/>
            <a:ext cx="6531734"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Cover your spelling list to make the task trickier! </a:t>
            </a:r>
          </a:p>
        </p:txBody>
      </p:sp>
      <p:sp>
        <p:nvSpPr>
          <p:cNvPr id="2" name="Oval 1">
            <a:extLst>
              <a:ext uri="{FF2B5EF4-FFF2-40B4-BE49-F238E27FC236}">
                <a16:creationId xmlns:a16="http://schemas.microsoft.com/office/drawing/2014/main" id="{A7841193-1A0E-ED45-AF64-4DEDB6682E47}"/>
              </a:ext>
            </a:extLst>
          </p:cNvPr>
          <p:cNvSpPr/>
          <p:nvPr/>
        </p:nvSpPr>
        <p:spPr>
          <a:xfrm>
            <a:off x="3495554" y="2073498"/>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045FBD-9A84-924B-BE81-515F49010897}"/>
              </a:ext>
            </a:extLst>
          </p:cNvPr>
          <p:cNvSpPr/>
          <p:nvPr/>
        </p:nvSpPr>
        <p:spPr>
          <a:xfrm>
            <a:off x="9377422" y="2073495"/>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18FBD44-B290-9646-A4D8-1601B48E3AA8}"/>
              </a:ext>
            </a:extLst>
          </p:cNvPr>
          <p:cNvSpPr/>
          <p:nvPr/>
        </p:nvSpPr>
        <p:spPr>
          <a:xfrm>
            <a:off x="3483980" y="2926636"/>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A02C9BD-DEB7-DB4B-AE54-98E6E608C034}"/>
              </a:ext>
            </a:extLst>
          </p:cNvPr>
          <p:cNvSpPr/>
          <p:nvPr/>
        </p:nvSpPr>
        <p:spPr>
          <a:xfrm>
            <a:off x="4973255" y="3881178"/>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2C4D9F5-03C7-2143-871C-F61F9F352E53}"/>
              </a:ext>
            </a:extLst>
          </p:cNvPr>
          <p:cNvSpPr/>
          <p:nvPr/>
        </p:nvSpPr>
        <p:spPr>
          <a:xfrm>
            <a:off x="7850768" y="3878235"/>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661137-D0C8-2345-8AAB-CA609B190BE0}"/>
              </a:ext>
            </a:extLst>
          </p:cNvPr>
          <p:cNvSpPr/>
          <p:nvPr/>
        </p:nvSpPr>
        <p:spPr>
          <a:xfrm>
            <a:off x="10924571" y="4693335"/>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30117-3531-DD4F-9C0B-8AB7C2AD8D95}"/>
              </a:ext>
            </a:extLst>
          </p:cNvPr>
          <p:cNvSpPr/>
          <p:nvPr/>
        </p:nvSpPr>
        <p:spPr>
          <a:xfrm>
            <a:off x="3586222" y="5699903"/>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44788A-780D-3E44-8B2C-70BE787B1D23}"/>
              </a:ext>
            </a:extLst>
          </p:cNvPr>
          <p:cNvSpPr/>
          <p:nvPr/>
        </p:nvSpPr>
        <p:spPr>
          <a:xfrm>
            <a:off x="4972529" y="5688858"/>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3D4CDBB-ACF8-EB4D-B2F4-FE1224B58D89}"/>
              </a:ext>
            </a:extLst>
          </p:cNvPr>
          <p:cNvSpPr/>
          <p:nvPr/>
        </p:nvSpPr>
        <p:spPr>
          <a:xfrm>
            <a:off x="8020891" y="5688858"/>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59B856-BA29-4648-BF2B-BA5EBB7857B1}"/>
              </a:ext>
            </a:extLst>
          </p:cNvPr>
          <p:cNvSpPr/>
          <p:nvPr/>
        </p:nvSpPr>
        <p:spPr>
          <a:xfrm>
            <a:off x="10924571" y="5719710"/>
            <a:ext cx="1122745" cy="426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2177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Adding the suffix ‘</a:t>
            </a:r>
            <a:r>
              <a:rPr lang="mr-IN" dirty="0"/>
              <a:t>–</a:t>
            </a:r>
            <a:r>
              <a:rPr lang="en-GB" dirty="0"/>
              <a:t>ion.’ When the root word ends in ’d,’ ‘de’ or ‘se’ then the suffix ’-ion’ needs to be ‘-sion.’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13</a:t>
            </a:r>
          </a:p>
        </p:txBody>
      </p:sp>
    </p:spTree>
    <p:extLst>
      <p:ext uri="{BB962C8B-B14F-4D97-AF65-F5344CB8AC3E}">
        <p14:creationId xmlns:p14="http://schemas.microsoft.com/office/powerpoint/2010/main" val="33090945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13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Adding the suffix ‘</a:t>
            </a:r>
            <a:r>
              <a:rPr lang="mr-IN" dirty="0"/>
              <a:t>–</a:t>
            </a:r>
            <a:r>
              <a:rPr lang="en-GB" dirty="0"/>
              <a:t>ion.’ When the root word ends in ’d,’ ‘de’ or ‘se’ then the suffix ’-ion’ needs to be ‘-sion.’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expansion</a:t>
            </a:r>
          </a:p>
          <a:p>
            <a:pPr fontAlgn="t">
              <a:lnSpc>
                <a:spcPct val="100000"/>
              </a:lnSpc>
              <a:spcAft>
                <a:spcPts val="200"/>
              </a:spcAft>
            </a:pPr>
            <a:r>
              <a:rPr lang="en-GB" sz="2000" dirty="0"/>
              <a:t>extension</a:t>
            </a:r>
          </a:p>
          <a:p>
            <a:pPr fontAlgn="t">
              <a:lnSpc>
                <a:spcPct val="100000"/>
              </a:lnSpc>
              <a:spcAft>
                <a:spcPts val="200"/>
              </a:spcAft>
            </a:pPr>
            <a:r>
              <a:rPr lang="en-GB" sz="2000" dirty="0"/>
              <a:t>comprehension</a:t>
            </a:r>
          </a:p>
          <a:p>
            <a:pPr fontAlgn="t">
              <a:lnSpc>
                <a:spcPct val="100000"/>
              </a:lnSpc>
              <a:spcAft>
                <a:spcPts val="200"/>
              </a:spcAft>
            </a:pPr>
            <a:r>
              <a:rPr lang="en-GB" sz="2000" dirty="0"/>
              <a:t>tension</a:t>
            </a:r>
          </a:p>
          <a:p>
            <a:pPr fontAlgn="t">
              <a:lnSpc>
                <a:spcPct val="100000"/>
              </a:lnSpc>
              <a:spcAft>
                <a:spcPts val="200"/>
              </a:spcAft>
            </a:pPr>
            <a:r>
              <a:rPr lang="en-GB" sz="2000" dirty="0"/>
              <a:t>suspension</a:t>
            </a:r>
          </a:p>
          <a:p>
            <a:pPr fontAlgn="t">
              <a:lnSpc>
                <a:spcPct val="100000"/>
              </a:lnSpc>
              <a:spcAft>
                <a:spcPts val="200"/>
              </a:spcAft>
            </a:pPr>
            <a:r>
              <a:rPr lang="en-GB" sz="2000" dirty="0"/>
              <a:t>exclusion</a:t>
            </a:r>
          </a:p>
          <a:p>
            <a:pPr fontAlgn="t">
              <a:lnSpc>
                <a:spcPct val="100000"/>
              </a:lnSpc>
              <a:spcAft>
                <a:spcPts val="200"/>
              </a:spcAft>
            </a:pPr>
            <a:r>
              <a:rPr lang="en-GB" sz="2000" dirty="0"/>
              <a:t>provision</a:t>
            </a:r>
          </a:p>
          <a:p>
            <a:pPr fontAlgn="t">
              <a:lnSpc>
                <a:spcPct val="100000"/>
              </a:lnSpc>
              <a:spcAft>
                <a:spcPts val="200"/>
              </a:spcAft>
            </a:pPr>
            <a:r>
              <a:rPr lang="en-GB" sz="2000" dirty="0"/>
              <a:t>explosion</a:t>
            </a:r>
          </a:p>
          <a:p>
            <a:pPr fontAlgn="t">
              <a:lnSpc>
                <a:spcPct val="100000"/>
              </a:lnSpc>
              <a:spcAft>
                <a:spcPts val="200"/>
              </a:spcAft>
            </a:pPr>
            <a:r>
              <a:rPr lang="en-GB" sz="2000" dirty="0"/>
              <a:t>erosion</a:t>
            </a:r>
          </a:p>
          <a:p>
            <a:pPr fontAlgn="t">
              <a:lnSpc>
                <a:spcPct val="100000"/>
              </a:lnSpc>
              <a:spcAft>
                <a:spcPts val="200"/>
              </a:spcAft>
            </a:pPr>
            <a:r>
              <a:rPr lang="en-GB" sz="2000" dirty="0"/>
              <a:t>invasion</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390778001"/>
              </p:ext>
            </p:extLst>
          </p:nvPr>
        </p:nvGraphicFramePr>
        <p:xfrm>
          <a:off x="3429000" y="1311275"/>
          <a:ext cx="8363607" cy="514085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latin typeface="Muli" pitchFamily="2" charset="77"/>
                        </a:rPr>
                        <a:t>Today’s spelling list looks at adding the suffix ‘sion’ to words that end in ‘d’, ‘de’ or ‘se’.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latin typeface="Muli" pitchFamily="2" charset="77"/>
                        </a:rPr>
                        <a:t>If the word ends in ‘d’, remove the ‘d’ and add ‘sion’</a:t>
                      </a:r>
                      <a:br>
                        <a:rPr lang="en-GB" sz="1600" b="0" i="0" dirty="0">
                          <a:latin typeface="Muli" pitchFamily="2" charset="77"/>
                        </a:rPr>
                      </a:br>
                      <a:r>
                        <a:rPr lang="en-GB" sz="1600" b="0" i="0" dirty="0">
                          <a:latin typeface="Muli" pitchFamily="2" charset="77"/>
                        </a:rPr>
                        <a:t>If the word ends in ‘se’, remove the ‘se’ and add ‘sion’</a:t>
                      </a:r>
                      <a:br>
                        <a:rPr lang="en-GB" sz="1600" b="0" i="0" dirty="0">
                          <a:latin typeface="Muli" pitchFamily="2" charset="77"/>
                        </a:rPr>
                      </a:br>
                      <a:r>
                        <a:rPr lang="en-GB" sz="1600" b="0" i="0" dirty="0">
                          <a:latin typeface="Muli" pitchFamily="2" charset="77"/>
                        </a:rPr>
                        <a:t>If the word ends in ‘de’, remove the ‘de’ and add ‘sion’.</a:t>
                      </a:r>
                    </a:p>
                    <a:p>
                      <a:endParaRPr lang="en-GB" sz="1600" b="0" i="0" dirty="0">
                        <a:latin typeface="Muli" pitchFamily="2" charset="77"/>
                      </a:endParaRPr>
                    </a:p>
                    <a:p>
                      <a:r>
                        <a:rPr lang="en-GB" sz="1600" b="0" i="0" dirty="0">
                          <a:latin typeface="Muli" pitchFamily="2" charset="77"/>
                        </a:rPr>
                        <a:t>Can children think of any words ending with this suffix?</a:t>
                      </a:r>
                    </a:p>
                  </a:txBody>
                  <a:tcPr/>
                </a:tc>
                <a:extLst>
                  <a:ext uri="{0D108BD9-81ED-4DB2-BD59-A6C34878D82A}">
                    <a16:rowId xmlns:a16="http://schemas.microsoft.com/office/drawing/2014/main" val="10000"/>
                  </a:ext>
                </a:extLst>
              </a:tr>
              <a:tr h="139573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Children to look at the root word and then add ‘sion’ by following the spelling rules above, </a:t>
                      </a:r>
                    </a:p>
                    <a:p>
                      <a:endParaRPr lang="en-GB" sz="1600" b="0" i="0" baseline="0" dirty="0">
                        <a:latin typeface="Muli" pitchFamily="2" charset="77"/>
                      </a:endParaRPr>
                    </a:p>
                    <a:p>
                      <a:r>
                        <a:rPr lang="en-GB" sz="1600" b="0" i="0" baseline="0" dirty="0">
                          <a:latin typeface="Muli" pitchFamily="2" charset="77"/>
                        </a:rPr>
                        <a:t>Compare with a partner and then share with the class to discuss any misconceptions or mistakes.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In small groups, give children the word cards. Children take it in turns to pick a card from the pile, read it out and the others in the group write it on their whiteboards. Child with the card acts as the teacher to check the spelling. </a:t>
                      </a:r>
                    </a:p>
                    <a:p>
                      <a:endParaRPr lang="en-GB" sz="1600" b="0" i="0" dirty="0">
                        <a:latin typeface="Muli" pitchFamily="2" charset="77"/>
                      </a:endParaRPr>
                    </a:p>
                    <a:p>
                      <a:r>
                        <a:rPr lang="en-GB" sz="1600" b="0" i="0" dirty="0">
                          <a:latin typeface="Muli" pitchFamily="2" charset="77"/>
                        </a:rPr>
                        <a:t>Next child then takes a card and the activity continues round the group.</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017812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257774"/>
            <a:ext cx="10058400" cy="1325563"/>
          </a:xfrm>
        </p:spPr>
        <p:txBody>
          <a:bodyPr>
            <a:noAutofit/>
          </a:bodyPr>
          <a:lstStyle/>
          <a:p>
            <a:pPr lvl="0" algn="l">
              <a:lnSpc>
                <a:spcPct val="100000"/>
              </a:lnSpc>
              <a:spcBef>
                <a:spcPts val="0"/>
              </a:spcBef>
              <a:defRPr/>
            </a:pPr>
            <a:r>
              <a:rPr lang="en-GB" sz="2400" dirty="0"/>
              <a:t>If the word ends in ‘d’, remove the ‘d’ and add ‘</a:t>
            </a:r>
            <a:r>
              <a:rPr lang="en-GB" sz="2400" dirty="0" err="1"/>
              <a:t>sion</a:t>
            </a:r>
            <a:r>
              <a:rPr lang="en-GB" sz="2400" dirty="0"/>
              <a:t>’.</a:t>
            </a:r>
            <a:br>
              <a:rPr lang="en-GB" sz="2400" dirty="0"/>
            </a:br>
            <a:r>
              <a:rPr lang="en-GB" sz="2400" dirty="0"/>
              <a:t>If the word ends in ‘se’, remove the ‘se’ and add ‘</a:t>
            </a:r>
            <a:r>
              <a:rPr lang="en-GB" sz="2400" dirty="0" err="1"/>
              <a:t>sion</a:t>
            </a:r>
            <a:r>
              <a:rPr lang="en-GB" sz="2400" dirty="0"/>
              <a:t>’.</a:t>
            </a:r>
            <a:br>
              <a:rPr lang="en-GB" sz="2400" dirty="0"/>
            </a:br>
            <a:r>
              <a:rPr lang="en-GB" sz="2400" dirty="0"/>
              <a:t>If the word ends in ‘de’, remove the ‘de’ and add ‘sion’.</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739968884"/>
              </p:ext>
            </p:extLst>
          </p:nvPr>
        </p:nvGraphicFramePr>
        <p:xfrm>
          <a:off x="647177" y="3337559"/>
          <a:ext cx="10897645" cy="2377440"/>
        </p:xfrm>
        <a:graphic>
          <a:graphicData uri="http://schemas.openxmlformats.org/drawingml/2006/table">
            <a:tbl>
              <a:tblPr firstRow="1" bandRow="1">
                <a:tableStyleId>{5940675A-B579-460E-94D1-54222C63F5DA}</a:tableStyleId>
              </a:tblPr>
              <a:tblGrid>
                <a:gridCol w="2179529">
                  <a:extLst>
                    <a:ext uri="{9D8B030D-6E8A-4147-A177-3AD203B41FA5}">
                      <a16:colId xmlns:a16="http://schemas.microsoft.com/office/drawing/2014/main" val="3529516601"/>
                    </a:ext>
                  </a:extLst>
                </a:gridCol>
                <a:gridCol w="2179529">
                  <a:extLst>
                    <a:ext uri="{9D8B030D-6E8A-4147-A177-3AD203B41FA5}">
                      <a16:colId xmlns:a16="http://schemas.microsoft.com/office/drawing/2014/main" val="345942729"/>
                    </a:ext>
                  </a:extLst>
                </a:gridCol>
                <a:gridCol w="2179529">
                  <a:extLst>
                    <a:ext uri="{9D8B030D-6E8A-4147-A177-3AD203B41FA5}">
                      <a16:colId xmlns:a16="http://schemas.microsoft.com/office/drawing/2014/main" val="185187011"/>
                    </a:ext>
                  </a:extLst>
                </a:gridCol>
                <a:gridCol w="2179529">
                  <a:extLst>
                    <a:ext uri="{9D8B030D-6E8A-4147-A177-3AD203B41FA5}">
                      <a16:colId xmlns:a16="http://schemas.microsoft.com/office/drawing/2014/main" val="3871539845"/>
                    </a:ext>
                  </a:extLst>
                </a:gridCol>
                <a:gridCol w="2179529">
                  <a:extLst>
                    <a:ext uri="{9D8B030D-6E8A-4147-A177-3AD203B41FA5}">
                      <a16:colId xmlns:a16="http://schemas.microsoft.com/office/drawing/2014/main" val="3117844603"/>
                    </a:ext>
                  </a:extLst>
                </a:gridCol>
              </a:tblGrid>
              <a:tr h="370840">
                <a:tc>
                  <a:txBody>
                    <a:bodyPr/>
                    <a:lstStyle/>
                    <a:p>
                      <a:pPr algn="ctr" fontAlgn="t"/>
                      <a:br>
                        <a:rPr lang="en-GB" sz="2400" b="0" i="0" dirty="0">
                          <a:latin typeface="OpenDyslexicAlta" pitchFamily="2" charset="77"/>
                        </a:rPr>
                      </a:br>
                      <a:r>
                        <a:rPr lang="en-GB" sz="2400" b="0" i="0" dirty="0">
                          <a:latin typeface="OpenDyslexicAlta" pitchFamily="2" charset="77"/>
                        </a:rPr>
                        <a:t>expand</a:t>
                      </a:r>
                    </a:p>
                    <a:p>
                      <a:pPr algn="ctr" fontAlgn="t"/>
                      <a:endParaRPr lang="en-GB" sz="2400" dirty="0">
                        <a:latin typeface="OpenDyslexicAlta" pitchFamily="2" charset="77"/>
                      </a:endParaRPr>
                    </a:p>
                  </a:txBody>
                  <a:tcPr/>
                </a:tc>
                <a:tc>
                  <a:txBody>
                    <a:bodyPr/>
                    <a:lstStyle/>
                    <a:p>
                      <a:pPr algn="ctr"/>
                      <a:endParaRPr lang="en-GB" sz="2400" b="0" i="0" dirty="0">
                        <a:latin typeface="OpenDyslexicAlta" pitchFamily="2" charset="77"/>
                      </a:endParaRPr>
                    </a:p>
                    <a:p>
                      <a:pPr algn="ctr"/>
                      <a:r>
                        <a:rPr lang="en-GB" sz="2400" dirty="0">
                          <a:latin typeface="OpenDyslexicAlta" pitchFamily="2" charset="77"/>
                        </a:rPr>
                        <a:t>extend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OpenDyslexicAlta" pitchFamily="2" charset="77"/>
                        </a:rPr>
                        <a:t>tense</a:t>
                      </a:r>
                    </a:p>
                    <a:p>
                      <a:pPr algn="ctr"/>
                      <a:endParaRPr lang="en-GB" sz="24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OpenDyslexicAlta" pitchFamily="2" charset="77"/>
                        </a:rPr>
                        <a:t>suspend</a:t>
                      </a:r>
                    </a:p>
                    <a:p>
                      <a:pPr algn="ctr"/>
                      <a:endParaRPr lang="en-GB" sz="24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OpenDyslexicAlta" pitchFamily="2" charset="77"/>
                        </a:rPr>
                        <a:t>exclude</a:t>
                      </a:r>
                    </a:p>
                    <a:p>
                      <a:pPr algn="ctr"/>
                      <a:endParaRPr lang="en-GB" sz="2400" dirty="0">
                        <a:latin typeface="OpenDyslexicAlta" pitchFamily="2" charset="77"/>
                      </a:endParaRPr>
                    </a:p>
                  </a:txBody>
                  <a:tcPr/>
                </a:tc>
                <a:extLst>
                  <a:ext uri="{0D108BD9-81ED-4DB2-BD59-A6C34878D82A}">
                    <a16:rowId xmlns:a16="http://schemas.microsoft.com/office/drawing/2014/main" val="27569559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OpenDyslexicAlta" pitchFamily="2" charset="77"/>
                        </a:rPr>
                        <a:t>provide</a:t>
                      </a:r>
                    </a:p>
                    <a:p>
                      <a:pPr algn="ctr"/>
                      <a:endParaRPr lang="en-GB" sz="24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OpenDyslexicAlta" pitchFamily="2" charset="77"/>
                        </a:rPr>
                        <a:t>comprehend</a:t>
                      </a:r>
                    </a:p>
                    <a:p>
                      <a:pPr algn="ctr"/>
                      <a:endParaRPr lang="en-GB" sz="24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OpenDyslexicAlta" pitchFamily="2" charset="77"/>
                        </a:rPr>
                        <a:t>explode</a:t>
                      </a:r>
                    </a:p>
                    <a:p>
                      <a:pPr algn="ctr"/>
                      <a:endParaRPr lang="en-GB" sz="24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OpenDyslexicAlta" pitchFamily="2" charset="77"/>
                        </a:rPr>
                        <a:t>erode</a:t>
                      </a:r>
                    </a:p>
                    <a:p>
                      <a:pPr algn="ctr"/>
                      <a:endParaRPr lang="en-GB" sz="24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algn="ctr"/>
                      <a:r>
                        <a:rPr lang="en-GB" sz="2400" dirty="0">
                          <a:latin typeface="OpenDyslexicAlta" pitchFamily="2" charset="77"/>
                        </a:rPr>
                        <a:t>incise</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6409346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1021555"/>
            <a:ext cx="10515600" cy="1325563"/>
          </a:xfrm>
        </p:spPr>
        <p:txBody>
          <a:bodyPr>
            <a:noAutofit/>
          </a:bodyPr>
          <a:lstStyle/>
          <a:p>
            <a:r>
              <a:rPr lang="en-GB" sz="2400" dirty="0"/>
              <a:t>Print out and cut up the word cards. One set for each group.</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5" name="Table 4">
            <a:extLst>
              <a:ext uri="{FF2B5EF4-FFF2-40B4-BE49-F238E27FC236}">
                <a16:creationId xmlns:a16="http://schemas.microsoft.com/office/drawing/2014/main" id="{72CAF8C4-4A5C-495B-AF70-EF8FEEACA0A3}"/>
              </a:ext>
            </a:extLst>
          </p:cNvPr>
          <p:cNvGraphicFramePr>
            <a:graphicFrameLocks noGrp="1"/>
          </p:cNvGraphicFramePr>
          <p:nvPr>
            <p:extLst>
              <p:ext uri="{D42A27DB-BD31-4B8C-83A1-F6EECF244321}">
                <p14:modId xmlns:p14="http://schemas.microsoft.com/office/powerpoint/2010/main" val="2887164497"/>
              </p:ext>
            </p:extLst>
          </p:nvPr>
        </p:nvGraphicFramePr>
        <p:xfrm>
          <a:off x="381000" y="2959882"/>
          <a:ext cx="11443570" cy="2011680"/>
        </p:xfrm>
        <a:graphic>
          <a:graphicData uri="http://schemas.openxmlformats.org/drawingml/2006/table">
            <a:tbl>
              <a:tblPr firstRow="1" bandRow="1">
                <a:tableStyleId>{5940675A-B579-460E-94D1-54222C63F5DA}</a:tableStyleId>
              </a:tblPr>
              <a:tblGrid>
                <a:gridCol w="2288714">
                  <a:extLst>
                    <a:ext uri="{9D8B030D-6E8A-4147-A177-3AD203B41FA5}">
                      <a16:colId xmlns:a16="http://schemas.microsoft.com/office/drawing/2014/main" val="2551718773"/>
                    </a:ext>
                  </a:extLst>
                </a:gridCol>
                <a:gridCol w="2455266">
                  <a:extLst>
                    <a:ext uri="{9D8B030D-6E8A-4147-A177-3AD203B41FA5}">
                      <a16:colId xmlns:a16="http://schemas.microsoft.com/office/drawing/2014/main" val="2558661413"/>
                    </a:ext>
                  </a:extLst>
                </a:gridCol>
                <a:gridCol w="2170816">
                  <a:extLst>
                    <a:ext uri="{9D8B030D-6E8A-4147-A177-3AD203B41FA5}">
                      <a16:colId xmlns:a16="http://schemas.microsoft.com/office/drawing/2014/main" val="2022748900"/>
                    </a:ext>
                  </a:extLst>
                </a:gridCol>
                <a:gridCol w="2240060">
                  <a:extLst>
                    <a:ext uri="{9D8B030D-6E8A-4147-A177-3AD203B41FA5}">
                      <a16:colId xmlns:a16="http://schemas.microsoft.com/office/drawing/2014/main" val="4031146610"/>
                    </a:ext>
                  </a:extLst>
                </a:gridCol>
                <a:gridCol w="2288714">
                  <a:extLst>
                    <a:ext uri="{9D8B030D-6E8A-4147-A177-3AD203B41FA5}">
                      <a16:colId xmlns:a16="http://schemas.microsoft.com/office/drawing/2014/main" val="1560679465"/>
                    </a:ext>
                  </a:extLst>
                </a:gridCol>
              </a:tblGrid>
              <a:tr h="370840">
                <a:tc>
                  <a:txBody>
                    <a:bodyPr/>
                    <a:lstStyle/>
                    <a:p>
                      <a:pPr algn="ctr" fontAlgn="t"/>
                      <a:br>
                        <a:rPr lang="en-GB" sz="2000" b="0" i="0" dirty="0">
                          <a:latin typeface="OpenDyslexicAlta" pitchFamily="2" charset="77"/>
                        </a:rPr>
                      </a:br>
                      <a:r>
                        <a:rPr lang="en-GB" sz="2000" b="0" i="0" dirty="0">
                          <a:latin typeface="OpenDyslexicAlta" pitchFamily="2" charset="77"/>
                        </a:rPr>
                        <a:t>expansion</a:t>
                      </a:r>
                    </a:p>
                    <a:p>
                      <a:pPr algn="ctr" fontAlgn="t"/>
                      <a:endParaRPr lang="en-GB" sz="2000" dirty="0">
                        <a:latin typeface="OpenDyslexicAlta" pitchFamily="2" charset="77"/>
                      </a:endParaRPr>
                    </a:p>
                  </a:txBody>
                  <a:tcPr/>
                </a:tc>
                <a:tc>
                  <a:txBody>
                    <a:bodyPr/>
                    <a:lstStyle/>
                    <a:p>
                      <a:pPr algn="ctr"/>
                      <a:endParaRPr lang="en-GB" sz="2000" b="0" i="0" dirty="0">
                        <a:latin typeface="OpenDyslexicAlta" pitchFamily="2" charset="77"/>
                      </a:endParaRPr>
                    </a:p>
                    <a:p>
                      <a:pPr algn="ctr"/>
                      <a:r>
                        <a:rPr lang="en-GB" sz="2000" dirty="0">
                          <a:latin typeface="OpenDyslexicAlta" pitchFamily="2" charset="77"/>
                        </a:rPr>
                        <a:t>extension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OpenDyslexicAlta" pitchFamily="2" charset="77"/>
                        </a:rPr>
                        <a:t>tension</a:t>
                      </a:r>
                    </a:p>
                    <a:p>
                      <a:pPr algn="ctr"/>
                      <a:endParaRPr lang="en-GB" sz="20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2000" b="0" i="0" dirty="0">
                          <a:latin typeface="OpenDyslexicAlta" pitchFamily="2" charset="77"/>
                        </a:rPr>
                      </a:br>
                      <a:r>
                        <a:rPr lang="en-GB" sz="2000" b="0" i="0" dirty="0">
                          <a:latin typeface="OpenDyslexicAlta" pitchFamily="2" charset="77"/>
                        </a:rPr>
                        <a:t>suspension</a:t>
                      </a:r>
                    </a:p>
                    <a:p>
                      <a:pPr algn="ctr"/>
                      <a:endParaRPr lang="en-GB" sz="20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OpenDyslexicAlta" pitchFamily="2" charset="77"/>
                        </a:rPr>
                        <a:t>exclusion</a:t>
                      </a:r>
                    </a:p>
                    <a:p>
                      <a:pPr algn="ctr"/>
                      <a:endParaRPr lang="en-GB" sz="2000" dirty="0">
                        <a:latin typeface="OpenDyslexicAlta" pitchFamily="2" charset="77"/>
                      </a:endParaRPr>
                    </a:p>
                  </a:txBody>
                  <a:tcPr/>
                </a:tc>
                <a:extLst>
                  <a:ext uri="{0D108BD9-81ED-4DB2-BD59-A6C34878D82A}">
                    <a16:rowId xmlns:a16="http://schemas.microsoft.com/office/drawing/2014/main" val="381073121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OpenDyslexicAlta" pitchFamily="2" charset="77"/>
                        </a:rPr>
                        <a:t>provision</a:t>
                      </a:r>
                    </a:p>
                    <a:p>
                      <a:pPr algn="ctr"/>
                      <a:endParaRPr lang="en-GB" sz="20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latin typeface="OpenDyslexicAlta" pitchFamily="2" charset="77"/>
                      </a:endParaRPr>
                    </a:p>
                    <a:p>
                      <a:pPr algn="ctr"/>
                      <a:r>
                        <a:rPr lang="en-GB" sz="2000" dirty="0">
                          <a:latin typeface="OpenDyslexicAlta" pitchFamily="2" charset="77"/>
                        </a:rPr>
                        <a:t>comprehension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OpenDyslexicAlta" pitchFamily="2" charset="77"/>
                        </a:rPr>
                        <a:t>explosion</a:t>
                      </a:r>
                    </a:p>
                    <a:p>
                      <a:pPr algn="ctr"/>
                      <a:endParaRPr lang="en-GB" sz="20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OpenDyslexicAlta" pitchFamily="2" charset="77"/>
                        </a:rPr>
                        <a:t>erosion</a:t>
                      </a:r>
                    </a:p>
                    <a:p>
                      <a:pPr algn="ctr"/>
                      <a:endParaRPr lang="en-GB" sz="20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0" i="0" dirty="0">
                        <a:latin typeface="OpenDyslexicAlta" pitchFamily="2" charset="77"/>
                      </a:endParaRPr>
                    </a:p>
                    <a:p>
                      <a:pPr algn="ctr"/>
                      <a:r>
                        <a:rPr lang="en-GB" sz="2000" dirty="0">
                          <a:latin typeface="OpenDyslexicAlta" pitchFamily="2" charset="77"/>
                        </a:rPr>
                        <a:t>incision</a:t>
                      </a:r>
                    </a:p>
                  </a:txBody>
                  <a:tcPr/>
                </a:tc>
                <a:extLst>
                  <a:ext uri="{0D108BD9-81ED-4DB2-BD59-A6C34878D82A}">
                    <a16:rowId xmlns:a16="http://schemas.microsoft.com/office/drawing/2014/main" val="4011805607"/>
                  </a:ext>
                </a:extLst>
              </a:tr>
            </a:tbl>
          </a:graphicData>
        </a:graphic>
      </p:graphicFrame>
    </p:spTree>
    <p:extLst>
      <p:ext uri="{BB962C8B-B14F-4D97-AF65-F5344CB8AC3E}">
        <p14:creationId xmlns:p14="http://schemas.microsoft.com/office/powerpoint/2010/main" val="17456999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5093529"/>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977718966"/>
                    </a:ext>
                  </a:extLst>
                </a:gridCol>
                <a:gridCol w="1858433">
                  <a:extLst>
                    <a:ext uri="{9D8B030D-6E8A-4147-A177-3AD203B41FA5}">
                      <a16:colId xmlns:a16="http://schemas.microsoft.com/office/drawing/2014/main" val="478222264"/>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600" b="0" i="0" dirty="0">
                          <a:latin typeface="OpenDyslexicAlta" pitchFamily="2" charset="77"/>
                          <a:ea typeface="OpenDyslexic" charset="0"/>
                          <a:cs typeface="OpenDyslexic" charset="0"/>
                        </a:rPr>
                        <a:t>expansion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600" b="0" i="0" dirty="0">
                          <a:latin typeface="OpenDyslexicAlta" pitchFamily="2" charset="77"/>
                          <a:ea typeface="OpenDyslexic" charset="0"/>
                          <a:cs typeface="OpenDyslexic" charset="0"/>
                        </a:rPr>
                        <a:t>extension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600" b="0" i="0" dirty="0">
                          <a:latin typeface="OpenDyslexicAlta" pitchFamily="2" charset="77"/>
                          <a:ea typeface="OpenDyslexic" charset="0"/>
                          <a:cs typeface="OpenDyslexic" charset="0"/>
                        </a:rPr>
                        <a:t>comprehension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600" b="0" i="0" dirty="0">
                          <a:latin typeface="OpenDyslexicAlta" pitchFamily="2" charset="77"/>
                          <a:ea typeface="OpenDyslexic" charset="0"/>
                          <a:cs typeface="OpenDyslexic" charset="0"/>
                        </a:rPr>
                        <a:t>tension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600" b="0" i="0" dirty="0">
                          <a:latin typeface="OpenDyslexicAlta" pitchFamily="2" charset="77"/>
                          <a:ea typeface="OpenDyslexic" charset="0"/>
                          <a:cs typeface="OpenDyslexic" charset="0"/>
                        </a:rPr>
                        <a:t>suspension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600" b="0" i="0" dirty="0">
                          <a:latin typeface="OpenDyslexicAlta" pitchFamily="2" charset="77"/>
                          <a:ea typeface="OpenDyslexic" charset="0"/>
                          <a:cs typeface="OpenDyslexic" charset="0"/>
                        </a:rPr>
                        <a:t>exclusion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600" b="0" i="0" dirty="0">
                          <a:latin typeface="OpenDyslexicAlta" pitchFamily="2" charset="77"/>
                          <a:ea typeface="OpenDyslexic" charset="0"/>
                          <a:cs typeface="OpenDyslexic" charset="0"/>
                        </a:rPr>
                        <a:t>provision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600" b="0" i="0" dirty="0">
                          <a:latin typeface="OpenDyslexicAlta" pitchFamily="2" charset="77"/>
                          <a:ea typeface="OpenDyslexic" charset="0"/>
                          <a:cs typeface="OpenDyslexic" charset="0"/>
                        </a:rPr>
                        <a:t>explosion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600" b="0" i="0" dirty="0">
                          <a:latin typeface="OpenDyslexicAlta" pitchFamily="2" charset="77"/>
                          <a:ea typeface="OpenDyslexic" charset="0"/>
                          <a:cs typeface="OpenDyslexic" charset="0"/>
                        </a:rPr>
                        <a:t>erosion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600" b="0" i="0" dirty="0">
                          <a:latin typeface="OpenDyslexicAlta" pitchFamily="2" charset="77"/>
                          <a:ea typeface="OpenDyslexic" charset="0"/>
                          <a:cs typeface="OpenDyslexic" charset="0"/>
                        </a:rPr>
                        <a:t>invasion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6110982"/>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a:latin typeface="Muli" pitchFamily="2" charset="77"/>
                        </a:rPr>
                        <a:t>ion.’ When the root word ends in ’d,’ ‘de’ or ‘se’ then the suffix ’-ion’ needs to be ‘-</a:t>
                      </a:r>
                      <a:r>
                        <a:rPr lang="en-GB" sz="1400" baseline="0" dirty="0" err="1">
                          <a:latin typeface="Muli" pitchFamily="2" charset="77"/>
                        </a:rPr>
                        <a:t>sion</a:t>
                      </a:r>
                      <a:r>
                        <a:rPr lang="en-GB" sz="1400" baseline="0" dirty="0">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576050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4472" y="1396998"/>
            <a:ext cx="8979408" cy="5462016"/>
          </a:xfrm>
          <a:prstGeom prst="rect">
            <a:avLst/>
          </a:prstGeom>
        </p:spPr>
      </p:pic>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expansion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extension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comprehension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tension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suspension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exclusion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provision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explosion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erosion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invasion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13085613"/>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a:latin typeface="Muli" pitchFamily="2" charset="77"/>
                        </a:rPr>
                        <a:t>ion.’ When the root word ends in ’d,’ ‘de’ or ‘se’ the then the suffix ’-ion’ needs to be ‘-</a:t>
                      </a:r>
                      <a:r>
                        <a:rPr lang="en-GB" sz="1400" baseline="0" dirty="0" err="1">
                          <a:latin typeface="Muli" pitchFamily="2" charset="77"/>
                        </a:rPr>
                        <a:t>sion</a:t>
                      </a:r>
                      <a:r>
                        <a:rPr lang="en-GB" sz="1400" baseline="0" dirty="0">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6215063" y="1836275"/>
            <a:ext cx="2886074" cy="1323439"/>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Did the root word end in ‘d,’ ‘de’ or ‘se?’</a:t>
            </a:r>
          </a:p>
          <a:p>
            <a:pPr algn="ctr"/>
            <a:endParaRPr lang="en-GB" sz="1600" dirty="0">
              <a:latin typeface="OpenDyslexicAlta" pitchFamily="2" charset="77"/>
              <a:ea typeface="OpenDyslexic" charset="0"/>
              <a:cs typeface="OpenDyslexic" charset="0"/>
            </a:endParaRPr>
          </a:p>
          <a:p>
            <a:pPr algn="ctr"/>
            <a:r>
              <a:rPr lang="en-GB" sz="1600" dirty="0">
                <a:latin typeface="OpenDyslexicAlta" pitchFamily="2" charset="77"/>
                <a:ea typeface="OpenDyslexic" charset="0"/>
                <a:cs typeface="OpenDyslexic" charset="0"/>
              </a:rPr>
              <a:t>Sort your spellings into these three groups. </a:t>
            </a:r>
          </a:p>
        </p:txBody>
      </p:sp>
      <p:sp>
        <p:nvSpPr>
          <p:cNvPr id="10" name="TextBox 9"/>
          <p:cNvSpPr txBox="1"/>
          <p:nvPr/>
        </p:nvSpPr>
        <p:spPr>
          <a:xfrm>
            <a:off x="3536838" y="4622923"/>
            <a:ext cx="2422751" cy="1323439"/>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Tip:  You may want to write down the 10 root words before sorting out your spellings.</a:t>
            </a:r>
          </a:p>
        </p:txBody>
      </p:sp>
      <p:sp>
        <p:nvSpPr>
          <p:cNvPr id="11" name="TextBox 10"/>
          <p:cNvSpPr txBox="1"/>
          <p:nvPr/>
        </p:nvSpPr>
        <p:spPr>
          <a:xfrm>
            <a:off x="9524321" y="4549928"/>
            <a:ext cx="2422751" cy="1077218"/>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CHALLENGE </a:t>
            </a:r>
          </a:p>
          <a:p>
            <a:pPr algn="ctr"/>
            <a:r>
              <a:rPr lang="en-GB" sz="1600" dirty="0">
                <a:latin typeface="OpenDyslexicAlta" pitchFamily="2" charset="77"/>
                <a:ea typeface="OpenDyslexic" charset="0"/>
                <a:cs typeface="OpenDyslexic" charset="0"/>
              </a:rPr>
              <a:t>Can you add any more ‘-ion’ words to the sticky notes?</a:t>
            </a:r>
          </a:p>
        </p:txBody>
      </p:sp>
      <p:sp>
        <p:nvSpPr>
          <p:cNvPr id="12" name="TextBox 11"/>
          <p:cNvSpPr txBox="1"/>
          <p:nvPr/>
        </p:nvSpPr>
        <p:spPr>
          <a:xfrm>
            <a:off x="2961104" y="1543887"/>
            <a:ext cx="1657350" cy="584775"/>
          </a:xfrm>
          <a:prstGeom prst="rect">
            <a:avLst/>
          </a:prstGeom>
          <a:noFill/>
        </p:spPr>
        <p:txBody>
          <a:bodyPr wrap="square" rtlCol="0">
            <a:spAutoFit/>
          </a:bodyPr>
          <a:lstStyle/>
          <a:p>
            <a:pPr algn="ctr"/>
            <a:r>
              <a:rPr lang="en-GB" sz="3200" dirty="0">
                <a:latin typeface="OpenDyslexicAlta" pitchFamily="2" charset="77"/>
                <a:ea typeface="OpenDyslexic" charset="0"/>
                <a:cs typeface="OpenDyslexic" charset="0"/>
              </a:rPr>
              <a:t>d</a:t>
            </a:r>
          </a:p>
        </p:txBody>
      </p:sp>
      <p:sp>
        <p:nvSpPr>
          <p:cNvPr id="13" name="TextBox 12"/>
          <p:cNvSpPr txBox="1"/>
          <p:nvPr/>
        </p:nvSpPr>
        <p:spPr>
          <a:xfrm>
            <a:off x="8924542" y="1529056"/>
            <a:ext cx="1657350" cy="584775"/>
          </a:xfrm>
          <a:prstGeom prst="rect">
            <a:avLst/>
          </a:prstGeom>
          <a:noFill/>
        </p:spPr>
        <p:txBody>
          <a:bodyPr wrap="square" rtlCol="0">
            <a:spAutoFit/>
          </a:bodyPr>
          <a:lstStyle/>
          <a:p>
            <a:pPr algn="ctr"/>
            <a:r>
              <a:rPr lang="en-GB" sz="3200" dirty="0">
                <a:latin typeface="OpenDyslexicAlta" pitchFamily="2" charset="77"/>
                <a:ea typeface="OpenDyslexic" charset="0"/>
                <a:cs typeface="OpenDyslexic" charset="0"/>
              </a:rPr>
              <a:t>se</a:t>
            </a:r>
          </a:p>
        </p:txBody>
      </p:sp>
      <p:sp>
        <p:nvSpPr>
          <p:cNvPr id="14" name="TextBox 13"/>
          <p:cNvSpPr txBox="1"/>
          <p:nvPr/>
        </p:nvSpPr>
        <p:spPr>
          <a:xfrm>
            <a:off x="6000750" y="3911057"/>
            <a:ext cx="1657350" cy="584775"/>
          </a:xfrm>
          <a:prstGeom prst="rect">
            <a:avLst/>
          </a:prstGeom>
          <a:noFill/>
        </p:spPr>
        <p:txBody>
          <a:bodyPr wrap="square" rtlCol="0">
            <a:spAutoFit/>
          </a:bodyPr>
          <a:lstStyle/>
          <a:p>
            <a:pPr algn="ctr"/>
            <a:r>
              <a:rPr lang="en-GB" sz="3200" dirty="0">
                <a:latin typeface="OpenDyslexicAlta" pitchFamily="2" charset="77"/>
                <a:ea typeface="OpenDyslexic" charset="0"/>
                <a:cs typeface="OpenDyslexic" charset="0"/>
              </a:rPr>
              <a:t>de</a:t>
            </a:r>
          </a:p>
        </p:txBody>
      </p:sp>
    </p:spTree>
    <p:extLst>
      <p:ext uri="{BB962C8B-B14F-4D97-AF65-F5344CB8AC3E}">
        <p14:creationId xmlns:p14="http://schemas.microsoft.com/office/powerpoint/2010/main" val="20189730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91323" y="1383788"/>
            <a:ext cx="8979408" cy="5462016"/>
          </a:xfrm>
          <a:prstGeom prst="rect">
            <a:avLst/>
          </a:prstGeom>
        </p:spPr>
      </p:pic>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expansion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extension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comprehension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tension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suspension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exclusion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provision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explosion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erosion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invasion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0459957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a:latin typeface="Muli" pitchFamily="2" charset="77"/>
                        </a:rPr>
                        <a:t>ion.’ When the root word ends in ’d,’ ‘de’ or ‘se’ the then the suffix ’-ion’ needs to be ‘-</a:t>
                      </a:r>
                      <a:r>
                        <a:rPr lang="en-GB" sz="1400" baseline="0" dirty="0" err="1">
                          <a:latin typeface="Muli" pitchFamily="2" charset="77"/>
                        </a:rPr>
                        <a:t>sion</a:t>
                      </a:r>
                      <a:r>
                        <a:rPr lang="en-GB" sz="1400" baseline="0" dirty="0">
                          <a:latin typeface="Muli" pitchFamily="2" charset="77"/>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6215063" y="1836275"/>
            <a:ext cx="2886074" cy="1323439"/>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Did the root word end in ‘d,’ ‘de’ or ‘se?’</a:t>
            </a:r>
          </a:p>
          <a:p>
            <a:pPr algn="ctr"/>
            <a:endParaRPr lang="en-GB" sz="1600" dirty="0">
              <a:latin typeface="OpenDyslexicAlta" pitchFamily="2" charset="77"/>
              <a:ea typeface="OpenDyslexic" charset="0"/>
              <a:cs typeface="OpenDyslexic" charset="0"/>
            </a:endParaRPr>
          </a:p>
          <a:p>
            <a:pPr algn="ctr"/>
            <a:r>
              <a:rPr lang="en-GB" sz="1600" dirty="0">
                <a:latin typeface="OpenDyslexicAlta" pitchFamily="2" charset="77"/>
                <a:ea typeface="OpenDyslexic" charset="0"/>
                <a:cs typeface="OpenDyslexic" charset="0"/>
              </a:rPr>
              <a:t>Sort your spellings into these three groups. </a:t>
            </a:r>
          </a:p>
        </p:txBody>
      </p:sp>
      <p:sp>
        <p:nvSpPr>
          <p:cNvPr id="10" name="TextBox 9"/>
          <p:cNvSpPr txBox="1"/>
          <p:nvPr/>
        </p:nvSpPr>
        <p:spPr>
          <a:xfrm>
            <a:off x="3536838" y="4622923"/>
            <a:ext cx="2422751" cy="1323439"/>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Tip:  You may want to write down the 10 root words before sorting out your spellings.</a:t>
            </a:r>
          </a:p>
        </p:txBody>
      </p:sp>
      <p:sp>
        <p:nvSpPr>
          <p:cNvPr id="11" name="TextBox 10"/>
          <p:cNvSpPr txBox="1"/>
          <p:nvPr/>
        </p:nvSpPr>
        <p:spPr>
          <a:xfrm>
            <a:off x="9524321" y="4549928"/>
            <a:ext cx="2422751" cy="1077218"/>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CHALLENGE </a:t>
            </a:r>
          </a:p>
          <a:p>
            <a:pPr algn="ctr"/>
            <a:r>
              <a:rPr lang="en-GB" sz="1600" dirty="0">
                <a:latin typeface="OpenDyslexicAlta" pitchFamily="2" charset="77"/>
                <a:ea typeface="OpenDyslexic" charset="0"/>
                <a:cs typeface="OpenDyslexic" charset="0"/>
              </a:rPr>
              <a:t>Can you add any more ‘-ion’ words to the sticky notes?</a:t>
            </a:r>
          </a:p>
        </p:txBody>
      </p:sp>
      <p:sp>
        <p:nvSpPr>
          <p:cNvPr id="12" name="TextBox 11"/>
          <p:cNvSpPr txBox="1"/>
          <p:nvPr/>
        </p:nvSpPr>
        <p:spPr>
          <a:xfrm>
            <a:off x="2961104" y="1543887"/>
            <a:ext cx="1657350" cy="584775"/>
          </a:xfrm>
          <a:prstGeom prst="rect">
            <a:avLst/>
          </a:prstGeom>
          <a:noFill/>
        </p:spPr>
        <p:txBody>
          <a:bodyPr wrap="square" rtlCol="0">
            <a:spAutoFit/>
          </a:bodyPr>
          <a:lstStyle/>
          <a:p>
            <a:pPr algn="ctr"/>
            <a:r>
              <a:rPr lang="en-GB" sz="3200" dirty="0">
                <a:latin typeface="OpenDyslexicAlta" pitchFamily="2" charset="77"/>
                <a:ea typeface="OpenDyslexic" charset="0"/>
                <a:cs typeface="OpenDyslexic" charset="0"/>
              </a:rPr>
              <a:t>d</a:t>
            </a:r>
          </a:p>
        </p:txBody>
      </p:sp>
      <p:sp>
        <p:nvSpPr>
          <p:cNvPr id="13" name="TextBox 12"/>
          <p:cNvSpPr txBox="1"/>
          <p:nvPr/>
        </p:nvSpPr>
        <p:spPr>
          <a:xfrm>
            <a:off x="8924542" y="1529056"/>
            <a:ext cx="1657350" cy="584775"/>
          </a:xfrm>
          <a:prstGeom prst="rect">
            <a:avLst/>
          </a:prstGeom>
          <a:noFill/>
        </p:spPr>
        <p:txBody>
          <a:bodyPr wrap="square" rtlCol="0">
            <a:spAutoFit/>
          </a:bodyPr>
          <a:lstStyle/>
          <a:p>
            <a:pPr algn="ctr"/>
            <a:r>
              <a:rPr lang="en-GB" sz="3200" dirty="0">
                <a:latin typeface="OpenDyslexicAlta" pitchFamily="2" charset="77"/>
                <a:ea typeface="OpenDyslexic" charset="0"/>
                <a:cs typeface="OpenDyslexic" charset="0"/>
              </a:rPr>
              <a:t>se</a:t>
            </a:r>
          </a:p>
        </p:txBody>
      </p:sp>
      <p:sp>
        <p:nvSpPr>
          <p:cNvPr id="14" name="TextBox 13"/>
          <p:cNvSpPr txBox="1"/>
          <p:nvPr/>
        </p:nvSpPr>
        <p:spPr>
          <a:xfrm>
            <a:off x="6000750" y="3911057"/>
            <a:ext cx="1657350" cy="584775"/>
          </a:xfrm>
          <a:prstGeom prst="rect">
            <a:avLst/>
          </a:prstGeom>
          <a:noFill/>
        </p:spPr>
        <p:txBody>
          <a:bodyPr wrap="square" rtlCol="0">
            <a:spAutoFit/>
          </a:bodyPr>
          <a:lstStyle/>
          <a:p>
            <a:pPr algn="ctr"/>
            <a:r>
              <a:rPr lang="en-GB" sz="3200" dirty="0">
                <a:latin typeface="OpenDyslexicAlta" pitchFamily="2" charset="77"/>
                <a:ea typeface="OpenDyslexic" charset="0"/>
                <a:cs typeface="OpenDyslexic" charset="0"/>
              </a:rPr>
              <a:t>de</a:t>
            </a:r>
          </a:p>
        </p:txBody>
      </p:sp>
      <p:sp>
        <p:nvSpPr>
          <p:cNvPr id="2" name="Rectangle 1">
            <a:extLst>
              <a:ext uri="{FF2B5EF4-FFF2-40B4-BE49-F238E27FC236}">
                <a16:creationId xmlns:a16="http://schemas.microsoft.com/office/drawing/2014/main" id="{E50C03C2-C361-EE47-AD08-20B5204D2B65}"/>
              </a:ext>
            </a:extLst>
          </p:cNvPr>
          <p:cNvSpPr/>
          <p:nvPr/>
        </p:nvSpPr>
        <p:spPr>
          <a:xfrm>
            <a:off x="3628690" y="2148644"/>
            <a:ext cx="1406860"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expansion</a:t>
            </a:r>
          </a:p>
        </p:txBody>
      </p:sp>
      <p:sp>
        <p:nvSpPr>
          <p:cNvPr id="6" name="Rectangle 5">
            <a:extLst>
              <a:ext uri="{FF2B5EF4-FFF2-40B4-BE49-F238E27FC236}">
                <a16:creationId xmlns:a16="http://schemas.microsoft.com/office/drawing/2014/main" id="{7CB740DE-77F1-424E-9921-C1CC90CFA7C6}"/>
              </a:ext>
            </a:extLst>
          </p:cNvPr>
          <p:cNvSpPr/>
          <p:nvPr/>
        </p:nvSpPr>
        <p:spPr>
          <a:xfrm>
            <a:off x="3644175" y="2497994"/>
            <a:ext cx="137588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extension</a:t>
            </a:r>
          </a:p>
        </p:txBody>
      </p:sp>
      <p:sp>
        <p:nvSpPr>
          <p:cNvPr id="7" name="Rectangle 6">
            <a:extLst>
              <a:ext uri="{FF2B5EF4-FFF2-40B4-BE49-F238E27FC236}">
                <a16:creationId xmlns:a16="http://schemas.microsoft.com/office/drawing/2014/main" id="{EF7F6B1F-EA4B-8943-B2D0-1D16F951D53B}"/>
              </a:ext>
            </a:extLst>
          </p:cNvPr>
          <p:cNvSpPr/>
          <p:nvPr/>
        </p:nvSpPr>
        <p:spPr>
          <a:xfrm>
            <a:off x="3651090" y="2853673"/>
            <a:ext cx="2010230"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comprehension</a:t>
            </a:r>
          </a:p>
        </p:txBody>
      </p:sp>
      <p:sp>
        <p:nvSpPr>
          <p:cNvPr id="8" name="Rectangle 7">
            <a:extLst>
              <a:ext uri="{FF2B5EF4-FFF2-40B4-BE49-F238E27FC236}">
                <a16:creationId xmlns:a16="http://schemas.microsoft.com/office/drawing/2014/main" id="{AA8D9001-D09D-7F4C-92DD-F75E6B0A049F}"/>
              </a:ext>
            </a:extLst>
          </p:cNvPr>
          <p:cNvSpPr/>
          <p:nvPr/>
        </p:nvSpPr>
        <p:spPr>
          <a:xfrm>
            <a:off x="9467824" y="2113831"/>
            <a:ext cx="107779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tension</a:t>
            </a:r>
          </a:p>
        </p:txBody>
      </p:sp>
      <p:sp>
        <p:nvSpPr>
          <p:cNvPr id="15" name="Rectangle 14">
            <a:extLst>
              <a:ext uri="{FF2B5EF4-FFF2-40B4-BE49-F238E27FC236}">
                <a16:creationId xmlns:a16="http://schemas.microsoft.com/office/drawing/2014/main" id="{43A66D9B-45B1-4C43-8E62-45DFAC89FBC2}"/>
              </a:ext>
            </a:extLst>
          </p:cNvPr>
          <p:cNvSpPr/>
          <p:nvPr/>
        </p:nvSpPr>
        <p:spPr>
          <a:xfrm>
            <a:off x="9474782" y="2413133"/>
            <a:ext cx="150893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suspension</a:t>
            </a:r>
          </a:p>
        </p:txBody>
      </p:sp>
      <p:sp>
        <p:nvSpPr>
          <p:cNvPr id="16" name="Rectangle 15">
            <a:extLst>
              <a:ext uri="{FF2B5EF4-FFF2-40B4-BE49-F238E27FC236}">
                <a16:creationId xmlns:a16="http://schemas.microsoft.com/office/drawing/2014/main" id="{922AFA7C-B8BB-C74E-A5AE-E8166A5FAC0D}"/>
              </a:ext>
            </a:extLst>
          </p:cNvPr>
          <p:cNvSpPr/>
          <p:nvPr/>
        </p:nvSpPr>
        <p:spPr>
          <a:xfrm>
            <a:off x="9467824" y="2760365"/>
            <a:ext cx="131144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exclusion</a:t>
            </a:r>
          </a:p>
        </p:txBody>
      </p:sp>
      <p:sp>
        <p:nvSpPr>
          <p:cNvPr id="17" name="Rectangle 16">
            <a:extLst>
              <a:ext uri="{FF2B5EF4-FFF2-40B4-BE49-F238E27FC236}">
                <a16:creationId xmlns:a16="http://schemas.microsoft.com/office/drawing/2014/main" id="{05225925-878B-2C4F-A1E7-4B3C2D357BF4}"/>
              </a:ext>
            </a:extLst>
          </p:cNvPr>
          <p:cNvSpPr/>
          <p:nvPr/>
        </p:nvSpPr>
        <p:spPr>
          <a:xfrm>
            <a:off x="9458052" y="3081767"/>
            <a:ext cx="128945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provision</a:t>
            </a:r>
          </a:p>
        </p:txBody>
      </p:sp>
      <p:sp>
        <p:nvSpPr>
          <p:cNvPr id="18" name="Rectangle 17">
            <a:extLst>
              <a:ext uri="{FF2B5EF4-FFF2-40B4-BE49-F238E27FC236}">
                <a16:creationId xmlns:a16="http://schemas.microsoft.com/office/drawing/2014/main" id="{4380573F-C025-644B-9A73-CD51826A9F38}"/>
              </a:ext>
            </a:extLst>
          </p:cNvPr>
          <p:cNvSpPr/>
          <p:nvPr/>
        </p:nvSpPr>
        <p:spPr>
          <a:xfrm>
            <a:off x="3628690" y="3185117"/>
            <a:ext cx="1351588"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explosion</a:t>
            </a:r>
          </a:p>
        </p:txBody>
      </p:sp>
      <p:sp>
        <p:nvSpPr>
          <p:cNvPr id="19" name="Rectangle 18">
            <a:extLst>
              <a:ext uri="{FF2B5EF4-FFF2-40B4-BE49-F238E27FC236}">
                <a16:creationId xmlns:a16="http://schemas.microsoft.com/office/drawing/2014/main" id="{9F6CD00B-6275-514C-A97C-9214E8DA3116}"/>
              </a:ext>
            </a:extLst>
          </p:cNvPr>
          <p:cNvSpPr/>
          <p:nvPr/>
        </p:nvSpPr>
        <p:spPr>
          <a:xfrm>
            <a:off x="6412957" y="4437318"/>
            <a:ext cx="106663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erosion</a:t>
            </a:r>
          </a:p>
        </p:txBody>
      </p:sp>
      <p:sp>
        <p:nvSpPr>
          <p:cNvPr id="20" name="Rectangle 19">
            <a:extLst>
              <a:ext uri="{FF2B5EF4-FFF2-40B4-BE49-F238E27FC236}">
                <a16:creationId xmlns:a16="http://schemas.microsoft.com/office/drawing/2014/main" id="{1E60E220-9A3C-4843-B534-D5FF2AB47DCD}"/>
              </a:ext>
            </a:extLst>
          </p:cNvPr>
          <p:cNvSpPr/>
          <p:nvPr/>
        </p:nvSpPr>
        <p:spPr>
          <a:xfrm>
            <a:off x="6412957" y="4734926"/>
            <a:ext cx="115935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invasion</a:t>
            </a:r>
          </a:p>
        </p:txBody>
      </p:sp>
    </p:spTree>
    <p:extLst>
      <p:ext uri="{BB962C8B-B14F-4D97-AF65-F5344CB8AC3E}">
        <p14:creationId xmlns:p14="http://schemas.microsoft.com/office/powerpoint/2010/main" val="35928765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Adding the suffix </a:t>
            </a:r>
            <a:r>
              <a:rPr lang="mr-IN" dirty="0"/>
              <a:t>–</a:t>
            </a:r>
            <a:r>
              <a:rPr lang="en-GB" dirty="0" err="1"/>
              <a:t>ous</a:t>
            </a:r>
            <a:r>
              <a:rPr lang="en-GB" dirty="0"/>
              <a:t>.’  Sometimes the root word is obvious and the usual rules apply for adding suffixes beginning with vowel letters.   Sometimes there is no obvious root word though.</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14</a:t>
            </a:r>
          </a:p>
        </p:txBody>
      </p:sp>
    </p:spTree>
    <p:extLst>
      <p:ext uri="{BB962C8B-B14F-4D97-AF65-F5344CB8AC3E}">
        <p14:creationId xmlns:p14="http://schemas.microsoft.com/office/powerpoint/2010/main" val="37985777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a:bodyPr>
          <a:lstStyle/>
          <a:p>
            <a:r>
              <a:rPr lang="en-GB" dirty="0"/>
              <a:t>14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Adding the suffix </a:t>
            </a:r>
            <a:r>
              <a:rPr lang="mr-IN" dirty="0"/>
              <a:t>–</a:t>
            </a:r>
            <a:r>
              <a:rPr lang="en-GB" dirty="0" err="1"/>
              <a:t>ous</a:t>
            </a:r>
            <a:r>
              <a:rPr lang="en-GB" dirty="0"/>
              <a:t>.’  Sometimes the root word is obvious and the usual rules apply for adding suffixes beginning with vowel letters.   Sometimes there is no obvious root word though. </a:t>
            </a: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a:xfrm>
            <a:off x="508000" y="1995167"/>
            <a:ext cx="2787650" cy="4668363"/>
          </a:xfrm>
        </p:spPr>
        <p:txBody>
          <a:bodyPr/>
          <a:lstStyle/>
          <a:p>
            <a:pPr fontAlgn="t">
              <a:lnSpc>
                <a:spcPct val="100000"/>
              </a:lnSpc>
              <a:spcAft>
                <a:spcPts val="200"/>
              </a:spcAft>
            </a:pPr>
            <a:r>
              <a:rPr lang="en-GB" sz="2000" dirty="0"/>
              <a:t>poisonous</a:t>
            </a:r>
          </a:p>
          <a:p>
            <a:pPr fontAlgn="t">
              <a:lnSpc>
                <a:spcPct val="100000"/>
              </a:lnSpc>
              <a:spcAft>
                <a:spcPts val="200"/>
              </a:spcAft>
            </a:pPr>
            <a:r>
              <a:rPr lang="en-GB" sz="2000" dirty="0"/>
              <a:t>dangerous</a:t>
            </a:r>
          </a:p>
          <a:p>
            <a:pPr fontAlgn="t">
              <a:lnSpc>
                <a:spcPct val="100000"/>
              </a:lnSpc>
              <a:spcAft>
                <a:spcPts val="200"/>
              </a:spcAft>
            </a:pPr>
            <a:r>
              <a:rPr lang="en-GB" sz="2000" dirty="0"/>
              <a:t>mountainous</a:t>
            </a:r>
          </a:p>
          <a:p>
            <a:pPr fontAlgn="t">
              <a:lnSpc>
                <a:spcPct val="100000"/>
              </a:lnSpc>
              <a:spcAft>
                <a:spcPts val="200"/>
              </a:spcAft>
            </a:pPr>
            <a:r>
              <a:rPr lang="en-GB" sz="2000" dirty="0"/>
              <a:t>marvellous</a:t>
            </a:r>
          </a:p>
          <a:p>
            <a:pPr fontAlgn="t">
              <a:lnSpc>
                <a:spcPct val="100000"/>
              </a:lnSpc>
              <a:spcAft>
                <a:spcPts val="200"/>
              </a:spcAft>
            </a:pPr>
            <a:r>
              <a:rPr lang="en-GB" sz="2000" dirty="0"/>
              <a:t>perilous</a:t>
            </a:r>
          </a:p>
          <a:p>
            <a:pPr fontAlgn="t">
              <a:lnSpc>
                <a:spcPct val="100000"/>
              </a:lnSpc>
              <a:spcAft>
                <a:spcPts val="200"/>
              </a:spcAft>
            </a:pPr>
            <a:r>
              <a:rPr lang="en-GB" sz="2000" dirty="0"/>
              <a:t>tremendous</a:t>
            </a:r>
          </a:p>
          <a:p>
            <a:pPr fontAlgn="t">
              <a:lnSpc>
                <a:spcPct val="100000"/>
              </a:lnSpc>
              <a:spcAft>
                <a:spcPts val="200"/>
              </a:spcAft>
            </a:pPr>
            <a:r>
              <a:rPr lang="en-GB" sz="2000" dirty="0"/>
              <a:t>enormous</a:t>
            </a:r>
          </a:p>
          <a:p>
            <a:pPr fontAlgn="t">
              <a:lnSpc>
                <a:spcPct val="100000"/>
              </a:lnSpc>
              <a:spcAft>
                <a:spcPts val="200"/>
              </a:spcAft>
            </a:pPr>
            <a:r>
              <a:rPr lang="en-GB" sz="2000" dirty="0"/>
              <a:t>jealous</a:t>
            </a:r>
          </a:p>
          <a:p>
            <a:pPr fontAlgn="t">
              <a:lnSpc>
                <a:spcPct val="100000"/>
              </a:lnSpc>
              <a:spcAft>
                <a:spcPts val="200"/>
              </a:spcAft>
            </a:pPr>
            <a:r>
              <a:rPr lang="en-GB" sz="2000" dirty="0"/>
              <a:t>precious</a:t>
            </a:r>
          </a:p>
          <a:p>
            <a:pPr fontAlgn="t">
              <a:lnSpc>
                <a:spcPct val="100000"/>
              </a:lnSpc>
              <a:spcAft>
                <a:spcPts val="200"/>
              </a:spcAft>
            </a:pPr>
            <a:r>
              <a:rPr lang="en-GB" sz="2000" dirty="0"/>
              <a:t>disastrous</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451245908"/>
              </p:ext>
            </p:extLst>
          </p:nvPr>
        </p:nvGraphicFramePr>
        <p:xfrm>
          <a:off x="3429000" y="1311275"/>
          <a:ext cx="8533356" cy="5285122"/>
        </p:xfrm>
        <a:graphic>
          <a:graphicData uri="http://schemas.openxmlformats.org/drawingml/2006/table">
            <a:tbl>
              <a:tblPr firstRow="1" bandRow="1">
                <a:tableStyleId>{5940675A-B579-460E-94D1-54222C63F5DA}</a:tableStyleId>
              </a:tblPr>
              <a:tblGrid>
                <a:gridCol w="1531307">
                  <a:extLst>
                    <a:ext uri="{9D8B030D-6E8A-4147-A177-3AD203B41FA5}">
                      <a16:colId xmlns:a16="http://schemas.microsoft.com/office/drawing/2014/main" val="20000"/>
                    </a:ext>
                  </a:extLst>
                </a:gridCol>
                <a:gridCol w="7002049">
                  <a:extLst>
                    <a:ext uri="{9D8B030D-6E8A-4147-A177-3AD203B41FA5}">
                      <a16:colId xmlns:a16="http://schemas.microsoft.com/office/drawing/2014/main" val="20001"/>
                    </a:ext>
                  </a:extLst>
                </a:gridCol>
              </a:tblGrid>
              <a:tr h="1718462">
                <a:tc>
                  <a:txBody>
                    <a:bodyPr/>
                    <a:lstStyle/>
                    <a:p>
                      <a:r>
                        <a:rPr lang="en-GB" sz="1700" b="0" i="0" dirty="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kern="1200" dirty="0">
                          <a:solidFill>
                            <a:schemeClr val="tx1"/>
                          </a:solidFill>
                          <a:effectLst/>
                          <a:latin typeface="Muli" pitchFamily="2" charset="77"/>
                          <a:ea typeface="+mn-ea"/>
                          <a:cs typeface="+mn-cs"/>
                        </a:rPr>
                        <a:t>Adding the suffix ‘</a:t>
                      </a:r>
                      <a:r>
                        <a:rPr lang="en-GB" sz="1600" b="0" i="0" kern="1200" dirty="0" err="1">
                          <a:solidFill>
                            <a:schemeClr val="tx1"/>
                          </a:solidFill>
                          <a:effectLst/>
                          <a:latin typeface="Muli" pitchFamily="2" charset="77"/>
                          <a:ea typeface="+mn-ea"/>
                          <a:cs typeface="+mn-cs"/>
                        </a:rPr>
                        <a:t>ous</a:t>
                      </a:r>
                      <a:r>
                        <a:rPr lang="en-GB" sz="1600" b="0" i="0" kern="1200" dirty="0">
                          <a:solidFill>
                            <a:schemeClr val="tx1"/>
                          </a:solidFill>
                          <a:effectLst/>
                          <a:latin typeface="Muli" pitchFamily="2" charset="77"/>
                          <a:ea typeface="+mn-ea"/>
                          <a:cs typeface="+mn-cs"/>
                        </a:rPr>
                        <a:t>’ turns a noun into an adjective. These rules generally apply:</a:t>
                      </a:r>
                    </a:p>
                    <a:p>
                      <a:pPr marL="285750" indent="-285750">
                        <a:buFont typeface="Arial" panose="020B0604020202020204" pitchFamily="34" charset="0"/>
                        <a:buChar char="•"/>
                      </a:pPr>
                      <a:r>
                        <a:rPr lang="en-GB" sz="1600" b="0" i="0" kern="1200" dirty="0">
                          <a:solidFill>
                            <a:schemeClr val="tx1"/>
                          </a:solidFill>
                          <a:effectLst/>
                          <a:latin typeface="Muli" pitchFamily="2" charset="77"/>
                          <a:ea typeface="+mn-ea"/>
                          <a:cs typeface="+mn-cs"/>
                        </a:rPr>
                        <a:t>Words ending with 'e', drop ‘e’ and add ‘</a:t>
                      </a:r>
                      <a:r>
                        <a:rPr lang="en-GB" sz="1600" b="0" i="0" kern="1200" dirty="0" err="1">
                          <a:solidFill>
                            <a:schemeClr val="tx1"/>
                          </a:solidFill>
                          <a:effectLst/>
                          <a:latin typeface="Muli" pitchFamily="2" charset="77"/>
                          <a:ea typeface="+mn-ea"/>
                          <a:cs typeface="+mn-cs"/>
                        </a:rPr>
                        <a:t>ous</a:t>
                      </a:r>
                      <a:r>
                        <a:rPr lang="en-GB" sz="1600" b="0" i="0" kern="1200" dirty="0">
                          <a:solidFill>
                            <a:schemeClr val="tx1"/>
                          </a:solidFill>
                          <a:effectLst/>
                          <a:latin typeface="Muli" pitchFamily="2" charset="77"/>
                          <a:ea typeface="+mn-ea"/>
                          <a:cs typeface="+mn-cs"/>
                        </a:rPr>
                        <a:t>’ (adventure/adventurous)</a:t>
                      </a:r>
                    </a:p>
                    <a:p>
                      <a:pPr marL="285750" indent="-285750">
                        <a:buFont typeface="Arial" panose="020B0604020202020204" pitchFamily="34" charset="0"/>
                        <a:buChar char="•"/>
                      </a:pPr>
                      <a:r>
                        <a:rPr lang="en-GB" sz="1600" b="0" i="0" kern="1200" dirty="0">
                          <a:solidFill>
                            <a:schemeClr val="tx1"/>
                          </a:solidFill>
                          <a:effectLst/>
                          <a:latin typeface="Muli" pitchFamily="2" charset="77"/>
                          <a:ea typeface="+mn-ea"/>
                          <a:cs typeface="+mn-cs"/>
                        </a:rPr>
                        <a:t>Words ending in 'y’, replace the 'y' with ‘</a:t>
                      </a:r>
                      <a:r>
                        <a:rPr lang="en-GB" sz="1600" b="0" i="0" kern="1200" dirty="0" err="1">
                          <a:solidFill>
                            <a:schemeClr val="tx1"/>
                          </a:solidFill>
                          <a:effectLst/>
                          <a:latin typeface="Muli" pitchFamily="2" charset="77"/>
                          <a:ea typeface="+mn-ea"/>
                          <a:cs typeface="+mn-cs"/>
                        </a:rPr>
                        <a:t>i</a:t>
                      </a:r>
                      <a:r>
                        <a:rPr lang="en-GB" sz="1600" b="0" i="0" kern="1200" dirty="0">
                          <a:solidFill>
                            <a:schemeClr val="tx1"/>
                          </a:solidFill>
                          <a:effectLst/>
                          <a:latin typeface="Muli" pitchFamily="2" charset="77"/>
                          <a:ea typeface="+mn-ea"/>
                          <a:cs typeface="+mn-cs"/>
                        </a:rPr>
                        <a:t>’ plus ‘</a:t>
                      </a:r>
                      <a:r>
                        <a:rPr lang="en-GB" sz="1600" b="0" i="0" kern="1200" dirty="0" err="1">
                          <a:solidFill>
                            <a:schemeClr val="tx1"/>
                          </a:solidFill>
                          <a:effectLst/>
                          <a:latin typeface="Muli" pitchFamily="2" charset="77"/>
                          <a:ea typeface="+mn-ea"/>
                          <a:cs typeface="+mn-cs"/>
                        </a:rPr>
                        <a:t>ous</a:t>
                      </a:r>
                      <a:r>
                        <a:rPr lang="en-GB" sz="1600" b="0" i="0" kern="1200" dirty="0">
                          <a:solidFill>
                            <a:schemeClr val="tx1"/>
                          </a:solidFill>
                          <a:effectLst/>
                          <a:latin typeface="Muli" pitchFamily="2" charset="77"/>
                          <a:ea typeface="+mn-ea"/>
                          <a:cs typeface="+mn-cs"/>
                        </a:rPr>
                        <a:t>’ (fury/furious)</a:t>
                      </a:r>
                    </a:p>
                    <a:p>
                      <a:pPr marL="285750" indent="-285750">
                        <a:buFont typeface="Arial" panose="020B0604020202020204" pitchFamily="34" charset="0"/>
                        <a:buChar char="•"/>
                      </a:pPr>
                      <a:r>
                        <a:rPr lang="en-GB" sz="1600" b="0" i="0" kern="1200" dirty="0">
                          <a:solidFill>
                            <a:schemeClr val="tx1"/>
                          </a:solidFill>
                          <a:effectLst/>
                          <a:latin typeface="Muli" pitchFamily="2" charset="77"/>
                          <a:ea typeface="+mn-ea"/>
                          <a:cs typeface="+mn-cs"/>
                        </a:rPr>
                        <a:t>Words that ends with 'our’, change to 'or', then add ‘</a:t>
                      </a:r>
                      <a:r>
                        <a:rPr lang="en-GB" sz="1600" b="0" i="0" kern="1200" dirty="0" err="1">
                          <a:solidFill>
                            <a:schemeClr val="tx1"/>
                          </a:solidFill>
                          <a:effectLst/>
                          <a:latin typeface="Muli" pitchFamily="2" charset="77"/>
                          <a:ea typeface="+mn-ea"/>
                          <a:cs typeface="+mn-cs"/>
                        </a:rPr>
                        <a:t>ous</a:t>
                      </a:r>
                      <a:r>
                        <a:rPr lang="en-GB" sz="1600" b="0" i="0" kern="1200" dirty="0">
                          <a:solidFill>
                            <a:schemeClr val="tx1"/>
                          </a:solidFill>
                          <a:effectLst/>
                          <a:latin typeface="Muli" pitchFamily="2" charset="77"/>
                          <a:ea typeface="+mn-ea"/>
                          <a:cs typeface="+mn-cs"/>
                        </a:rPr>
                        <a:t>’ (humour/humorous) </a:t>
                      </a:r>
                    </a:p>
                    <a:p>
                      <a:pPr marL="0" indent="0">
                        <a:buFont typeface="Arial" panose="020B0604020202020204" pitchFamily="34" charset="0"/>
                        <a:buNone/>
                      </a:pPr>
                      <a:r>
                        <a:rPr lang="en-GB" sz="1600" b="0" i="0" kern="1200" dirty="0">
                          <a:solidFill>
                            <a:schemeClr val="tx1"/>
                          </a:solidFill>
                          <a:effectLst/>
                          <a:latin typeface="Muli" pitchFamily="2" charset="77"/>
                          <a:ea typeface="+mn-ea"/>
                          <a:cs typeface="+mn-cs"/>
                        </a:rPr>
                        <a:t>Demonstrate with danger, envy and humorous.</a:t>
                      </a:r>
                    </a:p>
                  </a:txBody>
                  <a:tcPr/>
                </a:tc>
                <a:extLst>
                  <a:ext uri="{0D108BD9-81ED-4DB2-BD59-A6C34878D82A}">
                    <a16:rowId xmlns:a16="http://schemas.microsoft.com/office/drawing/2014/main" val="10000"/>
                  </a:ext>
                </a:extLst>
              </a:tr>
              <a:tr h="1951473">
                <a:tc>
                  <a:txBody>
                    <a:bodyPr/>
                    <a:lstStyle/>
                    <a:p>
                      <a:r>
                        <a:rPr lang="en-GB" sz="1700" b="0" i="0" dirty="0">
                          <a:latin typeface="Muli" pitchFamily="2" charset="77"/>
                        </a:rPr>
                        <a:t>Main Teaching Activity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baseline="0" dirty="0">
                          <a:latin typeface="Muli" pitchFamily="2" charset="77"/>
                        </a:rPr>
                        <a:t>See if the children can work out what words ending in ‘</a:t>
                      </a:r>
                      <a:r>
                        <a:rPr lang="en-GB" sz="1600" b="0" i="0" baseline="0" dirty="0" err="1">
                          <a:latin typeface="Muli" pitchFamily="2" charset="77"/>
                        </a:rPr>
                        <a:t>ous</a:t>
                      </a:r>
                      <a:r>
                        <a:rPr lang="en-GB" sz="1600" b="0" i="0" baseline="0" dirty="0">
                          <a:latin typeface="Muli" pitchFamily="2" charset="77"/>
                        </a:rPr>
                        <a:t>’ actually mean.  (</a:t>
                      </a:r>
                      <a:r>
                        <a:rPr lang="en-GB" sz="1600" b="0" i="0" kern="1200" baseline="0" dirty="0">
                          <a:solidFill>
                            <a:schemeClr val="tx1"/>
                          </a:solidFill>
                          <a:effectLst/>
                          <a:latin typeface="Muli" pitchFamily="2" charset="77"/>
                          <a:ea typeface="+mn-ea"/>
                          <a:cs typeface="+mn-cs"/>
                        </a:rPr>
                        <a:t>Tip: i</a:t>
                      </a:r>
                      <a:r>
                        <a:rPr lang="en-GB" sz="1600" b="0" i="0" kern="1200" dirty="0">
                          <a:solidFill>
                            <a:schemeClr val="tx1"/>
                          </a:solidFill>
                          <a:effectLst/>
                          <a:latin typeface="Muli" pitchFamily="2" charset="77"/>
                          <a:ea typeface="+mn-ea"/>
                          <a:cs typeface="+mn-cs"/>
                        </a:rPr>
                        <a:t>t means 'full of’ – ‘poisonous’ means full of poison).</a:t>
                      </a:r>
                      <a:br>
                        <a:rPr lang="en-GB" sz="1600" b="0" i="0" kern="1200" dirty="0">
                          <a:solidFill>
                            <a:schemeClr val="tx1"/>
                          </a:solidFill>
                          <a:effectLst/>
                          <a:latin typeface="Muli" pitchFamily="2" charset="77"/>
                          <a:ea typeface="+mn-ea"/>
                          <a:cs typeface="+mn-cs"/>
                        </a:rPr>
                      </a:br>
                      <a:br>
                        <a:rPr lang="en-GB" sz="1600" b="0" i="0" kern="1200" dirty="0">
                          <a:solidFill>
                            <a:schemeClr val="tx1"/>
                          </a:solidFill>
                          <a:effectLst/>
                          <a:latin typeface="Muli" pitchFamily="2" charset="77"/>
                          <a:ea typeface="+mn-ea"/>
                          <a:cs typeface="+mn-cs"/>
                        </a:rPr>
                      </a:br>
                      <a:r>
                        <a:rPr lang="en-GB" sz="1600" b="0" i="0" kern="1200" dirty="0">
                          <a:solidFill>
                            <a:schemeClr val="tx1"/>
                          </a:solidFill>
                          <a:effectLst/>
                          <a:latin typeface="Muli" pitchFamily="2" charset="77"/>
                          <a:ea typeface="+mn-ea"/>
                          <a:cs typeface="+mn-cs"/>
                        </a:rPr>
                        <a:t>Give children a set of cards in pairs or small groups and ask them to match the noun with the adjective. Does this help them to guess what the adjective means?</a:t>
                      </a:r>
                      <a:br>
                        <a:rPr lang="en-GB" sz="1600" b="0" i="0" kern="1200" dirty="0">
                          <a:solidFill>
                            <a:schemeClr val="tx1"/>
                          </a:solidFill>
                          <a:effectLst/>
                          <a:latin typeface="Muli" pitchFamily="2" charset="77"/>
                          <a:ea typeface="+mn-ea"/>
                          <a:cs typeface="+mn-cs"/>
                        </a:rPr>
                      </a:br>
                      <a:br>
                        <a:rPr lang="en-GB" sz="1600" b="0" i="0" kern="1200" dirty="0">
                          <a:solidFill>
                            <a:schemeClr val="tx1"/>
                          </a:solidFill>
                          <a:effectLst/>
                          <a:latin typeface="Muli" pitchFamily="2" charset="77"/>
                          <a:ea typeface="+mn-ea"/>
                          <a:cs typeface="+mn-cs"/>
                        </a:rPr>
                      </a:br>
                      <a:r>
                        <a:rPr lang="en-GB" sz="1600" b="0" i="0" kern="1200" dirty="0">
                          <a:solidFill>
                            <a:schemeClr val="tx1"/>
                          </a:solidFill>
                          <a:effectLst/>
                          <a:latin typeface="Muli" pitchFamily="2" charset="77"/>
                          <a:ea typeface="+mn-ea"/>
                          <a:cs typeface="+mn-cs"/>
                        </a:rPr>
                        <a:t>Feedback matching cards and ideas for what it means.</a:t>
                      </a:r>
                      <a:endParaRPr lang="en-GB" sz="1600" b="0" i="0" baseline="0" dirty="0">
                        <a:latin typeface="Muli" pitchFamily="2" charset="77"/>
                      </a:endParaRPr>
                    </a:p>
                  </a:txBody>
                  <a:tcPr/>
                </a:tc>
                <a:extLst>
                  <a:ext uri="{0D108BD9-81ED-4DB2-BD59-A6C34878D82A}">
                    <a16:rowId xmlns:a16="http://schemas.microsoft.com/office/drawing/2014/main" val="10001"/>
                  </a:ext>
                </a:extLst>
              </a:tr>
              <a:tr h="1444642">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Provide the second card set to pairs, or small groups, and get children to turn them in to adjectives following the spelling rules. </a:t>
                      </a:r>
                      <a:br>
                        <a:rPr lang="en-GB" sz="1600" b="0" i="0" dirty="0">
                          <a:latin typeface="Muli" pitchFamily="2" charset="77"/>
                        </a:rPr>
                      </a:br>
                      <a:br>
                        <a:rPr lang="en-GB" sz="1600" b="0" i="0" dirty="0">
                          <a:latin typeface="Muli" pitchFamily="2" charset="77"/>
                        </a:rPr>
                      </a:br>
                      <a:r>
                        <a:rPr lang="en-GB" sz="1600" b="0" i="0" dirty="0">
                          <a:latin typeface="Muli" pitchFamily="2" charset="77"/>
                        </a:rPr>
                        <a:t>You can extend some children if necessary by asking them to write a number of sentences using the newly formed adjectives.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414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574157"/>
            <a:ext cx="10308220" cy="1400537"/>
          </a:xfrm>
        </p:spPr>
        <p:txBody>
          <a:bodyPr>
            <a:normAutofit/>
          </a:bodyPr>
          <a:lstStyle/>
          <a:p>
            <a:r>
              <a:rPr lang="en-GB" dirty="0"/>
              <a:t>The bad </a:t>
            </a:r>
            <a:r>
              <a:rPr lang="en-GB" dirty="0">
                <a:solidFill>
                  <a:srgbClr val="FF3860"/>
                </a:solidFill>
              </a:rPr>
              <a:t>weather</a:t>
            </a:r>
            <a:r>
              <a:rPr lang="en-GB" dirty="0"/>
              <a:t> means that we may 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a:t>
            </a:r>
            <a:r>
              <a:rPr lang="en-GB" dirty="0">
                <a:solidFill>
                  <a:srgbClr val="FF3860"/>
                </a:solidFill>
              </a:rPr>
              <a:t>weather</a:t>
            </a:r>
          </a:p>
          <a:p>
            <a:endParaRPr lang="en-GB" dirty="0"/>
          </a:p>
        </p:txBody>
      </p:sp>
      <p:sp>
        <p:nvSpPr>
          <p:cNvPr id="4" name="TextBox 3">
            <a:extLst>
              <a:ext uri="{FF2B5EF4-FFF2-40B4-BE49-F238E27FC236}">
                <a16:creationId xmlns:a16="http://schemas.microsoft.com/office/drawing/2014/main" id="{579E6B2D-57D8-D243-988F-0A3BA3882A1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9640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04800" y="1072119"/>
            <a:ext cx="10515600" cy="1325563"/>
          </a:xfrm>
        </p:spPr>
        <p:txBody>
          <a:bodyPr>
            <a:noAutofit/>
          </a:bodyPr>
          <a:lstStyle/>
          <a:p>
            <a:r>
              <a:rPr lang="en-GB" sz="2400" dirty="0"/>
              <a:t>Print out and cut up the word cards. One set for each group.</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3110880951"/>
              </p:ext>
            </p:extLst>
          </p:nvPr>
        </p:nvGraphicFramePr>
        <p:xfrm>
          <a:off x="304800" y="2705965"/>
          <a:ext cx="11582400" cy="3041897"/>
        </p:xfrm>
        <a:graphic>
          <a:graphicData uri="http://schemas.openxmlformats.org/drawingml/2006/table">
            <a:tbl>
              <a:tblPr firstRow="1" bandRow="1">
                <a:tableStyleId>{5940675A-B579-460E-94D1-54222C63F5DA}</a:tableStyleId>
              </a:tblPr>
              <a:tblGrid>
                <a:gridCol w="2408255">
                  <a:extLst>
                    <a:ext uri="{9D8B030D-6E8A-4147-A177-3AD203B41FA5}">
                      <a16:colId xmlns:a16="http://schemas.microsoft.com/office/drawing/2014/main" val="3529516601"/>
                    </a:ext>
                  </a:extLst>
                </a:gridCol>
                <a:gridCol w="2224705">
                  <a:extLst>
                    <a:ext uri="{9D8B030D-6E8A-4147-A177-3AD203B41FA5}">
                      <a16:colId xmlns:a16="http://schemas.microsoft.com/office/drawing/2014/main" val="345942729"/>
                    </a:ext>
                  </a:extLst>
                </a:gridCol>
                <a:gridCol w="2316480">
                  <a:extLst>
                    <a:ext uri="{9D8B030D-6E8A-4147-A177-3AD203B41FA5}">
                      <a16:colId xmlns:a16="http://schemas.microsoft.com/office/drawing/2014/main" val="185187011"/>
                    </a:ext>
                  </a:extLst>
                </a:gridCol>
                <a:gridCol w="2316480">
                  <a:extLst>
                    <a:ext uri="{9D8B030D-6E8A-4147-A177-3AD203B41FA5}">
                      <a16:colId xmlns:a16="http://schemas.microsoft.com/office/drawing/2014/main" val="3871539845"/>
                    </a:ext>
                  </a:extLst>
                </a:gridCol>
                <a:gridCol w="2316480">
                  <a:extLst>
                    <a:ext uri="{9D8B030D-6E8A-4147-A177-3AD203B41FA5}">
                      <a16:colId xmlns:a16="http://schemas.microsoft.com/office/drawing/2014/main" val="3117844603"/>
                    </a:ext>
                  </a:extLst>
                </a:gridCol>
              </a:tblGrid>
              <a:tr h="967821">
                <a:tc>
                  <a:txBody>
                    <a:bodyPr/>
                    <a:lstStyle/>
                    <a:p>
                      <a:pPr algn="ctr" fontAlgn="t"/>
                      <a:r>
                        <a:rPr lang="en-GB" sz="2400" b="0" i="0" dirty="0">
                          <a:latin typeface="OpenDyslexicAlta" pitchFamily="2" charset="77"/>
                        </a:rPr>
                        <a:t>poison</a:t>
                      </a:r>
                    </a:p>
                  </a:txBody>
                  <a:tcPr anchor="ctr"/>
                </a:tc>
                <a:tc>
                  <a:txBody>
                    <a:bodyPr/>
                    <a:lstStyle/>
                    <a:p>
                      <a:pPr algn="ctr"/>
                      <a:r>
                        <a:rPr lang="en-GB" sz="2400" b="0" i="0" dirty="0">
                          <a:latin typeface="OpenDyslexicAlta" pitchFamily="2" charset="77"/>
                        </a:rPr>
                        <a:t>poisonous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danger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disastrous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marvel</a:t>
                      </a:r>
                    </a:p>
                  </a:txBody>
                  <a:tcPr anchor="ctr"/>
                </a:tc>
                <a:extLst>
                  <a:ext uri="{0D108BD9-81ED-4DB2-BD59-A6C34878D82A}">
                    <a16:rowId xmlns:a16="http://schemas.microsoft.com/office/drawing/2014/main" val="2756955956"/>
                  </a:ext>
                </a:extLst>
              </a:tr>
              <a:tr h="1037038">
                <a:tc>
                  <a:txBody>
                    <a:bodyPr/>
                    <a:lstStyle/>
                    <a:p>
                      <a:pPr algn="ctr"/>
                      <a:r>
                        <a:rPr lang="en-GB" sz="2400" b="0" i="0" dirty="0">
                          <a:latin typeface="OpenDyslexicAlta" pitchFamily="2" charset="77"/>
                        </a:rPr>
                        <a:t>mountainous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dangerous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marvellous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mountains</a:t>
                      </a:r>
                    </a:p>
                  </a:txBody>
                  <a:tcPr anchor="ctr"/>
                </a:tc>
                <a:tc>
                  <a:txBody>
                    <a:bodyPr/>
                    <a:lstStyle/>
                    <a:p>
                      <a:pPr algn="ctr"/>
                      <a:r>
                        <a:rPr lang="en-GB" sz="2400" b="0" i="0" dirty="0">
                          <a:latin typeface="OpenDyslexicAlta" pitchFamily="2" charset="77"/>
                        </a:rPr>
                        <a:t>space</a:t>
                      </a:r>
                    </a:p>
                  </a:txBody>
                  <a:tcPr anchor="ctr"/>
                </a:tc>
                <a:extLst>
                  <a:ext uri="{0D108BD9-81ED-4DB2-BD59-A6C34878D82A}">
                    <a16:rowId xmlns:a16="http://schemas.microsoft.com/office/drawing/2014/main" val="2964611663"/>
                  </a:ext>
                </a:extLst>
              </a:tr>
              <a:tr h="1037038">
                <a:tc>
                  <a:txBody>
                    <a:bodyPr/>
                    <a:lstStyle/>
                    <a:p>
                      <a:pPr algn="ctr"/>
                      <a:r>
                        <a:rPr lang="en-GB" sz="2400" b="0" i="0" dirty="0">
                          <a:latin typeface="OpenDyslexicAlta" pitchFamily="2" charset="77"/>
                        </a:rPr>
                        <a:t>disaster</a:t>
                      </a:r>
                    </a:p>
                  </a:txBody>
                  <a:tcPr anchor="ctr"/>
                </a:tc>
                <a:tc>
                  <a:txBody>
                    <a:bodyPr/>
                    <a:lstStyle/>
                    <a:p>
                      <a:pPr algn="ctr"/>
                      <a:r>
                        <a:rPr lang="en-GB" sz="2400" b="0" i="0" dirty="0">
                          <a:latin typeface="OpenDyslexicAlta" pitchFamily="2" charset="77"/>
                        </a:rPr>
                        <a:t>spacious</a:t>
                      </a:r>
                    </a:p>
                  </a:txBody>
                  <a:tcPr anchor="ctr"/>
                </a:tc>
                <a:tc>
                  <a:txBody>
                    <a:bodyPr/>
                    <a:lstStyle/>
                    <a:p>
                      <a:pPr algn="ctr"/>
                      <a:r>
                        <a:rPr lang="en-GB" sz="2400" b="0" i="0" dirty="0">
                          <a:latin typeface="OpenDyslexicAlta" pitchFamily="2" charset="77"/>
                        </a:rPr>
                        <a:t>envy</a:t>
                      </a:r>
                    </a:p>
                  </a:txBody>
                  <a:tcPr anchor="ctr"/>
                </a:tc>
                <a:tc>
                  <a:txBody>
                    <a:bodyPr/>
                    <a:lstStyle/>
                    <a:p>
                      <a:pPr algn="ctr"/>
                      <a:r>
                        <a:rPr lang="en-GB" sz="2400" b="0" i="0" dirty="0">
                          <a:latin typeface="OpenDyslexicAlta" pitchFamily="2" charset="77"/>
                        </a:rPr>
                        <a:t>jealous</a:t>
                      </a:r>
                    </a:p>
                  </a:txBody>
                  <a:tcPr anchor="ctr"/>
                </a:tc>
                <a:tc>
                  <a:txBody>
                    <a:bodyPr/>
                    <a:lstStyle/>
                    <a:p>
                      <a:pPr algn="ctr"/>
                      <a:r>
                        <a:rPr lang="en-GB" sz="2400" b="0" i="0" dirty="0">
                          <a:latin typeface="OpenDyslexicAlta" pitchFamily="2" charset="77"/>
                        </a:rPr>
                        <a:t>envious</a:t>
                      </a:r>
                    </a:p>
                  </a:txBody>
                  <a:tcPr anchor="ctr"/>
                </a:tc>
                <a:extLst>
                  <a:ext uri="{0D108BD9-81ED-4DB2-BD59-A6C34878D82A}">
                    <a16:rowId xmlns:a16="http://schemas.microsoft.com/office/drawing/2014/main" val="3229583949"/>
                  </a:ext>
                </a:extLst>
              </a:tr>
            </a:tbl>
          </a:graphicData>
        </a:graphic>
      </p:graphicFrame>
    </p:spTree>
    <p:extLst>
      <p:ext uri="{BB962C8B-B14F-4D97-AF65-F5344CB8AC3E}">
        <p14:creationId xmlns:p14="http://schemas.microsoft.com/office/powerpoint/2010/main" val="25027580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1172379"/>
            <a:ext cx="10515600" cy="1325563"/>
          </a:xfrm>
        </p:spPr>
        <p:txBody>
          <a:bodyPr>
            <a:noAutofit/>
          </a:bodyPr>
          <a:lstStyle/>
          <a:p>
            <a:r>
              <a:rPr lang="en-GB" sz="2400" dirty="0"/>
              <a:t>Print out and cut up the word cards. One set for each group.</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2822834351"/>
              </p:ext>
            </p:extLst>
          </p:nvPr>
        </p:nvGraphicFramePr>
        <p:xfrm>
          <a:off x="1011534" y="2801006"/>
          <a:ext cx="10168932" cy="3041897"/>
        </p:xfrm>
        <a:graphic>
          <a:graphicData uri="http://schemas.openxmlformats.org/drawingml/2006/table">
            <a:tbl>
              <a:tblPr firstRow="1" bandRow="1">
                <a:tableStyleId>{5940675A-B579-460E-94D1-54222C63F5DA}</a:tableStyleId>
              </a:tblPr>
              <a:tblGrid>
                <a:gridCol w="3523936">
                  <a:extLst>
                    <a:ext uri="{9D8B030D-6E8A-4147-A177-3AD203B41FA5}">
                      <a16:colId xmlns:a16="http://schemas.microsoft.com/office/drawing/2014/main" val="3529516601"/>
                    </a:ext>
                  </a:extLst>
                </a:gridCol>
                <a:gridCol w="3255352">
                  <a:extLst>
                    <a:ext uri="{9D8B030D-6E8A-4147-A177-3AD203B41FA5}">
                      <a16:colId xmlns:a16="http://schemas.microsoft.com/office/drawing/2014/main" val="345942729"/>
                    </a:ext>
                  </a:extLst>
                </a:gridCol>
                <a:gridCol w="3389644">
                  <a:extLst>
                    <a:ext uri="{9D8B030D-6E8A-4147-A177-3AD203B41FA5}">
                      <a16:colId xmlns:a16="http://schemas.microsoft.com/office/drawing/2014/main" val="185187011"/>
                    </a:ext>
                  </a:extLst>
                </a:gridCol>
              </a:tblGrid>
              <a:tr h="967821">
                <a:tc>
                  <a:txBody>
                    <a:bodyPr/>
                    <a:lstStyle/>
                    <a:p>
                      <a:pPr algn="ctr" fontAlgn="t"/>
                      <a:r>
                        <a:rPr lang="en-GB" sz="2800" b="0" i="0" dirty="0">
                          <a:latin typeface="OpenDyslexicAlta" pitchFamily="2" charset="77"/>
                        </a:rPr>
                        <a:t>fury    </a:t>
                      </a:r>
                    </a:p>
                  </a:txBody>
                  <a:tcPr anchor="ctr"/>
                </a:tc>
                <a:tc>
                  <a:txBody>
                    <a:bodyPr/>
                    <a:lstStyle/>
                    <a:p>
                      <a:pPr algn="ctr"/>
                      <a:r>
                        <a:rPr lang="en-GB" sz="2800" b="0" i="0" dirty="0">
                          <a:latin typeface="OpenDyslexicAlta" pitchFamily="2" charset="77"/>
                        </a:rPr>
                        <a:t>fame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adventure</a:t>
                      </a:r>
                    </a:p>
                  </a:txBody>
                  <a:tcPr anchor="ctr"/>
                </a:tc>
                <a:extLst>
                  <a:ext uri="{0D108BD9-81ED-4DB2-BD59-A6C34878D82A}">
                    <a16:rowId xmlns:a16="http://schemas.microsoft.com/office/drawing/2014/main" val="2756955956"/>
                  </a:ext>
                </a:extLst>
              </a:tr>
              <a:tr h="1037038">
                <a:tc>
                  <a:txBody>
                    <a:bodyPr/>
                    <a:lstStyle/>
                    <a:p>
                      <a:pPr algn="ctr"/>
                      <a:r>
                        <a:rPr lang="en-GB" sz="2800" b="0" i="0" dirty="0">
                          <a:latin typeface="OpenDyslexicAlta" pitchFamily="2" charset="77"/>
                        </a:rPr>
                        <a:t>ridicule</a:t>
                      </a:r>
                    </a:p>
                  </a:txBody>
                  <a:tcPr anchor="ctr"/>
                </a:tc>
                <a:tc>
                  <a:txBody>
                    <a:bodyPr/>
                    <a:lstStyle/>
                    <a:p>
                      <a:pPr algn="ctr"/>
                      <a:r>
                        <a:rPr lang="en-GB" sz="2800" b="0" i="0" dirty="0">
                          <a:latin typeface="OpenDyslexicAlta" pitchFamily="2" charset="77"/>
                        </a:rPr>
                        <a:t>luxury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peril</a:t>
                      </a:r>
                    </a:p>
                  </a:txBody>
                  <a:tcPr anchor="ctr"/>
                </a:tc>
                <a:extLst>
                  <a:ext uri="{0D108BD9-81ED-4DB2-BD59-A6C34878D82A}">
                    <a16:rowId xmlns:a16="http://schemas.microsoft.com/office/drawing/2014/main" val="2964611663"/>
                  </a:ext>
                </a:extLst>
              </a:tr>
              <a:tr h="1037038">
                <a:tc>
                  <a:txBody>
                    <a:bodyPr/>
                    <a:lstStyle/>
                    <a:p>
                      <a:pPr algn="ctr"/>
                      <a:r>
                        <a:rPr lang="en-GB" sz="2800" b="0" i="0" dirty="0">
                          <a:latin typeface="OpenDyslexicAlta" pitchFamily="2" charset="77"/>
                        </a:rPr>
                        <a:t>disaster</a:t>
                      </a:r>
                    </a:p>
                  </a:txBody>
                  <a:tcPr anchor="ctr"/>
                </a:tc>
                <a:tc>
                  <a:txBody>
                    <a:bodyPr/>
                    <a:lstStyle/>
                    <a:p>
                      <a:pPr algn="ctr"/>
                      <a:r>
                        <a:rPr lang="en-GB" sz="2800" b="0" i="0" dirty="0">
                          <a:latin typeface="OpenDyslexicAlta" pitchFamily="2" charset="77"/>
                        </a:rPr>
                        <a:t>danger</a:t>
                      </a:r>
                    </a:p>
                  </a:txBody>
                  <a:tcPr anchor="ctr"/>
                </a:tc>
                <a:tc>
                  <a:txBody>
                    <a:bodyPr/>
                    <a:lstStyle/>
                    <a:p>
                      <a:pPr algn="ctr"/>
                      <a:r>
                        <a:rPr lang="en-GB" sz="2800" b="0" i="0" dirty="0">
                          <a:latin typeface="OpenDyslexicAlta" pitchFamily="2" charset="77"/>
                        </a:rPr>
                        <a:t>outrage</a:t>
                      </a:r>
                    </a:p>
                  </a:txBody>
                  <a:tcPr anchor="ctr"/>
                </a:tc>
                <a:extLst>
                  <a:ext uri="{0D108BD9-81ED-4DB2-BD59-A6C34878D82A}">
                    <a16:rowId xmlns:a16="http://schemas.microsoft.com/office/drawing/2014/main" val="3229583949"/>
                  </a:ext>
                </a:extLst>
              </a:tr>
            </a:tbl>
          </a:graphicData>
        </a:graphic>
      </p:graphicFrame>
    </p:spTree>
    <p:extLst>
      <p:ext uri="{BB962C8B-B14F-4D97-AF65-F5344CB8AC3E}">
        <p14:creationId xmlns:p14="http://schemas.microsoft.com/office/powerpoint/2010/main" val="21688137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98513476"/>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38043347"/>
                    </a:ext>
                  </a:extLst>
                </a:gridCol>
                <a:gridCol w="1858433">
                  <a:extLst>
                    <a:ext uri="{9D8B030D-6E8A-4147-A177-3AD203B41FA5}">
                      <a16:colId xmlns:a16="http://schemas.microsoft.com/office/drawing/2014/main" val="3825290215"/>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poisonous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dangerous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mountainous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marvellous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perilous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tremendous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enormous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jealous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disastrous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4899222"/>
              </p:ext>
            </p:extLst>
          </p:nvPr>
        </p:nvGraphicFramePr>
        <p:xfrm>
          <a:off x="508000" y="325966"/>
          <a:ext cx="9055100" cy="115824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err="1">
                          <a:latin typeface="Muli" pitchFamily="2" charset="77"/>
                        </a:rPr>
                        <a:t>ous</a:t>
                      </a:r>
                      <a:r>
                        <a:rPr lang="en-GB" sz="1400" baseline="0" dirty="0">
                          <a:latin typeface="Muli" pitchFamily="2" charset="77"/>
                        </a:rPr>
                        <a:t>.’  Sometimes the root word is obvious and the usual rules apply for adding suffixes beginning with vowel letters.   Sometimes there is no obvious root word though.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11804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poisonous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dangerous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mountainous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marvellous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perilous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tremendous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enormous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jealous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precious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disastrous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49677069"/>
              </p:ext>
            </p:extLst>
          </p:nvPr>
        </p:nvGraphicFramePr>
        <p:xfrm>
          <a:off x="508000" y="325966"/>
          <a:ext cx="9055100" cy="115824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err="1">
                          <a:latin typeface="Muli" pitchFamily="2" charset="77"/>
                        </a:rPr>
                        <a:t>ous</a:t>
                      </a:r>
                      <a:r>
                        <a:rPr lang="en-GB" sz="1400" baseline="0" dirty="0">
                          <a:latin typeface="Muli" pitchFamily="2" charset="77"/>
                        </a:rPr>
                        <a:t>.’  Sometimes the root word is obvious and the usual rules apply for adding suffixes beginning with vowel letters. Sometimes there is no obvious root word though.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398681"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dirty="0">
                          <a:latin typeface="OpenDyslexicAlta" pitchFamily="2" charset="77"/>
                          <a:ea typeface="OpenDyslexic" charset="0"/>
                          <a:cs typeface="OpenDyslexic" charset="0"/>
                        </a:rPr>
                        <a:t>_an__</a:t>
                      </a:r>
                      <a:r>
                        <a:rPr lang="en-GB" sz="3200" b="0" i="0" dirty="0" err="1">
                          <a:latin typeface="OpenDyslexicAlta" pitchFamily="2" charset="77"/>
                          <a:ea typeface="OpenDyslexic" charset="0"/>
                          <a:cs typeface="OpenDyslexic" charset="0"/>
                        </a:rPr>
                        <a:t>rous</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m_r_el_ous</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3200" b="0" i="0" dirty="0">
                          <a:latin typeface="OpenDyslexicAlta" pitchFamily="2" charset="77"/>
                          <a:ea typeface="OpenDyslexic" charset="0"/>
                          <a:cs typeface="OpenDyslexic" charset="0"/>
                        </a:rPr>
                        <a:t>____</a:t>
                      </a:r>
                      <a:r>
                        <a:rPr lang="en-GB" sz="3200" b="0" i="0" dirty="0" err="1">
                          <a:latin typeface="OpenDyslexicAlta" pitchFamily="2" charset="77"/>
                          <a:ea typeface="OpenDyslexic" charset="0"/>
                          <a:cs typeface="OpenDyslexic" charset="0"/>
                        </a:rPr>
                        <a:t>lous</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a:latin typeface="OpenDyslexicAlta" pitchFamily="2" charset="77"/>
                          <a:ea typeface="OpenDyslexic" charset="0"/>
                          <a:cs typeface="OpenDyslexic" charset="0"/>
                        </a:rPr>
                        <a:t>j__</a:t>
                      </a:r>
                      <a:r>
                        <a:rPr lang="en-GB" sz="3200" b="0" i="0" dirty="0" err="1">
                          <a:latin typeface="OpenDyslexicAlta" pitchFamily="2" charset="77"/>
                          <a:ea typeface="OpenDyslexic" charset="0"/>
                          <a:cs typeface="OpenDyslexic" charset="0"/>
                        </a:rPr>
                        <a:t>lous</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3200" b="0" i="0" dirty="0">
                          <a:latin typeface="OpenDyslexicAlta" pitchFamily="2" charset="77"/>
                          <a:ea typeface="OpenDyslexic" charset="0"/>
                          <a:cs typeface="OpenDyslexic" charset="0"/>
                        </a:rPr>
                        <a:t>m__</a:t>
                      </a:r>
                      <a:r>
                        <a:rPr lang="en-GB" sz="3200" b="0" i="0" dirty="0" err="1">
                          <a:latin typeface="OpenDyslexicAlta" pitchFamily="2" charset="77"/>
                          <a:ea typeface="OpenDyslexic" charset="0"/>
                          <a:cs typeface="OpenDyslexic" charset="0"/>
                        </a:rPr>
                        <a:t>nt</a:t>
                      </a:r>
                      <a:r>
                        <a:rPr lang="en-GB" sz="3200" b="0" i="0" dirty="0">
                          <a:latin typeface="OpenDyslexicAlta" pitchFamily="2" charset="77"/>
                          <a:ea typeface="OpenDyslexic" charset="0"/>
                          <a:cs typeface="OpenDyslexic" charset="0"/>
                        </a:rPr>
                        <a:t>__</a:t>
                      </a:r>
                      <a:r>
                        <a:rPr lang="en-GB" sz="3200" b="0" i="0" dirty="0" err="1">
                          <a:latin typeface="OpenDyslexicAlta" pitchFamily="2" charset="77"/>
                          <a:ea typeface="OpenDyslexic" charset="0"/>
                          <a:cs typeface="OpenDyslexic" charset="0"/>
                        </a:rPr>
                        <a:t>n__s</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p____nous</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3200" b="0" i="0" dirty="0" err="1">
                          <a:latin typeface="OpenDyslexicAlta" pitchFamily="2" charset="77"/>
                          <a:ea typeface="OpenDyslexic" charset="0"/>
                          <a:cs typeface="OpenDyslexic" charset="0"/>
                        </a:rPr>
                        <a:t>tre</a:t>
                      </a:r>
                      <a:r>
                        <a:rPr lang="en-GB" sz="3200" b="0" i="0" dirty="0">
                          <a:latin typeface="OpenDyslexicAlta" pitchFamily="2" charset="77"/>
                          <a:ea typeface="OpenDyslexic" charset="0"/>
                          <a:cs typeface="OpenDyslexic" charset="0"/>
                        </a:rPr>
                        <a:t>___</a:t>
                      </a:r>
                      <a:r>
                        <a:rPr lang="en-GB" sz="3200" b="0" i="0" dirty="0" err="1">
                          <a:latin typeface="OpenDyslexicAlta" pitchFamily="2" charset="77"/>
                          <a:ea typeface="OpenDyslexic" charset="0"/>
                          <a:cs typeface="OpenDyslexic" charset="0"/>
                        </a:rPr>
                        <a:t>dous</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a:latin typeface="OpenDyslexicAlta" pitchFamily="2" charset="77"/>
                          <a:ea typeface="OpenDyslexic" charset="0"/>
                          <a:cs typeface="OpenDyslexic" charset="0"/>
                        </a:rPr>
                        <a:t>pre__</a:t>
                      </a:r>
                      <a:r>
                        <a:rPr lang="en-GB" sz="3200" b="0" i="0" dirty="0" err="1">
                          <a:latin typeface="OpenDyslexicAlta" pitchFamily="2" charset="77"/>
                          <a:ea typeface="OpenDyslexic" charset="0"/>
                          <a:cs typeface="OpenDyslexic" charset="0"/>
                        </a:rPr>
                        <a:t>ous</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838200">
                <a:tc>
                  <a:txBody>
                    <a:bodyPr/>
                    <a:lstStyle/>
                    <a:p>
                      <a:pPr algn="ctr"/>
                      <a:r>
                        <a:rPr lang="en-GB" sz="3200" b="0" i="0" dirty="0" err="1">
                          <a:latin typeface="OpenDyslexicAlta" pitchFamily="2" charset="77"/>
                          <a:ea typeface="OpenDyslexic" charset="0"/>
                          <a:cs typeface="OpenDyslexic" charset="0"/>
                        </a:rPr>
                        <a:t>enor</a:t>
                      </a:r>
                      <a:r>
                        <a:rPr lang="en-GB" sz="3200" b="0" i="0" dirty="0">
                          <a:latin typeface="OpenDyslexicAlta" pitchFamily="2" charset="77"/>
                          <a:ea typeface="OpenDyslexic" charset="0"/>
                          <a:cs typeface="OpenDyslexic" charset="0"/>
                        </a:rPr>
                        <a:t>____</a:t>
                      </a:r>
                    </a:p>
                  </a:txBody>
                  <a:tcPr/>
                </a:tc>
                <a:tc>
                  <a:txBody>
                    <a:bodyPr/>
                    <a:lstStyle/>
                    <a:p>
                      <a:pPr algn="ctr"/>
                      <a:r>
                        <a:rPr lang="en-GB" sz="3200" b="0" i="0" dirty="0" err="1">
                          <a:latin typeface="OpenDyslexicAlta" pitchFamily="2" charset="77"/>
                          <a:ea typeface="OpenDyslexic" charset="0"/>
                          <a:cs typeface="OpenDyslexic" charset="0"/>
                        </a:rPr>
                        <a:t>disa</a:t>
                      </a:r>
                      <a:r>
                        <a:rPr lang="en-GB" sz="3200" b="0" i="0" dirty="0">
                          <a:latin typeface="OpenDyslexicAlta" pitchFamily="2" charset="77"/>
                          <a:ea typeface="OpenDyslexic" charset="0"/>
                          <a:cs typeface="OpenDyslexic" charset="0"/>
                        </a:rPr>
                        <a:t>___</a:t>
                      </a:r>
                      <a:r>
                        <a:rPr lang="en-GB" sz="3200" b="0" i="0" dirty="0" err="1">
                          <a:latin typeface="OpenDyslexicAlta" pitchFamily="2" charset="77"/>
                          <a:ea typeface="OpenDyslexic" charset="0"/>
                          <a:cs typeface="OpenDyslexic" charset="0"/>
                        </a:rPr>
                        <a:t>ous</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18605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poisonous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dangerous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mountainous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marvellous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perilous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tremendous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enormous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jealous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precious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disastrous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99221991"/>
              </p:ext>
            </p:extLst>
          </p:nvPr>
        </p:nvGraphicFramePr>
        <p:xfrm>
          <a:off x="508000" y="325966"/>
          <a:ext cx="9055100" cy="115824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the suffix </a:t>
                      </a:r>
                      <a:r>
                        <a:rPr lang="mr-IN" sz="1400" b="0" i="0" baseline="0" dirty="0">
                          <a:latin typeface="Muli" pitchFamily="2" charset="77"/>
                        </a:rPr>
                        <a:t>–</a:t>
                      </a:r>
                      <a:r>
                        <a:rPr lang="en-GB" sz="1400" baseline="0" dirty="0" err="1">
                          <a:latin typeface="Muli" pitchFamily="2" charset="77"/>
                        </a:rPr>
                        <a:t>ous</a:t>
                      </a:r>
                      <a:r>
                        <a:rPr lang="en-GB" sz="1400" baseline="0" dirty="0">
                          <a:latin typeface="Muli" pitchFamily="2" charset="77"/>
                        </a:rPr>
                        <a:t>.’ Sometimes the root word is obvious and the usual rules apply for adding suffixes beginning with vowel letters. Sometimes there is no obvious root word though.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15806053"/>
              </p:ext>
            </p:extLst>
          </p:nvPr>
        </p:nvGraphicFramePr>
        <p:xfrm>
          <a:off x="3398681"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u="sng" dirty="0">
                          <a:solidFill>
                            <a:srgbClr val="FF3860"/>
                          </a:solidFill>
                          <a:latin typeface="OpenDyslexicAlta" pitchFamily="2" charset="77"/>
                          <a:ea typeface="OpenDyslexic" charset="0"/>
                          <a:cs typeface="OpenDyslexic" charset="0"/>
                        </a:rPr>
                        <a:t>d</a:t>
                      </a:r>
                      <a:r>
                        <a:rPr lang="en-GB" sz="3200" b="0" i="0" dirty="0">
                          <a:latin typeface="OpenDyslexicAlta" pitchFamily="2" charset="77"/>
                          <a:ea typeface="OpenDyslexic" charset="0"/>
                          <a:cs typeface="OpenDyslexic" charset="0"/>
                        </a:rPr>
                        <a:t>an</a:t>
                      </a:r>
                      <a:r>
                        <a:rPr lang="en-GB" sz="3200" b="0" i="0" u="sng" dirty="0">
                          <a:solidFill>
                            <a:srgbClr val="FF3860"/>
                          </a:solidFill>
                          <a:latin typeface="OpenDyslexicAlta" pitchFamily="2" charset="77"/>
                          <a:ea typeface="OpenDyslexic" charset="0"/>
                          <a:cs typeface="OpenDyslexic" charset="0"/>
                        </a:rPr>
                        <a:t>ge</a:t>
                      </a:r>
                      <a:r>
                        <a:rPr lang="en-GB" sz="3200" b="0" i="0" dirty="0">
                          <a:latin typeface="OpenDyslexicAlta" pitchFamily="2" charset="77"/>
                          <a:ea typeface="OpenDyslexic" charset="0"/>
                          <a:cs typeface="OpenDyslexic" charset="0"/>
                        </a:rPr>
                        <a:t>rous</a:t>
                      </a:r>
                    </a:p>
                  </a:txBody>
                  <a:tcPr/>
                </a:tc>
                <a:tc>
                  <a:txBody>
                    <a:bodyPr/>
                    <a:lstStyle/>
                    <a:p>
                      <a:pPr algn="ctr"/>
                      <a:r>
                        <a:rPr lang="en-GB" sz="3200" b="0" i="0" dirty="0">
                          <a:latin typeface="OpenDyslexicAlta" pitchFamily="2" charset="77"/>
                          <a:ea typeface="OpenDyslexic" charset="0"/>
                          <a:cs typeface="OpenDyslexic" charset="0"/>
                        </a:rPr>
                        <a:t>m</a:t>
                      </a:r>
                      <a:r>
                        <a:rPr lang="en-GB" sz="3200" b="0" i="0" u="sng" dirty="0">
                          <a:solidFill>
                            <a:srgbClr val="FF3860"/>
                          </a:solidFill>
                          <a:latin typeface="OpenDyslexicAlta" pitchFamily="2" charset="77"/>
                          <a:ea typeface="OpenDyslexic" charset="0"/>
                          <a:cs typeface="OpenDyslexic" charset="0"/>
                        </a:rPr>
                        <a:t>a</a:t>
                      </a:r>
                      <a:r>
                        <a:rPr lang="en-GB" sz="3200" b="0" i="0" dirty="0">
                          <a:latin typeface="OpenDyslexicAlta" pitchFamily="2" charset="77"/>
                          <a:ea typeface="OpenDyslexic" charset="0"/>
                          <a:cs typeface="OpenDyslexic" charset="0"/>
                        </a:rPr>
                        <a:t>r</a:t>
                      </a:r>
                      <a:r>
                        <a:rPr lang="en-GB" sz="3200" b="0" i="0" u="sng" dirty="0">
                          <a:solidFill>
                            <a:srgbClr val="FF3860"/>
                          </a:solidFill>
                          <a:latin typeface="OpenDyslexicAlta" pitchFamily="2" charset="77"/>
                          <a:ea typeface="OpenDyslexic" charset="0"/>
                          <a:cs typeface="OpenDyslexic" charset="0"/>
                        </a:rPr>
                        <a:t>v</a:t>
                      </a:r>
                      <a:r>
                        <a:rPr lang="en-GB" sz="3200" b="0" i="0" dirty="0">
                          <a:latin typeface="OpenDyslexicAlta" pitchFamily="2" charset="77"/>
                          <a:ea typeface="OpenDyslexic" charset="0"/>
                          <a:cs typeface="OpenDyslexic" charset="0"/>
                        </a:rPr>
                        <a:t>el</a:t>
                      </a:r>
                      <a:r>
                        <a:rPr lang="en-GB" sz="3200" b="0" i="0" u="sng" dirty="0">
                          <a:solidFill>
                            <a:srgbClr val="FF3860"/>
                          </a:solidFill>
                          <a:latin typeface="OpenDyslexicAlta" pitchFamily="2" charset="77"/>
                          <a:ea typeface="OpenDyslexic" charset="0"/>
                          <a:cs typeface="OpenDyslexic" charset="0"/>
                        </a:rPr>
                        <a:t>l</a:t>
                      </a:r>
                      <a:r>
                        <a:rPr lang="en-GB" sz="3200" b="0" i="0" dirty="0">
                          <a:latin typeface="OpenDyslexicAlta" pitchFamily="2" charset="77"/>
                          <a:ea typeface="OpenDyslexic" charset="0"/>
                          <a:cs typeface="OpenDyslexic" charset="0"/>
                        </a:rPr>
                        <a:t>ous</a:t>
                      </a:r>
                    </a:p>
                  </a:txBody>
                  <a:tcPr/>
                </a:tc>
                <a:extLst>
                  <a:ext uri="{0D108BD9-81ED-4DB2-BD59-A6C34878D82A}">
                    <a16:rowId xmlns:a16="http://schemas.microsoft.com/office/drawing/2014/main" val="10001"/>
                  </a:ext>
                </a:extLst>
              </a:tr>
              <a:tr h="838200">
                <a:tc>
                  <a:txBody>
                    <a:bodyPr/>
                    <a:lstStyle/>
                    <a:p>
                      <a:pPr algn="ctr"/>
                      <a:r>
                        <a:rPr lang="en-GB" sz="3200" b="0" i="0" u="sng" dirty="0">
                          <a:solidFill>
                            <a:srgbClr val="FF3860"/>
                          </a:solidFill>
                          <a:latin typeface="OpenDyslexicAlta" pitchFamily="2" charset="77"/>
                          <a:ea typeface="OpenDyslexic" charset="0"/>
                          <a:cs typeface="OpenDyslexic" charset="0"/>
                        </a:rPr>
                        <a:t>peri</a:t>
                      </a:r>
                      <a:r>
                        <a:rPr lang="en-GB" sz="3200" b="0" i="0" dirty="0">
                          <a:latin typeface="OpenDyslexicAlta" pitchFamily="2" charset="77"/>
                          <a:ea typeface="OpenDyslexic" charset="0"/>
                          <a:cs typeface="OpenDyslexic" charset="0"/>
                        </a:rPr>
                        <a:t>lous</a:t>
                      </a:r>
                    </a:p>
                  </a:txBody>
                  <a:tcPr/>
                </a:tc>
                <a:tc>
                  <a:txBody>
                    <a:bodyPr/>
                    <a:lstStyle/>
                    <a:p>
                      <a:pPr algn="ctr"/>
                      <a:r>
                        <a:rPr lang="en-GB" sz="3200" b="0" i="0" dirty="0">
                          <a:latin typeface="OpenDyslexicAlta" pitchFamily="2" charset="77"/>
                          <a:ea typeface="OpenDyslexic" charset="0"/>
                          <a:cs typeface="OpenDyslexic" charset="0"/>
                        </a:rPr>
                        <a:t>j</a:t>
                      </a:r>
                      <a:r>
                        <a:rPr lang="en-GB" sz="3200" b="0" i="0" u="sng" dirty="0">
                          <a:solidFill>
                            <a:srgbClr val="FF3860"/>
                          </a:solidFill>
                          <a:latin typeface="OpenDyslexicAlta" pitchFamily="2" charset="77"/>
                          <a:ea typeface="OpenDyslexic" charset="0"/>
                          <a:cs typeface="OpenDyslexic" charset="0"/>
                        </a:rPr>
                        <a:t>ea</a:t>
                      </a:r>
                      <a:r>
                        <a:rPr lang="en-GB" sz="3200" b="0" i="0" dirty="0">
                          <a:latin typeface="OpenDyslexicAlta" pitchFamily="2" charset="77"/>
                          <a:ea typeface="OpenDyslexic" charset="0"/>
                          <a:cs typeface="OpenDyslexic" charset="0"/>
                        </a:rPr>
                        <a:t>lous</a:t>
                      </a:r>
                    </a:p>
                  </a:txBody>
                  <a:tcPr/>
                </a:tc>
                <a:extLst>
                  <a:ext uri="{0D108BD9-81ED-4DB2-BD59-A6C34878D82A}">
                    <a16:rowId xmlns:a16="http://schemas.microsoft.com/office/drawing/2014/main" val="10002"/>
                  </a:ext>
                </a:extLst>
              </a:tr>
              <a:tr h="838200">
                <a:tc>
                  <a:txBody>
                    <a:bodyPr/>
                    <a:lstStyle/>
                    <a:p>
                      <a:pPr algn="ctr"/>
                      <a:r>
                        <a:rPr lang="en-GB" sz="3200" b="0" i="0" dirty="0">
                          <a:latin typeface="OpenDyslexicAlta" pitchFamily="2" charset="77"/>
                          <a:ea typeface="OpenDyslexic" charset="0"/>
                          <a:cs typeface="OpenDyslexic" charset="0"/>
                        </a:rPr>
                        <a:t>m</a:t>
                      </a:r>
                      <a:r>
                        <a:rPr lang="en-GB" sz="3200" b="0" i="0" u="sng" dirty="0">
                          <a:solidFill>
                            <a:srgbClr val="FF3860"/>
                          </a:solidFill>
                          <a:latin typeface="OpenDyslexicAlta" pitchFamily="2" charset="77"/>
                          <a:ea typeface="OpenDyslexic" charset="0"/>
                          <a:cs typeface="OpenDyslexic" charset="0"/>
                        </a:rPr>
                        <a:t>ou</a:t>
                      </a:r>
                      <a:r>
                        <a:rPr lang="en-GB" sz="3200" b="0" i="0" dirty="0">
                          <a:latin typeface="OpenDyslexicAlta" pitchFamily="2" charset="77"/>
                          <a:ea typeface="OpenDyslexic" charset="0"/>
                          <a:cs typeface="OpenDyslexic" charset="0"/>
                        </a:rPr>
                        <a:t>nt</a:t>
                      </a:r>
                      <a:r>
                        <a:rPr lang="en-GB" sz="3200" b="0" i="0" u="sng" dirty="0">
                          <a:solidFill>
                            <a:srgbClr val="FF3860"/>
                          </a:solidFill>
                          <a:latin typeface="OpenDyslexicAlta" pitchFamily="2" charset="77"/>
                          <a:ea typeface="OpenDyslexic" charset="0"/>
                          <a:cs typeface="OpenDyslexic" charset="0"/>
                        </a:rPr>
                        <a:t>ai</a:t>
                      </a:r>
                      <a:r>
                        <a:rPr lang="en-GB" sz="3200" b="0" i="0" dirty="0">
                          <a:latin typeface="OpenDyslexicAlta" pitchFamily="2" charset="77"/>
                          <a:ea typeface="OpenDyslexic" charset="0"/>
                          <a:cs typeface="OpenDyslexic" charset="0"/>
                        </a:rPr>
                        <a:t>n</a:t>
                      </a:r>
                      <a:r>
                        <a:rPr lang="en-GB" sz="3200" b="0" i="0" u="sng" dirty="0">
                          <a:solidFill>
                            <a:srgbClr val="FF3860"/>
                          </a:solidFill>
                          <a:latin typeface="OpenDyslexicAlta" pitchFamily="2" charset="77"/>
                          <a:ea typeface="OpenDyslexic" charset="0"/>
                          <a:cs typeface="OpenDyslexic" charset="0"/>
                        </a:rPr>
                        <a:t>ou</a:t>
                      </a:r>
                      <a:r>
                        <a:rPr lang="en-GB" sz="3200" b="0" i="0" dirty="0">
                          <a:latin typeface="OpenDyslexicAlta" pitchFamily="2" charset="77"/>
                          <a:ea typeface="OpenDyslexic" charset="0"/>
                          <a:cs typeface="OpenDyslexic" charset="0"/>
                        </a:rPr>
                        <a:t>s</a:t>
                      </a:r>
                    </a:p>
                  </a:txBody>
                  <a:tcPr/>
                </a:tc>
                <a:tc>
                  <a:txBody>
                    <a:bodyPr/>
                    <a:lstStyle/>
                    <a:p>
                      <a:pPr algn="ctr"/>
                      <a:r>
                        <a:rPr lang="en-GB" sz="3200" b="0" i="0" dirty="0">
                          <a:latin typeface="OpenDyslexicAlta" pitchFamily="2" charset="77"/>
                          <a:ea typeface="OpenDyslexic" charset="0"/>
                          <a:cs typeface="OpenDyslexic" charset="0"/>
                        </a:rPr>
                        <a:t>p</a:t>
                      </a:r>
                      <a:r>
                        <a:rPr lang="en-GB" sz="3200" b="0" i="0" u="sng" dirty="0">
                          <a:solidFill>
                            <a:srgbClr val="FF3860"/>
                          </a:solidFill>
                          <a:latin typeface="OpenDyslexicAlta" pitchFamily="2" charset="77"/>
                          <a:ea typeface="OpenDyslexic" charset="0"/>
                          <a:cs typeface="OpenDyslexic" charset="0"/>
                        </a:rPr>
                        <a:t>oiso</a:t>
                      </a:r>
                      <a:r>
                        <a:rPr lang="en-GB" sz="3200" b="0" i="0" dirty="0">
                          <a:latin typeface="OpenDyslexicAlta" pitchFamily="2" charset="77"/>
                          <a:ea typeface="OpenDyslexic" charset="0"/>
                          <a:cs typeface="OpenDyslexic" charset="0"/>
                        </a:rPr>
                        <a:t>nous</a:t>
                      </a:r>
                    </a:p>
                  </a:txBody>
                  <a:tcPr/>
                </a:tc>
                <a:extLst>
                  <a:ext uri="{0D108BD9-81ED-4DB2-BD59-A6C34878D82A}">
                    <a16:rowId xmlns:a16="http://schemas.microsoft.com/office/drawing/2014/main" val="10003"/>
                  </a:ext>
                </a:extLst>
              </a:tr>
              <a:tr h="838200">
                <a:tc>
                  <a:txBody>
                    <a:bodyPr/>
                    <a:lstStyle/>
                    <a:p>
                      <a:pPr algn="ctr"/>
                      <a:r>
                        <a:rPr lang="en-GB" sz="3200" b="0" i="0" dirty="0">
                          <a:latin typeface="OpenDyslexicAlta" pitchFamily="2" charset="77"/>
                          <a:ea typeface="OpenDyslexic" charset="0"/>
                          <a:cs typeface="OpenDyslexic" charset="0"/>
                        </a:rPr>
                        <a:t>tre</a:t>
                      </a:r>
                      <a:r>
                        <a:rPr lang="en-GB" sz="3200" b="0" i="0" u="sng" dirty="0">
                          <a:solidFill>
                            <a:srgbClr val="FF3860"/>
                          </a:solidFill>
                          <a:latin typeface="OpenDyslexicAlta" pitchFamily="2" charset="77"/>
                          <a:ea typeface="OpenDyslexic" charset="0"/>
                          <a:cs typeface="OpenDyslexic" charset="0"/>
                        </a:rPr>
                        <a:t>men</a:t>
                      </a:r>
                      <a:r>
                        <a:rPr lang="en-GB" sz="3200" b="0" i="0" dirty="0">
                          <a:latin typeface="OpenDyslexicAlta" pitchFamily="2" charset="77"/>
                          <a:ea typeface="OpenDyslexic" charset="0"/>
                          <a:cs typeface="OpenDyslexic" charset="0"/>
                        </a:rPr>
                        <a:t>dous</a:t>
                      </a:r>
                    </a:p>
                  </a:txBody>
                  <a:tcPr/>
                </a:tc>
                <a:tc>
                  <a:txBody>
                    <a:bodyPr/>
                    <a:lstStyle/>
                    <a:p>
                      <a:pPr algn="ctr"/>
                      <a:r>
                        <a:rPr lang="en-GB" sz="3200" b="0" i="0" dirty="0">
                          <a:latin typeface="OpenDyslexicAlta" pitchFamily="2" charset="77"/>
                          <a:ea typeface="OpenDyslexic" charset="0"/>
                          <a:cs typeface="OpenDyslexic" charset="0"/>
                        </a:rPr>
                        <a:t>pre</a:t>
                      </a:r>
                      <a:r>
                        <a:rPr lang="en-GB" sz="3200" b="0" i="0" u="sng" dirty="0">
                          <a:solidFill>
                            <a:srgbClr val="FF3860"/>
                          </a:solidFill>
                          <a:latin typeface="OpenDyslexicAlta" pitchFamily="2" charset="77"/>
                          <a:ea typeface="OpenDyslexic" charset="0"/>
                          <a:cs typeface="OpenDyslexic" charset="0"/>
                        </a:rPr>
                        <a:t>ci</a:t>
                      </a:r>
                      <a:r>
                        <a:rPr lang="en-GB" sz="3200" b="0" i="0" dirty="0">
                          <a:latin typeface="OpenDyslexicAlta" pitchFamily="2" charset="77"/>
                          <a:ea typeface="OpenDyslexic" charset="0"/>
                          <a:cs typeface="OpenDyslexic" charset="0"/>
                        </a:rPr>
                        <a:t>ous</a:t>
                      </a:r>
                    </a:p>
                  </a:txBody>
                  <a:tcPr/>
                </a:tc>
                <a:extLst>
                  <a:ext uri="{0D108BD9-81ED-4DB2-BD59-A6C34878D82A}">
                    <a16:rowId xmlns:a16="http://schemas.microsoft.com/office/drawing/2014/main" val="10004"/>
                  </a:ext>
                </a:extLst>
              </a:tr>
              <a:tr h="838200">
                <a:tc>
                  <a:txBody>
                    <a:bodyPr/>
                    <a:lstStyle/>
                    <a:p>
                      <a:pPr algn="ctr"/>
                      <a:r>
                        <a:rPr lang="en-GB" sz="3200" b="0" i="0" dirty="0">
                          <a:latin typeface="OpenDyslexicAlta" pitchFamily="2" charset="77"/>
                          <a:ea typeface="OpenDyslexic" charset="0"/>
                          <a:cs typeface="OpenDyslexic" charset="0"/>
                        </a:rPr>
                        <a:t>enor</a:t>
                      </a:r>
                      <a:r>
                        <a:rPr lang="en-GB" sz="3200" b="0" i="0" u="sng" dirty="0">
                          <a:solidFill>
                            <a:srgbClr val="FF3860"/>
                          </a:solidFill>
                          <a:latin typeface="OpenDyslexicAlta" pitchFamily="2" charset="77"/>
                          <a:ea typeface="OpenDyslexic" charset="0"/>
                          <a:cs typeface="OpenDyslexic" charset="0"/>
                        </a:rPr>
                        <a:t>mous</a:t>
                      </a:r>
                    </a:p>
                  </a:txBody>
                  <a:tcPr/>
                </a:tc>
                <a:tc>
                  <a:txBody>
                    <a:bodyPr/>
                    <a:lstStyle/>
                    <a:p>
                      <a:pPr algn="ctr"/>
                      <a:r>
                        <a:rPr lang="en-GB" sz="3200" b="0" i="0" dirty="0">
                          <a:latin typeface="OpenDyslexicAlta" pitchFamily="2" charset="77"/>
                          <a:ea typeface="OpenDyslexic" charset="0"/>
                          <a:cs typeface="OpenDyslexic" charset="0"/>
                        </a:rPr>
                        <a:t>disa</a:t>
                      </a:r>
                      <a:r>
                        <a:rPr lang="en-GB" sz="3200" b="0" i="0" u="sng" dirty="0">
                          <a:solidFill>
                            <a:srgbClr val="FF3860"/>
                          </a:solidFill>
                          <a:latin typeface="OpenDyslexicAlta" pitchFamily="2" charset="77"/>
                          <a:ea typeface="OpenDyslexic" charset="0"/>
                          <a:cs typeface="OpenDyslexic" charset="0"/>
                        </a:rPr>
                        <a:t>str</a:t>
                      </a:r>
                      <a:r>
                        <a:rPr lang="en-GB" sz="3200" b="0" i="0" dirty="0">
                          <a:latin typeface="OpenDyslexicAlta" pitchFamily="2" charset="77"/>
                          <a:ea typeface="OpenDyslexic" charset="0"/>
                          <a:cs typeface="OpenDyslexic" charset="0"/>
                        </a:rPr>
                        <a:t>ous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74789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suffix ‘-</a:t>
            </a:r>
            <a:r>
              <a:rPr lang="en-GB" dirty="0" err="1"/>
              <a:t>ous</a:t>
            </a:r>
            <a:r>
              <a:rPr lang="en-GB" dirty="0"/>
              <a:t>’. The final ‘e’ of the root word must be kept if the sound of ‘g’ is to be kept.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15</a:t>
            </a:r>
          </a:p>
        </p:txBody>
      </p:sp>
    </p:spTree>
    <p:extLst>
      <p:ext uri="{BB962C8B-B14F-4D97-AF65-F5344CB8AC3E}">
        <p14:creationId xmlns:p14="http://schemas.microsoft.com/office/powerpoint/2010/main" val="11228112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15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a:t>
            </a:r>
            <a:r>
              <a:rPr lang="en-GB" dirty="0" err="1"/>
              <a:t>ous</a:t>
            </a:r>
            <a:r>
              <a:rPr lang="en-GB" dirty="0"/>
              <a:t>.’  The final ‘e’ of the root word must be kept if the sound of ‘g’ is to be kept.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courageous</a:t>
            </a:r>
          </a:p>
          <a:p>
            <a:pPr fontAlgn="t">
              <a:lnSpc>
                <a:spcPct val="100000"/>
              </a:lnSpc>
              <a:spcAft>
                <a:spcPts val="200"/>
              </a:spcAft>
            </a:pPr>
            <a:r>
              <a:rPr lang="en-GB" sz="2000" dirty="0"/>
              <a:t>outrageous</a:t>
            </a:r>
          </a:p>
          <a:p>
            <a:pPr fontAlgn="t">
              <a:lnSpc>
                <a:spcPct val="100000"/>
              </a:lnSpc>
              <a:spcAft>
                <a:spcPts val="200"/>
              </a:spcAft>
            </a:pPr>
            <a:r>
              <a:rPr lang="en-GB" sz="2000" dirty="0"/>
              <a:t>nervous</a:t>
            </a:r>
          </a:p>
          <a:p>
            <a:pPr fontAlgn="t">
              <a:lnSpc>
                <a:spcPct val="100000"/>
              </a:lnSpc>
              <a:spcAft>
                <a:spcPts val="200"/>
              </a:spcAft>
            </a:pPr>
            <a:r>
              <a:rPr lang="en-GB" sz="2000" dirty="0"/>
              <a:t>famous</a:t>
            </a:r>
          </a:p>
          <a:p>
            <a:pPr fontAlgn="t">
              <a:lnSpc>
                <a:spcPct val="100000"/>
              </a:lnSpc>
              <a:spcAft>
                <a:spcPts val="200"/>
              </a:spcAft>
            </a:pPr>
            <a:r>
              <a:rPr lang="en-GB" sz="2000" dirty="0"/>
              <a:t>adventurous</a:t>
            </a:r>
          </a:p>
          <a:p>
            <a:pPr fontAlgn="t">
              <a:lnSpc>
                <a:spcPct val="100000"/>
              </a:lnSpc>
              <a:spcAft>
                <a:spcPts val="200"/>
              </a:spcAft>
            </a:pPr>
            <a:r>
              <a:rPr lang="en-GB" sz="2000" dirty="0"/>
              <a:t>disadvantageous</a:t>
            </a:r>
          </a:p>
          <a:p>
            <a:pPr fontAlgn="t">
              <a:lnSpc>
                <a:spcPct val="100000"/>
              </a:lnSpc>
              <a:spcAft>
                <a:spcPts val="200"/>
              </a:spcAft>
            </a:pPr>
            <a:r>
              <a:rPr lang="en-GB" sz="2000" dirty="0"/>
              <a:t>ridiculous</a:t>
            </a:r>
          </a:p>
          <a:p>
            <a:pPr fontAlgn="t">
              <a:lnSpc>
                <a:spcPct val="100000"/>
              </a:lnSpc>
              <a:spcAft>
                <a:spcPts val="200"/>
              </a:spcAft>
            </a:pPr>
            <a:r>
              <a:rPr lang="en-GB" sz="2000" dirty="0"/>
              <a:t>carnivorous</a:t>
            </a:r>
          </a:p>
          <a:p>
            <a:pPr fontAlgn="t">
              <a:lnSpc>
                <a:spcPct val="100000"/>
              </a:lnSpc>
              <a:spcAft>
                <a:spcPts val="200"/>
              </a:spcAft>
            </a:pPr>
            <a:r>
              <a:rPr lang="en-GB" sz="2000" dirty="0"/>
              <a:t>rapturous</a:t>
            </a:r>
          </a:p>
          <a:p>
            <a:pPr fontAlgn="t">
              <a:lnSpc>
                <a:spcPct val="100000"/>
              </a:lnSpc>
              <a:spcAft>
                <a:spcPts val="200"/>
              </a:spcAft>
            </a:pPr>
            <a:r>
              <a:rPr lang="en-GB" sz="2000" dirty="0"/>
              <a:t>torturous</a:t>
            </a:r>
          </a:p>
          <a:p>
            <a:endParaRPr lang="en-GB" sz="2800"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194604333"/>
              </p:ext>
            </p:extLst>
          </p:nvPr>
        </p:nvGraphicFramePr>
        <p:xfrm>
          <a:off x="3429000" y="1311275"/>
          <a:ext cx="8363607" cy="537452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299078">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children are looking again at the ‘</a:t>
                      </a:r>
                      <a:r>
                        <a:rPr lang="en-GB" sz="1700" b="0" i="0" dirty="0" err="1">
                          <a:latin typeface="Muli" pitchFamily="2" charset="77"/>
                        </a:rPr>
                        <a:t>ous</a:t>
                      </a:r>
                      <a:r>
                        <a:rPr lang="en-GB" sz="1700" b="0" i="0" dirty="0">
                          <a:latin typeface="Muli" pitchFamily="2" charset="77"/>
                        </a:rPr>
                        <a:t>’ suffix. The added rule here is that if the ‘g’ (sounded as a /j/)  is to be kept then the ‘e’ remains on the end.</a:t>
                      </a:r>
                      <a:br>
                        <a:rPr lang="en-GB" sz="1700" b="0" i="0" dirty="0">
                          <a:latin typeface="Muli" pitchFamily="2" charset="77"/>
                        </a:rPr>
                      </a:br>
                      <a:br>
                        <a:rPr lang="en-GB" sz="1700" b="0" i="0" dirty="0">
                          <a:latin typeface="Muli" pitchFamily="2" charset="77"/>
                        </a:rPr>
                      </a:br>
                      <a:endParaRPr lang="en-GB" sz="1700" b="0" i="0" dirty="0">
                        <a:latin typeface="Muli" pitchFamily="2" charset="77"/>
                      </a:endParaRPr>
                    </a:p>
                  </a:txBody>
                  <a:tcPr/>
                </a:tc>
                <a:extLst>
                  <a:ext uri="{0D108BD9-81ED-4DB2-BD59-A6C34878D82A}">
                    <a16:rowId xmlns:a16="http://schemas.microsoft.com/office/drawing/2014/main" val="10000"/>
                  </a:ext>
                </a:extLst>
              </a:tr>
              <a:tr h="2027133">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Ask children which of these words has a ‘g’ (/j/) sound.</a:t>
                      </a:r>
                      <a:br>
                        <a:rPr lang="en-GB" sz="1700" b="0" i="0" baseline="0" dirty="0">
                          <a:latin typeface="Muli" pitchFamily="2" charset="77"/>
                        </a:rPr>
                      </a:br>
                      <a:br>
                        <a:rPr lang="en-GB" sz="1700" b="0" i="0" baseline="0" dirty="0">
                          <a:latin typeface="Muli" pitchFamily="2" charset="77"/>
                        </a:rPr>
                      </a:br>
                      <a:r>
                        <a:rPr lang="en-GB" sz="1700" b="0" i="0" baseline="0" dirty="0">
                          <a:latin typeface="Muli" pitchFamily="2" charset="77"/>
                        </a:rPr>
                        <a:t>famous                        courageous                          nervous</a:t>
                      </a:r>
                    </a:p>
                    <a:p>
                      <a:endParaRPr lang="en-GB" sz="1700" b="0" i="0" baseline="0" dirty="0">
                        <a:latin typeface="Muli" pitchFamily="2" charset="77"/>
                      </a:endParaRPr>
                    </a:p>
                    <a:p>
                      <a:r>
                        <a:rPr lang="en-GB" sz="1700" b="0" i="0" baseline="0" dirty="0">
                          <a:latin typeface="Muli" pitchFamily="2" charset="77"/>
                        </a:rPr>
                        <a:t>Point out that the usual rule when adding ‘</a:t>
                      </a:r>
                      <a:r>
                        <a:rPr lang="en-GB" sz="1700" b="0" i="0" baseline="0" dirty="0" err="1">
                          <a:latin typeface="Muli" pitchFamily="2" charset="77"/>
                        </a:rPr>
                        <a:t>ous</a:t>
                      </a:r>
                      <a:r>
                        <a:rPr lang="en-GB" sz="1700" b="0" i="0" baseline="0" dirty="0">
                          <a:latin typeface="Muli" pitchFamily="2" charset="77"/>
                        </a:rPr>
                        <a:t>’ is to remove the ‘e’ from the end of the root word and add ‘</a:t>
                      </a:r>
                      <a:r>
                        <a:rPr lang="en-GB" sz="1700" b="0" i="0" baseline="0" dirty="0" err="1">
                          <a:latin typeface="Muli" pitchFamily="2" charset="77"/>
                        </a:rPr>
                        <a:t>ous</a:t>
                      </a:r>
                      <a:r>
                        <a:rPr lang="en-GB" sz="1700" b="0" i="0" baseline="0" dirty="0">
                          <a:latin typeface="Muli" pitchFamily="2" charset="77"/>
                        </a:rPr>
                        <a:t>’, however when the word has a ‘g’ /j/ sound then the ‘e’ remain on the end. </a:t>
                      </a:r>
                      <a:br>
                        <a:rPr lang="en-GB" sz="1700" b="0" i="0" baseline="0" dirty="0">
                          <a:latin typeface="Muli" pitchFamily="2" charset="77"/>
                        </a:rPr>
                      </a:br>
                      <a:endParaRPr lang="en-GB" sz="1700" b="0" i="0" baseline="0" dirty="0">
                        <a:latin typeface="Muli" pitchFamily="2" charset="77"/>
                      </a:endParaRPr>
                    </a:p>
                  </a:txBody>
                  <a:tcPr/>
                </a:tc>
                <a:extLst>
                  <a:ext uri="{0D108BD9-81ED-4DB2-BD59-A6C34878D82A}">
                    <a16:rowId xmlns:a16="http://schemas.microsoft.com/office/drawing/2014/main" val="10001"/>
                  </a:ext>
                </a:extLst>
              </a:tr>
              <a:tr h="1823603">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Have children write ‘disadvantageous’ on their mini white board and then see who can add the most spelling list words to their scrabble web in  7 minutes. Use power point slide to support students that may need a starting boost.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1636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8362724" cy="1325563"/>
          </a:xfrm>
        </p:spPr>
        <p:txBody>
          <a:bodyPr>
            <a:normAutofit/>
          </a:bodyPr>
          <a:lstStyle/>
          <a:p>
            <a:pPr algn="l"/>
            <a:r>
              <a:rPr lang="en-GB" sz="2800" dirty="0"/>
              <a:t>Look at the root words and decide which spelling rule they should follow and which box they should go in to:</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4323"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7308"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7267" y="5642924"/>
            <a:ext cx="1983105" cy="369332"/>
          </a:xfrm>
          <a:prstGeom prst="rect">
            <a:avLst/>
          </a:prstGeom>
          <a:noFill/>
        </p:spPr>
        <p:txBody>
          <a:bodyPr wrap="square" rtlCol="0">
            <a:spAutoFit/>
          </a:bodyPr>
          <a:lstStyle/>
          <a:p>
            <a:pPr algn="ctr"/>
            <a:r>
              <a:rPr lang="en-GB" dirty="0">
                <a:latin typeface="OpenDyslexicAlta" pitchFamily="2" charset="77"/>
              </a:rPr>
              <a:t>‘e’   +  ‘</a:t>
            </a:r>
            <a:r>
              <a:rPr lang="en-GB" dirty="0" err="1">
                <a:latin typeface="OpenDyslexicAlta" pitchFamily="2" charset="77"/>
              </a:rPr>
              <a:t>ous</a:t>
            </a:r>
            <a:r>
              <a:rPr lang="en-GB" dirty="0">
                <a:latin typeface="OpenDyslexicAlta" pitchFamily="2" charset="77"/>
              </a:rPr>
              <a:t>’</a:t>
            </a:r>
          </a:p>
        </p:txBody>
      </p:sp>
      <p:sp>
        <p:nvSpPr>
          <p:cNvPr id="8" name="TextBox 7">
            <a:extLst>
              <a:ext uri="{FF2B5EF4-FFF2-40B4-BE49-F238E27FC236}">
                <a16:creationId xmlns:a16="http://schemas.microsoft.com/office/drawing/2014/main" id="{03B28485-727B-4CB7-BECD-9AE4BBCB1571}"/>
              </a:ext>
            </a:extLst>
          </p:cNvPr>
          <p:cNvSpPr txBox="1"/>
          <p:nvPr/>
        </p:nvSpPr>
        <p:spPr>
          <a:xfrm>
            <a:off x="7919152" y="5755639"/>
            <a:ext cx="1983105" cy="369332"/>
          </a:xfrm>
          <a:prstGeom prst="rect">
            <a:avLst/>
          </a:prstGeom>
          <a:noFill/>
        </p:spPr>
        <p:txBody>
          <a:bodyPr wrap="square" rtlCol="0">
            <a:spAutoFit/>
          </a:bodyPr>
          <a:lstStyle/>
          <a:p>
            <a:pPr algn="ctr"/>
            <a:r>
              <a:rPr lang="en-GB" dirty="0">
                <a:latin typeface="OpenDyslexicAlta" pitchFamily="2" charset="77"/>
              </a:rPr>
              <a:t>‘</a:t>
            </a:r>
            <a:r>
              <a:rPr lang="en-GB" dirty="0" err="1">
                <a:latin typeface="OpenDyslexicAlta" pitchFamily="2" charset="77"/>
              </a:rPr>
              <a:t>ous</a:t>
            </a:r>
            <a:r>
              <a:rPr lang="en-GB" dirty="0">
                <a:latin typeface="OpenDyslexicAlta" pitchFamily="2" charset="77"/>
              </a:rPr>
              <a:t>’</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1194291117"/>
              </p:ext>
            </p:extLst>
          </p:nvPr>
        </p:nvGraphicFramePr>
        <p:xfrm>
          <a:off x="618329" y="2164723"/>
          <a:ext cx="10635825" cy="1518708"/>
        </p:xfrm>
        <a:graphic>
          <a:graphicData uri="http://schemas.openxmlformats.org/drawingml/2006/table">
            <a:tbl>
              <a:tblPr firstRow="1" bandRow="1">
                <a:tableStyleId>{5940675A-B579-460E-94D1-54222C63F5DA}</a:tableStyleId>
              </a:tblPr>
              <a:tblGrid>
                <a:gridCol w="2127165">
                  <a:extLst>
                    <a:ext uri="{9D8B030D-6E8A-4147-A177-3AD203B41FA5}">
                      <a16:colId xmlns:a16="http://schemas.microsoft.com/office/drawing/2014/main" val="2909748005"/>
                    </a:ext>
                  </a:extLst>
                </a:gridCol>
                <a:gridCol w="2127165">
                  <a:extLst>
                    <a:ext uri="{9D8B030D-6E8A-4147-A177-3AD203B41FA5}">
                      <a16:colId xmlns:a16="http://schemas.microsoft.com/office/drawing/2014/main" val="1553862251"/>
                    </a:ext>
                  </a:extLst>
                </a:gridCol>
                <a:gridCol w="2245771">
                  <a:extLst>
                    <a:ext uri="{9D8B030D-6E8A-4147-A177-3AD203B41FA5}">
                      <a16:colId xmlns:a16="http://schemas.microsoft.com/office/drawing/2014/main" val="151636795"/>
                    </a:ext>
                  </a:extLst>
                </a:gridCol>
                <a:gridCol w="2008559">
                  <a:extLst>
                    <a:ext uri="{9D8B030D-6E8A-4147-A177-3AD203B41FA5}">
                      <a16:colId xmlns:a16="http://schemas.microsoft.com/office/drawing/2014/main" val="2741658550"/>
                    </a:ext>
                  </a:extLst>
                </a:gridCol>
                <a:gridCol w="2127165">
                  <a:extLst>
                    <a:ext uri="{9D8B030D-6E8A-4147-A177-3AD203B41FA5}">
                      <a16:colId xmlns:a16="http://schemas.microsoft.com/office/drawing/2014/main" val="3738969676"/>
                    </a:ext>
                  </a:extLst>
                </a:gridCol>
              </a:tblGrid>
              <a:tr h="759354">
                <a:tc>
                  <a:txBody>
                    <a:bodyPr/>
                    <a:lstStyle/>
                    <a:p>
                      <a:pPr algn="ctr"/>
                      <a:r>
                        <a:rPr lang="en-GB" sz="2200" b="0" i="0" dirty="0">
                          <a:latin typeface="OpenDyslexicAlta" pitchFamily="2" charset="77"/>
                        </a:rPr>
                        <a:t>courage</a:t>
                      </a:r>
                    </a:p>
                  </a:txBody>
                  <a:tcPr anchor="ctr"/>
                </a:tc>
                <a:tc>
                  <a:txBody>
                    <a:bodyPr/>
                    <a:lstStyle/>
                    <a:p>
                      <a:pPr algn="ctr"/>
                      <a:r>
                        <a:rPr lang="en-GB" sz="2200" b="0" i="0" dirty="0">
                          <a:latin typeface="OpenDyslexicAlta" pitchFamily="2" charset="77"/>
                        </a:rPr>
                        <a:t>fame</a:t>
                      </a:r>
                    </a:p>
                  </a:txBody>
                  <a:tcPr anchor="ctr"/>
                </a:tc>
                <a:tc>
                  <a:txBody>
                    <a:bodyPr/>
                    <a:lstStyle/>
                    <a:p>
                      <a:pPr algn="ctr"/>
                      <a:r>
                        <a:rPr lang="en-GB" sz="2200" b="0" i="0" dirty="0">
                          <a:latin typeface="OpenDyslexicAlta" pitchFamily="2" charset="77"/>
                        </a:rPr>
                        <a:t>ridicule</a:t>
                      </a:r>
                    </a:p>
                  </a:txBody>
                  <a:tcPr anchor="ctr"/>
                </a:tc>
                <a:tc>
                  <a:txBody>
                    <a:bodyPr/>
                    <a:lstStyle/>
                    <a:p>
                      <a:pPr algn="ctr"/>
                      <a:r>
                        <a:rPr lang="en-GB" sz="2200" b="0" i="0" dirty="0">
                          <a:latin typeface="OpenDyslexicAlta" pitchFamily="2" charset="77"/>
                        </a:rPr>
                        <a:t>nerve</a:t>
                      </a:r>
                    </a:p>
                  </a:txBody>
                  <a:tcPr anchor="ctr"/>
                </a:tc>
                <a:tc>
                  <a:txBody>
                    <a:bodyPr/>
                    <a:lstStyle/>
                    <a:p>
                      <a:pPr algn="ctr"/>
                      <a:r>
                        <a:rPr lang="en-GB" sz="2200" b="0" i="0" dirty="0">
                          <a:latin typeface="OpenDyslexicAlta" pitchFamily="2" charset="77"/>
                        </a:rPr>
                        <a:t>outrage</a:t>
                      </a:r>
                    </a:p>
                  </a:txBody>
                  <a:tcPr anchor="ctr"/>
                </a:tc>
                <a:extLst>
                  <a:ext uri="{0D108BD9-81ED-4DB2-BD59-A6C34878D82A}">
                    <a16:rowId xmlns:a16="http://schemas.microsoft.com/office/drawing/2014/main" val="3036658332"/>
                  </a:ext>
                </a:extLst>
              </a:tr>
              <a:tr h="759354">
                <a:tc>
                  <a:txBody>
                    <a:bodyPr/>
                    <a:lstStyle/>
                    <a:p>
                      <a:pPr algn="ctr"/>
                      <a:r>
                        <a:rPr lang="en-GB" sz="2200" b="0" i="0" dirty="0">
                          <a:latin typeface="OpenDyslexicAlta" pitchFamily="2" charset="77"/>
                        </a:rPr>
                        <a:t>rapture</a:t>
                      </a:r>
                    </a:p>
                  </a:txBody>
                  <a:tcPr anchor="ctr"/>
                </a:tc>
                <a:tc>
                  <a:txBody>
                    <a:bodyPr/>
                    <a:lstStyle/>
                    <a:p>
                      <a:pPr algn="ctr"/>
                      <a:r>
                        <a:rPr lang="en-GB" sz="2200" b="0" i="0" dirty="0">
                          <a:latin typeface="OpenDyslexicAlta" pitchFamily="2" charset="77"/>
                        </a:rPr>
                        <a:t>torture</a:t>
                      </a:r>
                    </a:p>
                  </a:txBody>
                  <a:tcPr anchor="ctr"/>
                </a:tc>
                <a:tc>
                  <a:txBody>
                    <a:bodyPr/>
                    <a:lstStyle/>
                    <a:p>
                      <a:pPr algn="ctr"/>
                      <a:r>
                        <a:rPr lang="en-GB" sz="2200" b="0" i="0" dirty="0">
                          <a:latin typeface="OpenDyslexicAlta" pitchFamily="2" charset="77"/>
                        </a:rPr>
                        <a:t>disadvantage</a:t>
                      </a:r>
                    </a:p>
                  </a:txBody>
                  <a:tcPr anchor="ctr"/>
                </a:tc>
                <a:tc>
                  <a:txBody>
                    <a:bodyPr/>
                    <a:lstStyle/>
                    <a:p>
                      <a:pPr algn="ctr"/>
                      <a:r>
                        <a:rPr lang="en-GB" sz="2200" b="0" i="0" dirty="0">
                          <a:latin typeface="OpenDyslexicAlta" pitchFamily="2" charset="77"/>
                        </a:rPr>
                        <a:t>carnivore</a:t>
                      </a:r>
                    </a:p>
                  </a:txBody>
                  <a:tcPr anchor="ctr"/>
                </a:tc>
                <a:tc>
                  <a:txBody>
                    <a:bodyPr/>
                    <a:lstStyle/>
                    <a:p>
                      <a:pPr algn="ctr"/>
                      <a:r>
                        <a:rPr lang="en-GB" sz="2200" b="0" i="0" dirty="0">
                          <a:latin typeface="OpenDyslexicAlta" pitchFamily="2" charset="77"/>
                        </a:rPr>
                        <a:t>advantage</a:t>
                      </a:r>
                    </a:p>
                  </a:txBody>
                  <a:tcPr anchor="ctr"/>
                </a:tc>
                <a:extLst>
                  <a:ext uri="{0D108BD9-81ED-4DB2-BD59-A6C34878D82A}">
                    <a16:rowId xmlns:a16="http://schemas.microsoft.com/office/drawing/2014/main" val="590146265"/>
                  </a:ext>
                </a:extLst>
              </a:tr>
            </a:tbl>
          </a:graphicData>
        </a:graphic>
      </p:graphicFrame>
    </p:spTree>
    <p:extLst>
      <p:ext uri="{BB962C8B-B14F-4D97-AF65-F5344CB8AC3E}">
        <p14:creationId xmlns:p14="http://schemas.microsoft.com/office/powerpoint/2010/main" val="3717766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556167"/>
            <a:ext cx="8362724" cy="1325563"/>
          </a:xfrm>
        </p:spPr>
        <p:txBody>
          <a:bodyPr>
            <a:normAutofit/>
          </a:bodyPr>
          <a:lstStyle/>
          <a:p>
            <a:pPr algn="l"/>
            <a:r>
              <a:rPr lang="en-GB" sz="2800" dirty="0"/>
              <a:t>Look at the root words and decide which spelling rule they should follow and which box they should go in to:</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4323" y="4378960"/>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7308" y="4376102"/>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077267" y="5642924"/>
            <a:ext cx="1983105" cy="369332"/>
          </a:xfrm>
          <a:prstGeom prst="rect">
            <a:avLst/>
          </a:prstGeom>
          <a:noFill/>
        </p:spPr>
        <p:txBody>
          <a:bodyPr wrap="square" rtlCol="0">
            <a:spAutoFit/>
          </a:bodyPr>
          <a:lstStyle/>
          <a:p>
            <a:pPr algn="ctr"/>
            <a:r>
              <a:rPr lang="en-GB" dirty="0">
                <a:latin typeface="OpenDyslexicAlta" pitchFamily="2" charset="77"/>
              </a:rPr>
              <a:t>‘e’   +  ‘</a:t>
            </a:r>
            <a:r>
              <a:rPr lang="en-GB" dirty="0" err="1">
                <a:latin typeface="OpenDyslexicAlta" pitchFamily="2" charset="77"/>
              </a:rPr>
              <a:t>ous</a:t>
            </a:r>
            <a:r>
              <a:rPr lang="en-GB" dirty="0">
                <a:latin typeface="OpenDyslexicAlta" pitchFamily="2" charset="77"/>
              </a:rPr>
              <a:t>’</a:t>
            </a:r>
          </a:p>
        </p:txBody>
      </p:sp>
      <p:sp>
        <p:nvSpPr>
          <p:cNvPr id="8" name="TextBox 7">
            <a:extLst>
              <a:ext uri="{FF2B5EF4-FFF2-40B4-BE49-F238E27FC236}">
                <a16:creationId xmlns:a16="http://schemas.microsoft.com/office/drawing/2014/main" id="{03B28485-727B-4CB7-BECD-9AE4BBCB1571}"/>
              </a:ext>
            </a:extLst>
          </p:cNvPr>
          <p:cNvSpPr txBox="1"/>
          <p:nvPr/>
        </p:nvSpPr>
        <p:spPr>
          <a:xfrm>
            <a:off x="7919152" y="5755639"/>
            <a:ext cx="1983105" cy="369332"/>
          </a:xfrm>
          <a:prstGeom prst="rect">
            <a:avLst/>
          </a:prstGeom>
          <a:noFill/>
        </p:spPr>
        <p:txBody>
          <a:bodyPr wrap="square" rtlCol="0">
            <a:spAutoFit/>
          </a:bodyPr>
          <a:lstStyle/>
          <a:p>
            <a:pPr algn="ctr"/>
            <a:r>
              <a:rPr lang="en-GB" dirty="0">
                <a:latin typeface="OpenDyslexicAlta" pitchFamily="2" charset="77"/>
              </a:rPr>
              <a:t>‘</a:t>
            </a:r>
            <a:r>
              <a:rPr lang="en-GB" dirty="0" err="1">
                <a:latin typeface="OpenDyslexicAlta" pitchFamily="2" charset="77"/>
              </a:rPr>
              <a:t>ous</a:t>
            </a:r>
            <a:r>
              <a:rPr lang="en-GB" dirty="0">
                <a:latin typeface="OpenDyslexicAlta" pitchFamily="2" charset="77"/>
              </a:rPr>
              <a:t>’</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extLst>
              <p:ext uri="{D42A27DB-BD31-4B8C-83A1-F6EECF244321}">
                <p14:modId xmlns:p14="http://schemas.microsoft.com/office/powerpoint/2010/main" val="247932611"/>
              </p:ext>
            </p:extLst>
          </p:nvPr>
        </p:nvGraphicFramePr>
        <p:xfrm>
          <a:off x="706120" y="2058133"/>
          <a:ext cx="10635825" cy="1518708"/>
        </p:xfrm>
        <a:graphic>
          <a:graphicData uri="http://schemas.openxmlformats.org/drawingml/2006/table">
            <a:tbl>
              <a:tblPr firstRow="1" bandRow="1">
                <a:tableStyleId>{5940675A-B579-460E-94D1-54222C63F5DA}</a:tableStyleId>
              </a:tblPr>
              <a:tblGrid>
                <a:gridCol w="2127165">
                  <a:extLst>
                    <a:ext uri="{9D8B030D-6E8A-4147-A177-3AD203B41FA5}">
                      <a16:colId xmlns:a16="http://schemas.microsoft.com/office/drawing/2014/main" val="2909748005"/>
                    </a:ext>
                  </a:extLst>
                </a:gridCol>
                <a:gridCol w="2127165">
                  <a:extLst>
                    <a:ext uri="{9D8B030D-6E8A-4147-A177-3AD203B41FA5}">
                      <a16:colId xmlns:a16="http://schemas.microsoft.com/office/drawing/2014/main" val="1553862251"/>
                    </a:ext>
                  </a:extLst>
                </a:gridCol>
                <a:gridCol w="2257346">
                  <a:extLst>
                    <a:ext uri="{9D8B030D-6E8A-4147-A177-3AD203B41FA5}">
                      <a16:colId xmlns:a16="http://schemas.microsoft.com/office/drawing/2014/main" val="151636795"/>
                    </a:ext>
                  </a:extLst>
                </a:gridCol>
                <a:gridCol w="1996984">
                  <a:extLst>
                    <a:ext uri="{9D8B030D-6E8A-4147-A177-3AD203B41FA5}">
                      <a16:colId xmlns:a16="http://schemas.microsoft.com/office/drawing/2014/main" val="2741658550"/>
                    </a:ext>
                  </a:extLst>
                </a:gridCol>
                <a:gridCol w="2127165">
                  <a:extLst>
                    <a:ext uri="{9D8B030D-6E8A-4147-A177-3AD203B41FA5}">
                      <a16:colId xmlns:a16="http://schemas.microsoft.com/office/drawing/2014/main" val="3738969676"/>
                    </a:ext>
                  </a:extLst>
                </a:gridCol>
              </a:tblGrid>
              <a:tr h="759354">
                <a:tc>
                  <a:txBody>
                    <a:bodyPr/>
                    <a:lstStyle/>
                    <a:p>
                      <a:pPr algn="ctr"/>
                      <a:r>
                        <a:rPr lang="en-GB" sz="2200" b="0" i="0" dirty="0">
                          <a:latin typeface="OpenDyslexicAlta" pitchFamily="2" charset="77"/>
                        </a:rPr>
                        <a:t>courage</a:t>
                      </a:r>
                    </a:p>
                  </a:txBody>
                  <a:tcPr anchor="ctr"/>
                </a:tc>
                <a:tc>
                  <a:txBody>
                    <a:bodyPr/>
                    <a:lstStyle/>
                    <a:p>
                      <a:pPr algn="ctr"/>
                      <a:r>
                        <a:rPr lang="en-GB" sz="2200" b="0" i="0" dirty="0">
                          <a:latin typeface="OpenDyslexicAlta" pitchFamily="2" charset="77"/>
                        </a:rPr>
                        <a:t>fame</a:t>
                      </a:r>
                    </a:p>
                  </a:txBody>
                  <a:tcPr anchor="ctr"/>
                </a:tc>
                <a:tc>
                  <a:txBody>
                    <a:bodyPr/>
                    <a:lstStyle/>
                    <a:p>
                      <a:pPr algn="ctr"/>
                      <a:r>
                        <a:rPr lang="en-GB" sz="2200" b="0" i="0" dirty="0">
                          <a:latin typeface="OpenDyslexicAlta" pitchFamily="2" charset="77"/>
                        </a:rPr>
                        <a:t>ridicule</a:t>
                      </a:r>
                    </a:p>
                  </a:txBody>
                  <a:tcPr anchor="ctr"/>
                </a:tc>
                <a:tc>
                  <a:txBody>
                    <a:bodyPr/>
                    <a:lstStyle/>
                    <a:p>
                      <a:pPr algn="ctr"/>
                      <a:r>
                        <a:rPr lang="en-GB" sz="2200" b="0" i="0" dirty="0">
                          <a:latin typeface="OpenDyslexicAlta" pitchFamily="2" charset="77"/>
                        </a:rPr>
                        <a:t>nerve</a:t>
                      </a:r>
                    </a:p>
                  </a:txBody>
                  <a:tcPr anchor="ctr"/>
                </a:tc>
                <a:tc>
                  <a:txBody>
                    <a:bodyPr/>
                    <a:lstStyle/>
                    <a:p>
                      <a:pPr algn="ctr"/>
                      <a:r>
                        <a:rPr lang="en-GB" sz="2200" b="0" i="0" dirty="0">
                          <a:latin typeface="OpenDyslexicAlta" pitchFamily="2" charset="77"/>
                        </a:rPr>
                        <a:t>outrage</a:t>
                      </a:r>
                    </a:p>
                  </a:txBody>
                  <a:tcPr anchor="ctr"/>
                </a:tc>
                <a:extLst>
                  <a:ext uri="{0D108BD9-81ED-4DB2-BD59-A6C34878D82A}">
                    <a16:rowId xmlns:a16="http://schemas.microsoft.com/office/drawing/2014/main" val="3036658332"/>
                  </a:ext>
                </a:extLst>
              </a:tr>
              <a:tr h="759354">
                <a:tc>
                  <a:txBody>
                    <a:bodyPr/>
                    <a:lstStyle/>
                    <a:p>
                      <a:pPr algn="ctr"/>
                      <a:r>
                        <a:rPr lang="en-GB" sz="2200" b="0" i="0" dirty="0">
                          <a:latin typeface="OpenDyslexicAlta" pitchFamily="2" charset="77"/>
                        </a:rPr>
                        <a:t>rapture</a:t>
                      </a:r>
                    </a:p>
                  </a:txBody>
                  <a:tcPr anchor="ctr"/>
                </a:tc>
                <a:tc>
                  <a:txBody>
                    <a:bodyPr/>
                    <a:lstStyle/>
                    <a:p>
                      <a:pPr algn="ctr"/>
                      <a:r>
                        <a:rPr lang="en-GB" sz="2200" b="0" i="0" dirty="0">
                          <a:latin typeface="OpenDyslexicAlta" pitchFamily="2" charset="77"/>
                        </a:rPr>
                        <a:t>torture</a:t>
                      </a:r>
                    </a:p>
                  </a:txBody>
                  <a:tcPr anchor="ctr"/>
                </a:tc>
                <a:tc>
                  <a:txBody>
                    <a:bodyPr/>
                    <a:lstStyle/>
                    <a:p>
                      <a:pPr algn="ctr"/>
                      <a:r>
                        <a:rPr lang="en-GB" sz="2200" b="0" i="0" dirty="0">
                          <a:latin typeface="OpenDyslexicAlta" pitchFamily="2" charset="77"/>
                        </a:rPr>
                        <a:t>disadvantage</a:t>
                      </a:r>
                    </a:p>
                  </a:txBody>
                  <a:tcPr anchor="ctr"/>
                </a:tc>
                <a:tc>
                  <a:txBody>
                    <a:bodyPr/>
                    <a:lstStyle/>
                    <a:p>
                      <a:pPr algn="ctr"/>
                      <a:r>
                        <a:rPr lang="en-GB" sz="2200" b="0" i="0" dirty="0">
                          <a:latin typeface="OpenDyslexicAlta" pitchFamily="2" charset="77"/>
                        </a:rPr>
                        <a:t>carnivore</a:t>
                      </a:r>
                    </a:p>
                  </a:txBody>
                  <a:tcPr anchor="ctr"/>
                </a:tc>
                <a:tc>
                  <a:txBody>
                    <a:bodyPr/>
                    <a:lstStyle/>
                    <a:p>
                      <a:pPr algn="ctr"/>
                      <a:r>
                        <a:rPr lang="en-GB" sz="2200" b="0" i="0" dirty="0">
                          <a:latin typeface="OpenDyslexicAlta" pitchFamily="2" charset="77"/>
                        </a:rPr>
                        <a:t>advantage</a:t>
                      </a:r>
                    </a:p>
                  </a:txBody>
                  <a:tcPr anchor="ctr"/>
                </a:tc>
                <a:extLst>
                  <a:ext uri="{0D108BD9-81ED-4DB2-BD59-A6C34878D82A}">
                    <a16:rowId xmlns:a16="http://schemas.microsoft.com/office/drawing/2014/main" val="590146265"/>
                  </a:ext>
                </a:extLst>
              </a:tr>
            </a:tbl>
          </a:graphicData>
        </a:graphic>
      </p:graphicFrame>
      <p:sp>
        <p:nvSpPr>
          <p:cNvPr id="3" name="TextBox 2">
            <a:extLst>
              <a:ext uri="{FF2B5EF4-FFF2-40B4-BE49-F238E27FC236}">
                <a16:creationId xmlns:a16="http://schemas.microsoft.com/office/drawing/2014/main" id="{7028E018-C805-A24B-9751-32D2FED31EA3}"/>
              </a:ext>
            </a:extLst>
          </p:cNvPr>
          <p:cNvSpPr txBox="1"/>
          <p:nvPr/>
        </p:nvSpPr>
        <p:spPr>
          <a:xfrm>
            <a:off x="706120" y="208344"/>
            <a:ext cx="1608817" cy="369332"/>
          </a:xfrm>
          <a:prstGeom prst="rect">
            <a:avLst/>
          </a:prstGeom>
          <a:noFill/>
        </p:spPr>
        <p:txBody>
          <a:bodyPr wrap="square" rtlCol="0">
            <a:spAutoFit/>
          </a:bodyPr>
          <a:lstStyle/>
          <a:p>
            <a:r>
              <a:rPr lang="en-US" dirty="0">
                <a:solidFill>
                  <a:srgbClr val="FF3860"/>
                </a:solidFill>
              </a:rPr>
              <a:t>Answers:</a:t>
            </a:r>
          </a:p>
        </p:txBody>
      </p:sp>
      <p:sp>
        <p:nvSpPr>
          <p:cNvPr id="6" name="Rectangle 5">
            <a:extLst>
              <a:ext uri="{FF2B5EF4-FFF2-40B4-BE49-F238E27FC236}">
                <a16:creationId xmlns:a16="http://schemas.microsoft.com/office/drawing/2014/main" id="{7511517D-1B9F-FC43-9079-2983FCB412FB}"/>
              </a:ext>
            </a:extLst>
          </p:cNvPr>
          <p:cNvSpPr/>
          <p:nvPr/>
        </p:nvSpPr>
        <p:spPr>
          <a:xfrm>
            <a:off x="2978148" y="3817372"/>
            <a:ext cx="1135696" cy="369332"/>
          </a:xfrm>
          <a:prstGeom prst="rect">
            <a:avLst/>
          </a:prstGeom>
        </p:spPr>
        <p:txBody>
          <a:bodyPr wrap="none">
            <a:spAutoFit/>
          </a:bodyPr>
          <a:lstStyle/>
          <a:p>
            <a:pPr algn="ctr"/>
            <a:r>
              <a:rPr lang="en-GB" dirty="0">
                <a:latin typeface="OpenDyslexicAlta" pitchFamily="2" charset="77"/>
              </a:rPr>
              <a:t>courage</a:t>
            </a:r>
          </a:p>
        </p:txBody>
      </p:sp>
      <p:sp>
        <p:nvSpPr>
          <p:cNvPr id="12" name="Rectangle 11">
            <a:extLst>
              <a:ext uri="{FF2B5EF4-FFF2-40B4-BE49-F238E27FC236}">
                <a16:creationId xmlns:a16="http://schemas.microsoft.com/office/drawing/2014/main" id="{3C4B96FD-64E8-B348-8676-3780F5B8E4E1}"/>
              </a:ext>
            </a:extLst>
          </p:cNvPr>
          <p:cNvSpPr/>
          <p:nvPr/>
        </p:nvSpPr>
        <p:spPr>
          <a:xfrm>
            <a:off x="8431367" y="3906226"/>
            <a:ext cx="808234" cy="369332"/>
          </a:xfrm>
          <a:prstGeom prst="rect">
            <a:avLst/>
          </a:prstGeom>
        </p:spPr>
        <p:txBody>
          <a:bodyPr wrap="none">
            <a:spAutoFit/>
          </a:bodyPr>
          <a:lstStyle/>
          <a:p>
            <a:pPr algn="ctr"/>
            <a:r>
              <a:rPr lang="en-GB" dirty="0">
                <a:latin typeface="OpenDyslexicAlta" pitchFamily="2" charset="77"/>
              </a:rPr>
              <a:t>fame</a:t>
            </a:r>
          </a:p>
        </p:txBody>
      </p:sp>
      <p:sp>
        <p:nvSpPr>
          <p:cNvPr id="13" name="Rectangle 12">
            <a:extLst>
              <a:ext uri="{FF2B5EF4-FFF2-40B4-BE49-F238E27FC236}">
                <a16:creationId xmlns:a16="http://schemas.microsoft.com/office/drawing/2014/main" id="{76EAD222-36C7-4F46-A01D-5F3ED238A732}"/>
              </a:ext>
            </a:extLst>
          </p:cNvPr>
          <p:cNvSpPr/>
          <p:nvPr/>
        </p:nvSpPr>
        <p:spPr>
          <a:xfrm>
            <a:off x="9371727" y="3753244"/>
            <a:ext cx="1061060" cy="369332"/>
          </a:xfrm>
          <a:prstGeom prst="rect">
            <a:avLst/>
          </a:prstGeom>
        </p:spPr>
        <p:txBody>
          <a:bodyPr wrap="none">
            <a:spAutoFit/>
          </a:bodyPr>
          <a:lstStyle/>
          <a:p>
            <a:pPr algn="ctr"/>
            <a:r>
              <a:rPr lang="en-GB" dirty="0">
                <a:latin typeface="OpenDyslexicAlta" pitchFamily="2" charset="77"/>
              </a:rPr>
              <a:t>torture</a:t>
            </a:r>
          </a:p>
        </p:txBody>
      </p:sp>
      <p:sp>
        <p:nvSpPr>
          <p:cNvPr id="14" name="Rectangle 13">
            <a:extLst>
              <a:ext uri="{FF2B5EF4-FFF2-40B4-BE49-F238E27FC236}">
                <a16:creationId xmlns:a16="http://schemas.microsoft.com/office/drawing/2014/main" id="{6F6E57DD-4223-A741-B29D-DFED09A97B0B}"/>
              </a:ext>
            </a:extLst>
          </p:cNvPr>
          <p:cNvSpPr/>
          <p:nvPr/>
        </p:nvSpPr>
        <p:spPr>
          <a:xfrm>
            <a:off x="6765792" y="4176317"/>
            <a:ext cx="1074973" cy="369332"/>
          </a:xfrm>
          <a:prstGeom prst="rect">
            <a:avLst/>
          </a:prstGeom>
        </p:spPr>
        <p:txBody>
          <a:bodyPr wrap="none">
            <a:spAutoFit/>
          </a:bodyPr>
          <a:lstStyle/>
          <a:p>
            <a:pPr algn="ctr"/>
            <a:r>
              <a:rPr lang="en-GB" dirty="0">
                <a:latin typeface="OpenDyslexicAlta" pitchFamily="2" charset="77"/>
              </a:rPr>
              <a:t>rapture</a:t>
            </a:r>
          </a:p>
        </p:txBody>
      </p:sp>
      <p:sp>
        <p:nvSpPr>
          <p:cNvPr id="15" name="Rectangle 14">
            <a:extLst>
              <a:ext uri="{FF2B5EF4-FFF2-40B4-BE49-F238E27FC236}">
                <a16:creationId xmlns:a16="http://schemas.microsoft.com/office/drawing/2014/main" id="{3EC39C8D-24B3-3F4C-969A-9172F500CBE0}"/>
              </a:ext>
            </a:extLst>
          </p:cNvPr>
          <p:cNvSpPr/>
          <p:nvPr/>
        </p:nvSpPr>
        <p:spPr>
          <a:xfrm>
            <a:off x="10467934" y="3891698"/>
            <a:ext cx="1067921" cy="369332"/>
          </a:xfrm>
          <a:prstGeom prst="rect">
            <a:avLst/>
          </a:prstGeom>
        </p:spPr>
        <p:txBody>
          <a:bodyPr wrap="none">
            <a:spAutoFit/>
          </a:bodyPr>
          <a:lstStyle/>
          <a:p>
            <a:pPr algn="ctr"/>
            <a:r>
              <a:rPr lang="en-GB" dirty="0">
                <a:latin typeface="OpenDyslexicAlta" pitchFamily="2" charset="77"/>
              </a:rPr>
              <a:t>ridicule</a:t>
            </a:r>
          </a:p>
        </p:txBody>
      </p:sp>
      <p:sp>
        <p:nvSpPr>
          <p:cNvPr id="16" name="Rectangle 15">
            <a:extLst>
              <a:ext uri="{FF2B5EF4-FFF2-40B4-BE49-F238E27FC236}">
                <a16:creationId xmlns:a16="http://schemas.microsoft.com/office/drawing/2014/main" id="{9A80C32D-FC18-7447-8C65-F89925675A53}"/>
              </a:ext>
            </a:extLst>
          </p:cNvPr>
          <p:cNvSpPr/>
          <p:nvPr/>
        </p:nvSpPr>
        <p:spPr>
          <a:xfrm>
            <a:off x="1146035" y="3937910"/>
            <a:ext cx="1796966" cy="369332"/>
          </a:xfrm>
          <a:prstGeom prst="rect">
            <a:avLst/>
          </a:prstGeom>
        </p:spPr>
        <p:txBody>
          <a:bodyPr wrap="none">
            <a:spAutoFit/>
          </a:bodyPr>
          <a:lstStyle/>
          <a:p>
            <a:pPr algn="ctr"/>
            <a:r>
              <a:rPr lang="en-GB" dirty="0">
                <a:latin typeface="OpenDyslexicAlta" pitchFamily="2" charset="77"/>
              </a:rPr>
              <a:t>disadvantage</a:t>
            </a:r>
          </a:p>
        </p:txBody>
      </p:sp>
      <p:sp>
        <p:nvSpPr>
          <p:cNvPr id="17" name="Rectangle 16">
            <a:extLst>
              <a:ext uri="{FF2B5EF4-FFF2-40B4-BE49-F238E27FC236}">
                <a16:creationId xmlns:a16="http://schemas.microsoft.com/office/drawing/2014/main" id="{614A4B2C-DB9B-6E45-9400-6A757E01F3D1}"/>
              </a:ext>
            </a:extLst>
          </p:cNvPr>
          <p:cNvSpPr/>
          <p:nvPr/>
        </p:nvSpPr>
        <p:spPr>
          <a:xfrm>
            <a:off x="10963914" y="4261030"/>
            <a:ext cx="885050" cy="369332"/>
          </a:xfrm>
          <a:prstGeom prst="rect">
            <a:avLst/>
          </a:prstGeom>
        </p:spPr>
        <p:txBody>
          <a:bodyPr wrap="none">
            <a:spAutoFit/>
          </a:bodyPr>
          <a:lstStyle/>
          <a:p>
            <a:pPr algn="ctr"/>
            <a:r>
              <a:rPr lang="en-GB" dirty="0">
                <a:latin typeface="OpenDyslexicAlta" pitchFamily="2" charset="77"/>
              </a:rPr>
              <a:t>nerve</a:t>
            </a:r>
          </a:p>
        </p:txBody>
      </p:sp>
      <p:sp>
        <p:nvSpPr>
          <p:cNvPr id="18" name="Rectangle 17">
            <a:extLst>
              <a:ext uri="{FF2B5EF4-FFF2-40B4-BE49-F238E27FC236}">
                <a16:creationId xmlns:a16="http://schemas.microsoft.com/office/drawing/2014/main" id="{AF1EB18E-65B7-3847-9AAB-6A7374BEAD63}"/>
              </a:ext>
            </a:extLst>
          </p:cNvPr>
          <p:cNvSpPr/>
          <p:nvPr/>
        </p:nvSpPr>
        <p:spPr>
          <a:xfrm>
            <a:off x="7203034" y="3749449"/>
            <a:ext cx="1313757" cy="369332"/>
          </a:xfrm>
          <a:prstGeom prst="rect">
            <a:avLst/>
          </a:prstGeom>
        </p:spPr>
        <p:txBody>
          <a:bodyPr wrap="none">
            <a:spAutoFit/>
          </a:bodyPr>
          <a:lstStyle/>
          <a:p>
            <a:pPr algn="ctr"/>
            <a:r>
              <a:rPr lang="en-GB" dirty="0">
                <a:latin typeface="OpenDyslexicAlta" pitchFamily="2" charset="77"/>
              </a:rPr>
              <a:t>carnivore</a:t>
            </a:r>
          </a:p>
        </p:txBody>
      </p:sp>
      <p:sp>
        <p:nvSpPr>
          <p:cNvPr id="19" name="Rectangle 18">
            <a:extLst>
              <a:ext uri="{FF2B5EF4-FFF2-40B4-BE49-F238E27FC236}">
                <a16:creationId xmlns:a16="http://schemas.microsoft.com/office/drawing/2014/main" id="{7E3E4D21-0275-3542-91BD-3174FBA07B98}"/>
              </a:ext>
            </a:extLst>
          </p:cNvPr>
          <p:cNvSpPr/>
          <p:nvPr/>
        </p:nvSpPr>
        <p:spPr>
          <a:xfrm>
            <a:off x="4697188" y="3937910"/>
            <a:ext cx="1122743" cy="369332"/>
          </a:xfrm>
          <a:prstGeom prst="rect">
            <a:avLst/>
          </a:prstGeom>
        </p:spPr>
        <p:txBody>
          <a:bodyPr wrap="none">
            <a:spAutoFit/>
          </a:bodyPr>
          <a:lstStyle/>
          <a:p>
            <a:pPr algn="ctr"/>
            <a:r>
              <a:rPr lang="en-GB" dirty="0">
                <a:latin typeface="OpenDyslexicAlta" pitchFamily="2" charset="77"/>
              </a:rPr>
              <a:t>outrage</a:t>
            </a:r>
          </a:p>
        </p:txBody>
      </p:sp>
      <p:sp>
        <p:nvSpPr>
          <p:cNvPr id="20" name="Rectangle 19">
            <a:extLst>
              <a:ext uri="{FF2B5EF4-FFF2-40B4-BE49-F238E27FC236}">
                <a16:creationId xmlns:a16="http://schemas.microsoft.com/office/drawing/2014/main" id="{F955338D-C791-B043-81E7-AEDA3D30BC83}"/>
              </a:ext>
            </a:extLst>
          </p:cNvPr>
          <p:cNvSpPr/>
          <p:nvPr/>
        </p:nvSpPr>
        <p:spPr>
          <a:xfrm>
            <a:off x="4264810" y="3603272"/>
            <a:ext cx="1457129" cy="369332"/>
          </a:xfrm>
          <a:prstGeom prst="rect">
            <a:avLst/>
          </a:prstGeom>
        </p:spPr>
        <p:txBody>
          <a:bodyPr wrap="none">
            <a:spAutoFit/>
          </a:bodyPr>
          <a:lstStyle/>
          <a:p>
            <a:pPr algn="ctr"/>
            <a:r>
              <a:rPr lang="en-GB" dirty="0">
                <a:latin typeface="OpenDyslexicAlta" pitchFamily="2" charset="77"/>
              </a:rPr>
              <a:t>advantage</a:t>
            </a:r>
          </a:p>
        </p:txBody>
      </p:sp>
      <p:cxnSp>
        <p:nvCxnSpPr>
          <p:cNvPr id="22" name="Straight Arrow Connector 21">
            <a:extLst>
              <a:ext uri="{FF2B5EF4-FFF2-40B4-BE49-F238E27FC236}">
                <a16:creationId xmlns:a16="http://schemas.microsoft.com/office/drawing/2014/main" id="{C06523D2-E19F-6D4E-8B80-2B56D51818D6}"/>
              </a:ext>
            </a:extLst>
          </p:cNvPr>
          <p:cNvCxnSpPr/>
          <p:nvPr/>
        </p:nvCxnSpPr>
        <p:spPr>
          <a:xfrm>
            <a:off x="2430684" y="4307242"/>
            <a:ext cx="547464" cy="565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C4DA367-699B-854F-AAA8-2187CD81E230}"/>
              </a:ext>
            </a:extLst>
          </p:cNvPr>
          <p:cNvCxnSpPr>
            <a:stCxn id="6" idx="2"/>
          </p:cNvCxnSpPr>
          <p:nvPr/>
        </p:nvCxnSpPr>
        <p:spPr>
          <a:xfrm flipH="1">
            <a:off x="3375379" y="4186704"/>
            <a:ext cx="170617" cy="654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5A955B1-64AA-4D4C-9789-3559B053E065}"/>
              </a:ext>
            </a:extLst>
          </p:cNvPr>
          <p:cNvCxnSpPr/>
          <p:nvPr/>
        </p:nvCxnSpPr>
        <p:spPr>
          <a:xfrm flipH="1">
            <a:off x="3686133" y="3934115"/>
            <a:ext cx="975908" cy="906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2F717F0-420B-6847-A468-DEC8835C0B35}"/>
              </a:ext>
            </a:extLst>
          </p:cNvPr>
          <p:cNvCxnSpPr/>
          <p:nvPr/>
        </p:nvCxnSpPr>
        <p:spPr>
          <a:xfrm flipH="1">
            <a:off x="3924009" y="4213135"/>
            <a:ext cx="895563" cy="627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89F5F52-9E81-A645-99D2-B2E87DCAE810}"/>
              </a:ext>
            </a:extLst>
          </p:cNvPr>
          <p:cNvCxnSpPr>
            <a:cxnSpLocks/>
            <a:stCxn id="14" idx="2"/>
          </p:cNvCxnSpPr>
          <p:nvPr/>
        </p:nvCxnSpPr>
        <p:spPr>
          <a:xfrm>
            <a:off x="7303279" y="4545649"/>
            <a:ext cx="1213512" cy="372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4872316-7FBF-3F4E-9B3E-8DE08AD4E9FB}"/>
              </a:ext>
            </a:extLst>
          </p:cNvPr>
          <p:cNvCxnSpPr>
            <a:cxnSpLocks/>
          </p:cNvCxnSpPr>
          <p:nvPr/>
        </p:nvCxnSpPr>
        <p:spPr>
          <a:xfrm>
            <a:off x="8148647" y="4054623"/>
            <a:ext cx="698470" cy="786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F2FDD43-83E1-CE41-B53B-202D32345136}"/>
              </a:ext>
            </a:extLst>
          </p:cNvPr>
          <p:cNvCxnSpPr>
            <a:cxnSpLocks/>
          </p:cNvCxnSpPr>
          <p:nvPr/>
        </p:nvCxnSpPr>
        <p:spPr>
          <a:xfrm>
            <a:off x="9054278" y="4261030"/>
            <a:ext cx="101597" cy="5797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E833B4E-AAD5-A741-BA67-00CB94B911B9}"/>
              </a:ext>
            </a:extLst>
          </p:cNvPr>
          <p:cNvCxnSpPr>
            <a:cxnSpLocks/>
            <a:stCxn id="13" idx="2"/>
          </p:cNvCxnSpPr>
          <p:nvPr/>
        </p:nvCxnSpPr>
        <p:spPr>
          <a:xfrm flipH="1">
            <a:off x="9371727" y="4122576"/>
            <a:ext cx="530530" cy="718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B53C75B-0775-B542-A4FD-F33DCD2817A3}"/>
              </a:ext>
            </a:extLst>
          </p:cNvPr>
          <p:cNvCxnSpPr>
            <a:cxnSpLocks/>
          </p:cNvCxnSpPr>
          <p:nvPr/>
        </p:nvCxnSpPr>
        <p:spPr>
          <a:xfrm flipH="1">
            <a:off x="9545756" y="4213135"/>
            <a:ext cx="1096492" cy="659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2280D86-0AD6-6143-8D66-B1ED8A7DF502}"/>
              </a:ext>
            </a:extLst>
          </p:cNvPr>
          <p:cNvCxnSpPr>
            <a:cxnSpLocks/>
          </p:cNvCxnSpPr>
          <p:nvPr/>
        </p:nvCxnSpPr>
        <p:spPr>
          <a:xfrm flipH="1">
            <a:off x="9761316" y="4491908"/>
            <a:ext cx="1240578" cy="4261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9759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1080635" y="1084394"/>
            <a:ext cx="8782259" cy="1200329"/>
          </a:xfrm>
          <a:prstGeom prst="rect">
            <a:avLst/>
          </a:prstGeom>
          <a:noFill/>
        </p:spPr>
        <p:txBody>
          <a:bodyPr wrap="square" rtlCol="0">
            <a:spAutoFit/>
          </a:bodyPr>
          <a:lstStyle/>
          <a:p>
            <a:pPr algn="ctr"/>
            <a:r>
              <a:rPr lang="en-GB" sz="7200" dirty="0">
                <a:latin typeface="OpenDyslexicAlta" pitchFamily="2" charset="77"/>
              </a:rPr>
              <a:t>disadvantageous</a:t>
            </a:r>
          </a:p>
        </p:txBody>
      </p:sp>
      <p:sp>
        <p:nvSpPr>
          <p:cNvPr id="3" name="TextBox 2">
            <a:extLst>
              <a:ext uri="{FF2B5EF4-FFF2-40B4-BE49-F238E27FC236}">
                <a16:creationId xmlns:a16="http://schemas.microsoft.com/office/drawing/2014/main" id="{90D72006-63AE-4AD3-8BCA-ED8BB9F6EA31}"/>
              </a:ext>
            </a:extLst>
          </p:cNvPr>
          <p:cNvSpPr txBox="1"/>
          <p:nvPr/>
        </p:nvSpPr>
        <p:spPr>
          <a:xfrm>
            <a:off x="5632538" y="1930969"/>
            <a:ext cx="944545" cy="4401205"/>
          </a:xfrm>
          <a:prstGeom prst="rect">
            <a:avLst/>
          </a:prstGeom>
          <a:noFill/>
        </p:spPr>
        <p:txBody>
          <a:bodyPr wrap="square" rtlCol="0">
            <a:spAutoFit/>
          </a:bodyPr>
          <a:lstStyle/>
          <a:p>
            <a:r>
              <a:rPr lang="en-GB" sz="4000" dirty="0">
                <a:latin typeface="OpenDyslexicAlta" pitchFamily="2" charset="77"/>
              </a:rPr>
              <a:t>o</a:t>
            </a:r>
            <a:br>
              <a:rPr lang="en-GB" sz="4000" dirty="0">
                <a:latin typeface="OpenDyslexicAlta" pitchFamily="2" charset="77"/>
              </a:rPr>
            </a:br>
            <a:r>
              <a:rPr lang="en-GB" sz="4000" dirty="0">
                <a:latin typeface="OpenDyslexicAlta" pitchFamily="2" charset="77"/>
              </a:rPr>
              <a:t>r</a:t>
            </a:r>
            <a:br>
              <a:rPr lang="en-GB" sz="4000" dirty="0">
                <a:latin typeface="OpenDyslexicAlta" pitchFamily="2" charset="77"/>
              </a:rPr>
            </a:br>
            <a:r>
              <a:rPr lang="en-GB" sz="4000" dirty="0">
                <a:latin typeface="OpenDyslexicAlta" pitchFamily="2" charset="77"/>
              </a:rPr>
              <a:t>t</a:t>
            </a:r>
            <a:br>
              <a:rPr lang="en-GB" sz="4000" dirty="0">
                <a:latin typeface="OpenDyslexicAlta" pitchFamily="2" charset="77"/>
              </a:rPr>
            </a:br>
            <a:r>
              <a:rPr lang="en-GB" sz="4000" dirty="0">
                <a:latin typeface="OpenDyslexicAlta" pitchFamily="2" charset="77"/>
              </a:rPr>
              <a:t>u</a:t>
            </a:r>
            <a:br>
              <a:rPr lang="en-GB" sz="4000" dirty="0">
                <a:latin typeface="OpenDyslexicAlta" pitchFamily="2" charset="77"/>
              </a:rPr>
            </a:br>
            <a:r>
              <a:rPr lang="en-GB" sz="4000" dirty="0">
                <a:latin typeface="OpenDyslexicAlta" pitchFamily="2" charset="77"/>
              </a:rPr>
              <a:t>o</a:t>
            </a:r>
          </a:p>
          <a:p>
            <a:r>
              <a:rPr lang="en-GB" sz="4000" dirty="0">
                <a:latin typeface="OpenDyslexicAlta" pitchFamily="2" charset="77"/>
              </a:rPr>
              <a:t>u</a:t>
            </a:r>
            <a:br>
              <a:rPr lang="en-GB" sz="4000" dirty="0">
                <a:latin typeface="OpenDyslexicAlta" pitchFamily="2" charset="77"/>
              </a:rPr>
            </a:br>
            <a:r>
              <a:rPr lang="en-GB" sz="4000" dirty="0">
                <a:latin typeface="OpenDyslexicAlta" pitchFamily="2" charset="77"/>
              </a:rPr>
              <a:t>s</a:t>
            </a:r>
          </a:p>
        </p:txBody>
      </p:sp>
      <p:sp>
        <p:nvSpPr>
          <p:cNvPr id="4" name="TextBox 3">
            <a:extLst>
              <a:ext uri="{FF2B5EF4-FFF2-40B4-BE49-F238E27FC236}">
                <a16:creationId xmlns:a16="http://schemas.microsoft.com/office/drawing/2014/main" id="{DB3DFBD5-BDF0-488E-ACF5-94A541BD112C}"/>
              </a:ext>
            </a:extLst>
          </p:cNvPr>
          <p:cNvSpPr txBox="1"/>
          <p:nvPr/>
        </p:nvSpPr>
        <p:spPr>
          <a:xfrm>
            <a:off x="3914683" y="5586710"/>
            <a:ext cx="2813538" cy="707886"/>
          </a:xfrm>
          <a:prstGeom prst="rect">
            <a:avLst/>
          </a:prstGeom>
          <a:noFill/>
        </p:spPr>
        <p:txBody>
          <a:bodyPr wrap="square" rtlCol="0">
            <a:spAutoFit/>
          </a:bodyPr>
          <a:lstStyle/>
          <a:p>
            <a:r>
              <a:rPr lang="en-GB" sz="4000" dirty="0" err="1">
                <a:latin typeface="OpenDyslexicAlta" pitchFamily="2" charset="77"/>
              </a:rPr>
              <a:t>famou</a:t>
            </a:r>
            <a:endParaRPr lang="en-GB" sz="4000" dirty="0">
              <a:latin typeface="OpenDyslexicAlta" pitchFamily="2" charset="77"/>
            </a:endParaRPr>
          </a:p>
        </p:txBody>
      </p:sp>
    </p:spTree>
    <p:extLst>
      <p:ext uri="{BB962C8B-B14F-4D97-AF65-F5344CB8AC3E}">
        <p14:creationId xmlns:p14="http://schemas.microsoft.com/office/powerpoint/2010/main" val="229903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_____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chemeClr val="tx1"/>
                </a:solidFill>
              </a:rPr>
              <a:t>plane </a:t>
            </a:r>
            <a:r>
              <a:rPr lang="en-GB" dirty="0"/>
              <a:t>          plain</a:t>
            </a:r>
          </a:p>
          <a:p>
            <a:endParaRPr lang="en-GB" dirty="0"/>
          </a:p>
        </p:txBody>
      </p:sp>
    </p:spTree>
    <p:extLst>
      <p:ext uri="{BB962C8B-B14F-4D97-AF65-F5344CB8AC3E}">
        <p14:creationId xmlns:p14="http://schemas.microsoft.com/office/powerpoint/2010/main" val="14869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D83D12-CB5D-4854-B948-DA42FEE55746}"/>
              </a:ext>
            </a:extLst>
          </p:cNvPr>
          <p:cNvSpPr txBox="1"/>
          <p:nvPr/>
        </p:nvSpPr>
        <p:spPr>
          <a:xfrm>
            <a:off x="1080635" y="1084394"/>
            <a:ext cx="8782259" cy="1200329"/>
          </a:xfrm>
          <a:prstGeom prst="rect">
            <a:avLst/>
          </a:prstGeom>
          <a:noFill/>
        </p:spPr>
        <p:txBody>
          <a:bodyPr wrap="square" rtlCol="0">
            <a:spAutoFit/>
          </a:bodyPr>
          <a:lstStyle/>
          <a:p>
            <a:pPr algn="ctr"/>
            <a:r>
              <a:rPr lang="en-GB" sz="7200" dirty="0">
                <a:latin typeface="OpenDyslexicAlta" pitchFamily="2" charset="77"/>
              </a:rPr>
              <a:t>disadvantageous</a:t>
            </a:r>
          </a:p>
        </p:txBody>
      </p:sp>
      <p:sp>
        <p:nvSpPr>
          <p:cNvPr id="3" name="TextBox 2">
            <a:extLst>
              <a:ext uri="{FF2B5EF4-FFF2-40B4-BE49-F238E27FC236}">
                <a16:creationId xmlns:a16="http://schemas.microsoft.com/office/drawing/2014/main" id="{90D72006-63AE-4AD3-8BCA-ED8BB9F6EA31}"/>
              </a:ext>
            </a:extLst>
          </p:cNvPr>
          <p:cNvSpPr txBox="1"/>
          <p:nvPr/>
        </p:nvSpPr>
        <p:spPr>
          <a:xfrm>
            <a:off x="5632538" y="1930969"/>
            <a:ext cx="944545" cy="4401205"/>
          </a:xfrm>
          <a:prstGeom prst="rect">
            <a:avLst/>
          </a:prstGeom>
          <a:noFill/>
        </p:spPr>
        <p:txBody>
          <a:bodyPr wrap="square" rtlCol="0">
            <a:spAutoFit/>
          </a:bodyPr>
          <a:lstStyle/>
          <a:p>
            <a:r>
              <a:rPr lang="en-GB" sz="4000" dirty="0">
                <a:latin typeface="OpenDyslexicAlta" pitchFamily="2" charset="77"/>
              </a:rPr>
              <a:t>o</a:t>
            </a:r>
            <a:br>
              <a:rPr lang="en-GB" sz="4000" dirty="0">
                <a:latin typeface="OpenDyslexicAlta" pitchFamily="2" charset="77"/>
              </a:rPr>
            </a:br>
            <a:r>
              <a:rPr lang="en-GB" sz="4000" dirty="0">
                <a:latin typeface="OpenDyslexicAlta" pitchFamily="2" charset="77"/>
              </a:rPr>
              <a:t>r</a:t>
            </a:r>
            <a:br>
              <a:rPr lang="en-GB" sz="4000" dirty="0">
                <a:latin typeface="OpenDyslexicAlta" pitchFamily="2" charset="77"/>
              </a:rPr>
            </a:br>
            <a:r>
              <a:rPr lang="en-GB" sz="4000" dirty="0">
                <a:latin typeface="OpenDyslexicAlta" pitchFamily="2" charset="77"/>
              </a:rPr>
              <a:t>t</a:t>
            </a:r>
            <a:br>
              <a:rPr lang="en-GB" sz="4000" dirty="0">
                <a:latin typeface="OpenDyslexicAlta" pitchFamily="2" charset="77"/>
              </a:rPr>
            </a:br>
            <a:r>
              <a:rPr lang="en-GB" sz="4000" dirty="0">
                <a:latin typeface="OpenDyslexicAlta" pitchFamily="2" charset="77"/>
              </a:rPr>
              <a:t>u</a:t>
            </a:r>
            <a:br>
              <a:rPr lang="en-GB" sz="4000" dirty="0">
                <a:latin typeface="OpenDyslexicAlta" pitchFamily="2" charset="77"/>
              </a:rPr>
            </a:br>
            <a:r>
              <a:rPr lang="en-GB" sz="4000" dirty="0">
                <a:latin typeface="OpenDyslexicAlta" pitchFamily="2" charset="77"/>
              </a:rPr>
              <a:t>o</a:t>
            </a:r>
          </a:p>
          <a:p>
            <a:r>
              <a:rPr lang="en-GB" sz="4000" dirty="0">
                <a:latin typeface="OpenDyslexicAlta" pitchFamily="2" charset="77"/>
              </a:rPr>
              <a:t>u</a:t>
            </a:r>
            <a:br>
              <a:rPr lang="en-GB" sz="4000" dirty="0">
                <a:latin typeface="OpenDyslexicAlta" pitchFamily="2" charset="77"/>
              </a:rPr>
            </a:br>
            <a:r>
              <a:rPr lang="en-GB" sz="4000" dirty="0">
                <a:latin typeface="OpenDyslexicAlta" pitchFamily="2" charset="77"/>
              </a:rPr>
              <a:t>s</a:t>
            </a:r>
          </a:p>
        </p:txBody>
      </p:sp>
      <p:sp>
        <p:nvSpPr>
          <p:cNvPr id="4" name="TextBox 3">
            <a:extLst>
              <a:ext uri="{FF2B5EF4-FFF2-40B4-BE49-F238E27FC236}">
                <a16:creationId xmlns:a16="http://schemas.microsoft.com/office/drawing/2014/main" id="{DB3DFBD5-BDF0-488E-ACF5-94A541BD112C}"/>
              </a:ext>
            </a:extLst>
          </p:cNvPr>
          <p:cNvSpPr txBox="1"/>
          <p:nvPr/>
        </p:nvSpPr>
        <p:spPr>
          <a:xfrm>
            <a:off x="3914683" y="5586710"/>
            <a:ext cx="2813538" cy="707886"/>
          </a:xfrm>
          <a:prstGeom prst="rect">
            <a:avLst/>
          </a:prstGeom>
          <a:noFill/>
        </p:spPr>
        <p:txBody>
          <a:bodyPr wrap="square" rtlCol="0">
            <a:spAutoFit/>
          </a:bodyPr>
          <a:lstStyle/>
          <a:p>
            <a:r>
              <a:rPr lang="en-GB" sz="4000" dirty="0" err="1">
                <a:latin typeface="OpenDyslexicAlta" pitchFamily="2" charset="77"/>
              </a:rPr>
              <a:t>famou</a:t>
            </a:r>
            <a:endParaRPr lang="en-GB" sz="4000" dirty="0">
              <a:latin typeface="OpenDyslexicAlta" pitchFamily="2" charset="77"/>
            </a:endParaRPr>
          </a:p>
        </p:txBody>
      </p:sp>
      <p:sp>
        <p:nvSpPr>
          <p:cNvPr id="5" name="Text Placeholder 4">
            <a:extLst>
              <a:ext uri="{FF2B5EF4-FFF2-40B4-BE49-F238E27FC236}">
                <a16:creationId xmlns:a16="http://schemas.microsoft.com/office/drawing/2014/main" id="{FD033055-4200-B74D-AC80-A851C02E7678}"/>
              </a:ext>
            </a:extLst>
          </p:cNvPr>
          <p:cNvSpPr txBox="1">
            <a:spLocks/>
          </p:cNvSpPr>
          <p:nvPr/>
        </p:nvSpPr>
        <p:spPr>
          <a:xfrm>
            <a:off x="8294938" y="4964440"/>
            <a:ext cx="2529448" cy="70788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sz="3600" dirty="0">
                <a:solidFill>
                  <a:srgbClr val="FF3860"/>
                </a:solidFill>
              </a:rPr>
              <a:t>t  </a:t>
            </a:r>
            <a:r>
              <a:rPr lang="en-GB" sz="3600" dirty="0" err="1">
                <a:solidFill>
                  <a:srgbClr val="FF3860"/>
                </a:solidFill>
              </a:rPr>
              <a:t>rturous</a:t>
            </a:r>
            <a:endParaRPr lang="en-GB" dirty="0">
              <a:solidFill>
                <a:srgbClr val="FF3860"/>
              </a:solidFill>
            </a:endParaRPr>
          </a:p>
        </p:txBody>
      </p:sp>
      <p:sp>
        <p:nvSpPr>
          <p:cNvPr id="8" name="TextBox 7">
            <a:extLst>
              <a:ext uri="{FF2B5EF4-FFF2-40B4-BE49-F238E27FC236}">
                <a16:creationId xmlns:a16="http://schemas.microsoft.com/office/drawing/2014/main" id="{F4BAF896-2114-304D-9ABC-D9C139B8F2B2}"/>
              </a:ext>
            </a:extLst>
          </p:cNvPr>
          <p:cNvSpPr txBox="1"/>
          <p:nvPr/>
        </p:nvSpPr>
        <p:spPr>
          <a:xfrm>
            <a:off x="8523709" y="720253"/>
            <a:ext cx="623411" cy="6247864"/>
          </a:xfrm>
          <a:prstGeom prst="rect">
            <a:avLst/>
          </a:prstGeom>
          <a:noFill/>
        </p:spPr>
        <p:txBody>
          <a:bodyPr wrap="square" rtlCol="0">
            <a:spAutoFit/>
          </a:bodyPr>
          <a:lstStyle/>
          <a:p>
            <a:r>
              <a:rPr lang="en-GB" sz="4000" dirty="0">
                <a:solidFill>
                  <a:srgbClr val="FF3860"/>
                </a:solidFill>
                <a:latin typeface="OpenDyslexicAlta" pitchFamily="2" charset="77"/>
              </a:rPr>
              <a:t>o</a:t>
            </a:r>
            <a:br>
              <a:rPr lang="en-GB" sz="4000" dirty="0">
                <a:solidFill>
                  <a:srgbClr val="FF3860"/>
                </a:solidFill>
                <a:latin typeface="OpenDyslexicAlta" pitchFamily="2" charset="77"/>
              </a:rPr>
            </a:br>
            <a:br>
              <a:rPr lang="en-GB" sz="4000" dirty="0">
                <a:solidFill>
                  <a:srgbClr val="FF3860"/>
                </a:solidFill>
                <a:latin typeface="OpenDyslexicAlta" pitchFamily="2" charset="77"/>
              </a:rPr>
            </a:br>
            <a:r>
              <a:rPr lang="en-GB" sz="4000" dirty="0">
                <a:solidFill>
                  <a:srgbClr val="FF3860"/>
                </a:solidFill>
                <a:latin typeface="OpenDyslexicAlta" pitchFamily="2" charset="77"/>
              </a:rPr>
              <a:t>t</a:t>
            </a:r>
            <a:br>
              <a:rPr lang="en-GB" sz="4000" dirty="0">
                <a:solidFill>
                  <a:srgbClr val="FF3860"/>
                </a:solidFill>
                <a:latin typeface="OpenDyslexicAlta" pitchFamily="2" charset="77"/>
              </a:rPr>
            </a:br>
            <a:r>
              <a:rPr lang="en-GB" sz="4000" dirty="0" err="1">
                <a:solidFill>
                  <a:srgbClr val="FF3860"/>
                </a:solidFill>
                <a:latin typeface="OpenDyslexicAlta" pitchFamily="2" charset="77"/>
              </a:rPr>
              <a:t>rageous</a:t>
            </a:r>
            <a:endParaRPr lang="en-GB" sz="4000" dirty="0">
              <a:solidFill>
                <a:srgbClr val="FF3860"/>
              </a:solidFill>
              <a:latin typeface="OpenDyslexicAlta" pitchFamily="2" charset="77"/>
            </a:endParaRPr>
          </a:p>
        </p:txBody>
      </p:sp>
      <p:sp>
        <p:nvSpPr>
          <p:cNvPr id="9" name="TextBox 8">
            <a:extLst>
              <a:ext uri="{FF2B5EF4-FFF2-40B4-BE49-F238E27FC236}">
                <a16:creationId xmlns:a16="http://schemas.microsoft.com/office/drawing/2014/main" id="{2C161403-58CD-EE47-8F23-996DE1263D79}"/>
              </a:ext>
            </a:extLst>
          </p:cNvPr>
          <p:cNvSpPr txBox="1"/>
          <p:nvPr/>
        </p:nvSpPr>
        <p:spPr>
          <a:xfrm>
            <a:off x="3144867" y="3777628"/>
            <a:ext cx="4975341" cy="707886"/>
          </a:xfrm>
          <a:prstGeom prst="rect">
            <a:avLst/>
          </a:prstGeom>
          <a:noFill/>
        </p:spPr>
        <p:txBody>
          <a:bodyPr wrap="square" rtlCol="0">
            <a:spAutoFit/>
          </a:bodyPr>
          <a:lstStyle/>
          <a:p>
            <a:r>
              <a:rPr lang="en-GB" sz="4000" dirty="0" err="1">
                <a:solidFill>
                  <a:srgbClr val="FF3860"/>
                </a:solidFill>
                <a:latin typeface="OpenDyslexicAlta" pitchFamily="2" charset="77"/>
              </a:rPr>
              <a:t>carnivero</a:t>
            </a:r>
            <a:r>
              <a:rPr lang="en-GB" sz="4000" dirty="0">
                <a:solidFill>
                  <a:srgbClr val="FF3860"/>
                </a:solidFill>
                <a:latin typeface="OpenDyslexicAlta" pitchFamily="2" charset="77"/>
              </a:rPr>
              <a:t>  s</a:t>
            </a:r>
          </a:p>
        </p:txBody>
      </p:sp>
      <p:sp>
        <p:nvSpPr>
          <p:cNvPr id="10" name="TextBox 9">
            <a:extLst>
              <a:ext uri="{FF2B5EF4-FFF2-40B4-BE49-F238E27FC236}">
                <a16:creationId xmlns:a16="http://schemas.microsoft.com/office/drawing/2014/main" id="{9818A48C-4ED7-4C46-AF52-FB610FDA8317}"/>
              </a:ext>
            </a:extLst>
          </p:cNvPr>
          <p:cNvSpPr txBox="1"/>
          <p:nvPr/>
        </p:nvSpPr>
        <p:spPr>
          <a:xfrm>
            <a:off x="7314259" y="-115747"/>
            <a:ext cx="623411" cy="6740307"/>
          </a:xfrm>
          <a:prstGeom prst="rect">
            <a:avLst/>
          </a:prstGeom>
          <a:noFill/>
        </p:spPr>
        <p:txBody>
          <a:bodyPr wrap="square" rtlCol="0">
            <a:spAutoFit/>
          </a:bodyPr>
          <a:lstStyle/>
          <a:p>
            <a:r>
              <a:rPr lang="en-GB" sz="3600" dirty="0">
                <a:solidFill>
                  <a:srgbClr val="FF3860"/>
                </a:solidFill>
                <a:latin typeface="OpenDyslexicAlta" pitchFamily="2" charset="77"/>
              </a:rPr>
              <a:t>adv</a:t>
            </a:r>
            <a:br>
              <a:rPr lang="en-GB" sz="3600" dirty="0">
                <a:solidFill>
                  <a:srgbClr val="FF3860"/>
                </a:solidFill>
                <a:latin typeface="OpenDyslexicAlta" pitchFamily="2" charset="77"/>
              </a:rPr>
            </a:br>
            <a:endParaRPr lang="en-GB" sz="3600" dirty="0">
              <a:solidFill>
                <a:srgbClr val="FF3860"/>
              </a:solidFill>
              <a:latin typeface="OpenDyslexicAlta" pitchFamily="2" charset="77"/>
            </a:endParaRPr>
          </a:p>
          <a:p>
            <a:r>
              <a:rPr lang="en-GB" sz="3600" dirty="0" err="1">
                <a:solidFill>
                  <a:srgbClr val="FF3860"/>
                </a:solidFill>
                <a:latin typeface="OpenDyslexicAlta" pitchFamily="2" charset="77"/>
              </a:rPr>
              <a:t>ntourous</a:t>
            </a:r>
            <a:endParaRPr lang="en-GB" sz="3600" dirty="0">
              <a:solidFill>
                <a:srgbClr val="FF3860"/>
              </a:solidFill>
              <a:latin typeface="OpenDyslexicAlta" pitchFamily="2" charset="77"/>
            </a:endParaRPr>
          </a:p>
        </p:txBody>
      </p:sp>
      <p:sp>
        <p:nvSpPr>
          <p:cNvPr id="11" name="TextBox 10">
            <a:extLst>
              <a:ext uri="{FF2B5EF4-FFF2-40B4-BE49-F238E27FC236}">
                <a16:creationId xmlns:a16="http://schemas.microsoft.com/office/drawing/2014/main" id="{B312C411-8BFE-E44F-A984-3C94BED4EDE1}"/>
              </a:ext>
            </a:extLst>
          </p:cNvPr>
          <p:cNvSpPr txBox="1"/>
          <p:nvPr/>
        </p:nvSpPr>
        <p:spPr>
          <a:xfrm>
            <a:off x="8835414" y="2544359"/>
            <a:ext cx="2813538" cy="707886"/>
          </a:xfrm>
          <a:prstGeom prst="rect">
            <a:avLst/>
          </a:prstGeom>
          <a:noFill/>
        </p:spPr>
        <p:txBody>
          <a:bodyPr wrap="square" rtlCol="0">
            <a:spAutoFit/>
          </a:bodyPr>
          <a:lstStyle/>
          <a:p>
            <a:r>
              <a:rPr lang="en-GB" sz="4000" dirty="0" err="1">
                <a:solidFill>
                  <a:srgbClr val="FF3860"/>
                </a:solidFill>
                <a:latin typeface="OpenDyslexicAlta" pitchFamily="2" charset="77"/>
              </a:rPr>
              <a:t>apturous</a:t>
            </a:r>
            <a:endParaRPr lang="en-GB" sz="4000" dirty="0">
              <a:solidFill>
                <a:srgbClr val="FF3860"/>
              </a:solidFill>
              <a:latin typeface="OpenDyslexicAlta" pitchFamily="2" charset="77"/>
            </a:endParaRPr>
          </a:p>
        </p:txBody>
      </p:sp>
      <p:sp>
        <p:nvSpPr>
          <p:cNvPr id="12" name="TextBox 11">
            <a:extLst>
              <a:ext uri="{FF2B5EF4-FFF2-40B4-BE49-F238E27FC236}">
                <a16:creationId xmlns:a16="http://schemas.microsoft.com/office/drawing/2014/main" id="{AD02E47A-F3FF-0A49-8BAC-D74D97538590}"/>
              </a:ext>
            </a:extLst>
          </p:cNvPr>
          <p:cNvSpPr txBox="1"/>
          <p:nvPr/>
        </p:nvSpPr>
        <p:spPr>
          <a:xfrm>
            <a:off x="1541152" y="222317"/>
            <a:ext cx="359879" cy="6247864"/>
          </a:xfrm>
          <a:prstGeom prst="rect">
            <a:avLst/>
          </a:prstGeom>
          <a:noFill/>
        </p:spPr>
        <p:txBody>
          <a:bodyPr wrap="square" rtlCol="0">
            <a:spAutoFit/>
          </a:bodyPr>
          <a:lstStyle/>
          <a:p>
            <a:r>
              <a:rPr lang="en-GB" sz="4000" dirty="0" err="1">
                <a:solidFill>
                  <a:srgbClr val="FF3860"/>
                </a:solidFill>
                <a:latin typeface="OpenDyslexicAlta" pitchFamily="2" charset="77"/>
              </a:rPr>
              <a:t>ri</a:t>
            </a:r>
            <a:endParaRPr lang="en-GB" sz="4000" dirty="0">
              <a:solidFill>
                <a:srgbClr val="FF3860"/>
              </a:solidFill>
              <a:latin typeface="OpenDyslexicAlta" pitchFamily="2" charset="77"/>
            </a:endParaRPr>
          </a:p>
          <a:p>
            <a:r>
              <a:rPr lang="en-GB" sz="4000" dirty="0">
                <a:solidFill>
                  <a:srgbClr val="FF3860"/>
                </a:solidFill>
                <a:latin typeface="OpenDyslexicAlta" pitchFamily="2" charset="77"/>
              </a:rPr>
              <a:t> </a:t>
            </a:r>
            <a:r>
              <a:rPr lang="en-GB" sz="4000" dirty="0" err="1">
                <a:solidFill>
                  <a:srgbClr val="FF3860"/>
                </a:solidFill>
                <a:latin typeface="OpenDyslexicAlta" pitchFamily="2" charset="77"/>
              </a:rPr>
              <a:t>iculous</a:t>
            </a:r>
            <a:endParaRPr lang="en-GB" sz="4000" dirty="0">
              <a:solidFill>
                <a:srgbClr val="FF3860"/>
              </a:solidFill>
              <a:latin typeface="OpenDyslexicAlta" pitchFamily="2" charset="77"/>
            </a:endParaRPr>
          </a:p>
        </p:txBody>
      </p:sp>
      <p:sp>
        <p:nvSpPr>
          <p:cNvPr id="13" name="TextBox 12">
            <a:extLst>
              <a:ext uri="{FF2B5EF4-FFF2-40B4-BE49-F238E27FC236}">
                <a16:creationId xmlns:a16="http://schemas.microsoft.com/office/drawing/2014/main" id="{EF16FD69-381E-B142-98B0-649BFCA1A3C1}"/>
              </a:ext>
            </a:extLst>
          </p:cNvPr>
          <p:cNvSpPr txBox="1"/>
          <p:nvPr/>
        </p:nvSpPr>
        <p:spPr>
          <a:xfrm>
            <a:off x="1895741" y="2678917"/>
            <a:ext cx="4975341" cy="707886"/>
          </a:xfrm>
          <a:prstGeom prst="rect">
            <a:avLst/>
          </a:prstGeom>
          <a:noFill/>
        </p:spPr>
        <p:txBody>
          <a:bodyPr wrap="square" rtlCol="0">
            <a:spAutoFit/>
          </a:bodyPr>
          <a:lstStyle/>
          <a:p>
            <a:r>
              <a:rPr lang="en-GB" sz="4000" dirty="0" err="1">
                <a:solidFill>
                  <a:srgbClr val="FF3860"/>
                </a:solidFill>
                <a:latin typeface="OpenDyslexicAlta" pitchFamily="2" charset="77"/>
              </a:rPr>
              <a:t>ourageous</a:t>
            </a:r>
            <a:endParaRPr lang="en-GB" sz="4000" dirty="0">
              <a:solidFill>
                <a:srgbClr val="FF3860"/>
              </a:solidFill>
              <a:latin typeface="OpenDyslexicAlta" pitchFamily="2" charset="77"/>
            </a:endParaRPr>
          </a:p>
        </p:txBody>
      </p:sp>
      <p:sp>
        <p:nvSpPr>
          <p:cNvPr id="14" name="TextBox 13">
            <a:extLst>
              <a:ext uri="{FF2B5EF4-FFF2-40B4-BE49-F238E27FC236}">
                <a16:creationId xmlns:a16="http://schemas.microsoft.com/office/drawing/2014/main" id="{D6ABE0D5-1063-EA47-B480-9E3B8E81ECBC}"/>
              </a:ext>
            </a:extLst>
          </p:cNvPr>
          <p:cNvSpPr txBox="1"/>
          <p:nvPr/>
        </p:nvSpPr>
        <p:spPr>
          <a:xfrm>
            <a:off x="331329" y="4493208"/>
            <a:ext cx="2813538" cy="707886"/>
          </a:xfrm>
          <a:prstGeom prst="rect">
            <a:avLst/>
          </a:prstGeom>
          <a:noFill/>
        </p:spPr>
        <p:txBody>
          <a:bodyPr wrap="square" rtlCol="0">
            <a:spAutoFit/>
          </a:bodyPr>
          <a:lstStyle/>
          <a:p>
            <a:r>
              <a:rPr lang="en-GB" sz="4000" dirty="0">
                <a:solidFill>
                  <a:srgbClr val="FF3860"/>
                </a:solidFill>
                <a:latin typeface="OpenDyslexicAlta" pitchFamily="2" charset="77"/>
              </a:rPr>
              <a:t>nervous</a:t>
            </a:r>
          </a:p>
        </p:txBody>
      </p:sp>
    </p:spTree>
    <p:extLst>
      <p:ext uri="{BB962C8B-B14F-4D97-AF65-F5344CB8AC3E}">
        <p14:creationId xmlns:p14="http://schemas.microsoft.com/office/powerpoint/2010/main" val="22936193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2400619"/>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374763805"/>
                    </a:ext>
                  </a:extLst>
                </a:gridCol>
                <a:gridCol w="1858433">
                  <a:extLst>
                    <a:ext uri="{9D8B030D-6E8A-4147-A177-3AD203B41FA5}">
                      <a16:colId xmlns:a16="http://schemas.microsoft.com/office/drawing/2014/main" val="1132734519"/>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600" b="0" i="0" dirty="0">
                          <a:latin typeface="OpenDyslexicAlta" pitchFamily="2" charset="77"/>
                          <a:ea typeface="OpenDyslexic" charset="0"/>
                          <a:cs typeface="OpenDyslexic" charset="0"/>
                        </a:rPr>
                        <a:t>courageous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600" b="0" i="0" dirty="0">
                          <a:latin typeface="OpenDyslexicAlta" pitchFamily="2" charset="77"/>
                          <a:ea typeface="OpenDyslexic" charset="0"/>
                          <a:cs typeface="OpenDyslexic" charset="0"/>
                        </a:rPr>
                        <a:t>outrageous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600" b="0" i="0" dirty="0">
                          <a:latin typeface="OpenDyslexicAlta" pitchFamily="2" charset="77"/>
                          <a:ea typeface="OpenDyslexic" charset="0"/>
                          <a:cs typeface="OpenDyslexic" charset="0"/>
                        </a:rPr>
                        <a:t>nervous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600" b="0" i="0" dirty="0">
                          <a:latin typeface="OpenDyslexicAlta" pitchFamily="2" charset="77"/>
                          <a:ea typeface="OpenDyslexic" charset="0"/>
                          <a:cs typeface="OpenDyslexic" charset="0"/>
                        </a:rPr>
                        <a:t>famous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600" b="0" i="0" dirty="0">
                          <a:latin typeface="OpenDyslexicAlta" pitchFamily="2" charset="77"/>
                          <a:ea typeface="OpenDyslexic" charset="0"/>
                          <a:cs typeface="OpenDyslexic" charset="0"/>
                        </a:rPr>
                        <a:t>adventurous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600" b="0" i="0" dirty="0">
                          <a:latin typeface="OpenDyslexicAlta" pitchFamily="2" charset="77"/>
                          <a:ea typeface="OpenDyslexic" charset="0"/>
                          <a:cs typeface="OpenDyslexic" charset="0"/>
                        </a:rPr>
                        <a:t>advantageous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600" b="0" i="0" dirty="0">
                          <a:latin typeface="OpenDyslexicAlta" pitchFamily="2" charset="77"/>
                          <a:ea typeface="OpenDyslexic" charset="0"/>
                          <a:cs typeface="OpenDyslexic" charset="0"/>
                        </a:rPr>
                        <a:t>ridiculous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600" b="0" i="0" dirty="0">
                          <a:latin typeface="OpenDyslexicAlta" pitchFamily="2" charset="77"/>
                          <a:ea typeface="OpenDyslexic" charset="0"/>
                          <a:cs typeface="OpenDyslexic" charset="0"/>
                        </a:rPr>
                        <a:t>carnivorous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600" b="0" i="0" dirty="0">
                          <a:latin typeface="OpenDyslexicAlta" pitchFamily="2" charset="77"/>
                          <a:ea typeface="OpenDyslexic" charset="0"/>
                          <a:cs typeface="OpenDyslexic" charset="0"/>
                        </a:rPr>
                        <a:t>rapturous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600" b="0" i="0" dirty="0">
                          <a:latin typeface="OpenDyslexicAlta" pitchFamily="2" charset="77"/>
                          <a:ea typeface="OpenDyslexic" charset="0"/>
                          <a:cs typeface="OpenDyslexic" charset="0"/>
                        </a:rPr>
                        <a:t>torturous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9781501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The suffix ‘-</a:t>
                      </a:r>
                      <a:r>
                        <a:rPr lang="en-GB" sz="1400" baseline="0" dirty="0" err="1">
                          <a:latin typeface="Muli" pitchFamily="2" charset="77"/>
                        </a:rPr>
                        <a:t>ous</a:t>
                      </a:r>
                      <a:r>
                        <a:rPr lang="en-GB" sz="1400" baseline="0" dirty="0">
                          <a:latin typeface="Muli" pitchFamily="2" charset="77"/>
                        </a:rPr>
                        <a:t>.’  The final ‘e’ of the root word must be kept if the sound of ‘g’ is to be kept.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13232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8526228"/>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courageous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outrageous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nervous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famous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adventurous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advantageous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ridiculous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carnivorous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rapturous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torturous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840349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The suffix ‘-</a:t>
                      </a:r>
                      <a:r>
                        <a:rPr lang="en-GB" sz="1400" baseline="0" dirty="0" err="1"/>
                        <a:t>ous</a:t>
                      </a:r>
                      <a:r>
                        <a:rPr lang="en-GB" sz="1400" baseline="0" dirty="0"/>
                        <a:t>.’  The final ‘e’ of the root word must be kept if the sound of ‘g’ is to be kept.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1396998"/>
            <a:ext cx="8742275" cy="5355312"/>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boy was sent home due to his __________ hair style.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It would be ___________ to students to do their homework.</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felt __________ in my fancy-dress outfit.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___________ animals eat mostly meat.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rock stars appeared on stage to a _________ applause.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Time ticked so slowly that it was _________.</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____________ soldier stepped onto the battlefield.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teacher was ________ when she met the _________Olympian.</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___________ toddlers often get lost. </a:t>
            </a:r>
          </a:p>
        </p:txBody>
      </p:sp>
    </p:spTree>
    <p:extLst>
      <p:ext uri="{BB962C8B-B14F-4D97-AF65-F5344CB8AC3E}">
        <p14:creationId xmlns:p14="http://schemas.microsoft.com/office/powerpoint/2010/main" val="11097704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courageous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outrageous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nervous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famous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adventurous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advantageous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ridiculous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carnivorous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rapturous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torturous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3614387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The suffix ‘-</a:t>
                      </a:r>
                      <a:r>
                        <a:rPr lang="en-GB" sz="1400" baseline="0" dirty="0" err="1"/>
                        <a:t>ous</a:t>
                      </a:r>
                      <a:r>
                        <a:rPr lang="en-GB" sz="1400" baseline="0" dirty="0"/>
                        <a:t>.’  The final ‘e’ of the root word must be kept if the sound of ‘g’ is to be kept.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600" baseline="0" dirty="0">
                          <a:solidFill>
                            <a:srgbClr val="FF3860"/>
                          </a:solidFill>
                        </a:rPr>
                        <a:t>Answers: </a:t>
                      </a:r>
                      <a:endParaRPr lang="en-GB" sz="1600" dirty="0">
                        <a:solidFill>
                          <a:srgbClr val="FF3860"/>
                        </a:solidFill>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1437140"/>
            <a:ext cx="8742275" cy="5355312"/>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boy was sent home due to his _</a:t>
            </a:r>
            <a:r>
              <a:rPr lang="en-GB" dirty="0">
                <a:solidFill>
                  <a:srgbClr val="FF3860"/>
                </a:solidFill>
                <a:latin typeface="OpenDyslexicAlta" pitchFamily="2" charset="77"/>
                <a:ea typeface="OpenDyslexic" charset="0"/>
                <a:cs typeface="OpenDyslexic" charset="0"/>
              </a:rPr>
              <a:t>outrageous</a:t>
            </a:r>
            <a:r>
              <a:rPr lang="en-GB" dirty="0">
                <a:latin typeface="OpenDyslexicAlta" pitchFamily="2" charset="77"/>
                <a:ea typeface="OpenDyslexic" charset="0"/>
                <a:cs typeface="OpenDyslexic" charset="0"/>
              </a:rPr>
              <a:t>_ hair style.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It would be _</a:t>
            </a:r>
            <a:r>
              <a:rPr lang="en-GB" dirty="0">
                <a:solidFill>
                  <a:srgbClr val="FF3860"/>
                </a:solidFill>
                <a:latin typeface="OpenDyslexicAlta" pitchFamily="2" charset="77"/>
                <a:ea typeface="OpenDyslexic" charset="0"/>
                <a:cs typeface="OpenDyslexic" charset="0"/>
              </a:rPr>
              <a:t>advantageous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to students to do their homework.</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felt</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ridiculous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in my fancy-dress outfit.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carnivorous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animals eat mostly meat.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rock stars appeared on stage to a _</a:t>
            </a:r>
            <a:r>
              <a:rPr lang="en-GB" dirty="0">
                <a:solidFill>
                  <a:srgbClr val="FF3860"/>
                </a:solidFill>
                <a:latin typeface="OpenDyslexicAlta" pitchFamily="2" charset="77"/>
                <a:ea typeface="OpenDyslexic" charset="0"/>
                <a:cs typeface="OpenDyslexic" charset="0"/>
              </a:rPr>
              <a:t>rapturous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applause.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Time ticked so slowly that it was _</a:t>
            </a:r>
            <a:r>
              <a:rPr lang="en-GB" dirty="0">
                <a:solidFill>
                  <a:srgbClr val="FF3860"/>
                </a:solidFill>
                <a:latin typeface="OpenDyslexicAlta" pitchFamily="2" charset="77"/>
                <a:ea typeface="OpenDyslexic" charset="0"/>
                <a:cs typeface="OpenDyslexic" charset="0"/>
              </a:rPr>
              <a:t>torturous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_</a:t>
            </a:r>
            <a:r>
              <a:rPr lang="en-GB" dirty="0">
                <a:solidFill>
                  <a:srgbClr val="FF3860"/>
                </a:solidFill>
                <a:latin typeface="OpenDyslexicAlta" pitchFamily="2" charset="77"/>
                <a:ea typeface="OpenDyslexic" charset="0"/>
                <a:cs typeface="OpenDyslexic" charset="0"/>
              </a:rPr>
              <a:t>courageous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soldier stepped onto the battlefield.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teacher was _</a:t>
            </a:r>
            <a:r>
              <a:rPr lang="en-GB" dirty="0">
                <a:solidFill>
                  <a:srgbClr val="FF3860"/>
                </a:solidFill>
                <a:latin typeface="OpenDyslexicAlta" pitchFamily="2" charset="77"/>
                <a:ea typeface="OpenDyslexic" charset="0"/>
                <a:cs typeface="OpenDyslexic" charset="0"/>
              </a:rPr>
              <a:t>nervous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when she met the _</a:t>
            </a:r>
            <a:r>
              <a:rPr lang="en-GB" dirty="0" err="1">
                <a:solidFill>
                  <a:srgbClr val="FF3860"/>
                </a:solidFill>
                <a:latin typeface="OpenDyslexicAlta" pitchFamily="2" charset="77"/>
                <a:ea typeface="OpenDyslexic" charset="0"/>
                <a:cs typeface="OpenDyslexic" charset="0"/>
              </a:rPr>
              <a:t>famous</a:t>
            </a:r>
            <a:r>
              <a:rPr lang="en-GB" dirty="0" err="1">
                <a:latin typeface="OpenDyslexicAlta" pitchFamily="2" charset="77"/>
                <a:ea typeface="OpenDyslexic" charset="0"/>
                <a:cs typeface="OpenDyslexic" charset="0"/>
              </a:rPr>
              <a:t>_Olympian</a:t>
            </a:r>
            <a:r>
              <a:rPr lang="en-GB" dirty="0">
                <a:latin typeface="OpenDyslexicAlta" pitchFamily="2" charset="77"/>
                <a:ea typeface="OpenDyslexic" charset="0"/>
                <a:cs typeface="OpenDyslexic" charset="0"/>
              </a:rPr>
              <a:t>.</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adventurous</a:t>
            </a: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 </a:t>
            </a:r>
            <a:r>
              <a:rPr lang="en-GB" dirty="0">
                <a:latin typeface="OpenDyslexicAlta" pitchFamily="2" charset="77"/>
                <a:ea typeface="OpenDyslexic" charset="0"/>
                <a:cs typeface="OpenDyslexic" charset="0"/>
              </a:rPr>
              <a:t>toddlers often get lost. </a:t>
            </a:r>
          </a:p>
        </p:txBody>
      </p:sp>
    </p:spTree>
    <p:extLst>
      <p:ext uri="{BB962C8B-B14F-4D97-AF65-F5344CB8AC3E}">
        <p14:creationId xmlns:p14="http://schemas.microsoft.com/office/powerpoint/2010/main" val="108536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a:t>
            </a:r>
            <a:r>
              <a:rPr lang="en-GB" dirty="0" err="1"/>
              <a:t>ee</a:t>
            </a:r>
            <a:r>
              <a:rPr lang="en-GB" dirty="0"/>
              <a:t>’ sound spelt with an ‘</a:t>
            </a:r>
            <a:r>
              <a:rPr lang="en-GB" dirty="0" err="1"/>
              <a:t>i</a:t>
            </a:r>
            <a:r>
              <a:rPr lang="en-GB" dirty="0"/>
              <a:t>’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16</a:t>
            </a:r>
          </a:p>
        </p:txBody>
      </p:sp>
    </p:spTree>
    <p:extLst>
      <p:ext uri="{BB962C8B-B14F-4D97-AF65-F5344CB8AC3E}">
        <p14:creationId xmlns:p14="http://schemas.microsoft.com/office/powerpoint/2010/main" val="19518273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16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 The ‘</a:t>
            </a:r>
            <a:r>
              <a:rPr lang="en-GB" dirty="0" err="1"/>
              <a:t>ee</a:t>
            </a:r>
            <a:r>
              <a:rPr lang="en-GB" dirty="0"/>
              <a:t>’ sound spelt with an ‘</a:t>
            </a:r>
            <a:r>
              <a:rPr lang="en-GB" dirty="0" err="1"/>
              <a:t>i</a:t>
            </a:r>
            <a:r>
              <a:rPr lang="en-GB" dirty="0"/>
              <a:t>.’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merriment</a:t>
            </a:r>
          </a:p>
          <a:p>
            <a:pPr fontAlgn="t">
              <a:lnSpc>
                <a:spcPct val="100000"/>
              </a:lnSpc>
              <a:spcAft>
                <a:spcPts val="200"/>
              </a:spcAft>
            </a:pPr>
            <a:r>
              <a:rPr lang="en-GB" sz="2000" dirty="0"/>
              <a:t>happiness</a:t>
            </a:r>
          </a:p>
          <a:p>
            <a:pPr fontAlgn="t">
              <a:lnSpc>
                <a:spcPct val="100000"/>
              </a:lnSpc>
              <a:spcAft>
                <a:spcPts val="200"/>
              </a:spcAft>
            </a:pPr>
            <a:r>
              <a:rPr lang="en-GB" sz="2000" dirty="0"/>
              <a:t>plentiful</a:t>
            </a:r>
          </a:p>
          <a:p>
            <a:pPr fontAlgn="t">
              <a:lnSpc>
                <a:spcPct val="100000"/>
              </a:lnSpc>
              <a:spcAft>
                <a:spcPts val="200"/>
              </a:spcAft>
            </a:pPr>
            <a:r>
              <a:rPr lang="en-GB" sz="2000" dirty="0"/>
              <a:t>penniless</a:t>
            </a:r>
          </a:p>
          <a:p>
            <a:pPr fontAlgn="t">
              <a:lnSpc>
                <a:spcPct val="100000"/>
              </a:lnSpc>
              <a:spcAft>
                <a:spcPts val="200"/>
              </a:spcAft>
            </a:pPr>
            <a:r>
              <a:rPr lang="en-GB" sz="2000" dirty="0"/>
              <a:t>happily</a:t>
            </a:r>
          </a:p>
          <a:p>
            <a:pPr fontAlgn="t">
              <a:lnSpc>
                <a:spcPct val="100000"/>
              </a:lnSpc>
              <a:spcAft>
                <a:spcPts val="200"/>
              </a:spcAft>
            </a:pPr>
            <a:r>
              <a:rPr lang="en-GB" sz="2000" dirty="0"/>
              <a:t>prettiest</a:t>
            </a:r>
          </a:p>
          <a:p>
            <a:pPr fontAlgn="t">
              <a:lnSpc>
                <a:spcPct val="100000"/>
              </a:lnSpc>
              <a:spcAft>
                <a:spcPts val="200"/>
              </a:spcAft>
            </a:pPr>
            <a:r>
              <a:rPr lang="en-GB" sz="2000" dirty="0"/>
              <a:t>nastiness</a:t>
            </a:r>
          </a:p>
          <a:p>
            <a:pPr fontAlgn="t">
              <a:lnSpc>
                <a:spcPct val="100000"/>
              </a:lnSpc>
              <a:spcAft>
                <a:spcPts val="200"/>
              </a:spcAft>
            </a:pPr>
            <a:r>
              <a:rPr lang="en-GB" sz="2000" dirty="0"/>
              <a:t>beautiful</a:t>
            </a:r>
          </a:p>
          <a:p>
            <a:pPr fontAlgn="t">
              <a:lnSpc>
                <a:spcPct val="100000"/>
              </a:lnSpc>
              <a:spcAft>
                <a:spcPts val="200"/>
              </a:spcAft>
            </a:pPr>
            <a:r>
              <a:rPr lang="en-GB" sz="2000" dirty="0"/>
              <a:t>pitiful</a:t>
            </a:r>
          </a:p>
          <a:p>
            <a:pPr fontAlgn="t">
              <a:lnSpc>
                <a:spcPct val="100000"/>
              </a:lnSpc>
              <a:spcAft>
                <a:spcPts val="200"/>
              </a:spcAft>
            </a:pPr>
            <a:r>
              <a:rPr lang="en-GB" sz="2000" dirty="0"/>
              <a:t>silliness</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182188831"/>
              </p:ext>
            </p:extLst>
          </p:nvPr>
        </p:nvGraphicFramePr>
        <p:xfrm>
          <a:off x="3429000" y="1311275"/>
          <a:ext cx="8363607" cy="523864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Children are looking today at words which have an /</a:t>
                      </a:r>
                      <a:r>
                        <a:rPr lang="en-GB" sz="1700" b="0" i="0" dirty="0" err="1">
                          <a:latin typeface="Muli" pitchFamily="2" charset="77"/>
                        </a:rPr>
                        <a:t>ee</a:t>
                      </a:r>
                      <a:r>
                        <a:rPr lang="en-GB" sz="1700" b="0" i="0" dirty="0">
                          <a:latin typeface="Muli" pitchFamily="2" charset="77"/>
                        </a:rPr>
                        <a:t>/ sound which is spelled with an ‘</a:t>
                      </a:r>
                      <a:r>
                        <a:rPr lang="en-GB" sz="1700" b="0" i="0" dirty="0" err="1">
                          <a:latin typeface="Muli" pitchFamily="2" charset="77"/>
                        </a:rPr>
                        <a:t>i</a:t>
                      </a:r>
                      <a:r>
                        <a:rPr lang="en-GB" sz="1700" b="0" i="0" dirty="0">
                          <a:latin typeface="Muli" pitchFamily="2" charset="77"/>
                        </a:rPr>
                        <a:t>’.</a:t>
                      </a:r>
                      <a:br>
                        <a:rPr lang="en-GB" sz="1700" b="0" i="0" dirty="0">
                          <a:latin typeface="Muli" pitchFamily="2" charset="77"/>
                        </a:rPr>
                      </a:br>
                      <a:br>
                        <a:rPr lang="en-GB" sz="1700" b="0" i="0" dirty="0">
                          <a:latin typeface="Muli" pitchFamily="2" charset="77"/>
                        </a:rPr>
                      </a:br>
                      <a:r>
                        <a:rPr lang="en-GB" sz="1700" b="0" i="0" dirty="0">
                          <a:latin typeface="Muli" pitchFamily="2" charset="77"/>
                        </a:rPr>
                        <a:t>Ask children if they can think of any words with an /</a:t>
                      </a:r>
                      <a:r>
                        <a:rPr lang="en-GB" sz="1700" b="0" i="0" dirty="0" err="1">
                          <a:latin typeface="Muli" pitchFamily="2" charset="77"/>
                        </a:rPr>
                        <a:t>ee</a:t>
                      </a:r>
                      <a:r>
                        <a:rPr lang="en-GB" sz="1700" b="0" i="0" dirty="0">
                          <a:latin typeface="Muli" pitchFamily="2" charset="77"/>
                        </a:rPr>
                        <a:t>/ sound. If they suggest words like ‘happy’ then show how it can be changed to ‘happiness’ to demonstrate the /</a:t>
                      </a:r>
                      <a:r>
                        <a:rPr lang="en-GB" sz="1700" b="0" i="0" dirty="0" err="1">
                          <a:latin typeface="Muli" pitchFamily="2" charset="77"/>
                        </a:rPr>
                        <a:t>ee</a:t>
                      </a:r>
                      <a:r>
                        <a:rPr lang="en-GB" sz="1700" b="0" i="0" dirty="0">
                          <a:latin typeface="Muli" pitchFamily="2" charset="77"/>
                        </a:rPr>
                        <a:t>/ sound spelled with an ‘</a:t>
                      </a:r>
                      <a:r>
                        <a:rPr lang="en-GB" sz="1700" b="0" i="0" dirty="0" err="1">
                          <a:latin typeface="Muli" pitchFamily="2" charset="77"/>
                        </a:rPr>
                        <a:t>i</a:t>
                      </a:r>
                      <a:r>
                        <a:rPr lang="en-GB" sz="1700" b="0" i="0" dirty="0">
                          <a:latin typeface="Muli" pitchFamily="2" charset="77"/>
                        </a:rPr>
                        <a:t>’</a:t>
                      </a:r>
                    </a:p>
                  </a:txBody>
                  <a:tcPr/>
                </a:tc>
                <a:extLst>
                  <a:ext uri="{0D108BD9-81ED-4DB2-BD59-A6C34878D82A}">
                    <a16:rowId xmlns:a16="http://schemas.microsoft.com/office/drawing/2014/main" val="10000"/>
                  </a:ext>
                </a:extLst>
              </a:tr>
              <a:tr h="1454031">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Use the power point slide to show the spelling list. Ask children to copy the words on their whiteboards and circle the /</a:t>
                      </a:r>
                      <a:r>
                        <a:rPr lang="en-GB" sz="1700" b="0" i="0" baseline="0" dirty="0" err="1">
                          <a:latin typeface="Muli" pitchFamily="2" charset="77"/>
                        </a:rPr>
                        <a:t>ee</a:t>
                      </a:r>
                      <a:r>
                        <a:rPr lang="en-GB" sz="1700" b="0" i="0" baseline="0" dirty="0">
                          <a:latin typeface="Muli" pitchFamily="2" charset="77"/>
                        </a:rPr>
                        <a:t>/ sound in each word. </a:t>
                      </a:r>
                    </a:p>
                    <a:p>
                      <a:endParaRPr lang="en-GB" sz="1700" b="0" i="0" baseline="0" dirty="0">
                        <a:latin typeface="Muli" pitchFamily="2" charset="77"/>
                      </a:endParaRPr>
                    </a:p>
                    <a:p>
                      <a:r>
                        <a:rPr lang="en-GB" sz="1700" b="0" i="0" baseline="0" dirty="0">
                          <a:latin typeface="Muli" pitchFamily="2" charset="77"/>
                        </a:rPr>
                        <a:t>Feedback and discuss how the /</a:t>
                      </a:r>
                      <a:r>
                        <a:rPr lang="en-GB" sz="1700" b="0" i="0" baseline="0" dirty="0" err="1">
                          <a:latin typeface="Muli" pitchFamily="2" charset="77"/>
                        </a:rPr>
                        <a:t>ee</a:t>
                      </a:r>
                      <a:r>
                        <a:rPr lang="en-GB" sz="1700" b="0" i="0" baseline="0" dirty="0">
                          <a:latin typeface="Muli" pitchFamily="2" charset="77"/>
                        </a:rPr>
                        <a:t>/ sound is actually spelled with an ‘</a:t>
                      </a:r>
                      <a:r>
                        <a:rPr lang="en-GB" sz="1700" b="0" i="0" baseline="0" dirty="0" err="1">
                          <a:latin typeface="Muli" pitchFamily="2" charset="77"/>
                        </a:rPr>
                        <a:t>i</a:t>
                      </a:r>
                      <a:r>
                        <a:rPr lang="en-GB" sz="1700" b="0" i="0" baseline="0" dirty="0">
                          <a:latin typeface="Muli" pitchFamily="2" charset="77"/>
                        </a:rPr>
                        <a:t>’ in these words.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Get children to copy down the sentences on the power point and input the correct word from the spelling list in to each gap.</a:t>
                      </a:r>
                    </a:p>
                    <a:p>
                      <a:endParaRPr lang="en-GB" sz="1700" b="0" i="0" dirty="0">
                        <a:latin typeface="Muli" pitchFamily="2" charset="77"/>
                      </a:endParaRPr>
                    </a:p>
                    <a:p>
                      <a:r>
                        <a:rPr lang="en-GB" sz="1700" b="0" i="0" dirty="0">
                          <a:latin typeface="Muli" pitchFamily="2" charset="77"/>
                        </a:rPr>
                        <a:t>Share answers.</a:t>
                      </a:r>
                    </a:p>
                    <a:p>
                      <a:endParaRPr lang="en-GB" sz="1700" b="0" i="0" dirty="0">
                        <a:latin typeface="Muli" pitchFamily="2" charset="77"/>
                      </a:endParaRPr>
                    </a:p>
                    <a:p>
                      <a:r>
                        <a:rPr lang="en-GB" sz="1700" b="0" i="0" dirty="0">
                          <a:latin typeface="Muli" pitchFamily="2" charset="77"/>
                        </a:rPr>
                        <a:t>Children could be extended by writing sentences for words not used so far.</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82708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18578" y="1257599"/>
            <a:ext cx="9113729" cy="1325563"/>
          </a:xfrm>
        </p:spPr>
        <p:txBody>
          <a:bodyPr>
            <a:noAutofit/>
          </a:bodyPr>
          <a:lstStyle/>
          <a:p>
            <a:pPr algn="l"/>
            <a:r>
              <a:rPr lang="en-GB" sz="2400" dirty="0"/>
              <a:t>Ask children to copy the words on to their white board and then circle the /</a:t>
            </a:r>
            <a:r>
              <a:rPr lang="en-GB" sz="2400" dirty="0" err="1"/>
              <a:t>ee</a:t>
            </a:r>
            <a:r>
              <a:rPr lang="en-GB" sz="2400" dirty="0"/>
              <a:t>/ sound in each word</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nvGraphicFramePr>
        <p:xfrm>
          <a:off x="521258" y="3246523"/>
          <a:ext cx="11149484" cy="2004859"/>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229897">
                  <a:extLst>
                    <a:ext uri="{9D8B030D-6E8A-4147-A177-3AD203B41FA5}">
                      <a16:colId xmlns:a16="http://schemas.microsoft.com/office/drawing/2014/main" val="4212918643"/>
                    </a:ext>
                  </a:extLst>
                </a:gridCol>
              </a:tblGrid>
              <a:tr h="967821">
                <a:tc>
                  <a:txBody>
                    <a:bodyPr/>
                    <a:lstStyle/>
                    <a:p>
                      <a:pPr algn="ctr" fontAlgn="t"/>
                      <a:r>
                        <a:rPr lang="en-GB" sz="2800" b="0" i="0" dirty="0">
                          <a:latin typeface="OpenDyslexicAlta" pitchFamily="2" charset="77"/>
                        </a:rPr>
                        <a:t>merriment</a:t>
                      </a:r>
                    </a:p>
                  </a:txBody>
                  <a:tcPr/>
                </a:tc>
                <a:tc>
                  <a:txBody>
                    <a:bodyPr/>
                    <a:lstStyle/>
                    <a:p>
                      <a:pPr algn="ctr"/>
                      <a:r>
                        <a:rPr lang="en-GB" sz="2800" b="0" i="0" dirty="0">
                          <a:latin typeface="OpenDyslexicAlta" pitchFamily="2" charset="77"/>
                        </a:rPr>
                        <a:t>happiness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plentiful</a:t>
                      </a:r>
                    </a:p>
                    <a:p>
                      <a:pPr algn="ctr"/>
                      <a:endParaRPr lang="en-GB" sz="28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penniless</a:t>
                      </a:r>
                    </a:p>
                    <a:p>
                      <a:pPr algn="ctr"/>
                      <a:endParaRPr lang="en-GB" sz="2800" dirty="0">
                        <a:latin typeface="OpenDyslexicAlta" pitchFamily="2" charset="77"/>
                      </a:endParaRPr>
                    </a:p>
                  </a:txBody>
                  <a:tcPr/>
                </a:tc>
                <a:tc>
                  <a:txBody>
                    <a:bodyPr/>
                    <a:lstStyle/>
                    <a:p>
                      <a:pPr algn="ctr"/>
                      <a:r>
                        <a:rPr lang="en-GB" sz="2800" b="0" i="0" dirty="0">
                          <a:latin typeface="OpenDyslexicAlta" pitchFamily="2" charset="77"/>
                        </a:rPr>
                        <a:t>pitiful</a:t>
                      </a:r>
                    </a:p>
                  </a:txBody>
                  <a:tcPr/>
                </a:tc>
                <a:extLst>
                  <a:ext uri="{0D108BD9-81ED-4DB2-BD59-A6C34878D82A}">
                    <a16:rowId xmlns:a16="http://schemas.microsoft.com/office/drawing/2014/main" val="2756955956"/>
                  </a:ext>
                </a:extLst>
              </a:tr>
              <a:tr h="1037038">
                <a:tc>
                  <a:txBody>
                    <a:bodyPr/>
                    <a:lstStyle/>
                    <a:p>
                      <a:pPr algn="ctr"/>
                      <a:r>
                        <a:rPr lang="en-GB" sz="2400" b="0" i="0" dirty="0">
                          <a:latin typeface="OpenDyslexicAlta" pitchFamily="2" charset="77"/>
                        </a:rPr>
                        <a:t>happily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prettiest</a:t>
                      </a:r>
                    </a:p>
                    <a:p>
                      <a:pPr algn="ctr"/>
                      <a:endParaRPr lang="en-GB" sz="28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nastiness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beautiful</a:t>
                      </a:r>
                    </a:p>
                    <a:p>
                      <a:pPr algn="ctr"/>
                      <a:endParaRPr lang="en-GB" sz="2800" dirty="0">
                        <a:latin typeface="OpenDyslexicAlta" pitchFamily="2" charset="77"/>
                      </a:endParaRPr>
                    </a:p>
                  </a:txBody>
                  <a:tcPr/>
                </a:tc>
                <a:tc>
                  <a:txBody>
                    <a:bodyPr/>
                    <a:lstStyle/>
                    <a:p>
                      <a:pPr algn="ctr"/>
                      <a:r>
                        <a:rPr lang="en-GB" sz="2800" b="0" i="0" dirty="0">
                          <a:latin typeface="OpenDyslexicAlta" pitchFamily="2" charset="77"/>
                        </a:rPr>
                        <a:t>silliness</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36709513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18578" y="1257599"/>
            <a:ext cx="9113729" cy="1325563"/>
          </a:xfrm>
        </p:spPr>
        <p:txBody>
          <a:bodyPr>
            <a:noAutofit/>
          </a:bodyPr>
          <a:lstStyle/>
          <a:p>
            <a:pPr algn="l"/>
            <a:r>
              <a:rPr lang="en-GB" sz="2400" dirty="0"/>
              <a:t>Ask children to copy the words on to their white board and then circle the /</a:t>
            </a:r>
            <a:r>
              <a:rPr lang="en-GB" sz="2400" dirty="0" err="1"/>
              <a:t>ee</a:t>
            </a:r>
            <a:r>
              <a:rPr lang="en-GB" sz="2400" dirty="0"/>
              <a:t>/ sound in each word</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2318029851"/>
              </p:ext>
            </p:extLst>
          </p:nvPr>
        </p:nvGraphicFramePr>
        <p:xfrm>
          <a:off x="521258" y="3246523"/>
          <a:ext cx="11149484" cy="2004859"/>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229897">
                  <a:extLst>
                    <a:ext uri="{9D8B030D-6E8A-4147-A177-3AD203B41FA5}">
                      <a16:colId xmlns:a16="http://schemas.microsoft.com/office/drawing/2014/main" val="4212918643"/>
                    </a:ext>
                  </a:extLst>
                </a:gridCol>
              </a:tblGrid>
              <a:tr h="967821">
                <a:tc>
                  <a:txBody>
                    <a:bodyPr/>
                    <a:lstStyle/>
                    <a:p>
                      <a:pPr algn="ctr" fontAlgn="t"/>
                      <a:r>
                        <a:rPr lang="en-GB" sz="2800" b="0" i="0" dirty="0">
                          <a:latin typeface="OpenDyslexicAlta" pitchFamily="2" charset="77"/>
                        </a:rPr>
                        <a:t>merriment</a:t>
                      </a:r>
                    </a:p>
                  </a:txBody>
                  <a:tcPr/>
                </a:tc>
                <a:tc>
                  <a:txBody>
                    <a:bodyPr/>
                    <a:lstStyle/>
                    <a:p>
                      <a:pPr algn="ctr"/>
                      <a:r>
                        <a:rPr lang="en-GB" sz="2800" b="0" i="0" dirty="0">
                          <a:latin typeface="OpenDyslexicAlta" pitchFamily="2" charset="77"/>
                        </a:rPr>
                        <a:t>happiness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plentiful</a:t>
                      </a:r>
                    </a:p>
                    <a:p>
                      <a:pPr algn="ctr"/>
                      <a:endParaRPr lang="en-GB" sz="28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penniless</a:t>
                      </a:r>
                    </a:p>
                    <a:p>
                      <a:pPr algn="ctr"/>
                      <a:endParaRPr lang="en-GB" sz="2800" dirty="0">
                        <a:latin typeface="OpenDyslexicAlta" pitchFamily="2" charset="77"/>
                      </a:endParaRPr>
                    </a:p>
                  </a:txBody>
                  <a:tcPr/>
                </a:tc>
                <a:tc>
                  <a:txBody>
                    <a:bodyPr/>
                    <a:lstStyle/>
                    <a:p>
                      <a:pPr algn="ctr"/>
                      <a:r>
                        <a:rPr lang="en-GB" sz="2800" b="0" i="0" dirty="0">
                          <a:latin typeface="OpenDyslexicAlta" pitchFamily="2" charset="77"/>
                        </a:rPr>
                        <a:t>pitiful</a:t>
                      </a:r>
                    </a:p>
                  </a:txBody>
                  <a:tcPr/>
                </a:tc>
                <a:extLst>
                  <a:ext uri="{0D108BD9-81ED-4DB2-BD59-A6C34878D82A}">
                    <a16:rowId xmlns:a16="http://schemas.microsoft.com/office/drawing/2014/main" val="2756955956"/>
                  </a:ext>
                </a:extLst>
              </a:tr>
              <a:tr h="1037038">
                <a:tc>
                  <a:txBody>
                    <a:bodyPr/>
                    <a:lstStyle/>
                    <a:p>
                      <a:pPr algn="ctr"/>
                      <a:r>
                        <a:rPr lang="en-GB" sz="2400" b="0" i="0" dirty="0">
                          <a:latin typeface="OpenDyslexicAlta" pitchFamily="2" charset="77"/>
                        </a:rPr>
                        <a:t>happily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prettiest</a:t>
                      </a:r>
                    </a:p>
                    <a:p>
                      <a:pPr algn="ctr"/>
                      <a:endParaRPr lang="en-GB" sz="28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nastiness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beautiful</a:t>
                      </a:r>
                    </a:p>
                    <a:p>
                      <a:pPr algn="ctr"/>
                      <a:endParaRPr lang="en-GB" sz="2800" dirty="0">
                        <a:latin typeface="OpenDyslexicAlta" pitchFamily="2" charset="77"/>
                      </a:endParaRPr>
                    </a:p>
                  </a:txBody>
                  <a:tcPr/>
                </a:tc>
                <a:tc>
                  <a:txBody>
                    <a:bodyPr/>
                    <a:lstStyle/>
                    <a:p>
                      <a:pPr algn="ctr"/>
                      <a:r>
                        <a:rPr lang="en-GB" sz="2800" b="0" i="0" dirty="0">
                          <a:latin typeface="OpenDyslexicAlta" pitchFamily="2" charset="77"/>
                        </a:rPr>
                        <a:t>silliness</a:t>
                      </a:r>
                    </a:p>
                  </a:txBody>
                  <a:tcPr/>
                </a:tc>
                <a:extLst>
                  <a:ext uri="{0D108BD9-81ED-4DB2-BD59-A6C34878D82A}">
                    <a16:rowId xmlns:a16="http://schemas.microsoft.com/office/drawing/2014/main" val="2964611663"/>
                  </a:ext>
                </a:extLst>
              </a:tr>
            </a:tbl>
          </a:graphicData>
        </a:graphic>
      </p:graphicFrame>
      <p:sp>
        <p:nvSpPr>
          <p:cNvPr id="5" name="Oval 4">
            <a:extLst>
              <a:ext uri="{FF2B5EF4-FFF2-40B4-BE49-F238E27FC236}">
                <a16:creationId xmlns:a16="http://schemas.microsoft.com/office/drawing/2014/main" id="{08BDD798-4C67-4980-A7B1-8C3CAC9F8004}"/>
              </a:ext>
            </a:extLst>
          </p:cNvPr>
          <p:cNvSpPr/>
          <p:nvPr/>
        </p:nvSpPr>
        <p:spPr>
          <a:xfrm>
            <a:off x="1572126" y="3429000"/>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519711C-DC2D-4424-A35D-B8CD33255B97}"/>
              </a:ext>
            </a:extLst>
          </p:cNvPr>
          <p:cNvSpPr/>
          <p:nvPr/>
        </p:nvSpPr>
        <p:spPr>
          <a:xfrm>
            <a:off x="3793957" y="3337559"/>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D389693-C37B-4C57-9378-5C3CDB5B9003}"/>
              </a:ext>
            </a:extLst>
          </p:cNvPr>
          <p:cNvSpPr/>
          <p:nvPr/>
        </p:nvSpPr>
        <p:spPr>
          <a:xfrm>
            <a:off x="6270457" y="3304273"/>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9B27DD4-4DDD-4A24-A057-0EE57FDBFAE7}"/>
              </a:ext>
            </a:extLst>
          </p:cNvPr>
          <p:cNvSpPr/>
          <p:nvPr/>
        </p:nvSpPr>
        <p:spPr>
          <a:xfrm>
            <a:off x="8285747" y="3337558"/>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4B5C147-9035-48FE-9B7F-AB8143E6AE8A}"/>
              </a:ext>
            </a:extLst>
          </p:cNvPr>
          <p:cNvSpPr/>
          <p:nvPr/>
        </p:nvSpPr>
        <p:spPr>
          <a:xfrm>
            <a:off x="10451432" y="3337559"/>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7640588-95BA-4E23-B9DE-1E6C97958704}"/>
              </a:ext>
            </a:extLst>
          </p:cNvPr>
          <p:cNvSpPr/>
          <p:nvPr/>
        </p:nvSpPr>
        <p:spPr>
          <a:xfrm>
            <a:off x="2045368" y="4248952"/>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99B1DF4-5C50-417F-892B-7A5F81DB1BAC}"/>
              </a:ext>
            </a:extLst>
          </p:cNvPr>
          <p:cNvSpPr/>
          <p:nvPr/>
        </p:nvSpPr>
        <p:spPr>
          <a:xfrm>
            <a:off x="1724526" y="3581400"/>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0FD8C1A-EBEF-416B-879C-A82B6433C6EF}"/>
              </a:ext>
            </a:extLst>
          </p:cNvPr>
          <p:cNvSpPr/>
          <p:nvPr/>
        </p:nvSpPr>
        <p:spPr>
          <a:xfrm>
            <a:off x="3992479" y="4341815"/>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58C95A8-EB5D-4D67-AF52-B5D1D9B32F25}"/>
              </a:ext>
            </a:extLst>
          </p:cNvPr>
          <p:cNvSpPr/>
          <p:nvPr/>
        </p:nvSpPr>
        <p:spPr>
          <a:xfrm>
            <a:off x="5999747" y="4345425"/>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30EEF63-CFF5-459C-A4D9-1E516432EBF5}"/>
              </a:ext>
            </a:extLst>
          </p:cNvPr>
          <p:cNvSpPr/>
          <p:nvPr/>
        </p:nvSpPr>
        <p:spPr>
          <a:xfrm>
            <a:off x="8490283" y="4329383"/>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80CE939-D7EC-4D2F-86A5-1DCAC613BB17}"/>
              </a:ext>
            </a:extLst>
          </p:cNvPr>
          <p:cNvSpPr/>
          <p:nvPr/>
        </p:nvSpPr>
        <p:spPr>
          <a:xfrm>
            <a:off x="10305045" y="4294470"/>
            <a:ext cx="192506" cy="340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363B74F-CA3E-4BAA-84A3-56647E6A3487}"/>
              </a:ext>
            </a:extLst>
          </p:cNvPr>
          <p:cNvSpPr txBox="1"/>
          <p:nvPr/>
        </p:nvSpPr>
        <p:spPr>
          <a:xfrm>
            <a:off x="521258" y="401053"/>
            <a:ext cx="1692553" cy="400110"/>
          </a:xfrm>
          <a:prstGeom prst="rect">
            <a:avLst/>
          </a:prstGeom>
          <a:noFill/>
        </p:spPr>
        <p:txBody>
          <a:bodyPr wrap="square" rtlCol="0">
            <a:spAutoFit/>
          </a:bodyPr>
          <a:lstStyle/>
          <a:p>
            <a:r>
              <a:rPr lang="en-GB" sz="2000" dirty="0">
                <a:solidFill>
                  <a:srgbClr val="FF3860"/>
                </a:solidFill>
                <a:latin typeface="Muli" panose="020B0604020202020204" charset="0"/>
              </a:rPr>
              <a:t>Answers: </a:t>
            </a:r>
          </a:p>
        </p:txBody>
      </p:sp>
    </p:spTree>
    <p:extLst>
      <p:ext uri="{BB962C8B-B14F-4D97-AF65-F5344CB8AC3E}">
        <p14:creationId xmlns:p14="http://schemas.microsoft.com/office/powerpoint/2010/main" val="4354327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2078027"/>
              </p:ext>
            </p:extLst>
          </p:nvPr>
        </p:nvGraphicFramePr>
        <p:xfrm>
          <a:off x="552659" y="1600196"/>
          <a:ext cx="2742991" cy="5029200"/>
        </p:xfrm>
        <a:graphic>
          <a:graphicData uri="http://schemas.openxmlformats.org/drawingml/2006/table">
            <a:tbl>
              <a:tblPr firstRow="1" bandRow="1">
                <a:tableStyleId>{5940675A-B579-460E-94D1-54222C63F5DA}</a:tableStyleId>
              </a:tblPr>
              <a:tblGrid>
                <a:gridCol w="2742991">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pPr fontAlgn="t"/>
                      <a:r>
                        <a:rPr lang="en-GB" sz="2000" b="0" i="0" dirty="0">
                          <a:latin typeface="OpenDyslexicAlta" pitchFamily="2" charset="77"/>
                        </a:rPr>
                        <a:t>merriment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happiness</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plentiful</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penniless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prettiest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nastiness</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beautiful</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pitiful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silliness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233722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a:lnSpc>
                          <a:spcPct val="100000"/>
                        </a:lnSpc>
                        <a:spcBef>
                          <a:spcPts val="0"/>
                        </a:spcBef>
                        <a:defRPr/>
                      </a:pPr>
                      <a:r>
                        <a:rPr lang="en-GB" sz="1400" b="0" i="0" dirty="0">
                          <a:latin typeface="Muli" pitchFamily="2" charset="77"/>
                        </a:rPr>
                        <a:t> The ‘</a:t>
                      </a:r>
                      <a:r>
                        <a:rPr lang="en-GB" sz="1400" dirty="0" err="1">
                          <a:latin typeface="Muli" pitchFamily="2" charset="77"/>
                        </a:rPr>
                        <a:t>ee</a:t>
                      </a:r>
                      <a:r>
                        <a:rPr lang="en-GB" sz="1400" dirty="0">
                          <a:latin typeface="Muli" pitchFamily="2" charset="77"/>
                        </a:rPr>
                        <a:t>’ sound spelt with an ‘</a:t>
                      </a:r>
                      <a:r>
                        <a:rPr lang="en-GB" sz="1400" dirty="0" err="1">
                          <a:latin typeface="Muli" pitchFamily="2" charset="77"/>
                        </a:rPr>
                        <a:t>i</a:t>
                      </a:r>
                      <a:r>
                        <a:rPr lang="en-GB" sz="1400" dirty="0">
                          <a:latin typeface="Muli" pitchFamily="2" charset="77"/>
                        </a:rPr>
                        <a:t>’ </a:t>
                      </a:r>
                    </a:p>
                    <a:p>
                      <a:pPr>
                        <a:lnSpc>
                          <a:spcPct val="100000"/>
                        </a:lnSpc>
                        <a:spcBef>
                          <a:spcPts val="0"/>
                        </a:spcBef>
                        <a:defRPr/>
                      </a:pPr>
                      <a:endParaRPr lang="en-GB" sz="1400" dirty="0">
                        <a:latin typeface="Muli" pitchFamily="2" charset="77"/>
                      </a:endParaRPr>
                    </a:p>
                    <a:p>
                      <a:pPr>
                        <a:lnSpc>
                          <a:spcPct val="100000"/>
                        </a:lnSpc>
                        <a:spcBef>
                          <a:spcPts val="0"/>
                        </a:spcBef>
                        <a:defRPr/>
                      </a:pPr>
                      <a:r>
                        <a:rPr lang="en-GB" sz="1400" dirty="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2007719"/>
            <a:ext cx="8742275" cy="3970318"/>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boy was filled with _____________ when he saw his new bike.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children got in to trouble because of their _____________ at break time.</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dress was the most ______________ thing she had ever seen.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After he bought all of the gifts, John was left _______________.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There was so much food at the party, the guests said it was _______________.</a:t>
            </a:r>
          </a:p>
        </p:txBody>
      </p:sp>
    </p:spTree>
    <p:extLst>
      <p:ext uri="{BB962C8B-B14F-4D97-AF65-F5344CB8AC3E}">
        <p14:creationId xmlns:p14="http://schemas.microsoft.com/office/powerpoint/2010/main" val="19114390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7597658"/>
              </p:ext>
            </p:extLst>
          </p:nvPr>
        </p:nvGraphicFramePr>
        <p:xfrm>
          <a:off x="552659" y="1600196"/>
          <a:ext cx="2742991" cy="5029200"/>
        </p:xfrm>
        <a:graphic>
          <a:graphicData uri="http://schemas.openxmlformats.org/drawingml/2006/table">
            <a:tbl>
              <a:tblPr firstRow="1" bandRow="1">
                <a:tableStyleId>{5940675A-B579-460E-94D1-54222C63F5DA}</a:tableStyleId>
              </a:tblPr>
              <a:tblGrid>
                <a:gridCol w="2742991">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pPr fontAlgn="t"/>
                      <a:r>
                        <a:rPr lang="en-GB" sz="2000" b="0" i="0" dirty="0">
                          <a:latin typeface="OpenDyslexicAlta" pitchFamily="2" charset="77"/>
                        </a:rPr>
                        <a:t>merriment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happiness</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plentiful</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penniless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prettiest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nastiness</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beautiful</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pitiful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silliness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687747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a:lnSpc>
                          <a:spcPct val="100000"/>
                        </a:lnSpc>
                        <a:spcBef>
                          <a:spcPts val="0"/>
                        </a:spcBef>
                        <a:defRPr/>
                      </a:pPr>
                      <a:r>
                        <a:rPr lang="en-GB" sz="1400" b="0" i="0" dirty="0">
                          <a:latin typeface="Muli" pitchFamily="2" charset="77"/>
                        </a:rPr>
                        <a:t> The ‘</a:t>
                      </a:r>
                      <a:r>
                        <a:rPr lang="en-GB" sz="1400" dirty="0" err="1">
                          <a:latin typeface="Muli" pitchFamily="2" charset="77"/>
                        </a:rPr>
                        <a:t>ee</a:t>
                      </a:r>
                      <a:r>
                        <a:rPr lang="en-GB" sz="1400" dirty="0">
                          <a:latin typeface="Muli" pitchFamily="2" charset="77"/>
                        </a:rPr>
                        <a:t>’ sound spelt with an ‘</a:t>
                      </a:r>
                      <a:r>
                        <a:rPr lang="en-GB" sz="1400" dirty="0" err="1">
                          <a:latin typeface="Muli" pitchFamily="2" charset="77"/>
                        </a:rPr>
                        <a:t>i</a:t>
                      </a:r>
                      <a:r>
                        <a:rPr lang="en-GB" sz="1400" dirty="0">
                          <a:latin typeface="Muli" pitchFamily="2" charset="77"/>
                        </a:rPr>
                        <a:t>’ </a:t>
                      </a:r>
                    </a:p>
                    <a:p>
                      <a:pPr>
                        <a:lnSpc>
                          <a:spcPct val="100000"/>
                        </a:lnSpc>
                        <a:spcBef>
                          <a:spcPts val="0"/>
                        </a:spcBef>
                        <a:defRPr/>
                      </a:pPr>
                      <a:endParaRPr lang="en-GB" sz="1400" dirty="0">
                        <a:latin typeface="Muli" pitchFamily="2" charset="77"/>
                      </a:endParaRPr>
                    </a:p>
                    <a:p>
                      <a:pPr>
                        <a:lnSpc>
                          <a:spcPct val="100000"/>
                        </a:lnSpc>
                        <a:spcBef>
                          <a:spcPts val="0"/>
                        </a:spcBef>
                        <a:defRPr/>
                      </a:pPr>
                      <a:r>
                        <a:rPr lang="en-GB" sz="140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2007719"/>
            <a:ext cx="8742275" cy="3970318"/>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boy was filled with _</a:t>
            </a:r>
            <a:r>
              <a:rPr lang="en-GB" dirty="0">
                <a:solidFill>
                  <a:srgbClr val="FF3860"/>
                </a:solidFill>
                <a:latin typeface="OpenDyslexicAlta" pitchFamily="2" charset="77"/>
                <a:ea typeface="OpenDyslexic" charset="0"/>
                <a:cs typeface="OpenDyslexic" charset="0"/>
              </a:rPr>
              <a:t>happiness</a:t>
            </a:r>
            <a:r>
              <a:rPr lang="en-GB" dirty="0">
                <a:latin typeface="OpenDyslexicAlta" pitchFamily="2" charset="77"/>
                <a:ea typeface="OpenDyslexic" charset="0"/>
                <a:cs typeface="OpenDyslexic" charset="0"/>
              </a:rPr>
              <a:t>_ when he saw his new bike.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children got in to trouble because of their _</a:t>
            </a:r>
            <a:r>
              <a:rPr lang="en-GB" dirty="0">
                <a:solidFill>
                  <a:srgbClr val="FF3860"/>
                </a:solidFill>
                <a:latin typeface="OpenDyslexicAlta" pitchFamily="2" charset="77"/>
                <a:ea typeface="OpenDyslexic" charset="0"/>
                <a:cs typeface="OpenDyslexic" charset="0"/>
              </a:rPr>
              <a:t>silliness</a:t>
            </a:r>
            <a:r>
              <a:rPr lang="en-GB" dirty="0">
                <a:latin typeface="OpenDyslexicAlta" pitchFamily="2" charset="77"/>
                <a:ea typeface="OpenDyslexic" charset="0"/>
                <a:cs typeface="OpenDyslexic" charset="0"/>
              </a:rPr>
              <a:t>_ at break time.</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dress was the most _</a:t>
            </a:r>
            <a:r>
              <a:rPr lang="en-GB" dirty="0">
                <a:solidFill>
                  <a:srgbClr val="FF3860"/>
                </a:solidFill>
                <a:latin typeface="OpenDyslexicAlta" pitchFamily="2" charset="77"/>
                <a:ea typeface="OpenDyslexic" charset="0"/>
                <a:cs typeface="OpenDyslexic" charset="0"/>
              </a:rPr>
              <a:t>prettiest</a:t>
            </a:r>
            <a:r>
              <a:rPr lang="en-GB" dirty="0">
                <a:latin typeface="OpenDyslexicAlta" pitchFamily="2" charset="77"/>
                <a:ea typeface="OpenDyslexic" charset="0"/>
                <a:cs typeface="OpenDyslexic" charset="0"/>
              </a:rPr>
              <a:t>_ thing she had ever seen.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After he bought all of the gifts, John was left _</a:t>
            </a:r>
            <a:r>
              <a:rPr lang="en-GB" dirty="0">
                <a:solidFill>
                  <a:srgbClr val="FF3860"/>
                </a:solidFill>
                <a:latin typeface="OpenDyslexicAlta" pitchFamily="2" charset="77"/>
                <a:ea typeface="OpenDyslexic" charset="0"/>
                <a:cs typeface="OpenDyslexic" charset="0"/>
              </a:rPr>
              <a:t>penniless</a:t>
            </a:r>
            <a:r>
              <a:rPr lang="en-GB" dirty="0">
                <a:latin typeface="OpenDyslexicAlta" pitchFamily="2" charset="77"/>
                <a:ea typeface="OpenDyslexic" charset="0"/>
                <a:cs typeface="OpenDyslexic" charset="0"/>
              </a:rPr>
              <a:t>_.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There was so much food at the party, the guests said it was _</a:t>
            </a:r>
            <a:r>
              <a:rPr lang="en-GB" dirty="0">
                <a:solidFill>
                  <a:srgbClr val="FF3860"/>
                </a:solidFill>
                <a:latin typeface="OpenDyslexicAlta" pitchFamily="2" charset="77"/>
                <a:ea typeface="OpenDyslexic" charset="0"/>
                <a:cs typeface="OpenDyslexic" charset="0"/>
              </a:rPr>
              <a:t>plentiful</a:t>
            </a:r>
            <a:r>
              <a:rPr lang="en-GB" dirty="0">
                <a:latin typeface="OpenDyslexicAlta" pitchFamily="2" charset="77"/>
                <a:ea typeface="OpenDyslexic" charset="0"/>
                <a:cs typeface="OpenDyslexic" charset="0"/>
              </a:rPr>
              <a:t>_.</a:t>
            </a:r>
          </a:p>
        </p:txBody>
      </p:sp>
    </p:spTree>
    <p:extLst>
      <p:ext uri="{BB962C8B-B14F-4D97-AF65-F5344CB8AC3E}">
        <p14:creationId xmlns:p14="http://schemas.microsoft.com/office/powerpoint/2010/main" val="283647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a:t>
            </a:r>
            <a:r>
              <a:rPr lang="en-GB" dirty="0">
                <a:solidFill>
                  <a:srgbClr val="FF3860"/>
                </a:solidFill>
              </a:rPr>
              <a:t>plane</a:t>
            </a:r>
            <a:r>
              <a:rPr lang="en-GB" dirty="0"/>
              <a:t>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plane</a:t>
            </a:r>
            <a:r>
              <a:rPr lang="en-GB" dirty="0"/>
              <a:t>           plain</a:t>
            </a:r>
          </a:p>
          <a:p>
            <a:endParaRPr lang="en-GB" dirty="0"/>
          </a:p>
        </p:txBody>
      </p:sp>
      <p:sp>
        <p:nvSpPr>
          <p:cNvPr id="4" name="TextBox 3">
            <a:extLst>
              <a:ext uri="{FF2B5EF4-FFF2-40B4-BE49-F238E27FC236}">
                <a16:creationId xmlns:a16="http://schemas.microsoft.com/office/drawing/2014/main" id="{102321E1-9497-0243-A2EB-7F3649698A71}"/>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0711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325540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183062486"/>
                    </a:ext>
                  </a:extLst>
                </a:gridCol>
                <a:gridCol w="1858433">
                  <a:extLst>
                    <a:ext uri="{9D8B030D-6E8A-4147-A177-3AD203B41FA5}">
                      <a16:colId xmlns:a16="http://schemas.microsoft.com/office/drawing/2014/main" val="116152533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merriment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happiness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plentiful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penniless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happily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prettiest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nastiness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beautiful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pitiful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silliness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7897168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a:t>
                      </a:r>
                      <a:r>
                        <a:rPr lang="en-GB" sz="1400" baseline="0" dirty="0" err="1">
                          <a:solidFill>
                            <a:schemeClr val="tx1"/>
                          </a:solidFill>
                          <a:latin typeface="Muli" pitchFamily="2" charset="77"/>
                        </a:rPr>
                        <a:t>ee</a:t>
                      </a:r>
                      <a:r>
                        <a:rPr lang="en-GB" sz="1400" baseline="0" dirty="0">
                          <a:solidFill>
                            <a:schemeClr val="tx1"/>
                          </a:solidFill>
                          <a:latin typeface="Muli" pitchFamily="2" charset="77"/>
                        </a:rPr>
                        <a:t>’ sound spelt with an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94509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merriment</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happiness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plentiful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penniless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prettiest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nastiness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beautiful</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pitiful</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silliness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4958317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 The ‘</a:t>
                      </a:r>
                      <a:r>
                        <a:rPr lang="en-GB" sz="1400" baseline="0" dirty="0" err="1">
                          <a:solidFill>
                            <a:schemeClr val="tx1"/>
                          </a:solidFill>
                          <a:latin typeface="Muli" pitchFamily="2" charset="77"/>
                        </a:rPr>
                        <a:t>ee</a:t>
                      </a:r>
                      <a:r>
                        <a:rPr lang="en-GB" sz="1400" baseline="0" dirty="0">
                          <a:solidFill>
                            <a:schemeClr val="tx1"/>
                          </a:solidFill>
                          <a:latin typeface="Muli" pitchFamily="2" charset="77"/>
                        </a:rPr>
                        <a:t>’ sound spelt with an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14477" y="1396998"/>
          <a:ext cx="6879356" cy="5165930"/>
        </p:xfrm>
        <a:graphic>
          <a:graphicData uri="http://schemas.openxmlformats.org/drawingml/2006/table">
            <a:tbl>
              <a:tblPr firstRow="1" bandRow="1">
                <a:tableStyleId>{5940675A-B579-460E-94D1-54222C63F5DA}</a:tableStyleId>
              </a:tblPr>
              <a:tblGrid>
                <a:gridCol w="404668">
                  <a:extLst>
                    <a:ext uri="{9D8B030D-6E8A-4147-A177-3AD203B41FA5}">
                      <a16:colId xmlns:a16="http://schemas.microsoft.com/office/drawing/2014/main" val="20000"/>
                    </a:ext>
                  </a:extLst>
                </a:gridCol>
                <a:gridCol w="404668">
                  <a:extLst>
                    <a:ext uri="{9D8B030D-6E8A-4147-A177-3AD203B41FA5}">
                      <a16:colId xmlns:a16="http://schemas.microsoft.com/office/drawing/2014/main" val="20001"/>
                    </a:ext>
                  </a:extLst>
                </a:gridCol>
                <a:gridCol w="404668">
                  <a:extLst>
                    <a:ext uri="{9D8B030D-6E8A-4147-A177-3AD203B41FA5}">
                      <a16:colId xmlns:a16="http://schemas.microsoft.com/office/drawing/2014/main" val="20002"/>
                    </a:ext>
                  </a:extLst>
                </a:gridCol>
                <a:gridCol w="404668">
                  <a:extLst>
                    <a:ext uri="{9D8B030D-6E8A-4147-A177-3AD203B41FA5}">
                      <a16:colId xmlns:a16="http://schemas.microsoft.com/office/drawing/2014/main" val="20003"/>
                    </a:ext>
                  </a:extLst>
                </a:gridCol>
                <a:gridCol w="404668">
                  <a:extLst>
                    <a:ext uri="{9D8B030D-6E8A-4147-A177-3AD203B41FA5}">
                      <a16:colId xmlns:a16="http://schemas.microsoft.com/office/drawing/2014/main" val="20004"/>
                    </a:ext>
                  </a:extLst>
                </a:gridCol>
                <a:gridCol w="404668">
                  <a:extLst>
                    <a:ext uri="{9D8B030D-6E8A-4147-A177-3AD203B41FA5}">
                      <a16:colId xmlns:a16="http://schemas.microsoft.com/office/drawing/2014/main" val="20005"/>
                    </a:ext>
                  </a:extLst>
                </a:gridCol>
                <a:gridCol w="404668">
                  <a:extLst>
                    <a:ext uri="{9D8B030D-6E8A-4147-A177-3AD203B41FA5}">
                      <a16:colId xmlns:a16="http://schemas.microsoft.com/office/drawing/2014/main" val="20006"/>
                    </a:ext>
                  </a:extLst>
                </a:gridCol>
                <a:gridCol w="404668">
                  <a:extLst>
                    <a:ext uri="{9D8B030D-6E8A-4147-A177-3AD203B41FA5}">
                      <a16:colId xmlns:a16="http://schemas.microsoft.com/office/drawing/2014/main" val="20007"/>
                    </a:ext>
                  </a:extLst>
                </a:gridCol>
                <a:gridCol w="404668">
                  <a:extLst>
                    <a:ext uri="{9D8B030D-6E8A-4147-A177-3AD203B41FA5}">
                      <a16:colId xmlns:a16="http://schemas.microsoft.com/office/drawing/2014/main" val="20008"/>
                    </a:ext>
                  </a:extLst>
                </a:gridCol>
                <a:gridCol w="404668">
                  <a:extLst>
                    <a:ext uri="{9D8B030D-6E8A-4147-A177-3AD203B41FA5}">
                      <a16:colId xmlns:a16="http://schemas.microsoft.com/office/drawing/2014/main" val="20009"/>
                    </a:ext>
                  </a:extLst>
                </a:gridCol>
                <a:gridCol w="404668">
                  <a:extLst>
                    <a:ext uri="{9D8B030D-6E8A-4147-A177-3AD203B41FA5}">
                      <a16:colId xmlns:a16="http://schemas.microsoft.com/office/drawing/2014/main" val="20010"/>
                    </a:ext>
                  </a:extLst>
                </a:gridCol>
                <a:gridCol w="404668">
                  <a:extLst>
                    <a:ext uri="{9D8B030D-6E8A-4147-A177-3AD203B41FA5}">
                      <a16:colId xmlns:a16="http://schemas.microsoft.com/office/drawing/2014/main" val="20011"/>
                    </a:ext>
                  </a:extLst>
                </a:gridCol>
                <a:gridCol w="404668">
                  <a:extLst>
                    <a:ext uri="{9D8B030D-6E8A-4147-A177-3AD203B41FA5}">
                      <a16:colId xmlns:a16="http://schemas.microsoft.com/office/drawing/2014/main" val="20012"/>
                    </a:ext>
                  </a:extLst>
                </a:gridCol>
                <a:gridCol w="404668">
                  <a:extLst>
                    <a:ext uri="{9D8B030D-6E8A-4147-A177-3AD203B41FA5}">
                      <a16:colId xmlns:a16="http://schemas.microsoft.com/office/drawing/2014/main" val="20013"/>
                    </a:ext>
                  </a:extLst>
                </a:gridCol>
                <a:gridCol w="404668">
                  <a:extLst>
                    <a:ext uri="{9D8B030D-6E8A-4147-A177-3AD203B41FA5}">
                      <a16:colId xmlns:a16="http://schemas.microsoft.com/office/drawing/2014/main" val="20014"/>
                    </a:ext>
                  </a:extLst>
                </a:gridCol>
                <a:gridCol w="404668">
                  <a:extLst>
                    <a:ext uri="{9D8B030D-6E8A-4147-A177-3AD203B41FA5}">
                      <a16:colId xmlns:a16="http://schemas.microsoft.com/office/drawing/2014/main" val="20015"/>
                    </a:ext>
                  </a:extLst>
                </a:gridCol>
                <a:gridCol w="404668">
                  <a:extLst>
                    <a:ext uri="{9D8B030D-6E8A-4147-A177-3AD203B41FA5}">
                      <a16:colId xmlns:a16="http://schemas.microsoft.com/office/drawing/2014/main" val="20016"/>
                    </a:ext>
                  </a:extLst>
                </a:gridCol>
              </a:tblGrid>
              <a:tr h="469630">
                <a:tc>
                  <a:txBody>
                    <a:bodyPr/>
                    <a:lstStyle/>
                    <a:p>
                      <a:pPr algn="ctr"/>
                      <a:endParaRPr lang="en-GB" sz="24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9630">
                <a:tc>
                  <a:txBody>
                    <a:bodyPr/>
                    <a:lstStyle/>
                    <a:p>
                      <a:endParaRPr lang="en-GB" sz="24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69630">
                <a:tc>
                  <a:txBody>
                    <a:bodyPr/>
                    <a:lstStyle/>
                    <a:p>
                      <a:endParaRPr lang="en-GB" sz="24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69630">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3" name="TextBox 2"/>
          <p:cNvSpPr txBox="1"/>
          <p:nvPr/>
        </p:nvSpPr>
        <p:spPr>
          <a:xfrm>
            <a:off x="8686800" y="2514600"/>
            <a:ext cx="3260272" cy="923330"/>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Find the missing letters to complete the missing word in red.  </a:t>
            </a:r>
          </a:p>
        </p:txBody>
      </p:sp>
    </p:spTree>
    <p:extLst>
      <p:ext uri="{BB962C8B-B14F-4D97-AF65-F5344CB8AC3E}">
        <p14:creationId xmlns:p14="http://schemas.microsoft.com/office/powerpoint/2010/main" val="6695241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merriment</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happiness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plentiful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penniless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prettiest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nastiness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beautiful</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pitiful</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silliness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837117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 The ‘</a:t>
                      </a:r>
                      <a:r>
                        <a:rPr lang="en-GB" sz="1400" baseline="0" dirty="0" err="1">
                          <a:solidFill>
                            <a:schemeClr val="tx1"/>
                          </a:solidFill>
                          <a:latin typeface="Muli" pitchFamily="2" charset="77"/>
                        </a:rPr>
                        <a:t>ee</a:t>
                      </a:r>
                      <a:r>
                        <a:rPr lang="en-GB" sz="1400" baseline="0" dirty="0">
                          <a:solidFill>
                            <a:schemeClr val="tx1"/>
                          </a:solidFill>
                          <a:latin typeface="Muli" pitchFamily="2" charset="77"/>
                        </a:rPr>
                        <a:t>’ sound spelt with an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0250303"/>
              </p:ext>
            </p:extLst>
          </p:nvPr>
        </p:nvGraphicFramePr>
        <p:xfrm>
          <a:off x="3614477" y="1396998"/>
          <a:ext cx="6879356" cy="5165930"/>
        </p:xfrm>
        <a:graphic>
          <a:graphicData uri="http://schemas.openxmlformats.org/drawingml/2006/table">
            <a:tbl>
              <a:tblPr firstRow="1" bandRow="1">
                <a:tableStyleId>{5940675A-B579-460E-94D1-54222C63F5DA}</a:tableStyleId>
              </a:tblPr>
              <a:tblGrid>
                <a:gridCol w="404668">
                  <a:extLst>
                    <a:ext uri="{9D8B030D-6E8A-4147-A177-3AD203B41FA5}">
                      <a16:colId xmlns:a16="http://schemas.microsoft.com/office/drawing/2014/main" val="20000"/>
                    </a:ext>
                  </a:extLst>
                </a:gridCol>
                <a:gridCol w="404668">
                  <a:extLst>
                    <a:ext uri="{9D8B030D-6E8A-4147-A177-3AD203B41FA5}">
                      <a16:colId xmlns:a16="http://schemas.microsoft.com/office/drawing/2014/main" val="20001"/>
                    </a:ext>
                  </a:extLst>
                </a:gridCol>
                <a:gridCol w="404668">
                  <a:extLst>
                    <a:ext uri="{9D8B030D-6E8A-4147-A177-3AD203B41FA5}">
                      <a16:colId xmlns:a16="http://schemas.microsoft.com/office/drawing/2014/main" val="20002"/>
                    </a:ext>
                  </a:extLst>
                </a:gridCol>
                <a:gridCol w="404668">
                  <a:extLst>
                    <a:ext uri="{9D8B030D-6E8A-4147-A177-3AD203B41FA5}">
                      <a16:colId xmlns:a16="http://schemas.microsoft.com/office/drawing/2014/main" val="20003"/>
                    </a:ext>
                  </a:extLst>
                </a:gridCol>
                <a:gridCol w="404668">
                  <a:extLst>
                    <a:ext uri="{9D8B030D-6E8A-4147-A177-3AD203B41FA5}">
                      <a16:colId xmlns:a16="http://schemas.microsoft.com/office/drawing/2014/main" val="20004"/>
                    </a:ext>
                  </a:extLst>
                </a:gridCol>
                <a:gridCol w="404668">
                  <a:extLst>
                    <a:ext uri="{9D8B030D-6E8A-4147-A177-3AD203B41FA5}">
                      <a16:colId xmlns:a16="http://schemas.microsoft.com/office/drawing/2014/main" val="20005"/>
                    </a:ext>
                  </a:extLst>
                </a:gridCol>
                <a:gridCol w="404668">
                  <a:extLst>
                    <a:ext uri="{9D8B030D-6E8A-4147-A177-3AD203B41FA5}">
                      <a16:colId xmlns:a16="http://schemas.microsoft.com/office/drawing/2014/main" val="20006"/>
                    </a:ext>
                  </a:extLst>
                </a:gridCol>
                <a:gridCol w="404668">
                  <a:extLst>
                    <a:ext uri="{9D8B030D-6E8A-4147-A177-3AD203B41FA5}">
                      <a16:colId xmlns:a16="http://schemas.microsoft.com/office/drawing/2014/main" val="20007"/>
                    </a:ext>
                  </a:extLst>
                </a:gridCol>
                <a:gridCol w="404668">
                  <a:extLst>
                    <a:ext uri="{9D8B030D-6E8A-4147-A177-3AD203B41FA5}">
                      <a16:colId xmlns:a16="http://schemas.microsoft.com/office/drawing/2014/main" val="20008"/>
                    </a:ext>
                  </a:extLst>
                </a:gridCol>
                <a:gridCol w="404668">
                  <a:extLst>
                    <a:ext uri="{9D8B030D-6E8A-4147-A177-3AD203B41FA5}">
                      <a16:colId xmlns:a16="http://schemas.microsoft.com/office/drawing/2014/main" val="20009"/>
                    </a:ext>
                  </a:extLst>
                </a:gridCol>
                <a:gridCol w="404668">
                  <a:extLst>
                    <a:ext uri="{9D8B030D-6E8A-4147-A177-3AD203B41FA5}">
                      <a16:colId xmlns:a16="http://schemas.microsoft.com/office/drawing/2014/main" val="20010"/>
                    </a:ext>
                  </a:extLst>
                </a:gridCol>
                <a:gridCol w="404668">
                  <a:extLst>
                    <a:ext uri="{9D8B030D-6E8A-4147-A177-3AD203B41FA5}">
                      <a16:colId xmlns:a16="http://schemas.microsoft.com/office/drawing/2014/main" val="20011"/>
                    </a:ext>
                  </a:extLst>
                </a:gridCol>
                <a:gridCol w="404668">
                  <a:extLst>
                    <a:ext uri="{9D8B030D-6E8A-4147-A177-3AD203B41FA5}">
                      <a16:colId xmlns:a16="http://schemas.microsoft.com/office/drawing/2014/main" val="20012"/>
                    </a:ext>
                  </a:extLst>
                </a:gridCol>
                <a:gridCol w="404668">
                  <a:extLst>
                    <a:ext uri="{9D8B030D-6E8A-4147-A177-3AD203B41FA5}">
                      <a16:colId xmlns:a16="http://schemas.microsoft.com/office/drawing/2014/main" val="20013"/>
                    </a:ext>
                  </a:extLst>
                </a:gridCol>
                <a:gridCol w="404668">
                  <a:extLst>
                    <a:ext uri="{9D8B030D-6E8A-4147-A177-3AD203B41FA5}">
                      <a16:colId xmlns:a16="http://schemas.microsoft.com/office/drawing/2014/main" val="20014"/>
                    </a:ext>
                  </a:extLst>
                </a:gridCol>
                <a:gridCol w="404668">
                  <a:extLst>
                    <a:ext uri="{9D8B030D-6E8A-4147-A177-3AD203B41FA5}">
                      <a16:colId xmlns:a16="http://schemas.microsoft.com/office/drawing/2014/main" val="20015"/>
                    </a:ext>
                  </a:extLst>
                </a:gridCol>
                <a:gridCol w="404668">
                  <a:extLst>
                    <a:ext uri="{9D8B030D-6E8A-4147-A177-3AD203B41FA5}">
                      <a16:colId xmlns:a16="http://schemas.microsoft.com/office/drawing/2014/main" val="20016"/>
                    </a:ext>
                  </a:extLst>
                </a:gridCol>
              </a:tblGrid>
              <a:tr h="469630">
                <a:tc>
                  <a:txBody>
                    <a:bodyPr/>
                    <a:lstStyle/>
                    <a:p>
                      <a:pPr algn="ctr"/>
                      <a:endParaRPr lang="en-GB" sz="24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0" dirty="0">
                          <a:solidFill>
                            <a:srgbClr val="FF3860"/>
                          </a:solidFill>
                          <a:latin typeface="OpenDyslexicAlta" pitchFamily="2" charset="77"/>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9630">
                <a:tc>
                  <a:txBody>
                    <a:bodyPr/>
                    <a:lstStyle/>
                    <a:p>
                      <a:endParaRPr lang="en-GB" sz="24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24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chemeClr val="tx1"/>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69630">
                <a:tc>
                  <a:txBody>
                    <a:bodyPr/>
                    <a:lstStyle/>
                    <a:p>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b="0" i="0" dirty="0">
                        <a:latin typeface="OpenDyslexicAlta" pitchFamily="2" charset="77"/>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69630">
                <a:tc>
                  <a:txBody>
                    <a:bodyPr/>
                    <a:lstStyle/>
                    <a:p>
                      <a:endParaRPr lang="en-GB" sz="24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2400" b="0" i="0" dirty="0">
                          <a:solidFill>
                            <a:srgbClr val="FF3860"/>
                          </a:solidFill>
                          <a:latin typeface="OpenDyslexicAlta" pitchFamily="2" charset="77"/>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69630">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3" name="TextBox 2"/>
          <p:cNvSpPr txBox="1"/>
          <p:nvPr/>
        </p:nvSpPr>
        <p:spPr>
          <a:xfrm>
            <a:off x="8686800" y="2514600"/>
            <a:ext cx="3260272" cy="923330"/>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Find the missing letters to complete the missing word in red.  </a:t>
            </a:r>
          </a:p>
        </p:txBody>
      </p:sp>
    </p:spTree>
    <p:extLst>
      <p:ext uri="{BB962C8B-B14F-4D97-AF65-F5344CB8AC3E}">
        <p14:creationId xmlns:p14="http://schemas.microsoft.com/office/powerpoint/2010/main" val="20360461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suffix ‘-</a:t>
            </a:r>
            <a:r>
              <a:rPr lang="en-GB" dirty="0" err="1"/>
              <a:t>ous</a:t>
            </a:r>
            <a:r>
              <a:rPr lang="en-GB" dirty="0"/>
              <a:t>’.  If there is an ‘</a:t>
            </a:r>
            <a:r>
              <a:rPr lang="en-GB" dirty="0" err="1"/>
              <a:t>ee</a:t>
            </a:r>
            <a:r>
              <a:rPr lang="en-GB" dirty="0"/>
              <a:t>’ sound before the ’-</a:t>
            </a:r>
            <a:r>
              <a:rPr lang="en-GB" dirty="0" err="1"/>
              <a:t>ous’</a:t>
            </a:r>
            <a:r>
              <a:rPr lang="en-GB" dirty="0"/>
              <a:t> ending, it is usually spelled as </a:t>
            </a:r>
            <a:r>
              <a:rPr lang="en-GB" dirty="0" err="1"/>
              <a:t>i</a:t>
            </a:r>
            <a:r>
              <a:rPr lang="en-GB" dirty="0"/>
              <a:t>, but a few words have e.</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17</a:t>
            </a:r>
          </a:p>
        </p:txBody>
      </p:sp>
    </p:spTree>
    <p:extLst>
      <p:ext uri="{BB962C8B-B14F-4D97-AF65-F5344CB8AC3E}">
        <p14:creationId xmlns:p14="http://schemas.microsoft.com/office/powerpoint/2010/main" val="30717738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17</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a:t>
            </a:r>
            <a:r>
              <a:rPr lang="en-GB" dirty="0" err="1"/>
              <a:t>ous</a:t>
            </a:r>
            <a:r>
              <a:rPr lang="en-GB" dirty="0"/>
              <a:t>.’  If there is an ‘</a:t>
            </a:r>
            <a:r>
              <a:rPr lang="en-GB" dirty="0" err="1"/>
              <a:t>ee</a:t>
            </a:r>
            <a:r>
              <a:rPr lang="en-GB" dirty="0"/>
              <a:t>’ sound before the ’-</a:t>
            </a:r>
            <a:r>
              <a:rPr lang="en-GB" dirty="0" err="1"/>
              <a:t>ous’</a:t>
            </a:r>
            <a:r>
              <a:rPr lang="en-GB" dirty="0"/>
              <a:t> ending, it is usually spelled as </a:t>
            </a:r>
            <a:r>
              <a:rPr lang="en-GB" dirty="0" err="1"/>
              <a:t>i</a:t>
            </a:r>
            <a:r>
              <a:rPr lang="en-GB" dirty="0"/>
              <a:t>, but a few words have e.</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serious</a:t>
            </a:r>
          </a:p>
          <a:p>
            <a:pPr fontAlgn="t">
              <a:lnSpc>
                <a:spcPct val="100000"/>
              </a:lnSpc>
              <a:spcAft>
                <a:spcPts val="200"/>
              </a:spcAft>
            </a:pPr>
            <a:r>
              <a:rPr lang="en-GB" sz="2000" dirty="0"/>
              <a:t>obvious</a:t>
            </a:r>
          </a:p>
          <a:p>
            <a:pPr fontAlgn="t">
              <a:lnSpc>
                <a:spcPct val="100000"/>
              </a:lnSpc>
              <a:spcAft>
                <a:spcPts val="200"/>
              </a:spcAft>
            </a:pPr>
            <a:r>
              <a:rPr lang="en-GB" sz="2000" dirty="0"/>
              <a:t>curious</a:t>
            </a:r>
          </a:p>
          <a:p>
            <a:pPr fontAlgn="t">
              <a:lnSpc>
                <a:spcPct val="100000"/>
              </a:lnSpc>
              <a:spcAft>
                <a:spcPts val="200"/>
              </a:spcAft>
            </a:pPr>
            <a:r>
              <a:rPr lang="en-GB" sz="2000" dirty="0"/>
              <a:t>hideous</a:t>
            </a:r>
          </a:p>
          <a:p>
            <a:pPr fontAlgn="t">
              <a:lnSpc>
                <a:spcPct val="100000"/>
              </a:lnSpc>
              <a:spcAft>
                <a:spcPts val="200"/>
              </a:spcAft>
            </a:pPr>
            <a:r>
              <a:rPr lang="en-GB" sz="2000" dirty="0"/>
              <a:t>spontaneous</a:t>
            </a:r>
          </a:p>
          <a:p>
            <a:pPr fontAlgn="t">
              <a:lnSpc>
                <a:spcPct val="100000"/>
              </a:lnSpc>
              <a:spcAft>
                <a:spcPts val="200"/>
              </a:spcAft>
            </a:pPr>
            <a:r>
              <a:rPr lang="en-GB" sz="2000" dirty="0"/>
              <a:t>courteous</a:t>
            </a:r>
          </a:p>
          <a:p>
            <a:pPr fontAlgn="t">
              <a:lnSpc>
                <a:spcPct val="100000"/>
              </a:lnSpc>
              <a:spcAft>
                <a:spcPts val="200"/>
              </a:spcAft>
            </a:pPr>
            <a:r>
              <a:rPr lang="en-GB" sz="2000" dirty="0"/>
              <a:t>furious</a:t>
            </a:r>
          </a:p>
          <a:p>
            <a:pPr fontAlgn="t">
              <a:lnSpc>
                <a:spcPct val="100000"/>
              </a:lnSpc>
              <a:spcAft>
                <a:spcPts val="200"/>
              </a:spcAft>
            </a:pPr>
            <a:r>
              <a:rPr lang="en-GB" sz="2000" dirty="0"/>
              <a:t>various</a:t>
            </a:r>
          </a:p>
          <a:p>
            <a:pPr fontAlgn="t">
              <a:lnSpc>
                <a:spcPct val="100000"/>
              </a:lnSpc>
              <a:spcAft>
                <a:spcPts val="200"/>
              </a:spcAft>
            </a:pPr>
            <a:r>
              <a:rPr lang="en-GB" sz="2000" dirty="0"/>
              <a:t>victorious</a:t>
            </a:r>
          </a:p>
          <a:p>
            <a:pPr fontAlgn="t">
              <a:lnSpc>
                <a:spcPct val="100000"/>
              </a:lnSpc>
              <a:spcAft>
                <a:spcPts val="200"/>
              </a:spcAft>
            </a:pPr>
            <a:r>
              <a:rPr lang="en-GB" sz="2000" dirty="0"/>
              <a:t>gaseous</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060161017"/>
              </p:ext>
            </p:extLst>
          </p:nvPr>
        </p:nvGraphicFramePr>
        <p:xfrm>
          <a:off x="3429000" y="1311275"/>
          <a:ext cx="8363607" cy="4835736"/>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If there is an /</a:t>
                      </a:r>
                      <a:r>
                        <a:rPr lang="en-GB" sz="1700" b="0" i="0" dirty="0" err="1">
                          <a:latin typeface="Muli" pitchFamily="2" charset="77"/>
                        </a:rPr>
                        <a:t>ee</a:t>
                      </a:r>
                      <a:r>
                        <a:rPr lang="en-GB" sz="1700" b="0" i="0" dirty="0">
                          <a:latin typeface="Muli" pitchFamily="2" charset="77"/>
                        </a:rPr>
                        <a:t>/ sound before the ‘</a:t>
                      </a:r>
                      <a:r>
                        <a:rPr lang="en-GB" sz="1700" b="0" i="0" dirty="0" err="1">
                          <a:latin typeface="Muli" pitchFamily="2" charset="77"/>
                        </a:rPr>
                        <a:t>ous</a:t>
                      </a:r>
                      <a:r>
                        <a:rPr lang="en-GB" sz="1700" b="0" i="0" dirty="0">
                          <a:latin typeface="Muli" pitchFamily="2" charset="77"/>
                        </a:rPr>
                        <a:t>’ then the sound is usually spelled with an ‘</a:t>
                      </a:r>
                      <a:r>
                        <a:rPr lang="en-GB" sz="1700" b="0" i="0" dirty="0" err="1">
                          <a:latin typeface="Muli" pitchFamily="2" charset="77"/>
                        </a:rPr>
                        <a:t>i</a:t>
                      </a:r>
                      <a:r>
                        <a:rPr lang="en-GB" sz="1700" b="0" i="0" dirty="0">
                          <a:latin typeface="Muli" pitchFamily="2" charset="77"/>
                        </a:rPr>
                        <a:t>’ but sometimes it is spelled with an ‘e’ and children just  need to learn these tricky words. </a:t>
                      </a:r>
                    </a:p>
                  </a:txBody>
                  <a:tcPr/>
                </a:tc>
                <a:extLst>
                  <a:ext uri="{0D108BD9-81ED-4DB2-BD59-A6C34878D82A}">
                    <a16:rowId xmlns:a16="http://schemas.microsoft.com/office/drawing/2014/main" val="10000"/>
                  </a:ext>
                </a:extLst>
              </a:tr>
              <a:tr h="1708173">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Speed write – children draw a line down the middle of their white boards and write ‘</a:t>
                      </a:r>
                      <a:r>
                        <a:rPr lang="en-GB" sz="1700" b="0" i="0" baseline="0" dirty="0" err="1">
                          <a:latin typeface="Muli" pitchFamily="2" charset="77"/>
                        </a:rPr>
                        <a:t>i</a:t>
                      </a:r>
                      <a:r>
                        <a:rPr lang="en-GB" sz="1700" b="0" i="0" baseline="0" dirty="0">
                          <a:latin typeface="Muli" pitchFamily="2" charset="77"/>
                        </a:rPr>
                        <a:t>’ on one side and ‘e’ on the other. Show children the spelling list and give them 3 minutes to correctly add as many of them to the ‘e’ or ‘</a:t>
                      </a:r>
                      <a:r>
                        <a:rPr lang="en-GB" sz="1700" b="0" i="0" baseline="0" dirty="0" err="1">
                          <a:latin typeface="Muli" pitchFamily="2" charset="77"/>
                        </a:rPr>
                        <a:t>i</a:t>
                      </a:r>
                      <a:r>
                        <a:rPr lang="en-GB" sz="1700" b="0" i="0" baseline="0" dirty="0">
                          <a:latin typeface="Muli" pitchFamily="2" charset="77"/>
                        </a:rPr>
                        <a:t>’ side of their whiteboard.</a:t>
                      </a:r>
                    </a:p>
                    <a:p>
                      <a:endParaRPr lang="en-GB" sz="1700" b="0" i="0" baseline="0" dirty="0">
                        <a:latin typeface="Muli" pitchFamily="2" charset="77"/>
                      </a:endParaRPr>
                    </a:p>
                    <a:p>
                      <a:r>
                        <a:rPr lang="en-GB" sz="1700" b="0" i="0" baseline="0" dirty="0">
                          <a:latin typeface="Muli" pitchFamily="2" charset="77"/>
                        </a:rPr>
                        <a:t>Discuss the outcomes and address misconceptions.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Children to work in pairs to practise writing the words, one child picks a word and their partner writes it on the whiteboard. The first child checks the word and then they switch roles.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742299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CDED8B-338F-4F40-885F-5C73B97BE09D}"/>
              </a:ext>
            </a:extLst>
          </p:cNvPr>
          <p:cNvSpPr/>
          <p:nvPr/>
        </p:nvSpPr>
        <p:spPr>
          <a:xfrm>
            <a:off x="3592171" y="305068"/>
            <a:ext cx="3637504" cy="6247864"/>
          </a:xfrm>
          <a:prstGeom prst="rect">
            <a:avLst/>
          </a:prstGeom>
        </p:spPr>
        <p:txBody>
          <a:bodyPr wrap="square">
            <a:spAutoFit/>
          </a:bodyPr>
          <a:lstStyle/>
          <a:p>
            <a:pPr fontAlgn="t"/>
            <a:r>
              <a:rPr lang="en-GB" sz="4000" dirty="0">
                <a:latin typeface="OpenDyslexicAlta" pitchFamily="2" charset="77"/>
              </a:rPr>
              <a:t>serious</a:t>
            </a:r>
          </a:p>
          <a:p>
            <a:pPr fontAlgn="t"/>
            <a:r>
              <a:rPr lang="en-GB" sz="4000" dirty="0">
                <a:latin typeface="OpenDyslexicAlta" pitchFamily="2" charset="77"/>
              </a:rPr>
              <a:t>obvious</a:t>
            </a:r>
          </a:p>
          <a:p>
            <a:pPr fontAlgn="t"/>
            <a:r>
              <a:rPr lang="en-GB" sz="4000" dirty="0">
                <a:latin typeface="OpenDyslexicAlta" pitchFamily="2" charset="77"/>
              </a:rPr>
              <a:t>curious</a:t>
            </a:r>
          </a:p>
          <a:p>
            <a:pPr fontAlgn="t"/>
            <a:r>
              <a:rPr lang="en-GB" sz="4000" dirty="0">
                <a:latin typeface="OpenDyslexicAlta" pitchFamily="2" charset="77"/>
              </a:rPr>
              <a:t>hideous</a:t>
            </a:r>
          </a:p>
          <a:p>
            <a:pPr fontAlgn="t"/>
            <a:r>
              <a:rPr lang="en-GB" sz="4000" dirty="0">
                <a:latin typeface="OpenDyslexicAlta" pitchFamily="2" charset="77"/>
              </a:rPr>
              <a:t>spontaneous</a:t>
            </a:r>
          </a:p>
          <a:p>
            <a:pPr fontAlgn="t"/>
            <a:r>
              <a:rPr lang="en-GB" sz="4000" dirty="0">
                <a:latin typeface="OpenDyslexicAlta" pitchFamily="2" charset="77"/>
              </a:rPr>
              <a:t>courteous</a:t>
            </a:r>
          </a:p>
          <a:p>
            <a:pPr fontAlgn="t"/>
            <a:r>
              <a:rPr lang="en-GB" sz="4000" dirty="0">
                <a:latin typeface="OpenDyslexicAlta" pitchFamily="2" charset="77"/>
              </a:rPr>
              <a:t>furious</a:t>
            </a:r>
          </a:p>
          <a:p>
            <a:pPr fontAlgn="t"/>
            <a:r>
              <a:rPr lang="en-GB" sz="4000" dirty="0">
                <a:latin typeface="OpenDyslexicAlta" pitchFamily="2" charset="77"/>
              </a:rPr>
              <a:t>various</a:t>
            </a:r>
          </a:p>
          <a:p>
            <a:pPr fontAlgn="t"/>
            <a:r>
              <a:rPr lang="en-GB" sz="4000" dirty="0">
                <a:latin typeface="OpenDyslexicAlta" pitchFamily="2" charset="77"/>
              </a:rPr>
              <a:t>victorious</a:t>
            </a:r>
          </a:p>
          <a:p>
            <a:pPr fontAlgn="t"/>
            <a:r>
              <a:rPr lang="en-GB" sz="4000" dirty="0">
                <a:latin typeface="OpenDyslexicAlta" pitchFamily="2" charset="77"/>
              </a:rPr>
              <a:t>gaseous</a:t>
            </a:r>
          </a:p>
        </p:txBody>
      </p:sp>
    </p:spTree>
    <p:extLst>
      <p:ext uri="{BB962C8B-B14F-4D97-AF65-F5344CB8AC3E}">
        <p14:creationId xmlns:p14="http://schemas.microsoft.com/office/powerpoint/2010/main" val="10810184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6046445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968157"/>
                    </a:ext>
                  </a:extLst>
                </a:gridCol>
                <a:gridCol w="1858433">
                  <a:extLst>
                    <a:ext uri="{9D8B030D-6E8A-4147-A177-3AD203B41FA5}">
                      <a16:colId xmlns:a16="http://schemas.microsoft.com/office/drawing/2014/main" val="2175218376"/>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800" b="0" i="0" dirty="0">
                          <a:latin typeface="OpenDyslexicAlta" pitchFamily="2" charset="77"/>
                          <a:ea typeface="OpenDyslexic" charset="0"/>
                          <a:cs typeface="OpenDyslexic" charset="0"/>
                        </a:rPr>
                        <a:t>serious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800" b="0" i="0" dirty="0">
                          <a:latin typeface="OpenDyslexicAlta" pitchFamily="2" charset="77"/>
                          <a:ea typeface="OpenDyslexic" charset="0"/>
                          <a:cs typeface="OpenDyslexic" charset="0"/>
                        </a:rPr>
                        <a:t>obvious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800" b="0" i="0" dirty="0">
                          <a:latin typeface="OpenDyslexicAlta" pitchFamily="2" charset="77"/>
                          <a:ea typeface="OpenDyslexic" charset="0"/>
                          <a:cs typeface="OpenDyslexic" charset="0"/>
                        </a:rPr>
                        <a:t>curious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800" b="0" i="0" dirty="0">
                          <a:latin typeface="OpenDyslexicAlta" pitchFamily="2" charset="77"/>
                          <a:ea typeface="OpenDyslexic" charset="0"/>
                          <a:cs typeface="OpenDyslexic" charset="0"/>
                        </a:rPr>
                        <a:t>hideous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800" b="0" i="0" dirty="0">
                          <a:latin typeface="OpenDyslexicAlta" pitchFamily="2" charset="77"/>
                          <a:ea typeface="OpenDyslexic" charset="0"/>
                          <a:cs typeface="OpenDyslexic" charset="0"/>
                        </a:rPr>
                        <a:t>spontaneous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800" b="0" i="0" dirty="0">
                          <a:latin typeface="OpenDyslexicAlta" pitchFamily="2" charset="77"/>
                          <a:ea typeface="OpenDyslexic" charset="0"/>
                          <a:cs typeface="OpenDyslexic" charset="0"/>
                        </a:rPr>
                        <a:t>courteous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800" b="0" i="0" dirty="0">
                          <a:latin typeface="OpenDyslexicAlta" pitchFamily="2" charset="77"/>
                          <a:ea typeface="OpenDyslexic" charset="0"/>
                          <a:cs typeface="OpenDyslexic" charset="0"/>
                        </a:rPr>
                        <a:t>furious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800" b="0" i="0" dirty="0">
                          <a:latin typeface="OpenDyslexicAlta" pitchFamily="2" charset="77"/>
                          <a:ea typeface="OpenDyslexic" charset="0"/>
                          <a:cs typeface="OpenDyslexic" charset="0"/>
                        </a:rPr>
                        <a:t>various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800" b="0" i="0" dirty="0">
                          <a:latin typeface="OpenDyslexicAlta" pitchFamily="2" charset="77"/>
                          <a:ea typeface="OpenDyslexic" charset="0"/>
                          <a:cs typeface="OpenDyslexic" charset="0"/>
                        </a:rPr>
                        <a:t>victorious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800" b="0" i="0" dirty="0">
                          <a:latin typeface="OpenDyslexicAlta" pitchFamily="2" charset="77"/>
                          <a:ea typeface="OpenDyslexic" charset="0"/>
                          <a:cs typeface="OpenDyslexic" charset="0"/>
                        </a:rPr>
                        <a:t>gaseous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953670"/>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ous</a:t>
                      </a:r>
                      <a:r>
                        <a:rPr lang="en-GB" sz="1400" baseline="0" dirty="0">
                          <a:latin typeface="Muli" pitchFamily="2" charset="77"/>
                        </a:rPr>
                        <a:t>.’  If there is an ‘</a:t>
                      </a:r>
                      <a:r>
                        <a:rPr lang="en-GB" sz="1400" baseline="0" dirty="0" err="1">
                          <a:latin typeface="Muli" pitchFamily="2" charset="77"/>
                        </a:rPr>
                        <a:t>ee</a:t>
                      </a:r>
                      <a:r>
                        <a:rPr lang="en-GB" sz="1400" baseline="0" dirty="0">
                          <a:latin typeface="Muli" pitchFamily="2" charset="77"/>
                        </a:rPr>
                        <a:t>’ sound before the ’-</a:t>
                      </a:r>
                      <a:r>
                        <a:rPr lang="en-GB" sz="1400" baseline="0" dirty="0" err="1">
                          <a:latin typeface="Muli" pitchFamily="2" charset="77"/>
                        </a:rPr>
                        <a:t>ous’</a:t>
                      </a:r>
                      <a:r>
                        <a:rPr lang="en-GB" sz="1400" baseline="0" dirty="0">
                          <a:latin typeface="Muli" pitchFamily="2" charset="77"/>
                        </a:rPr>
                        <a:t> ending, it is usually spelled as </a:t>
                      </a:r>
                      <a:r>
                        <a:rPr lang="en-GB" sz="1400" baseline="0" dirty="0" err="1">
                          <a:latin typeface="Muli" pitchFamily="2" charset="77"/>
                        </a:rPr>
                        <a:t>i</a:t>
                      </a:r>
                      <a:r>
                        <a:rPr lang="en-GB" sz="1400" baseline="0" dirty="0">
                          <a:latin typeface="Muli" pitchFamily="2" charset="77"/>
                        </a:rPr>
                        <a:t>, but a few words have 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256464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7473199"/>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serious</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hideous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spontaneous</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courteous</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furious</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various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victorious</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gaseous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90923639"/>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ous’</a:t>
                      </a:r>
                      <a:r>
                        <a:rPr lang="en-GB" sz="1400" baseline="0" dirty="0">
                          <a:latin typeface="Muli" pitchFamily="2" charset="77"/>
                        </a:rPr>
                        <a:t>  If there is an ‘</a:t>
                      </a:r>
                      <a:r>
                        <a:rPr lang="en-GB" sz="1400" baseline="0" dirty="0" err="1">
                          <a:latin typeface="Muli" pitchFamily="2" charset="77"/>
                        </a:rPr>
                        <a:t>ee</a:t>
                      </a:r>
                      <a:r>
                        <a:rPr lang="en-GB" sz="1400" baseline="0" dirty="0">
                          <a:latin typeface="Muli" pitchFamily="2" charset="77"/>
                        </a:rPr>
                        <a:t>’ sound before the ’-</a:t>
                      </a:r>
                      <a:r>
                        <a:rPr lang="en-GB" sz="1400" baseline="0" dirty="0" err="1">
                          <a:latin typeface="Muli" pitchFamily="2" charset="77"/>
                        </a:rPr>
                        <a:t>ous’</a:t>
                      </a:r>
                      <a:r>
                        <a:rPr lang="en-GB" sz="1400" baseline="0" dirty="0">
                          <a:latin typeface="Muli" pitchFamily="2" charset="77"/>
                        </a:rPr>
                        <a:t> ending, it is usually spelled as </a:t>
                      </a:r>
                      <a:r>
                        <a:rPr lang="en-GB" sz="1400" baseline="0" dirty="0" err="1">
                          <a:latin typeface="Muli" pitchFamily="2" charset="77"/>
                        </a:rPr>
                        <a:t>i</a:t>
                      </a:r>
                      <a:r>
                        <a:rPr lang="en-GB" sz="1400" baseline="0" dirty="0">
                          <a:latin typeface="Muli" pitchFamily="2" charset="77"/>
                        </a:rPr>
                        <a:t>, but a few words have 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Oval 2"/>
          <p:cNvSpPr/>
          <p:nvPr/>
        </p:nvSpPr>
        <p:spPr>
          <a:xfrm>
            <a:off x="3208564" y="2209800"/>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Oval 6"/>
          <p:cNvSpPr/>
          <p:nvPr/>
        </p:nvSpPr>
        <p:spPr>
          <a:xfrm>
            <a:off x="3208564" y="263712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Oval 7"/>
          <p:cNvSpPr/>
          <p:nvPr/>
        </p:nvSpPr>
        <p:spPr>
          <a:xfrm>
            <a:off x="3208564" y="31459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9" name="Oval 8"/>
          <p:cNvSpPr/>
          <p:nvPr/>
        </p:nvSpPr>
        <p:spPr>
          <a:xfrm>
            <a:off x="3208564" y="357329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Oval 9"/>
          <p:cNvSpPr/>
          <p:nvPr/>
        </p:nvSpPr>
        <p:spPr>
          <a:xfrm>
            <a:off x="3208564" y="499804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Oval 10"/>
          <p:cNvSpPr/>
          <p:nvPr/>
        </p:nvSpPr>
        <p:spPr>
          <a:xfrm>
            <a:off x="3208564" y="540753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Oval 11"/>
          <p:cNvSpPr/>
          <p:nvPr/>
        </p:nvSpPr>
        <p:spPr>
          <a:xfrm>
            <a:off x="3208564" y="591638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Oval 12"/>
          <p:cNvSpPr/>
          <p:nvPr/>
        </p:nvSpPr>
        <p:spPr>
          <a:xfrm>
            <a:off x="3205841" y="6343588"/>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Oval 13"/>
          <p:cNvSpPr/>
          <p:nvPr/>
        </p:nvSpPr>
        <p:spPr>
          <a:xfrm>
            <a:off x="3208564" y="40618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Oval 14"/>
          <p:cNvSpPr/>
          <p:nvPr/>
        </p:nvSpPr>
        <p:spPr>
          <a:xfrm>
            <a:off x="3205842" y="4509684"/>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ounded Rectangle 15"/>
          <p:cNvSpPr/>
          <p:nvPr/>
        </p:nvSpPr>
        <p:spPr>
          <a:xfrm>
            <a:off x="7588468" y="2397636"/>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Made up of gas.</a:t>
            </a:r>
          </a:p>
        </p:txBody>
      </p:sp>
      <p:sp>
        <p:nvSpPr>
          <p:cNvPr id="17" name="Rounded Rectangle 16"/>
          <p:cNvSpPr/>
          <p:nvPr/>
        </p:nvSpPr>
        <p:spPr>
          <a:xfrm>
            <a:off x="7014575" y="4225157"/>
            <a:ext cx="2001292"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The winner’s feeling.</a:t>
            </a:r>
          </a:p>
        </p:txBody>
      </p:sp>
      <p:sp>
        <p:nvSpPr>
          <p:cNvPr id="18" name="Rounded Rectangle 17"/>
          <p:cNvSpPr/>
          <p:nvPr/>
        </p:nvSpPr>
        <p:spPr>
          <a:xfrm>
            <a:off x="9901465" y="2109970"/>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Not joking or funny.</a:t>
            </a:r>
          </a:p>
        </p:txBody>
      </p:sp>
      <p:sp>
        <p:nvSpPr>
          <p:cNvPr id="19" name="Rounded Rectangle 18"/>
          <p:cNvSpPr/>
          <p:nvPr/>
        </p:nvSpPr>
        <p:spPr>
          <a:xfrm>
            <a:off x="4784943" y="3145971"/>
            <a:ext cx="2108436"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Eager to learn something.</a:t>
            </a:r>
          </a:p>
        </p:txBody>
      </p:sp>
      <p:sp>
        <p:nvSpPr>
          <p:cNvPr id="20" name="Rounded Rectangle 19"/>
          <p:cNvSpPr/>
          <p:nvPr/>
        </p:nvSpPr>
        <p:spPr>
          <a:xfrm>
            <a:off x="4276816" y="4439338"/>
            <a:ext cx="2001292"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Done without planning.</a:t>
            </a:r>
          </a:p>
        </p:txBody>
      </p:sp>
      <p:sp>
        <p:nvSpPr>
          <p:cNvPr id="21" name="Rounded Rectangle 20"/>
          <p:cNvSpPr/>
          <p:nvPr/>
        </p:nvSpPr>
        <p:spPr>
          <a:xfrm>
            <a:off x="6972252" y="5758539"/>
            <a:ext cx="2144333"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Very polite and respectful.</a:t>
            </a:r>
          </a:p>
        </p:txBody>
      </p:sp>
      <p:sp>
        <p:nvSpPr>
          <p:cNvPr id="22" name="Rounded Rectangle 21"/>
          <p:cNvSpPr/>
          <p:nvPr/>
        </p:nvSpPr>
        <p:spPr>
          <a:xfrm>
            <a:off x="9670093" y="3474910"/>
            <a:ext cx="1978600"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Very ugly or disgusting.</a:t>
            </a:r>
          </a:p>
        </p:txBody>
      </p:sp>
      <p:sp>
        <p:nvSpPr>
          <p:cNvPr id="23" name="Rounded Rectangle 22"/>
          <p:cNvSpPr/>
          <p:nvPr/>
        </p:nvSpPr>
        <p:spPr>
          <a:xfrm>
            <a:off x="4283525" y="5821179"/>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Very angry.</a:t>
            </a:r>
          </a:p>
        </p:txBody>
      </p:sp>
      <p:sp>
        <p:nvSpPr>
          <p:cNvPr id="24" name="Rounded Rectangle 23"/>
          <p:cNvSpPr/>
          <p:nvPr/>
        </p:nvSpPr>
        <p:spPr>
          <a:xfrm>
            <a:off x="9670093" y="5081595"/>
            <a:ext cx="2025700" cy="913763"/>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How to refer to a range of  things.</a:t>
            </a:r>
          </a:p>
        </p:txBody>
      </p:sp>
      <p:sp>
        <p:nvSpPr>
          <p:cNvPr id="25" name="Rounded Rectangle 24"/>
          <p:cNvSpPr/>
          <p:nvPr/>
        </p:nvSpPr>
        <p:spPr>
          <a:xfrm>
            <a:off x="4201886" y="2112756"/>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Easy to see or notice.</a:t>
            </a:r>
          </a:p>
        </p:txBody>
      </p:sp>
      <p:sp>
        <p:nvSpPr>
          <p:cNvPr id="26" name="Rectangle 25"/>
          <p:cNvSpPr/>
          <p:nvPr/>
        </p:nvSpPr>
        <p:spPr>
          <a:xfrm>
            <a:off x="4083485" y="1463122"/>
            <a:ext cx="6876789" cy="327241"/>
          </a:xfrm>
          <a:prstGeom prst="rect">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Draw a line to match each spelling to its definition. </a:t>
            </a:r>
          </a:p>
        </p:txBody>
      </p:sp>
    </p:spTree>
    <p:extLst>
      <p:ext uri="{BB962C8B-B14F-4D97-AF65-F5344CB8AC3E}">
        <p14:creationId xmlns:p14="http://schemas.microsoft.com/office/powerpoint/2010/main" val="9816628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776234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serious</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hideous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spontaneous</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courteous</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furious</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various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victorious</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gaseous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0943079"/>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ous’</a:t>
                      </a:r>
                      <a:r>
                        <a:rPr lang="en-GB" sz="1400" baseline="0" dirty="0">
                          <a:latin typeface="Muli" pitchFamily="2" charset="77"/>
                        </a:rPr>
                        <a:t>  If there is an ‘</a:t>
                      </a:r>
                      <a:r>
                        <a:rPr lang="en-GB" sz="1400" baseline="0" dirty="0" err="1">
                          <a:latin typeface="Muli" pitchFamily="2" charset="77"/>
                        </a:rPr>
                        <a:t>ee</a:t>
                      </a:r>
                      <a:r>
                        <a:rPr lang="en-GB" sz="1400" baseline="0" dirty="0">
                          <a:latin typeface="Muli" pitchFamily="2" charset="77"/>
                        </a:rPr>
                        <a:t>’ sound before the ’-</a:t>
                      </a:r>
                      <a:r>
                        <a:rPr lang="en-GB" sz="1400" baseline="0" dirty="0" err="1">
                          <a:latin typeface="Muli" pitchFamily="2" charset="77"/>
                        </a:rPr>
                        <a:t>ous’</a:t>
                      </a:r>
                      <a:r>
                        <a:rPr lang="en-GB" sz="1400" baseline="0" dirty="0">
                          <a:latin typeface="Muli" pitchFamily="2" charset="77"/>
                        </a:rPr>
                        <a:t> ending, it is usually spelled as </a:t>
                      </a:r>
                      <a:r>
                        <a:rPr lang="en-GB" sz="1400" baseline="0" dirty="0" err="1">
                          <a:latin typeface="Muli" pitchFamily="2" charset="77"/>
                        </a:rPr>
                        <a:t>i</a:t>
                      </a:r>
                      <a:r>
                        <a:rPr lang="en-GB" sz="1400" baseline="0" dirty="0">
                          <a:latin typeface="Muli" pitchFamily="2" charset="77"/>
                        </a:rPr>
                        <a:t>, but a few words have 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Oval 2"/>
          <p:cNvSpPr/>
          <p:nvPr/>
        </p:nvSpPr>
        <p:spPr>
          <a:xfrm>
            <a:off x="3208564" y="2209800"/>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Oval 6"/>
          <p:cNvSpPr/>
          <p:nvPr/>
        </p:nvSpPr>
        <p:spPr>
          <a:xfrm>
            <a:off x="3208564" y="263712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Oval 7"/>
          <p:cNvSpPr/>
          <p:nvPr/>
        </p:nvSpPr>
        <p:spPr>
          <a:xfrm>
            <a:off x="3208564" y="31459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9" name="Oval 8"/>
          <p:cNvSpPr/>
          <p:nvPr/>
        </p:nvSpPr>
        <p:spPr>
          <a:xfrm>
            <a:off x="3208564" y="357329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Oval 9"/>
          <p:cNvSpPr/>
          <p:nvPr/>
        </p:nvSpPr>
        <p:spPr>
          <a:xfrm>
            <a:off x="3208564" y="499804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Oval 10"/>
          <p:cNvSpPr/>
          <p:nvPr/>
        </p:nvSpPr>
        <p:spPr>
          <a:xfrm>
            <a:off x="3208564" y="540753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Oval 11"/>
          <p:cNvSpPr/>
          <p:nvPr/>
        </p:nvSpPr>
        <p:spPr>
          <a:xfrm>
            <a:off x="3208564" y="591638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Oval 12"/>
          <p:cNvSpPr/>
          <p:nvPr/>
        </p:nvSpPr>
        <p:spPr>
          <a:xfrm>
            <a:off x="3205841" y="6343588"/>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Oval 13"/>
          <p:cNvSpPr/>
          <p:nvPr/>
        </p:nvSpPr>
        <p:spPr>
          <a:xfrm>
            <a:off x="3208564" y="40618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Oval 14"/>
          <p:cNvSpPr/>
          <p:nvPr/>
        </p:nvSpPr>
        <p:spPr>
          <a:xfrm>
            <a:off x="3205842" y="4509684"/>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ounded Rectangle 15"/>
          <p:cNvSpPr/>
          <p:nvPr/>
        </p:nvSpPr>
        <p:spPr>
          <a:xfrm>
            <a:off x="6600856" y="6079668"/>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Made up of gas.</a:t>
            </a:r>
          </a:p>
        </p:txBody>
      </p:sp>
      <p:sp>
        <p:nvSpPr>
          <p:cNvPr id="17" name="Rounded Rectangle 16"/>
          <p:cNvSpPr/>
          <p:nvPr/>
        </p:nvSpPr>
        <p:spPr>
          <a:xfrm>
            <a:off x="3890434" y="5635825"/>
            <a:ext cx="2001292"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The winner’s feeling.</a:t>
            </a:r>
          </a:p>
        </p:txBody>
      </p:sp>
      <p:sp>
        <p:nvSpPr>
          <p:cNvPr id="18" name="Rounded Rectangle 17"/>
          <p:cNvSpPr/>
          <p:nvPr/>
        </p:nvSpPr>
        <p:spPr>
          <a:xfrm>
            <a:off x="4199163" y="1944096"/>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Not joking or funny.</a:t>
            </a:r>
          </a:p>
        </p:txBody>
      </p:sp>
      <p:sp>
        <p:nvSpPr>
          <p:cNvPr id="19" name="Rounded Rectangle 18"/>
          <p:cNvSpPr/>
          <p:nvPr/>
        </p:nvSpPr>
        <p:spPr>
          <a:xfrm>
            <a:off x="3974863" y="2886136"/>
            <a:ext cx="2108436"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Eager to learn something.</a:t>
            </a:r>
          </a:p>
        </p:txBody>
      </p:sp>
      <p:sp>
        <p:nvSpPr>
          <p:cNvPr id="20" name="Rounded Rectangle 19"/>
          <p:cNvSpPr/>
          <p:nvPr/>
        </p:nvSpPr>
        <p:spPr>
          <a:xfrm>
            <a:off x="3884270" y="3835357"/>
            <a:ext cx="2001292"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Done without planning.</a:t>
            </a:r>
          </a:p>
        </p:txBody>
      </p:sp>
      <p:sp>
        <p:nvSpPr>
          <p:cNvPr id="21" name="Rounded Rectangle 20"/>
          <p:cNvSpPr/>
          <p:nvPr/>
        </p:nvSpPr>
        <p:spPr>
          <a:xfrm>
            <a:off x="6272269" y="4248853"/>
            <a:ext cx="2144333"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Very polite and respectful.</a:t>
            </a:r>
          </a:p>
        </p:txBody>
      </p:sp>
      <p:sp>
        <p:nvSpPr>
          <p:cNvPr id="22" name="Rounded Rectangle 21"/>
          <p:cNvSpPr/>
          <p:nvPr/>
        </p:nvSpPr>
        <p:spPr>
          <a:xfrm>
            <a:off x="6416584" y="3401850"/>
            <a:ext cx="1978600"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Very ugly or disgusting.</a:t>
            </a:r>
          </a:p>
        </p:txBody>
      </p:sp>
      <p:sp>
        <p:nvSpPr>
          <p:cNvPr id="23" name="Rounded Rectangle 22"/>
          <p:cNvSpPr/>
          <p:nvPr/>
        </p:nvSpPr>
        <p:spPr>
          <a:xfrm>
            <a:off x="4138386" y="4750447"/>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Very angry.</a:t>
            </a:r>
          </a:p>
        </p:txBody>
      </p:sp>
      <p:sp>
        <p:nvSpPr>
          <p:cNvPr id="24" name="Rounded Rectangle 23"/>
          <p:cNvSpPr/>
          <p:nvPr/>
        </p:nvSpPr>
        <p:spPr>
          <a:xfrm>
            <a:off x="6509029" y="5002619"/>
            <a:ext cx="2025700" cy="913763"/>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How to refer to a range of  things.</a:t>
            </a:r>
          </a:p>
        </p:txBody>
      </p:sp>
      <p:sp>
        <p:nvSpPr>
          <p:cNvPr id="25" name="Rounded Rectangle 24"/>
          <p:cNvSpPr/>
          <p:nvPr/>
        </p:nvSpPr>
        <p:spPr>
          <a:xfrm>
            <a:off x="6809248" y="2416118"/>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Easy to see or notice.</a:t>
            </a:r>
          </a:p>
        </p:txBody>
      </p:sp>
      <p:sp>
        <p:nvSpPr>
          <p:cNvPr id="26" name="Rectangle 25"/>
          <p:cNvSpPr/>
          <p:nvPr/>
        </p:nvSpPr>
        <p:spPr>
          <a:xfrm>
            <a:off x="4083485" y="1463122"/>
            <a:ext cx="6876789" cy="327241"/>
          </a:xfrm>
          <a:prstGeom prst="rect">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Draw a line to match each spelling to its definition. </a:t>
            </a:r>
          </a:p>
        </p:txBody>
      </p:sp>
      <p:cxnSp>
        <p:nvCxnSpPr>
          <p:cNvPr id="34" name="Straight Arrow Connector 33">
            <a:extLst>
              <a:ext uri="{FF2B5EF4-FFF2-40B4-BE49-F238E27FC236}">
                <a16:creationId xmlns:a16="http://schemas.microsoft.com/office/drawing/2014/main" id="{0033ED89-8195-49B3-9DB9-FA13557F6365}"/>
              </a:ext>
            </a:extLst>
          </p:cNvPr>
          <p:cNvCxnSpPr>
            <a:cxnSpLocks/>
            <a:stCxn id="3" idx="6"/>
            <a:endCxn id="18" idx="1"/>
          </p:cNvCxnSpPr>
          <p:nvPr/>
        </p:nvCxnSpPr>
        <p:spPr>
          <a:xfrm flipV="1">
            <a:off x="3382735" y="2265225"/>
            <a:ext cx="816428" cy="26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67CDF1A-567E-416E-9060-BC9336F31622}"/>
              </a:ext>
            </a:extLst>
          </p:cNvPr>
          <p:cNvCxnSpPr>
            <a:cxnSpLocks/>
            <a:stCxn id="7" idx="6"/>
            <a:endCxn id="25" idx="1"/>
          </p:cNvCxnSpPr>
          <p:nvPr/>
        </p:nvCxnSpPr>
        <p:spPr>
          <a:xfrm>
            <a:off x="3382735" y="2718765"/>
            <a:ext cx="3426513" cy="18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7E1887A-ED5F-47E2-BC85-204723618F79}"/>
              </a:ext>
            </a:extLst>
          </p:cNvPr>
          <p:cNvCxnSpPr>
            <a:stCxn id="8" idx="6"/>
            <a:endCxn id="19" idx="1"/>
          </p:cNvCxnSpPr>
          <p:nvPr/>
        </p:nvCxnSpPr>
        <p:spPr>
          <a:xfrm flipV="1">
            <a:off x="3382735" y="3207265"/>
            <a:ext cx="592128" cy="20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1C7B3AB-F51E-4C74-88B9-3CA31102A3A9}"/>
              </a:ext>
            </a:extLst>
          </p:cNvPr>
          <p:cNvCxnSpPr>
            <a:stCxn id="9" idx="6"/>
            <a:endCxn id="22" idx="1"/>
          </p:cNvCxnSpPr>
          <p:nvPr/>
        </p:nvCxnSpPr>
        <p:spPr>
          <a:xfrm>
            <a:off x="3382735" y="3654936"/>
            <a:ext cx="3033849" cy="68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CD1279E-25ED-4B01-AA18-4B52216A19C9}"/>
              </a:ext>
            </a:extLst>
          </p:cNvPr>
          <p:cNvCxnSpPr>
            <a:cxnSpLocks/>
            <a:stCxn id="14" idx="6"/>
            <a:endCxn id="20" idx="1"/>
          </p:cNvCxnSpPr>
          <p:nvPr/>
        </p:nvCxnSpPr>
        <p:spPr>
          <a:xfrm>
            <a:off x="3382735" y="4143514"/>
            <a:ext cx="501535" cy="12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543FC75-E313-404D-9E75-68A5E0D021C3}"/>
              </a:ext>
            </a:extLst>
          </p:cNvPr>
          <p:cNvCxnSpPr>
            <a:cxnSpLocks/>
            <a:stCxn id="15" idx="6"/>
            <a:endCxn id="21" idx="1"/>
          </p:cNvCxnSpPr>
          <p:nvPr/>
        </p:nvCxnSpPr>
        <p:spPr>
          <a:xfrm flipV="1">
            <a:off x="3380013" y="4569982"/>
            <a:ext cx="2892256" cy="21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FC11807-FF36-4B34-A28A-6A947FFDBE2A}"/>
              </a:ext>
            </a:extLst>
          </p:cNvPr>
          <p:cNvCxnSpPr>
            <a:cxnSpLocks/>
            <a:stCxn id="10" idx="6"/>
            <a:endCxn id="23" idx="1"/>
          </p:cNvCxnSpPr>
          <p:nvPr/>
        </p:nvCxnSpPr>
        <p:spPr>
          <a:xfrm flipV="1">
            <a:off x="3382735" y="5071576"/>
            <a:ext cx="755651" cy="8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C9F8214-4D31-4B82-A288-C961EC64A6F3}"/>
              </a:ext>
            </a:extLst>
          </p:cNvPr>
          <p:cNvCxnSpPr>
            <a:cxnSpLocks/>
            <a:stCxn id="11" idx="6"/>
            <a:endCxn id="24" idx="1"/>
          </p:cNvCxnSpPr>
          <p:nvPr/>
        </p:nvCxnSpPr>
        <p:spPr>
          <a:xfrm flipV="1">
            <a:off x="3382735" y="5459501"/>
            <a:ext cx="3126294" cy="29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8BFE779-C31B-4C56-A6A7-D10874A86530}"/>
              </a:ext>
            </a:extLst>
          </p:cNvPr>
          <p:cNvCxnSpPr>
            <a:cxnSpLocks/>
            <a:stCxn id="12" idx="6"/>
            <a:endCxn id="17" idx="1"/>
          </p:cNvCxnSpPr>
          <p:nvPr/>
        </p:nvCxnSpPr>
        <p:spPr>
          <a:xfrm flipV="1">
            <a:off x="3382735" y="5956954"/>
            <a:ext cx="507699" cy="41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AA97A46-550B-49F8-912D-91F2998EAF71}"/>
              </a:ext>
            </a:extLst>
          </p:cNvPr>
          <p:cNvCxnSpPr>
            <a:cxnSpLocks/>
            <a:stCxn id="13" idx="6"/>
            <a:endCxn id="16" idx="1"/>
          </p:cNvCxnSpPr>
          <p:nvPr/>
        </p:nvCxnSpPr>
        <p:spPr>
          <a:xfrm flipV="1">
            <a:off x="3380012" y="6400797"/>
            <a:ext cx="3220844" cy="24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4846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18</a:t>
            </a:r>
          </a:p>
        </p:txBody>
      </p:sp>
    </p:spTree>
    <p:extLst>
      <p:ext uri="{BB962C8B-B14F-4D97-AF65-F5344CB8AC3E}">
        <p14:creationId xmlns:p14="http://schemas.microsoft.com/office/powerpoint/2010/main" val="272204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_____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piece           peace</a:t>
            </a:r>
          </a:p>
          <a:p>
            <a:endParaRPr lang="en-GB" dirty="0"/>
          </a:p>
        </p:txBody>
      </p:sp>
    </p:spTree>
    <p:extLst>
      <p:ext uri="{BB962C8B-B14F-4D97-AF65-F5344CB8AC3E}">
        <p14:creationId xmlns:p14="http://schemas.microsoft.com/office/powerpoint/2010/main" val="32775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18</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b="1" dirty="0">
                <a:solidFill>
                  <a:srgbClr val="FF3860"/>
                </a:solidFill>
              </a:rPr>
              <a:t>Challenge Words</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breath</a:t>
            </a:r>
          </a:p>
          <a:p>
            <a:pPr fontAlgn="t"/>
            <a:r>
              <a:rPr lang="en-GB" dirty="0"/>
              <a:t>business</a:t>
            </a:r>
          </a:p>
          <a:p>
            <a:pPr fontAlgn="t"/>
            <a:r>
              <a:rPr lang="en-GB" dirty="0"/>
              <a:t>caught</a:t>
            </a:r>
          </a:p>
          <a:p>
            <a:pPr fontAlgn="t"/>
            <a:r>
              <a:rPr lang="en-GB" dirty="0"/>
              <a:t>different</a:t>
            </a:r>
          </a:p>
          <a:p>
            <a:pPr fontAlgn="t"/>
            <a:r>
              <a:rPr lang="en-GB" dirty="0"/>
              <a:t>exercise</a:t>
            </a:r>
          </a:p>
          <a:p>
            <a:pPr fontAlgn="t"/>
            <a:r>
              <a:rPr lang="en-GB" dirty="0"/>
              <a:t>extreme</a:t>
            </a:r>
          </a:p>
          <a:p>
            <a:pPr fontAlgn="t"/>
            <a:r>
              <a:rPr lang="en-GB" dirty="0"/>
              <a:t>medicine</a:t>
            </a:r>
          </a:p>
          <a:p>
            <a:pPr fontAlgn="t"/>
            <a:r>
              <a:rPr lang="en-GB" dirty="0"/>
              <a:t>possession</a:t>
            </a:r>
          </a:p>
          <a:p>
            <a:pPr fontAlgn="t"/>
            <a:r>
              <a:rPr lang="en-GB" dirty="0"/>
              <a:t>although</a:t>
            </a:r>
          </a:p>
          <a:p>
            <a:pPr fontAlgn="t"/>
            <a:r>
              <a:rPr lang="en-GB" dirty="0"/>
              <a:t>thought</a:t>
            </a:r>
          </a:p>
          <a:p>
            <a:endParaRPr lang="en-GB" dirty="0"/>
          </a:p>
        </p:txBody>
      </p:sp>
      <p:sp>
        <p:nvSpPr>
          <p:cNvPr id="6" name="Rectangle 5"/>
          <p:cNvSpPr/>
          <p:nvPr/>
        </p:nvSpPr>
        <p:spPr>
          <a:xfrm>
            <a:off x="3467099" y="1524692"/>
            <a:ext cx="8056845" cy="923330"/>
          </a:xfrm>
          <a:prstGeom prst="rect">
            <a:avLst/>
          </a:prstGeom>
        </p:spPr>
        <p:txBody>
          <a:bodyPr wrap="square">
            <a:spAutoFit/>
          </a:bodyPr>
          <a:lstStyle/>
          <a:p>
            <a:pPr algn="ctr"/>
            <a:r>
              <a:rPr lang="en-GB" u="sng" dirty="0">
                <a:latin typeface="OpenDyslexicAlta" pitchFamily="2" charset="77"/>
                <a:ea typeface="OpenDyslexic" charset="0"/>
                <a:cs typeface="OpenDyslexic" charset="0"/>
              </a:rPr>
              <a:t>Challenge Week </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a:t>
            </a:r>
          </a:p>
        </p:txBody>
      </p:sp>
    </p:spTree>
    <p:extLst>
      <p:ext uri="{BB962C8B-B14F-4D97-AF65-F5344CB8AC3E}">
        <p14:creationId xmlns:p14="http://schemas.microsoft.com/office/powerpoint/2010/main" val="838110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996196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883035462"/>
                    </a:ext>
                  </a:extLst>
                </a:gridCol>
                <a:gridCol w="1858433">
                  <a:extLst>
                    <a:ext uri="{9D8B030D-6E8A-4147-A177-3AD203B41FA5}">
                      <a16:colId xmlns:a16="http://schemas.microsoft.com/office/drawing/2014/main" val="3977559806"/>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breath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business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caught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different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exercise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extreme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medicine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possession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although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thought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6402916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baseline="0" dirty="0">
                        <a:solidFill>
                          <a:srgbClr val="FF38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endParaRPr>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385302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560148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breath</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business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caught</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different</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exercise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extreme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possession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although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thought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506436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baseline="0" dirty="0">
                        <a:solidFill>
                          <a:srgbClr val="FF3860"/>
                        </a:solidFill>
                      </a:endParaRPr>
                    </a:p>
                    <a:p>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0218694"/>
              </p:ext>
            </p:extLst>
          </p:nvPr>
        </p:nvGraphicFramePr>
        <p:xfrm>
          <a:off x="4223658" y="1432845"/>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580371" y="626006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358327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breath</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business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caught</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different</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exercise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extreme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possession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although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thought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1706286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baseline="0" dirty="0">
                        <a:solidFill>
                          <a:srgbClr val="FF3860"/>
                        </a:solidFill>
                        <a:latin typeface="Muli" pitchFamily="2" charset="77"/>
                      </a:endParaRP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43636001"/>
              </p:ext>
            </p:extLst>
          </p:nvPr>
        </p:nvGraphicFramePr>
        <p:xfrm>
          <a:off x="4223658" y="1432845"/>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13158">
                  <a:extLst>
                    <a:ext uri="{9D8B030D-6E8A-4147-A177-3AD203B41FA5}">
                      <a16:colId xmlns:a16="http://schemas.microsoft.com/office/drawing/2014/main" val="20002"/>
                    </a:ext>
                  </a:extLst>
                </a:gridCol>
                <a:gridCol w="469412">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a</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solidFill>
                      <a:srgbClr val="FF3860"/>
                    </a:solid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h</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solidFill>
                            <a:schemeClr val="tx1"/>
                          </a:solidFill>
                          <a:latin typeface="OpenDyslexicAlta" pitchFamily="2" charset="77"/>
                          <a:ea typeface="OpenDyslexic" charset="0"/>
                          <a:cs typeface="OpenDyslexic" charset="0"/>
                        </a:rPr>
                        <a:t>b</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g</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x</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d</a:t>
                      </a:r>
                    </a:p>
                  </a:txBody>
                  <a:tcPr marL="68580" marR="68580" marT="0" marB="0">
                    <a:solidFill>
                      <a:srgbClr val="FF3860"/>
                    </a:solid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n</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4580371" y="626006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24127075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‘au’ digraph.</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19</a:t>
            </a:r>
          </a:p>
        </p:txBody>
      </p:sp>
    </p:spTree>
    <p:extLst>
      <p:ext uri="{BB962C8B-B14F-4D97-AF65-F5344CB8AC3E}">
        <p14:creationId xmlns:p14="http://schemas.microsoft.com/office/powerpoint/2010/main" val="23504601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19</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‘au’ digraph.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naughty</a:t>
            </a:r>
          </a:p>
          <a:p>
            <a:pPr fontAlgn="t">
              <a:lnSpc>
                <a:spcPct val="100000"/>
              </a:lnSpc>
              <a:spcAft>
                <a:spcPts val="200"/>
              </a:spcAft>
            </a:pPr>
            <a:r>
              <a:rPr lang="en-GB" sz="2000" dirty="0"/>
              <a:t>caught</a:t>
            </a:r>
          </a:p>
          <a:p>
            <a:pPr fontAlgn="t">
              <a:lnSpc>
                <a:spcPct val="100000"/>
              </a:lnSpc>
              <a:spcAft>
                <a:spcPts val="200"/>
              </a:spcAft>
            </a:pPr>
            <a:r>
              <a:rPr lang="en-GB" sz="2000" dirty="0"/>
              <a:t>fraught</a:t>
            </a:r>
          </a:p>
          <a:p>
            <a:pPr fontAlgn="t">
              <a:lnSpc>
                <a:spcPct val="100000"/>
              </a:lnSpc>
              <a:spcAft>
                <a:spcPts val="200"/>
              </a:spcAft>
            </a:pPr>
            <a:r>
              <a:rPr lang="en-GB" sz="2000" dirty="0"/>
              <a:t>automatic</a:t>
            </a:r>
          </a:p>
          <a:p>
            <a:pPr fontAlgn="t">
              <a:lnSpc>
                <a:spcPct val="100000"/>
              </a:lnSpc>
              <a:spcAft>
                <a:spcPts val="200"/>
              </a:spcAft>
            </a:pPr>
            <a:r>
              <a:rPr lang="en-GB" sz="2000" dirty="0"/>
              <a:t>astronaut</a:t>
            </a:r>
          </a:p>
          <a:p>
            <a:pPr fontAlgn="t">
              <a:lnSpc>
                <a:spcPct val="100000"/>
              </a:lnSpc>
              <a:spcAft>
                <a:spcPts val="200"/>
              </a:spcAft>
            </a:pPr>
            <a:r>
              <a:rPr lang="en-GB" sz="2000" dirty="0"/>
              <a:t>cause</a:t>
            </a:r>
          </a:p>
          <a:p>
            <a:pPr fontAlgn="t">
              <a:lnSpc>
                <a:spcPct val="100000"/>
              </a:lnSpc>
              <a:spcAft>
                <a:spcPts val="200"/>
              </a:spcAft>
            </a:pPr>
            <a:r>
              <a:rPr lang="en-GB" sz="2000" dirty="0"/>
              <a:t>author</a:t>
            </a:r>
          </a:p>
          <a:p>
            <a:pPr fontAlgn="t">
              <a:lnSpc>
                <a:spcPct val="100000"/>
              </a:lnSpc>
              <a:spcAft>
                <a:spcPts val="200"/>
              </a:spcAft>
            </a:pPr>
            <a:r>
              <a:rPr lang="en-GB" sz="2000" dirty="0"/>
              <a:t>applaud</a:t>
            </a:r>
          </a:p>
          <a:p>
            <a:pPr fontAlgn="t">
              <a:lnSpc>
                <a:spcPct val="100000"/>
              </a:lnSpc>
              <a:spcAft>
                <a:spcPts val="200"/>
              </a:spcAft>
            </a:pPr>
            <a:r>
              <a:rPr lang="en-GB" sz="2000" dirty="0"/>
              <a:t>taught</a:t>
            </a:r>
          </a:p>
          <a:p>
            <a:pPr fontAlgn="t">
              <a:lnSpc>
                <a:spcPct val="100000"/>
              </a:lnSpc>
              <a:spcAft>
                <a:spcPts val="200"/>
              </a:spcAft>
            </a:pPr>
            <a:r>
              <a:rPr lang="en-GB" sz="2000" dirty="0"/>
              <a:t>audience</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197085882"/>
              </p:ext>
            </p:extLst>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Children are looking at the ‘au’ digraph and 10 words with the /aw/ sound. </a:t>
                      </a: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Explain to children that the digraph ‘au’ is pronounced like /aw/ and so they need to learn whether the spelling is ‘au’ or ‘aw’. Ask them to look at the pictures on the board and see if they can work out what the ‘au’ word is. They can draw/write them on their mini whiteboards!</a:t>
                      </a:r>
                    </a:p>
                    <a:p>
                      <a:br>
                        <a:rPr lang="en-GB" sz="1700" b="0" i="0" baseline="0" dirty="0">
                          <a:latin typeface="Muli" pitchFamily="2" charset="77"/>
                        </a:rPr>
                      </a:br>
                      <a:r>
                        <a:rPr lang="en-GB" sz="1700" b="0" i="0" baseline="0" dirty="0">
                          <a:latin typeface="Muli" pitchFamily="2" charset="77"/>
                        </a:rPr>
                        <a:t>Click to reveal the answers, highlight the ‘au’ sound in each word and discuss any misconceptions.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Using mini whiteboard, see if the children can write one or two sentences using as many of the spelling list or image words as possible. For example: </a:t>
                      </a:r>
                      <a:br>
                        <a:rPr lang="en-GB" sz="1700" b="0" i="0" dirty="0">
                          <a:latin typeface="Muli" pitchFamily="2" charset="77"/>
                        </a:rPr>
                      </a:br>
                      <a:r>
                        <a:rPr lang="en-GB" sz="1700" b="0" i="0" dirty="0">
                          <a:latin typeface="Muli" pitchFamily="2" charset="77"/>
                        </a:rPr>
                        <a:t>The </a:t>
                      </a:r>
                      <a:r>
                        <a:rPr lang="en-GB" sz="1700" b="0" i="0" u="sng" dirty="0">
                          <a:latin typeface="Muli" pitchFamily="2" charset="77"/>
                        </a:rPr>
                        <a:t>naughty</a:t>
                      </a:r>
                      <a:r>
                        <a:rPr lang="en-GB" sz="1700" b="0" i="0" dirty="0">
                          <a:latin typeface="Muli" pitchFamily="2" charset="77"/>
                        </a:rPr>
                        <a:t> </a:t>
                      </a:r>
                      <a:r>
                        <a:rPr lang="en-GB" sz="1700" b="0" i="0" u="sng" dirty="0">
                          <a:latin typeface="Muli" pitchFamily="2" charset="77"/>
                        </a:rPr>
                        <a:t>astronaut</a:t>
                      </a:r>
                      <a:r>
                        <a:rPr lang="en-GB" sz="1700" b="0" i="0" dirty="0">
                          <a:latin typeface="Muli" pitchFamily="2" charset="77"/>
                        </a:rPr>
                        <a:t> got </a:t>
                      </a:r>
                      <a:r>
                        <a:rPr lang="en-GB" sz="1700" b="0" i="0" u="sng" dirty="0">
                          <a:latin typeface="Muli" pitchFamily="2" charset="77"/>
                        </a:rPr>
                        <a:t>caught</a:t>
                      </a:r>
                      <a:r>
                        <a:rPr lang="en-GB" sz="1700" b="0" i="0" dirty="0">
                          <a:latin typeface="Muli" pitchFamily="2" charset="77"/>
                        </a:rPr>
                        <a:t> trying to set of the </a:t>
                      </a:r>
                      <a:r>
                        <a:rPr lang="en-GB" sz="1700" b="0" i="0" u="sng" dirty="0">
                          <a:latin typeface="Muli" pitchFamily="2" charset="77"/>
                        </a:rPr>
                        <a:t>automatic</a:t>
                      </a:r>
                      <a:r>
                        <a:rPr lang="en-GB" sz="1700" b="0" i="0" dirty="0">
                          <a:latin typeface="Muli" pitchFamily="2" charset="77"/>
                        </a:rPr>
                        <a:t> rocket </a:t>
                      </a:r>
                      <a:r>
                        <a:rPr lang="en-GB" sz="1700" b="0" i="0" u="sng" dirty="0">
                          <a:latin typeface="Muli" pitchFamily="2" charset="77"/>
                        </a:rPr>
                        <a:t>launch</a:t>
                      </a:r>
                      <a:r>
                        <a:rPr lang="en-GB" sz="1700" b="0" i="0" dirty="0">
                          <a:latin typeface="Muli" pitchFamily="2" charset="77"/>
                        </a:rPr>
                        <a:t>.</a:t>
                      </a:r>
                      <a:br>
                        <a:rPr lang="en-GB" sz="1700" b="0" i="0" dirty="0">
                          <a:latin typeface="Muli" pitchFamily="2" charset="77"/>
                        </a:rPr>
                      </a:br>
                      <a:endParaRPr lang="en-GB" sz="1700" b="0" i="0" dirty="0">
                        <a:latin typeface="Muli" pitchFamily="2" charset="77"/>
                      </a:endParaRPr>
                    </a:p>
                    <a:p>
                      <a:r>
                        <a:rPr lang="en-GB" sz="1700" b="0" i="0" dirty="0">
                          <a:latin typeface="Muli" pitchFamily="2" charset="77"/>
                        </a:rPr>
                        <a:t>Share the sentences and discuss!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53483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86631A-4C4C-4D27-BD0D-D5572525165F}"/>
              </a:ext>
            </a:extLst>
          </p:cNvPr>
          <p:cNvSpPr/>
          <p:nvPr/>
        </p:nvSpPr>
        <p:spPr>
          <a:xfrm>
            <a:off x="448372" y="522604"/>
            <a:ext cx="6515136" cy="1384995"/>
          </a:xfrm>
          <a:prstGeom prst="rect">
            <a:avLst/>
          </a:prstGeom>
        </p:spPr>
        <p:txBody>
          <a:bodyPr wrap="square">
            <a:spAutoFit/>
          </a:bodyPr>
          <a:lstStyle/>
          <a:p>
            <a:r>
              <a:rPr lang="en-GB" sz="2800" dirty="0">
                <a:latin typeface="OpenDyslexicAlta" pitchFamily="2" charset="77"/>
              </a:rPr>
              <a:t>What word  do these images show? Think of words with the ‘au’ sound in them</a:t>
            </a:r>
          </a:p>
        </p:txBody>
      </p:sp>
      <p:pic>
        <p:nvPicPr>
          <p:cNvPr id="3074" name="Picture 2" descr="House Halloween Spooky Scary Haunted Bats">
            <a:extLst>
              <a:ext uri="{FF2B5EF4-FFF2-40B4-BE49-F238E27FC236}">
                <a16:creationId xmlns:a16="http://schemas.microsoft.com/office/drawing/2014/main" id="{5CE4D611-E1EB-419A-8388-BEDE3BDD45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204" y="2155930"/>
            <a:ext cx="2132504" cy="1923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Seasons Four Seasons Tree Nature Autumn Sp">
            <a:extLst>
              <a:ext uri="{FF2B5EF4-FFF2-40B4-BE49-F238E27FC236}">
                <a16:creationId xmlns:a16="http://schemas.microsoft.com/office/drawing/2014/main" id="{DF065ECF-D3F2-47A1-A66B-F1F5B1A965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82060" y="1448359"/>
            <a:ext cx="5261568" cy="26307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FBEE1DFC-1358-4365-A802-0981D5F2A97A}"/>
              </a:ext>
            </a:extLst>
          </p:cNvPr>
          <p:cNvCxnSpPr>
            <a:cxnSpLocks/>
          </p:cNvCxnSpPr>
          <p:nvPr/>
        </p:nvCxnSpPr>
        <p:spPr>
          <a:xfrm>
            <a:off x="9596176" y="1366575"/>
            <a:ext cx="0" cy="864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078" name="Picture 6" descr="Asian Bottle Chinese Cuisine Food Japanese">
            <a:extLst>
              <a:ext uri="{FF2B5EF4-FFF2-40B4-BE49-F238E27FC236}">
                <a16:creationId xmlns:a16="http://schemas.microsoft.com/office/drawing/2014/main" id="{B3DED8BB-8C15-4E95-A268-07017B04810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9874" y="4562421"/>
            <a:ext cx="932998" cy="18126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udio Pause Sound Video Button Glossy Brea">
            <a:extLst>
              <a:ext uri="{FF2B5EF4-FFF2-40B4-BE49-F238E27FC236}">
                <a16:creationId xmlns:a16="http://schemas.microsoft.com/office/drawing/2014/main" id="{E1848CBC-161C-442F-B473-18E187466CB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66045" y="4364960"/>
            <a:ext cx="1195755" cy="11957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lendar, Business, 2018, Week, Month">
            <a:extLst>
              <a:ext uri="{FF2B5EF4-FFF2-40B4-BE49-F238E27FC236}">
                <a16:creationId xmlns:a16="http://schemas.microsoft.com/office/drawing/2014/main" id="{035B27C4-4D04-41B7-B762-02262B59A84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66797" y="4375948"/>
            <a:ext cx="2534116" cy="192321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06CF03B6-02A6-407E-95FC-CD6258F8C22A}"/>
              </a:ext>
            </a:extLst>
          </p:cNvPr>
          <p:cNvCxnSpPr>
            <a:cxnSpLocks/>
          </p:cNvCxnSpPr>
          <p:nvPr/>
        </p:nvCxnSpPr>
        <p:spPr>
          <a:xfrm flipH="1">
            <a:off x="5841861" y="5185889"/>
            <a:ext cx="6564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084" name="Picture 12" descr="Rocket, Science, Spaceship, Space">
            <a:extLst>
              <a:ext uri="{FF2B5EF4-FFF2-40B4-BE49-F238E27FC236}">
                <a16:creationId xmlns:a16="http://schemas.microsoft.com/office/drawing/2014/main" id="{7A98AED9-03F6-41DB-B825-9EA2AA7ADC8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66797" y="2096094"/>
            <a:ext cx="2208669" cy="1460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6" name="Picture 14" descr="Astronaut Space Exploration Astronaut Astr">
            <a:extLst>
              <a:ext uri="{FF2B5EF4-FFF2-40B4-BE49-F238E27FC236}">
                <a16:creationId xmlns:a16="http://schemas.microsoft.com/office/drawing/2014/main" id="{09AF6BA3-8ED1-49A2-985D-0D2DAC8CB32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14838" y="4263443"/>
            <a:ext cx="1706411" cy="20357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EB3509C-472E-4FCA-AC83-4BE54C4CB89D}"/>
              </a:ext>
            </a:extLst>
          </p:cNvPr>
          <p:cNvSpPr txBox="1"/>
          <p:nvPr/>
        </p:nvSpPr>
        <p:spPr>
          <a:xfrm>
            <a:off x="1019874" y="4079143"/>
            <a:ext cx="1210860" cy="369332"/>
          </a:xfrm>
          <a:prstGeom prst="rect">
            <a:avLst/>
          </a:prstGeom>
          <a:noFill/>
        </p:spPr>
        <p:txBody>
          <a:bodyPr wrap="square" rtlCol="0">
            <a:spAutoFit/>
          </a:bodyPr>
          <a:lstStyle/>
          <a:p>
            <a:r>
              <a:rPr lang="en-GB" dirty="0">
                <a:latin typeface="OpenDyslexicAlta" pitchFamily="2" charset="77"/>
              </a:rPr>
              <a:t>haunted</a:t>
            </a:r>
          </a:p>
        </p:txBody>
      </p:sp>
      <p:sp>
        <p:nvSpPr>
          <p:cNvPr id="18" name="TextBox 17">
            <a:extLst>
              <a:ext uri="{FF2B5EF4-FFF2-40B4-BE49-F238E27FC236}">
                <a16:creationId xmlns:a16="http://schemas.microsoft.com/office/drawing/2014/main" id="{6E011D49-6EF7-4A90-89AE-AEDE397FBE26}"/>
              </a:ext>
            </a:extLst>
          </p:cNvPr>
          <p:cNvSpPr txBox="1"/>
          <p:nvPr/>
        </p:nvSpPr>
        <p:spPr>
          <a:xfrm>
            <a:off x="4114441" y="3429000"/>
            <a:ext cx="1210860" cy="369332"/>
          </a:xfrm>
          <a:prstGeom prst="rect">
            <a:avLst/>
          </a:prstGeom>
          <a:noFill/>
        </p:spPr>
        <p:txBody>
          <a:bodyPr wrap="square" rtlCol="0">
            <a:spAutoFit/>
          </a:bodyPr>
          <a:lstStyle/>
          <a:p>
            <a:r>
              <a:rPr lang="en-GB" dirty="0">
                <a:latin typeface="OpenDyslexicAlta" pitchFamily="2" charset="77"/>
              </a:rPr>
              <a:t>launch</a:t>
            </a:r>
          </a:p>
        </p:txBody>
      </p:sp>
      <p:sp>
        <p:nvSpPr>
          <p:cNvPr id="19" name="TextBox 18">
            <a:extLst>
              <a:ext uri="{FF2B5EF4-FFF2-40B4-BE49-F238E27FC236}">
                <a16:creationId xmlns:a16="http://schemas.microsoft.com/office/drawing/2014/main" id="{DC4E670C-D78D-4927-900F-BC1844521C28}"/>
              </a:ext>
            </a:extLst>
          </p:cNvPr>
          <p:cNvSpPr txBox="1"/>
          <p:nvPr/>
        </p:nvSpPr>
        <p:spPr>
          <a:xfrm>
            <a:off x="1019874" y="6346631"/>
            <a:ext cx="1210860" cy="369332"/>
          </a:xfrm>
          <a:prstGeom prst="rect">
            <a:avLst/>
          </a:prstGeom>
          <a:noFill/>
        </p:spPr>
        <p:txBody>
          <a:bodyPr wrap="square" rtlCol="0">
            <a:spAutoFit/>
          </a:bodyPr>
          <a:lstStyle/>
          <a:p>
            <a:r>
              <a:rPr lang="en-GB" dirty="0">
                <a:latin typeface="OpenDyslexicAlta" pitchFamily="2" charset="77"/>
              </a:rPr>
              <a:t>sauce</a:t>
            </a:r>
          </a:p>
        </p:txBody>
      </p:sp>
      <p:sp>
        <p:nvSpPr>
          <p:cNvPr id="20" name="TextBox 19">
            <a:extLst>
              <a:ext uri="{FF2B5EF4-FFF2-40B4-BE49-F238E27FC236}">
                <a16:creationId xmlns:a16="http://schemas.microsoft.com/office/drawing/2014/main" id="{E66EF533-AB27-41E2-A614-C194AAA78685}"/>
              </a:ext>
            </a:extLst>
          </p:cNvPr>
          <p:cNvSpPr txBox="1"/>
          <p:nvPr/>
        </p:nvSpPr>
        <p:spPr>
          <a:xfrm>
            <a:off x="4128425" y="6349557"/>
            <a:ext cx="1210860" cy="369332"/>
          </a:xfrm>
          <a:prstGeom prst="rect">
            <a:avLst/>
          </a:prstGeom>
          <a:noFill/>
        </p:spPr>
        <p:txBody>
          <a:bodyPr wrap="square" rtlCol="0">
            <a:spAutoFit/>
          </a:bodyPr>
          <a:lstStyle/>
          <a:p>
            <a:r>
              <a:rPr lang="en-GB" dirty="0">
                <a:latin typeface="OpenDyslexicAlta" pitchFamily="2" charset="77"/>
              </a:rPr>
              <a:t>August</a:t>
            </a:r>
          </a:p>
        </p:txBody>
      </p:sp>
      <p:sp>
        <p:nvSpPr>
          <p:cNvPr id="21" name="TextBox 20">
            <a:extLst>
              <a:ext uri="{FF2B5EF4-FFF2-40B4-BE49-F238E27FC236}">
                <a16:creationId xmlns:a16="http://schemas.microsoft.com/office/drawing/2014/main" id="{7D7A8E09-9F6A-4E4D-B750-0C0381569508}"/>
              </a:ext>
            </a:extLst>
          </p:cNvPr>
          <p:cNvSpPr txBox="1"/>
          <p:nvPr/>
        </p:nvSpPr>
        <p:spPr>
          <a:xfrm>
            <a:off x="8615819" y="3372415"/>
            <a:ext cx="1210860" cy="369332"/>
          </a:xfrm>
          <a:prstGeom prst="rect">
            <a:avLst/>
          </a:prstGeom>
          <a:noFill/>
        </p:spPr>
        <p:txBody>
          <a:bodyPr wrap="square" rtlCol="0">
            <a:spAutoFit/>
          </a:bodyPr>
          <a:lstStyle/>
          <a:p>
            <a:r>
              <a:rPr lang="en-GB" dirty="0">
                <a:latin typeface="OpenDyslexicAlta" pitchFamily="2" charset="77"/>
              </a:rPr>
              <a:t>autumn</a:t>
            </a:r>
          </a:p>
        </p:txBody>
      </p:sp>
      <p:sp>
        <p:nvSpPr>
          <p:cNvPr id="22" name="TextBox 21">
            <a:extLst>
              <a:ext uri="{FF2B5EF4-FFF2-40B4-BE49-F238E27FC236}">
                <a16:creationId xmlns:a16="http://schemas.microsoft.com/office/drawing/2014/main" id="{DCF6B7DA-CEBE-4620-973B-4177BFF11964}"/>
              </a:ext>
            </a:extLst>
          </p:cNvPr>
          <p:cNvSpPr txBox="1"/>
          <p:nvPr/>
        </p:nvSpPr>
        <p:spPr>
          <a:xfrm>
            <a:off x="7514838" y="6375102"/>
            <a:ext cx="1458635" cy="369332"/>
          </a:xfrm>
          <a:prstGeom prst="rect">
            <a:avLst/>
          </a:prstGeom>
          <a:noFill/>
        </p:spPr>
        <p:txBody>
          <a:bodyPr wrap="square" rtlCol="0">
            <a:spAutoFit/>
          </a:bodyPr>
          <a:lstStyle/>
          <a:p>
            <a:r>
              <a:rPr lang="en-GB" dirty="0">
                <a:latin typeface="OpenDyslexicAlta" pitchFamily="2" charset="77"/>
              </a:rPr>
              <a:t>astronaut</a:t>
            </a:r>
          </a:p>
        </p:txBody>
      </p:sp>
      <p:sp>
        <p:nvSpPr>
          <p:cNvPr id="23" name="TextBox 22">
            <a:extLst>
              <a:ext uri="{FF2B5EF4-FFF2-40B4-BE49-F238E27FC236}">
                <a16:creationId xmlns:a16="http://schemas.microsoft.com/office/drawing/2014/main" id="{179F3FAF-D19A-45C5-8B67-738F56CCFFAD}"/>
              </a:ext>
            </a:extLst>
          </p:cNvPr>
          <p:cNvSpPr txBox="1"/>
          <p:nvPr/>
        </p:nvSpPr>
        <p:spPr>
          <a:xfrm>
            <a:off x="10428653" y="5661866"/>
            <a:ext cx="1210860" cy="369332"/>
          </a:xfrm>
          <a:prstGeom prst="rect">
            <a:avLst/>
          </a:prstGeom>
          <a:noFill/>
        </p:spPr>
        <p:txBody>
          <a:bodyPr wrap="square" rtlCol="0">
            <a:spAutoFit/>
          </a:bodyPr>
          <a:lstStyle/>
          <a:p>
            <a:r>
              <a:rPr lang="en-GB" dirty="0">
                <a:latin typeface="OpenDyslexicAlta" pitchFamily="2" charset="77"/>
              </a:rPr>
              <a:t>pause</a:t>
            </a:r>
          </a:p>
        </p:txBody>
      </p:sp>
    </p:spTree>
    <p:extLst>
      <p:ext uri="{BB962C8B-B14F-4D97-AF65-F5344CB8AC3E}">
        <p14:creationId xmlns:p14="http://schemas.microsoft.com/office/powerpoint/2010/main" val="24213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80">
                                          <p:stCondLst>
                                            <p:cond delay="0"/>
                                          </p:stCondLst>
                                        </p:cTn>
                                        <p:tgtEl>
                                          <p:spTgt spid="20"/>
                                        </p:tgtEl>
                                      </p:cBhvr>
                                    </p:animEffect>
                                    <p:anim calcmode="lin" valueType="num">
                                      <p:cBhvr>
                                        <p:cTn id="5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1" dur="26">
                                          <p:stCondLst>
                                            <p:cond delay="650"/>
                                          </p:stCondLst>
                                        </p:cTn>
                                        <p:tgtEl>
                                          <p:spTgt spid="20"/>
                                        </p:tgtEl>
                                      </p:cBhvr>
                                      <p:to x="100000" y="60000"/>
                                    </p:animScale>
                                    <p:animScale>
                                      <p:cBhvr>
                                        <p:cTn id="62" dur="166" decel="50000">
                                          <p:stCondLst>
                                            <p:cond delay="676"/>
                                          </p:stCondLst>
                                        </p:cTn>
                                        <p:tgtEl>
                                          <p:spTgt spid="20"/>
                                        </p:tgtEl>
                                      </p:cBhvr>
                                      <p:to x="100000" y="100000"/>
                                    </p:animScale>
                                    <p:animScale>
                                      <p:cBhvr>
                                        <p:cTn id="63" dur="26">
                                          <p:stCondLst>
                                            <p:cond delay="1312"/>
                                          </p:stCondLst>
                                        </p:cTn>
                                        <p:tgtEl>
                                          <p:spTgt spid="20"/>
                                        </p:tgtEl>
                                      </p:cBhvr>
                                      <p:to x="100000" y="80000"/>
                                    </p:animScale>
                                    <p:animScale>
                                      <p:cBhvr>
                                        <p:cTn id="64" dur="166" decel="50000">
                                          <p:stCondLst>
                                            <p:cond delay="1338"/>
                                          </p:stCondLst>
                                        </p:cTn>
                                        <p:tgtEl>
                                          <p:spTgt spid="20"/>
                                        </p:tgtEl>
                                      </p:cBhvr>
                                      <p:to x="100000" y="100000"/>
                                    </p:animScale>
                                    <p:animScale>
                                      <p:cBhvr>
                                        <p:cTn id="65" dur="26">
                                          <p:stCondLst>
                                            <p:cond delay="1642"/>
                                          </p:stCondLst>
                                        </p:cTn>
                                        <p:tgtEl>
                                          <p:spTgt spid="20"/>
                                        </p:tgtEl>
                                      </p:cBhvr>
                                      <p:to x="100000" y="90000"/>
                                    </p:animScale>
                                    <p:animScale>
                                      <p:cBhvr>
                                        <p:cTn id="66" dur="166" decel="50000">
                                          <p:stCondLst>
                                            <p:cond delay="1668"/>
                                          </p:stCondLst>
                                        </p:cTn>
                                        <p:tgtEl>
                                          <p:spTgt spid="20"/>
                                        </p:tgtEl>
                                      </p:cBhvr>
                                      <p:to x="100000" y="100000"/>
                                    </p:animScale>
                                    <p:animScale>
                                      <p:cBhvr>
                                        <p:cTn id="67" dur="26">
                                          <p:stCondLst>
                                            <p:cond delay="1808"/>
                                          </p:stCondLst>
                                        </p:cTn>
                                        <p:tgtEl>
                                          <p:spTgt spid="20"/>
                                        </p:tgtEl>
                                      </p:cBhvr>
                                      <p:to x="100000" y="95000"/>
                                    </p:animScale>
                                    <p:animScale>
                                      <p:cBhvr>
                                        <p:cTn id="68" dur="166" decel="50000">
                                          <p:stCondLst>
                                            <p:cond delay="1834"/>
                                          </p:stCondLst>
                                        </p:cTn>
                                        <p:tgtEl>
                                          <p:spTgt spid="2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80">
                                          <p:stCondLst>
                                            <p:cond delay="0"/>
                                          </p:stCondLst>
                                        </p:cTn>
                                        <p:tgtEl>
                                          <p:spTgt spid="22"/>
                                        </p:tgtEl>
                                      </p:cBhvr>
                                    </p:animEffect>
                                    <p:anim calcmode="lin" valueType="num">
                                      <p:cBhvr>
                                        <p:cTn id="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7" dur="26">
                                          <p:stCondLst>
                                            <p:cond delay="650"/>
                                          </p:stCondLst>
                                        </p:cTn>
                                        <p:tgtEl>
                                          <p:spTgt spid="22"/>
                                        </p:tgtEl>
                                      </p:cBhvr>
                                      <p:to x="100000" y="60000"/>
                                    </p:animScale>
                                    <p:animScale>
                                      <p:cBhvr>
                                        <p:cTn id="78" dur="166" decel="50000">
                                          <p:stCondLst>
                                            <p:cond delay="676"/>
                                          </p:stCondLst>
                                        </p:cTn>
                                        <p:tgtEl>
                                          <p:spTgt spid="22"/>
                                        </p:tgtEl>
                                      </p:cBhvr>
                                      <p:to x="100000" y="100000"/>
                                    </p:animScale>
                                    <p:animScale>
                                      <p:cBhvr>
                                        <p:cTn id="79" dur="26">
                                          <p:stCondLst>
                                            <p:cond delay="1312"/>
                                          </p:stCondLst>
                                        </p:cTn>
                                        <p:tgtEl>
                                          <p:spTgt spid="22"/>
                                        </p:tgtEl>
                                      </p:cBhvr>
                                      <p:to x="100000" y="80000"/>
                                    </p:animScale>
                                    <p:animScale>
                                      <p:cBhvr>
                                        <p:cTn id="80" dur="166" decel="50000">
                                          <p:stCondLst>
                                            <p:cond delay="1338"/>
                                          </p:stCondLst>
                                        </p:cTn>
                                        <p:tgtEl>
                                          <p:spTgt spid="22"/>
                                        </p:tgtEl>
                                      </p:cBhvr>
                                      <p:to x="100000" y="100000"/>
                                    </p:animScale>
                                    <p:animScale>
                                      <p:cBhvr>
                                        <p:cTn id="81" dur="26">
                                          <p:stCondLst>
                                            <p:cond delay="1642"/>
                                          </p:stCondLst>
                                        </p:cTn>
                                        <p:tgtEl>
                                          <p:spTgt spid="22"/>
                                        </p:tgtEl>
                                      </p:cBhvr>
                                      <p:to x="100000" y="90000"/>
                                    </p:animScale>
                                    <p:animScale>
                                      <p:cBhvr>
                                        <p:cTn id="82" dur="166" decel="50000">
                                          <p:stCondLst>
                                            <p:cond delay="1668"/>
                                          </p:stCondLst>
                                        </p:cTn>
                                        <p:tgtEl>
                                          <p:spTgt spid="22"/>
                                        </p:tgtEl>
                                      </p:cBhvr>
                                      <p:to x="100000" y="100000"/>
                                    </p:animScale>
                                    <p:animScale>
                                      <p:cBhvr>
                                        <p:cTn id="83" dur="26">
                                          <p:stCondLst>
                                            <p:cond delay="1808"/>
                                          </p:stCondLst>
                                        </p:cTn>
                                        <p:tgtEl>
                                          <p:spTgt spid="22"/>
                                        </p:tgtEl>
                                      </p:cBhvr>
                                      <p:to x="100000" y="95000"/>
                                    </p:animScale>
                                    <p:animScale>
                                      <p:cBhvr>
                                        <p:cTn id="84" dur="166" decel="50000">
                                          <p:stCondLst>
                                            <p:cond delay="1834"/>
                                          </p:stCondLst>
                                        </p:cTn>
                                        <p:tgtEl>
                                          <p:spTgt spid="2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80">
                                          <p:stCondLst>
                                            <p:cond delay="0"/>
                                          </p:stCondLst>
                                        </p:cTn>
                                        <p:tgtEl>
                                          <p:spTgt spid="21"/>
                                        </p:tgtEl>
                                      </p:cBhvr>
                                    </p:animEffect>
                                    <p:anim calcmode="lin" valueType="num">
                                      <p:cBhvr>
                                        <p:cTn id="8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3" dur="26">
                                          <p:stCondLst>
                                            <p:cond delay="650"/>
                                          </p:stCondLst>
                                        </p:cTn>
                                        <p:tgtEl>
                                          <p:spTgt spid="21"/>
                                        </p:tgtEl>
                                      </p:cBhvr>
                                      <p:to x="100000" y="60000"/>
                                    </p:animScale>
                                    <p:animScale>
                                      <p:cBhvr>
                                        <p:cTn id="94" dur="166" decel="50000">
                                          <p:stCondLst>
                                            <p:cond delay="676"/>
                                          </p:stCondLst>
                                        </p:cTn>
                                        <p:tgtEl>
                                          <p:spTgt spid="21"/>
                                        </p:tgtEl>
                                      </p:cBhvr>
                                      <p:to x="100000" y="100000"/>
                                    </p:animScale>
                                    <p:animScale>
                                      <p:cBhvr>
                                        <p:cTn id="95" dur="26">
                                          <p:stCondLst>
                                            <p:cond delay="1312"/>
                                          </p:stCondLst>
                                        </p:cTn>
                                        <p:tgtEl>
                                          <p:spTgt spid="21"/>
                                        </p:tgtEl>
                                      </p:cBhvr>
                                      <p:to x="100000" y="80000"/>
                                    </p:animScale>
                                    <p:animScale>
                                      <p:cBhvr>
                                        <p:cTn id="96" dur="166" decel="50000">
                                          <p:stCondLst>
                                            <p:cond delay="1338"/>
                                          </p:stCondLst>
                                        </p:cTn>
                                        <p:tgtEl>
                                          <p:spTgt spid="21"/>
                                        </p:tgtEl>
                                      </p:cBhvr>
                                      <p:to x="100000" y="100000"/>
                                    </p:animScale>
                                    <p:animScale>
                                      <p:cBhvr>
                                        <p:cTn id="97" dur="26">
                                          <p:stCondLst>
                                            <p:cond delay="1642"/>
                                          </p:stCondLst>
                                        </p:cTn>
                                        <p:tgtEl>
                                          <p:spTgt spid="21"/>
                                        </p:tgtEl>
                                      </p:cBhvr>
                                      <p:to x="100000" y="90000"/>
                                    </p:animScale>
                                    <p:animScale>
                                      <p:cBhvr>
                                        <p:cTn id="98" dur="166" decel="50000">
                                          <p:stCondLst>
                                            <p:cond delay="1668"/>
                                          </p:stCondLst>
                                        </p:cTn>
                                        <p:tgtEl>
                                          <p:spTgt spid="21"/>
                                        </p:tgtEl>
                                      </p:cBhvr>
                                      <p:to x="100000" y="100000"/>
                                    </p:animScale>
                                    <p:animScale>
                                      <p:cBhvr>
                                        <p:cTn id="99" dur="26">
                                          <p:stCondLst>
                                            <p:cond delay="1808"/>
                                          </p:stCondLst>
                                        </p:cTn>
                                        <p:tgtEl>
                                          <p:spTgt spid="21"/>
                                        </p:tgtEl>
                                      </p:cBhvr>
                                      <p:to x="100000" y="95000"/>
                                    </p:animScale>
                                    <p:animScale>
                                      <p:cBhvr>
                                        <p:cTn id="100" dur="166" decel="50000">
                                          <p:stCondLst>
                                            <p:cond delay="1834"/>
                                          </p:stCondLst>
                                        </p:cTn>
                                        <p:tgtEl>
                                          <p:spTgt spid="21"/>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down)">
                                      <p:cBhvr>
                                        <p:cTn id="103" dur="580">
                                          <p:stCondLst>
                                            <p:cond delay="0"/>
                                          </p:stCondLst>
                                        </p:cTn>
                                        <p:tgtEl>
                                          <p:spTgt spid="23"/>
                                        </p:tgtEl>
                                      </p:cBhvr>
                                    </p:animEffect>
                                    <p:anim calcmode="lin" valueType="num">
                                      <p:cBhvr>
                                        <p:cTn id="10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9" dur="26">
                                          <p:stCondLst>
                                            <p:cond delay="650"/>
                                          </p:stCondLst>
                                        </p:cTn>
                                        <p:tgtEl>
                                          <p:spTgt spid="23"/>
                                        </p:tgtEl>
                                      </p:cBhvr>
                                      <p:to x="100000" y="60000"/>
                                    </p:animScale>
                                    <p:animScale>
                                      <p:cBhvr>
                                        <p:cTn id="110" dur="166" decel="50000">
                                          <p:stCondLst>
                                            <p:cond delay="676"/>
                                          </p:stCondLst>
                                        </p:cTn>
                                        <p:tgtEl>
                                          <p:spTgt spid="23"/>
                                        </p:tgtEl>
                                      </p:cBhvr>
                                      <p:to x="100000" y="100000"/>
                                    </p:animScale>
                                    <p:animScale>
                                      <p:cBhvr>
                                        <p:cTn id="111" dur="26">
                                          <p:stCondLst>
                                            <p:cond delay="1312"/>
                                          </p:stCondLst>
                                        </p:cTn>
                                        <p:tgtEl>
                                          <p:spTgt spid="23"/>
                                        </p:tgtEl>
                                      </p:cBhvr>
                                      <p:to x="100000" y="80000"/>
                                    </p:animScale>
                                    <p:animScale>
                                      <p:cBhvr>
                                        <p:cTn id="112" dur="166" decel="50000">
                                          <p:stCondLst>
                                            <p:cond delay="1338"/>
                                          </p:stCondLst>
                                        </p:cTn>
                                        <p:tgtEl>
                                          <p:spTgt spid="23"/>
                                        </p:tgtEl>
                                      </p:cBhvr>
                                      <p:to x="100000" y="100000"/>
                                    </p:animScale>
                                    <p:animScale>
                                      <p:cBhvr>
                                        <p:cTn id="113" dur="26">
                                          <p:stCondLst>
                                            <p:cond delay="1642"/>
                                          </p:stCondLst>
                                        </p:cTn>
                                        <p:tgtEl>
                                          <p:spTgt spid="23"/>
                                        </p:tgtEl>
                                      </p:cBhvr>
                                      <p:to x="100000" y="90000"/>
                                    </p:animScale>
                                    <p:animScale>
                                      <p:cBhvr>
                                        <p:cTn id="114" dur="166" decel="50000">
                                          <p:stCondLst>
                                            <p:cond delay="1668"/>
                                          </p:stCondLst>
                                        </p:cTn>
                                        <p:tgtEl>
                                          <p:spTgt spid="23"/>
                                        </p:tgtEl>
                                      </p:cBhvr>
                                      <p:to x="100000" y="100000"/>
                                    </p:animScale>
                                    <p:animScale>
                                      <p:cBhvr>
                                        <p:cTn id="115" dur="26">
                                          <p:stCondLst>
                                            <p:cond delay="1808"/>
                                          </p:stCondLst>
                                        </p:cTn>
                                        <p:tgtEl>
                                          <p:spTgt spid="23"/>
                                        </p:tgtEl>
                                      </p:cBhvr>
                                      <p:to x="100000" y="95000"/>
                                    </p:animScale>
                                    <p:animScale>
                                      <p:cBhvr>
                                        <p:cTn id="116"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1" grpId="0"/>
      <p:bldP spid="22" grpId="0"/>
      <p:bldP spid="2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465077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606515288"/>
                    </a:ext>
                  </a:extLst>
                </a:gridCol>
                <a:gridCol w="1858433">
                  <a:extLst>
                    <a:ext uri="{9D8B030D-6E8A-4147-A177-3AD203B41FA5}">
                      <a16:colId xmlns:a16="http://schemas.microsoft.com/office/drawing/2014/main" val="3399252779"/>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naughty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caught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fraught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automatic</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astronaut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cause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author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applaud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taught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audience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487480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‘au’ digraph.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34982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naughty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caught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fraught</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automatic</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astronaut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cause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author</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applaud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taught</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audience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9646427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‘au’ digraph.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4363568" y="2054172"/>
          <a:ext cx="914831" cy="4572000"/>
        </p:xfrm>
        <a:graphic>
          <a:graphicData uri="http://schemas.openxmlformats.org/drawingml/2006/table">
            <a:tbl>
              <a:tblPr firstRow="1" bandRow="1">
                <a:tableStyleId>{5940675A-B579-460E-94D1-54222C63F5DA}</a:tableStyleId>
              </a:tblPr>
              <a:tblGrid>
                <a:gridCol w="914831">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cau</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auto</a:t>
                      </a:r>
                    </a:p>
                  </a:txBody>
                  <a:tcPr/>
                </a:tc>
                <a:extLst>
                  <a:ext uri="{0D108BD9-81ED-4DB2-BD59-A6C34878D82A}">
                    <a16:rowId xmlns:a16="http://schemas.microsoft.com/office/drawing/2014/main" val="10001"/>
                  </a:ext>
                </a:extLst>
              </a:tr>
              <a:tr h="457200">
                <a:tc>
                  <a:txBody>
                    <a:bodyPr/>
                    <a:lstStyle/>
                    <a:p>
                      <a:r>
                        <a:rPr lang="en-GB" b="0" i="0" dirty="0" err="1">
                          <a:latin typeface="OpenDyslexicAlta" pitchFamily="2" charset="77"/>
                          <a:ea typeface="OpenDyslexic" charset="0"/>
                          <a:cs typeface="OpenDyslexic" charset="0"/>
                        </a:rPr>
                        <a:t>audi</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ast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tau</a:t>
                      </a:r>
                    </a:p>
                  </a:txBody>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nau</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aut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cau</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app</a:t>
                      </a:r>
                    </a:p>
                  </a:txBody>
                  <a:tcPr/>
                </a:tc>
                <a:extLst>
                  <a:ext uri="{0D108BD9-81ED-4DB2-BD59-A6C34878D82A}">
                    <a16:rowId xmlns:a16="http://schemas.microsoft.com/office/drawing/2014/main" val="10008"/>
                  </a:ext>
                </a:extLst>
              </a:tr>
              <a:tr h="457200">
                <a:tc>
                  <a:txBody>
                    <a:bodyPr/>
                    <a:lstStyle/>
                    <a:p>
                      <a:r>
                        <a:rPr lang="en-GB" b="0" i="0" dirty="0" err="1">
                          <a:latin typeface="OpenDyslexicAlta" pitchFamily="2" charset="77"/>
                          <a:ea typeface="OpenDyslexic" charset="0"/>
                          <a:cs typeface="OpenDyslexic" charset="0"/>
                        </a:rPr>
                        <a:t>fra</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7237615" y="2054172"/>
          <a:ext cx="1127750" cy="4572000"/>
        </p:xfrm>
        <a:graphic>
          <a:graphicData uri="http://schemas.openxmlformats.org/drawingml/2006/table">
            <a:tbl>
              <a:tblPr firstRow="1" bandRow="1">
                <a:tableStyleId>{5940675A-B579-460E-94D1-54222C63F5DA}</a:tableStyleId>
              </a:tblPr>
              <a:tblGrid>
                <a:gridCol w="1127750">
                  <a:extLst>
                    <a:ext uri="{9D8B030D-6E8A-4147-A177-3AD203B41FA5}">
                      <a16:colId xmlns:a16="http://schemas.microsoft.com/office/drawing/2014/main" val="20000"/>
                    </a:ext>
                  </a:extLst>
                </a:gridCol>
              </a:tblGrid>
              <a:tr h="457200">
                <a:tc>
                  <a:txBody>
                    <a:bodyPr/>
                    <a:lstStyle/>
                    <a:p>
                      <a:pPr algn="l"/>
                      <a:r>
                        <a:rPr lang="en-GB" b="0" i="0" dirty="0" err="1">
                          <a:latin typeface="OpenDyslexicAlta" pitchFamily="2" charset="77"/>
                          <a:ea typeface="OpenDyslexic" charset="0"/>
                          <a:cs typeface="OpenDyslexic" charset="0"/>
                        </a:rPr>
                        <a:t>ught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pPr algn="l"/>
                      <a:r>
                        <a:rPr lang="en-GB" b="0" i="0" dirty="0">
                          <a:latin typeface="OpenDyslexicAlta" pitchFamily="2" charset="77"/>
                          <a:ea typeface="OpenDyslexic" charset="0"/>
                          <a:cs typeface="OpenDyslexic" charset="0"/>
                        </a:rPr>
                        <a:t>se</a:t>
                      </a:r>
                    </a:p>
                  </a:txBody>
                  <a:tcPr/>
                </a:tc>
                <a:extLst>
                  <a:ext uri="{0D108BD9-81ED-4DB2-BD59-A6C34878D82A}">
                    <a16:rowId xmlns:a16="http://schemas.microsoft.com/office/drawing/2014/main" val="10001"/>
                  </a:ext>
                </a:extLst>
              </a:tr>
              <a:tr h="457200">
                <a:tc>
                  <a:txBody>
                    <a:bodyPr/>
                    <a:lstStyle/>
                    <a:p>
                      <a:pPr algn="l"/>
                      <a:r>
                        <a:rPr lang="en-GB" b="0" i="0" dirty="0">
                          <a:latin typeface="OpenDyslexicAlta" pitchFamily="2" charset="77"/>
                          <a:ea typeface="OpenDyslexic" charset="0"/>
                          <a:cs typeface="OpenDyslexic" charset="0"/>
                        </a:rPr>
                        <a:t>laud</a:t>
                      </a:r>
                    </a:p>
                  </a:txBody>
                  <a:tcPr/>
                </a:tc>
                <a:extLst>
                  <a:ext uri="{0D108BD9-81ED-4DB2-BD59-A6C34878D82A}">
                    <a16:rowId xmlns:a16="http://schemas.microsoft.com/office/drawing/2014/main" val="10002"/>
                  </a:ext>
                </a:extLst>
              </a:tr>
              <a:tr h="457200">
                <a:tc>
                  <a:txBody>
                    <a:bodyPr/>
                    <a:lstStyle/>
                    <a:p>
                      <a:pPr algn="l"/>
                      <a:r>
                        <a:rPr lang="en-GB" b="0" i="0" dirty="0" err="1">
                          <a:latin typeface="OpenDyslexicAlta" pitchFamily="2" charset="77"/>
                          <a:ea typeface="OpenDyslexic" charset="0"/>
                          <a:cs typeface="OpenDyslexic" charset="0"/>
                        </a:rPr>
                        <a:t>ence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pPr algn="l"/>
                      <a:r>
                        <a:rPr lang="en-GB" b="0" i="0" dirty="0" err="1">
                          <a:latin typeface="OpenDyslexicAlta" pitchFamily="2" charset="77"/>
                          <a:ea typeface="OpenDyslexic" charset="0"/>
                          <a:cs typeface="OpenDyslexic" charset="0"/>
                        </a:rPr>
                        <a:t>ght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pPr algn="l"/>
                      <a:r>
                        <a:rPr lang="en-GB" b="0" i="0" dirty="0" err="1">
                          <a:latin typeface="OpenDyslexicAlta" pitchFamily="2" charset="77"/>
                          <a:ea typeface="OpenDyslexic" charset="0"/>
                          <a:cs typeface="OpenDyslexic" charset="0"/>
                        </a:rPr>
                        <a:t>ght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pPr algn="l"/>
                      <a:r>
                        <a:rPr lang="en-GB" b="0" i="0" dirty="0" err="1">
                          <a:latin typeface="OpenDyslexicAlta" pitchFamily="2" charset="77"/>
                          <a:ea typeface="OpenDyslexic" charset="0"/>
                          <a:cs typeface="OpenDyslexic" charset="0"/>
                        </a:rPr>
                        <a:t>ronaut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pPr algn="l"/>
                      <a:r>
                        <a:rPr lang="en-GB" b="0" i="0" dirty="0" err="1">
                          <a:latin typeface="OpenDyslexicAlta" pitchFamily="2" charset="77"/>
                          <a:ea typeface="OpenDyslexic" charset="0"/>
                          <a:cs typeface="OpenDyslexic" charset="0"/>
                        </a:rPr>
                        <a:t>hor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pPr algn="l"/>
                      <a:r>
                        <a:rPr lang="en-GB" b="0" i="0" dirty="0" err="1">
                          <a:latin typeface="OpenDyslexicAlta" pitchFamily="2" charset="77"/>
                          <a:ea typeface="OpenDyslexic" charset="0"/>
                          <a:cs typeface="OpenDyslexic" charset="0"/>
                        </a:rPr>
                        <a:t>ghty</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pPr algn="l"/>
                      <a:r>
                        <a:rPr lang="en-GB" b="0" i="0" dirty="0" err="1">
                          <a:latin typeface="OpenDyslexicAlta" pitchFamily="2" charset="77"/>
                          <a:ea typeface="OpenDyslexic" charset="0"/>
                          <a:cs typeface="OpenDyslexic" charset="0"/>
                        </a:rPr>
                        <a:t>matic</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37" name="TextBox 36"/>
          <p:cNvSpPr txBox="1"/>
          <p:nvPr/>
        </p:nvSpPr>
        <p:spPr>
          <a:xfrm>
            <a:off x="8937938" y="3052292"/>
            <a:ext cx="2807594" cy="2246769"/>
          </a:xfrm>
          <a:prstGeom prst="rect">
            <a:avLst/>
          </a:prstGeom>
          <a:solidFill>
            <a:srgbClr val="FF7E79"/>
          </a:solidFill>
        </p:spPr>
        <p:txBody>
          <a:bodyPr wrap="square" rtlCol="0">
            <a:spAutoFit/>
          </a:bodyPr>
          <a:lstStyle/>
          <a:p>
            <a:pPr algn="ctr"/>
            <a:r>
              <a:rPr lang="en-GB" sz="2000" dirty="0">
                <a:latin typeface="OpenDyslexicAlta" pitchFamily="2" charset="77"/>
                <a:ea typeface="OpenDyslexic" charset="0"/>
                <a:cs typeface="OpenDyslexic" charset="0"/>
              </a:rPr>
              <a:t>Match each half of the spellings with a straight line.</a:t>
            </a:r>
          </a:p>
          <a:p>
            <a:pPr algn="ctr"/>
            <a:endParaRPr lang="en-GB" sz="2000" dirty="0">
              <a:latin typeface="OpenDyslexicAlta" pitchFamily="2" charset="77"/>
              <a:ea typeface="OpenDyslexic" charset="0"/>
              <a:cs typeface="OpenDyslexic" charset="0"/>
            </a:endParaRPr>
          </a:p>
          <a:p>
            <a:pPr algn="ctr"/>
            <a:endParaRPr lang="en-GB" sz="2000" dirty="0">
              <a:latin typeface="OpenDyslexicAlta" pitchFamily="2" charset="77"/>
              <a:ea typeface="OpenDyslexic" charset="0"/>
              <a:cs typeface="OpenDyslexic" charset="0"/>
            </a:endParaRPr>
          </a:p>
          <a:p>
            <a:pPr algn="ctr"/>
            <a:r>
              <a:rPr lang="en-GB" sz="2000" dirty="0">
                <a:latin typeface="OpenDyslexicAlta" pitchFamily="2" charset="77"/>
                <a:ea typeface="OpenDyslexic" charset="0"/>
                <a:cs typeface="OpenDyslexic" charset="0"/>
              </a:rPr>
              <a:t>One has already been done for you. </a:t>
            </a:r>
          </a:p>
        </p:txBody>
      </p:sp>
      <p:cxnSp>
        <p:nvCxnSpPr>
          <p:cNvPr id="39" name="Straight Connector 38"/>
          <p:cNvCxnSpPr/>
          <p:nvPr/>
        </p:nvCxnSpPr>
        <p:spPr>
          <a:xfrm>
            <a:off x="5278399" y="4082603"/>
            <a:ext cx="1959216" cy="463639"/>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72547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naughty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caught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fraught</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automatic</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astronaut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cause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author</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applaud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taught</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audience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3744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‘au’ digraph. </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4363568" y="2054172"/>
          <a:ext cx="914831" cy="4572000"/>
        </p:xfrm>
        <a:graphic>
          <a:graphicData uri="http://schemas.openxmlformats.org/drawingml/2006/table">
            <a:tbl>
              <a:tblPr firstRow="1" bandRow="1">
                <a:tableStyleId>{5940675A-B579-460E-94D1-54222C63F5DA}</a:tableStyleId>
              </a:tblPr>
              <a:tblGrid>
                <a:gridCol w="914831">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cau</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auto</a:t>
                      </a:r>
                    </a:p>
                  </a:txBody>
                  <a:tcPr/>
                </a:tc>
                <a:extLst>
                  <a:ext uri="{0D108BD9-81ED-4DB2-BD59-A6C34878D82A}">
                    <a16:rowId xmlns:a16="http://schemas.microsoft.com/office/drawing/2014/main" val="10001"/>
                  </a:ext>
                </a:extLst>
              </a:tr>
              <a:tr h="457200">
                <a:tc>
                  <a:txBody>
                    <a:bodyPr/>
                    <a:lstStyle/>
                    <a:p>
                      <a:r>
                        <a:rPr lang="en-GB" b="0" i="0" dirty="0" err="1">
                          <a:latin typeface="OpenDyslexicAlta" pitchFamily="2" charset="77"/>
                          <a:ea typeface="OpenDyslexic" charset="0"/>
                          <a:cs typeface="OpenDyslexic" charset="0"/>
                        </a:rPr>
                        <a:t>audi</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ast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tau</a:t>
                      </a:r>
                    </a:p>
                  </a:txBody>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nau</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aut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cau</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app</a:t>
                      </a:r>
                    </a:p>
                  </a:txBody>
                  <a:tcPr/>
                </a:tc>
                <a:extLst>
                  <a:ext uri="{0D108BD9-81ED-4DB2-BD59-A6C34878D82A}">
                    <a16:rowId xmlns:a16="http://schemas.microsoft.com/office/drawing/2014/main" val="10008"/>
                  </a:ext>
                </a:extLst>
              </a:tr>
              <a:tr h="457200">
                <a:tc>
                  <a:txBody>
                    <a:bodyPr/>
                    <a:lstStyle/>
                    <a:p>
                      <a:r>
                        <a:rPr lang="en-GB" b="0" i="0" dirty="0" err="1">
                          <a:latin typeface="OpenDyslexicAlta" pitchFamily="2" charset="77"/>
                          <a:ea typeface="OpenDyslexic" charset="0"/>
                          <a:cs typeface="OpenDyslexic" charset="0"/>
                        </a:rPr>
                        <a:t>fra</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7237615" y="2054172"/>
          <a:ext cx="1127750" cy="4572000"/>
        </p:xfrm>
        <a:graphic>
          <a:graphicData uri="http://schemas.openxmlformats.org/drawingml/2006/table">
            <a:tbl>
              <a:tblPr firstRow="1" bandRow="1">
                <a:tableStyleId>{5940675A-B579-460E-94D1-54222C63F5DA}</a:tableStyleId>
              </a:tblPr>
              <a:tblGrid>
                <a:gridCol w="1127750">
                  <a:extLst>
                    <a:ext uri="{9D8B030D-6E8A-4147-A177-3AD203B41FA5}">
                      <a16:colId xmlns:a16="http://schemas.microsoft.com/office/drawing/2014/main" val="20000"/>
                    </a:ext>
                  </a:extLst>
                </a:gridCol>
              </a:tblGrid>
              <a:tr h="457200">
                <a:tc>
                  <a:txBody>
                    <a:bodyPr/>
                    <a:lstStyle/>
                    <a:p>
                      <a:pPr algn="l"/>
                      <a:r>
                        <a:rPr lang="en-GB" b="0" i="0" dirty="0" err="1">
                          <a:latin typeface="OpenDyslexicAlta" pitchFamily="2" charset="77"/>
                          <a:ea typeface="OpenDyslexic" charset="0"/>
                          <a:cs typeface="OpenDyslexic" charset="0"/>
                        </a:rPr>
                        <a:t>ught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pPr algn="l"/>
                      <a:r>
                        <a:rPr lang="en-GB" b="0" i="0" dirty="0">
                          <a:latin typeface="OpenDyslexicAlta" pitchFamily="2" charset="77"/>
                          <a:ea typeface="OpenDyslexic" charset="0"/>
                          <a:cs typeface="OpenDyslexic" charset="0"/>
                        </a:rPr>
                        <a:t>se</a:t>
                      </a:r>
                    </a:p>
                  </a:txBody>
                  <a:tcPr/>
                </a:tc>
                <a:extLst>
                  <a:ext uri="{0D108BD9-81ED-4DB2-BD59-A6C34878D82A}">
                    <a16:rowId xmlns:a16="http://schemas.microsoft.com/office/drawing/2014/main" val="10001"/>
                  </a:ext>
                </a:extLst>
              </a:tr>
              <a:tr h="457200">
                <a:tc>
                  <a:txBody>
                    <a:bodyPr/>
                    <a:lstStyle/>
                    <a:p>
                      <a:pPr algn="l"/>
                      <a:r>
                        <a:rPr lang="en-GB" b="0" i="0" dirty="0">
                          <a:latin typeface="OpenDyslexicAlta" pitchFamily="2" charset="77"/>
                          <a:ea typeface="OpenDyslexic" charset="0"/>
                          <a:cs typeface="OpenDyslexic" charset="0"/>
                        </a:rPr>
                        <a:t>laud</a:t>
                      </a:r>
                    </a:p>
                  </a:txBody>
                  <a:tcPr/>
                </a:tc>
                <a:extLst>
                  <a:ext uri="{0D108BD9-81ED-4DB2-BD59-A6C34878D82A}">
                    <a16:rowId xmlns:a16="http://schemas.microsoft.com/office/drawing/2014/main" val="10002"/>
                  </a:ext>
                </a:extLst>
              </a:tr>
              <a:tr h="457200">
                <a:tc>
                  <a:txBody>
                    <a:bodyPr/>
                    <a:lstStyle/>
                    <a:p>
                      <a:pPr algn="l"/>
                      <a:r>
                        <a:rPr lang="en-GB" b="0" i="0" dirty="0" err="1">
                          <a:latin typeface="OpenDyslexicAlta" pitchFamily="2" charset="77"/>
                          <a:ea typeface="OpenDyslexic" charset="0"/>
                          <a:cs typeface="OpenDyslexic" charset="0"/>
                        </a:rPr>
                        <a:t>ence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pPr algn="l"/>
                      <a:r>
                        <a:rPr lang="en-GB" b="0" i="0" dirty="0" err="1">
                          <a:latin typeface="OpenDyslexicAlta" pitchFamily="2" charset="77"/>
                          <a:ea typeface="OpenDyslexic" charset="0"/>
                          <a:cs typeface="OpenDyslexic" charset="0"/>
                        </a:rPr>
                        <a:t>ght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pPr algn="l"/>
                      <a:r>
                        <a:rPr lang="en-GB" b="0" i="0" dirty="0" err="1">
                          <a:latin typeface="OpenDyslexicAlta" pitchFamily="2" charset="77"/>
                          <a:ea typeface="OpenDyslexic" charset="0"/>
                          <a:cs typeface="OpenDyslexic" charset="0"/>
                        </a:rPr>
                        <a:t>ght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pPr algn="l"/>
                      <a:r>
                        <a:rPr lang="en-GB" b="0" i="0" dirty="0" err="1">
                          <a:latin typeface="OpenDyslexicAlta" pitchFamily="2" charset="77"/>
                          <a:ea typeface="OpenDyslexic" charset="0"/>
                          <a:cs typeface="OpenDyslexic" charset="0"/>
                        </a:rPr>
                        <a:t>ronaut</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pPr algn="l"/>
                      <a:r>
                        <a:rPr lang="en-GB" b="0" i="0" dirty="0" err="1">
                          <a:latin typeface="OpenDyslexicAlta" pitchFamily="2" charset="77"/>
                          <a:ea typeface="OpenDyslexic" charset="0"/>
                          <a:cs typeface="OpenDyslexic" charset="0"/>
                        </a:rPr>
                        <a:t>hor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pPr algn="l"/>
                      <a:r>
                        <a:rPr lang="en-GB" b="0" i="0" dirty="0" err="1">
                          <a:latin typeface="OpenDyslexicAlta" pitchFamily="2" charset="77"/>
                          <a:ea typeface="OpenDyslexic" charset="0"/>
                          <a:cs typeface="OpenDyslexic" charset="0"/>
                        </a:rPr>
                        <a:t>ghty</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pPr algn="l"/>
                      <a:r>
                        <a:rPr lang="en-GB" b="0" i="0" dirty="0" err="1">
                          <a:latin typeface="OpenDyslexicAlta" pitchFamily="2" charset="77"/>
                          <a:ea typeface="OpenDyslexic" charset="0"/>
                          <a:cs typeface="OpenDyslexic" charset="0"/>
                        </a:rPr>
                        <a:t>matic</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37" name="TextBox 36"/>
          <p:cNvSpPr txBox="1"/>
          <p:nvPr/>
        </p:nvSpPr>
        <p:spPr>
          <a:xfrm>
            <a:off x="8937938" y="3052292"/>
            <a:ext cx="2807594" cy="2246769"/>
          </a:xfrm>
          <a:prstGeom prst="rect">
            <a:avLst/>
          </a:prstGeom>
          <a:solidFill>
            <a:srgbClr val="FF7E79"/>
          </a:solidFill>
        </p:spPr>
        <p:txBody>
          <a:bodyPr wrap="square" rtlCol="0">
            <a:spAutoFit/>
          </a:bodyPr>
          <a:lstStyle/>
          <a:p>
            <a:pPr algn="ctr"/>
            <a:r>
              <a:rPr lang="en-GB" sz="2000" dirty="0">
                <a:latin typeface="OpenDyslexicAlta" pitchFamily="2" charset="77"/>
                <a:ea typeface="OpenDyslexic" charset="0"/>
                <a:cs typeface="OpenDyslexic" charset="0"/>
              </a:rPr>
              <a:t>Match each half of the spellings with a straight line.</a:t>
            </a:r>
          </a:p>
          <a:p>
            <a:pPr algn="ctr"/>
            <a:endParaRPr lang="en-GB" sz="2000" dirty="0">
              <a:latin typeface="OpenDyslexicAlta" pitchFamily="2" charset="77"/>
              <a:ea typeface="OpenDyslexic" charset="0"/>
              <a:cs typeface="OpenDyslexic" charset="0"/>
            </a:endParaRPr>
          </a:p>
          <a:p>
            <a:pPr algn="ctr"/>
            <a:endParaRPr lang="en-GB" sz="2000" dirty="0">
              <a:latin typeface="OpenDyslexicAlta" pitchFamily="2" charset="77"/>
              <a:ea typeface="OpenDyslexic" charset="0"/>
              <a:cs typeface="OpenDyslexic" charset="0"/>
            </a:endParaRPr>
          </a:p>
          <a:p>
            <a:pPr algn="ctr"/>
            <a:r>
              <a:rPr lang="en-GB" sz="2000" dirty="0">
                <a:latin typeface="OpenDyslexicAlta" pitchFamily="2" charset="77"/>
                <a:ea typeface="OpenDyslexic" charset="0"/>
                <a:cs typeface="OpenDyslexic" charset="0"/>
              </a:rPr>
              <a:t>One has already been done for you. </a:t>
            </a:r>
          </a:p>
        </p:txBody>
      </p:sp>
      <p:cxnSp>
        <p:nvCxnSpPr>
          <p:cNvPr id="7" name="Straight Arrow Connector 6">
            <a:extLst>
              <a:ext uri="{FF2B5EF4-FFF2-40B4-BE49-F238E27FC236}">
                <a16:creationId xmlns:a16="http://schemas.microsoft.com/office/drawing/2014/main" id="{EA644B74-3F9C-4C7C-A8F7-F9259F3BEDCE}"/>
              </a:ext>
            </a:extLst>
          </p:cNvPr>
          <p:cNvCxnSpPr>
            <a:cxnSpLocks/>
          </p:cNvCxnSpPr>
          <p:nvPr/>
        </p:nvCxnSpPr>
        <p:spPr>
          <a:xfrm>
            <a:off x="5278399" y="2311758"/>
            <a:ext cx="1959216" cy="1770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0F1BE6-788B-4E28-8362-0A9CC3618F88}"/>
              </a:ext>
            </a:extLst>
          </p:cNvPr>
          <p:cNvCxnSpPr/>
          <p:nvPr/>
        </p:nvCxnSpPr>
        <p:spPr>
          <a:xfrm>
            <a:off x="5278399" y="4546242"/>
            <a:ext cx="1959217" cy="1397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2AD181-5D4C-4DCA-967B-F8CE250D5ADE}"/>
              </a:ext>
            </a:extLst>
          </p:cNvPr>
          <p:cNvCxnSpPr/>
          <p:nvPr/>
        </p:nvCxnSpPr>
        <p:spPr>
          <a:xfrm>
            <a:off x="5278399" y="2758440"/>
            <a:ext cx="1959216" cy="3550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84BB98-AC69-47C1-AE6D-D866535DF508}"/>
              </a:ext>
            </a:extLst>
          </p:cNvPr>
          <p:cNvCxnSpPr/>
          <p:nvPr/>
        </p:nvCxnSpPr>
        <p:spPr>
          <a:xfrm>
            <a:off x="5278399" y="3230880"/>
            <a:ext cx="1959216"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6842DD-5393-493A-841D-70A4534AFDD2}"/>
              </a:ext>
            </a:extLst>
          </p:cNvPr>
          <p:cNvCxnSpPr/>
          <p:nvPr/>
        </p:nvCxnSpPr>
        <p:spPr>
          <a:xfrm>
            <a:off x="5278399" y="3642360"/>
            <a:ext cx="1959217" cy="1417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64DD308-682E-4D19-B260-970918BF305A}"/>
              </a:ext>
            </a:extLst>
          </p:cNvPr>
          <p:cNvCxnSpPr/>
          <p:nvPr/>
        </p:nvCxnSpPr>
        <p:spPr>
          <a:xfrm>
            <a:off x="5278399" y="5059680"/>
            <a:ext cx="1959217" cy="441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A2FA797-668B-4778-99E7-7515D80C372A}"/>
              </a:ext>
            </a:extLst>
          </p:cNvPr>
          <p:cNvCxnSpPr/>
          <p:nvPr/>
        </p:nvCxnSpPr>
        <p:spPr>
          <a:xfrm flipV="1">
            <a:off x="5278399" y="2758440"/>
            <a:ext cx="1959216" cy="2743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EB2D6F6-BB53-4C91-8AAD-7204EAC5E1F3}"/>
              </a:ext>
            </a:extLst>
          </p:cNvPr>
          <p:cNvCxnSpPr/>
          <p:nvPr/>
        </p:nvCxnSpPr>
        <p:spPr>
          <a:xfrm flipV="1">
            <a:off x="5278399" y="3230880"/>
            <a:ext cx="1959216" cy="2712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4CEB3FD-C12A-4A5E-9A50-C6B00F954741}"/>
              </a:ext>
            </a:extLst>
          </p:cNvPr>
          <p:cNvCxnSpPr/>
          <p:nvPr/>
        </p:nvCxnSpPr>
        <p:spPr>
          <a:xfrm flipV="1">
            <a:off x="5278399" y="2311758"/>
            <a:ext cx="1959217" cy="3997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604D882-A663-5249-8B42-9538ACED7DD3}"/>
              </a:ext>
            </a:extLst>
          </p:cNvPr>
          <p:cNvCxnSpPr>
            <a:cxnSpLocks/>
          </p:cNvCxnSpPr>
          <p:nvPr/>
        </p:nvCxnSpPr>
        <p:spPr>
          <a:xfrm>
            <a:off x="5278399" y="4082603"/>
            <a:ext cx="1959216" cy="463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72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a:t>
            </a:r>
            <a:r>
              <a:rPr lang="en-GB" dirty="0">
                <a:solidFill>
                  <a:srgbClr val="FF3860"/>
                </a:solidFill>
              </a:rPr>
              <a:t>piece</a:t>
            </a:r>
            <a:r>
              <a:rPr lang="en-GB" dirty="0"/>
              <a:t>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piece</a:t>
            </a:r>
            <a:r>
              <a:rPr lang="en-GB" dirty="0"/>
              <a:t>           peace</a:t>
            </a:r>
          </a:p>
          <a:p>
            <a:endParaRPr lang="en-GB" dirty="0"/>
          </a:p>
        </p:txBody>
      </p:sp>
      <p:sp>
        <p:nvSpPr>
          <p:cNvPr id="4" name="TextBox 3">
            <a:extLst>
              <a:ext uri="{FF2B5EF4-FFF2-40B4-BE49-F238E27FC236}">
                <a16:creationId xmlns:a16="http://schemas.microsoft.com/office/drawing/2014/main" id="{E0DBAABE-0AD3-284F-90F8-78C968FCD0A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2622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suffix ‘-ion’ when the root word ends in ‘t’ or ‘</a:t>
            </a:r>
            <a:r>
              <a:rPr lang="en-GB" dirty="0" err="1"/>
              <a:t>te</a:t>
            </a:r>
            <a:r>
              <a:rPr lang="en-GB" dirty="0"/>
              <a:t>’ </a:t>
            </a:r>
          </a:p>
          <a:p>
            <a:pPr>
              <a:lnSpc>
                <a:spcPct val="100000"/>
              </a:lnSpc>
              <a:spcBef>
                <a:spcPts val="0"/>
              </a:spcBef>
              <a:defRPr/>
            </a:pPr>
            <a:r>
              <a:rPr lang="en-GB" dirty="0"/>
              <a:t>then the suffix becomes ’-</a:t>
            </a:r>
            <a:r>
              <a:rPr lang="en-GB" dirty="0" err="1"/>
              <a:t>tion</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20</a:t>
            </a:r>
          </a:p>
        </p:txBody>
      </p:sp>
    </p:spTree>
    <p:extLst>
      <p:ext uri="{BB962C8B-B14F-4D97-AF65-F5344CB8AC3E}">
        <p14:creationId xmlns:p14="http://schemas.microsoft.com/office/powerpoint/2010/main" val="9872274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20</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‘-ion’ when the root word ends in ‘t’ or ‘</a:t>
            </a:r>
            <a:r>
              <a:rPr lang="en-GB" dirty="0" err="1"/>
              <a:t>te</a:t>
            </a:r>
            <a:r>
              <a:rPr lang="en-GB" dirty="0"/>
              <a:t>’ then the suffix becomes ’-</a:t>
            </a:r>
            <a:r>
              <a:rPr lang="en-GB" dirty="0" err="1"/>
              <a:t>tion</a:t>
            </a:r>
            <a:r>
              <a:rPr lang="en-GB" dirty="0"/>
              <a:t>’</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invention</a:t>
            </a:r>
          </a:p>
          <a:p>
            <a:pPr fontAlgn="t"/>
            <a:r>
              <a:rPr lang="en-GB" dirty="0"/>
              <a:t>injection</a:t>
            </a:r>
          </a:p>
          <a:p>
            <a:pPr fontAlgn="t"/>
            <a:r>
              <a:rPr lang="en-GB" dirty="0"/>
              <a:t>action</a:t>
            </a:r>
          </a:p>
          <a:p>
            <a:pPr fontAlgn="t"/>
            <a:r>
              <a:rPr lang="en-GB" dirty="0"/>
              <a:t>hesitation</a:t>
            </a:r>
          </a:p>
          <a:p>
            <a:pPr fontAlgn="t"/>
            <a:r>
              <a:rPr lang="en-GB" dirty="0"/>
              <a:t>completion</a:t>
            </a:r>
          </a:p>
          <a:p>
            <a:pPr fontAlgn="t"/>
            <a:r>
              <a:rPr lang="en-GB" dirty="0"/>
              <a:t>stagnation</a:t>
            </a:r>
          </a:p>
          <a:p>
            <a:pPr fontAlgn="t"/>
            <a:r>
              <a:rPr lang="en-GB" dirty="0"/>
              <a:t>nomination</a:t>
            </a:r>
          </a:p>
          <a:p>
            <a:pPr fontAlgn="t"/>
            <a:r>
              <a:rPr lang="en-GB" dirty="0"/>
              <a:t>migration</a:t>
            </a:r>
          </a:p>
          <a:p>
            <a:pPr fontAlgn="t"/>
            <a:r>
              <a:rPr lang="en-GB" dirty="0"/>
              <a:t>conservation</a:t>
            </a:r>
          </a:p>
          <a:p>
            <a:pPr fontAlgn="t"/>
            <a:r>
              <a:rPr lang="en-GB" dirty="0"/>
              <a:t>selection</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065505920"/>
              </p:ext>
            </p:extLst>
          </p:nvPr>
        </p:nvGraphicFramePr>
        <p:xfrm>
          <a:off x="3429000" y="1311275"/>
          <a:ext cx="8363607" cy="524510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Looking at the suffix ‘ion’ explain that when the root word ends with t then the sound is pronounced ‘shun’ – ‘</a:t>
                      </a:r>
                      <a:r>
                        <a:rPr lang="en-GB" sz="1700" b="0" i="0" dirty="0" err="1">
                          <a:latin typeface="Muli" pitchFamily="2" charset="77"/>
                        </a:rPr>
                        <a:t>tion</a:t>
                      </a:r>
                      <a:r>
                        <a:rPr lang="en-GB" sz="1700" b="0" i="0" dirty="0">
                          <a:latin typeface="Muli" pitchFamily="2" charset="77"/>
                        </a:rPr>
                        <a:t>’. </a:t>
                      </a:r>
                    </a:p>
                    <a:p>
                      <a:br>
                        <a:rPr lang="en-GB" sz="1700" b="0" i="0" dirty="0">
                          <a:latin typeface="Muli" pitchFamily="2" charset="77"/>
                        </a:rPr>
                      </a:br>
                      <a:r>
                        <a:rPr lang="en-GB" sz="1700" b="0" i="0" dirty="0">
                          <a:latin typeface="Muli" pitchFamily="2" charset="77"/>
                        </a:rPr>
                        <a:t>When the word ends with ‘</a:t>
                      </a:r>
                      <a:r>
                        <a:rPr lang="en-GB" sz="1700" b="0" i="0" dirty="0" err="1">
                          <a:latin typeface="Muli" pitchFamily="2" charset="77"/>
                        </a:rPr>
                        <a:t>te</a:t>
                      </a:r>
                      <a:r>
                        <a:rPr lang="en-GB" sz="1700" b="0" i="0" dirty="0">
                          <a:latin typeface="Muli" pitchFamily="2" charset="77"/>
                        </a:rPr>
                        <a:t>’ then the ‘e’ is dropped before ‘ion is added and the sound also becomes ‘shun’ – ‘</a:t>
                      </a:r>
                      <a:r>
                        <a:rPr lang="en-GB" sz="1700" b="0" i="0" dirty="0" err="1">
                          <a:latin typeface="Muli" pitchFamily="2" charset="77"/>
                        </a:rPr>
                        <a:t>tion</a:t>
                      </a:r>
                      <a:r>
                        <a:rPr lang="en-GB" sz="1700" b="0" i="0" dirty="0">
                          <a:latin typeface="Muli" pitchFamily="2" charset="77"/>
                        </a:rPr>
                        <a:t>’.</a:t>
                      </a:r>
                    </a:p>
                  </a:txBody>
                  <a:tcPr/>
                </a:tc>
                <a:extLst>
                  <a:ext uri="{0D108BD9-81ED-4DB2-BD59-A6C34878D82A}">
                    <a16:rowId xmlns:a16="http://schemas.microsoft.com/office/drawing/2014/main" val="10000"/>
                  </a:ext>
                </a:extLst>
              </a:tr>
              <a:tr h="1911463">
                <a:tc>
                  <a:txBody>
                    <a:bodyPr/>
                    <a:lstStyle/>
                    <a:p>
                      <a:r>
                        <a:rPr lang="en-GB" sz="1700" b="0" i="0" dirty="0">
                          <a:latin typeface="Muli" pitchFamily="2" charset="77"/>
                        </a:rPr>
                        <a:t>Main Teaching Activity </a:t>
                      </a:r>
                    </a:p>
                  </a:txBody>
                  <a:tcPr/>
                </a:tc>
                <a:tc>
                  <a:txBody>
                    <a:bodyPr/>
                    <a:lstStyle/>
                    <a:p>
                      <a:br>
                        <a:rPr lang="en-GB" sz="1700" b="0" i="0" baseline="0" dirty="0">
                          <a:latin typeface="Muli" pitchFamily="2" charset="77"/>
                        </a:rPr>
                      </a:br>
                      <a:r>
                        <a:rPr lang="en-GB" sz="1700" b="0" i="0" baseline="0" dirty="0">
                          <a:latin typeface="Muli" pitchFamily="2" charset="77"/>
                        </a:rPr>
                        <a:t>Using the power point slide ask the children to add the ‘ion’ suffix to each root word, using the spelling rules above. Then get children to check their answers with a partner and practise reading the words and saying the ‘shun’ sound.</a:t>
                      </a:r>
                    </a:p>
                    <a:p>
                      <a:endParaRPr lang="en-GB" sz="1700" b="0" i="0" baseline="0" dirty="0">
                        <a:latin typeface="Muli" pitchFamily="2" charset="77"/>
                      </a:endParaRPr>
                    </a:p>
                    <a:p>
                      <a:r>
                        <a:rPr lang="en-GB" sz="1700" b="0" i="0" baseline="0" dirty="0">
                          <a:latin typeface="Muli" pitchFamily="2" charset="77"/>
                        </a:rPr>
                        <a:t>Share answers and discuss any misconceptions or mistakes.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Using the spelling list words get children to work in pairs to try and find two new words that they can make from each word. For example:</a:t>
                      </a:r>
                      <a:br>
                        <a:rPr lang="en-GB" sz="1700" b="0" i="0" dirty="0">
                          <a:latin typeface="Muli" pitchFamily="2" charset="77"/>
                        </a:rPr>
                      </a:br>
                      <a:br>
                        <a:rPr lang="en-GB" sz="1700" b="0" i="0" dirty="0">
                          <a:latin typeface="Muli" pitchFamily="2" charset="77"/>
                        </a:rPr>
                      </a:br>
                      <a:r>
                        <a:rPr lang="en-GB" sz="1700" b="0" i="0" dirty="0">
                          <a:latin typeface="Muli" pitchFamily="2" charset="77"/>
                        </a:rPr>
                        <a:t>invention – invent – vent</a:t>
                      </a:r>
                      <a:br>
                        <a:rPr lang="en-GB" sz="1700" b="0" i="0" dirty="0">
                          <a:latin typeface="Muli" pitchFamily="2" charset="77"/>
                        </a:rPr>
                      </a:br>
                      <a:r>
                        <a:rPr lang="en-GB" sz="1700" b="0" i="0" dirty="0">
                          <a:latin typeface="Muli" pitchFamily="2" charset="77"/>
                        </a:rPr>
                        <a:t>stagnation – sing – tags</a:t>
                      </a:r>
                    </a:p>
                    <a:p>
                      <a:r>
                        <a:rPr lang="en-GB" sz="1700" b="0" i="0" dirty="0">
                          <a:latin typeface="Muli" pitchFamily="2" charset="77"/>
                        </a:rPr>
                        <a:t>migration – gram - tram</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338990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1077237"/>
            <a:ext cx="9436240" cy="1177447"/>
          </a:xfrm>
        </p:spPr>
        <p:txBody>
          <a:bodyPr>
            <a:noAutofit/>
          </a:bodyPr>
          <a:lstStyle/>
          <a:p>
            <a:pPr algn="l"/>
            <a:r>
              <a:rPr lang="en-GB" sz="2000" dirty="0"/>
              <a:t>Add the ‘ion’ sound to each of these words. Remember the rules:</a:t>
            </a:r>
            <a:br>
              <a:rPr lang="en-GB" sz="2000" dirty="0"/>
            </a:br>
            <a:r>
              <a:rPr lang="en-GB" sz="2000" dirty="0"/>
              <a:t>   * If the word ends in ‘t’ then add ‘ion’ on the end</a:t>
            </a:r>
            <a:br>
              <a:rPr lang="en-GB" sz="2000" dirty="0"/>
            </a:br>
            <a:r>
              <a:rPr lang="en-GB" sz="2000" dirty="0"/>
              <a:t>   * If the word ends in ‘</a:t>
            </a:r>
            <a:r>
              <a:rPr lang="en-GB" sz="2000" dirty="0" err="1"/>
              <a:t>te</a:t>
            </a:r>
            <a:r>
              <a:rPr lang="en-GB" sz="2000" dirty="0"/>
              <a:t>’ then remove the ‘e’ then add ‘ion’</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1119021687"/>
              </p:ext>
            </p:extLst>
          </p:nvPr>
        </p:nvGraphicFramePr>
        <p:xfrm>
          <a:off x="521258" y="2738646"/>
          <a:ext cx="11149484" cy="2004859"/>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229897">
                  <a:extLst>
                    <a:ext uri="{9D8B030D-6E8A-4147-A177-3AD203B41FA5}">
                      <a16:colId xmlns:a16="http://schemas.microsoft.com/office/drawing/2014/main" val="4212918643"/>
                    </a:ext>
                  </a:extLst>
                </a:gridCol>
              </a:tblGrid>
              <a:tr h="967821">
                <a:tc>
                  <a:txBody>
                    <a:bodyPr/>
                    <a:lstStyle/>
                    <a:p>
                      <a:pPr algn="ctr" fontAlgn="t"/>
                      <a:r>
                        <a:rPr lang="en-GB" sz="2400" b="0" i="0" dirty="0">
                          <a:latin typeface="OpenDyslexicAlta" pitchFamily="2" charset="77"/>
                        </a:rPr>
                        <a:t>invent</a:t>
                      </a:r>
                    </a:p>
                  </a:txBody>
                  <a:tcPr anchor="ctr"/>
                </a:tc>
                <a:tc>
                  <a:txBody>
                    <a:bodyPr/>
                    <a:lstStyle/>
                    <a:p>
                      <a:pPr algn="ctr"/>
                      <a:r>
                        <a:rPr lang="en-GB" sz="2400" b="0" i="0" dirty="0">
                          <a:latin typeface="OpenDyslexicAlta" pitchFamily="2" charset="77"/>
                        </a:rPr>
                        <a:t>inject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act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hesitate</a:t>
                      </a:r>
                    </a:p>
                  </a:txBody>
                  <a:tcPr anchor="ctr"/>
                </a:tc>
                <a:tc>
                  <a:txBody>
                    <a:bodyPr/>
                    <a:lstStyle/>
                    <a:p>
                      <a:pPr algn="ctr"/>
                      <a:r>
                        <a:rPr lang="en-GB" sz="2400" b="0" i="0" dirty="0">
                          <a:latin typeface="OpenDyslexicAlta" pitchFamily="2" charset="77"/>
                        </a:rPr>
                        <a:t>complete</a:t>
                      </a:r>
                    </a:p>
                  </a:txBody>
                  <a:tcPr anchor="ctr"/>
                </a:tc>
                <a:extLst>
                  <a:ext uri="{0D108BD9-81ED-4DB2-BD59-A6C34878D82A}">
                    <a16:rowId xmlns:a16="http://schemas.microsoft.com/office/drawing/2014/main" val="2756955956"/>
                  </a:ext>
                </a:extLst>
              </a:tr>
              <a:tr h="1037038">
                <a:tc>
                  <a:txBody>
                    <a:bodyPr/>
                    <a:lstStyle/>
                    <a:p>
                      <a:pPr algn="ctr"/>
                      <a:r>
                        <a:rPr lang="en-GB" sz="2400" b="0" i="0" dirty="0">
                          <a:latin typeface="OpenDyslexicAlta" pitchFamily="2" charset="77"/>
                        </a:rPr>
                        <a:t>stagnate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nominate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migrate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conserve</a:t>
                      </a:r>
                    </a:p>
                  </a:txBody>
                  <a:tcPr anchor="ctr"/>
                </a:tc>
                <a:tc>
                  <a:txBody>
                    <a:bodyPr/>
                    <a:lstStyle/>
                    <a:p>
                      <a:pPr algn="ctr"/>
                      <a:r>
                        <a:rPr lang="en-GB" sz="2400" b="0" i="0" dirty="0">
                          <a:latin typeface="OpenDyslexicAlta" pitchFamily="2" charset="77"/>
                        </a:rPr>
                        <a:t>select</a:t>
                      </a:r>
                    </a:p>
                  </a:txBody>
                  <a:tcPr anchor="ctr"/>
                </a:tc>
                <a:extLst>
                  <a:ext uri="{0D108BD9-81ED-4DB2-BD59-A6C34878D82A}">
                    <a16:rowId xmlns:a16="http://schemas.microsoft.com/office/drawing/2014/main" val="2964611663"/>
                  </a:ext>
                </a:extLst>
              </a:tr>
            </a:tbl>
          </a:graphicData>
        </a:graphic>
      </p:graphicFrame>
      <p:sp>
        <p:nvSpPr>
          <p:cNvPr id="5" name="TextBox 4">
            <a:extLst>
              <a:ext uri="{FF2B5EF4-FFF2-40B4-BE49-F238E27FC236}">
                <a16:creationId xmlns:a16="http://schemas.microsoft.com/office/drawing/2014/main" id="{20F15B00-935B-423F-8188-0DAE76CF8E6E}"/>
              </a:ext>
            </a:extLst>
          </p:cNvPr>
          <p:cNvSpPr txBox="1"/>
          <p:nvPr/>
        </p:nvSpPr>
        <p:spPr>
          <a:xfrm>
            <a:off x="521258" y="5525300"/>
            <a:ext cx="7375490" cy="646331"/>
          </a:xfrm>
          <a:prstGeom prst="rect">
            <a:avLst/>
          </a:prstGeom>
          <a:noFill/>
        </p:spPr>
        <p:txBody>
          <a:bodyPr wrap="square" rtlCol="0">
            <a:spAutoFit/>
          </a:bodyPr>
          <a:lstStyle/>
          <a:p>
            <a:r>
              <a:rPr lang="en-GB" dirty="0">
                <a:latin typeface="OpenDyslexicAlta" pitchFamily="2" charset="77"/>
              </a:rPr>
              <a:t>With a partner, check your answers and then practise pronouncing the ‘shun’ sound at the end of each word.</a:t>
            </a:r>
          </a:p>
        </p:txBody>
      </p:sp>
    </p:spTree>
    <p:extLst>
      <p:ext uri="{BB962C8B-B14F-4D97-AF65-F5344CB8AC3E}">
        <p14:creationId xmlns:p14="http://schemas.microsoft.com/office/powerpoint/2010/main" val="315520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1077237"/>
            <a:ext cx="9436240" cy="1177447"/>
          </a:xfrm>
        </p:spPr>
        <p:txBody>
          <a:bodyPr>
            <a:noAutofit/>
          </a:bodyPr>
          <a:lstStyle/>
          <a:p>
            <a:pPr algn="l"/>
            <a:r>
              <a:rPr lang="en-GB" sz="2000" dirty="0"/>
              <a:t>Add the ‘ion’ sound to each of these words. Remember the rules:</a:t>
            </a:r>
            <a:br>
              <a:rPr lang="en-GB" sz="2000" dirty="0"/>
            </a:br>
            <a:r>
              <a:rPr lang="en-GB" sz="2000" dirty="0"/>
              <a:t>   * If the word ends in ‘t’ then add ‘ion’ on the end</a:t>
            </a:r>
            <a:br>
              <a:rPr lang="en-GB" sz="2000" dirty="0"/>
            </a:br>
            <a:r>
              <a:rPr lang="en-GB" sz="2000" dirty="0"/>
              <a:t>   * If the word ends in ‘</a:t>
            </a:r>
            <a:r>
              <a:rPr lang="en-GB" sz="2000" dirty="0" err="1"/>
              <a:t>te</a:t>
            </a:r>
            <a:r>
              <a:rPr lang="en-GB" sz="2000" dirty="0"/>
              <a:t>’ then remove the ‘e’ then add ‘ion’</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2878942263"/>
              </p:ext>
            </p:extLst>
          </p:nvPr>
        </p:nvGraphicFramePr>
        <p:xfrm>
          <a:off x="521258" y="2738646"/>
          <a:ext cx="11149484" cy="2004859"/>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329292">
                  <a:extLst>
                    <a:ext uri="{9D8B030D-6E8A-4147-A177-3AD203B41FA5}">
                      <a16:colId xmlns:a16="http://schemas.microsoft.com/office/drawing/2014/main" val="3871539845"/>
                    </a:ext>
                  </a:extLst>
                </a:gridCol>
                <a:gridCol w="2130502">
                  <a:extLst>
                    <a:ext uri="{9D8B030D-6E8A-4147-A177-3AD203B41FA5}">
                      <a16:colId xmlns:a16="http://schemas.microsoft.com/office/drawing/2014/main" val="4212918643"/>
                    </a:ext>
                  </a:extLst>
                </a:gridCol>
              </a:tblGrid>
              <a:tr h="967821">
                <a:tc>
                  <a:txBody>
                    <a:bodyPr/>
                    <a:lstStyle/>
                    <a:p>
                      <a:pPr algn="ctr" fontAlgn="t"/>
                      <a:r>
                        <a:rPr lang="en-GB" sz="2400" b="0" i="0" dirty="0">
                          <a:latin typeface="OpenDyslexicAlta" pitchFamily="2" charset="77"/>
                        </a:rPr>
                        <a:t>invent</a:t>
                      </a:r>
                    </a:p>
                    <a:p>
                      <a:pPr algn="ctr" fontAlgn="t"/>
                      <a:r>
                        <a:rPr lang="en-GB" sz="2400" b="0" i="0" dirty="0">
                          <a:solidFill>
                            <a:srgbClr val="FF3860"/>
                          </a:solidFill>
                          <a:latin typeface="OpenDyslexicAlta" pitchFamily="2" charset="77"/>
                        </a:rPr>
                        <a:t>invention</a:t>
                      </a:r>
                    </a:p>
                  </a:txBody>
                  <a:tcPr anchor="ctr"/>
                </a:tc>
                <a:tc>
                  <a:txBody>
                    <a:bodyPr/>
                    <a:lstStyle/>
                    <a:p>
                      <a:pPr algn="ctr"/>
                      <a:r>
                        <a:rPr lang="en-GB" sz="2400" b="0" i="0" dirty="0">
                          <a:latin typeface="OpenDyslexicAlta" pitchFamily="2" charset="77"/>
                        </a:rPr>
                        <a:t>inject</a:t>
                      </a:r>
                    </a:p>
                    <a:p>
                      <a:pPr algn="ctr"/>
                      <a:r>
                        <a:rPr lang="en-GB" sz="2400" b="0" i="0" dirty="0">
                          <a:solidFill>
                            <a:srgbClr val="FF3860"/>
                          </a:solidFill>
                          <a:latin typeface="OpenDyslexicAlta" pitchFamily="2" charset="77"/>
                        </a:rPr>
                        <a:t>injection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act</a:t>
                      </a:r>
                    </a:p>
                    <a:p>
                      <a:pPr algn="ctr"/>
                      <a:r>
                        <a:rPr lang="en-GB" sz="2400" b="0" i="0" dirty="0">
                          <a:solidFill>
                            <a:srgbClr val="FF3860"/>
                          </a:solidFill>
                          <a:latin typeface="OpenDyslexicAlta" pitchFamily="2" charset="77"/>
                        </a:rPr>
                        <a:t>action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hesitate</a:t>
                      </a:r>
                    </a:p>
                    <a:p>
                      <a:pPr algn="ctr"/>
                      <a:r>
                        <a:rPr lang="en-GB" sz="2400" b="0" i="0" dirty="0" err="1">
                          <a:solidFill>
                            <a:srgbClr val="FF3860"/>
                          </a:solidFill>
                          <a:latin typeface="OpenDyslexicAlta" pitchFamily="2" charset="77"/>
                        </a:rPr>
                        <a:t>hestitation</a:t>
                      </a:r>
                      <a:endParaRPr lang="en-GB" sz="2400" b="0" i="0" dirty="0">
                        <a:solidFill>
                          <a:srgbClr val="FF3860"/>
                        </a:solidFill>
                        <a:latin typeface="OpenDyslexicAlta" pitchFamily="2" charset="77"/>
                      </a:endParaRPr>
                    </a:p>
                  </a:txBody>
                  <a:tcPr anchor="ctr"/>
                </a:tc>
                <a:tc>
                  <a:txBody>
                    <a:bodyPr/>
                    <a:lstStyle/>
                    <a:p>
                      <a:pPr algn="ctr"/>
                      <a:r>
                        <a:rPr lang="en-GB" sz="2400" b="0" i="0" dirty="0">
                          <a:latin typeface="OpenDyslexicAlta" pitchFamily="2" charset="77"/>
                        </a:rPr>
                        <a:t>complete</a:t>
                      </a:r>
                    </a:p>
                    <a:p>
                      <a:pPr algn="ctr"/>
                      <a:r>
                        <a:rPr lang="en-GB" sz="2400" b="0" i="0" dirty="0">
                          <a:solidFill>
                            <a:srgbClr val="FF3860"/>
                          </a:solidFill>
                          <a:latin typeface="OpenDyslexicAlta" pitchFamily="2" charset="77"/>
                        </a:rPr>
                        <a:t>completion</a:t>
                      </a:r>
                    </a:p>
                  </a:txBody>
                  <a:tcPr anchor="ctr"/>
                </a:tc>
                <a:extLst>
                  <a:ext uri="{0D108BD9-81ED-4DB2-BD59-A6C34878D82A}">
                    <a16:rowId xmlns:a16="http://schemas.microsoft.com/office/drawing/2014/main" val="2756955956"/>
                  </a:ext>
                </a:extLst>
              </a:tr>
              <a:tr h="1037038">
                <a:tc>
                  <a:txBody>
                    <a:bodyPr/>
                    <a:lstStyle/>
                    <a:p>
                      <a:pPr algn="ctr"/>
                      <a:r>
                        <a:rPr lang="en-GB" sz="2400" b="0" i="0" dirty="0">
                          <a:latin typeface="OpenDyslexicAlta" pitchFamily="2" charset="77"/>
                        </a:rPr>
                        <a:t>stagnate</a:t>
                      </a:r>
                    </a:p>
                    <a:p>
                      <a:pPr algn="ctr"/>
                      <a:r>
                        <a:rPr lang="en-GB" sz="2400" b="0" i="0" dirty="0">
                          <a:solidFill>
                            <a:srgbClr val="FF3860"/>
                          </a:solidFill>
                          <a:latin typeface="OpenDyslexicAlta" pitchFamily="2" charset="77"/>
                        </a:rPr>
                        <a:t>stagnation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nominate</a:t>
                      </a:r>
                    </a:p>
                    <a:p>
                      <a:pPr algn="ctr"/>
                      <a:r>
                        <a:rPr lang="en-GB" sz="2400" b="0" i="0" dirty="0">
                          <a:solidFill>
                            <a:srgbClr val="FF3860"/>
                          </a:solidFill>
                          <a:latin typeface="OpenDyslexicAlta" pitchFamily="2" charset="77"/>
                        </a:rPr>
                        <a:t>nomination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migrate </a:t>
                      </a:r>
                      <a:r>
                        <a:rPr lang="en-GB" sz="2400" b="0" i="0" dirty="0">
                          <a:solidFill>
                            <a:srgbClr val="FF3860"/>
                          </a:solidFill>
                          <a:latin typeface="OpenDyslexicAlta" pitchFamily="2" charset="77"/>
                        </a:rPr>
                        <a:t>migration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conserve</a:t>
                      </a:r>
                    </a:p>
                    <a:p>
                      <a:pPr algn="ctr"/>
                      <a:r>
                        <a:rPr lang="en-GB" sz="2400" b="0" i="0" dirty="0">
                          <a:solidFill>
                            <a:srgbClr val="FF3860"/>
                          </a:solidFill>
                          <a:latin typeface="OpenDyslexicAlta" pitchFamily="2" charset="77"/>
                        </a:rPr>
                        <a:t>conservation</a:t>
                      </a:r>
                    </a:p>
                  </a:txBody>
                  <a:tcPr anchor="ctr"/>
                </a:tc>
                <a:tc>
                  <a:txBody>
                    <a:bodyPr/>
                    <a:lstStyle/>
                    <a:p>
                      <a:pPr algn="ctr"/>
                      <a:r>
                        <a:rPr lang="en-GB" sz="2400" b="0" i="0" dirty="0">
                          <a:latin typeface="OpenDyslexicAlta" pitchFamily="2" charset="77"/>
                        </a:rPr>
                        <a:t>select</a:t>
                      </a:r>
                    </a:p>
                    <a:p>
                      <a:pPr algn="ctr"/>
                      <a:r>
                        <a:rPr lang="en-GB" sz="2400" b="0" i="0" dirty="0">
                          <a:solidFill>
                            <a:srgbClr val="FF3860"/>
                          </a:solidFill>
                          <a:latin typeface="OpenDyslexicAlta" pitchFamily="2" charset="77"/>
                        </a:rPr>
                        <a:t>selection</a:t>
                      </a:r>
                    </a:p>
                  </a:txBody>
                  <a:tcPr anchor="ctr"/>
                </a:tc>
                <a:extLst>
                  <a:ext uri="{0D108BD9-81ED-4DB2-BD59-A6C34878D82A}">
                    <a16:rowId xmlns:a16="http://schemas.microsoft.com/office/drawing/2014/main" val="2964611663"/>
                  </a:ext>
                </a:extLst>
              </a:tr>
            </a:tbl>
          </a:graphicData>
        </a:graphic>
      </p:graphicFrame>
      <p:sp>
        <p:nvSpPr>
          <p:cNvPr id="5" name="TextBox 4">
            <a:extLst>
              <a:ext uri="{FF2B5EF4-FFF2-40B4-BE49-F238E27FC236}">
                <a16:creationId xmlns:a16="http://schemas.microsoft.com/office/drawing/2014/main" id="{20F15B00-935B-423F-8188-0DAE76CF8E6E}"/>
              </a:ext>
            </a:extLst>
          </p:cNvPr>
          <p:cNvSpPr txBox="1"/>
          <p:nvPr/>
        </p:nvSpPr>
        <p:spPr>
          <a:xfrm>
            <a:off x="521258" y="5525300"/>
            <a:ext cx="7375490" cy="646331"/>
          </a:xfrm>
          <a:prstGeom prst="rect">
            <a:avLst/>
          </a:prstGeom>
          <a:noFill/>
        </p:spPr>
        <p:txBody>
          <a:bodyPr wrap="square" rtlCol="0">
            <a:spAutoFit/>
          </a:bodyPr>
          <a:lstStyle/>
          <a:p>
            <a:r>
              <a:rPr lang="en-GB" dirty="0">
                <a:latin typeface="OpenDyslexicAlta" pitchFamily="2" charset="77"/>
              </a:rPr>
              <a:t>With a partner, check your answers and then practise pronouncing the ‘shun’ sound at the end of each word.</a:t>
            </a:r>
          </a:p>
        </p:txBody>
      </p:sp>
      <p:sp>
        <p:nvSpPr>
          <p:cNvPr id="6" name="TextBox 5">
            <a:extLst>
              <a:ext uri="{FF2B5EF4-FFF2-40B4-BE49-F238E27FC236}">
                <a16:creationId xmlns:a16="http://schemas.microsoft.com/office/drawing/2014/main" id="{85047200-49F8-41BD-9E9A-F9D6AF477A9A}"/>
              </a:ext>
            </a:extLst>
          </p:cNvPr>
          <p:cNvSpPr txBox="1"/>
          <p:nvPr/>
        </p:nvSpPr>
        <p:spPr>
          <a:xfrm>
            <a:off x="521258" y="304800"/>
            <a:ext cx="1566622" cy="400110"/>
          </a:xfrm>
          <a:prstGeom prst="rect">
            <a:avLst/>
          </a:prstGeom>
          <a:noFill/>
        </p:spPr>
        <p:txBody>
          <a:bodyPr wrap="square" rtlCol="0">
            <a:spAutoFit/>
          </a:bodyPr>
          <a:lstStyle/>
          <a:p>
            <a:r>
              <a:rPr lang="en-GB" sz="2000" dirty="0">
                <a:solidFill>
                  <a:srgbClr val="FF3860"/>
                </a:solidFill>
                <a:latin typeface="Muli" panose="020B0604020202020204" charset="0"/>
              </a:rPr>
              <a:t>Answers: </a:t>
            </a:r>
          </a:p>
        </p:txBody>
      </p:sp>
    </p:spTree>
    <p:extLst>
      <p:ext uri="{BB962C8B-B14F-4D97-AF65-F5344CB8AC3E}">
        <p14:creationId xmlns:p14="http://schemas.microsoft.com/office/powerpoint/2010/main" val="16656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4918980"/>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949058591"/>
                    </a:ext>
                  </a:extLst>
                </a:gridCol>
                <a:gridCol w="1858433">
                  <a:extLst>
                    <a:ext uri="{9D8B030D-6E8A-4147-A177-3AD203B41FA5}">
                      <a16:colId xmlns:a16="http://schemas.microsoft.com/office/drawing/2014/main" val="3668916107"/>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invention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injection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action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hesitation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completion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stagnation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nomination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migration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conservation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selection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992488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‘-ion’ when the root word ends in ‘t’ or ‘</a:t>
                      </a:r>
                      <a:r>
                        <a:rPr lang="en-GB" sz="1400" baseline="0" dirty="0" err="1">
                          <a:latin typeface="Muli" pitchFamily="2" charset="77"/>
                        </a:rPr>
                        <a:t>te</a:t>
                      </a:r>
                      <a:r>
                        <a:rPr lang="en-GB" sz="1400" baseline="0" dirty="0">
                          <a:latin typeface="Muli" pitchFamily="2" charset="77"/>
                        </a:rPr>
                        <a:t>’ then the suffix becomes ’-</a:t>
                      </a:r>
                      <a:r>
                        <a:rPr lang="en-GB" sz="1400" baseline="0" dirty="0" err="1">
                          <a:latin typeface="Muli" pitchFamily="2" charset="77"/>
                        </a:rPr>
                        <a:t>tion</a:t>
                      </a:r>
                      <a:r>
                        <a:rPr lang="en-GB" sz="1400" baseline="0" dirty="0">
                          <a:latin typeface="Muli" pitchFamily="2" charset="77"/>
                        </a:rPr>
                        <a: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72359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5311053"/>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invention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injection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action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hesitation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completion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stagnation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nomination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migration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conservation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selection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7706388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‘-ion’ when the root word ends in ‘t’ or ‘</a:t>
                      </a:r>
                      <a:r>
                        <a:rPr lang="en-GB" sz="1400" baseline="0" dirty="0" err="1">
                          <a:latin typeface="Muli" pitchFamily="2" charset="77"/>
                        </a:rPr>
                        <a:t>te</a:t>
                      </a:r>
                      <a:r>
                        <a:rPr lang="en-GB" sz="1400" baseline="0" dirty="0">
                          <a:latin typeface="Muli" pitchFamily="2" charset="77"/>
                        </a:rPr>
                        <a:t>’ then the suffix becomes ’-</a:t>
                      </a:r>
                      <a:r>
                        <a:rPr lang="en-GB" sz="1400" baseline="0" dirty="0" err="1">
                          <a:latin typeface="Muli" pitchFamily="2" charset="77"/>
                        </a:rPr>
                        <a:t>tion</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374571" y="1396998"/>
            <a:ext cx="8817429" cy="5355312"/>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r>
              <a:rPr lang="en-GB" dirty="0">
                <a:latin typeface="OpenDyslexicAlta" pitchFamily="2" charset="77"/>
                <a:ea typeface="OpenDyslexic" charset="0"/>
                <a:cs typeface="OpenDyslexic" charset="0"/>
              </a:rPr>
              <a:t> </a:t>
            </a:r>
          </a:p>
          <a:p>
            <a:r>
              <a:rPr lang="en-GB" dirty="0">
                <a:latin typeface="OpenDyslexicAlta" pitchFamily="2" charset="77"/>
                <a:ea typeface="OpenDyslexic" charset="0"/>
                <a:cs typeface="OpenDyslexic" charset="0"/>
              </a:rPr>
              <a:t>The scientist was ready to reveal his new _________ to the world.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birds are currently starting their _________ to the South.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was worried about having an __________ from the doctor.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There was a large _________ of sweets for sale.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new school building was nearing __________.</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After months of _________, the two armies marched into ________.</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Three children each received a __________ for the school council.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Due to the ___________ project there are now more Pandas in the wild. </a:t>
            </a: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12732945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invention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injection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action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hesitation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completion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stagnation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nomination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migration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conservation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selection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969981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‘-ion’ when the root word ends in ‘t’ or ‘</a:t>
                      </a:r>
                      <a:r>
                        <a:rPr lang="en-GB" sz="1400" baseline="0" dirty="0" err="1">
                          <a:latin typeface="Muli" pitchFamily="2" charset="77"/>
                        </a:rPr>
                        <a:t>te</a:t>
                      </a:r>
                      <a:r>
                        <a:rPr lang="en-GB" sz="1400" baseline="0" dirty="0">
                          <a:latin typeface="Muli" pitchFamily="2" charset="77"/>
                        </a:rPr>
                        <a:t>’ then the suffix becomes ’-</a:t>
                      </a:r>
                      <a:r>
                        <a:rPr lang="en-GB" sz="1400" baseline="0" dirty="0" err="1">
                          <a:latin typeface="Muli" pitchFamily="2" charset="77"/>
                        </a:rPr>
                        <a:t>tion</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374571" y="1396998"/>
            <a:ext cx="8817429" cy="5355312"/>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r>
              <a:rPr lang="en-GB" dirty="0">
                <a:latin typeface="OpenDyslexicAlta" pitchFamily="2" charset="77"/>
                <a:ea typeface="OpenDyslexic" charset="0"/>
                <a:cs typeface="OpenDyslexic" charset="0"/>
              </a:rPr>
              <a:t> </a:t>
            </a:r>
          </a:p>
          <a:p>
            <a:r>
              <a:rPr lang="en-GB" dirty="0">
                <a:latin typeface="OpenDyslexicAlta" pitchFamily="2" charset="77"/>
                <a:ea typeface="OpenDyslexic" charset="0"/>
                <a:cs typeface="OpenDyslexic" charset="0"/>
              </a:rPr>
              <a:t>The scientist was ready to reveal his new _</a:t>
            </a:r>
            <a:r>
              <a:rPr lang="en-GB" dirty="0">
                <a:solidFill>
                  <a:srgbClr val="FF3860"/>
                </a:solidFill>
                <a:latin typeface="OpenDyslexicAlta" pitchFamily="2" charset="77"/>
                <a:ea typeface="OpenDyslexic" charset="0"/>
                <a:cs typeface="OpenDyslexic" charset="0"/>
              </a:rPr>
              <a:t>invention</a:t>
            </a:r>
            <a:r>
              <a:rPr lang="en-GB" dirty="0">
                <a:latin typeface="OpenDyslexicAlta" pitchFamily="2" charset="77"/>
                <a:ea typeface="OpenDyslexic" charset="0"/>
                <a:cs typeface="OpenDyslexic" charset="0"/>
              </a:rPr>
              <a:t>_ to the world.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birds are currently starting their _</a:t>
            </a:r>
            <a:r>
              <a:rPr lang="en-GB" dirty="0">
                <a:solidFill>
                  <a:srgbClr val="FF3860"/>
                </a:solidFill>
                <a:latin typeface="OpenDyslexicAlta" pitchFamily="2" charset="77"/>
                <a:ea typeface="OpenDyslexic" charset="0"/>
                <a:cs typeface="OpenDyslexic" charset="0"/>
              </a:rPr>
              <a:t>migration</a:t>
            </a:r>
            <a:r>
              <a:rPr lang="en-GB" dirty="0">
                <a:latin typeface="OpenDyslexicAlta" pitchFamily="2" charset="77"/>
                <a:ea typeface="OpenDyslexic" charset="0"/>
                <a:cs typeface="OpenDyslexic" charset="0"/>
              </a:rPr>
              <a:t>_ to the South.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was worried about having an _</a:t>
            </a:r>
            <a:r>
              <a:rPr lang="en-GB" dirty="0">
                <a:solidFill>
                  <a:srgbClr val="FF3860"/>
                </a:solidFill>
                <a:latin typeface="OpenDyslexicAlta" pitchFamily="2" charset="77"/>
                <a:ea typeface="OpenDyslexic" charset="0"/>
                <a:cs typeface="OpenDyslexic" charset="0"/>
              </a:rPr>
              <a:t>injection</a:t>
            </a:r>
            <a:r>
              <a:rPr lang="en-GB" dirty="0">
                <a:latin typeface="OpenDyslexicAlta" pitchFamily="2" charset="77"/>
                <a:ea typeface="OpenDyslexic" charset="0"/>
                <a:cs typeface="OpenDyslexic" charset="0"/>
              </a:rPr>
              <a:t>_ from the doctor.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There was a large _</a:t>
            </a:r>
            <a:r>
              <a:rPr lang="en-GB" dirty="0">
                <a:solidFill>
                  <a:srgbClr val="FF3860"/>
                </a:solidFill>
                <a:latin typeface="OpenDyslexicAlta" pitchFamily="2" charset="77"/>
                <a:ea typeface="OpenDyslexic" charset="0"/>
                <a:cs typeface="OpenDyslexic" charset="0"/>
              </a:rPr>
              <a:t>selection</a:t>
            </a:r>
            <a:r>
              <a:rPr lang="en-GB" dirty="0">
                <a:latin typeface="OpenDyslexicAlta" pitchFamily="2" charset="77"/>
                <a:ea typeface="OpenDyslexic" charset="0"/>
                <a:cs typeface="OpenDyslexic" charset="0"/>
              </a:rPr>
              <a:t>_ of sweets for sale.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new school building was nearing _</a:t>
            </a:r>
            <a:r>
              <a:rPr lang="en-GB" dirty="0">
                <a:solidFill>
                  <a:srgbClr val="FF3860"/>
                </a:solidFill>
                <a:latin typeface="OpenDyslexicAlta" pitchFamily="2" charset="77"/>
                <a:ea typeface="OpenDyslexic" charset="0"/>
                <a:cs typeface="OpenDyslexic" charset="0"/>
              </a:rPr>
              <a:t>completion</a:t>
            </a:r>
            <a:r>
              <a:rPr lang="en-GB" dirty="0">
                <a:latin typeface="OpenDyslexicAlta" pitchFamily="2" charset="77"/>
                <a:ea typeface="OpenDyslexic" charset="0"/>
                <a:cs typeface="OpenDyslexic" charset="0"/>
              </a:rPr>
              <a:t>_.</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After months of _</a:t>
            </a:r>
            <a:r>
              <a:rPr lang="en-GB" dirty="0">
                <a:solidFill>
                  <a:srgbClr val="FF3860"/>
                </a:solidFill>
                <a:latin typeface="OpenDyslexicAlta" pitchFamily="2" charset="77"/>
                <a:ea typeface="OpenDyslexic" charset="0"/>
                <a:cs typeface="OpenDyslexic" charset="0"/>
              </a:rPr>
              <a:t>hesitation</a:t>
            </a:r>
            <a:r>
              <a:rPr lang="en-GB" dirty="0">
                <a:latin typeface="OpenDyslexicAlta" pitchFamily="2" charset="77"/>
                <a:ea typeface="OpenDyslexic" charset="0"/>
                <a:cs typeface="OpenDyslexic" charset="0"/>
              </a:rPr>
              <a:t>_, the two armies marched into _</a:t>
            </a:r>
            <a:r>
              <a:rPr lang="en-GB" dirty="0">
                <a:solidFill>
                  <a:srgbClr val="FF3860"/>
                </a:solidFill>
                <a:latin typeface="OpenDyslexicAlta" pitchFamily="2" charset="77"/>
                <a:ea typeface="OpenDyslexic" charset="0"/>
                <a:cs typeface="OpenDyslexic" charset="0"/>
              </a:rPr>
              <a:t>action</a:t>
            </a:r>
            <a:r>
              <a:rPr lang="en-GB" dirty="0">
                <a:latin typeface="OpenDyslexicAlta" pitchFamily="2" charset="77"/>
                <a:ea typeface="OpenDyslexic" charset="0"/>
                <a:cs typeface="OpenDyslexic" charset="0"/>
              </a:rPr>
              <a:t>_.</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Three children each received a _</a:t>
            </a:r>
            <a:r>
              <a:rPr lang="en-GB" dirty="0">
                <a:solidFill>
                  <a:srgbClr val="FF3860"/>
                </a:solidFill>
                <a:latin typeface="OpenDyslexicAlta" pitchFamily="2" charset="77"/>
                <a:ea typeface="OpenDyslexic" charset="0"/>
                <a:cs typeface="OpenDyslexic" charset="0"/>
              </a:rPr>
              <a:t>nomination</a:t>
            </a:r>
            <a:r>
              <a:rPr lang="en-GB" dirty="0">
                <a:latin typeface="OpenDyslexicAlta" pitchFamily="2" charset="77"/>
                <a:ea typeface="OpenDyslexic" charset="0"/>
                <a:cs typeface="OpenDyslexic" charset="0"/>
              </a:rPr>
              <a:t>_ for the school council.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Due to the _</a:t>
            </a:r>
            <a:r>
              <a:rPr lang="en-GB" dirty="0">
                <a:solidFill>
                  <a:srgbClr val="FF3860"/>
                </a:solidFill>
                <a:latin typeface="OpenDyslexicAlta" pitchFamily="2" charset="77"/>
                <a:ea typeface="OpenDyslexic" charset="0"/>
                <a:cs typeface="OpenDyslexic" charset="0"/>
              </a:rPr>
              <a:t>conservation</a:t>
            </a:r>
            <a:r>
              <a:rPr lang="en-GB" dirty="0">
                <a:latin typeface="OpenDyslexicAlta" pitchFamily="2" charset="77"/>
                <a:ea typeface="OpenDyslexic" charset="0"/>
                <a:cs typeface="OpenDyslexic" charset="0"/>
              </a:rPr>
              <a:t>_ project there are now more Pandas in the wild. </a:t>
            </a: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917574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suffix ‘-ion’ becomes ’-</a:t>
            </a:r>
            <a:r>
              <a:rPr lang="en-GB" dirty="0" err="1"/>
              <a:t>ssion</a:t>
            </a:r>
            <a:r>
              <a:rPr lang="en-GB" dirty="0"/>
              <a:t>’ when the root word ends in ’ss’ or ‘</a:t>
            </a:r>
            <a:r>
              <a:rPr lang="en-GB" dirty="0" err="1"/>
              <a:t>mit</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21</a:t>
            </a:r>
          </a:p>
        </p:txBody>
      </p:sp>
    </p:spTree>
    <p:extLst>
      <p:ext uri="{BB962C8B-B14F-4D97-AF65-F5344CB8AC3E}">
        <p14:creationId xmlns:p14="http://schemas.microsoft.com/office/powerpoint/2010/main" val="27131974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21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 The suffix ‘-ion’ becomes ’-</a:t>
            </a:r>
            <a:r>
              <a:rPr lang="en-GB" dirty="0" err="1"/>
              <a:t>ssion</a:t>
            </a:r>
            <a:r>
              <a:rPr lang="en-GB" dirty="0"/>
              <a:t>’ when the root word ends in ’ss’ or ‘</a:t>
            </a:r>
            <a:r>
              <a:rPr lang="en-GB" dirty="0" err="1"/>
              <a:t>mit</a:t>
            </a:r>
            <a:r>
              <a:rPr lang="en-GB" dirty="0"/>
              <a:t>.’</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expression</a:t>
            </a:r>
          </a:p>
          <a:p>
            <a:pPr fontAlgn="t">
              <a:lnSpc>
                <a:spcPct val="100000"/>
              </a:lnSpc>
              <a:spcAft>
                <a:spcPts val="200"/>
              </a:spcAft>
            </a:pPr>
            <a:r>
              <a:rPr lang="en-GB" sz="2000" dirty="0"/>
              <a:t>discussion</a:t>
            </a:r>
          </a:p>
          <a:p>
            <a:pPr fontAlgn="t">
              <a:lnSpc>
                <a:spcPct val="100000"/>
              </a:lnSpc>
              <a:spcAft>
                <a:spcPts val="200"/>
              </a:spcAft>
            </a:pPr>
            <a:r>
              <a:rPr lang="en-GB" sz="2000" dirty="0"/>
              <a:t>confession</a:t>
            </a:r>
          </a:p>
          <a:p>
            <a:pPr fontAlgn="t">
              <a:lnSpc>
                <a:spcPct val="100000"/>
              </a:lnSpc>
              <a:spcAft>
                <a:spcPts val="200"/>
              </a:spcAft>
            </a:pPr>
            <a:r>
              <a:rPr lang="en-GB" sz="2000" dirty="0"/>
              <a:t>permission </a:t>
            </a:r>
          </a:p>
          <a:p>
            <a:pPr fontAlgn="t">
              <a:lnSpc>
                <a:spcPct val="100000"/>
              </a:lnSpc>
              <a:spcAft>
                <a:spcPts val="200"/>
              </a:spcAft>
            </a:pPr>
            <a:r>
              <a:rPr lang="en-GB" sz="2000" dirty="0"/>
              <a:t>admission</a:t>
            </a:r>
          </a:p>
          <a:p>
            <a:pPr fontAlgn="t">
              <a:lnSpc>
                <a:spcPct val="100000"/>
              </a:lnSpc>
              <a:spcAft>
                <a:spcPts val="200"/>
              </a:spcAft>
            </a:pPr>
            <a:r>
              <a:rPr lang="en-GB" sz="2000" dirty="0"/>
              <a:t>impression</a:t>
            </a:r>
          </a:p>
          <a:p>
            <a:pPr fontAlgn="t">
              <a:lnSpc>
                <a:spcPct val="100000"/>
              </a:lnSpc>
              <a:spcAft>
                <a:spcPts val="200"/>
              </a:spcAft>
            </a:pPr>
            <a:r>
              <a:rPr lang="en-GB" sz="2000" dirty="0"/>
              <a:t>obsession</a:t>
            </a:r>
          </a:p>
          <a:p>
            <a:pPr fontAlgn="t">
              <a:lnSpc>
                <a:spcPct val="100000"/>
              </a:lnSpc>
              <a:spcAft>
                <a:spcPts val="200"/>
              </a:spcAft>
            </a:pPr>
            <a:r>
              <a:rPr lang="en-GB" sz="2000" dirty="0"/>
              <a:t>procession</a:t>
            </a:r>
          </a:p>
          <a:p>
            <a:pPr fontAlgn="t">
              <a:lnSpc>
                <a:spcPct val="100000"/>
              </a:lnSpc>
              <a:spcAft>
                <a:spcPts val="200"/>
              </a:spcAft>
            </a:pPr>
            <a:r>
              <a:rPr lang="en-GB" sz="2000" dirty="0"/>
              <a:t>omission </a:t>
            </a:r>
          </a:p>
          <a:p>
            <a:pPr fontAlgn="t">
              <a:lnSpc>
                <a:spcPct val="100000"/>
              </a:lnSpc>
              <a:spcAft>
                <a:spcPts val="200"/>
              </a:spcAft>
            </a:pPr>
            <a:r>
              <a:rPr lang="en-GB" sz="2000" dirty="0"/>
              <a:t>concussion</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765607420"/>
              </p:ext>
            </p:extLst>
          </p:nvPr>
        </p:nvGraphicFramePr>
        <p:xfrm>
          <a:off x="3429000" y="1311275"/>
          <a:ext cx="8363607" cy="531311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The suffix ‘ion’ is written as ‘</a:t>
                      </a:r>
                      <a:r>
                        <a:rPr lang="en-GB" sz="1700" b="0" i="0" dirty="0" err="1">
                          <a:latin typeface="Muli" pitchFamily="2" charset="77"/>
                        </a:rPr>
                        <a:t>ssion</a:t>
                      </a:r>
                      <a:r>
                        <a:rPr lang="en-GB" sz="1700" b="0" i="0" dirty="0">
                          <a:latin typeface="Muli" pitchFamily="2" charset="77"/>
                        </a:rPr>
                        <a:t>’ and pronounced with the ‘shun’ sound when root words end in ‘ss’ or ‘</a:t>
                      </a:r>
                      <a:r>
                        <a:rPr lang="en-GB" sz="1700" b="0" i="0" dirty="0" err="1">
                          <a:latin typeface="Muli" pitchFamily="2" charset="77"/>
                        </a:rPr>
                        <a:t>mit</a:t>
                      </a:r>
                      <a:r>
                        <a:rPr lang="en-GB" sz="1700" b="0" i="0" dirty="0">
                          <a:latin typeface="Muli" pitchFamily="2" charset="77"/>
                        </a:rPr>
                        <a:t>’.  The rules are:</a:t>
                      </a:r>
                    </a:p>
                    <a:p>
                      <a:pPr marL="285750" indent="-285750">
                        <a:buFont typeface="Arial" panose="020B0604020202020204" pitchFamily="34" charset="0"/>
                        <a:buChar char="•"/>
                      </a:pPr>
                      <a:r>
                        <a:rPr lang="en-GB" sz="1700" b="0" i="0" dirty="0">
                          <a:latin typeface="Muli" pitchFamily="2" charset="77"/>
                        </a:rPr>
                        <a:t>When the root word ends in ‘ss’ then add ‘ion’ straight on the end.</a:t>
                      </a:r>
                    </a:p>
                    <a:p>
                      <a:pPr marL="285750" indent="-285750">
                        <a:buFont typeface="Arial" panose="020B0604020202020204" pitchFamily="34" charset="0"/>
                        <a:buChar char="•"/>
                      </a:pPr>
                      <a:r>
                        <a:rPr lang="en-GB" sz="1700" b="0" i="0" dirty="0">
                          <a:latin typeface="Muli" pitchFamily="2" charset="77"/>
                        </a:rPr>
                        <a:t>When the root word ends in ‘</a:t>
                      </a:r>
                      <a:r>
                        <a:rPr lang="en-GB" sz="1700" b="0" i="0" dirty="0" err="1">
                          <a:latin typeface="Muli" pitchFamily="2" charset="77"/>
                        </a:rPr>
                        <a:t>mit</a:t>
                      </a:r>
                      <a:r>
                        <a:rPr lang="en-GB" sz="1700" b="0" i="0" dirty="0">
                          <a:latin typeface="Muli" pitchFamily="2" charset="77"/>
                        </a:rPr>
                        <a:t>’, drop the ‘t’ and add ‘</a:t>
                      </a:r>
                      <a:r>
                        <a:rPr lang="en-GB" sz="1700" b="0" i="0" dirty="0" err="1">
                          <a:latin typeface="Muli" pitchFamily="2" charset="77"/>
                        </a:rPr>
                        <a:t>ssion</a:t>
                      </a:r>
                      <a:r>
                        <a:rPr lang="en-GB" sz="1700" b="0" i="0" dirty="0">
                          <a:latin typeface="Muli" pitchFamily="2" charset="77"/>
                        </a:rPr>
                        <a:t>’.</a:t>
                      </a:r>
                    </a:p>
                  </a:txBody>
                  <a:tcPr/>
                </a:tc>
                <a:extLst>
                  <a:ext uri="{0D108BD9-81ED-4DB2-BD59-A6C34878D82A}">
                    <a16:rowId xmlns:a16="http://schemas.microsoft.com/office/drawing/2014/main" val="10000"/>
                  </a:ext>
                </a:extLst>
              </a:tr>
              <a:tr h="1979478">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The trickier spelling rule is for words ending in ‘</a:t>
                      </a:r>
                      <a:r>
                        <a:rPr lang="en-GB" sz="1700" b="0" i="0" baseline="0" dirty="0" err="1">
                          <a:latin typeface="Muli" pitchFamily="2" charset="77"/>
                        </a:rPr>
                        <a:t>mit</a:t>
                      </a:r>
                      <a:r>
                        <a:rPr lang="en-GB" sz="1700" b="0" i="0" baseline="0" dirty="0">
                          <a:latin typeface="Muli" pitchFamily="2" charset="77"/>
                        </a:rPr>
                        <a:t>’ so use the power point slide to show children the method of dropping the ‘t’ and adding ‘</a:t>
                      </a:r>
                      <a:r>
                        <a:rPr lang="en-GB" sz="1700" b="0" i="0" baseline="0" dirty="0" err="1">
                          <a:latin typeface="Muli" pitchFamily="2" charset="77"/>
                        </a:rPr>
                        <a:t>ssion</a:t>
                      </a:r>
                      <a:r>
                        <a:rPr lang="en-GB" sz="1700" b="0" i="0" baseline="0" dirty="0">
                          <a:latin typeface="Muli" pitchFamily="2" charset="77"/>
                        </a:rPr>
                        <a:t>’. Have them complete the next three independently and then check with a partner. </a:t>
                      </a:r>
                      <a:br>
                        <a:rPr lang="en-GB" sz="1700" b="0" i="0" baseline="0" dirty="0">
                          <a:latin typeface="Muli" pitchFamily="2" charset="77"/>
                        </a:rPr>
                      </a:br>
                      <a:br>
                        <a:rPr lang="en-GB" sz="1700" b="0" i="0" baseline="0" dirty="0">
                          <a:latin typeface="Muli" pitchFamily="2" charset="77"/>
                        </a:rPr>
                      </a:br>
                      <a:r>
                        <a:rPr lang="en-GB" sz="1700" b="0" i="0" baseline="0" dirty="0">
                          <a:latin typeface="Muli" pitchFamily="2" charset="77"/>
                        </a:rPr>
                        <a:t>Get children to come up to the board to show you what each ? represents. </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br>
                        <a:rPr lang="en-GB" sz="1700" b="0" i="0" dirty="0">
                          <a:latin typeface="Muli" pitchFamily="2" charset="77"/>
                        </a:rPr>
                      </a:br>
                      <a:r>
                        <a:rPr lang="en-GB" sz="1700" b="0" i="0" dirty="0">
                          <a:latin typeface="Muli" pitchFamily="2" charset="77"/>
                        </a:rPr>
                        <a:t>Get children to pick 5 of their spelling list words and look up a definition for each one. Write the word and its definition on a post it note and, if possible, stick all of the post it notes on a door, window or wall. See if children can use any of their spelling words in their work (or conversations) during the rest of day!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46838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FEA81-D3B8-4A14-8489-70BF19F9CBB6}"/>
              </a:ext>
            </a:extLst>
          </p:cNvPr>
          <p:cNvSpPr txBox="1"/>
          <p:nvPr/>
        </p:nvSpPr>
        <p:spPr>
          <a:xfrm>
            <a:off x="233713" y="1477108"/>
            <a:ext cx="1979526" cy="769441"/>
          </a:xfrm>
          <a:prstGeom prst="rect">
            <a:avLst/>
          </a:prstGeom>
          <a:noFill/>
        </p:spPr>
        <p:txBody>
          <a:bodyPr wrap="square" rtlCol="0">
            <a:spAutoFit/>
          </a:bodyPr>
          <a:lstStyle/>
          <a:p>
            <a:r>
              <a:rPr lang="en-GB" sz="4400" dirty="0">
                <a:latin typeface="OpenDyslexicAlta" pitchFamily="2" charset="77"/>
              </a:rPr>
              <a:t>omit</a:t>
            </a:r>
            <a:endParaRPr lang="en-GB" sz="1200" dirty="0">
              <a:latin typeface="OpenDyslexicAlta" pitchFamily="2" charset="77"/>
            </a:endParaRPr>
          </a:p>
        </p:txBody>
      </p:sp>
      <p:sp>
        <p:nvSpPr>
          <p:cNvPr id="6" name="TextBox 5">
            <a:extLst>
              <a:ext uri="{FF2B5EF4-FFF2-40B4-BE49-F238E27FC236}">
                <a16:creationId xmlns:a16="http://schemas.microsoft.com/office/drawing/2014/main" id="{D5461E16-BA53-431D-BAAF-B314A9B680B7}"/>
              </a:ext>
            </a:extLst>
          </p:cNvPr>
          <p:cNvSpPr txBox="1"/>
          <p:nvPr/>
        </p:nvSpPr>
        <p:spPr>
          <a:xfrm>
            <a:off x="4578070" y="1599585"/>
            <a:ext cx="1979526" cy="646331"/>
          </a:xfrm>
          <a:prstGeom prst="rect">
            <a:avLst/>
          </a:prstGeom>
          <a:noFill/>
        </p:spPr>
        <p:txBody>
          <a:bodyPr wrap="square" rtlCol="0">
            <a:spAutoFit/>
          </a:bodyPr>
          <a:lstStyle/>
          <a:p>
            <a:r>
              <a:rPr lang="en-GB" sz="3600" dirty="0" err="1">
                <a:latin typeface="OpenDyslexicAlta" pitchFamily="2" charset="77"/>
              </a:rPr>
              <a:t>omi</a:t>
            </a:r>
            <a:endParaRPr lang="en-GB" sz="1200" dirty="0">
              <a:latin typeface="OpenDyslexicAlta" pitchFamily="2" charset="77"/>
            </a:endParaRPr>
          </a:p>
        </p:txBody>
      </p:sp>
      <p:sp>
        <p:nvSpPr>
          <p:cNvPr id="7" name="TextBox 6">
            <a:extLst>
              <a:ext uri="{FF2B5EF4-FFF2-40B4-BE49-F238E27FC236}">
                <a16:creationId xmlns:a16="http://schemas.microsoft.com/office/drawing/2014/main" id="{C0CF2FB2-2BC0-4BBA-8593-BAD7DA49E87D}"/>
              </a:ext>
            </a:extLst>
          </p:cNvPr>
          <p:cNvSpPr txBox="1"/>
          <p:nvPr/>
        </p:nvSpPr>
        <p:spPr>
          <a:xfrm>
            <a:off x="6647619" y="1589538"/>
            <a:ext cx="1979526" cy="646331"/>
          </a:xfrm>
          <a:prstGeom prst="rect">
            <a:avLst/>
          </a:prstGeom>
          <a:noFill/>
        </p:spPr>
        <p:txBody>
          <a:bodyPr wrap="square" rtlCol="0">
            <a:spAutoFit/>
          </a:bodyPr>
          <a:lstStyle/>
          <a:p>
            <a:r>
              <a:rPr lang="en-GB" sz="3600" dirty="0" err="1">
                <a:latin typeface="OpenDyslexicAlta" pitchFamily="2" charset="77"/>
              </a:rPr>
              <a:t>ssion</a:t>
            </a:r>
            <a:endParaRPr lang="en-GB" sz="1200" dirty="0">
              <a:latin typeface="OpenDyslexicAlta" pitchFamily="2" charset="77"/>
            </a:endParaRPr>
          </a:p>
        </p:txBody>
      </p:sp>
      <p:sp>
        <p:nvSpPr>
          <p:cNvPr id="8" name="TextBox 7">
            <a:extLst>
              <a:ext uri="{FF2B5EF4-FFF2-40B4-BE49-F238E27FC236}">
                <a16:creationId xmlns:a16="http://schemas.microsoft.com/office/drawing/2014/main" id="{95A01E19-9257-4F15-8CE9-2DB0DCEF9471}"/>
              </a:ext>
            </a:extLst>
          </p:cNvPr>
          <p:cNvSpPr txBox="1"/>
          <p:nvPr/>
        </p:nvSpPr>
        <p:spPr>
          <a:xfrm>
            <a:off x="8865110" y="1517298"/>
            <a:ext cx="3406391" cy="707886"/>
          </a:xfrm>
          <a:prstGeom prst="rect">
            <a:avLst/>
          </a:prstGeom>
          <a:noFill/>
        </p:spPr>
        <p:txBody>
          <a:bodyPr wrap="square" rtlCol="0">
            <a:spAutoFit/>
          </a:bodyPr>
          <a:lstStyle/>
          <a:p>
            <a:r>
              <a:rPr lang="en-GB" sz="4000" dirty="0">
                <a:latin typeface="OpenDyslexicAlta" pitchFamily="2" charset="77"/>
              </a:rPr>
              <a:t>omission</a:t>
            </a:r>
            <a:endParaRPr lang="en-GB" sz="1200" dirty="0">
              <a:latin typeface="OpenDyslexicAlta" pitchFamily="2" charset="77"/>
            </a:endParaRPr>
          </a:p>
        </p:txBody>
      </p:sp>
      <p:sp>
        <p:nvSpPr>
          <p:cNvPr id="4" name="TextBox 3">
            <a:extLst>
              <a:ext uri="{FF2B5EF4-FFF2-40B4-BE49-F238E27FC236}">
                <a16:creationId xmlns:a16="http://schemas.microsoft.com/office/drawing/2014/main" id="{F539E9EB-C153-437D-BA6B-73F4E2C93949}"/>
              </a:ext>
            </a:extLst>
          </p:cNvPr>
          <p:cNvSpPr txBox="1"/>
          <p:nvPr/>
        </p:nvSpPr>
        <p:spPr>
          <a:xfrm>
            <a:off x="2461008" y="1414920"/>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9" name="TextBox 8">
            <a:extLst>
              <a:ext uri="{FF2B5EF4-FFF2-40B4-BE49-F238E27FC236}">
                <a16:creationId xmlns:a16="http://schemas.microsoft.com/office/drawing/2014/main" id="{96F6A4BF-3972-42A1-A63F-C7B3FD6987F0}"/>
              </a:ext>
            </a:extLst>
          </p:cNvPr>
          <p:cNvSpPr txBox="1"/>
          <p:nvPr/>
        </p:nvSpPr>
        <p:spPr>
          <a:xfrm>
            <a:off x="3280789" y="1535496"/>
            <a:ext cx="666128" cy="707886"/>
          </a:xfrm>
          <a:prstGeom prst="rect">
            <a:avLst/>
          </a:prstGeom>
          <a:noFill/>
        </p:spPr>
        <p:txBody>
          <a:bodyPr wrap="square" rtlCol="0">
            <a:spAutoFit/>
          </a:bodyPr>
          <a:lstStyle/>
          <a:p>
            <a:r>
              <a:rPr lang="en-GB" sz="4000" dirty="0">
                <a:latin typeface="OpenDyslexicAlta" pitchFamily="2" charset="77"/>
              </a:rPr>
              <a:t>t</a:t>
            </a:r>
            <a:endParaRPr lang="en-GB" sz="1050" dirty="0">
              <a:latin typeface="OpenDyslexicAlta" pitchFamily="2" charset="77"/>
            </a:endParaRPr>
          </a:p>
        </p:txBody>
      </p:sp>
      <p:sp>
        <p:nvSpPr>
          <p:cNvPr id="10" name="TextBox 9">
            <a:extLst>
              <a:ext uri="{FF2B5EF4-FFF2-40B4-BE49-F238E27FC236}">
                <a16:creationId xmlns:a16="http://schemas.microsoft.com/office/drawing/2014/main" id="{0EBE3BD8-FAF5-4345-96EF-3F4E676E6200}"/>
              </a:ext>
            </a:extLst>
          </p:cNvPr>
          <p:cNvSpPr txBox="1"/>
          <p:nvPr/>
        </p:nvSpPr>
        <p:spPr>
          <a:xfrm>
            <a:off x="3911942" y="1567541"/>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11" name="TextBox 10">
            <a:extLst>
              <a:ext uri="{FF2B5EF4-FFF2-40B4-BE49-F238E27FC236}">
                <a16:creationId xmlns:a16="http://schemas.microsoft.com/office/drawing/2014/main" id="{6E2CCD85-54E3-4ECC-A8F9-39AEED197B32}"/>
              </a:ext>
            </a:extLst>
          </p:cNvPr>
          <p:cNvSpPr txBox="1"/>
          <p:nvPr/>
        </p:nvSpPr>
        <p:spPr>
          <a:xfrm>
            <a:off x="5852959" y="1617784"/>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12" name="Rectangle 11">
            <a:extLst>
              <a:ext uri="{FF2B5EF4-FFF2-40B4-BE49-F238E27FC236}">
                <a16:creationId xmlns:a16="http://schemas.microsoft.com/office/drawing/2014/main" id="{DFF69331-E150-4278-B610-674911148DC9}"/>
              </a:ext>
            </a:extLst>
          </p:cNvPr>
          <p:cNvSpPr/>
          <p:nvPr/>
        </p:nvSpPr>
        <p:spPr>
          <a:xfrm>
            <a:off x="8323980" y="1546161"/>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
        <p:nvSpPr>
          <p:cNvPr id="13" name="TextBox 12">
            <a:extLst>
              <a:ext uri="{FF2B5EF4-FFF2-40B4-BE49-F238E27FC236}">
                <a16:creationId xmlns:a16="http://schemas.microsoft.com/office/drawing/2014/main" id="{F0890DFA-7727-4630-992B-B5AAEE7F8151}"/>
              </a:ext>
            </a:extLst>
          </p:cNvPr>
          <p:cNvSpPr txBox="1"/>
          <p:nvPr/>
        </p:nvSpPr>
        <p:spPr>
          <a:xfrm>
            <a:off x="233713" y="2589015"/>
            <a:ext cx="2207303" cy="769441"/>
          </a:xfrm>
          <a:prstGeom prst="rect">
            <a:avLst/>
          </a:prstGeom>
          <a:noFill/>
        </p:spPr>
        <p:txBody>
          <a:bodyPr wrap="square" rtlCol="0">
            <a:spAutoFit/>
          </a:bodyPr>
          <a:lstStyle/>
          <a:p>
            <a:r>
              <a:rPr lang="en-GB" sz="4400" dirty="0">
                <a:latin typeface="OpenDyslexicAlta" pitchFamily="2" charset="77"/>
              </a:rPr>
              <a:t>remit</a:t>
            </a:r>
            <a:endParaRPr lang="en-GB" sz="1200" dirty="0">
              <a:latin typeface="OpenDyslexicAlta" pitchFamily="2" charset="77"/>
            </a:endParaRPr>
          </a:p>
        </p:txBody>
      </p:sp>
      <p:sp>
        <p:nvSpPr>
          <p:cNvPr id="14" name="TextBox 13">
            <a:extLst>
              <a:ext uri="{FF2B5EF4-FFF2-40B4-BE49-F238E27FC236}">
                <a16:creationId xmlns:a16="http://schemas.microsoft.com/office/drawing/2014/main" id="{E6928BA3-FD84-473E-9175-0D53FBC295A4}"/>
              </a:ext>
            </a:extLst>
          </p:cNvPr>
          <p:cNvSpPr txBox="1"/>
          <p:nvPr/>
        </p:nvSpPr>
        <p:spPr>
          <a:xfrm>
            <a:off x="4959124" y="2722351"/>
            <a:ext cx="1979526"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15" name="TextBox 14">
            <a:extLst>
              <a:ext uri="{FF2B5EF4-FFF2-40B4-BE49-F238E27FC236}">
                <a16:creationId xmlns:a16="http://schemas.microsoft.com/office/drawing/2014/main" id="{A519C305-C785-4349-B13A-6F6A66EA523F}"/>
              </a:ext>
            </a:extLst>
          </p:cNvPr>
          <p:cNvSpPr txBox="1"/>
          <p:nvPr/>
        </p:nvSpPr>
        <p:spPr>
          <a:xfrm>
            <a:off x="7016913" y="2695399"/>
            <a:ext cx="1979526"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16" name="TextBox 15">
            <a:extLst>
              <a:ext uri="{FF2B5EF4-FFF2-40B4-BE49-F238E27FC236}">
                <a16:creationId xmlns:a16="http://schemas.microsoft.com/office/drawing/2014/main" id="{A8736C1D-C34D-46CF-AD71-E860C66B0FA5}"/>
              </a:ext>
            </a:extLst>
          </p:cNvPr>
          <p:cNvSpPr txBox="1"/>
          <p:nvPr/>
        </p:nvSpPr>
        <p:spPr>
          <a:xfrm>
            <a:off x="8853292" y="2638911"/>
            <a:ext cx="3406391" cy="707886"/>
          </a:xfrm>
          <a:prstGeom prst="rect">
            <a:avLst/>
          </a:prstGeom>
          <a:noFill/>
        </p:spPr>
        <p:txBody>
          <a:bodyPr wrap="square" rtlCol="0">
            <a:spAutoFit/>
          </a:bodyPr>
          <a:lstStyle/>
          <a:p>
            <a:r>
              <a:rPr lang="en-GB" sz="4000" dirty="0">
                <a:latin typeface="OpenDyslexicAlta" pitchFamily="2" charset="77"/>
              </a:rPr>
              <a:t>remission</a:t>
            </a:r>
            <a:endParaRPr lang="en-GB" sz="1200" dirty="0">
              <a:latin typeface="OpenDyslexicAlta" pitchFamily="2" charset="77"/>
            </a:endParaRPr>
          </a:p>
        </p:txBody>
      </p:sp>
      <p:sp>
        <p:nvSpPr>
          <p:cNvPr id="17" name="TextBox 16">
            <a:extLst>
              <a:ext uri="{FF2B5EF4-FFF2-40B4-BE49-F238E27FC236}">
                <a16:creationId xmlns:a16="http://schemas.microsoft.com/office/drawing/2014/main" id="{24B2EF8A-B0B0-48BB-B3C8-8237DC0325ED}"/>
              </a:ext>
            </a:extLst>
          </p:cNvPr>
          <p:cNvSpPr txBox="1"/>
          <p:nvPr/>
        </p:nvSpPr>
        <p:spPr>
          <a:xfrm>
            <a:off x="2461008" y="2536533"/>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18" name="TextBox 17">
            <a:extLst>
              <a:ext uri="{FF2B5EF4-FFF2-40B4-BE49-F238E27FC236}">
                <a16:creationId xmlns:a16="http://schemas.microsoft.com/office/drawing/2014/main" id="{3FE42FAC-AE2A-47FF-B78F-F62EB342DEF0}"/>
              </a:ext>
            </a:extLst>
          </p:cNvPr>
          <p:cNvSpPr txBox="1"/>
          <p:nvPr/>
        </p:nvSpPr>
        <p:spPr>
          <a:xfrm>
            <a:off x="3280789" y="2727439"/>
            <a:ext cx="666128" cy="707886"/>
          </a:xfrm>
          <a:prstGeom prst="rect">
            <a:avLst/>
          </a:prstGeom>
          <a:noFill/>
        </p:spPr>
        <p:txBody>
          <a:bodyPr wrap="square" rtlCol="0">
            <a:spAutoFit/>
          </a:bodyPr>
          <a:lstStyle/>
          <a:p>
            <a:r>
              <a:rPr lang="en-GB" sz="4000" dirty="0">
                <a:latin typeface="OpenDyslexicAlta" pitchFamily="2" charset="77"/>
              </a:rPr>
              <a:t>?</a:t>
            </a:r>
            <a:endParaRPr lang="en-GB" sz="1050" dirty="0">
              <a:latin typeface="OpenDyslexicAlta" pitchFamily="2" charset="77"/>
            </a:endParaRPr>
          </a:p>
        </p:txBody>
      </p:sp>
      <p:sp>
        <p:nvSpPr>
          <p:cNvPr id="19" name="TextBox 18">
            <a:extLst>
              <a:ext uri="{FF2B5EF4-FFF2-40B4-BE49-F238E27FC236}">
                <a16:creationId xmlns:a16="http://schemas.microsoft.com/office/drawing/2014/main" id="{CDFC9396-90A9-476A-8279-13311FCD7347}"/>
              </a:ext>
            </a:extLst>
          </p:cNvPr>
          <p:cNvSpPr txBox="1"/>
          <p:nvPr/>
        </p:nvSpPr>
        <p:spPr>
          <a:xfrm>
            <a:off x="3911942" y="2689154"/>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20" name="TextBox 19">
            <a:extLst>
              <a:ext uri="{FF2B5EF4-FFF2-40B4-BE49-F238E27FC236}">
                <a16:creationId xmlns:a16="http://schemas.microsoft.com/office/drawing/2014/main" id="{5C101E5B-81B4-438C-9AF3-651564909FA4}"/>
              </a:ext>
            </a:extLst>
          </p:cNvPr>
          <p:cNvSpPr txBox="1"/>
          <p:nvPr/>
        </p:nvSpPr>
        <p:spPr>
          <a:xfrm>
            <a:off x="5852959" y="2739397"/>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21" name="Rectangle 20">
            <a:extLst>
              <a:ext uri="{FF2B5EF4-FFF2-40B4-BE49-F238E27FC236}">
                <a16:creationId xmlns:a16="http://schemas.microsoft.com/office/drawing/2014/main" id="{62047EDA-9DDC-46E0-9598-9423429392CE}"/>
              </a:ext>
            </a:extLst>
          </p:cNvPr>
          <p:cNvSpPr/>
          <p:nvPr/>
        </p:nvSpPr>
        <p:spPr>
          <a:xfrm>
            <a:off x="8323980" y="2667774"/>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
        <p:nvSpPr>
          <p:cNvPr id="22" name="TextBox 21">
            <a:extLst>
              <a:ext uri="{FF2B5EF4-FFF2-40B4-BE49-F238E27FC236}">
                <a16:creationId xmlns:a16="http://schemas.microsoft.com/office/drawing/2014/main" id="{883E7005-D7CF-4103-943E-08503B176AAF}"/>
              </a:ext>
            </a:extLst>
          </p:cNvPr>
          <p:cNvSpPr txBox="1"/>
          <p:nvPr/>
        </p:nvSpPr>
        <p:spPr>
          <a:xfrm>
            <a:off x="233713" y="3790675"/>
            <a:ext cx="2207303" cy="769441"/>
          </a:xfrm>
          <a:prstGeom prst="rect">
            <a:avLst/>
          </a:prstGeom>
          <a:noFill/>
        </p:spPr>
        <p:txBody>
          <a:bodyPr wrap="square" rtlCol="0">
            <a:spAutoFit/>
          </a:bodyPr>
          <a:lstStyle/>
          <a:p>
            <a:r>
              <a:rPr lang="en-GB" sz="4400" dirty="0">
                <a:latin typeface="OpenDyslexicAlta" pitchFamily="2" charset="77"/>
              </a:rPr>
              <a:t>admit</a:t>
            </a:r>
            <a:endParaRPr lang="en-GB" sz="1200" dirty="0">
              <a:latin typeface="OpenDyslexicAlta" pitchFamily="2" charset="77"/>
            </a:endParaRPr>
          </a:p>
        </p:txBody>
      </p:sp>
      <p:sp>
        <p:nvSpPr>
          <p:cNvPr id="23" name="TextBox 22">
            <a:extLst>
              <a:ext uri="{FF2B5EF4-FFF2-40B4-BE49-F238E27FC236}">
                <a16:creationId xmlns:a16="http://schemas.microsoft.com/office/drawing/2014/main" id="{94854C36-2DD2-4FA9-9F04-3886DA2EBA9E}"/>
              </a:ext>
            </a:extLst>
          </p:cNvPr>
          <p:cNvSpPr txBox="1"/>
          <p:nvPr/>
        </p:nvSpPr>
        <p:spPr>
          <a:xfrm>
            <a:off x="4959124" y="3893351"/>
            <a:ext cx="1979526"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24" name="TextBox 23">
            <a:extLst>
              <a:ext uri="{FF2B5EF4-FFF2-40B4-BE49-F238E27FC236}">
                <a16:creationId xmlns:a16="http://schemas.microsoft.com/office/drawing/2014/main" id="{FBA04A09-8D5B-431D-B207-B4D557DF65D3}"/>
              </a:ext>
            </a:extLst>
          </p:cNvPr>
          <p:cNvSpPr txBox="1"/>
          <p:nvPr/>
        </p:nvSpPr>
        <p:spPr>
          <a:xfrm>
            <a:off x="7032992" y="3877031"/>
            <a:ext cx="1979526"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25" name="TextBox 24">
            <a:extLst>
              <a:ext uri="{FF2B5EF4-FFF2-40B4-BE49-F238E27FC236}">
                <a16:creationId xmlns:a16="http://schemas.microsoft.com/office/drawing/2014/main" id="{117D2251-2929-4DF1-99EB-4731BD699DEC}"/>
              </a:ext>
            </a:extLst>
          </p:cNvPr>
          <p:cNvSpPr txBox="1"/>
          <p:nvPr/>
        </p:nvSpPr>
        <p:spPr>
          <a:xfrm>
            <a:off x="8853292" y="3830865"/>
            <a:ext cx="3406391" cy="707886"/>
          </a:xfrm>
          <a:prstGeom prst="rect">
            <a:avLst/>
          </a:prstGeom>
          <a:noFill/>
        </p:spPr>
        <p:txBody>
          <a:bodyPr wrap="square" rtlCol="0">
            <a:spAutoFit/>
          </a:bodyPr>
          <a:lstStyle/>
          <a:p>
            <a:r>
              <a:rPr lang="en-GB" sz="4000" dirty="0">
                <a:latin typeface="OpenDyslexicAlta" pitchFamily="2" charset="77"/>
              </a:rPr>
              <a:t>admission</a:t>
            </a:r>
            <a:endParaRPr lang="en-GB" sz="1200" dirty="0">
              <a:latin typeface="OpenDyslexicAlta" pitchFamily="2" charset="77"/>
            </a:endParaRPr>
          </a:p>
        </p:txBody>
      </p:sp>
      <p:sp>
        <p:nvSpPr>
          <p:cNvPr id="26" name="TextBox 25">
            <a:extLst>
              <a:ext uri="{FF2B5EF4-FFF2-40B4-BE49-F238E27FC236}">
                <a16:creationId xmlns:a16="http://schemas.microsoft.com/office/drawing/2014/main" id="{53522B08-A341-4F4B-9CCE-D1B03E9D6CE9}"/>
              </a:ext>
            </a:extLst>
          </p:cNvPr>
          <p:cNvSpPr txBox="1"/>
          <p:nvPr/>
        </p:nvSpPr>
        <p:spPr>
          <a:xfrm>
            <a:off x="2461008" y="3728487"/>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27" name="TextBox 26">
            <a:extLst>
              <a:ext uri="{FF2B5EF4-FFF2-40B4-BE49-F238E27FC236}">
                <a16:creationId xmlns:a16="http://schemas.microsoft.com/office/drawing/2014/main" id="{9DF1FA44-608F-45A4-AF74-78FBA9A0B251}"/>
              </a:ext>
            </a:extLst>
          </p:cNvPr>
          <p:cNvSpPr txBox="1"/>
          <p:nvPr/>
        </p:nvSpPr>
        <p:spPr>
          <a:xfrm>
            <a:off x="3280789" y="3849063"/>
            <a:ext cx="666128" cy="707886"/>
          </a:xfrm>
          <a:prstGeom prst="rect">
            <a:avLst/>
          </a:prstGeom>
          <a:noFill/>
        </p:spPr>
        <p:txBody>
          <a:bodyPr wrap="square" rtlCol="0">
            <a:spAutoFit/>
          </a:bodyPr>
          <a:lstStyle/>
          <a:p>
            <a:r>
              <a:rPr lang="en-GB" sz="4000" dirty="0">
                <a:latin typeface="OpenDyslexicAlta" pitchFamily="2" charset="77"/>
              </a:rPr>
              <a:t>?</a:t>
            </a:r>
            <a:endParaRPr lang="en-GB" sz="1050" dirty="0">
              <a:latin typeface="OpenDyslexicAlta" pitchFamily="2" charset="77"/>
            </a:endParaRPr>
          </a:p>
        </p:txBody>
      </p:sp>
      <p:sp>
        <p:nvSpPr>
          <p:cNvPr id="28" name="TextBox 27">
            <a:extLst>
              <a:ext uri="{FF2B5EF4-FFF2-40B4-BE49-F238E27FC236}">
                <a16:creationId xmlns:a16="http://schemas.microsoft.com/office/drawing/2014/main" id="{87B71084-DCCA-4C58-B740-2A9AA9C7A9DE}"/>
              </a:ext>
            </a:extLst>
          </p:cNvPr>
          <p:cNvSpPr txBox="1"/>
          <p:nvPr/>
        </p:nvSpPr>
        <p:spPr>
          <a:xfrm>
            <a:off x="3911942" y="3881108"/>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29" name="TextBox 28">
            <a:extLst>
              <a:ext uri="{FF2B5EF4-FFF2-40B4-BE49-F238E27FC236}">
                <a16:creationId xmlns:a16="http://schemas.microsoft.com/office/drawing/2014/main" id="{12D4EC1E-9C89-44F4-A560-91A93AEAA183}"/>
              </a:ext>
            </a:extLst>
          </p:cNvPr>
          <p:cNvSpPr txBox="1"/>
          <p:nvPr/>
        </p:nvSpPr>
        <p:spPr>
          <a:xfrm>
            <a:off x="5852959" y="3931351"/>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30" name="Rectangle 29">
            <a:extLst>
              <a:ext uri="{FF2B5EF4-FFF2-40B4-BE49-F238E27FC236}">
                <a16:creationId xmlns:a16="http://schemas.microsoft.com/office/drawing/2014/main" id="{4C2CED97-B876-4226-94FF-448701F19029}"/>
              </a:ext>
            </a:extLst>
          </p:cNvPr>
          <p:cNvSpPr/>
          <p:nvPr/>
        </p:nvSpPr>
        <p:spPr>
          <a:xfrm>
            <a:off x="8323980" y="3859728"/>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
        <p:nvSpPr>
          <p:cNvPr id="31" name="TextBox 30">
            <a:extLst>
              <a:ext uri="{FF2B5EF4-FFF2-40B4-BE49-F238E27FC236}">
                <a16:creationId xmlns:a16="http://schemas.microsoft.com/office/drawing/2014/main" id="{56D6E0AB-AB05-48AB-AE28-30F2518B7D1D}"/>
              </a:ext>
            </a:extLst>
          </p:cNvPr>
          <p:cNvSpPr txBox="1"/>
          <p:nvPr/>
        </p:nvSpPr>
        <p:spPr>
          <a:xfrm>
            <a:off x="382412" y="775511"/>
            <a:ext cx="8782888" cy="461665"/>
          </a:xfrm>
          <a:prstGeom prst="rect">
            <a:avLst/>
          </a:prstGeom>
          <a:noFill/>
        </p:spPr>
        <p:txBody>
          <a:bodyPr wrap="square" rtlCol="0">
            <a:spAutoFit/>
          </a:bodyPr>
          <a:lstStyle/>
          <a:p>
            <a:r>
              <a:rPr lang="en-GB" sz="2400" dirty="0">
                <a:latin typeface="OpenDyslexicAlta" pitchFamily="2" charset="77"/>
              </a:rPr>
              <a:t>Copy the first method to complete the next three: </a:t>
            </a:r>
          </a:p>
        </p:txBody>
      </p:sp>
      <p:sp>
        <p:nvSpPr>
          <p:cNvPr id="32" name="TextBox 31">
            <a:extLst>
              <a:ext uri="{FF2B5EF4-FFF2-40B4-BE49-F238E27FC236}">
                <a16:creationId xmlns:a16="http://schemas.microsoft.com/office/drawing/2014/main" id="{DDCC17C0-9F98-4744-B89C-105069F5BCE8}"/>
              </a:ext>
            </a:extLst>
          </p:cNvPr>
          <p:cNvSpPr txBox="1"/>
          <p:nvPr/>
        </p:nvSpPr>
        <p:spPr>
          <a:xfrm>
            <a:off x="233713" y="5081877"/>
            <a:ext cx="2508739" cy="769441"/>
          </a:xfrm>
          <a:prstGeom prst="rect">
            <a:avLst/>
          </a:prstGeom>
          <a:noFill/>
        </p:spPr>
        <p:txBody>
          <a:bodyPr wrap="square" rtlCol="0">
            <a:spAutoFit/>
          </a:bodyPr>
          <a:lstStyle/>
          <a:p>
            <a:r>
              <a:rPr lang="en-GB" sz="4400" dirty="0">
                <a:latin typeface="OpenDyslexicAlta" pitchFamily="2" charset="77"/>
              </a:rPr>
              <a:t>permit</a:t>
            </a:r>
            <a:endParaRPr lang="en-GB" sz="1100" dirty="0">
              <a:latin typeface="OpenDyslexicAlta" pitchFamily="2" charset="77"/>
            </a:endParaRPr>
          </a:p>
        </p:txBody>
      </p:sp>
      <p:sp>
        <p:nvSpPr>
          <p:cNvPr id="33" name="TextBox 32">
            <a:extLst>
              <a:ext uri="{FF2B5EF4-FFF2-40B4-BE49-F238E27FC236}">
                <a16:creationId xmlns:a16="http://schemas.microsoft.com/office/drawing/2014/main" id="{8B5AF28F-B52B-49E5-ACF9-82AE41715101}"/>
              </a:ext>
            </a:extLst>
          </p:cNvPr>
          <p:cNvSpPr txBox="1"/>
          <p:nvPr/>
        </p:nvSpPr>
        <p:spPr>
          <a:xfrm>
            <a:off x="4959124" y="5161667"/>
            <a:ext cx="1979526"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34" name="TextBox 33">
            <a:extLst>
              <a:ext uri="{FF2B5EF4-FFF2-40B4-BE49-F238E27FC236}">
                <a16:creationId xmlns:a16="http://schemas.microsoft.com/office/drawing/2014/main" id="{766613AA-6C79-41D3-AA73-B9C8AFD8C78A}"/>
              </a:ext>
            </a:extLst>
          </p:cNvPr>
          <p:cNvSpPr txBox="1"/>
          <p:nvPr/>
        </p:nvSpPr>
        <p:spPr>
          <a:xfrm>
            <a:off x="7032992" y="5145347"/>
            <a:ext cx="1979526"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35" name="TextBox 34">
            <a:extLst>
              <a:ext uri="{FF2B5EF4-FFF2-40B4-BE49-F238E27FC236}">
                <a16:creationId xmlns:a16="http://schemas.microsoft.com/office/drawing/2014/main" id="{6E131253-3F62-489C-9078-581EF0530DF0}"/>
              </a:ext>
            </a:extLst>
          </p:cNvPr>
          <p:cNvSpPr txBox="1"/>
          <p:nvPr/>
        </p:nvSpPr>
        <p:spPr>
          <a:xfrm>
            <a:off x="8853292" y="5099181"/>
            <a:ext cx="3406391" cy="707886"/>
          </a:xfrm>
          <a:prstGeom prst="rect">
            <a:avLst/>
          </a:prstGeom>
          <a:noFill/>
        </p:spPr>
        <p:txBody>
          <a:bodyPr wrap="square" rtlCol="0">
            <a:spAutoFit/>
          </a:bodyPr>
          <a:lstStyle/>
          <a:p>
            <a:r>
              <a:rPr lang="en-GB" sz="4000" dirty="0">
                <a:latin typeface="OpenDyslexicAlta" pitchFamily="2" charset="77"/>
              </a:rPr>
              <a:t>permission</a:t>
            </a:r>
            <a:endParaRPr lang="en-GB" sz="1100" dirty="0">
              <a:latin typeface="OpenDyslexicAlta" pitchFamily="2" charset="77"/>
            </a:endParaRPr>
          </a:p>
        </p:txBody>
      </p:sp>
      <p:sp>
        <p:nvSpPr>
          <p:cNvPr id="36" name="TextBox 35">
            <a:extLst>
              <a:ext uri="{FF2B5EF4-FFF2-40B4-BE49-F238E27FC236}">
                <a16:creationId xmlns:a16="http://schemas.microsoft.com/office/drawing/2014/main" id="{225BDFC4-67A8-46CD-8C05-965D9AF020CC}"/>
              </a:ext>
            </a:extLst>
          </p:cNvPr>
          <p:cNvSpPr txBox="1"/>
          <p:nvPr/>
        </p:nvSpPr>
        <p:spPr>
          <a:xfrm>
            <a:off x="2461008" y="4996803"/>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37" name="TextBox 36">
            <a:extLst>
              <a:ext uri="{FF2B5EF4-FFF2-40B4-BE49-F238E27FC236}">
                <a16:creationId xmlns:a16="http://schemas.microsoft.com/office/drawing/2014/main" id="{F2458597-07E7-4E78-9102-CCD871A86612}"/>
              </a:ext>
            </a:extLst>
          </p:cNvPr>
          <p:cNvSpPr txBox="1"/>
          <p:nvPr/>
        </p:nvSpPr>
        <p:spPr>
          <a:xfrm>
            <a:off x="3280789" y="5117379"/>
            <a:ext cx="666128" cy="707886"/>
          </a:xfrm>
          <a:prstGeom prst="rect">
            <a:avLst/>
          </a:prstGeom>
          <a:noFill/>
        </p:spPr>
        <p:txBody>
          <a:bodyPr wrap="square" rtlCol="0">
            <a:spAutoFit/>
          </a:bodyPr>
          <a:lstStyle/>
          <a:p>
            <a:r>
              <a:rPr lang="en-GB" sz="4000" dirty="0">
                <a:latin typeface="OpenDyslexicAlta" pitchFamily="2" charset="77"/>
              </a:rPr>
              <a:t>?</a:t>
            </a:r>
            <a:endParaRPr lang="en-GB" sz="1050" dirty="0">
              <a:latin typeface="OpenDyslexicAlta" pitchFamily="2" charset="77"/>
            </a:endParaRPr>
          </a:p>
        </p:txBody>
      </p:sp>
      <p:sp>
        <p:nvSpPr>
          <p:cNvPr id="38" name="TextBox 37">
            <a:extLst>
              <a:ext uri="{FF2B5EF4-FFF2-40B4-BE49-F238E27FC236}">
                <a16:creationId xmlns:a16="http://schemas.microsoft.com/office/drawing/2014/main" id="{3CB320C2-C405-4177-8B11-B5C8C48358DE}"/>
              </a:ext>
            </a:extLst>
          </p:cNvPr>
          <p:cNvSpPr txBox="1"/>
          <p:nvPr/>
        </p:nvSpPr>
        <p:spPr>
          <a:xfrm>
            <a:off x="3911942" y="5149424"/>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39" name="TextBox 38">
            <a:extLst>
              <a:ext uri="{FF2B5EF4-FFF2-40B4-BE49-F238E27FC236}">
                <a16:creationId xmlns:a16="http://schemas.microsoft.com/office/drawing/2014/main" id="{78011218-39E3-4700-B40D-BDD2FEAAD592}"/>
              </a:ext>
            </a:extLst>
          </p:cNvPr>
          <p:cNvSpPr txBox="1"/>
          <p:nvPr/>
        </p:nvSpPr>
        <p:spPr>
          <a:xfrm>
            <a:off x="5852959" y="5199667"/>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40" name="Rectangle 39">
            <a:extLst>
              <a:ext uri="{FF2B5EF4-FFF2-40B4-BE49-F238E27FC236}">
                <a16:creationId xmlns:a16="http://schemas.microsoft.com/office/drawing/2014/main" id="{7444C8B7-6C91-432F-AE28-97DEFCB26788}"/>
              </a:ext>
            </a:extLst>
          </p:cNvPr>
          <p:cNvSpPr/>
          <p:nvPr/>
        </p:nvSpPr>
        <p:spPr>
          <a:xfrm>
            <a:off x="8323980" y="5128044"/>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Tree>
    <p:extLst>
      <p:ext uri="{BB962C8B-B14F-4D97-AF65-F5344CB8AC3E}">
        <p14:creationId xmlns:p14="http://schemas.microsoft.com/office/powerpoint/2010/main" val="219707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8814434"/>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43708204"/>
                    </a:ext>
                  </a:extLst>
                </a:gridCol>
                <a:gridCol w="1858433">
                  <a:extLst>
                    <a:ext uri="{9D8B030D-6E8A-4147-A177-3AD203B41FA5}">
                      <a16:colId xmlns:a16="http://schemas.microsoft.com/office/drawing/2014/main" val="1552126256"/>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accept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except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knot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not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peace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piece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plain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plane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weather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whether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0074633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Homophones</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51370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FEA81-D3B8-4A14-8489-70BF19F9CBB6}"/>
              </a:ext>
            </a:extLst>
          </p:cNvPr>
          <p:cNvSpPr txBox="1"/>
          <p:nvPr/>
        </p:nvSpPr>
        <p:spPr>
          <a:xfrm>
            <a:off x="233713" y="1477108"/>
            <a:ext cx="1979526" cy="769441"/>
          </a:xfrm>
          <a:prstGeom prst="rect">
            <a:avLst/>
          </a:prstGeom>
          <a:noFill/>
        </p:spPr>
        <p:txBody>
          <a:bodyPr wrap="square" rtlCol="0">
            <a:spAutoFit/>
          </a:bodyPr>
          <a:lstStyle/>
          <a:p>
            <a:r>
              <a:rPr lang="en-GB" sz="4400" dirty="0">
                <a:latin typeface="OpenDyslexicAlta" pitchFamily="2" charset="77"/>
              </a:rPr>
              <a:t>omit</a:t>
            </a:r>
            <a:endParaRPr lang="en-GB" sz="1200" dirty="0">
              <a:latin typeface="OpenDyslexicAlta" pitchFamily="2" charset="77"/>
            </a:endParaRPr>
          </a:p>
        </p:txBody>
      </p:sp>
      <p:sp>
        <p:nvSpPr>
          <p:cNvPr id="6" name="TextBox 5">
            <a:extLst>
              <a:ext uri="{FF2B5EF4-FFF2-40B4-BE49-F238E27FC236}">
                <a16:creationId xmlns:a16="http://schemas.microsoft.com/office/drawing/2014/main" id="{D5461E16-BA53-431D-BAAF-B314A9B680B7}"/>
              </a:ext>
            </a:extLst>
          </p:cNvPr>
          <p:cNvSpPr txBox="1"/>
          <p:nvPr/>
        </p:nvSpPr>
        <p:spPr>
          <a:xfrm>
            <a:off x="4578070" y="1599585"/>
            <a:ext cx="1979526" cy="646331"/>
          </a:xfrm>
          <a:prstGeom prst="rect">
            <a:avLst/>
          </a:prstGeom>
          <a:noFill/>
        </p:spPr>
        <p:txBody>
          <a:bodyPr wrap="square" rtlCol="0">
            <a:spAutoFit/>
          </a:bodyPr>
          <a:lstStyle/>
          <a:p>
            <a:r>
              <a:rPr lang="en-GB" sz="3600" dirty="0" err="1">
                <a:latin typeface="OpenDyslexicAlta" pitchFamily="2" charset="77"/>
              </a:rPr>
              <a:t>omi</a:t>
            </a:r>
            <a:endParaRPr lang="en-GB" sz="1200" dirty="0">
              <a:latin typeface="OpenDyslexicAlta" pitchFamily="2" charset="77"/>
            </a:endParaRPr>
          </a:p>
        </p:txBody>
      </p:sp>
      <p:sp>
        <p:nvSpPr>
          <p:cNvPr id="7" name="TextBox 6">
            <a:extLst>
              <a:ext uri="{FF2B5EF4-FFF2-40B4-BE49-F238E27FC236}">
                <a16:creationId xmlns:a16="http://schemas.microsoft.com/office/drawing/2014/main" id="{C0CF2FB2-2BC0-4BBA-8593-BAD7DA49E87D}"/>
              </a:ext>
            </a:extLst>
          </p:cNvPr>
          <p:cNvSpPr txBox="1"/>
          <p:nvPr/>
        </p:nvSpPr>
        <p:spPr>
          <a:xfrm>
            <a:off x="6647619" y="1589538"/>
            <a:ext cx="1979526" cy="646331"/>
          </a:xfrm>
          <a:prstGeom prst="rect">
            <a:avLst/>
          </a:prstGeom>
          <a:noFill/>
        </p:spPr>
        <p:txBody>
          <a:bodyPr wrap="square" rtlCol="0">
            <a:spAutoFit/>
          </a:bodyPr>
          <a:lstStyle/>
          <a:p>
            <a:r>
              <a:rPr lang="en-GB" sz="3600" dirty="0" err="1">
                <a:latin typeface="OpenDyslexicAlta" pitchFamily="2" charset="77"/>
              </a:rPr>
              <a:t>ssion</a:t>
            </a:r>
            <a:endParaRPr lang="en-GB" sz="1200" dirty="0">
              <a:latin typeface="OpenDyslexicAlta" pitchFamily="2" charset="77"/>
            </a:endParaRPr>
          </a:p>
        </p:txBody>
      </p:sp>
      <p:sp>
        <p:nvSpPr>
          <p:cNvPr id="8" name="TextBox 7">
            <a:extLst>
              <a:ext uri="{FF2B5EF4-FFF2-40B4-BE49-F238E27FC236}">
                <a16:creationId xmlns:a16="http://schemas.microsoft.com/office/drawing/2014/main" id="{95A01E19-9257-4F15-8CE9-2DB0DCEF9471}"/>
              </a:ext>
            </a:extLst>
          </p:cNvPr>
          <p:cNvSpPr txBox="1"/>
          <p:nvPr/>
        </p:nvSpPr>
        <p:spPr>
          <a:xfrm>
            <a:off x="8865110" y="1517298"/>
            <a:ext cx="3406391" cy="707886"/>
          </a:xfrm>
          <a:prstGeom prst="rect">
            <a:avLst/>
          </a:prstGeom>
          <a:noFill/>
        </p:spPr>
        <p:txBody>
          <a:bodyPr wrap="square" rtlCol="0">
            <a:spAutoFit/>
          </a:bodyPr>
          <a:lstStyle/>
          <a:p>
            <a:r>
              <a:rPr lang="en-GB" sz="4000" dirty="0">
                <a:latin typeface="OpenDyslexicAlta" pitchFamily="2" charset="77"/>
              </a:rPr>
              <a:t>omission</a:t>
            </a:r>
            <a:endParaRPr lang="en-GB" sz="1200" dirty="0">
              <a:latin typeface="OpenDyslexicAlta" pitchFamily="2" charset="77"/>
            </a:endParaRPr>
          </a:p>
        </p:txBody>
      </p:sp>
      <p:sp>
        <p:nvSpPr>
          <p:cNvPr id="4" name="TextBox 3">
            <a:extLst>
              <a:ext uri="{FF2B5EF4-FFF2-40B4-BE49-F238E27FC236}">
                <a16:creationId xmlns:a16="http://schemas.microsoft.com/office/drawing/2014/main" id="{F539E9EB-C153-437D-BA6B-73F4E2C93949}"/>
              </a:ext>
            </a:extLst>
          </p:cNvPr>
          <p:cNvSpPr txBox="1"/>
          <p:nvPr/>
        </p:nvSpPr>
        <p:spPr>
          <a:xfrm>
            <a:off x="2461008" y="1414920"/>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9" name="TextBox 8">
            <a:extLst>
              <a:ext uri="{FF2B5EF4-FFF2-40B4-BE49-F238E27FC236}">
                <a16:creationId xmlns:a16="http://schemas.microsoft.com/office/drawing/2014/main" id="{96F6A4BF-3972-42A1-A63F-C7B3FD6987F0}"/>
              </a:ext>
            </a:extLst>
          </p:cNvPr>
          <p:cNvSpPr txBox="1"/>
          <p:nvPr/>
        </p:nvSpPr>
        <p:spPr>
          <a:xfrm>
            <a:off x="3280789" y="1535496"/>
            <a:ext cx="666128" cy="707886"/>
          </a:xfrm>
          <a:prstGeom prst="rect">
            <a:avLst/>
          </a:prstGeom>
          <a:noFill/>
        </p:spPr>
        <p:txBody>
          <a:bodyPr wrap="square" rtlCol="0">
            <a:spAutoFit/>
          </a:bodyPr>
          <a:lstStyle/>
          <a:p>
            <a:r>
              <a:rPr lang="en-GB" sz="4000" dirty="0">
                <a:latin typeface="OpenDyslexicAlta" pitchFamily="2" charset="77"/>
              </a:rPr>
              <a:t>t</a:t>
            </a:r>
            <a:endParaRPr lang="en-GB" sz="1050" dirty="0">
              <a:latin typeface="OpenDyslexicAlta" pitchFamily="2" charset="77"/>
            </a:endParaRPr>
          </a:p>
        </p:txBody>
      </p:sp>
      <p:sp>
        <p:nvSpPr>
          <p:cNvPr id="10" name="TextBox 9">
            <a:extLst>
              <a:ext uri="{FF2B5EF4-FFF2-40B4-BE49-F238E27FC236}">
                <a16:creationId xmlns:a16="http://schemas.microsoft.com/office/drawing/2014/main" id="{0EBE3BD8-FAF5-4345-96EF-3F4E676E6200}"/>
              </a:ext>
            </a:extLst>
          </p:cNvPr>
          <p:cNvSpPr txBox="1"/>
          <p:nvPr/>
        </p:nvSpPr>
        <p:spPr>
          <a:xfrm>
            <a:off x="3911942" y="1567541"/>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11" name="TextBox 10">
            <a:extLst>
              <a:ext uri="{FF2B5EF4-FFF2-40B4-BE49-F238E27FC236}">
                <a16:creationId xmlns:a16="http://schemas.microsoft.com/office/drawing/2014/main" id="{6E2CCD85-54E3-4ECC-A8F9-39AEED197B32}"/>
              </a:ext>
            </a:extLst>
          </p:cNvPr>
          <p:cNvSpPr txBox="1"/>
          <p:nvPr/>
        </p:nvSpPr>
        <p:spPr>
          <a:xfrm>
            <a:off x="5852959" y="1617784"/>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12" name="Rectangle 11">
            <a:extLst>
              <a:ext uri="{FF2B5EF4-FFF2-40B4-BE49-F238E27FC236}">
                <a16:creationId xmlns:a16="http://schemas.microsoft.com/office/drawing/2014/main" id="{DFF69331-E150-4278-B610-674911148DC9}"/>
              </a:ext>
            </a:extLst>
          </p:cNvPr>
          <p:cNvSpPr/>
          <p:nvPr/>
        </p:nvSpPr>
        <p:spPr>
          <a:xfrm>
            <a:off x="8323980" y="1546161"/>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
        <p:nvSpPr>
          <p:cNvPr id="13" name="TextBox 12">
            <a:extLst>
              <a:ext uri="{FF2B5EF4-FFF2-40B4-BE49-F238E27FC236}">
                <a16:creationId xmlns:a16="http://schemas.microsoft.com/office/drawing/2014/main" id="{F0890DFA-7727-4630-992B-B5AAEE7F8151}"/>
              </a:ext>
            </a:extLst>
          </p:cNvPr>
          <p:cNvSpPr txBox="1"/>
          <p:nvPr/>
        </p:nvSpPr>
        <p:spPr>
          <a:xfrm>
            <a:off x="233713" y="2589015"/>
            <a:ext cx="2207303" cy="769441"/>
          </a:xfrm>
          <a:prstGeom prst="rect">
            <a:avLst/>
          </a:prstGeom>
          <a:noFill/>
        </p:spPr>
        <p:txBody>
          <a:bodyPr wrap="square" rtlCol="0">
            <a:spAutoFit/>
          </a:bodyPr>
          <a:lstStyle/>
          <a:p>
            <a:r>
              <a:rPr lang="en-GB" sz="4400" dirty="0">
                <a:latin typeface="OpenDyslexicAlta" pitchFamily="2" charset="77"/>
              </a:rPr>
              <a:t>remit</a:t>
            </a:r>
            <a:endParaRPr lang="en-GB" sz="1200" dirty="0">
              <a:latin typeface="OpenDyslexicAlta" pitchFamily="2" charset="77"/>
            </a:endParaRPr>
          </a:p>
        </p:txBody>
      </p:sp>
      <p:sp>
        <p:nvSpPr>
          <p:cNvPr id="14" name="TextBox 13">
            <a:extLst>
              <a:ext uri="{FF2B5EF4-FFF2-40B4-BE49-F238E27FC236}">
                <a16:creationId xmlns:a16="http://schemas.microsoft.com/office/drawing/2014/main" id="{E6928BA3-FD84-473E-9175-0D53FBC295A4}"/>
              </a:ext>
            </a:extLst>
          </p:cNvPr>
          <p:cNvSpPr txBox="1"/>
          <p:nvPr/>
        </p:nvSpPr>
        <p:spPr>
          <a:xfrm>
            <a:off x="4534766" y="2675162"/>
            <a:ext cx="1742184" cy="646331"/>
          </a:xfrm>
          <a:prstGeom prst="rect">
            <a:avLst/>
          </a:prstGeom>
          <a:noFill/>
        </p:spPr>
        <p:txBody>
          <a:bodyPr wrap="square" rtlCol="0">
            <a:spAutoFit/>
          </a:bodyPr>
          <a:lstStyle/>
          <a:p>
            <a:r>
              <a:rPr lang="en-GB" sz="3600" dirty="0" err="1">
                <a:solidFill>
                  <a:srgbClr val="FF3860"/>
                </a:solidFill>
                <a:latin typeface="OpenDyslexicAlta" pitchFamily="2" charset="77"/>
              </a:rPr>
              <a:t>remi</a:t>
            </a:r>
            <a:endParaRPr lang="en-GB" sz="1100" dirty="0">
              <a:solidFill>
                <a:srgbClr val="FF3860"/>
              </a:solidFill>
              <a:latin typeface="OpenDyslexicAlta" pitchFamily="2" charset="77"/>
            </a:endParaRPr>
          </a:p>
        </p:txBody>
      </p:sp>
      <p:sp>
        <p:nvSpPr>
          <p:cNvPr id="15" name="TextBox 14">
            <a:extLst>
              <a:ext uri="{FF2B5EF4-FFF2-40B4-BE49-F238E27FC236}">
                <a16:creationId xmlns:a16="http://schemas.microsoft.com/office/drawing/2014/main" id="{A519C305-C785-4349-B13A-6F6A66EA523F}"/>
              </a:ext>
            </a:extLst>
          </p:cNvPr>
          <p:cNvSpPr txBox="1"/>
          <p:nvPr/>
        </p:nvSpPr>
        <p:spPr>
          <a:xfrm>
            <a:off x="6557596" y="2673844"/>
            <a:ext cx="1979526" cy="646331"/>
          </a:xfrm>
          <a:prstGeom prst="rect">
            <a:avLst/>
          </a:prstGeom>
          <a:noFill/>
        </p:spPr>
        <p:txBody>
          <a:bodyPr wrap="square" rtlCol="0">
            <a:spAutoFit/>
          </a:bodyPr>
          <a:lstStyle/>
          <a:p>
            <a:r>
              <a:rPr lang="en-GB" sz="3600" dirty="0" err="1">
                <a:solidFill>
                  <a:srgbClr val="FF3860"/>
                </a:solidFill>
                <a:latin typeface="OpenDyslexicAlta" pitchFamily="2" charset="77"/>
              </a:rPr>
              <a:t>ssion</a:t>
            </a:r>
            <a:endParaRPr lang="en-GB" sz="1100" dirty="0">
              <a:solidFill>
                <a:srgbClr val="FF3860"/>
              </a:solidFill>
              <a:latin typeface="OpenDyslexicAlta" pitchFamily="2" charset="77"/>
            </a:endParaRPr>
          </a:p>
        </p:txBody>
      </p:sp>
      <p:sp>
        <p:nvSpPr>
          <p:cNvPr id="16" name="TextBox 15">
            <a:extLst>
              <a:ext uri="{FF2B5EF4-FFF2-40B4-BE49-F238E27FC236}">
                <a16:creationId xmlns:a16="http://schemas.microsoft.com/office/drawing/2014/main" id="{A8736C1D-C34D-46CF-AD71-E860C66B0FA5}"/>
              </a:ext>
            </a:extLst>
          </p:cNvPr>
          <p:cNvSpPr txBox="1"/>
          <p:nvPr/>
        </p:nvSpPr>
        <p:spPr>
          <a:xfrm>
            <a:off x="8853292" y="2638911"/>
            <a:ext cx="3406391" cy="707886"/>
          </a:xfrm>
          <a:prstGeom prst="rect">
            <a:avLst/>
          </a:prstGeom>
          <a:noFill/>
        </p:spPr>
        <p:txBody>
          <a:bodyPr wrap="square" rtlCol="0">
            <a:spAutoFit/>
          </a:bodyPr>
          <a:lstStyle/>
          <a:p>
            <a:r>
              <a:rPr lang="en-GB" sz="4000" dirty="0">
                <a:latin typeface="OpenDyslexicAlta" pitchFamily="2" charset="77"/>
              </a:rPr>
              <a:t>remission</a:t>
            </a:r>
            <a:endParaRPr lang="en-GB" sz="1200" dirty="0">
              <a:latin typeface="OpenDyslexicAlta" pitchFamily="2" charset="77"/>
            </a:endParaRPr>
          </a:p>
        </p:txBody>
      </p:sp>
      <p:sp>
        <p:nvSpPr>
          <p:cNvPr id="17" name="TextBox 16">
            <a:extLst>
              <a:ext uri="{FF2B5EF4-FFF2-40B4-BE49-F238E27FC236}">
                <a16:creationId xmlns:a16="http://schemas.microsoft.com/office/drawing/2014/main" id="{24B2EF8A-B0B0-48BB-B3C8-8237DC0325ED}"/>
              </a:ext>
            </a:extLst>
          </p:cNvPr>
          <p:cNvSpPr txBox="1"/>
          <p:nvPr/>
        </p:nvSpPr>
        <p:spPr>
          <a:xfrm>
            <a:off x="2461008" y="2536533"/>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18" name="TextBox 17">
            <a:extLst>
              <a:ext uri="{FF2B5EF4-FFF2-40B4-BE49-F238E27FC236}">
                <a16:creationId xmlns:a16="http://schemas.microsoft.com/office/drawing/2014/main" id="{3FE42FAC-AE2A-47FF-B78F-F62EB342DEF0}"/>
              </a:ext>
            </a:extLst>
          </p:cNvPr>
          <p:cNvSpPr txBox="1"/>
          <p:nvPr/>
        </p:nvSpPr>
        <p:spPr>
          <a:xfrm>
            <a:off x="3280789" y="2727439"/>
            <a:ext cx="666128" cy="707886"/>
          </a:xfrm>
          <a:prstGeom prst="rect">
            <a:avLst/>
          </a:prstGeom>
          <a:noFill/>
        </p:spPr>
        <p:txBody>
          <a:bodyPr wrap="square" rtlCol="0">
            <a:spAutoFit/>
          </a:bodyPr>
          <a:lstStyle/>
          <a:p>
            <a:r>
              <a:rPr lang="en-GB" sz="4000" dirty="0">
                <a:solidFill>
                  <a:srgbClr val="FF3860"/>
                </a:solidFill>
                <a:latin typeface="OpenDyslexicAlta" pitchFamily="2" charset="77"/>
              </a:rPr>
              <a:t>t</a:t>
            </a:r>
            <a:endParaRPr lang="en-GB" sz="1050" dirty="0">
              <a:solidFill>
                <a:srgbClr val="FF3860"/>
              </a:solidFill>
              <a:latin typeface="OpenDyslexicAlta" pitchFamily="2" charset="77"/>
            </a:endParaRPr>
          </a:p>
        </p:txBody>
      </p:sp>
      <p:sp>
        <p:nvSpPr>
          <p:cNvPr id="19" name="TextBox 18">
            <a:extLst>
              <a:ext uri="{FF2B5EF4-FFF2-40B4-BE49-F238E27FC236}">
                <a16:creationId xmlns:a16="http://schemas.microsoft.com/office/drawing/2014/main" id="{CDFC9396-90A9-476A-8279-13311FCD7347}"/>
              </a:ext>
            </a:extLst>
          </p:cNvPr>
          <p:cNvSpPr txBox="1"/>
          <p:nvPr/>
        </p:nvSpPr>
        <p:spPr>
          <a:xfrm>
            <a:off x="3911942" y="2689154"/>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20" name="TextBox 19">
            <a:extLst>
              <a:ext uri="{FF2B5EF4-FFF2-40B4-BE49-F238E27FC236}">
                <a16:creationId xmlns:a16="http://schemas.microsoft.com/office/drawing/2014/main" id="{5C101E5B-81B4-438C-9AF3-651564909FA4}"/>
              </a:ext>
            </a:extLst>
          </p:cNvPr>
          <p:cNvSpPr txBox="1"/>
          <p:nvPr/>
        </p:nvSpPr>
        <p:spPr>
          <a:xfrm>
            <a:off x="5852959" y="2739397"/>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21" name="Rectangle 20">
            <a:extLst>
              <a:ext uri="{FF2B5EF4-FFF2-40B4-BE49-F238E27FC236}">
                <a16:creationId xmlns:a16="http://schemas.microsoft.com/office/drawing/2014/main" id="{62047EDA-9DDC-46E0-9598-9423429392CE}"/>
              </a:ext>
            </a:extLst>
          </p:cNvPr>
          <p:cNvSpPr/>
          <p:nvPr/>
        </p:nvSpPr>
        <p:spPr>
          <a:xfrm>
            <a:off x="8323980" y="2667774"/>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
        <p:nvSpPr>
          <p:cNvPr id="22" name="TextBox 21">
            <a:extLst>
              <a:ext uri="{FF2B5EF4-FFF2-40B4-BE49-F238E27FC236}">
                <a16:creationId xmlns:a16="http://schemas.microsoft.com/office/drawing/2014/main" id="{883E7005-D7CF-4103-943E-08503B176AAF}"/>
              </a:ext>
            </a:extLst>
          </p:cNvPr>
          <p:cNvSpPr txBox="1"/>
          <p:nvPr/>
        </p:nvSpPr>
        <p:spPr>
          <a:xfrm>
            <a:off x="233713" y="3790675"/>
            <a:ext cx="2207303" cy="769441"/>
          </a:xfrm>
          <a:prstGeom prst="rect">
            <a:avLst/>
          </a:prstGeom>
          <a:noFill/>
        </p:spPr>
        <p:txBody>
          <a:bodyPr wrap="square" rtlCol="0">
            <a:spAutoFit/>
          </a:bodyPr>
          <a:lstStyle/>
          <a:p>
            <a:r>
              <a:rPr lang="en-GB" sz="4400" dirty="0">
                <a:latin typeface="OpenDyslexicAlta" pitchFamily="2" charset="77"/>
              </a:rPr>
              <a:t>admit</a:t>
            </a:r>
            <a:endParaRPr lang="en-GB" sz="1200" dirty="0">
              <a:latin typeface="OpenDyslexicAlta" pitchFamily="2" charset="77"/>
            </a:endParaRPr>
          </a:p>
        </p:txBody>
      </p:sp>
      <p:sp>
        <p:nvSpPr>
          <p:cNvPr id="23" name="TextBox 22">
            <a:extLst>
              <a:ext uri="{FF2B5EF4-FFF2-40B4-BE49-F238E27FC236}">
                <a16:creationId xmlns:a16="http://schemas.microsoft.com/office/drawing/2014/main" id="{94854C36-2DD2-4FA9-9F04-3886DA2EBA9E}"/>
              </a:ext>
            </a:extLst>
          </p:cNvPr>
          <p:cNvSpPr txBox="1"/>
          <p:nvPr/>
        </p:nvSpPr>
        <p:spPr>
          <a:xfrm>
            <a:off x="4512336" y="3905478"/>
            <a:ext cx="1979526" cy="646331"/>
          </a:xfrm>
          <a:prstGeom prst="rect">
            <a:avLst/>
          </a:prstGeom>
          <a:noFill/>
        </p:spPr>
        <p:txBody>
          <a:bodyPr wrap="square" rtlCol="0">
            <a:spAutoFit/>
          </a:bodyPr>
          <a:lstStyle/>
          <a:p>
            <a:r>
              <a:rPr lang="en-GB" sz="3600" dirty="0" err="1">
                <a:solidFill>
                  <a:srgbClr val="FF3860"/>
                </a:solidFill>
                <a:latin typeface="OpenDyslexicAlta" pitchFamily="2" charset="77"/>
              </a:rPr>
              <a:t>admi</a:t>
            </a:r>
            <a:endParaRPr lang="en-GB" sz="1100" dirty="0">
              <a:solidFill>
                <a:srgbClr val="FF3860"/>
              </a:solidFill>
              <a:latin typeface="OpenDyslexicAlta" pitchFamily="2" charset="77"/>
            </a:endParaRPr>
          </a:p>
        </p:txBody>
      </p:sp>
      <p:sp>
        <p:nvSpPr>
          <p:cNvPr id="24" name="TextBox 23">
            <a:extLst>
              <a:ext uri="{FF2B5EF4-FFF2-40B4-BE49-F238E27FC236}">
                <a16:creationId xmlns:a16="http://schemas.microsoft.com/office/drawing/2014/main" id="{FBA04A09-8D5B-431D-B207-B4D557DF65D3}"/>
              </a:ext>
            </a:extLst>
          </p:cNvPr>
          <p:cNvSpPr txBox="1"/>
          <p:nvPr/>
        </p:nvSpPr>
        <p:spPr>
          <a:xfrm>
            <a:off x="6491862" y="3924022"/>
            <a:ext cx="1979526" cy="646331"/>
          </a:xfrm>
          <a:prstGeom prst="rect">
            <a:avLst/>
          </a:prstGeom>
          <a:noFill/>
        </p:spPr>
        <p:txBody>
          <a:bodyPr wrap="square" rtlCol="0">
            <a:spAutoFit/>
          </a:bodyPr>
          <a:lstStyle/>
          <a:p>
            <a:r>
              <a:rPr lang="en-GB" sz="3600" dirty="0" err="1">
                <a:solidFill>
                  <a:srgbClr val="FF3860"/>
                </a:solidFill>
                <a:latin typeface="OpenDyslexicAlta" pitchFamily="2" charset="77"/>
              </a:rPr>
              <a:t>ssion</a:t>
            </a:r>
            <a:endParaRPr lang="en-GB" sz="1100" dirty="0">
              <a:solidFill>
                <a:srgbClr val="FF3860"/>
              </a:solidFill>
              <a:latin typeface="OpenDyslexicAlta" pitchFamily="2" charset="77"/>
            </a:endParaRPr>
          </a:p>
        </p:txBody>
      </p:sp>
      <p:sp>
        <p:nvSpPr>
          <p:cNvPr id="25" name="TextBox 24">
            <a:extLst>
              <a:ext uri="{FF2B5EF4-FFF2-40B4-BE49-F238E27FC236}">
                <a16:creationId xmlns:a16="http://schemas.microsoft.com/office/drawing/2014/main" id="{117D2251-2929-4DF1-99EB-4731BD699DEC}"/>
              </a:ext>
            </a:extLst>
          </p:cNvPr>
          <p:cNvSpPr txBox="1"/>
          <p:nvPr/>
        </p:nvSpPr>
        <p:spPr>
          <a:xfrm>
            <a:off x="8853292" y="3830865"/>
            <a:ext cx="3406391" cy="707886"/>
          </a:xfrm>
          <a:prstGeom prst="rect">
            <a:avLst/>
          </a:prstGeom>
          <a:noFill/>
        </p:spPr>
        <p:txBody>
          <a:bodyPr wrap="square" rtlCol="0">
            <a:spAutoFit/>
          </a:bodyPr>
          <a:lstStyle/>
          <a:p>
            <a:r>
              <a:rPr lang="en-GB" sz="4000" dirty="0">
                <a:latin typeface="OpenDyslexicAlta" pitchFamily="2" charset="77"/>
              </a:rPr>
              <a:t>admission</a:t>
            </a:r>
            <a:endParaRPr lang="en-GB" sz="1200" dirty="0">
              <a:latin typeface="OpenDyslexicAlta" pitchFamily="2" charset="77"/>
            </a:endParaRPr>
          </a:p>
        </p:txBody>
      </p:sp>
      <p:sp>
        <p:nvSpPr>
          <p:cNvPr id="26" name="TextBox 25">
            <a:extLst>
              <a:ext uri="{FF2B5EF4-FFF2-40B4-BE49-F238E27FC236}">
                <a16:creationId xmlns:a16="http://schemas.microsoft.com/office/drawing/2014/main" id="{53522B08-A341-4F4B-9CCE-D1B03E9D6CE9}"/>
              </a:ext>
            </a:extLst>
          </p:cNvPr>
          <p:cNvSpPr txBox="1"/>
          <p:nvPr/>
        </p:nvSpPr>
        <p:spPr>
          <a:xfrm>
            <a:off x="2461008" y="3728487"/>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27" name="TextBox 26">
            <a:extLst>
              <a:ext uri="{FF2B5EF4-FFF2-40B4-BE49-F238E27FC236}">
                <a16:creationId xmlns:a16="http://schemas.microsoft.com/office/drawing/2014/main" id="{9DF1FA44-608F-45A4-AF74-78FBA9A0B251}"/>
              </a:ext>
            </a:extLst>
          </p:cNvPr>
          <p:cNvSpPr txBox="1"/>
          <p:nvPr/>
        </p:nvSpPr>
        <p:spPr>
          <a:xfrm>
            <a:off x="3280789" y="3849063"/>
            <a:ext cx="666128" cy="707886"/>
          </a:xfrm>
          <a:prstGeom prst="rect">
            <a:avLst/>
          </a:prstGeom>
          <a:noFill/>
        </p:spPr>
        <p:txBody>
          <a:bodyPr wrap="square" rtlCol="0">
            <a:spAutoFit/>
          </a:bodyPr>
          <a:lstStyle/>
          <a:p>
            <a:r>
              <a:rPr lang="en-GB" sz="4000" dirty="0">
                <a:solidFill>
                  <a:srgbClr val="FF3860"/>
                </a:solidFill>
                <a:latin typeface="OpenDyslexicAlta" pitchFamily="2" charset="77"/>
              </a:rPr>
              <a:t>t</a:t>
            </a:r>
            <a:endParaRPr lang="en-GB" sz="1050" dirty="0">
              <a:solidFill>
                <a:srgbClr val="FF3860"/>
              </a:solidFill>
              <a:latin typeface="OpenDyslexicAlta" pitchFamily="2" charset="77"/>
            </a:endParaRPr>
          </a:p>
        </p:txBody>
      </p:sp>
      <p:sp>
        <p:nvSpPr>
          <p:cNvPr id="28" name="TextBox 27">
            <a:extLst>
              <a:ext uri="{FF2B5EF4-FFF2-40B4-BE49-F238E27FC236}">
                <a16:creationId xmlns:a16="http://schemas.microsoft.com/office/drawing/2014/main" id="{87B71084-DCCA-4C58-B740-2A9AA9C7A9DE}"/>
              </a:ext>
            </a:extLst>
          </p:cNvPr>
          <p:cNvSpPr txBox="1"/>
          <p:nvPr/>
        </p:nvSpPr>
        <p:spPr>
          <a:xfrm>
            <a:off x="3911942" y="3881108"/>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29" name="TextBox 28">
            <a:extLst>
              <a:ext uri="{FF2B5EF4-FFF2-40B4-BE49-F238E27FC236}">
                <a16:creationId xmlns:a16="http://schemas.microsoft.com/office/drawing/2014/main" id="{12D4EC1E-9C89-44F4-A560-91A93AEAA183}"/>
              </a:ext>
            </a:extLst>
          </p:cNvPr>
          <p:cNvSpPr txBox="1"/>
          <p:nvPr/>
        </p:nvSpPr>
        <p:spPr>
          <a:xfrm>
            <a:off x="5852959" y="3931351"/>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30" name="Rectangle 29">
            <a:extLst>
              <a:ext uri="{FF2B5EF4-FFF2-40B4-BE49-F238E27FC236}">
                <a16:creationId xmlns:a16="http://schemas.microsoft.com/office/drawing/2014/main" id="{4C2CED97-B876-4226-94FF-448701F19029}"/>
              </a:ext>
            </a:extLst>
          </p:cNvPr>
          <p:cNvSpPr/>
          <p:nvPr/>
        </p:nvSpPr>
        <p:spPr>
          <a:xfrm>
            <a:off x="8323980" y="3859728"/>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
        <p:nvSpPr>
          <p:cNvPr id="31" name="TextBox 30">
            <a:extLst>
              <a:ext uri="{FF2B5EF4-FFF2-40B4-BE49-F238E27FC236}">
                <a16:creationId xmlns:a16="http://schemas.microsoft.com/office/drawing/2014/main" id="{56D6E0AB-AB05-48AB-AE28-30F2518B7D1D}"/>
              </a:ext>
            </a:extLst>
          </p:cNvPr>
          <p:cNvSpPr txBox="1"/>
          <p:nvPr/>
        </p:nvSpPr>
        <p:spPr>
          <a:xfrm>
            <a:off x="382412" y="775511"/>
            <a:ext cx="8782888" cy="461665"/>
          </a:xfrm>
          <a:prstGeom prst="rect">
            <a:avLst/>
          </a:prstGeom>
          <a:noFill/>
        </p:spPr>
        <p:txBody>
          <a:bodyPr wrap="square" rtlCol="0">
            <a:spAutoFit/>
          </a:bodyPr>
          <a:lstStyle/>
          <a:p>
            <a:r>
              <a:rPr lang="en-GB" sz="2400" dirty="0">
                <a:latin typeface="OpenDyslexicAlta" pitchFamily="2" charset="77"/>
              </a:rPr>
              <a:t>Copy the first method to complete the next three: </a:t>
            </a:r>
          </a:p>
        </p:txBody>
      </p:sp>
      <p:sp>
        <p:nvSpPr>
          <p:cNvPr id="32" name="TextBox 31">
            <a:extLst>
              <a:ext uri="{FF2B5EF4-FFF2-40B4-BE49-F238E27FC236}">
                <a16:creationId xmlns:a16="http://schemas.microsoft.com/office/drawing/2014/main" id="{DDCC17C0-9F98-4744-B89C-105069F5BCE8}"/>
              </a:ext>
            </a:extLst>
          </p:cNvPr>
          <p:cNvSpPr txBox="1"/>
          <p:nvPr/>
        </p:nvSpPr>
        <p:spPr>
          <a:xfrm>
            <a:off x="233713" y="5081877"/>
            <a:ext cx="2508739" cy="769441"/>
          </a:xfrm>
          <a:prstGeom prst="rect">
            <a:avLst/>
          </a:prstGeom>
          <a:noFill/>
        </p:spPr>
        <p:txBody>
          <a:bodyPr wrap="square" rtlCol="0">
            <a:spAutoFit/>
          </a:bodyPr>
          <a:lstStyle/>
          <a:p>
            <a:r>
              <a:rPr lang="en-GB" sz="4400" dirty="0">
                <a:latin typeface="OpenDyslexicAlta" pitchFamily="2" charset="77"/>
              </a:rPr>
              <a:t>permit</a:t>
            </a:r>
            <a:endParaRPr lang="en-GB" sz="1100" dirty="0">
              <a:latin typeface="OpenDyslexicAlta" pitchFamily="2" charset="77"/>
            </a:endParaRPr>
          </a:p>
        </p:txBody>
      </p:sp>
      <p:sp>
        <p:nvSpPr>
          <p:cNvPr id="33" name="TextBox 32">
            <a:extLst>
              <a:ext uri="{FF2B5EF4-FFF2-40B4-BE49-F238E27FC236}">
                <a16:creationId xmlns:a16="http://schemas.microsoft.com/office/drawing/2014/main" id="{8B5AF28F-B52B-49E5-ACF9-82AE41715101}"/>
              </a:ext>
            </a:extLst>
          </p:cNvPr>
          <p:cNvSpPr txBox="1"/>
          <p:nvPr/>
        </p:nvSpPr>
        <p:spPr>
          <a:xfrm>
            <a:off x="4476229" y="5140093"/>
            <a:ext cx="1979526" cy="646331"/>
          </a:xfrm>
          <a:prstGeom prst="rect">
            <a:avLst/>
          </a:prstGeom>
          <a:noFill/>
        </p:spPr>
        <p:txBody>
          <a:bodyPr wrap="square" rtlCol="0">
            <a:spAutoFit/>
          </a:bodyPr>
          <a:lstStyle/>
          <a:p>
            <a:r>
              <a:rPr lang="en-GB" sz="3600" dirty="0" err="1">
                <a:solidFill>
                  <a:srgbClr val="FF3860"/>
                </a:solidFill>
                <a:latin typeface="OpenDyslexicAlta" pitchFamily="2" charset="77"/>
              </a:rPr>
              <a:t>permi</a:t>
            </a:r>
            <a:endParaRPr lang="en-GB" sz="1100" dirty="0">
              <a:solidFill>
                <a:srgbClr val="FF3860"/>
              </a:solidFill>
              <a:latin typeface="OpenDyslexicAlta" pitchFamily="2" charset="77"/>
            </a:endParaRPr>
          </a:p>
        </p:txBody>
      </p:sp>
      <p:sp>
        <p:nvSpPr>
          <p:cNvPr id="34" name="TextBox 33">
            <a:extLst>
              <a:ext uri="{FF2B5EF4-FFF2-40B4-BE49-F238E27FC236}">
                <a16:creationId xmlns:a16="http://schemas.microsoft.com/office/drawing/2014/main" id="{766613AA-6C79-41D3-AA73-B9C8AFD8C78A}"/>
              </a:ext>
            </a:extLst>
          </p:cNvPr>
          <p:cNvSpPr txBox="1"/>
          <p:nvPr/>
        </p:nvSpPr>
        <p:spPr>
          <a:xfrm>
            <a:off x="6468414" y="5149424"/>
            <a:ext cx="1979526" cy="646331"/>
          </a:xfrm>
          <a:prstGeom prst="rect">
            <a:avLst/>
          </a:prstGeom>
          <a:noFill/>
        </p:spPr>
        <p:txBody>
          <a:bodyPr wrap="square" rtlCol="0">
            <a:spAutoFit/>
          </a:bodyPr>
          <a:lstStyle/>
          <a:p>
            <a:r>
              <a:rPr lang="en-GB" sz="3600" dirty="0" err="1">
                <a:solidFill>
                  <a:srgbClr val="FF3860"/>
                </a:solidFill>
                <a:latin typeface="OpenDyslexicAlta" pitchFamily="2" charset="77"/>
              </a:rPr>
              <a:t>ssion</a:t>
            </a:r>
            <a:endParaRPr lang="en-GB" sz="1100" dirty="0">
              <a:solidFill>
                <a:srgbClr val="FF3860"/>
              </a:solidFill>
              <a:latin typeface="OpenDyslexicAlta" pitchFamily="2" charset="77"/>
            </a:endParaRPr>
          </a:p>
        </p:txBody>
      </p:sp>
      <p:sp>
        <p:nvSpPr>
          <p:cNvPr id="35" name="TextBox 34">
            <a:extLst>
              <a:ext uri="{FF2B5EF4-FFF2-40B4-BE49-F238E27FC236}">
                <a16:creationId xmlns:a16="http://schemas.microsoft.com/office/drawing/2014/main" id="{6E131253-3F62-489C-9078-581EF0530DF0}"/>
              </a:ext>
            </a:extLst>
          </p:cNvPr>
          <p:cNvSpPr txBox="1"/>
          <p:nvPr/>
        </p:nvSpPr>
        <p:spPr>
          <a:xfrm>
            <a:off x="8853292" y="5099181"/>
            <a:ext cx="3406391" cy="707886"/>
          </a:xfrm>
          <a:prstGeom prst="rect">
            <a:avLst/>
          </a:prstGeom>
          <a:noFill/>
        </p:spPr>
        <p:txBody>
          <a:bodyPr wrap="square" rtlCol="0">
            <a:spAutoFit/>
          </a:bodyPr>
          <a:lstStyle/>
          <a:p>
            <a:r>
              <a:rPr lang="en-GB" sz="4000" dirty="0">
                <a:latin typeface="OpenDyslexicAlta" pitchFamily="2" charset="77"/>
              </a:rPr>
              <a:t>permission</a:t>
            </a:r>
            <a:endParaRPr lang="en-GB" sz="1100" dirty="0">
              <a:latin typeface="OpenDyslexicAlta" pitchFamily="2" charset="77"/>
            </a:endParaRPr>
          </a:p>
        </p:txBody>
      </p:sp>
      <p:sp>
        <p:nvSpPr>
          <p:cNvPr id="36" name="TextBox 35">
            <a:extLst>
              <a:ext uri="{FF2B5EF4-FFF2-40B4-BE49-F238E27FC236}">
                <a16:creationId xmlns:a16="http://schemas.microsoft.com/office/drawing/2014/main" id="{225BDFC4-67A8-46CD-8C05-965D9AF020CC}"/>
              </a:ext>
            </a:extLst>
          </p:cNvPr>
          <p:cNvSpPr txBox="1"/>
          <p:nvPr/>
        </p:nvSpPr>
        <p:spPr>
          <a:xfrm>
            <a:off x="2461008" y="4996803"/>
            <a:ext cx="576105" cy="923330"/>
          </a:xfrm>
          <a:prstGeom prst="rect">
            <a:avLst/>
          </a:prstGeom>
          <a:noFill/>
        </p:spPr>
        <p:txBody>
          <a:bodyPr wrap="square" rtlCol="0">
            <a:spAutoFit/>
          </a:bodyPr>
          <a:lstStyle/>
          <a:p>
            <a:r>
              <a:rPr lang="en-GB" sz="5400" dirty="0">
                <a:latin typeface="OpenDyslexicAlta" pitchFamily="2" charset="77"/>
              </a:rPr>
              <a:t>-</a:t>
            </a:r>
            <a:endParaRPr lang="en-GB" sz="1200" dirty="0">
              <a:latin typeface="OpenDyslexicAlta" pitchFamily="2" charset="77"/>
            </a:endParaRPr>
          </a:p>
        </p:txBody>
      </p:sp>
      <p:sp>
        <p:nvSpPr>
          <p:cNvPr id="37" name="TextBox 36">
            <a:extLst>
              <a:ext uri="{FF2B5EF4-FFF2-40B4-BE49-F238E27FC236}">
                <a16:creationId xmlns:a16="http://schemas.microsoft.com/office/drawing/2014/main" id="{F2458597-07E7-4E78-9102-CCD871A86612}"/>
              </a:ext>
            </a:extLst>
          </p:cNvPr>
          <p:cNvSpPr txBox="1"/>
          <p:nvPr/>
        </p:nvSpPr>
        <p:spPr>
          <a:xfrm>
            <a:off x="3280789" y="5117379"/>
            <a:ext cx="666128" cy="707886"/>
          </a:xfrm>
          <a:prstGeom prst="rect">
            <a:avLst/>
          </a:prstGeom>
          <a:noFill/>
        </p:spPr>
        <p:txBody>
          <a:bodyPr wrap="square" rtlCol="0">
            <a:spAutoFit/>
          </a:bodyPr>
          <a:lstStyle/>
          <a:p>
            <a:r>
              <a:rPr lang="en-GB" sz="4000" dirty="0">
                <a:solidFill>
                  <a:srgbClr val="FF3860"/>
                </a:solidFill>
                <a:latin typeface="OpenDyslexicAlta" pitchFamily="2" charset="77"/>
              </a:rPr>
              <a:t>t</a:t>
            </a:r>
            <a:endParaRPr lang="en-GB" sz="1050" dirty="0">
              <a:solidFill>
                <a:srgbClr val="FF3860"/>
              </a:solidFill>
              <a:latin typeface="OpenDyslexicAlta" pitchFamily="2" charset="77"/>
            </a:endParaRPr>
          </a:p>
        </p:txBody>
      </p:sp>
      <p:sp>
        <p:nvSpPr>
          <p:cNvPr id="38" name="TextBox 37">
            <a:extLst>
              <a:ext uri="{FF2B5EF4-FFF2-40B4-BE49-F238E27FC236}">
                <a16:creationId xmlns:a16="http://schemas.microsoft.com/office/drawing/2014/main" id="{3CB320C2-C405-4177-8B11-B5C8C48358DE}"/>
              </a:ext>
            </a:extLst>
          </p:cNvPr>
          <p:cNvSpPr txBox="1"/>
          <p:nvPr/>
        </p:nvSpPr>
        <p:spPr>
          <a:xfrm>
            <a:off x="3911942" y="5149424"/>
            <a:ext cx="576105" cy="707886"/>
          </a:xfrm>
          <a:prstGeom prst="rect">
            <a:avLst/>
          </a:prstGeom>
          <a:noFill/>
        </p:spPr>
        <p:txBody>
          <a:bodyPr wrap="square" rtlCol="0">
            <a:spAutoFit/>
          </a:bodyPr>
          <a:lstStyle/>
          <a:p>
            <a:r>
              <a:rPr lang="en-GB" sz="4000" dirty="0">
                <a:latin typeface="OpenDyslexicAlta" pitchFamily="2" charset="77"/>
              </a:rPr>
              <a:t>=</a:t>
            </a:r>
            <a:endParaRPr lang="en-GB" sz="1200" dirty="0">
              <a:latin typeface="OpenDyslexicAlta" pitchFamily="2" charset="77"/>
            </a:endParaRPr>
          </a:p>
        </p:txBody>
      </p:sp>
      <p:sp>
        <p:nvSpPr>
          <p:cNvPr id="39" name="TextBox 38">
            <a:extLst>
              <a:ext uri="{FF2B5EF4-FFF2-40B4-BE49-F238E27FC236}">
                <a16:creationId xmlns:a16="http://schemas.microsoft.com/office/drawing/2014/main" id="{78011218-39E3-4700-B40D-BDD2FEAAD592}"/>
              </a:ext>
            </a:extLst>
          </p:cNvPr>
          <p:cNvSpPr txBox="1"/>
          <p:nvPr/>
        </p:nvSpPr>
        <p:spPr>
          <a:xfrm>
            <a:off x="5959263" y="5141244"/>
            <a:ext cx="576105" cy="646331"/>
          </a:xfrm>
          <a:prstGeom prst="rect">
            <a:avLst/>
          </a:prstGeom>
          <a:noFill/>
        </p:spPr>
        <p:txBody>
          <a:bodyPr wrap="square" rtlCol="0">
            <a:spAutoFit/>
          </a:bodyPr>
          <a:lstStyle/>
          <a:p>
            <a:r>
              <a:rPr lang="en-GB" sz="3600" dirty="0">
                <a:latin typeface="OpenDyslexicAlta" pitchFamily="2" charset="77"/>
              </a:rPr>
              <a:t>+</a:t>
            </a:r>
            <a:endParaRPr lang="en-GB" sz="1200" dirty="0">
              <a:latin typeface="OpenDyslexicAlta" pitchFamily="2" charset="77"/>
            </a:endParaRPr>
          </a:p>
        </p:txBody>
      </p:sp>
      <p:sp>
        <p:nvSpPr>
          <p:cNvPr id="40" name="Rectangle 39">
            <a:extLst>
              <a:ext uri="{FF2B5EF4-FFF2-40B4-BE49-F238E27FC236}">
                <a16:creationId xmlns:a16="http://schemas.microsoft.com/office/drawing/2014/main" id="{7444C8B7-6C91-432F-AE28-97DEFCB26788}"/>
              </a:ext>
            </a:extLst>
          </p:cNvPr>
          <p:cNvSpPr/>
          <p:nvPr/>
        </p:nvSpPr>
        <p:spPr>
          <a:xfrm>
            <a:off x="8323980" y="5128044"/>
            <a:ext cx="529312" cy="707886"/>
          </a:xfrm>
          <a:prstGeom prst="rect">
            <a:avLst/>
          </a:prstGeom>
        </p:spPr>
        <p:txBody>
          <a:bodyPr wrap="square">
            <a:spAutoFit/>
          </a:bodyPr>
          <a:lstStyle/>
          <a:p>
            <a:r>
              <a:rPr lang="en-GB" sz="4000" dirty="0">
                <a:latin typeface="OpenDyslexicAlta" pitchFamily="2" charset="77"/>
              </a:rPr>
              <a:t>=</a:t>
            </a:r>
            <a:endParaRPr lang="en-GB" sz="1200" dirty="0">
              <a:latin typeface="OpenDyslexicAlta" pitchFamily="2" charset="77"/>
            </a:endParaRPr>
          </a:p>
        </p:txBody>
      </p:sp>
      <p:sp>
        <p:nvSpPr>
          <p:cNvPr id="3" name="TextBox 2">
            <a:extLst>
              <a:ext uri="{FF2B5EF4-FFF2-40B4-BE49-F238E27FC236}">
                <a16:creationId xmlns:a16="http://schemas.microsoft.com/office/drawing/2014/main" id="{CC7B7F96-4986-AE47-B310-4540F2F7CC54}"/>
              </a:ext>
            </a:extLst>
          </p:cNvPr>
          <p:cNvSpPr txBox="1"/>
          <p:nvPr/>
        </p:nvSpPr>
        <p:spPr>
          <a:xfrm>
            <a:off x="382412" y="266218"/>
            <a:ext cx="1376940"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981899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056897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413425308"/>
                    </a:ext>
                  </a:extLst>
                </a:gridCol>
                <a:gridCol w="1858433">
                  <a:extLst>
                    <a:ext uri="{9D8B030D-6E8A-4147-A177-3AD203B41FA5}">
                      <a16:colId xmlns:a16="http://schemas.microsoft.com/office/drawing/2014/main" val="2648027485"/>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expression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discussion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confession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permission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admission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impression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obsession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procession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omission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concussion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41646824"/>
              </p:ext>
            </p:extLst>
          </p:nvPr>
        </p:nvGraphicFramePr>
        <p:xfrm>
          <a:off x="508000" y="391885"/>
          <a:ext cx="9055100" cy="80191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36799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‘-ion’ becomes ’-</a:t>
                      </a:r>
                      <a:r>
                        <a:rPr lang="en-GB" sz="1400" baseline="0" dirty="0" err="1">
                          <a:latin typeface="Muli" pitchFamily="2" charset="77"/>
                        </a:rPr>
                        <a:t>ssion</a:t>
                      </a:r>
                      <a:r>
                        <a:rPr lang="en-GB" sz="1400" baseline="0" dirty="0">
                          <a:latin typeface="Muli" pitchFamily="2" charset="77"/>
                        </a:rPr>
                        <a:t>’ when the root word ends in ’ss’ or ‘</a:t>
                      </a:r>
                      <a:r>
                        <a:rPr lang="en-GB" sz="1400" baseline="0" dirty="0" err="1">
                          <a:latin typeface="Muli" pitchFamily="2" charset="77"/>
                        </a:rPr>
                        <a:t>mit</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67241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expression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discussion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confession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permission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admission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impression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obsession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procession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omission </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concussion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141099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‘-ion’ becomes ’-</a:t>
                      </a:r>
                      <a:r>
                        <a:rPr lang="en-GB" sz="1400" baseline="0" dirty="0" err="1">
                          <a:latin typeface="Muli" pitchFamily="2" charset="77"/>
                        </a:rPr>
                        <a:t>ssion</a:t>
                      </a:r>
                      <a:r>
                        <a:rPr lang="en-GB" sz="1400" baseline="0" dirty="0">
                          <a:latin typeface="Muli" pitchFamily="2" charset="77"/>
                        </a:rPr>
                        <a:t>’ when the root word ends in ’ss’ or ‘</a:t>
                      </a:r>
                      <a:r>
                        <a:rPr lang="en-GB" sz="1400" baseline="0" dirty="0" err="1">
                          <a:latin typeface="Muli" pitchFamily="2" charset="77"/>
                        </a:rPr>
                        <a:t>mit</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5881285"/>
              </p:ext>
            </p:extLst>
          </p:nvPr>
        </p:nvGraphicFramePr>
        <p:xfrm>
          <a:off x="3295652" y="2073498"/>
          <a:ext cx="8896350" cy="4555895"/>
        </p:xfrm>
        <a:graphic>
          <a:graphicData uri="http://schemas.openxmlformats.org/drawingml/2006/table">
            <a:tbl>
              <a:tblPr firstRow="1" bandRow="1">
                <a:tableStyleId>{5940675A-B579-460E-94D1-54222C63F5DA}</a:tableStyleId>
              </a:tblPr>
              <a:tblGrid>
                <a:gridCol w="1482725">
                  <a:extLst>
                    <a:ext uri="{9D8B030D-6E8A-4147-A177-3AD203B41FA5}">
                      <a16:colId xmlns:a16="http://schemas.microsoft.com/office/drawing/2014/main" val="20000"/>
                    </a:ext>
                  </a:extLst>
                </a:gridCol>
                <a:gridCol w="1482725">
                  <a:extLst>
                    <a:ext uri="{9D8B030D-6E8A-4147-A177-3AD203B41FA5}">
                      <a16:colId xmlns:a16="http://schemas.microsoft.com/office/drawing/2014/main" val="20001"/>
                    </a:ext>
                  </a:extLst>
                </a:gridCol>
                <a:gridCol w="14827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gridCol w="1482725">
                  <a:extLst>
                    <a:ext uri="{9D8B030D-6E8A-4147-A177-3AD203B41FA5}">
                      <a16:colId xmlns:a16="http://schemas.microsoft.com/office/drawing/2014/main" val="20004"/>
                    </a:ext>
                  </a:extLst>
                </a:gridCol>
                <a:gridCol w="1482725">
                  <a:extLst>
                    <a:ext uri="{9D8B030D-6E8A-4147-A177-3AD203B41FA5}">
                      <a16:colId xmlns:a16="http://schemas.microsoft.com/office/drawing/2014/main" val="20005"/>
                    </a:ext>
                  </a:extLst>
                </a:gridCol>
              </a:tblGrid>
              <a:tr h="911179">
                <a:tc>
                  <a:txBody>
                    <a:bodyPr/>
                    <a:lstStyle/>
                    <a:p>
                      <a:pPr algn="ctr"/>
                      <a:r>
                        <a:rPr lang="en-GB" sz="1400" b="0" i="0" dirty="0">
                          <a:latin typeface="OpenDyslexicAlta" pitchFamily="2" charset="77"/>
                          <a:ea typeface="OpenDyslexic" charset="0"/>
                          <a:cs typeface="OpenDyslexic" charset="0"/>
                        </a:rPr>
                        <a:t>concussion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imppression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espression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confesion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obsesion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permission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1179">
                <a:tc>
                  <a:txBody>
                    <a:bodyPr/>
                    <a:lstStyle/>
                    <a:p>
                      <a:pPr algn="ctr"/>
                      <a:r>
                        <a:rPr lang="en-GB" sz="1400" b="0" i="0" dirty="0" err="1">
                          <a:latin typeface="OpenDyslexicAlta" pitchFamily="2" charset="77"/>
                          <a:ea typeface="OpenDyslexic" charset="0"/>
                          <a:cs typeface="OpenDyslexic" charset="0"/>
                        </a:rPr>
                        <a:t>conffession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impression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permision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admission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diskussion</a:t>
                      </a:r>
                      <a:r>
                        <a:rPr lang="en-GB" sz="1400" b="0" i="0" baseline="0" dirty="0">
                          <a:latin typeface="OpenDyslexicAlta" pitchFamily="2" charset="77"/>
                          <a:ea typeface="OpenDyslexic" charset="0"/>
                          <a:cs typeface="OpenDyslexic" charset="0"/>
                        </a:rPr>
                        <a:t> </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ommission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1179">
                <a:tc>
                  <a:txBody>
                    <a:bodyPr/>
                    <a:lstStyle/>
                    <a:p>
                      <a:pPr algn="ctr"/>
                      <a:r>
                        <a:rPr lang="en-GB" sz="1400" b="0" i="0" dirty="0">
                          <a:latin typeface="OpenDyslexicAlta" pitchFamily="2" charset="77"/>
                          <a:ea typeface="OpenDyslexic" charset="0"/>
                          <a:cs typeface="OpenDyslexic" charset="0"/>
                        </a:rPr>
                        <a:t>expression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obession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procession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admision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inpression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omission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1179">
                <a:tc>
                  <a:txBody>
                    <a:bodyPr/>
                    <a:lstStyle/>
                    <a:p>
                      <a:pPr algn="ctr"/>
                      <a:r>
                        <a:rPr lang="en-GB" sz="1400" b="0" i="0" dirty="0" err="1">
                          <a:latin typeface="OpenDyslexicAlta" pitchFamily="2" charset="77"/>
                          <a:ea typeface="OpenDyslexic" charset="0"/>
                          <a:cs typeface="OpenDyslexic" charset="0"/>
                        </a:rPr>
                        <a:t>prosession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expresion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procesion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discussion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addmission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permizzion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1179">
                <a:tc>
                  <a:txBody>
                    <a:bodyPr/>
                    <a:lstStyle/>
                    <a:p>
                      <a:pPr algn="ctr"/>
                      <a:r>
                        <a:rPr lang="en-GB" sz="1400" b="0" i="0" dirty="0">
                          <a:latin typeface="OpenDyslexicAlta" pitchFamily="2" charset="77"/>
                          <a:ea typeface="OpenDyslexic" charset="0"/>
                          <a:cs typeface="OpenDyslexic" charset="0"/>
                        </a:rPr>
                        <a:t>confession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oimission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obsession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comcussion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discusion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concusion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TextBox 6"/>
          <p:cNvSpPr txBox="1"/>
          <p:nvPr/>
        </p:nvSpPr>
        <p:spPr>
          <a:xfrm>
            <a:off x="4827432" y="1487506"/>
            <a:ext cx="5422005"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Circle the 10 correct spellings below. </a:t>
            </a:r>
          </a:p>
        </p:txBody>
      </p:sp>
      <p:sp>
        <p:nvSpPr>
          <p:cNvPr id="8" name="TextBox 7"/>
          <p:cNvSpPr txBox="1"/>
          <p:nvPr/>
        </p:nvSpPr>
        <p:spPr>
          <a:xfrm>
            <a:off x="4272567" y="6260061"/>
            <a:ext cx="6531734"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Cover your spelling list to make the task trickier! </a:t>
            </a:r>
          </a:p>
        </p:txBody>
      </p:sp>
    </p:spTree>
    <p:extLst>
      <p:ext uri="{BB962C8B-B14F-4D97-AF65-F5344CB8AC3E}">
        <p14:creationId xmlns:p14="http://schemas.microsoft.com/office/powerpoint/2010/main" val="19761556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5DE1633-A35B-124F-871B-3576E0768468}"/>
              </a:ext>
            </a:extLst>
          </p:cNvPr>
          <p:cNvSpPr/>
          <p:nvPr/>
        </p:nvSpPr>
        <p:spPr>
          <a:xfrm>
            <a:off x="3471232" y="2005677"/>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expression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discussion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confession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permission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admission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impression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obsession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procession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omission </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concussion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4428834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‘-ion’ becomes ’-</a:t>
                      </a:r>
                      <a:r>
                        <a:rPr lang="en-GB" sz="1400" baseline="0" dirty="0" err="1">
                          <a:latin typeface="Muli" pitchFamily="2" charset="77"/>
                        </a:rPr>
                        <a:t>ssion</a:t>
                      </a:r>
                      <a:r>
                        <a:rPr lang="en-GB" sz="1400" baseline="0" dirty="0">
                          <a:latin typeface="Muli" pitchFamily="2" charset="77"/>
                        </a:rPr>
                        <a:t>’ when the root word ends in ’ss’ or ‘</a:t>
                      </a:r>
                      <a:r>
                        <a:rPr lang="en-GB" sz="1400" baseline="0" dirty="0" err="1">
                          <a:latin typeface="Muli" pitchFamily="2" charset="77"/>
                        </a:rPr>
                        <a:t>mit</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33477739"/>
              </p:ext>
            </p:extLst>
          </p:nvPr>
        </p:nvGraphicFramePr>
        <p:xfrm>
          <a:off x="3295652" y="2073498"/>
          <a:ext cx="8896350" cy="4555895"/>
        </p:xfrm>
        <a:graphic>
          <a:graphicData uri="http://schemas.openxmlformats.org/drawingml/2006/table">
            <a:tbl>
              <a:tblPr firstRow="1" bandRow="1">
                <a:tableStyleId>{5940675A-B579-460E-94D1-54222C63F5DA}</a:tableStyleId>
              </a:tblPr>
              <a:tblGrid>
                <a:gridCol w="1482725">
                  <a:extLst>
                    <a:ext uri="{9D8B030D-6E8A-4147-A177-3AD203B41FA5}">
                      <a16:colId xmlns:a16="http://schemas.microsoft.com/office/drawing/2014/main" val="20000"/>
                    </a:ext>
                  </a:extLst>
                </a:gridCol>
                <a:gridCol w="1482725">
                  <a:extLst>
                    <a:ext uri="{9D8B030D-6E8A-4147-A177-3AD203B41FA5}">
                      <a16:colId xmlns:a16="http://schemas.microsoft.com/office/drawing/2014/main" val="20001"/>
                    </a:ext>
                  </a:extLst>
                </a:gridCol>
                <a:gridCol w="14827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gridCol w="1482725">
                  <a:extLst>
                    <a:ext uri="{9D8B030D-6E8A-4147-A177-3AD203B41FA5}">
                      <a16:colId xmlns:a16="http://schemas.microsoft.com/office/drawing/2014/main" val="20004"/>
                    </a:ext>
                  </a:extLst>
                </a:gridCol>
                <a:gridCol w="1482725">
                  <a:extLst>
                    <a:ext uri="{9D8B030D-6E8A-4147-A177-3AD203B41FA5}">
                      <a16:colId xmlns:a16="http://schemas.microsoft.com/office/drawing/2014/main" val="20005"/>
                    </a:ext>
                  </a:extLst>
                </a:gridCol>
              </a:tblGrid>
              <a:tr h="911179">
                <a:tc>
                  <a:txBody>
                    <a:bodyPr/>
                    <a:lstStyle/>
                    <a:p>
                      <a:pPr algn="ctr"/>
                      <a:r>
                        <a:rPr lang="en-GB" sz="1400" b="0" i="0" dirty="0">
                          <a:latin typeface="OpenDyslexicAlta" pitchFamily="2" charset="77"/>
                          <a:ea typeface="OpenDyslexic" charset="0"/>
                          <a:cs typeface="OpenDyslexic" charset="0"/>
                        </a:rPr>
                        <a:t>concussion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imppression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espression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confesion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obsesion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permission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1179">
                <a:tc>
                  <a:txBody>
                    <a:bodyPr/>
                    <a:lstStyle/>
                    <a:p>
                      <a:pPr algn="ctr"/>
                      <a:r>
                        <a:rPr lang="en-GB" sz="1400" b="0" i="0" dirty="0" err="1">
                          <a:latin typeface="OpenDyslexicAlta" pitchFamily="2" charset="77"/>
                          <a:ea typeface="OpenDyslexic" charset="0"/>
                          <a:cs typeface="OpenDyslexic" charset="0"/>
                        </a:rPr>
                        <a:t>conffession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impression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permision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admission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diskussion</a:t>
                      </a:r>
                      <a:r>
                        <a:rPr lang="en-GB" sz="1400" b="0" i="0" baseline="0" dirty="0">
                          <a:latin typeface="OpenDyslexicAlta" pitchFamily="2" charset="77"/>
                          <a:ea typeface="OpenDyslexic" charset="0"/>
                          <a:cs typeface="OpenDyslexic" charset="0"/>
                        </a:rPr>
                        <a:t> </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ommission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1179">
                <a:tc>
                  <a:txBody>
                    <a:bodyPr/>
                    <a:lstStyle/>
                    <a:p>
                      <a:pPr algn="ctr"/>
                      <a:r>
                        <a:rPr lang="en-GB" sz="1400" b="0" i="0" dirty="0">
                          <a:latin typeface="OpenDyslexicAlta" pitchFamily="2" charset="77"/>
                          <a:ea typeface="OpenDyslexic" charset="0"/>
                          <a:cs typeface="OpenDyslexic" charset="0"/>
                        </a:rPr>
                        <a:t>expression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obession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procession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admision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inpression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omission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1179">
                <a:tc>
                  <a:txBody>
                    <a:bodyPr/>
                    <a:lstStyle/>
                    <a:p>
                      <a:pPr algn="ctr"/>
                      <a:r>
                        <a:rPr lang="en-GB" sz="1400" b="0" i="0" dirty="0" err="1">
                          <a:latin typeface="OpenDyslexicAlta" pitchFamily="2" charset="77"/>
                          <a:ea typeface="OpenDyslexic" charset="0"/>
                          <a:cs typeface="OpenDyslexic" charset="0"/>
                        </a:rPr>
                        <a:t>prosession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expresion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procesion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discussion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addmission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permizzion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1179">
                <a:tc>
                  <a:txBody>
                    <a:bodyPr/>
                    <a:lstStyle/>
                    <a:p>
                      <a:pPr algn="ctr"/>
                      <a:r>
                        <a:rPr lang="en-GB" sz="1400" b="0" i="0" dirty="0">
                          <a:latin typeface="OpenDyslexicAlta" pitchFamily="2" charset="77"/>
                          <a:ea typeface="OpenDyslexic" charset="0"/>
                          <a:cs typeface="OpenDyslexic" charset="0"/>
                        </a:rPr>
                        <a:t>confession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oimission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obsession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comcussion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discusion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concusion</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TextBox 6"/>
          <p:cNvSpPr txBox="1"/>
          <p:nvPr/>
        </p:nvSpPr>
        <p:spPr>
          <a:xfrm>
            <a:off x="4827432" y="1487506"/>
            <a:ext cx="5422005"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Circle the 10 correct spellings below. </a:t>
            </a:r>
          </a:p>
        </p:txBody>
      </p:sp>
      <p:sp>
        <p:nvSpPr>
          <p:cNvPr id="8" name="TextBox 7"/>
          <p:cNvSpPr txBox="1"/>
          <p:nvPr/>
        </p:nvSpPr>
        <p:spPr>
          <a:xfrm>
            <a:off x="4272567" y="6260061"/>
            <a:ext cx="6531734"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Cover your spelling list to make the task trickier! </a:t>
            </a:r>
          </a:p>
        </p:txBody>
      </p:sp>
      <p:sp>
        <p:nvSpPr>
          <p:cNvPr id="9" name="Oval 8">
            <a:extLst>
              <a:ext uri="{FF2B5EF4-FFF2-40B4-BE49-F238E27FC236}">
                <a16:creationId xmlns:a16="http://schemas.microsoft.com/office/drawing/2014/main" id="{8E5E3FC2-2F05-3C44-B2E7-9CF3369B2D08}"/>
              </a:ext>
            </a:extLst>
          </p:cNvPr>
          <p:cNvSpPr/>
          <p:nvPr/>
        </p:nvSpPr>
        <p:spPr>
          <a:xfrm>
            <a:off x="4915382" y="2979217"/>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5F9E57-B26C-6742-8EEB-828B1D5099FA}"/>
              </a:ext>
            </a:extLst>
          </p:cNvPr>
          <p:cNvSpPr/>
          <p:nvPr/>
        </p:nvSpPr>
        <p:spPr>
          <a:xfrm>
            <a:off x="10804301" y="2005676"/>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F66E10-6977-1446-9F66-6EC72E8714EF}"/>
              </a:ext>
            </a:extLst>
          </p:cNvPr>
          <p:cNvSpPr/>
          <p:nvPr/>
        </p:nvSpPr>
        <p:spPr>
          <a:xfrm>
            <a:off x="7859966" y="2956068"/>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6A60236-6B1B-FA44-BF27-D7646E1AAF7C}"/>
              </a:ext>
            </a:extLst>
          </p:cNvPr>
          <p:cNvSpPr/>
          <p:nvPr/>
        </p:nvSpPr>
        <p:spPr>
          <a:xfrm>
            <a:off x="3471232" y="3799969"/>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5547718-ECF3-4F4B-9184-AE4D95FA6A55}"/>
              </a:ext>
            </a:extLst>
          </p:cNvPr>
          <p:cNvSpPr/>
          <p:nvPr/>
        </p:nvSpPr>
        <p:spPr>
          <a:xfrm>
            <a:off x="6459666" y="3889904"/>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5587FB8-8449-0C40-81E8-5CA133D8184A}"/>
              </a:ext>
            </a:extLst>
          </p:cNvPr>
          <p:cNvSpPr/>
          <p:nvPr/>
        </p:nvSpPr>
        <p:spPr>
          <a:xfrm>
            <a:off x="10804301" y="3867751"/>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9CD3834-49E9-2542-BDA5-21C65FE2C812}"/>
              </a:ext>
            </a:extLst>
          </p:cNvPr>
          <p:cNvSpPr/>
          <p:nvPr/>
        </p:nvSpPr>
        <p:spPr>
          <a:xfrm>
            <a:off x="7940989" y="4773509"/>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62B3DF-2419-2347-B42D-195F20FF084D}"/>
              </a:ext>
            </a:extLst>
          </p:cNvPr>
          <p:cNvSpPr/>
          <p:nvPr/>
        </p:nvSpPr>
        <p:spPr>
          <a:xfrm>
            <a:off x="3471232" y="5701948"/>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D2DDB0-1D65-9D41-9B76-53F5A9C8080A}"/>
              </a:ext>
            </a:extLst>
          </p:cNvPr>
          <p:cNvSpPr/>
          <p:nvPr/>
        </p:nvSpPr>
        <p:spPr>
          <a:xfrm>
            <a:off x="6357816" y="5660949"/>
            <a:ext cx="1180618" cy="44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309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suffix ‘-</a:t>
            </a:r>
            <a:r>
              <a:rPr lang="en-GB" dirty="0" err="1"/>
              <a:t>cian</a:t>
            </a:r>
            <a:r>
              <a:rPr lang="en-GB" dirty="0"/>
              <a:t>’ used instead of ‘-sion’ when </a:t>
            </a:r>
          </a:p>
          <a:p>
            <a:pPr>
              <a:lnSpc>
                <a:spcPct val="100000"/>
              </a:lnSpc>
              <a:spcBef>
                <a:spcPts val="0"/>
              </a:spcBef>
              <a:defRPr/>
            </a:pPr>
            <a:r>
              <a:rPr lang="en-GB" dirty="0"/>
              <a:t>the root word ends in ’c’ or ‘cs’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22</a:t>
            </a:r>
          </a:p>
        </p:txBody>
      </p:sp>
    </p:spTree>
    <p:extLst>
      <p:ext uri="{BB962C8B-B14F-4D97-AF65-F5344CB8AC3E}">
        <p14:creationId xmlns:p14="http://schemas.microsoft.com/office/powerpoint/2010/main" val="35116485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22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a:t>
            </a:r>
            <a:r>
              <a:rPr lang="en-GB" dirty="0" err="1"/>
              <a:t>cian</a:t>
            </a:r>
            <a:r>
              <a:rPr lang="en-GB" dirty="0"/>
              <a:t>’ used instead of ‘-sion’ when the root word ends in ’c’ or ‘cs’</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musician </a:t>
            </a:r>
          </a:p>
          <a:p>
            <a:pPr fontAlgn="t">
              <a:lnSpc>
                <a:spcPct val="100000"/>
              </a:lnSpc>
              <a:spcAft>
                <a:spcPts val="200"/>
              </a:spcAft>
            </a:pPr>
            <a:r>
              <a:rPr lang="en-GB" sz="2000" dirty="0"/>
              <a:t>magician</a:t>
            </a:r>
          </a:p>
          <a:p>
            <a:pPr fontAlgn="t">
              <a:lnSpc>
                <a:spcPct val="100000"/>
              </a:lnSpc>
              <a:spcAft>
                <a:spcPts val="200"/>
              </a:spcAft>
            </a:pPr>
            <a:r>
              <a:rPr lang="en-GB" sz="2000" dirty="0"/>
              <a:t>electrician</a:t>
            </a:r>
          </a:p>
          <a:p>
            <a:pPr fontAlgn="t">
              <a:lnSpc>
                <a:spcPct val="100000"/>
              </a:lnSpc>
              <a:spcAft>
                <a:spcPts val="200"/>
              </a:spcAft>
            </a:pPr>
            <a:r>
              <a:rPr lang="en-GB" sz="2000" dirty="0"/>
              <a:t>politician</a:t>
            </a:r>
          </a:p>
          <a:p>
            <a:pPr fontAlgn="t">
              <a:lnSpc>
                <a:spcPct val="100000"/>
              </a:lnSpc>
              <a:spcAft>
                <a:spcPts val="200"/>
              </a:spcAft>
            </a:pPr>
            <a:r>
              <a:rPr lang="en-GB" sz="2000" dirty="0"/>
              <a:t>mathematician</a:t>
            </a:r>
          </a:p>
          <a:p>
            <a:pPr fontAlgn="t">
              <a:lnSpc>
                <a:spcPct val="100000"/>
              </a:lnSpc>
              <a:spcAft>
                <a:spcPts val="200"/>
              </a:spcAft>
            </a:pPr>
            <a:r>
              <a:rPr lang="en-GB" sz="2000" dirty="0"/>
              <a:t>technician</a:t>
            </a:r>
          </a:p>
          <a:p>
            <a:pPr fontAlgn="t">
              <a:lnSpc>
                <a:spcPct val="100000"/>
              </a:lnSpc>
              <a:spcAft>
                <a:spcPts val="200"/>
              </a:spcAft>
            </a:pPr>
            <a:r>
              <a:rPr lang="en-GB" sz="2000" dirty="0"/>
              <a:t>optician</a:t>
            </a:r>
          </a:p>
          <a:p>
            <a:pPr fontAlgn="t">
              <a:lnSpc>
                <a:spcPct val="100000"/>
              </a:lnSpc>
              <a:spcAft>
                <a:spcPts val="200"/>
              </a:spcAft>
            </a:pPr>
            <a:r>
              <a:rPr lang="en-GB" sz="2000" dirty="0"/>
              <a:t>beautician</a:t>
            </a:r>
          </a:p>
          <a:p>
            <a:pPr fontAlgn="t">
              <a:lnSpc>
                <a:spcPct val="100000"/>
              </a:lnSpc>
              <a:spcAft>
                <a:spcPts val="200"/>
              </a:spcAft>
            </a:pPr>
            <a:r>
              <a:rPr lang="en-GB" sz="2000" dirty="0"/>
              <a:t>physician</a:t>
            </a:r>
          </a:p>
          <a:p>
            <a:pPr fontAlgn="t">
              <a:lnSpc>
                <a:spcPct val="100000"/>
              </a:lnSpc>
              <a:spcAft>
                <a:spcPts val="200"/>
              </a:spcAft>
            </a:pPr>
            <a:r>
              <a:rPr lang="en-GB" sz="2000" dirty="0"/>
              <a:t>dietician</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641181840"/>
              </p:ext>
            </p:extLst>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Continuing with the ‘shun’ sound suffix, explain that sometimes it can be spelled ‘</a:t>
                      </a:r>
                      <a:r>
                        <a:rPr lang="en-GB" sz="1700" b="0" i="0" dirty="0" err="1">
                          <a:latin typeface="Muli" pitchFamily="2" charset="77"/>
                        </a:rPr>
                        <a:t>cian</a:t>
                      </a:r>
                      <a:r>
                        <a:rPr lang="en-GB" sz="1700" b="0" i="0" dirty="0">
                          <a:latin typeface="Muli" pitchFamily="2" charset="77"/>
                        </a:rPr>
                        <a:t>’ when the root word ends in a ‘c’ or a ‘cs’. </a:t>
                      </a:r>
                    </a:p>
                    <a:p>
                      <a:endParaRPr lang="en-GB" sz="1700" b="0" i="0" dirty="0">
                        <a:latin typeface="Muli" pitchFamily="2" charset="77"/>
                      </a:endParaRPr>
                    </a:p>
                    <a:p>
                      <a:r>
                        <a:rPr lang="en-GB" sz="1700" b="0" i="0" dirty="0">
                          <a:latin typeface="Muli" pitchFamily="2" charset="77"/>
                        </a:rPr>
                        <a:t>Can children think of any words that end with ‘</a:t>
                      </a:r>
                      <a:r>
                        <a:rPr lang="en-GB" sz="1700" b="0" i="0" dirty="0" err="1">
                          <a:latin typeface="Muli" pitchFamily="2" charset="77"/>
                        </a:rPr>
                        <a:t>cian</a:t>
                      </a:r>
                      <a:r>
                        <a:rPr lang="en-GB" sz="1700" b="0" i="0" dirty="0">
                          <a:latin typeface="Muli" pitchFamily="2" charset="77"/>
                        </a:rPr>
                        <a:t>’?</a:t>
                      </a: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Give children the word cards and ask them, in pairs or threes, to sort the cards in to piles, depending on their endings. </a:t>
                      </a:r>
                    </a:p>
                    <a:p>
                      <a:endParaRPr lang="en-GB" sz="1700" b="0" i="0" baseline="0" dirty="0">
                        <a:latin typeface="Muli" pitchFamily="2" charset="77"/>
                      </a:endParaRPr>
                    </a:p>
                    <a:p>
                      <a:r>
                        <a:rPr lang="en-GB" sz="1700" b="0" i="0" baseline="0" dirty="0">
                          <a:latin typeface="Muli" pitchFamily="2" charset="77"/>
                        </a:rPr>
                        <a:t>There should be a pile for ‘</a:t>
                      </a:r>
                      <a:r>
                        <a:rPr lang="en-GB" sz="1700" b="0" i="0" baseline="0" dirty="0" err="1">
                          <a:latin typeface="Muli" pitchFamily="2" charset="77"/>
                        </a:rPr>
                        <a:t>cian</a:t>
                      </a:r>
                      <a:r>
                        <a:rPr lang="en-GB" sz="1700" b="0" i="0" baseline="0" dirty="0">
                          <a:latin typeface="Muli" pitchFamily="2" charset="77"/>
                        </a:rPr>
                        <a:t>’, a pile for ‘</a:t>
                      </a:r>
                      <a:r>
                        <a:rPr lang="en-GB" sz="1700" b="0" i="0" baseline="0" dirty="0" err="1">
                          <a:latin typeface="Muli" pitchFamily="2" charset="77"/>
                        </a:rPr>
                        <a:t>tion</a:t>
                      </a:r>
                      <a:r>
                        <a:rPr lang="en-GB" sz="1700" b="0" i="0" baseline="0" dirty="0">
                          <a:latin typeface="Muli" pitchFamily="2" charset="77"/>
                        </a:rPr>
                        <a:t>’ and a pile for ‘</a:t>
                      </a:r>
                      <a:r>
                        <a:rPr lang="en-GB" sz="1700" b="0" i="0" baseline="0" dirty="0" err="1">
                          <a:latin typeface="Muli" pitchFamily="2" charset="77"/>
                        </a:rPr>
                        <a:t>ssion</a:t>
                      </a:r>
                      <a:r>
                        <a:rPr lang="en-GB" sz="1700" b="0" i="0" baseline="0" dirty="0">
                          <a:latin typeface="Muli" pitchFamily="2" charset="77"/>
                        </a:rPr>
                        <a:t>’.</a:t>
                      </a:r>
                    </a:p>
                    <a:p>
                      <a:endParaRPr lang="en-GB" sz="1700" b="0" i="0" baseline="0" dirty="0">
                        <a:latin typeface="Muli" pitchFamily="2" charset="77"/>
                      </a:endParaRPr>
                    </a:p>
                    <a:p>
                      <a:r>
                        <a:rPr lang="en-GB" sz="1700" b="0" i="0" baseline="0" dirty="0">
                          <a:latin typeface="Muli" pitchFamily="2" charset="77"/>
                        </a:rPr>
                        <a:t>Discuss the words ending in ‘</a:t>
                      </a:r>
                      <a:r>
                        <a:rPr lang="en-GB" sz="1700" b="0" i="0" baseline="0" dirty="0" err="1">
                          <a:latin typeface="Muli" pitchFamily="2" charset="77"/>
                        </a:rPr>
                        <a:t>cian</a:t>
                      </a:r>
                      <a:r>
                        <a:rPr lang="en-GB" sz="1700" b="0" i="0" baseline="0" dirty="0">
                          <a:latin typeface="Muli" pitchFamily="2" charset="77"/>
                        </a:rPr>
                        <a:t>’ – what do children notice about them? They are all occupations (jobs). </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Children to use the power point slide to match jobs to their definitions, they then need to write their own definition for the remaining five occupations. A dictionary could be used for support if needed.</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88410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04800" y="1282775"/>
            <a:ext cx="10515600" cy="939879"/>
          </a:xfrm>
        </p:spPr>
        <p:txBody>
          <a:bodyPr>
            <a:noAutofit/>
          </a:bodyPr>
          <a:lstStyle/>
          <a:p>
            <a:pPr algn="l"/>
            <a:r>
              <a:rPr lang="en-GB" sz="2400" dirty="0"/>
              <a:t>Print out and cut up the word cards, one set for each group.</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3847296153"/>
              </p:ext>
            </p:extLst>
          </p:nvPr>
        </p:nvGraphicFramePr>
        <p:xfrm>
          <a:off x="304800" y="2575538"/>
          <a:ext cx="11582400" cy="3041897"/>
        </p:xfrm>
        <a:graphic>
          <a:graphicData uri="http://schemas.openxmlformats.org/drawingml/2006/table">
            <a:tbl>
              <a:tblPr firstRow="1" bandRow="1">
                <a:tableStyleId>{5940675A-B579-460E-94D1-54222C63F5DA}</a:tableStyleId>
              </a:tblPr>
              <a:tblGrid>
                <a:gridCol w="2408255">
                  <a:extLst>
                    <a:ext uri="{9D8B030D-6E8A-4147-A177-3AD203B41FA5}">
                      <a16:colId xmlns:a16="http://schemas.microsoft.com/office/drawing/2014/main" val="3529516601"/>
                    </a:ext>
                  </a:extLst>
                </a:gridCol>
                <a:gridCol w="2224705">
                  <a:extLst>
                    <a:ext uri="{9D8B030D-6E8A-4147-A177-3AD203B41FA5}">
                      <a16:colId xmlns:a16="http://schemas.microsoft.com/office/drawing/2014/main" val="345942729"/>
                    </a:ext>
                  </a:extLst>
                </a:gridCol>
                <a:gridCol w="2316480">
                  <a:extLst>
                    <a:ext uri="{9D8B030D-6E8A-4147-A177-3AD203B41FA5}">
                      <a16:colId xmlns:a16="http://schemas.microsoft.com/office/drawing/2014/main" val="185187011"/>
                    </a:ext>
                  </a:extLst>
                </a:gridCol>
                <a:gridCol w="2316480">
                  <a:extLst>
                    <a:ext uri="{9D8B030D-6E8A-4147-A177-3AD203B41FA5}">
                      <a16:colId xmlns:a16="http://schemas.microsoft.com/office/drawing/2014/main" val="3871539845"/>
                    </a:ext>
                  </a:extLst>
                </a:gridCol>
                <a:gridCol w="2316480">
                  <a:extLst>
                    <a:ext uri="{9D8B030D-6E8A-4147-A177-3AD203B41FA5}">
                      <a16:colId xmlns:a16="http://schemas.microsoft.com/office/drawing/2014/main" val="3117844603"/>
                    </a:ext>
                  </a:extLst>
                </a:gridCol>
              </a:tblGrid>
              <a:tr h="967821">
                <a:tc>
                  <a:txBody>
                    <a:bodyPr/>
                    <a:lstStyle/>
                    <a:p>
                      <a:pPr algn="ctr" fontAlgn="t"/>
                      <a:r>
                        <a:rPr lang="en-GB" sz="2400" b="0" i="0" dirty="0">
                          <a:latin typeface="OpenDyslexicAlta" pitchFamily="2" charset="77"/>
                        </a:rPr>
                        <a:t>omission</a:t>
                      </a:r>
                    </a:p>
                  </a:txBody>
                  <a:tcPr anchor="ctr"/>
                </a:tc>
                <a:tc>
                  <a:txBody>
                    <a:bodyPr/>
                    <a:lstStyle/>
                    <a:p>
                      <a:pPr algn="ctr"/>
                      <a:r>
                        <a:rPr lang="en-GB" sz="2400" b="0" i="0" dirty="0">
                          <a:latin typeface="OpenDyslexicAlta" pitchFamily="2" charset="77"/>
                        </a:rPr>
                        <a:t>magician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permission</a:t>
                      </a:r>
                    </a:p>
                  </a:txBody>
                  <a:tcPr anchor="ctr"/>
                </a:tc>
                <a:tc>
                  <a:txBody>
                    <a:bodyPr/>
                    <a:lstStyle/>
                    <a:p>
                      <a:pPr algn="ctr"/>
                      <a:r>
                        <a:rPr lang="en-GB" sz="2400" b="0" i="0" dirty="0">
                          <a:latin typeface="OpenDyslexicAlta" pitchFamily="2" charset="77"/>
                        </a:rPr>
                        <a:t>discussion</a:t>
                      </a:r>
                    </a:p>
                  </a:txBody>
                  <a:tcPr anchor="ctr"/>
                </a:tc>
                <a:tc>
                  <a:txBody>
                    <a:bodyPr/>
                    <a:lstStyle/>
                    <a:p>
                      <a:pPr algn="ctr"/>
                      <a:r>
                        <a:rPr lang="en-GB" sz="2400" b="0" i="0" dirty="0">
                          <a:latin typeface="OpenDyslexicAlta" pitchFamily="2" charset="77"/>
                        </a:rPr>
                        <a:t>beautician</a:t>
                      </a:r>
                    </a:p>
                  </a:txBody>
                  <a:tcPr anchor="ctr"/>
                </a:tc>
                <a:extLst>
                  <a:ext uri="{0D108BD9-81ED-4DB2-BD59-A6C34878D82A}">
                    <a16:rowId xmlns:a16="http://schemas.microsoft.com/office/drawing/2014/main" val="2756955956"/>
                  </a:ext>
                </a:extLst>
              </a:tr>
              <a:tr h="1037038">
                <a:tc>
                  <a:txBody>
                    <a:bodyPr/>
                    <a:lstStyle/>
                    <a:p>
                      <a:pPr algn="ctr"/>
                      <a:r>
                        <a:rPr lang="en-GB" sz="2400" b="0" i="0" dirty="0">
                          <a:latin typeface="OpenDyslexicAlta" pitchFamily="2" charset="77"/>
                        </a:rPr>
                        <a:t>politician</a:t>
                      </a:r>
                    </a:p>
                  </a:txBody>
                  <a:tcPr anchor="ctr"/>
                </a:tc>
                <a:tc>
                  <a:txBody>
                    <a:bodyPr/>
                    <a:lstStyle/>
                    <a:p>
                      <a:pPr algn="ctr"/>
                      <a:r>
                        <a:rPr lang="en-GB" sz="2400" b="0" i="0" dirty="0">
                          <a:latin typeface="OpenDyslexicAlta" pitchFamily="2" charset="77"/>
                        </a:rPr>
                        <a:t>transmission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occupation</a:t>
                      </a:r>
                    </a:p>
                  </a:txBody>
                  <a:tcPr anchor="ctr"/>
                </a:tc>
                <a:tc>
                  <a:txBody>
                    <a:bodyPr/>
                    <a:lstStyle/>
                    <a:p>
                      <a:pPr algn="ctr"/>
                      <a:r>
                        <a:rPr lang="en-GB" sz="2400" b="0" i="0" dirty="0">
                          <a:latin typeface="OpenDyslexicAlta" pitchFamily="2" charset="77"/>
                        </a:rPr>
                        <a:t>injection</a:t>
                      </a:r>
                    </a:p>
                  </a:txBody>
                  <a:tcPr anchor="ctr"/>
                </a:tc>
                <a:tc>
                  <a:txBody>
                    <a:bodyPr/>
                    <a:lstStyle/>
                    <a:p>
                      <a:pPr algn="ctr"/>
                      <a:r>
                        <a:rPr lang="en-GB" sz="2400" b="0" i="0" dirty="0">
                          <a:latin typeface="OpenDyslexicAlta" pitchFamily="2" charset="77"/>
                        </a:rPr>
                        <a:t>selection</a:t>
                      </a:r>
                    </a:p>
                  </a:txBody>
                  <a:tcPr anchor="ctr"/>
                </a:tc>
                <a:extLst>
                  <a:ext uri="{0D108BD9-81ED-4DB2-BD59-A6C34878D82A}">
                    <a16:rowId xmlns:a16="http://schemas.microsoft.com/office/drawing/2014/main" val="2964611663"/>
                  </a:ext>
                </a:extLst>
              </a:tr>
              <a:tr h="1037038">
                <a:tc>
                  <a:txBody>
                    <a:bodyPr/>
                    <a:lstStyle/>
                    <a:p>
                      <a:pPr algn="ctr"/>
                      <a:r>
                        <a:rPr lang="en-GB" sz="2400" b="0" i="0" dirty="0">
                          <a:latin typeface="OpenDyslexicAlta" pitchFamily="2" charset="77"/>
                        </a:rPr>
                        <a:t>confession</a:t>
                      </a:r>
                    </a:p>
                  </a:txBody>
                  <a:tcPr anchor="ctr"/>
                </a:tc>
                <a:tc>
                  <a:txBody>
                    <a:bodyPr/>
                    <a:lstStyle/>
                    <a:p>
                      <a:pPr algn="ctr"/>
                      <a:r>
                        <a:rPr lang="en-GB" sz="2400" b="0" i="0" dirty="0">
                          <a:latin typeface="OpenDyslexicAlta" pitchFamily="2" charset="77"/>
                        </a:rPr>
                        <a:t>technician</a:t>
                      </a:r>
                    </a:p>
                  </a:txBody>
                  <a:tcPr anchor="ctr"/>
                </a:tc>
                <a:tc>
                  <a:txBody>
                    <a:bodyPr/>
                    <a:lstStyle/>
                    <a:p>
                      <a:pPr algn="ctr"/>
                      <a:r>
                        <a:rPr lang="en-GB" sz="2400" b="0" i="0" dirty="0">
                          <a:latin typeface="OpenDyslexicAlta" pitchFamily="2" charset="77"/>
                        </a:rPr>
                        <a:t>admission</a:t>
                      </a:r>
                    </a:p>
                  </a:txBody>
                  <a:tcPr anchor="ctr"/>
                </a:tc>
                <a:tc>
                  <a:txBody>
                    <a:bodyPr/>
                    <a:lstStyle/>
                    <a:p>
                      <a:pPr algn="ctr"/>
                      <a:r>
                        <a:rPr lang="en-GB" sz="2400" b="0" i="0" dirty="0">
                          <a:latin typeface="OpenDyslexicAlta" pitchFamily="2" charset="77"/>
                        </a:rPr>
                        <a:t>action</a:t>
                      </a:r>
                    </a:p>
                  </a:txBody>
                  <a:tcPr anchor="ctr"/>
                </a:tc>
                <a:tc>
                  <a:txBody>
                    <a:bodyPr/>
                    <a:lstStyle/>
                    <a:p>
                      <a:pPr algn="ctr"/>
                      <a:r>
                        <a:rPr lang="en-GB" sz="2400" b="0" i="0" dirty="0">
                          <a:latin typeface="OpenDyslexicAlta" pitchFamily="2" charset="77"/>
                        </a:rPr>
                        <a:t>electrician</a:t>
                      </a:r>
                    </a:p>
                  </a:txBody>
                  <a:tcPr anchor="ctr"/>
                </a:tc>
                <a:extLst>
                  <a:ext uri="{0D108BD9-81ED-4DB2-BD59-A6C34878D82A}">
                    <a16:rowId xmlns:a16="http://schemas.microsoft.com/office/drawing/2014/main" val="3229583949"/>
                  </a:ext>
                </a:extLst>
              </a:tr>
            </a:tbl>
          </a:graphicData>
        </a:graphic>
      </p:graphicFrame>
    </p:spTree>
    <p:extLst>
      <p:ext uri="{BB962C8B-B14F-4D97-AF65-F5344CB8AC3E}">
        <p14:creationId xmlns:p14="http://schemas.microsoft.com/office/powerpoint/2010/main" val="21666430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5606500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pPr fontAlgn="t"/>
                      <a:r>
                        <a:rPr lang="en-GB" b="0" i="0" dirty="0">
                          <a:latin typeface="OpenDyslexicAlta" pitchFamily="2" charset="77"/>
                        </a:rPr>
                        <a:t>musician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magician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electrician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politician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mathematician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technician</a:t>
                      </a:r>
                    </a:p>
                  </a:txBody>
                  <a:tcPr/>
                </a:tc>
                <a:extLst>
                  <a:ext uri="{0D108BD9-81ED-4DB2-BD59-A6C34878D82A}">
                    <a16:rowId xmlns:a16="http://schemas.microsoft.com/office/drawing/2014/main" val="1733397919"/>
                  </a:ext>
                </a:extLst>
              </a:tr>
              <a:tr h="457200">
                <a:tc>
                  <a:txBody>
                    <a:bodyPr/>
                    <a:lstStyle/>
                    <a:p>
                      <a:r>
                        <a:rPr lang="en-GB" b="0" i="0" dirty="0">
                          <a:latin typeface="OpenDyslexicAlta" pitchFamily="2" charset="77"/>
                          <a:ea typeface="OpenDyslexic" charset="0"/>
                          <a:cs typeface="OpenDyslexic" charset="0"/>
                        </a:rPr>
                        <a:t>optician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beautician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physician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dietician</a:t>
                      </a:r>
                    </a:p>
                  </a:txBody>
                  <a:tcPr/>
                </a:tc>
                <a:extLst>
                  <a:ext uri="{0D108BD9-81ED-4DB2-BD59-A6C34878D82A}">
                    <a16:rowId xmlns:a16="http://schemas.microsoft.com/office/drawing/2014/main" val="33744320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00976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a:lnSpc>
                          <a:spcPct val="100000"/>
                        </a:lnSpc>
                        <a:spcBef>
                          <a:spcPts val="0"/>
                        </a:spcBef>
                        <a:defRPr/>
                      </a:pPr>
                      <a:r>
                        <a:rPr lang="en-GB" sz="1400" b="0" i="0" dirty="0">
                          <a:latin typeface="Muli" pitchFamily="2" charset="77"/>
                        </a:rPr>
                        <a:t>The suffix ‘-</a:t>
                      </a:r>
                      <a:r>
                        <a:rPr lang="en-GB" sz="1400" dirty="0" err="1">
                          <a:latin typeface="Muli" pitchFamily="2" charset="77"/>
                        </a:rPr>
                        <a:t>cian</a:t>
                      </a:r>
                      <a:r>
                        <a:rPr lang="en-GB" sz="1400" dirty="0">
                          <a:latin typeface="Muli" pitchFamily="2" charset="77"/>
                        </a:rPr>
                        <a:t>’ used instead of ‘-sion’ when the root word ends in ’c’ or ‘cs’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Oval 2"/>
          <p:cNvSpPr/>
          <p:nvPr/>
        </p:nvSpPr>
        <p:spPr>
          <a:xfrm>
            <a:off x="3208564" y="2209800"/>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Oval 6"/>
          <p:cNvSpPr/>
          <p:nvPr/>
        </p:nvSpPr>
        <p:spPr>
          <a:xfrm>
            <a:off x="3208564" y="263712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Oval 7"/>
          <p:cNvSpPr/>
          <p:nvPr/>
        </p:nvSpPr>
        <p:spPr>
          <a:xfrm>
            <a:off x="3208564" y="31459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9" name="Oval 8"/>
          <p:cNvSpPr/>
          <p:nvPr/>
        </p:nvSpPr>
        <p:spPr>
          <a:xfrm>
            <a:off x="3208564" y="357329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Oval 9"/>
          <p:cNvSpPr/>
          <p:nvPr/>
        </p:nvSpPr>
        <p:spPr>
          <a:xfrm>
            <a:off x="3208564" y="499804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Oval 10"/>
          <p:cNvSpPr/>
          <p:nvPr/>
        </p:nvSpPr>
        <p:spPr>
          <a:xfrm>
            <a:off x="3208564" y="540753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Oval 11"/>
          <p:cNvSpPr/>
          <p:nvPr/>
        </p:nvSpPr>
        <p:spPr>
          <a:xfrm>
            <a:off x="3208564" y="591638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Oval 12"/>
          <p:cNvSpPr/>
          <p:nvPr/>
        </p:nvSpPr>
        <p:spPr>
          <a:xfrm>
            <a:off x="3205841" y="6343588"/>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Oval 13"/>
          <p:cNvSpPr/>
          <p:nvPr/>
        </p:nvSpPr>
        <p:spPr>
          <a:xfrm>
            <a:off x="3208564" y="40618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Oval 14"/>
          <p:cNvSpPr/>
          <p:nvPr/>
        </p:nvSpPr>
        <p:spPr>
          <a:xfrm>
            <a:off x="3205842" y="4509684"/>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ounded Rectangle 15"/>
          <p:cNvSpPr/>
          <p:nvPr/>
        </p:nvSpPr>
        <p:spPr>
          <a:xfrm>
            <a:off x="6930408" y="2151704"/>
            <a:ext cx="2014881" cy="978553"/>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A person who performs magic.</a:t>
            </a:r>
          </a:p>
        </p:txBody>
      </p:sp>
      <p:sp>
        <p:nvSpPr>
          <p:cNvPr id="17" name="Rounded Rectangle 16"/>
          <p:cNvSpPr/>
          <p:nvPr/>
        </p:nvSpPr>
        <p:spPr>
          <a:xfrm>
            <a:off x="7827572" y="4225157"/>
            <a:ext cx="1794328" cy="993263"/>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sp>
        <p:nvSpPr>
          <p:cNvPr id="18" name="Rounded Rectangle 17"/>
          <p:cNvSpPr/>
          <p:nvPr/>
        </p:nvSpPr>
        <p:spPr>
          <a:xfrm>
            <a:off x="9563100" y="2288700"/>
            <a:ext cx="2014881" cy="1091762"/>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Someone who works with electricity.</a:t>
            </a:r>
          </a:p>
        </p:txBody>
      </p:sp>
      <p:sp>
        <p:nvSpPr>
          <p:cNvPr id="19" name="Rounded Rectangle 18"/>
          <p:cNvSpPr/>
          <p:nvPr/>
        </p:nvSpPr>
        <p:spPr>
          <a:xfrm>
            <a:off x="5698126" y="3349812"/>
            <a:ext cx="1948778" cy="118541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someone who helps teach about food and diet</a:t>
            </a:r>
          </a:p>
        </p:txBody>
      </p:sp>
      <p:sp>
        <p:nvSpPr>
          <p:cNvPr id="20" name="Rounded Rectangle 19"/>
          <p:cNvSpPr/>
          <p:nvPr/>
        </p:nvSpPr>
        <p:spPr>
          <a:xfrm>
            <a:off x="3538913" y="4332619"/>
            <a:ext cx="2068561" cy="107491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sp>
        <p:nvSpPr>
          <p:cNvPr id="21" name="Rounded Rectangle 20"/>
          <p:cNvSpPr/>
          <p:nvPr/>
        </p:nvSpPr>
        <p:spPr>
          <a:xfrm>
            <a:off x="7448670" y="5643612"/>
            <a:ext cx="1794328" cy="993263"/>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sp>
        <p:nvSpPr>
          <p:cNvPr id="22" name="Rounded Rectangle 21"/>
          <p:cNvSpPr/>
          <p:nvPr/>
        </p:nvSpPr>
        <p:spPr>
          <a:xfrm>
            <a:off x="9854365" y="3474910"/>
            <a:ext cx="1794328" cy="86783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A person who works in politics.</a:t>
            </a:r>
          </a:p>
        </p:txBody>
      </p:sp>
      <p:sp>
        <p:nvSpPr>
          <p:cNvPr id="23" name="Rounded Rectangle 22"/>
          <p:cNvSpPr/>
          <p:nvPr/>
        </p:nvSpPr>
        <p:spPr>
          <a:xfrm>
            <a:off x="4696426" y="5580604"/>
            <a:ext cx="2068561" cy="99812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sp>
        <p:nvSpPr>
          <p:cNvPr id="24" name="Rounded Rectangle 23"/>
          <p:cNvSpPr/>
          <p:nvPr/>
        </p:nvSpPr>
        <p:spPr>
          <a:xfrm>
            <a:off x="10002015" y="5092867"/>
            <a:ext cx="1794328" cy="1091762"/>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sp>
        <p:nvSpPr>
          <p:cNvPr id="25" name="Rounded Rectangle 24"/>
          <p:cNvSpPr/>
          <p:nvPr/>
        </p:nvSpPr>
        <p:spPr>
          <a:xfrm>
            <a:off x="3662147" y="2098193"/>
            <a:ext cx="2068561" cy="115849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someone who plays an musical instrument</a:t>
            </a:r>
          </a:p>
        </p:txBody>
      </p:sp>
      <p:sp>
        <p:nvSpPr>
          <p:cNvPr id="26" name="Rectangle 25"/>
          <p:cNvSpPr/>
          <p:nvPr/>
        </p:nvSpPr>
        <p:spPr>
          <a:xfrm>
            <a:off x="4484318" y="1383916"/>
            <a:ext cx="6425852" cy="566645"/>
          </a:xfrm>
          <a:prstGeom prst="rect">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OpenDyslexicAlta" pitchFamily="2" charset="77"/>
              </a:rPr>
              <a:t>Draw a line to match five spellings to their definition then write a definition for the missing ones.</a:t>
            </a:r>
          </a:p>
        </p:txBody>
      </p:sp>
    </p:spTree>
    <p:extLst>
      <p:ext uri="{BB962C8B-B14F-4D97-AF65-F5344CB8AC3E}">
        <p14:creationId xmlns:p14="http://schemas.microsoft.com/office/powerpoint/2010/main" val="38618038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100072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pPr fontAlgn="t"/>
                      <a:r>
                        <a:rPr lang="en-GB" b="0" i="0" dirty="0">
                          <a:latin typeface="OpenDyslexicAlta" pitchFamily="2" charset="77"/>
                        </a:rPr>
                        <a:t>musician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magician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electrician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politician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mathematician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technician</a:t>
                      </a:r>
                    </a:p>
                  </a:txBody>
                  <a:tcPr/>
                </a:tc>
                <a:extLst>
                  <a:ext uri="{0D108BD9-81ED-4DB2-BD59-A6C34878D82A}">
                    <a16:rowId xmlns:a16="http://schemas.microsoft.com/office/drawing/2014/main" val="1733397919"/>
                  </a:ext>
                </a:extLst>
              </a:tr>
              <a:tr h="457200">
                <a:tc>
                  <a:txBody>
                    <a:bodyPr/>
                    <a:lstStyle/>
                    <a:p>
                      <a:r>
                        <a:rPr lang="en-GB" b="0" i="0" dirty="0">
                          <a:latin typeface="OpenDyslexicAlta" pitchFamily="2" charset="77"/>
                          <a:ea typeface="OpenDyslexic" charset="0"/>
                          <a:cs typeface="OpenDyslexic" charset="0"/>
                        </a:rPr>
                        <a:t>optician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beautician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physician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dietician</a:t>
                      </a:r>
                    </a:p>
                  </a:txBody>
                  <a:tcPr/>
                </a:tc>
                <a:extLst>
                  <a:ext uri="{0D108BD9-81ED-4DB2-BD59-A6C34878D82A}">
                    <a16:rowId xmlns:a16="http://schemas.microsoft.com/office/drawing/2014/main" val="33744320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749871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a:lnSpc>
                          <a:spcPct val="100000"/>
                        </a:lnSpc>
                        <a:spcBef>
                          <a:spcPts val="0"/>
                        </a:spcBef>
                        <a:defRPr/>
                      </a:pPr>
                      <a:r>
                        <a:rPr lang="en-GB" sz="1400" b="0" i="0" dirty="0">
                          <a:latin typeface="Muli" pitchFamily="2" charset="77"/>
                        </a:rPr>
                        <a:t>The suffix ‘-</a:t>
                      </a:r>
                      <a:r>
                        <a:rPr lang="en-GB" sz="1400" dirty="0" err="1">
                          <a:latin typeface="Muli" pitchFamily="2" charset="77"/>
                        </a:rPr>
                        <a:t>cian</a:t>
                      </a:r>
                      <a:r>
                        <a:rPr lang="en-GB" sz="1400" dirty="0">
                          <a:latin typeface="Muli" pitchFamily="2" charset="77"/>
                        </a:rPr>
                        <a:t>’ used instead of ‘-sion’ when the root word ends in ’c’ or ‘cs’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Oval 2"/>
          <p:cNvSpPr/>
          <p:nvPr/>
        </p:nvSpPr>
        <p:spPr>
          <a:xfrm>
            <a:off x="3208564" y="2209800"/>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Oval 6"/>
          <p:cNvSpPr/>
          <p:nvPr/>
        </p:nvSpPr>
        <p:spPr>
          <a:xfrm>
            <a:off x="3208564" y="263712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Oval 7"/>
          <p:cNvSpPr/>
          <p:nvPr/>
        </p:nvSpPr>
        <p:spPr>
          <a:xfrm>
            <a:off x="3208564" y="31459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9" name="Oval 8"/>
          <p:cNvSpPr/>
          <p:nvPr/>
        </p:nvSpPr>
        <p:spPr>
          <a:xfrm>
            <a:off x="3208564" y="357329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Oval 9"/>
          <p:cNvSpPr/>
          <p:nvPr/>
        </p:nvSpPr>
        <p:spPr>
          <a:xfrm>
            <a:off x="3208564" y="499804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Oval 10"/>
          <p:cNvSpPr/>
          <p:nvPr/>
        </p:nvSpPr>
        <p:spPr>
          <a:xfrm>
            <a:off x="3208564" y="540753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Oval 11"/>
          <p:cNvSpPr/>
          <p:nvPr/>
        </p:nvSpPr>
        <p:spPr>
          <a:xfrm>
            <a:off x="3208564" y="591638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Oval 12"/>
          <p:cNvSpPr/>
          <p:nvPr/>
        </p:nvSpPr>
        <p:spPr>
          <a:xfrm>
            <a:off x="3205841" y="6343588"/>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Oval 13"/>
          <p:cNvSpPr/>
          <p:nvPr/>
        </p:nvSpPr>
        <p:spPr>
          <a:xfrm>
            <a:off x="3208564" y="40618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Oval 14"/>
          <p:cNvSpPr/>
          <p:nvPr/>
        </p:nvSpPr>
        <p:spPr>
          <a:xfrm>
            <a:off x="3205842" y="4509684"/>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ounded Rectangle 15"/>
          <p:cNvSpPr/>
          <p:nvPr/>
        </p:nvSpPr>
        <p:spPr>
          <a:xfrm>
            <a:off x="4196555" y="2217119"/>
            <a:ext cx="2014881" cy="722496"/>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A person who performs magic.</a:t>
            </a:r>
          </a:p>
        </p:txBody>
      </p:sp>
      <p:sp>
        <p:nvSpPr>
          <p:cNvPr id="18" name="Rounded Rectangle 17"/>
          <p:cNvSpPr/>
          <p:nvPr/>
        </p:nvSpPr>
        <p:spPr>
          <a:xfrm>
            <a:off x="7888911" y="2582819"/>
            <a:ext cx="2014881" cy="880008"/>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works with electricity.</a:t>
            </a:r>
          </a:p>
        </p:txBody>
      </p:sp>
      <p:sp>
        <p:nvSpPr>
          <p:cNvPr id="19" name="Rounded Rectangle 18"/>
          <p:cNvSpPr/>
          <p:nvPr/>
        </p:nvSpPr>
        <p:spPr>
          <a:xfrm>
            <a:off x="4401644" y="6065916"/>
            <a:ext cx="2092514" cy="651496"/>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helps teach about food and diet</a:t>
            </a:r>
          </a:p>
        </p:txBody>
      </p:sp>
      <p:sp>
        <p:nvSpPr>
          <p:cNvPr id="20" name="Rounded Rectangle 19"/>
          <p:cNvSpPr/>
          <p:nvPr/>
        </p:nvSpPr>
        <p:spPr>
          <a:xfrm>
            <a:off x="7934188" y="3703632"/>
            <a:ext cx="2549337" cy="747066"/>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uses an extensive knowledge of maths in their work.</a:t>
            </a:r>
            <a:r>
              <a:rPr lang="en-GB" sz="1400" dirty="0">
                <a:solidFill>
                  <a:schemeClr val="tx1"/>
                </a:solidFill>
                <a:latin typeface="Muli" pitchFamily="2" charset="77"/>
              </a:rPr>
              <a:t>. </a:t>
            </a:r>
          </a:p>
        </p:txBody>
      </p:sp>
      <p:sp>
        <p:nvSpPr>
          <p:cNvPr id="21" name="Rounded Rectangle 20"/>
          <p:cNvSpPr/>
          <p:nvPr/>
        </p:nvSpPr>
        <p:spPr>
          <a:xfrm>
            <a:off x="7909147" y="5649208"/>
            <a:ext cx="2256148" cy="693882"/>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practices medicine </a:t>
            </a:r>
          </a:p>
        </p:txBody>
      </p:sp>
      <p:sp>
        <p:nvSpPr>
          <p:cNvPr id="22" name="Rounded Rectangle 21"/>
          <p:cNvSpPr/>
          <p:nvPr/>
        </p:nvSpPr>
        <p:spPr>
          <a:xfrm>
            <a:off x="4734815" y="3284304"/>
            <a:ext cx="1794328" cy="700050"/>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A person who works in politics.</a:t>
            </a:r>
          </a:p>
        </p:txBody>
      </p:sp>
      <p:sp>
        <p:nvSpPr>
          <p:cNvPr id="23" name="Rounded Rectangle 22"/>
          <p:cNvSpPr/>
          <p:nvPr/>
        </p:nvSpPr>
        <p:spPr>
          <a:xfrm>
            <a:off x="8414964" y="4681791"/>
            <a:ext cx="2068561" cy="80648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tests people’s sight</a:t>
            </a:r>
          </a:p>
        </p:txBody>
      </p:sp>
      <p:sp>
        <p:nvSpPr>
          <p:cNvPr id="24" name="Rounded Rectangle 23"/>
          <p:cNvSpPr/>
          <p:nvPr/>
        </p:nvSpPr>
        <p:spPr>
          <a:xfrm>
            <a:off x="4571197" y="5151546"/>
            <a:ext cx="2174527" cy="693881"/>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gives beauty treatments</a:t>
            </a:r>
          </a:p>
        </p:txBody>
      </p:sp>
      <p:sp>
        <p:nvSpPr>
          <p:cNvPr id="25" name="Rounded Rectangle 24"/>
          <p:cNvSpPr/>
          <p:nvPr/>
        </p:nvSpPr>
        <p:spPr>
          <a:xfrm>
            <a:off x="6740705" y="1366366"/>
            <a:ext cx="2068561" cy="850753"/>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plays an musical instrument</a:t>
            </a:r>
          </a:p>
        </p:txBody>
      </p:sp>
      <p:cxnSp>
        <p:nvCxnSpPr>
          <p:cNvPr id="6" name="Straight Arrow Connector 5">
            <a:extLst>
              <a:ext uri="{FF2B5EF4-FFF2-40B4-BE49-F238E27FC236}">
                <a16:creationId xmlns:a16="http://schemas.microsoft.com/office/drawing/2014/main" id="{B9528639-52FC-9E4D-B7AD-1679FA6E3170}"/>
              </a:ext>
            </a:extLst>
          </p:cNvPr>
          <p:cNvCxnSpPr>
            <a:cxnSpLocks/>
            <a:stCxn id="3" idx="6"/>
            <a:endCxn id="25" idx="1"/>
          </p:cNvCxnSpPr>
          <p:nvPr/>
        </p:nvCxnSpPr>
        <p:spPr>
          <a:xfrm flipV="1">
            <a:off x="3382735" y="1791743"/>
            <a:ext cx="3357970" cy="49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2A4111B-1744-A846-9EC1-9EBB3918E323}"/>
              </a:ext>
            </a:extLst>
          </p:cNvPr>
          <p:cNvCxnSpPr>
            <a:cxnSpLocks/>
            <a:stCxn id="13" idx="6"/>
            <a:endCxn id="19" idx="1"/>
          </p:cNvCxnSpPr>
          <p:nvPr/>
        </p:nvCxnSpPr>
        <p:spPr>
          <a:xfrm flipV="1">
            <a:off x="3380012" y="6391664"/>
            <a:ext cx="1021632" cy="33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294315C-BE97-B143-AF9D-809165913885}"/>
              </a:ext>
            </a:extLst>
          </p:cNvPr>
          <p:cNvCxnSpPr>
            <a:cxnSpLocks/>
            <a:stCxn id="7" idx="6"/>
            <a:endCxn id="16" idx="1"/>
          </p:cNvCxnSpPr>
          <p:nvPr/>
        </p:nvCxnSpPr>
        <p:spPr>
          <a:xfrm flipV="1">
            <a:off x="3382735" y="2578367"/>
            <a:ext cx="813820" cy="140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AF43625-18D6-194C-AE52-DA87EDEA0595}"/>
              </a:ext>
            </a:extLst>
          </p:cNvPr>
          <p:cNvCxnSpPr>
            <a:cxnSpLocks/>
            <a:stCxn id="8" idx="6"/>
            <a:endCxn id="18" idx="1"/>
          </p:cNvCxnSpPr>
          <p:nvPr/>
        </p:nvCxnSpPr>
        <p:spPr>
          <a:xfrm flipV="1">
            <a:off x="3382735" y="3022823"/>
            <a:ext cx="4506176" cy="204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5E9B017-1613-A84F-91B7-898F189A4655}"/>
              </a:ext>
            </a:extLst>
          </p:cNvPr>
          <p:cNvCxnSpPr>
            <a:cxnSpLocks/>
            <a:stCxn id="9" idx="6"/>
            <a:endCxn id="22" idx="1"/>
          </p:cNvCxnSpPr>
          <p:nvPr/>
        </p:nvCxnSpPr>
        <p:spPr>
          <a:xfrm flipV="1">
            <a:off x="3382735" y="3634329"/>
            <a:ext cx="1352080" cy="20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D222FDE-9294-3B4A-8D27-90508B8F69C9}"/>
              </a:ext>
            </a:extLst>
          </p:cNvPr>
          <p:cNvCxnSpPr>
            <a:cxnSpLocks/>
            <a:stCxn id="14" idx="6"/>
            <a:endCxn id="20" idx="1"/>
          </p:cNvCxnSpPr>
          <p:nvPr/>
        </p:nvCxnSpPr>
        <p:spPr>
          <a:xfrm flipV="1">
            <a:off x="3382735" y="4077165"/>
            <a:ext cx="4551453" cy="66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0956CCF-236E-F84B-9F86-FF3D825FDC78}"/>
              </a:ext>
            </a:extLst>
          </p:cNvPr>
          <p:cNvCxnSpPr>
            <a:cxnSpLocks/>
            <a:stCxn id="10" idx="6"/>
            <a:endCxn id="23" idx="1"/>
          </p:cNvCxnSpPr>
          <p:nvPr/>
        </p:nvCxnSpPr>
        <p:spPr>
          <a:xfrm>
            <a:off x="3382735" y="5079685"/>
            <a:ext cx="5032229" cy="5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2188FC4C-5835-6147-900D-91E94C19FBEF}"/>
              </a:ext>
            </a:extLst>
          </p:cNvPr>
          <p:cNvSpPr/>
          <p:nvPr/>
        </p:nvSpPr>
        <p:spPr>
          <a:xfrm>
            <a:off x="4543159" y="4162318"/>
            <a:ext cx="2289200" cy="82530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OpenDyslexicAlta" pitchFamily="2" charset="77"/>
              </a:rPr>
              <a:t>Someone who looks after technical equipment</a:t>
            </a:r>
          </a:p>
        </p:txBody>
      </p:sp>
      <p:cxnSp>
        <p:nvCxnSpPr>
          <p:cNvPr id="40" name="Straight Arrow Connector 39">
            <a:extLst>
              <a:ext uri="{FF2B5EF4-FFF2-40B4-BE49-F238E27FC236}">
                <a16:creationId xmlns:a16="http://schemas.microsoft.com/office/drawing/2014/main" id="{5B285317-89D1-4F4F-8E87-A431E1F8F569}"/>
              </a:ext>
            </a:extLst>
          </p:cNvPr>
          <p:cNvCxnSpPr>
            <a:cxnSpLocks/>
            <a:stCxn id="15" idx="6"/>
            <a:endCxn id="37" idx="1"/>
          </p:cNvCxnSpPr>
          <p:nvPr/>
        </p:nvCxnSpPr>
        <p:spPr>
          <a:xfrm flipV="1">
            <a:off x="3380013" y="4574970"/>
            <a:ext cx="1163146" cy="16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95878CA-7CA0-0E48-83D4-01BF6C5F1947}"/>
              </a:ext>
            </a:extLst>
          </p:cNvPr>
          <p:cNvCxnSpPr>
            <a:cxnSpLocks/>
            <a:stCxn id="12" idx="6"/>
            <a:endCxn id="21" idx="1"/>
          </p:cNvCxnSpPr>
          <p:nvPr/>
        </p:nvCxnSpPr>
        <p:spPr>
          <a:xfrm flipV="1">
            <a:off x="3382735" y="5996149"/>
            <a:ext cx="4526412" cy="1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A670477-F960-4442-B212-8870F0DDDE3E}"/>
              </a:ext>
            </a:extLst>
          </p:cNvPr>
          <p:cNvCxnSpPr>
            <a:cxnSpLocks/>
            <a:stCxn id="11" idx="6"/>
            <a:endCxn id="24" idx="1"/>
          </p:cNvCxnSpPr>
          <p:nvPr/>
        </p:nvCxnSpPr>
        <p:spPr>
          <a:xfrm>
            <a:off x="3382735" y="5489176"/>
            <a:ext cx="1188462" cy="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9576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4014508"/>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401563417"/>
                    </a:ext>
                  </a:extLst>
                </a:gridCol>
                <a:gridCol w="1858433">
                  <a:extLst>
                    <a:ext uri="{9D8B030D-6E8A-4147-A177-3AD203B41FA5}">
                      <a16:colId xmlns:a16="http://schemas.microsoft.com/office/drawing/2014/main" val="1913242447"/>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600" b="0" i="0" dirty="0">
                          <a:latin typeface="OpenDyslexicAlta" pitchFamily="2" charset="77"/>
                          <a:ea typeface="OpenDyslexic" charset="0"/>
                          <a:cs typeface="OpenDyslexic" charset="0"/>
                        </a:rPr>
                        <a:t>musician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600" b="0" i="0" dirty="0">
                          <a:latin typeface="OpenDyslexicAlta" pitchFamily="2" charset="77"/>
                          <a:ea typeface="OpenDyslexic" charset="0"/>
                          <a:cs typeface="OpenDyslexic" charset="0"/>
                        </a:rPr>
                        <a:t>magician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600" b="0" i="0" dirty="0">
                          <a:latin typeface="OpenDyslexicAlta" pitchFamily="2" charset="77"/>
                          <a:ea typeface="OpenDyslexic" charset="0"/>
                          <a:cs typeface="OpenDyslexic" charset="0"/>
                        </a:rPr>
                        <a:t>electrician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600" b="0" i="0" dirty="0">
                          <a:latin typeface="OpenDyslexicAlta" pitchFamily="2" charset="77"/>
                          <a:ea typeface="OpenDyslexic" charset="0"/>
                          <a:cs typeface="OpenDyslexic" charset="0"/>
                        </a:rPr>
                        <a:t>politician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600" b="0" i="0" dirty="0">
                          <a:latin typeface="OpenDyslexicAlta" pitchFamily="2" charset="77"/>
                          <a:ea typeface="OpenDyslexic" charset="0"/>
                          <a:cs typeface="OpenDyslexic" charset="0"/>
                        </a:rPr>
                        <a:t>mathematician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600" b="0" i="0" dirty="0">
                          <a:latin typeface="OpenDyslexicAlta" pitchFamily="2" charset="77"/>
                          <a:ea typeface="OpenDyslexic" charset="0"/>
                          <a:cs typeface="OpenDyslexic" charset="0"/>
                        </a:rPr>
                        <a:t>technician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600" b="0" i="0" dirty="0">
                          <a:latin typeface="OpenDyslexicAlta" pitchFamily="2" charset="77"/>
                          <a:ea typeface="OpenDyslexic" charset="0"/>
                          <a:cs typeface="OpenDyslexic" charset="0"/>
                        </a:rPr>
                        <a:t>optician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600" b="0" i="0" dirty="0">
                          <a:latin typeface="OpenDyslexicAlta" pitchFamily="2" charset="77"/>
                          <a:ea typeface="OpenDyslexic" charset="0"/>
                          <a:cs typeface="OpenDyslexic" charset="0"/>
                        </a:rPr>
                        <a:t>beautician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600" b="0" i="0" dirty="0">
                          <a:latin typeface="OpenDyslexicAlta" pitchFamily="2" charset="77"/>
                          <a:ea typeface="OpenDyslexic" charset="0"/>
                          <a:cs typeface="OpenDyslexic" charset="0"/>
                        </a:rPr>
                        <a:t>physician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600" b="0" i="0" dirty="0">
                          <a:latin typeface="OpenDyslexicAlta" pitchFamily="2" charset="77"/>
                          <a:ea typeface="OpenDyslexic" charset="0"/>
                          <a:cs typeface="OpenDyslexic" charset="0"/>
                        </a:rPr>
                        <a:t>dietician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0428428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cian</a:t>
                      </a:r>
                      <a:r>
                        <a:rPr lang="en-GB" sz="1400" baseline="0" dirty="0">
                          <a:latin typeface="Muli" pitchFamily="2" charset="77"/>
                        </a:rPr>
                        <a:t>’ used instead of ‘-</a:t>
                      </a:r>
                      <a:r>
                        <a:rPr lang="en-GB" sz="1400" baseline="0" dirty="0" err="1">
                          <a:latin typeface="Muli" pitchFamily="2" charset="77"/>
                        </a:rPr>
                        <a:t>sion</a:t>
                      </a:r>
                      <a:r>
                        <a:rPr lang="en-GB" sz="1400" baseline="0" dirty="0">
                          <a:latin typeface="Muli" pitchFamily="2" charset="77"/>
                        </a:rPr>
                        <a:t>’ when the root word ends in ’c’ or ‘</a:t>
                      </a:r>
                      <a:r>
                        <a:rPr lang="en-GB" sz="1400" baseline="0" dirty="0" err="1">
                          <a:latin typeface="Muli" pitchFamily="2" charset="77"/>
                        </a:rPr>
                        <a:t>cs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11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t>Name:</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teacher gave everyone a ________ of _________ paper.</a:t>
            </a:r>
          </a:p>
          <a:p>
            <a:pPr marL="0" lvl="0" indent="0">
              <a:lnSpc>
                <a:spcPct val="100000"/>
              </a:lnSpc>
              <a:spcBef>
                <a:spcPts val="0"/>
              </a:spcBef>
              <a:buNone/>
            </a:pPr>
            <a:r>
              <a:rPr lang="en-GB" sz="1800" dirty="0">
                <a:solidFill>
                  <a:prstClr val="black"/>
                </a:solidFill>
                <a:latin typeface="OpenDyslexicAlta" pitchFamily="2" charset="77"/>
              </a:rPr>
              <a:t> </a:t>
            </a:r>
          </a:p>
          <a:p>
            <a:pPr marL="0" lvl="0" indent="0">
              <a:lnSpc>
                <a:spcPct val="100000"/>
              </a:lnSpc>
              <a:spcBef>
                <a:spcPts val="0"/>
              </a:spcBef>
              <a:buNone/>
            </a:pPr>
            <a:r>
              <a:rPr lang="en-GB" sz="1800" dirty="0">
                <a:solidFill>
                  <a:prstClr val="black"/>
                </a:solidFill>
                <a:latin typeface="OpenDyslexicAlta" pitchFamily="2" charset="77"/>
              </a:rPr>
              <a:t>Tim stood at the front of assembly to __________ his prize.</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had a ________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All was dark, ________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like most vegetables but ______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In church the people prayed for _______ on Earth.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_________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pilot landed his ________ 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children wondered ________ they should tell their teacher. </a:t>
            </a:r>
          </a:p>
        </p:txBody>
      </p:sp>
    </p:spTree>
    <p:extLst>
      <p:ext uri="{BB962C8B-B14F-4D97-AF65-F5344CB8AC3E}">
        <p14:creationId xmlns:p14="http://schemas.microsoft.com/office/powerpoint/2010/main" val="4283113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musician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magician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electrician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politician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mathematician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technician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optician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beautician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physician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dietician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2895482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cian</a:t>
                      </a:r>
                      <a:r>
                        <a:rPr lang="en-GB" sz="1400" baseline="0" dirty="0">
                          <a:latin typeface="Muli" pitchFamily="2" charset="77"/>
                        </a:rPr>
                        <a:t>’ used instead of ‘-</a:t>
                      </a:r>
                      <a:r>
                        <a:rPr lang="en-GB" sz="1400" baseline="0" dirty="0" err="1">
                          <a:latin typeface="Muli" pitchFamily="2" charset="77"/>
                        </a:rPr>
                        <a:t>sion</a:t>
                      </a:r>
                      <a:r>
                        <a:rPr lang="en-GB" sz="1400" baseline="0" dirty="0">
                          <a:latin typeface="Muli" pitchFamily="2" charset="77"/>
                        </a:rPr>
                        <a:t>’ when the root word ends in ’c’ or ‘</a:t>
                      </a:r>
                      <a:r>
                        <a:rPr lang="en-GB" sz="1400" baseline="0" dirty="0" err="1">
                          <a:latin typeface="Muli" pitchFamily="2" charset="77"/>
                        </a:rPr>
                        <a:t>cs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566885" y="2069494"/>
          <a:ext cx="8128000" cy="4480560"/>
        </p:xfrm>
        <a:graphic>
          <a:graphicData uri="http://schemas.openxmlformats.org/drawingml/2006/table">
            <a:tbl>
              <a:tblPr>
                <a:tableStyleId>{5940675A-B579-460E-94D1-54222C63F5DA}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220418">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0"/>
                  </a:ext>
                </a:extLst>
              </a:tr>
              <a:tr h="228254">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1"/>
                  </a:ext>
                </a:extLst>
              </a:tr>
              <a:tr h="134288">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134288">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640095" y="1473910"/>
            <a:ext cx="5934489" cy="369332"/>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Match each spelling with the job pictured.</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954" y="4903067"/>
            <a:ext cx="272460" cy="37437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8005" y="2195646"/>
            <a:ext cx="7985760" cy="3883152"/>
          </a:xfrm>
          <a:prstGeom prst="rect">
            <a:avLst/>
          </a:prstGeom>
        </p:spPr>
      </p:pic>
    </p:spTree>
    <p:extLst>
      <p:ext uri="{BB962C8B-B14F-4D97-AF65-F5344CB8AC3E}">
        <p14:creationId xmlns:p14="http://schemas.microsoft.com/office/powerpoint/2010/main" val="196238590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musician </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magician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electrician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politician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mathematician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technician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optician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beautician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physician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dietician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6390015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cian</a:t>
                      </a:r>
                      <a:r>
                        <a:rPr lang="en-GB" sz="1400" baseline="0" dirty="0">
                          <a:latin typeface="Muli" pitchFamily="2" charset="77"/>
                        </a:rPr>
                        <a:t>’ used instead of ‘-</a:t>
                      </a:r>
                      <a:r>
                        <a:rPr lang="en-GB" sz="1400" baseline="0" dirty="0" err="1">
                          <a:latin typeface="Muli" pitchFamily="2" charset="77"/>
                        </a:rPr>
                        <a:t>sion</a:t>
                      </a:r>
                      <a:r>
                        <a:rPr lang="en-GB" sz="1400" baseline="0" dirty="0">
                          <a:latin typeface="Muli" pitchFamily="2" charset="77"/>
                        </a:rPr>
                        <a:t>’ when the root word ends in ’c’ or ‘</a:t>
                      </a:r>
                      <a:r>
                        <a:rPr lang="en-GB" sz="1400" baseline="0" dirty="0" err="1">
                          <a:latin typeface="Muli" pitchFamily="2" charset="77"/>
                        </a:rPr>
                        <a:t>cs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64339023"/>
              </p:ext>
            </p:extLst>
          </p:nvPr>
        </p:nvGraphicFramePr>
        <p:xfrm>
          <a:off x="3566885" y="2069493"/>
          <a:ext cx="8128000" cy="4462542"/>
        </p:xfrm>
        <a:graphic>
          <a:graphicData uri="http://schemas.openxmlformats.org/drawingml/2006/table">
            <a:tbl>
              <a:tblPr>
                <a:tableStyleId>{5940675A-B579-460E-94D1-54222C63F5DA}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1983352">
                <a:tc>
                  <a:txBody>
                    <a:bodyPr/>
                    <a:lstStyle/>
                    <a:p>
                      <a:endParaRPr lang="en-GB" sz="1400" b="0" i="0" dirty="0">
                        <a:latin typeface="Muli" pitchFamily="2" charset="77"/>
                      </a:endParaRPr>
                    </a:p>
                    <a:p>
                      <a:endParaRPr lang="en-GB" sz="1400" dirty="0"/>
                    </a:p>
                    <a:p>
                      <a:endParaRPr lang="en-GB" sz="1400" dirty="0"/>
                    </a:p>
                    <a:p>
                      <a:endParaRPr lang="en-GB" sz="1400" dirty="0"/>
                    </a:p>
                    <a:p>
                      <a:endParaRPr lang="en-GB" sz="1400" dirty="0"/>
                    </a:p>
                    <a:p>
                      <a:endParaRPr lang="en-GB" sz="1400" dirty="0"/>
                    </a:p>
                    <a:p>
                      <a:endParaRPr lang="en-GB" sz="1400" dirty="0"/>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extLst>
                  <a:ext uri="{0D108BD9-81ED-4DB2-BD59-A6C34878D82A}">
                    <a16:rowId xmlns:a16="http://schemas.microsoft.com/office/drawing/2014/main" val="10000"/>
                  </a:ext>
                </a:extLst>
              </a:tr>
              <a:tr h="381414">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extLst>
                  <a:ext uri="{0D108BD9-81ED-4DB2-BD59-A6C34878D82A}">
                    <a16:rowId xmlns:a16="http://schemas.microsoft.com/office/drawing/2014/main" val="10001"/>
                  </a:ext>
                </a:extLst>
              </a:tr>
              <a:tr h="1716362">
                <a:tc>
                  <a:txBody>
                    <a:bodyPr/>
                    <a:lstStyle/>
                    <a:p>
                      <a:endParaRPr lang="en-GB" sz="1400" b="0" i="0" dirty="0">
                        <a:latin typeface="Muli" pitchFamily="2" charset="77"/>
                      </a:endParaRPr>
                    </a:p>
                    <a:p>
                      <a:endParaRPr lang="en-GB" sz="1400" dirty="0"/>
                    </a:p>
                    <a:p>
                      <a:endParaRPr lang="en-GB" sz="1400" dirty="0"/>
                    </a:p>
                    <a:p>
                      <a:endParaRPr lang="en-GB" sz="1400" dirty="0"/>
                    </a:p>
                    <a:p>
                      <a:endParaRPr lang="en-GB" sz="1400" dirty="0"/>
                    </a:p>
                    <a:p>
                      <a:endParaRPr lang="en-GB" sz="1400" dirty="0"/>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tc>
                  <a:txBody>
                    <a:bodyPr/>
                    <a:lstStyle/>
                    <a:p>
                      <a:endParaRPr lang="en-GB" sz="1400" b="0" i="0" dirty="0">
                        <a:latin typeface="Muli" pitchFamily="2" charset="77"/>
                      </a:endParaRPr>
                    </a:p>
                  </a:txBody>
                  <a:tcPr/>
                </a:tc>
                <a:extLst>
                  <a:ext uri="{0D108BD9-81ED-4DB2-BD59-A6C34878D82A}">
                    <a16:rowId xmlns:a16="http://schemas.microsoft.com/office/drawing/2014/main" val="10002"/>
                  </a:ext>
                </a:extLst>
              </a:tr>
              <a:tr h="3814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dirty="0">
                          <a:solidFill>
                            <a:srgbClr val="FF3860"/>
                          </a:solidFill>
                          <a:latin typeface="OpenDyslexicAlta" pitchFamily="2" charset="77"/>
                          <a:ea typeface="OpenDyslexic" charset="0"/>
                          <a:cs typeface="OpenDyslexic" charset="0"/>
                        </a:rPr>
                        <a:t>dietician</a:t>
                      </a:r>
                      <a:endParaRPr lang="en-GB" sz="1400" b="0" i="0" dirty="0">
                        <a:solidFill>
                          <a:srgbClr val="FF3860"/>
                        </a:solidFill>
                        <a:latin typeface="Muli"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dirty="0">
                          <a:solidFill>
                            <a:srgbClr val="FF3860"/>
                          </a:solidFill>
                          <a:latin typeface="OpenDyslexicAlta" pitchFamily="2" charset="77"/>
                          <a:ea typeface="OpenDyslexic" charset="0"/>
                          <a:cs typeface="OpenDyslexic" charset="0"/>
                        </a:rPr>
                        <a:t>physician</a:t>
                      </a:r>
                      <a:endParaRPr lang="en-GB" sz="1400" b="0" i="0" dirty="0">
                        <a:solidFill>
                          <a:srgbClr val="FF3860"/>
                        </a:solidFill>
                        <a:latin typeface="Muli"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dirty="0">
                          <a:solidFill>
                            <a:srgbClr val="FF3860"/>
                          </a:solidFill>
                          <a:latin typeface="OpenDyslexicAlta" pitchFamily="2" charset="77"/>
                          <a:ea typeface="OpenDyslexic" charset="0"/>
                          <a:cs typeface="OpenDyslexic" charset="0"/>
                        </a:rPr>
                        <a:t>politician</a:t>
                      </a:r>
                      <a:endParaRPr lang="en-GB" sz="1400" b="0" i="0" dirty="0">
                        <a:solidFill>
                          <a:srgbClr val="FF3860"/>
                        </a:solidFill>
                        <a:latin typeface="Muli"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dirty="0">
                          <a:solidFill>
                            <a:srgbClr val="FF3860"/>
                          </a:solidFill>
                          <a:latin typeface="OpenDyslexicAlta" pitchFamily="2" charset="77"/>
                          <a:ea typeface="OpenDyslexic" charset="0"/>
                          <a:cs typeface="OpenDyslexic" charset="0"/>
                        </a:rPr>
                        <a:t>electrician</a:t>
                      </a:r>
                      <a:endParaRPr lang="en-GB" sz="1400" b="0" i="0" dirty="0">
                        <a:solidFill>
                          <a:srgbClr val="FF3860"/>
                        </a:solidFill>
                        <a:latin typeface="Muli"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dirty="0">
                          <a:solidFill>
                            <a:srgbClr val="FF3860"/>
                          </a:solidFill>
                          <a:latin typeface="OpenDyslexicAlta" pitchFamily="2" charset="77"/>
                          <a:ea typeface="OpenDyslexic" charset="0"/>
                          <a:cs typeface="OpenDyslexic" charset="0"/>
                        </a:rPr>
                        <a:t>beautician</a:t>
                      </a:r>
                      <a:endParaRPr lang="en-GB" sz="1400" b="0" i="0" dirty="0">
                        <a:solidFill>
                          <a:srgbClr val="FF3860"/>
                        </a:solidFill>
                        <a:latin typeface="Muli" pitchFamily="2" charset="77"/>
                      </a:endParaRPr>
                    </a:p>
                  </a:txBody>
                  <a:tcPr anchor="ctr"/>
                </a:tc>
                <a:extLst>
                  <a:ext uri="{0D108BD9-81ED-4DB2-BD59-A6C34878D82A}">
                    <a16:rowId xmlns:a16="http://schemas.microsoft.com/office/drawing/2014/main" val="10003"/>
                  </a:ext>
                </a:extLst>
              </a:tr>
            </a:tbl>
          </a:graphicData>
        </a:graphic>
      </p:graphicFrame>
      <p:sp>
        <p:nvSpPr>
          <p:cNvPr id="6" name="TextBox 5"/>
          <p:cNvSpPr txBox="1"/>
          <p:nvPr/>
        </p:nvSpPr>
        <p:spPr>
          <a:xfrm>
            <a:off x="4640095" y="1473910"/>
            <a:ext cx="5934489" cy="369332"/>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Match each spelling with the job pictured.</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954" y="4903067"/>
            <a:ext cx="272460" cy="37437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38005" y="2173220"/>
            <a:ext cx="7985760" cy="3883152"/>
          </a:xfrm>
          <a:prstGeom prst="rect">
            <a:avLst/>
          </a:prstGeom>
        </p:spPr>
      </p:pic>
      <p:sp>
        <p:nvSpPr>
          <p:cNvPr id="2" name="Rectangle 1">
            <a:extLst>
              <a:ext uri="{FF2B5EF4-FFF2-40B4-BE49-F238E27FC236}">
                <a16:creationId xmlns:a16="http://schemas.microsoft.com/office/drawing/2014/main" id="{A7368529-F360-B542-906E-1401D340D05F}"/>
              </a:ext>
            </a:extLst>
          </p:cNvPr>
          <p:cNvSpPr/>
          <p:nvPr/>
        </p:nvSpPr>
        <p:spPr>
          <a:xfrm>
            <a:off x="3566885" y="4137222"/>
            <a:ext cx="1585434" cy="307777"/>
          </a:xfrm>
          <a:prstGeom prst="rect">
            <a:avLst/>
          </a:prstGeom>
        </p:spPr>
        <p:txBody>
          <a:bodyPr wrap="none">
            <a:spAutoFit/>
          </a:bodyPr>
          <a:lstStyle/>
          <a:p>
            <a:r>
              <a:rPr lang="en-GB" sz="1400" dirty="0">
                <a:solidFill>
                  <a:srgbClr val="FF3860"/>
                </a:solidFill>
                <a:latin typeface="OpenDyslexicAlta" pitchFamily="2" charset="77"/>
                <a:ea typeface="OpenDyslexic" charset="0"/>
                <a:cs typeface="OpenDyslexic" charset="0"/>
              </a:rPr>
              <a:t>mathematician</a:t>
            </a:r>
          </a:p>
        </p:txBody>
      </p:sp>
      <p:sp>
        <p:nvSpPr>
          <p:cNvPr id="7" name="Rectangle 6">
            <a:extLst>
              <a:ext uri="{FF2B5EF4-FFF2-40B4-BE49-F238E27FC236}">
                <a16:creationId xmlns:a16="http://schemas.microsoft.com/office/drawing/2014/main" id="{E6CAC1E9-E768-9045-889F-152F78D45078}"/>
              </a:ext>
            </a:extLst>
          </p:cNvPr>
          <p:cNvSpPr/>
          <p:nvPr/>
        </p:nvSpPr>
        <p:spPr>
          <a:xfrm>
            <a:off x="7165853" y="4101821"/>
            <a:ext cx="930063" cy="307777"/>
          </a:xfrm>
          <a:prstGeom prst="rect">
            <a:avLst/>
          </a:prstGeom>
        </p:spPr>
        <p:txBody>
          <a:bodyPr wrap="none">
            <a:spAutoFit/>
          </a:bodyPr>
          <a:lstStyle/>
          <a:p>
            <a:r>
              <a:rPr lang="en-GB" sz="1400" dirty="0">
                <a:solidFill>
                  <a:srgbClr val="FF3860"/>
                </a:solidFill>
                <a:latin typeface="OpenDyslexicAlta" pitchFamily="2" charset="77"/>
                <a:ea typeface="OpenDyslexic" charset="0"/>
                <a:cs typeface="OpenDyslexic" charset="0"/>
              </a:rPr>
              <a:t>optician</a:t>
            </a:r>
          </a:p>
        </p:txBody>
      </p:sp>
      <p:sp>
        <p:nvSpPr>
          <p:cNvPr id="8" name="Rectangle 7">
            <a:extLst>
              <a:ext uri="{FF2B5EF4-FFF2-40B4-BE49-F238E27FC236}">
                <a16:creationId xmlns:a16="http://schemas.microsoft.com/office/drawing/2014/main" id="{362ED219-2237-1846-B7B7-8D6E3E9D424B}"/>
              </a:ext>
            </a:extLst>
          </p:cNvPr>
          <p:cNvSpPr/>
          <p:nvPr/>
        </p:nvSpPr>
        <p:spPr>
          <a:xfrm>
            <a:off x="8746042" y="4080501"/>
            <a:ext cx="991810" cy="307777"/>
          </a:xfrm>
          <a:prstGeom prst="rect">
            <a:avLst/>
          </a:prstGeom>
        </p:spPr>
        <p:txBody>
          <a:bodyPr wrap="none">
            <a:spAutoFit/>
          </a:bodyPr>
          <a:lstStyle/>
          <a:p>
            <a:r>
              <a:rPr lang="en-GB" sz="1400" dirty="0">
                <a:solidFill>
                  <a:srgbClr val="FF3860"/>
                </a:solidFill>
                <a:latin typeface="OpenDyslexicAlta" pitchFamily="2" charset="77"/>
                <a:ea typeface="OpenDyslexic" charset="0"/>
                <a:cs typeface="OpenDyslexic" charset="0"/>
              </a:rPr>
              <a:t>magician</a:t>
            </a:r>
          </a:p>
        </p:txBody>
      </p:sp>
      <p:sp>
        <p:nvSpPr>
          <p:cNvPr id="9" name="Rectangle 8">
            <a:extLst>
              <a:ext uri="{FF2B5EF4-FFF2-40B4-BE49-F238E27FC236}">
                <a16:creationId xmlns:a16="http://schemas.microsoft.com/office/drawing/2014/main" id="{6DD0A95E-151B-D14A-9FEF-6C07E9F5551A}"/>
              </a:ext>
            </a:extLst>
          </p:cNvPr>
          <p:cNvSpPr/>
          <p:nvPr/>
        </p:nvSpPr>
        <p:spPr>
          <a:xfrm>
            <a:off x="10310585" y="4075667"/>
            <a:ext cx="1061509" cy="307777"/>
          </a:xfrm>
          <a:prstGeom prst="rect">
            <a:avLst/>
          </a:prstGeom>
        </p:spPr>
        <p:txBody>
          <a:bodyPr wrap="none">
            <a:spAutoFit/>
          </a:bodyPr>
          <a:lstStyle/>
          <a:p>
            <a:r>
              <a:rPr lang="en-GB" sz="1400" dirty="0">
                <a:solidFill>
                  <a:srgbClr val="FF3860"/>
                </a:solidFill>
                <a:latin typeface="OpenDyslexicAlta" pitchFamily="2" charset="77"/>
                <a:ea typeface="OpenDyslexic" charset="0"/>
                <a:cs typeface="OpenDyslexic" charset="0"/>
              </a:rPr>
              <a:t>musician</a:t>
            </a:r>
            <a:r>
              <a:rPr lang="en-GB" sz="1400" dirty="0">
                <a:latin typeface="OpenDyslexicAlta" pitchFamily="2" charset="77"/>
                <a:ea typeface="OpenDyslexic" charset="0"/>
                <a:cs typeface="OpenDyslexic" charset="0"/>
              </a:rPr>
              <a:t> </a:t>
            </a:r>
          </a:p>
        </p:txBody>
      </p:sp>
      <p:sp>
        <p:nvSpPr>
          <p:cNvPr id="12" name="Rectangle 11">
            <a:extLst>
              <a:ext uri="{FF2B5EF4-FFF2-40B4-BE49-F238E27FC236}">
                <a16:creationId xmlns:a16="http://schemas.microsoft.com/office/drawing/2014/main" id="{CCF4608D-B8D1-3345-9EEE-A437FF659313}"/>
              </a:ext>
            </a:extLst>
          </p:cNvPr>
          <p:cNvSpPr/>
          <p:nvPr/>
        </p:nvSpPr>
        <p:spPr>
          <a:xfrm>
            <a:off x="5383751" y="4101822"/>
            <a:ext cx="1147622" cy="307777"/>
          </a:xfrm>
          <a:prstGeom prst="rect">
            <a:avLst/>
          </a:prstGeom>
        </p:spPr>
        <p:txBody>
          <a:bodyPr wrap="none">
            <a:spAutoFit/>
          </a:bodyPr>
          <a:lstStyle/>
          <a:p>
            <a:r>
              <a:rPr lang="en-GB" sz="1400" dirty="0">
                <a:solidFill>
                  <a:srgbClr val="FF3860"/>
                </a:solidFill>
                <a:latin typeface="OpenDyslexicAlta" pitchFamily="2" charset="77"/>
                <a:ea typeface="OpenDyslexic" charset="0"/>
                <a:cs typeface="OpenDyslexic" charset="0"/>
              </a:rPr>
              <a:t>technician</a:t>
            </a:r>
          </a:p>
        </p:txBody>
      </p:sp>
    </p:spTree>
    <p:extLst>
      <p:ext uri="{BB962C8B-B14F-4D97-AF65-F5344CB8AC3E}">
        <p14:creationId xmlns:p14="http://schemas.microsoft.com/office/powerpoint/2010/main" val="10028704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Adding ‘-ly’ to create adverbs of manner.  </a:t>
            </a:r>
          </a:p>
          <a:p>
            <a:pPr>
              <a:lnSpc>
                <a:spcPct val="100000"/>
              </a:lnSpc>
              <a:spcBef>
                <a:spcPts val="0"/>
              </a:spcBef>
              <a:defRPr/>
            </a:pPr>
            <a:r>
              <a:rPr lang="en-GB" dirty="0"/>
              <a:t>These adverbs describe how the verb is occurring.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23</a:t>
            </a:r>
          </a:p>
        </p:txBody>
      </p:sp>
    </p:spTree>
    <p:extLst>
      <p:ext uri="{BB962C8B-B14F-4D97-AF65-F5344CB8AC3E}">
        <p14:creationId xmlns:p14="http://schemas.microsoft.com/office/powerpoint/2010/main" val="23725871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23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Adding ‘-ly’ to create adverbs of manner.  These adverbs describe how the verb is occurring.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reluctantly </a:t>
            </a:r>
          </a:p>
          <a:p>
            <a:pPr fontAlgn="t">
              <a:lnSpc>
                <a:spcPct val="100000"/>
              </a:lnSpc>
              <a:spcAft>
                <a:spcPts val="200"/>
              </a:spcAft>
            </a:pPr>
            <a:r>
              <a:rPr lang="en-GB" sz="2000" dirty="0"/>
              <a:t>quickly</a:t>
            </a:r>
          </a:p>
          <a:p>
            <a:pPr fontAlgn="t">
              <a:lnSpc>
                <a:spcPct val="100000"/>
              </a:lnSpc>
              <a:spcAft>
                <a:spcPts val="200"/>
              </a:spcAft>
            </a:pPr>
            <a:r>
              <a:rPr lang="en-GB" sz="2000" dirty="0"/>
              <a:t>generously</a:t>
            </a:r>
          </a:p>
          <a:p>
            <a:pPr fontAlgn="t">
              <a:lnSpc>
                <a:spcPct val="100000"/>
              </a:lnSpc>
              <a:spcAft>
                <a:spcPts val="200"/>
              </a:spcAft>
            </a:pPr>
            <a:r>
              <a:rPr lang="en-GB" sz="2000" dirty="0"/>
              <a:t>unexpectedly</a:t>
            </a:r>
          </a:p>
          <a:p>
            <a:pPr fontAlgn="t">
              <a:lnSpc>
                <a:spcPct val="100000"/>
              </a:lnSpc>
              <a:spcAft>
                <a:spcPts val="200"/>
              </a:spcAft>
            </a:pPr>
            <a:r>
              <a:rPr lang="en-GB" sz="2000" dirty="0"/>
              <a:t>gently</a:t>
            </a:r>
          </a:p>
          <a:p>
            <a:pPr fontAlgn="t">
              <a:lnSpc>
                <a:spcPct val="100000"/>
              </a:lnSpc>
              <a:spcAft>
                <a:spcPts val="200"/>
              </a:spcAft>
            </a:pPr>
            <a:r>
              <a:rPr lang="en-GB" sz="2000" dirty="0"/>
              <a:t>curiously</a:t>
            </a:r>
          </a:p>
          <a:p>
            <a:pPr fontAlgn="t">
              <a:lnSpc>
                <a:spcPct val="100000"/>
              </a:lnSpc>
              <a:spcAft>
                <a:spcPts val="200"/>
              </a:spcAft>
            </a:pPr>
            <a:r>
              <a:rPr lang="en-GB" sz="2000" dirty="0"/>
              <a:t>furiously</a:t>
            </a:r>
          </a:p>
          <a:p>
            <a:pPr fontAlgn="t">
              <a:lnSpc>
                <a:spcPct val="100000"/>
              </a:lnSpc>
              <a:spcAft>
                <a:spcPts val="200"/>
              </a:spcAft>
            </a:pPr>
            <a:r>
              <a:rPr lang="en-GB" sz="2000" dirty="0"/>
              <a:t>seriously</a:t>
            </a:r>
          </a:p>
          <a:p>
            <a:pPr fontAlgn="t">
              <a:lnSpc>
                <a:spcPct val="100000"/>
              </a:lnSpc>
              <a:spcAft>
                <a:spcPts val="200"/>
              </a:spcAft>
            </a:pPr>
            <a:r>
              <a:rPr lang="en-GB" sz="2000" dirty="0"/>
              <a:t>victoriously </a:t>
            </a:r>
          </a:p>
          <a:p>
            <a:pPr fontAlgn="t">
              <a:lnSpc>
                <a:spcPct val="100000"/>
              </a:lnSpc>
              <a:spcAft>
                <a:spcPts val="200"/>
              </a:spcAft>
            </a:pPr>
            <a:r>
              <a:rPr lang="en-GB" sz="2000" dirty="0"/>
              <a:t>courteously</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229671251"/>
              </p:ext>
            </p:extLst>
          </p:nvPr>
        </p:nvGraphicFramePr>
        <p:xfrm>
          <a:off x="3429000" y="1311279"/>
          <a:ext cx="8363607" cy="539496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2117352">
                <a:tc>
                  <a:txBody>
                    <a:bodyPr/>
                    <a:lstStyle/>
                    <a:p>
                      <a:r>
                        <a:rPr lang="en-GB" sz="1700" b="0" i="0" dirty="0">
                          <a:latin typeface="Muli" pitchFamily="2" charset="77"/>
                        </a:rPr>
                        <a:t>Introduction</a:t>
                      </a:r>
                    </a:p>
                  </a:txBody>
                  <a:tcPr/>
                </a:tc>
                <a:tc>
                  <a:txBody>
                    <a:bodyPr/>
                    <a:lstStyle/>
                    <a:p>
                      <a:r>
                        <a:rPr lang="en-GB" sz="1600" b="0" i="0" dirty="0">
                          <a:latin typeface="Muli" pitchFamily="2" charset="77"/>
                        </a:rPr>
                        <a:t>Adding ly to a creates an adverb that describes HOW the verb in the sentence is being done. For example</a:t>
                      </a:r>
                      <a:br>
                        <a:rPr lang="en-GB" sz="1600" b="0" i="0" dirty="0">
                          <a:latin typeface="Muli" pitchFamily="2" charset="77"/>
                        </a:rPr>
                      </a:br>
                      <a:br>
                        <a:rPr lang="en-GB" sz="1600" b="0" i="0" dirty="0">
                          <a:latin typeface="Muli" pitchFamily="2" charset="77"/>
                        </a:rPr>
                      </a:br>
                      <a:r>
                        <a:rPr lang="en-GB" sz="1600" b="0" i="0" dirty="0">
                          <a:latin typeface="Muli" pitchFamily="2" charset="77"/>
                        </a:rPr>
                        <a:t>The fox jumped quickly – the adverb quickly describes how the fox jumped. </a:t>
                      </a:r>
                    </a:p>
                    <a:p>
                      <a:br>
                        <a:rPr lang="en-GB" sz="1600" b="0" i="0" dirty="0">
                          <a:latin typeface="Muli" pitchFamily="2" charset="77"/>
                        </a:rPr>
                      </a:br>
                      <a:r>
                        <a:rPr lang="en-GB" sz="1600" b="0" i="0" dirty="0">
                          <a:latin typeface="Muli" pitchFamily="2" charset="77"/>
                        </a:rPr>
                        <a:t>If the root word ends in ‘e’ remove the ‘e’ and add ‘ly  (gentle/gently)</a:t>
                      </a:r>
                      <a:br>
                        <a:rPr lang="en-GB" sz="1600" b="0" i="0" dirty="0">
                          <a:latin typeface="Muli" pitchFamily="2" charset="77"/>
                        </a:rPr>
                      </a:br>
                      <a:r>
                        <a:rPr lang="en-GB" sz="1600" b="0" i="0" dirty="0">
                          <a:latin typeface="Muli" pitchFamily="2" charset="77"/>
                        </a:rPr>
                        <a:t>If the root word ends in ‘y’, change the ‘y’ for ‘</a:t>
                      </a:r>
                      <a:r>
                        <a:rPr lang="en-GB" sz="1600" b="0" i="0" dirty="0" err="1">
                          <a:latin typeface="Muli" pitchFamily="2" charset="77"/>
                        </a:rPr>
                        <a:t>i</a:t>
                      </a:r>
                      <a:r>
                        <a:rPr lang="en-GB" sz="1600" b="0" i="0" dirty="0">
                          <a:latin typeface="Muli" pitchFamily="2" charset="77"/>
                        </a:rPr>
                        <a:t>’ and add ‘ly’. (sleepy/sleepily)</a:t>
                      </a:r>
                    </a:p>
                  </a:txBody>
                  <a:tcPr/>
                </a:tc>
                <a:extLst>
                  <a:ext uri="{0D108BD9-81ED-4DB2-BD59-A6C34878D82A}">
                    <a16:rowId xmlns:a16="http://schemas.microsoft.com/office/drawing/2014/main" val="10000"/>
                  </a:ext>
                </a:extLst>
              </a:tr>
              <a:tr h="166565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Show children the slide and get them to add ‘ly’ to change each adjective in to the adverb and therefore create their spelling list. One word follows a different rule (gentle/gently) can they spot it? Click twice for transitions on the slide.</a:t>
                      </a:r>
                    </a:p>
                    <a:p>
                      <a:endParaRPr lang="en-GB" sz="1600" b="0" i="0" baseline="0" dirty="0">
                        <a:latin typeface="Muli" pitchFamily="2" charset="77"/>
                      </a:endParaRPr>
                    </a:p>
                    <a:p>
                      <a:r>
                        <a:rPr lang="en-GB" sz="1600" b="0" i="0" baseline="0" dirty="0">
                          <a:latin typeface="Muli" pitchFamily="2" charset="77"/>
                        </a:rPr>
                        <a:t>Discuss misconceptions and the spelling rules to check children understand them before moving on.</a:t>
                      </a:r>
                    </a:p>
                  </a:txBody>
                  <a:tcPr/>
                </a:tc>
                <a:extLst>
                  <a:ext uri="{0D108BD9-81ED-4DB2-BD59-A6C34878D82A}">
                    <a16:rowId xmlns:a16="http://schemas.microsoft.com/office/drawing/2014/main" val="10001"/>
                  </a:ext>
                </a:extLst>
              </a:tr>
              <a:tr h="1231364">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Children choose a word for each sentence, adding the suffix ‘-</a:t>
                      </a:r>
                      <a:r>
                        <a:rPr lang="en-GB" sz="1600" b="0" i="0" dirty="0" err="1">
                          <a:latin typeface="Muli" pitchFamily="2" charset="77"/>
                        </a:rPr>
                        <a:t>ly</a:t>
                      </a:r>
                      <a:r>
                        <a:rPr lang="en-GB" sz="1600" b="0" i="0" dirty="0">
                          <a:latin typeface="Muli" pitchFamily="2" charset="77"/>
                        </a:rPr>
                        <a:t>’ to each to create an adverb. They can either write their word on the sheet or write out full sentences including their spelling words. </a:t>
                      </a:r>
                    </a:p>
                    <a:p>
                      <a:endParaRPr lang="en-GB" sz="1600" b="0" i="0" dirty="0">
                        <a:latin typeface="Muli" pitchFamily="2" charset="77"/>
                      </a:endParaRPr>
                    </a:p>
                    <a:p>
                      <a:r>
                        <a:rPr lang="en-GB" sz="1600" b="0" i="0" dirty="0">
                          <a:latin typeface="Muli" pitchFamily="2" charset="77"/>
                        </a:rPr>
                        <a:t>Can they write sentences for the missing words?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096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B614A3E-D681-4905-9905-BF921027352D}"/>
              </a:ext>
            </a:extLst>
          </p:cNvPr>
          <p:cNvSpPr txBox="1">
            <a:spLocks/>
          </p:cNvSpPr>
          <p:nvPr/>
        </p:nvSpPr>
        <p:spPr>
          <a:xfrm>
            <a:off x="1703754" y="1438471"/>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dirty="0"/>
              <a:t>reluctant </a:t>
            </a:r>
          </a:p>
          <a:p>
            <a:pPr marL="0" indent="0" fontAlgn="t">
              <a:buNone/>
            </a:pPr>
            <a:r>
              <a:rPr lang="en-GB" dirty="0"/>
              <a:t>quick</a:t>
            </a:r>
          </a:p>
          <a:p>
            <a:pPr marL="0" indent="0" fontAlgn="t">
              <a:buNone/>
            </a:pPr>
            <a:r>
              <a:rPr lang="en-GB" dirty="0"/>
              <a:t>generous</a:t>
            </a:r>
          </a:p>
          <a:p>
            <a:pPr marL="0" indent="0" fontAlgn="t">
              <a:buNone/>
            </a:pPr>
            <a:r>
              <a:rPr lang="en-GB" dirty="0"/>
              <a:t>unexpected</a:t>
            </a:r>
          </a:p>
          <a:p>
            <a:pPr marL="0" indent="0" fontAlgn="t">
              <a:buNone/>
            </a:pPr>
            <a:r>
              <a:rPr lang="en-GB" dirty="0"/>
              <a:t>gentle</a:t>
            </a:r>
          </a:p>
          <a:p>
            <a:pPr marL="0" indent="0" fontAlgn="t">
              <a:buNone/>
            </a:pPr>
            <a:r>
              <a:rPr lang="en-GB" dirty="0"/>
              <a:t>curious</a:t>
            </a:r>
          </a:p>
          <a:p>
            <a:pPr marL="0" indent="0" fontAlgn="t">
              <a:buNone/>
            </a:pPr>
            <a:r>
              <a:rPr lang="en-GB" dirty="0"/>
              <a:t>furious</a:t>
            </a:r>
          </a:p>
          <a:p>
            <a:pPr marL="0" indent="0" fontAlgn="t">
              <a:buNone/>
            </a:pPr>
            <a:r>
              <a:rPr lang="en-GB" dirty="0"/>
              <a:t>serious</a:t>
            </a:r>
          </a:p>
          <a:p>
            <a:pPr marL="0" indent="0" fontAlgn="t">
              <a:buNone/>
            </a:pPr>
            <a:r>
              <a:rPr lang="en-GB" dirty="0"/>
              <a:t>victorious </a:t>
            </a:r>
          </a:p>
          <a:p>
            <a:pPr marL="0" indent="0" fontAlgn="t">
              <a:buNone/>
            </a:pPr>
            <a:r>
              <a:rPr lang="en-GB" dirty="0"/>
              <a:t>courteous</a:t>
            </a:r>
          </a:p>
          <a:p>
            <a:endParaRPr lang="en-GB" dirty="0"/>
          </a:p>
        </p:txBody>
      </p:sp>
      <p:sp>
        <p:nvSpPr>
          <p:cNvPr id="2" name="TextBox 1">
            <a:extLst>
              <a:ext uri="{FF2B5EF4-FFF2-40B4-BE49-F238E27FC236}">
                <a16:creationId xmlns:a16="http://schemas.microsoft.com/office/drawing/2014/main" id="{039378FF-91E4-45C4-85FE-C0763FA765D4}"/>
              </a:ext>
            </a:extLst>
          </p:cNvPr>
          <p:cNvSpPr txBox="1"/>
          <p:nvPr/>
        </p:nvSpPr>
        <p:spPr>
          <a:xfrm>
            <a:off x="4491404" y="3114989"/>
            <a:ext cx="2110154" cy="1446550"/>
          </a:xfrm>
          <a:prstGeom prst="rect">
            <a:avLst/>
          </a:prstGeom>
          <a:noFill/>
        </p:spPr>
        <p:txBody>
          <a:bodyPr wrap="square" rtlCol="0">
            <a:spAutoFit/>
          </a:bodyPr>
          <a:lstStyle/>
          <a:p>
            <a:r>
              <a:rPr lang="en-GB" sz="4400" dirty="0">
                <a:latin typeface="Muli" pitchFamily="2" charset="77"/>
              </a:rPr>
              <a:t>+   </a:t>
            </a:r>
            <a:r>
              <a:rPr lang="en-GB" sz="4400" dirty="0">
                <a:latin typeface="OpenDyslexicAlta" pitchFamily="2" charset="77"/>
              </a:rPr>
              <a:t>ly</a:t>
            </a:r>
            <a:r>
              <a:rPr lang="en-GB" sz="4400" dirty="0">
                <a:latin typeface="Muli" pitchFamily="2" charset="77"/>
              </a:rPr>
              <a:t>   = </a:t>
            </a:r>
          </a:p>
        </p:txBody>
      </p:sp>
      <p:sp>
        <p:nvSpPr>
          <p:cNvPr id="6" name="Text Placeholder 4">
            <a:extLst>
              <a:ext uri="{FF2B5EF4-FFF2-40B4-BE49-F238E27FC236}">
                <a16:creationId xmlns:a16="http://schemas.microsoft.com/office/drawing/2014/main" id="{110E1F8A-AB9B-46A9-9F0D-749EDD2A367C}"/>
              </a:ext>
            </a:extLst>
          </p:cNvPr>
          <p:cNvSpPr txBox="1">
            <a:spLocks/>
          </p:cNvSpPr>
          <p:nvPr/>
        </p:nvSpPr>
        <p:spPr>
          <a:xfrm>
            <a:off x="7526424" y="1438471"/>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dirty="0"/>
              <a:t>reluctantly </a:t>
            </a:r>
          </a:p>
          <a:p>
            <a:pPr marL="0" indent="0" fontAlgn="t">
              <a:buNone/>
            </a:pPr>
            <a:r>
              <a:rPr lang="en-GB" dirty="0"/>
              <a:t>quickly</a:t>
            </a:r>
          </a:p>
          <a:p>
            <a:pPr marL="0" indent="0" fontAlgn="t">
              <a:buNone/>
            </a:pPr>
            <a:r>
              <a:rPr lang="en-GB" dirty="0"/>
              <a:t>generously</a:t>
            </a:r>
          </a:p>
          <a:p>
            <a:pPr marL="0" indent="0" fontAlgn="t">
              <a:buNone/>
            </a:pPr>
            <a:r>
              <a:rPr lang="en-GB" dirty="0"/>
              <a:t>unexpectedly</a:t>
            </a:r>
          </a:p>
          <a:p>
            <a:pPr marL="0" indent="0" fontAlgn="t">
              <a:buNone/>
            </a:pPr>
            <a:r>
              <a:rPr lang="en-GB" dirty="0"/>
              <a:t>gently</a:t>
            </a:r>
          </a:p>
          <a:p>
            <a:pPr marL="0" indent="0" fontAlgn="t">
              <a:buNone/>
            </a:pPr>
            <a:r>
              <a:rPr lang="en-GB" dirty="0"/>
              <a:t>curiously</a:t>
            </a:r>
          </a:p>
          <a:p>
            <a:pPr marL="0" indent="0" fontAlgn="t">
              <a:buNone/>
            </a:pPr>
            <a:r>
              <a:rPr lang="en-GB" dirty="0"/>
              <a:t>furiously</a:t>
            </a:r>
          </a:p>
          <a:p>
            <a:pPr marL="0" indent="0" fontAlgn="t">
              <a:buNone/>
            </a:pPr>
            <a:r>
              <a:rPr lang="en-GB" dirty="0"/>
              <a:t>seriously</a:t>
            </a:r>
          </a:p>
          <a:p>
            <a:pPr marL="0" indent="0" fontAlgn="t">
              <a:buNone/>
            </a:pPr>
            <a:r>
              <a:rPr lang="en-GB" dirty="0"/>
              <a:t>victoriously </a:t>
            </a:r>
          </a:p>
          <a:p>
            <a:pPr marL="0" indent="0" fontAlgn="t">
              <a:buNone/>
            </a:pPr>
            <a:r>
              <a:rPr lang="en-GB" dirty="0"/>
              <a:t>courteously</a:t>
            </a:r>
          </a:p>
          <a:p>
            <a:endParaRPr lang="en-GB" dirty="0"/>
          </a:p>
        </p:txBody>
      </p:sp>
      <p:sp>
        <p:nvSpPr>
          <p:cNvPr id="4" name="TextBox 3">
            <a:extLst>
              <a:ext uri="{FF2B5EF4-FFF2-40B4-BE49-F238E27FC236}">
                <a16:creationId xmlns:a16="http://schemas.microsoft.com/office/drawing/2014/main" id="{8E723924-FCDB-4F9B-80E6-08A1DFEA181C}"/>
              </a:ext>
            </a:extLst>
          </p:cNvPr>
          <p:cNvSpPr txBox="1"/>
          <p:nvPr/>
        </p:nvSpPr>
        <p:spPr>
          <a:xfrm>
            <a:off x="441918" y="422808"/>
            <a:ext cx="8098972" cy="1015663"/>
          </a:xfrm>
          <a:prstGeom prst="rect">
            <a:avLst/>
          </a:prstGeom>
          <a:noFill/>
        </p:spPr>
        <p:txBody>
          <a:bodyPr wrap="square" rtlCol="0">
            <a:spAutoFit/>
          </a:bodyPr>
          <a:lstStyle/>
          <a:p>
            <a:r>
              <a:rPr lang="en-GB" sz="2000" dirty="0">
                <a:latin typeface="OpenDyslexicAlta" pitchFamily="2" charset="77"/>
              </a:rPr>
              <a:t>Add ‘ly’ to each of these adjectives to turn them in to adverbs – there is one word that follows a different rule, can you spot it?</a:t>
            </a:r>
          </a:p>
        </p:txBody>
      </p:sp>
      <p:sp>
        <p:nvSpPr>
          <p:cNvPr id="7" name="TextBox 6">
            <a:extLst>
              <a:ext uri="{FF2B5EF4-FFF2-40B4-BE49-F238E27FC236}">
                <a16:creationId xmlns:a16="http://schemas.microsoft.com/office/drawing/2014/main" id="{3A4DBDE4-023F-4434-A835-E99745A4BB3F}"/>
              </a:ext>
            </a:extLst>
          </p:cNvPr>
          <p:cNvSpPr txBox="1"/>
          <p:nvPr/>
        </p:nvSpPr>
        <p:spPr>
          <a:xfrm>
            <a:off x="9389208" y="3415229"/>
            <a:ext cx="2787650" cy="584775"/>
          </a:xfrm>
          <a:prstGeom prst="rect">
            <a:avLst/>
          </a:prstGeom>
          <a:noFill/>
        </p:spPr>
        <p:txBody>
          <a:bodyPr wrap="square" rtlCol="0">
            <a:spAutoFit/>
          </a:bodyPr>
          <a:lstStyle/>
          <a:p>
            <a:r>
              <a:rPr lang="en-GB" sz="1600" dirty="0">
                <a:solidFill>
                  <a:srgbClr val="FF0000"/>
                </a:solidFill>
                <a:latin typeface="OpenDyslexicAlta" pitchFamily="2" charset="77"/>
              </a:rPr>
              <a:t>This word is different, can you see how?</a:t>
            </a:r>
          </a:p>
        </p:txBody>
      </p:sp>
      <p:cxnSp>
        <p:nvCxnSpPr>
          <p:cNvPr id="9" name="Straight Arrow Connector 8">
            <a:extLst>
              <a:ext uri="{FF2B5EF4-FFF2-40B4-BE49-F238E27FC236}">
                <a16:creationId xmlns:a16="http://schemas.microsoft.com/office/drawing/2014/main" id="{8E4454E9-8DF5-436A-891A-1BAC43593CF4}"/>
              </a:ext>
            </a:extLst>
          </p:cNvPr>
          <p:cNvCxnSpPr/>
          <p:nvPr/>
        </p:nvCxnSpPr>
        <p:spPr>
          <a:xfrm flipH="1">
            <a:off x="8806403" y="3723655"/>
            <a:ext cx="58280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B614A3E-D681-4905-9905-BF921027352D}"/>
              </a:ext>
            </a:extLst>
          </p:cNvPr>
          <p:cNvSpPr txBox="1">
            <a:spLocks/>
          </p:cNvSpPr>
          <p:nvPr/>
        </p:nvSpPr>
        <p:spPr>
          <a:xfrm>
            <a:off x="1010417" y="1529760"/>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buNone/>
            </a:pPr>
            <a:r>
              <a:rPr lang="en-GB" sz="2400" dirty="0"/>
              <a:t>reluctant </a:t>
            </a:r>
          </a:p>
          <a:p>
            <a:pPr marL="0" indent="0" fontAlgn="t">
              <a:buNone/>
            </a:pPr>
            <a:r>
              <a:rPr lang="en-GB" sz="2400" dirty="0"/>
              <a:t>quick</a:t>
            </a:r>
          </a:p>
          <a:p>
            <a:pPr marL="0" indent="0" fontAlgn="t">
              <a:buNone/>
            </a:pPr>
            <a:r>
              <a:rPr lang="en-GB" sz="2400" dirty="0"/>
              <a:t>generous</a:t>
            </a:r>
          </a:p>
          <a:p>
            <a:pPr marL="0" indent="0" fontAlgn="t">
              <a:buNone/>
            </a:pPr>
            <a:r>
              <a:rPr lang="en-GB" sz="2400" dirty="0"/>
              <a:t>unexpected</a:t>
            </a:r>
          </a:p>
          <a:p>
            <a:pPr marL="0" indent="0" fontAlgn="t">
              <a:buNone/>
            </a:pPr>
            <a:r>
              <a:rPr lang="en-GB" sz="2400" dirty="0"/>
              <a:t>gentle</a:t>
            </a:r>
          </a:p>
          <a:p>
            <a:pPr marL="0" indent="0" fontAlgn="t">
              <a:buNone/>
            </a:pPr>
            <a:r>
              <a:rPr lang="en-GB" sz="2400" dirty="0"/>
              <a:t>curious</a:t>
            </a:r>
          </a:p>
          <a:p>
            <a:pPr marL="0" indent="0" fontAlgn="t">
              <a:buNone/>
            </a:pPr>
            <a:r>
              <a:rPr lang="en-GB" sz="2400" dirty="0"/>
              <a:t>furious</a:t>
            </a:r>
          </a:p>
          <a:p>
            <a:pPr marL="0" indent="0" fontAlgn="t">
              <a:buNone/>
            </a:pPr>
            <a:r>
              <a:rPr lang="en-GB" sz="2400" dirty="0"/>
              <a:t>serious</a:t>
            </a:r>
          </a:p>
          <a:p>
            <a:pPr marL="0" indent="0" fontAlgn="t">
              <a:buNone/>
            </a:pPr>
            <a:r>
              <a:rPr lang="en-GB" sz="2400" dirty="0"/>
              <a:t>victorious </a:t>
            </a:r>
          </a:p>
          <a:p>
            <a:pPr marL="0" indent="0" fontAlgn="t">
              <a:buNone/>
            </a:pPr>
            <a:r>
              <a:rPr lang="en-GB" sz="2400" dirty="0"/>
              <a:t>courteous</a:t>
            </a:r>
          </a:p>
          <a:p>
            <a:endParaRPr lang="en-GB" dirty="0"/>
          </a:p>
        </p:txBody>
      </p:sp>
      <p:sp>
        <p:nvSpPr>
          <p:cNvPr id="4" name="TextBox 3">
            <a:extLst>
              <a:ext uri="{FF2B5EF4-FFF2-40B4-BE49-F238E27FC236}">
                <a16:creationId xmlns:a16="http://schemas.microsoft.com/office/drawing/2014/main" id="{8E723924-FCDB-4F9B-80E6-08A1DFEA181C}"/>
              </a:ext>
            </a:extLst>
          </p:cNvPr>
          <p:cNvSpPr txBox="1"/>
          <p:nvPr/>
        </p:nvSpPr>
        <p:spPr>
          <a:xfrm>
            <a:off x="291402" y="291402"/>
            <a:ext cx="8098972" cy="707886"/>
          </a:xfrm>
          <a:prstGeom prst="rect">
            <a:avLst/>
          </a:prstGeom>
          <a:noFill/>
        </p:spPr>
        <p:txBody>
          <a:bodyPr wrap="square" rtlCol="0">
            <a:spAutoFit/>
          </a:bodyPr>
          <a:lstStyle/>
          <a:p>
            <a:r>
              <a:rPr lang="en-GB" sz="2000" dirty="0">
                <a:latin typeface="OpenDyslexicAlta" pitchFamily="2" charset="77"/>
              </a:rPr>
              <a:t>Change the words below in to adverbs by adding ‘ly’ and then complete the sentences using the correct word.</a:t>
            </a:r>
          </a:p>
        </p:txBody>
      </p:sp>
      <p:sp>
        <p:nvSpPr>
          <p:cNvPr id="5" name="TextBox 4">
            <a:extLst>
              <a:ext uri="{FF2B5EF4-FFF2-40B4-BE49-F238E27FC236}">
                <a16:creationId xmlns:a16="http://schemas.microsoft.com/office/drawing/2014/main" id="{20DBCADA-3D7D-4AE0-9C0A-C99D4D6AD45F}"/>
              </a:ext>
            </a:extLst>
          </p:cNvPr>
          <p:cNvSpPr txBox="1"/>
          <p:nvPr/>
        </p:nvSpPr>
        <p:spPr>
          <a:xfrm>
            <a:off x="3587261" y="1242063"/>
            <a:ext cx="7999313" cy="5024645"/>
          </a:xfrm>
          <a:prstGeom prst="rect">
            <a:avLst/>
          </a:prstGeom>
          <a:noFill/>
          <a:ln>
            <a:noFill/>
          </a:ln>
        </p:spPr>
        <p:txBody>
          <a:bodyPr wrap="square" rtlCol="0">
            <a:spAutoFit/>
          </a:bodyPr>
          <a:lstStyle/>
          <a:p>
            <a:pPr>
              <a:lnSpc>
                <a:spcPct val="150000"/>
              </a:lnSpc>
            </a:pPr>
            <a:r>
              <a:rPr lang="en-GB" dirty="0">
                <a:latin typeface="OpenDyslexicAlta" pitchFamily="2" charset="77"/>
              </a:rPr>
              <a:t>The cheetah ran _______________ across the dusty land.</a:t>
            </a:r>
            <a:br>
              <a:rPr lang="en-GB" dirty="0">
                <a:latin typeface="OpenDyslexicAlta" pitchFamily="2" charset="77"/>
              </a:rPr>
            </a:br>
            <a:endParaRPr lang="en-GB" dirty="0">
              <a:latin typeface="OpenDyslexicAlta" pitchFamily="2" charset="77"/>
            </a:endParaRPr>
          </a:p>
          <a:p>
            <a:pPr>
              <a:lnSpc>
                <a:spcPct val="150000"/>
              </a:lnSpc>
            </a:pPr>
            <a:r>
              <a:rPr lang="en-GB" dirty="0">
                <a:latin typeface="OpenDyslexicAlta" pitchFamily="2" charset="77"/>
              </a:rPr>
              <a:t>Tommy ______________ shared his sweets with his sister.</a:t>
            </a:r>
          </a:p>
          <a:p>
            <a:pPr>
              <a:lnSpc>
                <a:spcPct val="150000"/>
              </a:lnSpc>
            </a:pPr>
            <a:br>
              <a:rPr lang="en-GB" dirty="0">
                <a:latin typeface="OpenDyslexicAlta" pitchFamily="2" charset="77"/>
              </a:rPr>
            </a:br>
            <a:r>
              <a:rPr lang="en-GB" dirty="0">
                <a:latin typeface="OpenDyslexicAlta" pitchFamily="2" charset="77"/>
              </a:rPr>
              <a:t>________________, the boy peered in to the dark cupboard.</a:t>
            </a:r>
          </a:p>
          <a:p>
            <a:pPr>
              <a:lnSpc>
                <a:spcPct val="150000"/>
              </a:lnSpc>
            </a:pPr>
            <a:br>
              <a:rPr lang="en-GB" dirty="0">
                <a:latin typeface="OpenDyslexicAlta" pitchFamily="2" charset="77"/>
              </a:rPr>
            </a:br>
            <a:r>
              <a:rPr lang="en-GB" dirty="0">
                <a:latin typeface="OpenDyslexicAlta" pitchFamily="2" charset="77"/>
              </a:rPr>
              <a:t>Alfie stroked his new puppy very ________________.</a:t>
            </a:r>
          </a:p>
          <a:p>
            <a:pPr>
              <a:lnSpc>
                <a:spcPct val="150000"/>
              </a:lnSpc>
            </a:pPr>
            <a:br>
              <a:rPr lang="en-GB" dirty="0">
                <a:latin typeface="OpenDyslexicAlta" pitchFamily="2" charset="77"/>
              </a:rPr>
            </a:br>
            <a:r>
              <a:rPr lang="en-GB" dirty="0">
                <a:latin typeface="OpenDyslexicAlta" pitchFamily="2" charset="77"/>
              </a:rPr>
              <a:t>They had won the final match, _____________ the team lifted the cup above their heads!</a:t>
            </a:r>
          </a:p>
          <a:p>
            <a:pPr>
              <a:lnSpc>
                <a:spcPct val="150000"/>
              </a:lnSpc>
            </a:pPr>
            <a:br>
              <a:rPr lang="en-GB" dirty="0">
                <a:latin typeface="OpenDyslexicAlta" pitchFamily="2" charset="77"/>
              </a:rPr>
            </a:br>
            <a:r>
              <a:rPr lang="en-GB" dirty="0">
                <a:latin typeface="OpenDyslexicAlta" pitchFamily="2" charset="77"/>
              </a:rPr>
              <a:t>The girl was ____________  injured when she fell off her bike. </a:t>
            </a:r>
          </a:p>
        </p:txBody>
      </p:sp>
    </p:spTree>
    <p:extLst>
      <p:ext uri="{BB962C8B-B14F-4D97-AF65-F5344CB8AC3E}">
        <p14:creationId xmlns:p14="http://schemas.microsoft.com/office/powerpoint/2010/main" val="20312998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B614A3E-D681-4905-9905-BF921027352D}"/>
              </a:ext>
            </a:extLst>
          </p:cNvPr>
          <p:cNvSpPr txBox="1">
            <a:spLocks/>
          </p:cNvSpPr>
          <p:nvPr/>
        </p:nvSpPr>
        <p:spPr>
          <a:xfrm>
            <a:off x="200189" y="1368620"/>
            <a:ext cx="2787650" cy="45847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t">
              <a:lnSpc>
                <a:spcPct val="100000"/>
              </a:lnSpc>
              <a:buNone/>
            </a:pPr>
            <a:r>
              <a:rPr lang="en-GB" sz="2400" dirty="0"/>
              <a:t>reluctant</a:t>
            </a:r>
            <a:r>
              <a:rPr lang="en-GB" sz="2400" dirty="0">
                <a:solidFill>
                  <a:srgbClr val="FF3860"/>
                </a:solidFill>
              </a:rPr>
              <a:t>ly</a:t>
            </a:r>
            <a:r>
              <a:rPr lang="en-GB" sz="2400" dirty="0"/>
              <a:t> </a:t>
            </a:r>
          </a:p>
          <a:p>
            <a:pPr marL="0" indent="0" fontAlgn="t">
              <a:lnSpc>
                <a:spcPct val="100000"/>
              </a:lnSpc>
              <a:buNone/>
            </a:pPr>
            <a:r>
              <a:rPr lang="en-GB" sz="2400" dirty="0"/>
              <a:t>quick</a:t>
            </a:r>
            <a:r>
              <a:rPr lang="en-GB" sz="2400" dirty="0">
                <a:solidFill>
                  <a:srgbClr val="FF3860"/>
                </a:solidFill>
              </a:rPr>
              <a:t>ly</a:t>
            </a:r>
            <a:endParaRPr lang="en-GB" sz="2400" dirty="0"/>
          </a:p>
          <a:p>
            <a:pPr marL="0" indent="0" fontAlgn="t">
              <a:lnSpc>
                <a:spcPct val="100000"/>
              </a:lnSpc>
              <a:buNone/>
            </a:pPr>
            <a:r>
              <a:rPr lang="en-GB" sz="2400" dirty="0"/>
              <a:t>generous</a:t>
            </a:r>
            <a:r>
              <a:rPr lang="en-GB" sz="2400" dirty="0">
                <a:solidFill>
                  <a:srgbClr val="FF3860"/>
                </a:solidFill>
              </a:rPr>
              <a:t>ly</a:t>
            </a:r>
          </a:p>
          <a:p>
            <a:pPr marL="0" indent="0" fontAlgn="t">
              <a:lnSpc>
                <a:spcPct val="100000"/>
              </a:lnSpc>
              <a:buNone/>
            </a:pPr>
            <a:r>
              <a:rPr lang="en-GB" sz="2400" dirty="0"/>
              <a:t>unexpected</a:t>
            </a:r>
            <a:r>
              <a:rPr lang="en-GB" sz="2400" dirty="0">
                <a:solidFill>
                  <a:srgbClr val="FF3860"/>
                </a:solidFill>
              </a:rPr>
              <a:t>ly</a:t>
            </a:r>
          </a:p>
          <a:p>
            <a:pPr marL="0" indent="0" fontAlgn="t">
              <a:lnSpc>
                <a:spcPct val="100000"/>
              </a:lnSpc>
              <a:buNone/>
            </a:pPr>
            <a:r>
              <a:rPr lang="en-GB" sz="2400" dirty="0"/>
              <a:t>gent</a:t>
            </a:r>
            <a:r>
              <a:rPr lang="en-GB" sz="2400" dirty="0">
                <a:solidFill>
                  <a:srgbClr val="FF3860"/>
                </a:solidFill>
              </a:rPr>
              <a:t>ly</a:t>
            </a:r>
            <a:endParaRPr lang="en-GB" sz="2400" dirty="0"/>
          </a:p>
          <a:p>
            <a:pPr marL="0" indent="0" fontAlgn="t">
              <a:lnSpc>
                <a:spcPct val="100000"/>
              </a:lnSpc>
              <a:buNone/>
            </a:pPr>
            <a:r>
              <a:rPr lang="en-GB" sz="2400" dirty="0"/>
              <a:t>curious</a:t>
            </a:r>
            <a:r>
              <a:rPr lang="en-GB" sz="2400" dirty="0">
                <a:solidFill>
                  <a:srgbClr val="FF3860"/>
                </a:solidFill>
              </a:rPr>
              <a:t>ly</a:t>
            </a:r>
            <a:endParaRPr lang="en-GB" sz="2400" dirty="0"/>
          </a:p>
          <a:p>
            <a:pPr marL="0" indent="0" fontAlgn="t">
              <a:lnSpc>
                <a:spcPct val="100000"/>
              </a:lnSpc>
              <a:buNone/>
            </a:pPr>
            <a:r>
              <a:rPr lang="en-GB" sz="2400" dirty="0"/>
              <a:t>furious</a:t>
            </a:r>
            <a:r>
              <a:rPr lang="en-GB" sz="2400" dirty="0">
                <a:solidFill>
                  <a:srgbClr val="FF3860"/>
                </a:solidFill>
              </a:rPr>
              <a:t>ly</a:t>
            </a:r>
            <a:endParaRPr lang="en-GB" sz="2400" dirty="0"/>
          </a:p>
          <a:p>
            <a:pPr marL="0" indent="0" fontAlgn="t">
              <a:lnSpc>
                <a:spcPct val="100000"/>
              </a:lnSpc>
              <a:buNone/>
            </a:pPr>
            <a:r>
              <a:rPr lang="en-GB" sz="2400" dirty="0"/>
              <a:t>serious</a:t>
            </a:r>
            <a:r>
              <a:rPr lang="en-GB" sz="2400" dirty="0">
                <a:solidFill>
                  <a:srgbClr val="FF3860"/>
                </a:solidFill>
              </a:rPr>
              <a:t>ly</a:t>
            </a:r>
            <a:endParaRPr lang="en-GB" sz="2400" dirty="0"/>
          </a:p>
          <a:p>
            <a:pPr marL="0" indent="0" fontAlgn="t">
              <a:lnSpc>
                <a:spcPct val="100000"/>
              </a:lnSpc>
              <a:buNone/>
            </a:pPr>
            <a:r>
              <a:rPr lang="en-GB" sz="2400" dirty="0"/>
              <a:t>victorious</a:t>
            </a:r>
            <a:r>
              <a:rPr lang="en-GB" sz="2400" dirty="0">
                <a:solidFill>
                  <a:srgbClr val="FF3860"/>
                </a:solidFill>
              </a:rPr>
              <a:t>ly</a:t>
            </a:r>
            <a:r>
              <a:rPr lang="en-GB" sz="2400" dirty="0"/>
              <a:t> </a:t>
            </a:r>
          </a:p>
          <a:p>
            <a:pPr marL="0" indent="0" fontAlgn="t">
              <a:lnSpc>
                <a:spcPct val="100000"/>
              </a:lnSpc>
              <a:buNone/>
            </a:pPr>
            <a:r>
              <a:rPr lang="en-GB" sz="2400" dirty="0"/>
              <a:t>courteous</a:t>
            </a:r>
            <a:r>
              <a:rPr lang="en-GB" sz="2400" dirty="0">
                <a:solidFill>
                  <a:srgbClr val="FF3860"/>
                </a:solidFill>
              </a:rPr>
              <a:t>ly</a:t>
            </a:r>
            <a:endParaRPr lang="en-GB" sz="2400" dirty="0"/>
          </a:p>
          <a:p>
            <a:endParaRPr lang="en-GB" dirty="0"/>
          </a:p>
        </p:txBody>
      </p:sp>
      <p:sp>
        <p:nvSpPr>
          <p:cNvPr id="4" name="TextBox 3">
            <a:extLst>
              <a:ext uri="{FF2B5EF4-FFF2-40B4-BE49-F238E27FC236}">
                <a16:creationId xmlns:a16="http://schemas.microsoft.com/office/drawing/2014/main" id="{8E723924-FCDB-4F9B-80E6-08A1DFEA181C}"/>
              </a:ext>
            </a:extLst>
          </p:cNvPr>
          <p:cNvSpPr txBox="1"/>
          <p:nvPr/>
        </p:nvSpPr>
        <p:spPr>
          <a:xfrm>
            <a:off x="291402" y="291402"/>
            <a:ext cx="8098972" cy="707886"/>
          </a:xfrm>
          <a:prstGeom prst="rect">
            <a:avLst/>
          </a:prstGeom>
          <a:noFill/>
        </p:spPr>
        <p:txBody>
          <a:bodyPr wrap="square" rtlCol="0">
            <a:spAutoFit/>
          </a:bodyPr>
          <a:lstStyle/>
          <a:p>
            <a:r>
              <a:rPr lang="en-GB" sz="2000" dirty="0">
                <a:latin typeface="OpenDyslexicAlta" pitchFamily="2" charset="77"/>
              </a:rPr>
              <a:t>Change the words below in to adverbs by adding ‘ly’ and then complete the sentences using the correct word.</a:t>
            </a:r>
          </a:p>
        </p:txBody>
      </p:sp>
      <p:sp>
        <p:nvSpPr>
          <p:cNvPr id="5" name="TextBox 4">
            <a:extLst>
              <a:ext uri="{FF2B5EF4-FFF2-40B4-BE49-F238E27FC236}">
                <a16:creationId xmlns:a16="http://schemas.microsoft.com/office/drawing/2014/main" id="{20DBCADA-3D7D-4AE0-9C0A-C99D4D6AD45F}"/>
              </a:ext>
            </a:extLst>
          </p:cNvPr>
          <p:cNvSpPr txBox="1"/>
          <p:nvPr/>
        </p:nvSpPr>
        <p:spPr>
          <a:xfrm>
            <a:off x="3587261" y="1242063"/>
            <a:ext cx="7999313" cy="5024645"/>
          </a:xfrm>
          <a:prstGeom prst="rect">
            <a:avLst/>
          </a:prstGeom>
          <a:noFill/>
          <a:ln>
            <a:noFill/>
          </a:ln>
        </p:spPr>
        <p:txBody>
          <a:bodyPr wrap="square" rtlCol="0">
            <a:spAutoFit/>
          </a:bodyPr>
          <a:lstStyle/>
          <a:p>
            <a:pPr>
              <a:lnSpc>
                <a:spcPct val="150000"/>
              </a:lnSpc>
            </a:pPr>
            <a:r>
              <a:rPr lang="en-GB" dirty="0">
                <a:latin typeface="OpenDyslexicAlta" pitchFamily="2" charset="77"/>
              </a:rPr>
              <a:t>The cheetah ran _</a:t>
            </a:r>
            <a:r>
              <a:rPr lang="en-GB" dirty="0">
                <a:solidFill>
                  <a:srgbClr val="FF3860"/>
                </a:solidFill>
                <a:latin typeface="OpenDyslexicAlta" pitchFamily="2" charset="77"/>
              </a:rPr>
              <a:t>quickly</a:t>
            </a:r>
            <a:r>
              <a:rPr lang="en-GB" dirty="0">
                <a:latin typeface="OpenDyslexicAlta" pitchFamily="2" charset="77"/>
              </a:rPr>
              <a:t>_ across the dusty land.</a:t>
            </a:r>
            <a:br>
              <a:rPr lang="en-GB" dirty="0">
                <a:latin typeface="OpenDyslexicAlta" pitchFamily="2" charset="77"/>
              </a:rPr>
            </a:br>
            <a:endParaRPr lang="en-GB" dirty="0">
              <a:latin typeface="OpenDyslexicAlta" pitchFamily="2" charset="77"/>
            </a:endParaRPr>
          </a:p>
          <a:p>
            <a:pPr>
              <a:lnSpc>
                <a:spcPct val="150000"/>
              </a:lnSpc>
            </a:pPr>
            <a:r>
              <a:rPr lang="en-GB" dirty="0">
                <a:latin typeface="OpenDyslexicAlta" pitchFamily="2" charset="77"/>
              </a:rPr>
              <a:t>Tommy _</a:t>
            </a:r>
            <a:r>
              <a:rPr lang="en-GB" dirty="0">
                <a:solidFill>
                  <a:srgbClr val="FF3860"/>
                </a:solidFill>
                <a:latin typeface="OpenDyslexicAlta" pitchFamily="2" charset="77"/>
              </a:rPr>
              <a:t>generously</a:t>
            </a:r>
            <a:r>
              <a:rPr lang="en-GB" dirty="0">
                <a:latin typeface="OpenDyslexicAlta" pitchFamily="2" charset="77"/>
              </a:rPr>
              <a:t>_ shared his sweets with his sister.</a:t>
            </a:r>
          </a:p>
          <a:p>
            <a:pPr>
              <a:lnSpc>
                <a:spcPct val="150000"/>
              </a:lnSpc>
            </a:pPr>
            <a:br>
              <a:rPr lang="en-GB" dirty="0">
                <a:latin typeface="OpenDyslexicAlta" pitchFamily="2" charset="77"/>
              </a:rPr>
            </a:br>
            <a:r>
              <a:rPr lang="en-GB" dirty="0">
                <a:latin typeface="OpenDyslexicAlta" pitchFamily="2" charset="77"/>
              </a:rPr>
              <a:t>_</a:t>
            </a:r>
            <a:r>
              <a:rPr lang="en-GB" dirty="0">
                <a:solidFill>
                  <a:srgbClr val="FF3860"/>
                </a:solidFill>
                <a:latin typeface="OpenDyslexicAlta" pitchFamily="2" charset="77"/>
              </a:rPr>
              <a:t> reluctantly </a:t>
            </a:r>
            <a:r>
              <a:rPr lang="en-GB" dirty="0">
                <a:latin typeface="OpenDyslexicAlta" pitchFamily="2" charset="77"/>
              </a:rPr>
              <a:t>_, the boy peered in to the dark cupboard.</a:t>
            </a:r>
          </a:p>
          <a:p>
            <a:pPr>
              <a:lnSpc>
                <a:spcPct val="150000"/>
              </a:lnSpc>
            </a:pPr>
            <a:br>
              <a:rPr lang="en-GB" dirty="0">
                <a:latin typeface="OpenDyslexicAlta" pitchFamily="2" charset="77"/>
              </a:rPr>
            </a:br>
            <a:r>
              <a:rPr lang="en-GB" dirty="0">
                <a:latin typeface="OpenDyslexicAlta" pitchFamily="2" charset="77"/>
              </a:rPr>
              <a:t>Alfie stroked his new puppy very _</a:t>
            </a:r>
            <a:r>
              <a:rPr lang="en-GB" dirty="0">
                <a:solidFill>
                  <a:srgbClr val="FF3860"/>
                </a:solidFill>
                <a:latin typeface="OpenDyslexicAlta" pitchFamily="2" charset="77"/>
              </a:rPr>
              <a:t>gently</a:t>
            </a:r>
            <a:r>
              <a:rPr lang="en-GB" dirty="0">
                <a:latin typeface="OpenDyslexicAlta" pitchFamily="2" charset="77"/>
              </a:rPr>
              <a:t>_.</a:t>
            </a:r>
          </a:p>
          <a:p>
            <a:pPr>
              <a:lnSpc>
                <a:spcPct val="150000"/>
              </a:lnSpc>
            </a:pPr>
            <a:br>
              <a:rPr lang="en-GB" dirty="0">
                <a:latin typeface="OpenDyslexicAlta" pitchFamily="2" charset="77"/>
              </a:rPr>
            </a:br>
            <a:r>
              <a:rPr lang="en-GB" dirty="0">
                <a:latin typeface="OpenDyslexicAlta" pitchFamily="2" charset="77"/>
              </a:rPr>
              <a:t>They had won the final match, _</a:t>
            </a:r>
            <a:r>
              <a:rPr lang="en-GB" dirty="0">
                <a:solidFill>
                  <a:srgbClr val="FF3860"/>
                </a:solidFill>
                <a:latin typeface="OpenDyslexicAlta" pitchFamily="2" charset="77"/>
              </a:rPr>
              <a:t>victoriously</a:t>
            </a:r>
            <a:r>
              <a:rPr lang="en-GB" dirty="0">
                <a:latin typeface="OpenDyslexicAlta" pitchFamily="2" charset="77"/>
              </a:rPr>
              <a:t>_ the team lifted the cup above their heads!</a:t>
            </a:r>
          </a:p>
          <a:p>
            <a:pPr>
              <a:lnSpc>
                <a:spcPct val="150000"/>
              </a:lnSpc>
            </a:pPr>
            <a:br>
              <a:rPr lang="en-GB" dirty="0">
                <a:latin typeface="OpenDyslexicAlta" pitchFamily="2" charset="77"/>
              </a:rPr>
            </a:br>
            <a:r>
              <a:rPr lang="en-GB" dirty="0">
                <a:latin typeface="OpenDyslexicAlta" pitchFamily="2" charset="77"/>
              </a:rPr>
              <a:t>The girl was _</a:t>
            </a:r>
            <a:r>
              <a:rPr lang="en-GB" dirty="0">
                <a:solidFill>
                  <a:srgbClr val="FF3860"/>
                </a:solidFill>
                <a:latin typeface="OpenDyslexicAlta" pitchFamily="2" charset="77"/>
              </a:rPr>
              <a:t>seriously</a:t>
            </a:r>
            <a:r>
              <a:rPr lang="en-GB" dirty="0">
                <a:latin typeface="OpenDyslexicAlta" pitchFamily="2" charset="77"/>
              </a:rPr>
              <a:t>_  injured when she fell off her bike. </a:t>
            </a:r>
          </a:p>
        </p:txBody>
      </p:sp>
      <p:sp>
        <p:nvSpPr>
          <p:cNvPr id="2" name="TextBox 1">
            <a:extLst>
              <a:ext uri="{FF2B5EF4-FFF2-40B4-BE49-F238E27FC236}">
                <a16:creationId xmlns:a16="http://schemas.microsoft.com/office/drawing/2014/main" id="{0FAEF51F-5E28-F646-8291-262A2E14DCDF}"/>
              </a:ext>
            </a:extLst>
          </p:cNvPr>
          <p:cNvSpPr txBox="1"/>
          <p:nvPr/>
        </p:nvSpPr>
        <p:spPr>
          <a:xfrm>
            <a:off x="486137" y="999288"/>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75497227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25956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999798727"/>
                    </a:ext>
                  </a:extLst>
                </a:gridCol>
                <a:gridCol w="1858433">
                  <a:extLst>
                    <a:ext uri="{9D8B030D-6E8A-4147-A177-3AD203B41FA5}">
                      <a16:colId xmlns:a16="http://schemas.microsoft.com/office/drawing/2014/main" val="39460304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reluctantly</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quickly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generously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unexpectedly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gently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curiously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furiously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seriously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victoriously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courteously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54006670"/>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a:t>
                      </a:r>
                      <a:r>
                        <a:rPr lang="en-GB" sz="1400" baseline="0" dirty="0" err="1">
                          <a:latin typeface="Muli" pitchFamily="2" charset="77"/>
                        </a:rPr>
                        <a:t>ly</a:t>
                      </a:r>
                      <a:r>
                        <a:rPr lang="en-GB" sz="1400" baseline="0" dirty="0">
                          <a:latin typeface="Muli" pitchFamily="2" charset="77"/>
                        </a:rPr>
                        <a:t>’ to create adverbs of manner.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These adverbs describe how the verb is occurring.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60715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reluctantly</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quickly</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generously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unexpectedly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gently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curiously</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furiously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seriously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victoriously </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courteously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5712310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a:t>
                      </a:r>
                      <a:r>
                        <a:rPr lang="en-GB" sz="1400" baseline="0" dirty="0" err="1">
                          <a:latin typeface="Muli" pitchFamily="2" charset="77"/>
                        </a:rPr>
                        <a:t>ly</a:t>
                      </a:r>
                      <a:r>
                        <a:rPr lang="en-GB" sz="1400" baseline="0" dirty="0">
                          <a:latin typeface="Muli" pitchFamily="2" charset="77"/>
                        </a:rPr>
                        <a:t>’ to create adverbs of manner.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These adverbs describe how the verb is occurring.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491524" y="2111826"/>
          <a:ext cx="8128000" cy="4517570"/>
        </p:xfrm>
        <a:graphic>
          <a:graphicData uri="http://schemas.openxmlformats.org/drawingml/2006/table">
            <a:tbl>
              <a:tblPr>
                <a:tableStyleId>{616DA210-FB5B-4158-B5E0-FEB733F419BA}</a:tableStyleId>
              </a:tblPr>
              <a:tblGrid>
                <a:gridCol w="8128000">
                  <a:extLst>
                    <a:ext uri="{9D8B030D-6E8A-4147-A177-3AD203B41FA5}">
                      <a16:colId xmlns:a16="http://schemas.microsoft.com/office/drawing/2014/main" val="20000"/>
                    </a:ext>
                  </a:extLst>
                </a:gridCol>
              </a:tblGrid>
              <a:tr h="451757">
                <a:tc>
                  <a:txBody>
                    <a:bodyPr/>
                    <a:lstStyle/>
                    <a:p>
                      <a:endParaRPr lang="en-GB" b="0" i="0" dirty="0">
                        <a:latin typeface="Muli" pitchFamily="2" charset="77"/>
                      </a:endParaRPr>
                    </a:p>
                  </a:txBody>
                  <a:tcPr/>
                </a:tc>
                <a:extLst>
                  <a:ext uri="{0D108BD9-81ED-4DB2-BD59-A6C34878D82A}">
                    <a16:rowId xmlns:a16="http://schemas.microsoft.com/office/drawing/2014/main" val="10000"/>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1"/>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3"/>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4"/>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5"/>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6"/>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7"/>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8"/>
                  </a:ext>
                </a:extLst>
              </a:tr>
              <a:tr h="451757">
                <a:tc>
                  <a:txBody>
                    <a:bodyPr/>
                    <a:lstStyle/>
                    <a:p>
                      <a:endParaRPr lang="en-GB" b="0" i="0" dirty="0">
                        <a:latin typeface="Muli" pitchFamily="2" charset="77"/>
                      </a:endParaRPr>
                    </a:p>
                  </a:txBody>
                  <a:tcPr/>
                </a:tc>
                <a:extLst>
                  <a:ext uri="{0D108BD9-81ED-4DB2-BD59-A6C34878D82A}">
                    <a16:rowId xmlns:a16="http://schemas.microsoft.com/office/drawing/2014/main" val="10009"/>
                  </a:ext>
                </a:extLst>
              </a:tr>
            </a:tbl>
          </a:graphicData>
        </a:graphic>
      </p:graphicFrame>
      <p:sp>
        <p:nvSpPr>
          <p:cNvPr id="6" name="TextBox 5"/>
          <p:cNvSpPr txBox="1"/>
          <p:nvPr/>
        </p:nvSpPr>
        <p:spPr>
          <a:xfrm>
            <a:off x="3491524" y="1396998"/>
            <a:ext cx="8128000" cy="584775"/>
          </a:xfrm>
          <a:prstGeom prst="rect">
            <a:avLst/>
          </a:prstGeom>
          <a:solidFill>
            <a:srgbClr val="FF7E79"/>
          </a:solidFill>
        </p:spPr>
        <p:txBody>
          <a:bodyPr wrap="square" rtlCol="0">
            <a:spAutoFit/>
          </a:bodyPr>
          <a:lstStyle/>
          <a:p>
            <a:pPr algn="ctr"/>
            <a:r>
              <a:rPr lang="en-GB" sz="1600" dirty="0">
                <a:latin typeface="OpenDyslexicAlta" pitchFamily="2" charset="77"/>
                <a:ea typeface="OpenDyslexic" charset="0"/>
                <a:cs typeface="OpenDyslexic" charset="0"/>
              </a:rPr>
              <a:t>Choose five of these sentences to use in a sentence.  </a:t>
            </a:r>
          </a:p>
          <a:p>
            <a:pPr algn="ctr"/>
            <a:r>
              <a:rPr lang="en-GB" sz="1600" dirty="0">
                <a:latin typeface="OpenDyslexicAlta" pitchFamily="2" charset="77"/>
                <a:ea typeface="OpenDyslexic" charset="0"/>
                <a:cs typeface="OpenDyslexic" charset="0"/>
              </a:rPr>
              <a:t>Make it trickier by starting your sentence with the spelling word. </a:t>
            </a:r>
          </a:p>
        </p:txBody>
      </p:sp>
    </p:spTree>
    <p:extLst>
      <p:ext uri="{BB962C8B-B14F-4D97-AF65-F5344CB8AC3E}">
        <p14:creationId xmlns:p14="http://schemas.microsoft.com/office/powerpoint/2010/main" val="11995056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24</a:t>
            </a:r>
          </a:p>
        </p:txBody>
      </p:sp>
    </p:spTree>
    <p:extLst>
      <p:ext uri="{BB962C8B-B14F-4D97-AF65-F5344CB8AC3E}">
        <p14:creationId xmlns:p14="http://schemas.microsoft.com/office/powerpoint/2010/main" val="307820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solidFill>
                  <a:srgbClr val="FF3860"/>
                </a:solidFill>
              </a:rPr>
              <a:t>Answers: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teacher gave everyone a </a:t>
            </a:r>
            <a:r>
              <a:rPr lang="en-GB" u="sng" dirty="0">
                <a:solidFill>
                  <a:srgbClr val="FF3860"/>
                </a:solidFill>
              </a:rPr>
              <a:t>piece</a:t>
            </a:r>
            <a:r>
              <a:rPr lang="en-GB" sz="1800" dirty="0">
                <a:solidFill>
                  <a:srgbClr val="FF3860"/>
                </a:solidFill>
                <a:latin typeface="OpenDyslexicAlta" pitchFamily="2" charset="77"/>
              </a:rPr>
              <a:t> </a:t>
            </a:r>
            <a:r>
              <a:rPr lang="en-GB" sz="1800" dirty="0">
                <a:solidFill>
                  <a:prstClr val="black"/>
                </a:solidFill>
                <a:latin typeface="OpenDyslexicAlta" pitchFamily="2" charset="77"/>
              </a:rPr>
              <a:t>of </a:t>
            </a:r>
            <a:r>
              <a:rPr lang="en-GB" u="sng" dirty="0">
                <a:solidFill>
                  <a:srgbClr val="FF3860"/>
                </a:solidFill>
              </a:rPr>
              <a:t>plain</a:t>
            </a:r>
            <a:r>
              <a:rPr lang="en-GB" dirty="0">
                <a:solidFill>
                  <a:srgbClr val="FF3860"/>
                </a:solidFill>
              </a:rPr>
              <a:t> </a:t>
            </a:r>
            <a:r>
              <a:rPr lang="en-GB" sz="1800" dirty="0">
                <a:solidFill>
                  <a:prstClr val="black"/>
                </a:solidFill>
                <a:latin typeface="OpenDyslexicAlta" pitchFamily="2" charset="77"/>
              </a:rPr>
              <a:t>paper.</a:t>
            </a:r>
          </a:p>
          <a:p>
            <a:pPr marL="0" lvl="0" indent="0">
              <a:lnSpc>
                <a:spcPct val="100000"/>
              </a:lnSpc>
              <a:spcBef>
                <a:spcPts val="0"/>
              </a:spcBef>
              <a:buNone/>
            </a:pPr>
            <a:r>
              <a:rPr lang="en-GB" sz="1800" dirty="0">
                <a:solidFill>
                  <a:prstClr val="black"/>
                </a:solidFill>
                <a:latin typeface="OpenDyslexicAlta" pitchFamily="2" charset="77"/>
              </a:rPr>
              <a:t> </a:t>
            </a:r>
          </a:p>
          <a:p>
            <a:pPr marL="0" indent="0">
              <a:lnSpc>
                <a:spcPct val="100000"/>
              </a:lnSpc>
              <a:spcBef>
                <a:spcPts val="0"/>
              </a:spcBef>
              <a:buNone/>
            </a:pPr>
            <a:r>
              <a:rPr lang="en-GB" sz="1800" dirty="0">
                <a:solidFill>
                  <a:prstClr val="black"/>
                </a:solidFill>
                <a:latin typeface="OpenDyslexicAlta" pitchFamily="2" charset="77"/>
              </a:rPr>
              <a:t>Tim stood at the front of assembly to </a:t>
            </a:r>
            <a:r>
              <a:rPr lang="en-GB" u="sng" dirty="0">
                <a:solidFill>
                  <a:srgbClr val="FF3860"/>
                </a:solidFill>
              </a:rPr>
              <a:t>accept</a:t>
            </a:r>
            <a:r>
              <a:rPr lang="en-GB" sz="1800" dirty="0">
                <a:solidFill>
                  <a:prstClr val="black"/>
                </a:solidFill>
                <a:latin typeface="OpenDyslexicAlta" pitchFamily="2" charset="77"/>
              </a:rPr>
              <a:t> his prize.</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had a </a:t>
            </a:r>
            <a:r>
              <a:rPr lang="en-GB" u="sng" dirty="0">
                <a:solidFill>
                  <a:srgbClr val="FF3860"/>
                </a:solidFill>
              </a:rPr>
              <a:t>knot</a:t>
            </a:r>
            <a:r>
              <a:rPr lang="en-GB" sz="1800" dirty="0">
                <a:solidFill>
                  <a:prstClr val="black"/>
                </a:solidFill>
                <a:latin typeface="OpenDyslexicAlta" pitchFamily="2" charset="77"/>
              </a:rPr>
              <a:t>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All was dark, </a:t>
            </a:r>
            <a:r>
              <a:rPr lang="en-GB" u="sng" dirty="0">
                <a:solidFill>
                  <a:srgbClr val="FF3860"/>
                </a:solidFill>
              </a:rPr>
              <a:t>except</a:t>
            </a:r>
            <a:r>
              <a:rPr lang="en-GB" sz="1800" dirty="0">
                <a:solidFill>
                  <a:prstClr val="black"/>
                </a:solidFill>
                <a:latin typeface="OpenDyslexicAlta" pitchFamily="2" charset="77"/>
              </a:rPr>
              <a:t>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like most vegetables but </a:t>
            </a:r>
            <a:r>
              <a:rPr lang="en-GB" u="sng" dirty="0">
                <a:solidFill>
                  <a:srgbClr val="FF3860"/>
                </a:solidFill>
              </a:rPr>
              <a:t>not</a:t>
            </a:r>
            <a:r>
              <a:rPr lang="en-GB" sz="1800" dirty="0">
                <a:solidFill>
                  <a:prstClr val="black"/>
                </a:solidFill>
                <a:latin typeface="OpenDyslexicAlta" pitchFamily="2" charset="77"/>
              </a:rPr>
              <a:t>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In church the people prayed for </a:t>
            </a:r>
            <a:r>
              <a:rPr lang="en-GB" u="sng" dirty="0">
                <a:solidFill>
                  <a:srgbClr val="FF3860"/>
                </a:solidFill>
              </a:rPr>
              <a:t>peace</a:t>
            </a:r>
            <a:r>
              <a:rPr lang="en-GB" sz="1800" dirty="0">
                <a:solidFill>
                  <a:prstClr val="black"/>
                </a:solidFill>
                <a:latin typeface="OpenDyslexicAlta" pitchFamily="2" charset="77"/>
              </a:rPr>
              <a:t> on Earth.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a:t>
            </a:r>
            <a:r>
              <a:rPr lang="en-GB" u="sng" dirty="0">
                <a:solidFill>
                  <a:srgbClr val="FF3860"/>
                </a:solidFill>
              </a:rPr>
              <a:t>weather</a:t>
            </a:r>
            <a:r>
              <a:rPr lang="en-GB" sz="1800" dirty="0">
                <a:solidFill>
                  <a:prstClr val="black"/>
                </a:solidFill>
                <a:latin typeface="OpenDyslexicAlta" pitchFamily="2" charset="77"/>
              </a:rPr>
              <a:t>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pilot landed his</a:t>
            </a:r>
            <a:r>
              <a:rPr lang="en-GB" sz="1800" u="sng" dirty="0">
                <a:solidFill>
                  <a:srgbClr val="FF3860"/>
                </a:solidFill>
                <a:latin typeface="OpenDyslexicAlta" pitchFamily="2" charset="77"/>
              </a:rPr>
              <a:t> </a:t>
            </a:r>
            <a:r>
              <a:rPr lang="en-GB" u="sng" dirty="0">
                <a:solidFill>
                  <a:srgbClr val="FF3860"/>
                </a:solidFill>
              </a:rPr>
              <a:t>plane</a:t>
            </a:r>
            <a:r>
              <a:rPr lang="en-GB" sz="1800" u="sng" dirty="0">
                <a:solidFill>
                  <a:srgbClr val="FF3860"/>
                </a:solidFill>
                <a:latin typeface="OpenDyslexicAlta" pitchFamily="2" charset="77"/>
              </a:rPr>
              <a:t> </a:t>
            </a:r>
            <a:r>
              <a:rPr lang="en-GB" sz="1800" dirty="0">
                <a:solidFill>
                  <a:prstClr val="black"/>
                </a:solidFill>
                <a:latin typeface="OpenDyslexicAlta" pitchFamily="2" charset="77"/>
              </a:rPr>
              <a:t>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children wondered </a:t>
            </a:r>
            <a:r>
              <a:rPr lang="en-GB" u="sng" dirty="0">
                <a:solidFill>
                  <a:srgbClr val="FF3860"/>
                </a:solidFill>
              </a:rPr>
              <a:t>whether</a:t>
            </a:r>
            <a:r>
              <a:rPr lang="en-GB" dirty="0">
                <a:solidFill>
                  <a:srgbClr val="FF3860"/>
                </a:solidFill>
              </a:rPr>
              <a:t> </a:t>
            </a:r>
            <a:r>
              <a:rPr lang="en-GB" sz="1800" dirty="0">
                <a:solidFill>
                  <a:prstClr val="black"/>
                </a:solidFill>
                <a:latin typeface="OpenDyslexicAlta" pitchFamily="2" charset="77"/>
              </a:rPr>
              <a:t>they should tell their teacher. </a:t>
            </a:r>
          </a:p>
        </p:txBody>
      </p:sp>
    </p:spTree>
    <p:extLst>
      <p:ext uri="{BB962C8B-B14F-4D97-AF65-F5344CB8AC3E}">
        <p14:creationId xmlns:p14="http://schemas.microsoft.com/office/powerpoint/2010/main" val="205408684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24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b="1" dirty="0">
                <a:solidFill>
                  <a:srgbClr val="FF3860"/>
                </a:solidFill>
              </a:rPr>
              <a:t>Challenge Words</a:t>
            </a:r>
          </a:p>
          <a:p>
            <a:pPr>
              <a:lnSpc>
                <a:spcPct val="100000"/>
              </a:lnSpc>
              <a:spcBef>
                <a:spcPts val="0"/>
              </a:spcBef>
              <a:defRPr/>
            </a:pPr>
            <a:endParaRPr lang="en-GB" b="1" dirty="0">
              <a:solidFill>
                <a:srgbClr val="FF386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group</a:t>
            </a:r>
          </a:p>
          <a:p>
            <a:pPr fontAlgn="t">
              <a:lnSpc>
                <a:spcPct val="100000"/>
              </a:lnSpc>
              <a:spcAft>
                <a:spcPts val="200"/>
              </a:spcAft>
            </a:pPr>
            <a:r>
              <a:rPr lang="en-GB" sz="2000" dirty="0"/>
              <a:t>height</a:t>
            </a:r>
          </a:p>
          <a:p>
            <a:pPr fontAlgn="t">
              <a:lnSpc>
                <a:spcPct val="100000"/>
              </a:lnSpc>
              <a:spcAft>
                <a:spcPts val="200"/>
              </a:spcAft>
            </a:pPr>
            <a:r>
              <a:rPr lang="en-GB" sz="2000" dirty="0"/>
              <a:t>particular</a:t>
            </a:r>
          </a:p>
          <a:p>
            <a:pPr fontAlgn="t">
              <a:lnSpc>
                <a:spcPct val="100000"/>
              </a:lnSpc>
              <a:spcAft>
                <a:spcPts val="200"/>
              </a:spcAft>
            </a:pPr>
            <a:r>
              <a:rPr lang="en-GB" sz="2000" dirty="0"/>
              <a:t>potatoes</a:t>
            </a:r>
          </a:p>
          <a:p>
            <a:pPr fontAlgn="t">
              <a:lnSpc>
                <a:spcPct val="100000"/>
              </a:lnSpc>
              <a:spcAft>
                <a:spcPts val="200"/>
              </a:spcAft>
            </a:pPr>
            <a:r>
              <a:rPr lang="en-GB" sz="2000" dirty="0"/>
              <a:t>separate</a:t>
            </a:r>
          </a:p>
          <a:p>
            <a:pPr fontAlgn="t">
              <a:lnSpc>
                <a:spcPct val="100000"/>
              </a:lnSpc>
              <a:spcAft>
                <a:spcPts val="200"/>
              </a:spcAft>
            </a:pPr>
            <a:r>
              <a:rPr lang="en-GB" sz="2000" dirty="0"/>
              <a:t>surprise</a:t>
            </a:r>
          </a:p>
          <a:p>
            <a:pPr fontAlgn="t">
              <a:lnSpc>
                <a:spcPct val="100000"/>
              </a:lnSpc>
              <a:spcAft>
                <a:spcPts val="200"/>
              </a:spcAft>
            </a:pPr>
            <a:r>
              <a:rPr lang="en-GB" sz="2000" dirty="0"/>
              <a:t>through</a:t>
            </a:r>
          </a:p>
          <a:p>
            <a:pPr fontAlgn="t">
              <a:lnSpc>
                <a:spcPct val="100000"/>
              </a:lnSpc>
              <a:spcAft>
                <a:spcPts val="200"/>
              </a:spcAft>
            </a:pPr>
            <a:r>
              <a:rPr lang="en-GB" sz="2000" dirty="0"/>
              <a:t>various</a:t>
            </a:r>
          </a:p>
          <a:p>
            <a:pPr fontAlgn="t">
              <a:lnSpc>
                <a:spcPct val="100000"/>
              </a:lnSpc>
              <a:spcAft>
                <a:spcPts val="200"/>
              </a:spcAft>
            </a:pPr>
            <a:r>
              <a:rPr lang="en-GB" sz="2000" dirty="0"/>
              <a:t>though</a:t>
            </a:r>
          </a:p>
          <a:p>
            <a:pPr fontAlgn="t">
              <a:lnSpc>
                <a:spcPct val="100000"/>
              </a:lnSpc>
              <a:spcAft>
                <a:spcPts val="200"/>
              </a:spcAft>
            </a:pPr>
            <a:r>
              <a:rPr lang="en-GB" sz="2000" dirty="0"/>
              <a:t>woman</a:t>
            </a:r>
          </a:p>
          <a:p>
            <a:endParaRPr lang="en-GB" dirty="0"/>
          </a:p>
        </p:txBody>
      </p:sp>
      <p:sp>
        <p:nvSpPr>
          <p:cNvPr id="6" name="Rectangle 5"/>
          <p:cNvSpPr/>
          <p:nvPr/>
        </p:nvSpPr>
        <p:spPr>
          <a:xfrm>
            <a:off x="3467100" y="1395003"/>
            <a:ext cx="8216900" cy="923330"/>
          </a:xfrm>
          <a:prstGeom prst="rect">
            <a:avLst/>
          </a:prstGeom>
        </p:spPr>
        <p:txBody>
          <a:bodyPr wrap="square">
            <a:spAutoFit/>
          </a:bodyPr>
          <a:lstStyle/>
          <a:p>
            <a:pPr algn="ctr"/>
            <a:r>
              <a:rPr lang="en-GB" u="sng" dirty="0">
                <a:latin typeface="OpenDyslexicAlta" pitchFamily="2" charset="77"/>
                <a:ea typeface="OpenDyslexic" charset="0"/>
                <a:cs typeface="OpenDyslexic" charset="0"/>
              </a:rPr>
              <a:t>Challenge Week </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32896748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440551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285406828"/>
                    </a:ext>
                  </a:extLst>
                </a:gridCol>
                <a:gridCol w="1858433">
                  <a:extLst>
                    <a:ext uri="{9D8B030D-6E8A-4147-A177-3AD203B41FA5}">
                      <a16:colId xmlns:a16="http://schemas.microsoft.com/office/drawing/2014/main" val="429352367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group</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height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particular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potatoes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separate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surprise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through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various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though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woman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105724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241474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157900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group</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height</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particular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potatoes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separate</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surprise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through</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various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though</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woman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1373050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000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223658" y="1432845"/>
          <a:ext cx="7032173" cy="5131742"/>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2"/>
                  </a:ext>
                </a:extLst>
              </a:tr>
              <a:tr h="466522">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5"/>
                  </a:ext>
                </a:extLst>
              </a:tr>
              <a:tr h="466522">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extLst>
                  <a:ext uri="{0D108BD9-81ED-4DB2-BD59-A6C34878D82A}">
                    <a16:rowId xmlns:a16="http://schemas.microsoft.com/office/drawing/2014/main" val="10009"/>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10"/>
                  </a:ext>
                </a:extLst>
              </a:tr>
            </a:tbl>
          </a:graphicData>
        </a:graphic>
      </p:graphicFrame>
      <p:sp>
        <p:nvSpPr>
          <p:cNvPr id="8" name="TextBox 7"/>
          <p:cNvSpPr txBox="1"/>
          <p:nvPr/>
        </p:nvSpPr>
        <p:spPr>
          <a:xfrm>
            <a:off x="7517108" y="5762718"/>
            <a:ext cx="30806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latin typeface="OpenDyslexicAlta" pitchFamily="2" charset="77"/>
                <a:ea typeface="OpenDyslexic" charset="0"/>
                <a:cs typeface="OpenDyslexic" charset="0"/>
              </a:rPr>
              <a:t>Fill in the blanks to complete the grid. </a:t>
            </a:r>
          </a:p>
        </p:txBody>
      </p:sp>
    </p:spTree>
    <p:extLst>
      <p:ext uri="{BB962C8B-B14F-4D97-AF65-F5344CB8AC3E}">
        <p14:creationId xmlns:p14="http://schemas.microsoft.com/office/powerpoint/2010/main" val="144228771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761883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group</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height</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particular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potatoes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separate</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surprise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through</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various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though</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woman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177242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000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2790225"/>
              </p:ext>
            </p:extLst>
          </p:nvPr>
        </p:nvGraphicFramePr>
        <p:xfrm>
          <a:off x="4223658" y="1432845"/>
          <a:ext cx="7032173" cy="5131742"/>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2"/>
                  </a:ext>
                </a:extLst>
              </a:tr>
              <a:tr h="466522">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err="1">
                          <a:solidFill>
                            <a:srgbClr val="FF3860"/>
                          </a:solidFill>
                          <a:effectLst/>
                          <a:latin typeface="OpenDyslexicAlta" pitchFamily="2" charset="77"/>
                          <a:ea typeface="OpenDyslexic" charset="0"/>
                          <a:cs typeface="OpenDyslexic" charset="0"/>
                        </a:rPr>
                        <a:t>i</a:t>
                      </a:r>
                      <a:endParaRPr lang="en-GB" sz="2400" b="0" i="0" dirty="0">
                        <a:solidFill>
                          <a:srgbClr val="FF3860"/>
                        </a:solidFill>
                        <a:effectLst/>
                        <a:latin typeface="OpenDyslexicAlta" pitchFamily="2" charset="77"/>
                        <a:ea typeface="OpenDyslexic" charset="0"/>
                        <a:cs typeface="OpenDyslexic" charset="0"/>
                      </a:endParaRP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h</a:t>
                      </a:r>
                    </a:p>
                  </a:txBody>
                  <a:tcPr marL="68580" marR="68580" marT="0" marB="0"/>
                </a:tc>
                <a:extLst>
                  <a:ext uri="{0D108BD9-81ED-4DB2-BD59-A6C34878D82A}">
                    <a16:rowId xmlns:a16="http://schemas.microsoft.com/office/drawing/2014/main" val="10005"/>
                  </a:ext>
                </a:extLst>
              </a:tr>
              <a:tr h="466522">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solidFill>
                      <a:srgbClr val="FF7E79"/>
                    </a:solidFill>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g</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extLst>
                  <a:ext uri="{0D108BD9-81ED-4DB2-BD59-A6C34878D82A}">
                    <a16:rowId xmlns:a16="http://schemas.microsoft.com/office/drawing/2014/main" val="10009"/>
                  </a:ext>
                </a:extLst>
              </a:tr>
              <a:tr h="46652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10"/>
                  </a:ext>
                </a:extLst>
              </a:tr>
            </a:tbl>
          </a:graphicData>
        </a:graphic>
      </p:graphicFrame>
      <p:sp>
        <p:nvSpPr>
          <p:cNvPr id="8" name="TextBox 7"/>
          <p:cNvSpPr txBox="1"/>
          <p:nvPr/>
        </p:nvSpPr>
        <p:spPr>
          <a:xfrm>
            <a:off x="7517108" y="5762718"/>
            <a:ext cx="30806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latin typeface="OpenDyslexicAlta" pitchFamily="2" charset="77"/>
                <a:ea typeface="OpenDyslexic" charset="0"/>
                <a:cs typeface="OpenDyslexic" charset="0"/>
              </a:rPr>
              <a:t>Fill in the blanks to complete the grid. </a:t>
            </a:r>
          </a:p>
        </p:txBody>
      </p:sp>
    </p:spTree>
    <p:extLst>
      <p:ext uri="{BB962C8B-B14F-4D97-AF65-F5344CB8AC3E}">
        <p14:creationId xmlns:p14="http://schemas.microsoft.com/office/powerpoint/2010/main" val="29436515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Homophones </a:t>
            </a:r>
            <a:r>
              <a:rPr lang="mr-IN" dirty="0"/>
              <a:t>–</a:t>
            </a:r>
            <a:r>
              <a:rPr lang="en-GB" dirty="0"/>
              <a:t> words which have the same pronunciation </a:t>
            </a:r>
          </a:p>
          <a:p>
            <a:pPr>
              <a:lnSpc>
                <a:spcPct val="100000"/>
              </a:lnSpc>
              <a:spcBef>
                <a:spcPts val="0"/>
              </a:spcBef>
              <a:defRPr/>
            </a:pPr>
            <a:r>
              <a:rPr lang="en-GB" dirty="0"/>
              <a:t>but different meanings and/or spellings.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25</a:t>
            </a:r>
          </a:p>
        </p:txBody>
      </p:sp>
    </p:spTree>
    <p:extLst>
      <p:ext uri="{BB962C8B-B14F-4D97-AF65-F5344CB8AC3E}">
        <p14:creationId xmlns:p14="http://schemas.microsoft.com/office/powerpoint/2010/main" val="35285777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25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Homophones </a:t>
            </a:r>
            <a:r>
              <a:rPr lang="mr-IN" dirty="0"/>
              <a:t>–</a:t>
            </a:r>
            <a:r>
              <a:rPr lang="en-GB" dirty="0"/>
              <a:t> words which have the same pronunciation but different meanings and/or spellings.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scene</a:t>
            </a:r>
          </a:p>
          <a:p>
            <a:pPr fontAlgn="t">
              <a:lnSpc>
                <a:spcPct val="100000"/>
              </a:lnSpc>
              <a:spcAft>
                <a:spcPts val="200"/>
              </a:spcAft>
            </a:pPr>
            <a:r>
              <a:rPr lang="en-GB" sz="2000" dirty="0"/>
              <a:t>seen</a:t>
            </a:r>
          </a:p>
          <a:p>
            <a:pPr fontAlgn="t">
              <a:lnSpc>
                <a:spcPct val="100000"/>
              </a:lnSpc>
              <a:spcAft>
                <a:spcPts val="200"/>
              </a:spcAft>
            </a:pPr>
            <a:r>
              <a:rPr lang="en-GB" sz="2000" dirty="0"/>
              <a:t>whose</a:t>
            </a:r>
          </a:p>
          <a:p>
            <a:pPr fontAlgn="t">
              <a:lnSpc>
                <a:spcPct val="100000"/>
              </a:lnSpc>
              <a:spcAft>
                <a:spcPts val="200"/>
              </a:spcAft>
            </a:pPr>
            <a:r>
              <a:rPr lang="en-GB" sz="2000" dirty="0"/>
              <a:t>who’s</a:t>
            </a:r>
          </a:p>
          <a:p>
            <a:pPr fontAlgn="t">
              <a:lnSpc>
                <a:spcPct val="100000"/>
              </a:lnSpc>
              <a:spcAft>
                <a:spcPts val="200"/>
              </a:spcAft>
            </a:pPr>
            <a:r>
              <a:rPr lang="en-GB" sz="2000" dirty="0"/>
              <a:t>affect</a:t>
            </a:r>
          </a:p>
          <a:p>
            <a:pPr fontAlgn="t">
              <a:lnSpc>
                <a:spcPct val="100000"/>
              </a:lnSpc>
              <a:spcAft>
                <a:spcPts val="200"/>
              </a:spcAft>
            </a:pPr>
            <a:r>
              <a:rPr lang="en-GB" sz="2000" dirty="0"/>
              <a:t>effect</a:t>
            </a:r>
          </a:p>
          <a:p>
            <a:pPr fontAlgn="t">
              <a:lnSpc>
                <a:spcPct val="100000"/>
              </a:lnSpc>
              <a:spcAft>
                <a:spcPts val="200"/>
              </a:spcAft>
            </a:pPr>
            <a:r>
              <a:rPr lang="en-GB" sz="2000" dirty="0"/>
              <a:t>here</a:t>
            </a:r>
          </a:p>
          <a:p>
            <a:pPr fontAlgn="t">
              <a:lnSpc>
                <a:spcPct val="100000"/>
              </a:lnSpc>
              <a:spcAft>
                <a:spcPts val="200"/>
              </a:spcAft>
            </a:pPr>
            <a:r>
              <a:rPr lang="en-GB" sz="2000" dirty="0"/>
              <a:t>hear</a:t>
            </a:r>
          </a:p>
          <a:p>
            <a:pPr fontAlgn="t">
              <a:lnSpc>
                <a:spcPct val="100000"/>
              </a:lnSpc>
              <a:spcAft>
                <a:spcPts val="200"/>
              </a:spcAft>
            </a:pPr>
            <a:r>
              <a:rPr lang="en-GB" sz="2000" dirty="0"/>
              <a:t>heel</a:t>
            </a:r>
          </a:p>
          <a:p>
            <a:pPr fontAlgn="t">
              <a:lnSpc>
                <a:spcPct val="100000"/>
              </a:lnSpc>
              <a:spcAft>
                <a:spcPts val="200"/>
              </a:spcAft>
            </a:pPr>
            <a:r>
              <a:rPr lang="en-GB" sz="2000" dirty="0"/>
              <a:t>heal</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91720976"/>
              </p:ext>
            </p:extLst>
          </p:nvPr>
        </p:nvGraphicFramePr>
        <p:xfrm>
          <a:off x="3429000" y="1311275"/>
          <a:ext cx="8545882" cy="5268593"/>
        </p:xfrm>
        <a:graphic>
          <a:graphicData uri="http://schemas.openxmlformats.org/drawingml/2006/table">
            <a:tbl>
              <a:tblPr firstRow="1" bandRow="1">
                <a:tableStyleId>{5940675A-B579-460E-94D1-54222C63F5DA}</a:tableStyleId>
              </a:tblPr>
              <a:tblGrid>
                <a:gridCol w="1607975">
                  <a:extLst>
                    <a:ext uri="{9D8B030D-6E8A-4147-A177-3AD203B41FA5}">
                      <a16:colId xmlns:a16="http://schemas.microsoft.com/office/drawing/2014/main" val="20000"/>
                    </a:ext>
                  </a:extLst>
                </a:gridCol>
                <a:gridCol w="6937907">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600" b="0" i="0" dirty="0">
                          <a:latin typeface="Muli" pitchFamily="2" charset="77"/>
                        </a:rPr>
                        <a:t>Can the children remember what the word homophone means?</a:t>
                      </a:r>
                      <a:r>
                        <a:rPr lang="en-GB" sz="1600" b="0" i="0" baseline="0" dirty="0">
                          <a:latin typeface="Muli" pitchFamily="2" charset="77"/>
                        </a:rPr>
                        <a:t> Can they think of any examples?  Define them as words which have the same pronunciation but different meanings and/or spellings.   Remind them how near homophones have slightly different pronunciations. </a:t>
                      </a:r>
                      <a:endParaRPr lang="en-GB" sz="1600" b="0" i="0" dirty="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PowerPoint, display each example on the whiteboard. Ask the children to write down the word that they think goes in each gap.</a:t>
                      </a:r>
                    </a:p>
                    <a:p>
                      <a:endParaRPr lang="en-GB" sz="1600" b="0" i="0" baseline="0" dirty="0">
                        <a:latin typeface="Muli" pitchFamily="2" charset="77"/>
                      </a:endParaRPr>
                    </a:p>
                    <a:p>
                      <a:r>
                        <a:rPr lang="en-GB" sz="1600" b="0" i="0" baseline="0" dirty="0">
                          <a:latin typeface="Muli" pitchFamily="2" charset="77"/>
                        </a:rPr>
                        <a:t>After each example ask the children to share their responses and discuss any errors or misconceptions. </a:t>
                      </a:r>
                      <a:br>
                        <a:rPr lang="en-GB" sz="1600" b="0" i="0" baseline="0" dirty="0">
                          <a:latin typeface="Muli" pitchFamily="2" charset="77"/>
                        </a:rPr>
                      </a:br>
                      <a:endParaRPr lang="en-GB" sz="1600" b="0" i="0" baseline="0" dirty="0">
                        <a:latin typeface="Muli" pitchFamily="2" charset="77"/>
                      </a:endParaRPr>
                    </a:p>
                    <a:p>
                      <a:r>
                        <a:rPr lang="en-GB" sz="1600" b="0" i="0" baseline="0" dirty="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In</a:t>
                      </a:r>
                      <a:r>
                        <a:rPr lang="en-GB" sz="1600" b="0" i="0" baseline="0" dirty="0">
                          <a:latin typeface="Muli" pitchFamily="2" charset="77"/>
                        </a:rPr>
                        <a:t> small groups.  One child writes a sentence with one of this week’s spellings missing. E.g. We travelled to France by ________.</a:t>
                      </a:r>
                    </a:p>
                    <a:p>
                      <a:endParaRPr lang="en-GB" sz="1600" b="0" i="0" baseline="0" dirty="0">
                        <a:latin typeface="Muli" pitchFamily="2" charset="77"/>
                      </a:endParaRPr>
                    </a:p>
                    <a:p>
                      <a:r>
                        <a:rPr lang="en-GB" sz="1600" b="0" i="0" baseline="0" dirty="0">
                          <a:latin typeface="Muli" pitchFamily="2" charset="77"/>
                        </a:rPr>
                        <a:t>The children on their table then write down the correct spelling on their whiteboards.  The child who created the question shares which they thought was the right question and check each others’ answers. </a:t>
                      </a:r>
                      <a:endParaRPr lang="en-GB" sz="16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995429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It was so noisy, the boy struggled to ______ what his mum said.</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here           hear</a:t>
            </a:r>
          </a:p>
        </p:txBody>
      </p:sp>
    </p:spTree>
    <p:extLst>
      <p:ext uri="{BB962C8B-B14F-4D97-AF65-F5344CB8AC3E}">
        <p14:creationId xmlns:p14="http://schemas.microsoft.com/office/powerpoint/2010/main" val="24370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It was so noisy, the boy struggled to </a:t>
            </a:r>
            <a:r>
              <a:rPr lang="en-GB" u="sng" dirty="0">
                <a:solidFill>
                  <a:srgbClr val="FF3860"/>
                </a:solidFill>
              </a:rPr>
              <a:t>hear</a:t>
            </a:r>
            <a:r>
              <a:rPr lang="en-GB" dirty="0"/>
              <a:t> what his mum said.</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here           </a:t>
            </a:r>
            <a:r>
              <a:rPr lang="en-GB" sz="4200" dirty="0">
                <a:solidFill>
                  <a:srgbClr val="FF3860"/>
                </a:solidFill>
              </a:rPr>
              <a:t>hear</a:t>
            </a:r>
          </a:p>
        </p:txBody>
      </p:sp>
      <p:sp>
        <p:nvSpPr>
          <p:cNvPr id="3" name="TextBox 2">
            <a:extLst>
              <a:ext uri="{FF2B5EF4-FFF2-40B4-BE49-F238E27FC236}">
                <a16:creationId xmlns:a16="http://schemas.microsoft.com/office/drawing/2014/main" id="{1087F76E-7642-5F4D-A5C5-90C20AF411E6}"/>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4609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a:xfrm>
            <a:off x="838200" y="1544659"/>
            <a:ext cx="10515600" cy="1325563"/>
          </a:xfrm>
        </p:spPr>
        <p:txBody>
          <a:bodyPr>
            <a:normAutofit fontScale="90000"/>
          </a:bodyPr>
          <a:lstStyle/>
          <a:p>
            <a:r>
              <a:rPr lang="en-GB" dirty="0"/>
              <a:t>The teacher had lost the whiteboard rubber, she asked if anyone had _______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seen           scene</a:t>
            </a:r>
          </a:p>
        </p:txBody>
      </p:sp>
    </p:spTree>
    <p:extLst>
      <p:ext uri="{BB962C8B-B14F-4D97-AF65-F5344CB8AC3E}">
        <p14:creationId xmlns:p14="http://schemas.microsoft.com/office/powerpoint/2010/main" val="6246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a:xfrm>
            <a:off x="838200" y="1544659"/>
            <a:ext cx="10515600" cy="1325563"/>
          </a:xfrm>
        </p:spPr>
        <p:txBody>
          <a:bodyPr>
            <a:normAutofit fontScale="90000"/>
          </a:bodyPr>
          <a:lstStyle/>
          <a:p>
            <a:r>
              <a:rPr lang="en-GB" dirty="0"/>
              <a:t>The teacher had lost the whiteboard rubber, she asked if anyone had</a:t>
            </a:r>
            <a:br>
              <a:rPr lang="en-GB" dirty="0"/>
            </a:br>
            <a:r>
              <a:rPr lang="en-GB" dirty="0"/>
              <a:t> </a:t>
            </a:r>
            <a:r>
              <a:rPr lang="en-GB" u="sng" dirty="0">
                <a:solidFill>
                  <a:srgbClr val="FF3860"/>
                </a:solidFill>
              </a:rPr>
              <a:t>seen</a:t>
            </a:r>
            <a:r>
              <a:rPr lang="en-GB" dirty="0"/>
              <a:t>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solidFill>
                  <a:srgbClr val="FF3860"/>
                </a:solidFill>
              </a:rPr>
              <a:t>seen </a:t>
            </a:r>
            <a:r>
              <a:rPr lang="en-GB" sz="4200" dirty="0"/>
              <a:t>          scene</a:t>
            </a:r>
          </a:p>
        </p:txBody>
      </p:sp>
      <p:sp>
        <p:nvSpPr>
          <p:cNvPr id="4" name="TextBox 3">
            <a:extLst>
              <a:ext uri="{FF2B5EF4-FFF2-40B4-BE49-F238E27FC236}">
                <a16:creationId xmlns:a16="http://schemas.microsoft.com/office/drawing/2014/main" id="{55974759-8CB6-9C4D-9569-6C332D12A664}"/>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3584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prefix ’in-’  can mean both ‘not’ and ‘in’/’into.’ In these spellings the prefix ’in-’ means ‘not.’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177096562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_______ are these trainers?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whose</a:t>
            </a:r>
            <a:r>
              <a:rPr lang="en-GB" sz="4200" dirty="0"/>
              <a:t>           who’s</a:t>
            </a:r>
          </a:p>
        </p:txBody>
      </p:sp>
    </p:spTree>
    <p:extLst>
      <p:ext uri="{BB962C8B-B14F-4D97-AF65-F5344CB8AC3E}">
        <p14:creationId xmlns:p14="http://schemas.microsoft.com/office/powerpoint/2010/main" val="27212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u="sng" dirty="0">
                <a:solidFill>
                  <a:srgbClr val="FF3860"/>
                </a:solidFill>
              </a:rPr>
              <a:t>whose</a:t>
            </a:r>
            <a:r>
              <a:rPr lang="en-GB" dirty="0"/>
              <a:t> are these trainers?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rgbClr val="FF3860"/>
                </a:solidFill>
              </a:rPr>
              <a:t>whose</a:t>
            </a:r>
            <a:r>
              <a:rPr lang="en-GB" sz="4200" dirty="0">
                <a:solidFill>
                  <a:srgbClr val="FF3860"/>
                </a:solidFill>
              </a:rPr>
              <a:t> </a:t>
            </a:r>
            <a:r>
              <a:rPr lang="en-GB" sz="4200" dirty="0"/>
              <a:t>          who’s</a:t>
            </a:r>
          </a:p>
        </p:txBody>
      </p:sp>
      <p:sp>
        <p:nvSpPr>
          <p:cNvPr id="4" name="TextBox 3">
            <a:extLst>
              <a:ext uri="{FF2B5EF4-FFF2-40B4-BE49-F238E27FC236}">
                <a16:creationId xmlns:a16="http://schemas.microsoft.com/office/drawing/2014/main" id="{F9BC24F7-0CF5-8D49-BEE0-11483F69E628}"/>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2515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At last her broken arm had begun to ______!</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heel</a:t>
            </a:r>
            <a:r>
              <a:rPr lang="en-GB" sz="4200" dirty="0"/>
              <a:t>           heal</a:t>
            </a:r>
          </a:p>
        </p:txBody>
      </p:sp>
    </p:spTree>
    <p:extLst>
      <p:ext uri="{BB962C8B-B14F-4D97-AF65-F5344CB8AC3E}">
        <p14:creationId xmlns:p14="http://schemas.microsoft.com/office/powerpoint/2010/main" val="10182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At last her broken arm had begun to </a:t>
            </a:r>
            <a:r>
              <a:rPr lang="en-GB" u="sng" dirty="0">
                <a:solidFill>
                  <a:srgbClr val="FF3860"/>
                </a:solidFill>
              </a:rPr>
              <a:t> heal </a:t>
            </a:r>
            <a:r>
              <a:rPr lang="en-GB" dirty="0"/>
              <a: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chemeClr val="tx1"/>
                </a:solidFill>
              </a:rPr>
              <a:t>heel</a:t>
            </a:r>
            <a:r>
              <a:rPr lang="en-GB" sz="4200" dirty="0">
                <a:solidFill>
                  <a:schemeClr val="tx1"/>
                </a:solidFill>
              </a:rPr>
              <a:t> </a:t>
            </a:r>
            <a:r>
              <a:rPr lang="en-GB" sz="4200" dirty="0"/>
              <a:t>          </a:t>
            </a:r>
            <a:r>
              <a:rPr lang="en-GB" sz="4200" dirty="0">
                <a:solidFill>
                  <a:srgbClr val="FF3860"/>
                </a:solidFill>
              </a:rPr>
              <a:t>heal</a:t>
            </a:r>
          </a:p>
        </p:txBody>
      </p:sp>
      <p:sp>
        <p:nvSpPr>
          <p:cNvPr id="4" name="TextBox 3">
            <a:extLst>
              <a:ext uri="{FF2B5EF4-FFF2-40B4-BE49-F238E27FC236}">
                <a16:creationId xmlns:a16="http://schemas.microsoft.com/office/drawing/2014/main" id="{8555814D-602E-1E4F-B36A-B861EB9762D5}"/>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626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_______ of plastic on the environment is devastating.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effect</a:t>
            </a:r>
            <a:r>
              <a:rPr lang="en-GB" sz="4200" dirty="0"/>
              <a:t>           affect</a:t>
            </a:r>
          </a:p>
        </p:txBody>
      </p:sp>
    </p:spTree>
    <p:extLst>
      <p:ext uri="{BB962C8B-B14F-4D97-AF65-F5344CB8AC3E}">
        <p14:creationId xmlns:p14="http://schemas.microsoft.com/office/powerpoint/2010/main" val="9625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a:t>
            </a:r>
            <a:r>
              <a:rPr lang="en-GB" u="sng" dirty="0">
                <a:solidFill>
                  <a:srgbClr val="FF3860"/>
                </a:solidFill>
              </a:rPr>
              <a:t>effect</a:t>
            </a:r>
            <a:r>
              <a:rPr lang="en-GB" dirty="0"/>
              <a:t> of plastic on the environment is devastating.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rgbClr val="FF3860"/>
                </a:solidFill>
              </a:rPr>
              <a:t>effect</a:t>
            </a:r>
            <a:r>
              <a:rPr lang="en-GB" sz="4200" dirty="0">
                <a:solidFill>
                  <a:srgbClr val="FF3860"/>
                </a:solidFill>
              </a:rPr>
              <a:t> </a:t>
            </a:r>
            <a:r>
              <a:rPr lang="en-GB" sz="4200" dirty="0"/>
              <a:t>          affect</a:t>
            </a:r>
          </a:p>
        </p:txBody>
      </p:sp>
      <p:sp>
        <p:nvSpPr>
          <p:cNvPr id="4" name="TextBox 3">
            <a:extLst>
              <a:ext uri="{FF2B5EF4-FFF2-40B4-BE49-F238E27FC236}">
                <a16:creationId xmlns:a16="http://schemas.microsoft.com/office/drawing/2014/main" id="{E4FBDF9C-EF3E-B648-A349-884CB24ABCDC}"/>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59464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203902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372360496"/>
                    </a:ext>
                  </a:extLst>
                </a:gridCol>
                <a:gridCol w="1858433">
                  <a:extLst>
                    <a:ext uri="{9D8B030D-6E8A-4147-A177-3AD203B41FA5}">
                      <a16:colId xmlns:a16="http://schemas.microsoft.com/office/drawing/2014/main" val="461280925"/>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5865854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24973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374850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2216061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712028" y="2659078"/>
            <a:ext cx="8479972" cy="3970318"/>
          </a:xfrm>
          <a:prstGeom prst="rect">
            <a:avLst/>
          </a:prstGeom>
        </p:spPr>
        <p:txBody>
          <a:bodyPr wrap="square">
            <a:spAutoFit/>
          </a:bodyPr>
          <a:lstStyle/>
          <a:p>
            <a:pPr>
              <a:defRPr/>
            </a:pPr>
            <a:r>
              <a:rPr lang="en-GB" dirty="0">
                <a:latin typeface="OpenDyslexicAlta" pitchFamily="2" charset="77"/>
                <a:ea typeface="OpenDyslexic" charset="0"/>
                <a:cs typeface="OpenDyslexic" charset="0"/>
              </a:rPr>
              <a:t>The opening of the story set the ____________ for the reader.</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“_________ socks are these?” asked the teacher.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The medicine had an immediate _________.</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It was difficult to _______ over the noise in the playground.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Daniel hurt his ________ playing football in the park. </a:t>
            </a:r>
          </a:p>
          <a:p>
            <a:pPr>
              <a:defRPr/>
            </a:pPr>
            <a:endParaRPr lang="en-GB" dirty="0">
              <a:latin typeface="OpenDyslexicAlta" pitchFamily="2" charset="77"/>
              <a:ea typeface="OpenDyslexic" charset="0"/>
              <a:cs typeface="OpenDyslexic" charset="0"/>
            </a:endParaRPr>
          </a:p>
        </p:txBody>
      </p:sp>
      <p:sp>
        <p:nvSpPr>
          <p:cNvPr id="6" name="Rectangle 5"/>
          <p:cNvSpPr/>
          <p:nvPr/>
        </p:nvSpPr>
        <p:spPr>
          <a:xfrm>
            <a:off x="3712028" y="1600196"/>
            <a:ext cx="8235044" cy="646331"/>
          </a:xfrm>
          <a:prstGeom prst="rect">
            <a:avLst/>
          </a:prstGeom>
          <a:solidFill>
            <a:srgbClr val="FF7E79"/>
          </a:solidFill>
        </p:spPr>
        <p:txBody>
          <a:bodyPr wrap="square">
            <a:spAutoFit/>
          </a:bodyPr>
          <a:lstStyle/>
          <a:p>
            <a:pPr algn="ctr">
              <a:defRPr/>
            </a:pPr>
            <a:r>
              <a:rPr lang="en-GB" dirty="0">
                <a:latin typeface="OpenDyslexicAlta" pitchFamily="2" charset="77"/>
                <a:ea typeface="OpenDyslexic" charset="0"/>
                <a:cs typeface="OpenDyslexic" charset="0"/>
              </a:rPr>
              <a:t>Choose one of your spellings to complete the sentence. </a:t>
            </a:r>
          </a:p>
          <a:p>
            <a:pPr algn="ctr">
              <a:defRPr/>
            </a:pPr>
            <a:r>
              <a:rPr lang="en-GB" dirty="0">
                <a:latin typeface="OpenDyslexicAlta" pitchFamily="2" charset="77"/>
                <a:ea typeface="OpenDyslexic" charset="0"/>
                <a:cs typeface="OpenDyslexic" charset="0"/>
              </a:rPr>
              <a:t>Only one of the pair is correct. </a:t>
            </a:r>
          </a:p>
        </p:txBody>
      </p:sp>
    </p:spTree>
    <p:extLst>
      <p:ext uri="{BB962C8B-B14F-4D97-AF65-F5344CB8AC3E}">
        <p14:creationId xmlns:p14="http://schemas.microsoft.com/office/powerpoint/2010/main" val="26310811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280629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42180363"/>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712028" y="2659078"/>
            <a:ext cx="8479972" cy="3970318"/>
          </a:xfrm>
          <a:prstGeom prst="rect">
            <a:avLst/>
          </a:prstGeom>
        </p:spPr>
        <p:txBody>
          <a:bodyPr wrap="square">
            <a:spAutoFit/>
          </a:bodyPr>
          <a:lstStyle/>
          <a:p>
            <a:pPr>
              <a:defRPr/>
            </a:pPr>
            <a:r>
              <a:rPr lang="en-GB" dirty="0">
                <a:latin typeface="OpenDyslexicAlta" pitchFamily="2" charset="77"/>
                <a:ea typeface="OpenDyslexic" charset="0"/>
                <a:cs typeface="OpenDyslexic" charset="0"/>
              </a:rPr>
              <a:t>The opening of the story set the _</a:t>
            </a:r>
            <a:r>
              <a:rPr lang="en-GB" dirty="0">
                <a:solidFill>
                  <a:srgbClr val="FF3860"/>
                </a:solidFill>
                <a:latin typeface="OpenDyslexicAlta" pitchFamily="2" charset="77"/>
                <a:ea typeface="OpenDyslexic" charset="0"/>
                <a:cs typeface="OpenDyslexic" charset="0"/>
              </a:rPr>
              <a:t>scene</a:t>
            </a:r>
            <a:r>
              <a:rPr lang="en-GB" dirty="0">
                <a:latin typeface="OpenDyslexicAlta" pitchFamily="2" charset="77"/>
                <a:ea typeface="OpenDyslexic" charset="0"/>
                <a:cs typeface="OpenDyslexic" charset="0"/>
              </a:rPr>
              <a:t>_ for the reader.</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whose</a:t>
            </a:r>
            <a:r>
              <a:rPr lang="en-GB" dirty="0">
                <a:latin typeface="OpenDyslexicAlta" pitchFamily="2" charset="77"/>
                <a:ea typeface="OpenDyslexic" charset="0"/>
                <a:cs typeface="OpenDyslexic" charset="0"/>
              </a:rPr>
              <a:t>_ socks are these?” asked the teacher.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The medicine had an immediate _</a:t>
            </a:r>
            <a:r>
              <a:rPr lang="en-GB" dirty="0">
                <a:solidFill>
                  <a:srgbClr val="FF3860"/>
                </a:solidFill>
                <a:latin typeface="OpenDyslexicAlta" pitchFamily="2" charset="77"/>
                <a:ea typeface="OpenDyslexic" charset="0"/>
                <a:cs typeface="OpenDyslexic" charset="0"/>
              </a:rPr>
              <a:t>effect</a:t>
            </a:r>
            <a:r>
              <a:rPr lang="en-GB" dirty="0">
                <a:latin typeface="OpenDyslexicAlta" pitchFamily="2" charset="77"/>
                <a:ea typeface="OpenDyslexic" charset="0"/>
                <a:cs typeface="OpenDyslexic" charset="0"/>
              </a:rPr>
              <a:t>_.</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It was difficult to _</a:t>
            </a:r>
            <a:r>
              <a:rPr lang="en-GB" dirty="0">
                <a:solidFill>
                  <a:srgbClr val="FF3860"/>
                </a:solidFill>
                <a:latin typeface="OpenDyslexicAlta" pitchFamily="2" charset="77"/>
                <a:ea typeface="OpenDyslexic" charset="0"/>
                <a:cs typeface="OpenDyslexic" charset="0"/>
              </a:rPr>
              <a:t>hear</a:t>
            </a:r>
            <a:r>
              <a:rPr lang="en-GB" dirty="0">
                <a:latin typeface="OpenDyslexicAlta" pitchFamily="2" charset="77"/>
                <a:ea typeface="OpenDyslexic" charset="0"/>
                <a:cs typeface="OpenDyslexic" charset="0"/>
              </a:rPr>
              <a:t>_ over the noise in the playground.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Daniel hurt his _</a:t>
            </a:r>
            <a:r>
              <a:rPr lang="en-GB" dirty="0">
                <a:solidFill>
                  <a:srgbClr val="FF3860"/>
                </a:solidFill>
                <a:latin typeface="OpenDyslexicAlta" pitchFamily="2" charset="77"/>
                <a:ea typeface="OpenDyslexic" charset="0"/>
                <a:cs typeface="OpenDyslexic" charset="0"/>
              </a:rPr>
              <a:t>heel</a:t>
            </a:r>
            <a:r>
              <a:rPr lang="en-GB" dirty="0">
                <a:latin typeface="OpenDyslexicAlta" pitchFamily="2" charset="77"/>
                <a:ea typeface="OpenDyslexic" charset="0"/>
                <a:cs typeface="OpenDyslexic" charset="0"/>
              </a:rPr>
              <a:t>_ playing football in the park. </a:t>
            </a:r>
          </a:p>
          <a:p>
            <a:pPr>
              <a:defRPr/>
            </a:pPr>
            <a:endParaRPr lang="en-GB" dirty="0">
              <a:latin typeface="OpenDyslexicAlta" pitchFamily="2" charset="77"/>
              <a:ea typeface="OpenDyslexic" charset="0"/>
              <a:cs typeface="OpenDyslexic" charset="0"/>
            </a:endParaRPr>
          </a:p>
        </p:txBody>
      </p:sp>
      <p:sp>
        <p:nvSpPr>
          <p:cNvPr id="6" name="Rectangle 5"/>
          <p:cNvSpPr/>
          <p:nvPr/>
        </p:nvSpPr>
        <p:spPr>
          <a:xfrm>
            <a:off x="3712028" y="1600196"/>
            <a:ext cx="8235044" cy="646331"/>
          </a:xfrm>
          <a:prstGeom prst="rect">
            <a:avLst/>
          </a:prstGeom>
          <a:solidFill>
            <a:srgbClr val="FF7E79"/>
          </a:solidFill>
        </p:spPr>
        <p:txBody>
          <a:bodyPr wrap="square">
            <a:spAutoFit/>
          </a:bodyPr>
          <a:lstStyle/>
          <a:p>
            <a:pPr algn="ctr">
              <a:defRPr/>
            </a:pPr>
            <a:r>
              <a:rPr lang="en-GB" dirty="0">
                <a:latin typeface="OpenDyslexicAlta" pitchFamily="2" charset="77"/>
                <a:ea typeface="OpenDyslexic" charset="0"/>
                <a:cs typeface="OpenDyslexic" charset="0"/>
              </a:rPr>
              <a:t>Choose one of your spellings to complete the sentence. </a:t>
            </a:r>
          </a:p>
          <a:p>
            <a:pPr algn="ctr">
              <a:defRPr/>
            </a:pPr>
            <a:r>
              <a:rPr lang="en-GB" dirty="0">
                <a:latin typeface="OpenDyslexicAlta" pitchFamily="2" charset="77"/>
                <a:ea typeface="OpenDyslexic" charset="0"/>
                <a:cs typeface="OpenDyslexic" charset="0"/>
              </a:rPr>
              <a:t>Only one of the pair is correct. </a:t>
            </a:r>
          </a:p>
        </p:txBody>
      </p:sp>
    </p:spTree>
    <p:extLst>
      <p:ext uri="{BB962C8B-B14F-4D97-AF65-F5344CB8AC3E}">
        <p14:creationId xmlns:p14="http://schemas.microsoft.com/office/powerpoint/2010/main" val="39505501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 sound spelt c before ’</a:t>
            </a:r>
            <a:r>
              <a:rPr lang="en-GB" dirty="0" err="1"/>
              <a:t>i</a:t>
            </a:r>
            <a:r>
              <a:rPr lang="en-GB" dirty="0"/>
              <a:t>’ and ‘e’.</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26</a:t>
            </a:r>
          </a:p>
        </p:txBody>
      </p:sp>
    </p:spTree>
    <p:extLst>
      <p:ext uri="{BB962C8B-B14F-4D97-AF65-F5344CB8AC3E}">
        <p14:creationId xmlns:p14="http://schemas.microsoft.com/office/powerpoint/2010/main" val="33952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166971"/>
              </p:ext>
            </p:extLst>
          </p:nvPr>
        </p:nvGraphicFramePr>
        <p:xfrm>
          <a:off x="508000" y="325966"/>
          <a:ext cx="9055100" cy="579120"/>
        </p:xfrm>
        <a:graphic>
          <a:graphicData uri="http://schemas.openxmlformats.org/drawingml/2006/table">
            <a:tbl>
              <a:tblPr firstRow="1" bandRow="1">
                <a:tableStyleId>{5940675A-B579-460E-94D1-54222C63F5DA}</a:tableStyleId>
              </a:tblPr>
              <a:tblGrid>
                <a:gridCol w="9055100">
                  <a:extLst>
                    <a:ext uri="{9D8B030D-6E8A-4147-A177-3AD203B41FA5}">
                      <a16:colId xmlns:a16="http://schemas.microsoft.com/office/drawing/2014/main" val="20000"/>
                    </a:ext>
                  </a:extLst>
                </a:gridCol>
              </a:tblGrid>
              <a:tr h="449538">
                <a:tc>
                  <a:txBody>
                    <a:bodyPr/>
                    <a:lstStyle/>
                    <a:p>
                      <a:r>
                        <a:rPr lang="en-GB" sz="1800" b="1" i="0" dirty="0">
                          <a:latin typeface="Muli" pitchFamily="2" charset="77"/>
                          <a:ea typeface="OpenDyslexic" charset="0"/>
                          <a:cs typeface="OpenDyslexic" charset="0"/>
                        </a:rPr>
                        <a:t>Welcome</a:t>
                      </a:r>
                      <a:r>
                        <a:rPr lang="en-GB" sz="1800" b="1" i="0" baseline="0" dirty="0">
                          <a:latin typeface="Muli" pitchFamily="2" charset="77"/>
                          <a:ea typeface="OpenDyslexic" charset="0"/>
                          <a:cs typeface="OpenDyslexic" charset="0"/>
                        </a:rPr>
                        <a:t> to The Spelling Shed Year 4 scheme of work. </a:t>
                      </a:r>
                    </a:p>
                    <a:p>
                      <a:endParaRPr lang="en-GB" sz="1400" b="1" i="0" dirty="0">
                        <a:latin typeface="Muli" pitchFamily="2" charset="77"/>
                        <a:ea typeface="OpenDyslexic" charset="0"/>
                        <a:cs typeface="OpenDyslexic" charset="0"/>
                      </a:endParaRPr>
                    </a:p>
                  </a:txBody>
                  <a:tcPr/>
                </a:tc>
                <a:extLst>
                  <a:ext uri="{0D108BD9-81ED-4DB2-BD59-A6C34878D82A}">
                    <a16:rowId xmlns:a16="http://schemas.microsoft.com/office/drawing/2014/main" val="10000"/>
                  </a:ext>
                </a:extLst>
              </a:tr>
            </a:tbl>
          </a:graphicData>
        </a:graphic>
      </p:graphicFrame>
      <p:sp>
        <p:nvSpPr>
          <p:cNvPr id="3" name="TextBox 2"/>
          <p:cNvSpPr txBox="1"/>
          <p:nvPr/>
        </p:nvSpPr>
        <p:spPr>
          <a:xfrm>
            <a:off x="508000" y="1564421"/>
            <a:ext cx="9237884" cy="3447098"/>
          </a:xfrm>
          <a:prstGeom prst="rect">
            <a:avLst/>
          </a:prstGeom>
          <a:noFill/>
        </p:spPr>
        <p:txBody>
          <a:bodyPr wrap="square" rtlCol="0">
            <a:spAutoFit/>
          </a:bodyPr>
          <a:lstStyle/>
          <a:p>
            <a:r>
              <a:rPr lang="en-GB" sz="2000" dirty="0">
                <a:latin typeface="Muli" pitchFamily="2" charset="77"/>
              </a:rPr>
              <a:t>What is included?</a:t>
            </a:r>
          </a:p>
          <a:p>
            <a:endParaRPr lang="en-GB" dirty="0">
              <a:latin typeface="Muli" pitchFamily="2" charset="77"/>
            </a:endParaRPr>
          </a:p>
          <a:p>
            <a:pPr marL="285750" indent="-285750">
              <a:buFontTx/>
              <a:buChar char="-"/>
            </a:pPr>
            <a:r>
              <a:rPr lang="en-GB" dirty="0">
                <a:latin typeface="Muli" pitchFamily="2" charset="77"/>
              </a:rPr>
              <a:t>36 weekly spelling lists (See contents) each based on National Curriculum spelling rules.</a:t>
            </a:r>
          </a:p>
          <a:p>
            <a:pPr marL="285750" indent="-285750">
              <a:buFontTx/>
              <a:buChar char="-"/>
            </a:pPr>
            <a:endParaRPr lang="en-GB" dirty="0">
              <a:latin typeface="Muli" pitchFamily="2" charset="77"/>
            </a:endParaRPr>
          </a:p>
          <a:p>
            <a:pPr marL="285750" indent="-285750">
              <a:buFontTx/>
              <a:buChar char="-"/>
            </a:pPr>
            <a:r>
              <a:rPr lang="en-GB" dirty="0">
                <a:latin typeface="Muli" pitchFamily="2" charset="77"/>
              </a:rPr>
              <a:t>For each list, you will find the following resources:  </a:t>
            </a:r>
          </a:p>
          <a:p>
            <a:pPr marL="285750" indent="-285750">
              <a:buFontTx/>
              <a:buChar char="-"/>
            </a:pPr>
            <a:endParaRPr lang="en-GB" dirty="0">
              <a:latin typeface="Muli" pitchFamily="2" charset="77"/>
            </a:endParaRPr>
          </a:p>
          <a:p>
            <a:pPr marL="285750" indent="-285750">
              <a:buFontTx/>
              <a:buChar char="-"/>
            </a:pPr>
            <a:r>
              <a:rPr lang="en-GB" dirty="0">
                <a:latin typeface="Muli" pitchFamily="2" charset="77"/>
              </a:rPr>
              <a:t>One 20 </a:t>
            </a:r>
            <a:r>
              <a:rPr lang="mr-IN" dirty="0">
                <a:latin typeface="Muli" pitchFamily="2" charset="77"/>
              </a:rPr>
              <a:t>–</a:t>
            </a:r>
            <a:r>
              <a:rPr lang="en-GB" dirty="0">
                <a:latin typeface="Muli" pitchFamily="2" charset="77"/>
              </a:rPr>
              <a:t> 30 minute lesson plan. </a:t>
            </a:r>
          </a:p>
          <a:p>
            <a:pPr marL="285750" indent="-285750">
              <a:buFontTx/>
              <a:buChar char="-"/>
            </a:pPr>
            <a:r>
              <a:rPr lang="en-GB" dirty="0">
                <a:latin typeface="Muli" pitchFamily="2" charset="77"/>
              </a:rPr>
              <a:t>Resources to aid the delivery of the lesson. </a:t>
            </a:r>
          </a:p>
          <a:p>
            <a:pPr marL="285750" indent="-285750">
              <a:buFontTx/>
              <a:buChar char="-"/>
            </a:pPr>
            <a:r>
              <a:rPr lang="en-GB" dirty="0">
                <a:latin typeface="Muli" pitchFamily="2" charset="77"/>
              </a:rPr>
              <a:t>One spelling practice sheet. </a:t>
            </a:r>
          </a:p>
          <a:p>
            <a:pPr marL="285750" indent="-285750">
              <a:buFontTx/>
              <a:buChar char="-"/>
            </a:pPr>
            <a:r>
              <a:rPr lang="en-GB" dirty="0">
                <a:latin typeface="Muli" pitchFamily="2" charset="77"/>
              </a:rPr>
              <a:t>One homework sheet. </a:t>
            </a:r>
          </a:p>
          <a:p>
            <a:endParaRPr lang="en-GB" dirty="0">
              <a:latin typeface="Muli" pitchFamily="2" charset="77"/>
            </a:endParaRPr>
          </a:p>
        </p:txBody>
      </p:sp>
    </p:spTree>
    <p:extLst>
      <p:ext uri="{BB962C8B-B14F-4D97-AF65-F5344CB8AC3E}">
        <p14:creationId xmlns:p14="http://schemas.microsoft.com/office/powerpoint/2010/main" val="111411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prefix ’in-’  can mean both ‘not’ and ‘in’/’into.’ In these spellings the prefix ’in-’ means ‘not.’ </a:t>
            </a:r>
          </a:p>
          <a:p>
            <a:endParaRPr lang="en-GB" dirty="0"/>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inactive</a:t>
            </a:r>
          </a:p>
          <a:p>
            <a:pPr fontAlgn="t"/>
            <a:r>
              <a:rPr lang="en-GB" dirty="0"/>
              <a:t>incorrect</a:t>
            </a:r>
          </a:p>
          <a:p>
            <a:pPr fontAlgn="t"/>
            <a:r>
              <a:rPr lang="en-GB" dirty="0"/>
              <a:t>invisible</a:t>
            </a:r>
          </a:p>
          <a:p>
            <a:pPr fontAlgn="t"/>
            <a:r>
              <a:rPr lang="en-GB" dirty="0"/>
              <a:t>insecure</a:t>
            </a:r>
          </a:p>
          <a:p>
            <a:pPr fontAlgn="t"/>
            <a:r>
              <a:rPr lang="en-GB" dirty="0"/>
              <a:t>inflexible</a:t>
            </a:r>
          </a:p>
          <a:p>
            <a:pPr fontAlgn="t"/>
            <a:r>
              <a:rPr lang="en-GB" dirty="0"/>
              <a:t>indefinite</a:t>
            </a:r>
          </a:p>
          <a:p>
            <a:pPr fontAlgn="t"/>
            <a:r>
              <a:rPr lang="en-GB" dirty="0"/>
              <a:t>inelegant</a:t>
            </a:r>
          </a:p>
          <a:p>
            <a:pPr fontAlgn="t"/>
            <a:r>
              <a:rPr lang="en-GB" dirty="0"/>
              <a:t>incurable</a:t>
            </a:r>
          </a:p>
          <a:p>
            <a:pPr fontAlgn="t"/>
            <a:r>
              <a:rPr lang="en-GB" dirty="0"/>
              <a:t>inability</a:t>
            </a:r>
          </a:p>
          <a:p>
            <a:pPr fontAlgn="t"/>
            <a:r>
              <a:rPr lang="en-GB" dirty="0"/>
              <a:t>inadequate</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037244757"/>
              </p:ext>
            </p:extLst>
          </p:nvPr>
        </p:nvGraphicFramePr>
        <p:xfrm>
          <a:off x="3429000" y="1311275"/>
          <a:ext cx="8363607" cy="537895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78878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Explain to the children that today’s words all begin with the prefix ‘in’. Prefixes are added to words to change the meaning. In this case, the words become the opposite of their root word e.g. active becomes inactive, flexible becomes inflexible.  </a:t>
                      </a:r>
                    </a:p>
                    <a:p>
                      <a:endParaRPr lang="en-GB" sz="1700" b="0" i="0" dirty="0">
                        <a:latin typeface="Muli" pitchFamily="2" charset="77"/>
                      </a:endParaRPr>
                    </a:p>
                    <a:p>
                      <a:r>
                        <a:rPr lang="en-GB" sz="1700" b="0" i="0" dirty="0">
                          <a:latin typeface="Muli" pitchFamily="2" charset="77"/>
                        </a:rPr>
                        <a:t>Ask children what the opposite of correct is, if they aren’t sure then remind them of the spelling rule.</a:t>
                      </a:r>
                    </a:p>
                  </a:txBody>
                  <a:tcPr/>
                </a:tc>
                <a:extLst>
                  <a:ext uri="{0D108BD9-81ED-4DB2-BD59-A6C34878D82A}">
                    <a16:rowId xmlns:a16="http://schemas.microsoft.com/office/drawing/2014/main" val="10000"/>
                  </a:ext>
                </a:extLst>
              </a:tr>
              <a:tr h="1603942">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 point, get children to write down the opposite of the words on the slides by adding the prefix ‘in’. </a:t>
                      </a:r>
                      <a:br>
                        <a:rPr lang="en-GB" sz="1700" b="0" i="0" baseline="0" dirty="0">
                          <a:latin typeface="Muli" pitchFamily="2" charset="77"/>
                        </a:rPr>
                      </a:br>
                      <a:br>
                        <a:rPr lang="en-GB" sz="1700" b="0" i="0" baseline="0" dirty="0">
                          <a:latin typeface="Muli" pitchFamily="2" charset="77"/>
                        </a:rPr>
                      </a:br>
                      <a:r>
                        <a:rPr lang="en-GB" sz="1700" b="0" i="0" baseline="0" dirty="0">
                          <a:latin typeface="Muli" pitchFamily="2" charset="77"/>
                        </a:rPr>
                        <a:t>After each example ask the children to share their responses, check they understand the meaning of the word and discuss any errors or misconceptions. </a:t>
                      </a:r>
                    </a:p>
                  </a:txBody>
                  <a:tcPr/>
                </a:tc>
                <a:extLst>
                  <a:ext uri="{0D108BD9-81ED-4DB2-BD59-A6C34878D82A}">
                    <a16:rowId xmlns:a16="http://schemas.microsoft.com/office/drawing/2014/main" val="10001"/>
                  </a:ext>
                </a:extLst>
              </a:tr>
              <a:tr h="1828033">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Children choose five of the words from the spelling list and write a sentence for each one.</a:t>
                      </a:r>
                    </a:p>
                    <a:p>
                      <a:endParaRPr lang="en-GB" sz="1700" b="0" i="0" dirty="0">
                        <a:latin typeface="Muli" pitchFamily="2" charset="77"/>
                      </a:endParaRPr>
                    </a:p>
                    <a:p>
                      <a:r>
                        <a:rPr lang="en-GB" sz="1700" b="0" i="0" dirty="0">
                          <a:latin typeface="Muli" pitchFamily="2" charset="77"/>
                        </a:rPr>
                        <a:t>Children then share their sentences with a partner to check if they are correct. In pairs, see if children can think of any more words starting with the prefix ‘in’.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968597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26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 The /s/ sound spelt c before ’</a:t>
            </a:r>
            <a:r>
              <a:rPr lang="en-GB" dirty="0" err="1"/>
              <a:t>i</a:t>
            </a:r>
            <a:r>
              <a:rPr lang="en-GB" dirty="0"/>
              <a:t>’ and ‘e’.</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circle </a:t>
            </a:r>
          </a:p>
          <a:p>
            <a:pPr fontAlgn="t">
              <a:lnSpc>
                <a:spcPct val="100000"/>
              </a:lnSpc>
              <a:spcAft>
                <a:spcPts val="200"/>
              </a:spcAft>
            </a:pPr>
            <a:r>
              <a:rPr lang="en-GB" sz="2000" dirty="0"/>
              <a:t>century</a:t>
            </a:r>
          </a:p>
          <a:p>
            <a:pPr fontAlgn="t">
              <a:lnSpc>
                <a:spcPct val="100000"/>
              </a:lnSpc>
              <a:spcAft>
                <a:spcPts val="200"/>
              </a:spcAft>
            </a:pPr>
            <a:r>
              <a:rPr lang="en-GB" sz="2000" dirty="0"/>
              <a:t>centaur</a:t>
            </a:r>
          </a:p>
          <a:p>
            <a:pPr fontAlgn="t">
              <a:lnSpc>
                <a:spcPct val="100000"/>
              </a:lnSpc>
              <a:spcAft>
                <a:spcPts val="200"/>
              </a:spcAft>
            </a:pPr>
            <a:r>
              <a:rPr lang="en-GB" sz="2000" dirty="0"/>
              <a:t>circus</a:t>
            </a:r>
          </a:p>
          <a:p>
            <a:pPr fontAlgn="t">
              <a:lnSpc>
                <a:spcPct val="100000"/>
              </a:lnSpc>
              <a:spcAft>
                <a:spcPts val="200"/>
              </a:spcAft>
            </a:pPr>
            <a:r>
              <a:rPr lang="en-GB" sz="2000" dirty="0"/>
              <a:t>princess</a:t>
            </a:r>
          </a:p>
          <a:p>
            <a:pPr fontAlgn="t">
              <a:lnSpc>
                <a:spcPct val="100000"/>
              </a:lnSpc>
              <a:spcAft>
                <a:spcPts val="200"/>
              </a:spcAft>
            </a:pPr>
            <a:r>
              <a:rPr lang="en-GB" sz="2000" dirty="0"/>
              <a:t>voice</a:t>
            </a:r>
          </a:p>
          <a:p>
            <a:pPr fontAlgn="t">
              <a:lnSpc>
                <a:spcPct val="100000"/>
              </a:lnSpc>
              <a:spcAft>
                <a:spcPts val="200"/>
              </a:spcAft>
            </a:pPr>
            <a:r>
              <a:rPr lang="en-GB" sz="2000" dirty="0"/>
              <a:t>medicine</a:t>
            </a:r>
          </a:p>
          <a:p>
            <a:pPr fontAlgn="t">
              <a:lnSpc>
                <a:spcPct val="100000"/>
              </a:lnSpc>
              <a:spcAft>
                <a:spcPts val="200"/>
              </a:spcAft>
            </a:pPr>
            <a:r>
              <a:rPr lang="en-GB" sz="2000" dirty="0"/>
              <a:t>celebrate</a:t>
            </a:r>
          </a:p>
          <a:p>
            <a:pPr fontAlgn="t">
              <a:lnSpc>
                <a:spcPct val="100000"/>
              </a:lnSpc>
              <a:spcAft>
                <a:spcPts val="200"/>
              </a:spcAft>
            </a:pPr>
            <a:r>
              <a:rPr lang="en-GB" sz="2000" dirty="0"/>
              <a:t>celery</a:t>
            </a:r>
          </a:p>
          <a:p>
            <a:pPr fontAlgn="t">
              <a:lnSpc>
                <a:spcPct val="100000"/>
              </a:lnSpc>
              <a:spcAft>
                <a:spcPts val="200"/>
              </a:spcAft>
            </a:pPr>
            <a:r>
              <a:rPr lang="en-GB" sz="2000" dirty="0"/>
              <a:t>pencil</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771391395"/>
              </p:ext>
            </p:extLst>
          </p:nvPr>
        </p:nvGraphicFramePr>
        <p:xfrm>
          <a:off x="3429000" y="1540410"/>
          <a:ext cx="8363607" cy="5039457"/>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267376">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we will look at the /s/ sound when it is spelled with a ‘c’. This occurs generally when the ‘c’ comes before an ‘</a:t>
                      </a:r>
                      <a:r>
                        <a:rPr lang="en-GB" sz="1700" b="0" i="0" dirty="0" err="1">
                          <a:latin typeface="Muli" pitchFamily="2" charset="77"/>
                        </a:rPr>
                        <a:t>i</a:t>
                      </a:r>
                      <a:r>
                        <a:rPr lang="en-GB" sz="1700" b="0" i="0" dirty="0">
                          <a:latin typeface="Muli" pitchFamily="2" charset="77"/>
                        </a:rPr>
                        <a:t>’ or an ‘e’. </a:t>
                      </a:r>
                    </a:p>
                    <a:p>
                      <a:endParaRPr lang="en-GB" sz="1700" b="0" i="0" dirty="0">
                        <a:latin typeface="Muli" pitchFamily="2" charset="77"/>
                      </a:endParaRPr>
                    </a:p>
                  </a:txBody>
                  <a:tcPr/>
                </a:tc>
                <a:extLst>
                  <a:ext uri="{0D108BD9-81ED-4DB2-BD59-A6C34878D82A}">
                    <a16:rowId xmlns:a16="http://schemas.microsoft.com/office/drawing/2014/main" val="10000"/>
                  </a:ext>
                </a:extLst>
              </a:tr>
              <a:tr h="1682477">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Show children the slide and ask them to, using mini whiteboard, sort the spelling list words in to words with ‘</a:t>
                      </a:r>
                      <a:r>
                        <a:rPr lang="en-GB" sz="1700" b="0" i="0" baseline="0" dirty="0" err="1">
                          <a:latin typeface="Muli" pitchFamily="2" charset="77"/>
                        </a:rPr>
                        <a:t>i</a:t>
                      </a:r>
                      <a:r>
                        <a:rPr lang="en-GB" sz="1700" b="0" i="0" baseline="0" dirty="0">
                          <a:latin typeface="Muli" pitchFamily="2" charset="77"/>
                        </a:rPr>
                        <a:t>’ before ‘c’ and words with ‘e’ before ‘c’.</a:t>
                      </a:r>
                    </a:p>
                    <a:p>
                      <a:endParaRPr lang="en-GB" sz="1700" b="0" i="0" baseline="0" dirty="0">
                        <a:latin typeface="Muli" pitchFamily="2" charset="77"/>
                      </a:endParaRPr>
                    </a:p>
                    <a:p>
                      <a:r>
                        <a:rPr lang="en-GB" sz="1700" b="0" i="0" baseline="0" dirty="0">
                          <a:latin typeface="Muli" pitchFamily="2" charset="77"/>
                        </a:rPr>
                        <a:t>Discuss misconceptions and check understanding.</a:t>
                      </a:r>
                    </a:p>
                  </a:txBody>
                  <a:tcPr/>
                </a:tc>
                <a:extLst>
                  <a:ext uri="{0D108BD9-81ED-4DB2-BD59-A6C34878D82A}">
                    <a16:rowId xmlns:a16="http://schemas.microsoft.com/office/drawing/2014/main" val="10001"/>
                  </a:ext>
                </a:extLst>
              </a:tr>
              <a:tr h="2089604">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Using the power point ask children to work independently to identify the images and then spell what they are. Remind children that the ‘s’ sound in the words will be spelled using a ‘c’.</a:t>
                      </a:r>
                    </a:p>
                    <a:p>
                      <a:endParaRPr lang="en-GB" sz="1700" b="0" i="0" dirty="0">
                        <a:latin typeface="Muli" pitchFamily="2" charset="77"/>
                      </a:endParaRPr>
                    </a:p>
                    <a:p>
                      <a:r>
                        <a:rPr lang="en-GB" sz="1700" b="0" i="0" dirty="0">
                          <a:latin typeface="Muli" pitchFamily="2" charset="77"/>
                        </a:rPr>
                        <a:t>Check answers and discuss errors or misconceptions.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27869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g, Sack, Paper Bag, Container">
            <a:extLst>
              <a:ext uri="{FF2B5EF4-FFF2-40B4-BE49-F238E27FC236}">
                <a16:creationId xmlns:a16="http://schemas.microsoft.com/office/drawing/2014/main" id="{83FDC957-26BC-4517-8FEC-5116B3A438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0811" y="4053839"/>
            <a:ext cx="2808482" cy="23176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ag, Sack, Paper Bag, Container">
            <a:extLst>
              <a:ext uri="{FF2B5EF4-FFF2-40B4-BE49-F238E27FC236}">
                <a16:creationId xmlns:a16="http://schemas.microsoft.com/office/drawing/2014/main" id="{5F430227-E328-4566-8167-4546FAAAD9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0207" y="4178581"/>
            <a:ext cx="2808482" cy="2317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A06B16-137F-48BF-8281-F3434B4CFCC9}"/>
              </a:ext>
            </a:extLst>
          </p:cNvPr>
          <p:cNvSpPr txBox="1"/>
          <p:nvPr/>
        </p:nvSpPr>
        <p:spPr>
          <a:xfrm>
            <a:off x="301451" y="361740"/>
            <a:ext cx="8581292" cy="1200329"/>
          </a:xfrm>
          <a:prstGeom prst="rect">
            <a:avLst/>
          </a:prstGeom>
          <a:noFill/>
        </p:spPr>
        <p:txBody>
          <a:bodyPr wrap="square" rtlCol="0">
            <a:spAutoFit/>
          </a:bodyPr>
          <a:lstStyle/>
          <a:p>
            <a:r>
              <a:rPr lang="en-GB" sz="2400" dirty="0">
                <a:latin typeface="OpenDyslexicAlta" pitchFamily="2" charset="77"/>
              </a:rPr>
              <a:t>Get children to sort the spelling list words in to ones where the ‘c’ comes before an ‘</a:t>
            </a:r>
            <a:r>
              <a:rPr lang="en-GB" sz="2400" dirty="0" err="1">
                <a:latin typeface="OpenDyslexicAlta" pitchFamily="2" charset="77"/>
              </a:rPr>
              <a:t>i</a:t>
            </a:r>
            <a:r>
              <a:rPr lang="en-GB" sz="2400" dirty="0">
                <a:latin typeface="OpenDyslexicAlta" pitchFamily="2" charset="77"/>
              </a:rPr>
              <a:t>’ and ones where the ‘c’ comes before an ‘e’. </a:t>
            </a:r>
          </a:p>
        </p:txBody>
      </p:sp>
      <p:sp>
        <p:nvSpPr>
          <p:cNvPr id="6" name="Rectangle 5">
            <a:extLst>
              <a:ext uri="{FF2B5EF4-FFF2-40B4-BE49-F238E27FC236}">
                <a16:creationId xmlns:a16="http://schemas.microsoft.com/office/drawing/2014/main" id="{FC6A682E-390E-438B-8AF1-3C067A419676}"/>
              </a:ext>
            </a:extLst>
          </p:cNvPr>
          <p:cNvSpPr/>
          <p:nvPr/>
        </p:nvSpPr>
        <p:spPr>
          <a:xfrm>
            <a:off x="3530321" y="1490008"/>
            <a:ext cx="1962677" cy="1938992"/>
          </a:xfrm>
          <a:prstGeom prst="rect">
            <a:avLst/>
          </a:prstGeom>
        </p:spPr>
        <p:txBody>
          <a:bodyPr wrap="square">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circle </a:t>
            </a:r>
          </a:p>
          <a:p>
            <a:pPr fontAlgn="t"/>
            <a:r>
              <a:rPr lang="en-GB" sz="2400" dirty="0">
                <a:latin typeface="OpenDyslexicAlta" pitchFamily="2" charset="77"/>
                <a:ea typeface="Open Sans" panose="020B0606030504020204" pitchFamily="34" charset="0"/>
                <a:cs typeface="Open Sans" panose="020B0606030504020204" pitchFamily="34" charset="0"/>
              </a:rPr>
              <a:t>century</a:t>
            </a:r>
          </a:p>
          <a:p>
            <a:pPr fontAlgn="t"/>
            <a:r>
              <a:rPr lang="en-GB" sz="2400" dirty="0">
                <a:latin typeface="OpenDyslexicAlta" pitchFamily="2" charset="77"/>
                <a:ea typeface="Open Sans" panose="020B0606030504020204" pitchFamily="34" charset="0"/>
                <a:cs typeface="Open Sans" panose="020B0606030504020204" pitchFamily="34" charset="0"/>
              </a:rPr>
              <a:t>centaur</a:t>
            </a:r>
          </a:p>
          <a:p>
            <a:pPr fontAlgn="t"/>
            <a:r>
              <a:rPr lang="en-GB" sz="2400" dirty="0">
                <a:latin typeface="OpenDyslexicAlta" pitchFamily="2" charset="77"/>
                <a:ea typeface="Open Sans" panose="020B0606030504020204" pitchFamily="34" charset="0"/>
                <a:cs typeface="Open Sans" panose="020B0606030504020204" pitchFamily="34" charset="0"/>
              </a:rPr>
              <a:t>circus</a:t>
            </a:r>
          </a:p>
          <a:p>
            <a:pPr fontAlgn="t"/>
            <a:r>
              <a:rPr lang="en-GB" sz="2400" dirty="0">
                <a:latin typeface="OpenDyslexicAlta" pitchFamily="2" charset="77"/>
                <a:ea typeface="Open Sans" panose="020B0606030504020204" pitchFamily="34" charset="0"/>
                <a:cs typeface="Open Sans" panose="020B0606030504020204" pitchFamily="34" charset="0"/>
              </a:rPr>
              <a:t>princess</a:t>
            </a:r>
          </a:p>
        </p:txBody>
      </p:sp>
      <p:sp>
        <p:nvSpPr>
          <p:cNvPr id="7" name="TextBox 6">
            <a:extLst>
              <a:ext uri="{FF2B5EF4-FFF2-40B4-BE49-F238E27FC236}">
                <a16:creationId xmlns:a16="http://schemas.microsoft.com/office/drawing/2014/main" id="{C19D0292-7C44-4A43-8AC1-971014736C86}"/>
              </a:ext>
            </a:extLst>
          </p:cNvPr>
          <p:cNvSpPr txBox="1"/>
          <p:nvPr/>
        </p:nvSpPr>
        <p:spPr>
          <a:xfrm>
            <a:off x="5576834" y="1490008"/>
            <a:ext cx="1775944" cy="1938992"/>
          </a:xfrm>
          <a:prstGeom prst="rect">
            <a:avLst/>
          </a:prstGeom>
          <a:noFill/>
        </p:spPr>
        <p:txBody>
          <a:bodyPr wrap="square" rtlCol="0">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voice</a:t>
            </a:r>
          </a:p>
          <a:p>
            <a:pPr fontAlgn="t"/>
            <a:r>
              <a:rPr lang="en-GB" sz="2400" dirty="0">
                <a:latin typeface="OpenDyslexicAlta" pitchFamily="2" charset="77"/>
                <a:ea typeface="Open Sans" panose="020B0606030504020204" pitchFamily="34" charset="0"/>
                <a:cs typeface="Open Sans" panose="020B0606030504020204" pitchFamily="34" charset="0"/>
              </a:rPr>
              <a:t>medicine</a:t>
            </a:r>
          </a:p>
          <a:p>
            <a:pPr fontAlgn="t"/>
            <a:r>
              <a:rPr lang="en-GB" sz="2400" dirty="0">
                <a:latin typeface="OpenDyslexicAlta" pitchFamily="2" charset="77"/>
                <a:ea typeface="Open Sans" panose="020B0606030504020204" pitchFamily="34" charset="0"/>
                <a:cs typeface="Open Sans" panose="020B0606030504020204" pitchFamily="34" charset="0"/>
              </a:rPr>
              <a:t>celebrate</a:t>
            </a:r>
          </a:p>
          <a:p>
            <a:pPr fontAlgn="t"/>
            <a:r>
              <a:rPr lang="en-GB" sz="2400" dirty="0">
                <a:latin typeface="OpenDyslexicAlta" pitchFamily="2" charset="77"/>
                <a:ea typeface="Open Sans" panose="020B0606030504020204" pitchFamily="34" charset="0"/>
                <a:cs typeface="Open Sans" panose="020B0606030504020204" pitchFamily="34" charset="0"/>
              </a:rPr>
              <a:t>celery</a:t>
            </a:r>
          </a:p>
          <a:p>
            <a:pPr fontAlgn="t"/>
            <a:r>
              <a:rPr lang="en-GB" sz="2400" dirty="0">
                <a:latin typeface="OpenDyslexicAlta" pitchFamily="2" charset="77"/>
                <a:ea typeface="Open Sans" panose="020B0606030504020204" pitchFamily="34" charset="0"/>
                <a:cs typeface="Open Sans" panose="020B0606030504020204" pitchFamily="34" charset="0"/>
              </a:rPr>
              <a:t>pencil</a:t>
            </a:r>
          </a:p>
        </p:txBody>
      </p:sp>
      <p:sp>
        <p:nvSpPr>
          <p:cNvPr id="8" name="TextBox 7">
            <a:extLst>
              <a:ext uri="{FF2B5EF4-FFF2-40B4-BE49-F238E27FC236}">
                <a16:creationId xmlns:a16="http://schemas.microsoft.com/office/drawing/2014/main" id="{D1946448-55A2-48A3-80E3-356F844C7C6F}"/>
              </a:ext>
            </a:extLst>
          </p:cNvPr>
          <p:cNvSpPr txBox="1"/>
          <p:nvPr/>
        </p:nvSpPr>
        <p:spPr>
          <a:xfrm rot="20798439">
            <a:off x="2964264" y="4762222"/>
            <a:ext cx="1828800" cy="338554"/>
          </a:xfrm>
          <a:prstGeom prst="rect">
            <a:avLst/>
          </a:prstGeom>
          <a:noFill/>
        </p:spPr>
        <p:txBody>
          <a:bodyPr wrap="square" rtlCol="0">
            <a:spAutoFit/>
          </a:bodyPr>
          <a:lstStyle/>
          <a:p>
            <a:r>
              <a:rPr lang="en-GB" sz="1600" dirty="0">
                <a:latin typeface="OpenDyslexicAlta" pitchFamily="2" charset="77"/>
              </a:rPr>
              <a:t>‘c’ before </a:t>
            </a:r>
            <a:r>
              <a:rPr lang="en-GB" sz="1600" dirty="0" err="1">
                <a:latin typeface="OpenDyslexicAlta" pitchFamily="2" charset="77"/>
              </a:rPr>
              <a:t>i</a:t>
            </a:r>
            <a:endParaRPr lang="en-GB" sz="1600" dirty="0">
              <a:latin typeface="OpenDyslexicAlta" pitchFamily="2" charset="77"/>
            </a:endParaRPr>
          </a:p>
        </p:txBody>
      </p:sp>
      <p:sp>
        <p:nvSpPr>
          <p:cNvPr id="9" name="TextBox 8">
            <a:extLst>
              <a:ext uri="{FF2B5EF4-FFF2-40B4-BE49-F238E27FC236}">
                <a16:creationId xmlns:a16="http://schemas.microsoft.com/office/drawing/2014/main" id="{5AA5FBAF-C915-4544-82F6-191BE80B12AF}"/>
              </a:ext>
            </a:extLst>
          </p:cNvPr>
          <p:cNvSpPr txBox="1"/>
          <p:nvPr/>
        </p:nvSpPr>
        <p:spPr>
          <a:xfrm rot="20798439">
            <a:off x="8170985" y="4762221"/>
            <a:ext cx="1828800" cy="338554"/>
          </a:xfrm>
          <a:prstGeom prst="rect">
            <a:avLst/>
          </a:prstGeom>
          <a:noFill/>
        </p:spPr>
        <p:txBody>
          <a:bodyPr wrap="square" rtlCol="0">
            <a:spAutoFit/>
          </a:bodyPr>
          <a:lstStyle/>
          <a:p>
            <a:r>
              <a:rPr lang="en-GB" sz="1600" dirty="0">
                <a:latin typeface="OpenDyslexicAlta" pitchFamily="2" charset="77"/>
              </a:rPr>
              <a:t>‘c’ before e</a:t>
            </a:r>
          </a:p>
        </p:txBody>
      </p:sp>
    </p:spTree>
    <p:extLst>
      <p:ext uri="{BB962C8B-B14F-4D97-AF65-F5344CB8AC3E}">
        <p14:creationId xmlns:p14="http://schemas.microsoft.com/office/powerpoint/2010/main" val="280830023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g, Sack, Paper Bag, Container">
            <a:extLst>
              <a:ext uri="{FF2B5EF4-FFF2-40B4-BE49-F238E27FC236}">
                <a16:creationId xmlns:a16="http://schemas.microsoft.com/office/drawing/2014/main" id="{83FDC957-26BC-4517-8FEC-5116B3A438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0811" y="4053839"/>
            <a:ext cx="2808482" cy="23176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ag, Sack, Paper Bag, Container">
            <a:extLst>
              <a:ext uri="{FF2B5EF4-FFF2-40B4-BE49-F238E27FC236}">
                <a16:creationId xmlns:a16="http://schemas.microsoft.com/office/drawing/2014/main" id="{5F430227-E328-4566-8167-4546FAAAD9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0207" y="4178581"/>
            <a:ext cx="2808482" cy="2317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A06B16-137F-48BF-8281-F3434B4CFCC9}"/>
              </a:ext>
            </a:extLst>
          </p:cNvPr>
          <p:cNvSpPr txBox="1"/>
          <p:nvPr/>
        </p:nvSpPr>
        <p:spPr>
          <a:xfrm>
            <a:off x="301451" y="361740"/>
            <a:ext cx="8581292" cy="1200329"/>
          </a:xfrm>
          <a:prstGeom prst="rect">
            <a:avLst/>
          </a:prstGeom>
          <a:noFill/>
        </p:spPr>
        <p:txBody>
          <a:bodyPr wrap="square" rtlCol="0">
            <a:spAutoFit/>
          </a:bodyPr>
          <a:lstStyle/>
          <a:p>
            <a:r>
              <a:rPr lang="en-GB" sz="2400" dirty="0">
                <a:latin typeface="OpenDyslexicAlta" pitchFamily="2" charset="77"/>
              </a:rPr>
              <a:t>Get children to sort the spelling list words in to ones where the ‘c’ comes before an ‘</a:t>
            </a:r>
            <a:r>
              <a:rPr lang="en-GB" sz="2400" dirty="0" err="1">
                <a:latin typeface="OpenDyslexicAlta" pitchFamily="2" charset="77"/>
              </a:rPr>
              <a:t>i</a:t>
            </a:r>
            <a:r>
              <a:rPr lang="en-GB" sz="2400" dirty="0">
                <a:latin typeface="OpenDyslexicAlta" pitchFamily="2" charset="77"/>
              </a:rPr>
              <a:t>’ and ones where the ‘c’ comes before an ‘e’. </a:t>
            </a:r>
          </a:p>
        </p:txBody>
      </p:sp>
      <p:sp>
        <p:nvSpPr>
          <p:cNvPr id="6" name="Rectangle 5">
            <a:extLst>
              <a:ext uri="{FF2B5EF4-FFF2-40B4-BE49-F238E27FC236}">
                <a16:creationId xmlns:a16="http://schemas.microsoft.com/office/drawing/2014/main" id="{FC6A682E-390E-438B-8AF1-3C067A419676}"/>
              </a:ext>
            </a:extLst>
          </p:cNvPr>
          <p:cNvSpPr/>
          <p:nvPr/>
        </p:nvSpPr>
        <p:spPr>
          <a:xfrm>
            <a:off x="3530321" y="1490008"/>
            <a:ext cx="1962677" cy="1938992"/>
          </a:xfrm>
          <a:prstGeom prst="rect">
            <a:avLst/>
          </a:prstGeom>
        </p:spPr>
        <p:txBody>
          <a:bodyPr wrap="square">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circle </a:t>
            </a:r>
          </a:p>
          <a:p>
            <a:pPr fontAlgn="t"/>
            <a:r>
              <a:rPr lang="en-GB" sz="2400" dirty="0">
                <a:latin typeface="OpenDyslexicAlta" pitchFamily="2" charset="77"/>
                <a:ea typeface="Open Sans" panose="020B0606030504020204" pitchFamily="34" charset="0"/>
                <a:cs typeface="Open Sans" panose="020B0606030504020204" pitchFamily="34" charset="0"/>
              </a:rPr>
              <a:t>century</a:t>
            </a:r>
          </a:p>
          <a:p>
            <a:pPr fontAlgn="t"/>
            <a:r>
              <a:rPr lang="en-GB" sz="2400" dirty="0">
                <a:latin typeface="OpenDyslexicAlta" pitchFamily="2" charset="77"/>
                <a:ea typeface="Open Sans" panose="020B0606030504020204" pitchFamily="34" charset="0"/>
                <a:cs typeface="Open Sans" panose="020B0606030504020204" pitchFamily="34" charset="0"/>
              </a:rPr>
              <a:t>centaur</a:t>
            </a:r>
          </a:p>
          <a:p>
            <a:pPr fontAlgn="t"/>
            <a:r>
              <a:rPr lang="en-GB" sz="2400" dirty="0">
                <a:latin typeface="OpenDyslexicAlta" pitchFamily="2" charset="77"/>
                <a:ea typeface="Open Sans" panose="020B0606030504020204" pitchFamily="34" charset="0"/>
                <a:cs typeface="Open Sans" panose="020B0606030504020204" pitchFamily="34" charset="0"/>
              </a:rPr>
              <a:t>circus</a:t>
            </a:r>
          </a:p>
          <a:p>
            <a:pPr fontAlgn="t"/>
            <a:r>
              <a:rPr lang="en-GB" sz="2400" dirty="0">
                <a:latin typeface="OpenDyslexicAlta" pitchFamily="2" charset="77"/>
                <a:ea typeface="Open Sans" panose="020B0606030504020204" pitchFamily="34" charset="0"/>
                <a:cs typeface="Open Sans" panose="020B0606030504020204" pitchFamily="34" charset="0"/>
              </a:rPr>
              <a:t>princess</a:t>
            </a:r>
          </a:p>
        </p:txBody>
      </p:sp>
      <p:sp>
        <p:nvSpPr>
          <p:cNvPr id="7" name="TextBox 6">
            <a:extLst>
              <a:ext uri="{FF2B5EF4-FFF2-40B4-BE49-F238E27FC236}">
                <a16:creationId xmlns:a16="http://schemas.microsoft.com/office/drawing/2014/main" id="{C19D0292-7C44-4A43-8AC1-971014736C86}"/>
              </a:ext>
            </a:extLst>
          </p:cNvPr>
          <p:cNvSpPr txBox="1"/>
          <p:nvPr/>
        </p:nvSpPr>
        <p:spPr>
          <a:xfrm>
            <a:off x="5623133" y="1490008"/>
            <a:ext cx="1775944" cy="1938992"/>
          </a:xfrm>
          <a:prstGeom prst="rect">
            <a:avLst/>
          </a:prstGeom>
          <a:noFill/>
        </p:spPr>
        <p:txBody>
          <a:bodyPr wrap="square" rtlCol="0">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voice</a:t>
            </a:r>
          </a:p>
          <a:p>
            <a:pPr fontAlgn="t"/>
            <a:r>
              <a:rPr lang="en-GB" sz="2400" dirty="0">
                <a:latin typeface="OpenDyslexicAlta" pitchFamily="2" charset="77"/>
                <a:ea typeface="Open Sans" panose="020B0606030504020204" pitchFamily="34" charset="0"/>
                <a:cs typeface="Open Sans" panose="020B0606030504020204" pitchFamily="34" charset="0"/>
              </a:rPr>
              <a:t>medicine</a:t>
            </a:r>
          </a:p>
          <a:p>
            <a:pPr fontAlgn="t"/>
            <a:r>
              <a:rPr lang="en-GB" sz="2400" dirty="0">
                <a:latin typeface="OpenDyslexicAlta" pitchFamily="2" charset="77"/>
                <a:ea typeface="Open Sans" panose="020B0606030504020204" pitchFamily="34" charset="0"/>
                <a:cs typeface="Open Sans" panose="020B0606030504020204" pitchFamily="34" charset="0"/>
              </a:rPr>
              <a:t>celebrate</a:t>
            </a:r>
          </a:p>
          <a:p>
            <a:pPr fontAlgn="t"/>
            <a:r>
              <a:rPr lang="en-GB" sz="2400" dirty="0">
                <a:latin typeface="OpenDyslexicAlta" pitchFamily="2" charset="77"/>
                <a:ea typeface="Open Sans" panose="020B0606030504020204" pitchFamily="34" charset="0"/>
                <a:cs typeface="Open Sans" panose="020B0606030504020204" pitchFamily="34" charset="0"/>
              </a:rPr>
              <a:t>celery</a:t>
            </a:r>
          </a:p>
          <a:p>
            <a:pPr fontAlgn="t"/>
            <a:r>
              <a:rPr lang="en-GB" sz="2400" dirty="0">
                <a:latin typeface="OpenDyslexicAlta" pitchFamily="2" charset="77"/>
                <a:ea typeface="Open Sans" panose="020B0606030504020204" pitchFamily="34" charset="0"/>
                <a:cs typeface="Open Sans" panose="020B0606030504020204" pitchFamily="34" charset="0"/>
              </a:rPr>
              <a:t>pencil</a:t>
            </a:r>
          </a:p>
        </p:txBody>
      </p:sp>
      <p:sp>
        <p:nvSpPr>
          <p:cNvPr id="8" name="TextBox 7">
            <a:extLst>
              <a:ext uri="{FF2B5EF4-FFF2-40B4-BE49-F238E27FC236}">
                <a16:creationId xmlns:a16="http://schemas.microsoft.com/office/drawing/2014/main" id="{D1946448-55A2-48A3-80E3-356F844C7C6F}"/>
              </a:ext>
            </a:extLst>
          </p:cNvPr>
          <p:cNvSpPr txBox="1"/>
          <p:nvPr/>
        </p:nvSpPr>
        <p:spPr>
          <a:xfrm rot="20798439">
            <a:off x="2964264" y="4762222"/>
            <a:ext cx="1828800" cy="338554"/>
          </a:xfrm>
          <a:prstGeom prst="rect">
            <a:avLst/>
          </a:prstGeom>
          <a:noFill/>
        </p:spPr>
        <p:txBody>
          <a:bodyPr wrap="square" rtlCol="0">
            <a:spAutoFit/>
          </a:bodyPr>
          <a:lstStyle/>
          <a:p>
            <a:r>
              <a:rPr lang="en-GB" sz="1600" dirty="0">
                <a:latin typeface="OpenDyslexicAlta" pitchFamily="2" charset="77"/>
              </a:rPr>
              <a:t>‘c’ before </a:t>
            </a:r>
            <a:r>
              <a:rPr lang="en-GB" sz="1600" dirty="0" err="1">
                <a:latin typeface="OpenDyslexicAlta" pitchFamily="2" charset="77"/>
              </a:rPr>
              <a:t>i</a:t>
            </a:r>
            <a:endParaRPr lang="en-GB" sz="1600" dirty="0">
              <a:latin typeface="OpenDyslexicAlta" pitchFamily="2" charset="77"/>
            </a:endParaRPr>
          </a:p>
        </p:txBody>
      </p:sp>
      <p:sp>
        <p:nvSpPr>
          <p:cNvPr id="9" name="TextBox 8">
            <a:extLst>
              <a:ext uri="{FF2B5EF4-FFF2-40B4-BE49-F238E27FC236}">
                <a16:creationId xmlns:a16="http://schemas.microsoft.com/office/drawing/2014/main" id="{5AA5FBAF-C915-4544-82F6-191BE80B12AF}"/>
              </a:ext>
            </a:extLst>
          </p:cNvPr>
          <p:cNvSpPr txBox="1"/>
          <p:nvPr/>
        </p:nvSpPr>
        <p:spPr>
          <a:xfrm rot="20798439">
            <a:off x="8170985" y="4762221"/>
            <a:ext cx="1828800" cy="338554"/>
          </a:xfrm>
          <a:prstGeom prst="rect">
            <a:avLst/>
          </a:prstGeom>
          <a:noFill/>
        </p:spPr>
        <p:txBody>
          <a:bodyPr wrap="square" rtlCol="0">
            <a:spAutoFit/>
          </a:bodyPr>
          <a:lstStyle/>
          <a:p>
            <a:r>
              <a:rPr lang="en-GB" sz="1600" dirty="0">
                <a:latin typeface="OpenDyslexicAlta" pitchFamily="2" charset="77"/>
              </a:rPr>
              <a:t>‘c’ before e</a:t>
            </a:r>
          </a:p>
        </p:txBody>
      </p:sp>
      <p:sp>
        <p:nvSpPr>
          <p:cNvPr id="5" name="TextBox 4">
            <a:extLst>
              <a:ext uri="{FF2B5EF4-FFF2-40B4-BE49-F238E27FC236}">
                <a16:creationId xmlns:a16="http://schemas.microsoft.com/office/drawing/2014/main" id="{F7AC0A36-7949-B54B-9550-FD621AB6B2D4}"/>
              </a:ext>
            </a:extLst>
          </p:cNvPr>
          <p:cNvSpPr txBox="1"/>
          <p:nvPr/>
        </p:nvSpPr>
        <p:spPr>
          <a:xfrm>
            <a:off x="347241" y="1747777"/>
            <a:ext cx="1473570" cy="369332"/>
          </a:xfrm>
          <a:prstGeom prst="rect">
            <a:avLst/>
          </a:prstGeom>
          <a:noFill/>
        </p:spPr>
        <p:txBody>
          <a:bodyPr wrap="square" rtlCol="0">
            <a:spAutoFit/>
          </a:bodyPr>
          <a:lstStyle/>
          <a:p>
            <a:r>
              <a:rPr lang="en-US" dirty="0">
                <a:solidFill>
                  <a:srgbClr val="FF3860"/>
                </a:solidFill>
              </a:rPr>
              <a:t>Answers: </a:t>
            </a:r>
          </a:p>
        </p:txBody>
      </p:sp>
      <p:sp>
        <p:nvSpPr>
          <p:cNvPr id="10" name="Rectangle 9">
            <a:extLst>
              <a:ext uri="{FF2B5EF4-FFF2-40B4-BE49-F238E27FC236}">
                <a16:creationId xmlns:a16="http://schemas.microsoft.com/office/drawing/2014/main" id="{F2A93AF3-6860-EE4E-AF31-013F268D0F6A}"/>
              </a:ext>
            </a:extLst>
          </p:cNvPr>
          <p:cNvSpPr/>
          <p:nvPr/>
        </p:nvSpPr>
        <p:spPr>
          <a:xfrm>
            <a:off x="7240353" y="3640142"/>
            <a:ext cx="940707"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celery</a:t>
            </a:r>
          </a:p>
        </p:txBody>
      </p:sp>
      <p:sp>
        <p:nvSpPr>
          <p:cNvPr id="12" name="Rectangle 11">
            <a:extLst>
              <a:ext uri="{FF2B5EF4-FFF2-40B4-BE49-F238E27FC236}">
                <a16:creationId xmlns:a16="http://schemas.microsoft.com/office/drawing/2014/main" id="{B49BD68F-E284-6F40-AACD-D193A6338C7A}"/>
              </a:ext>
            </a:extLst>
          </p:cNvPr>
          <p:cNvSpPr/>
          <p:nvPr/>
        </p:nvSpPr>
        <p:spPr>
          <a:xfrm>
            <a:off x="8289535" y="3656561"/>
            <a:ext cx="1186415"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princess</a:t>
            </a:r>
          </a:p>
        </p:txBody>
      </p:sp>
      <p:sp>
        <p:nvSpPr>
          <p:cNvPr id="13" name="Rectangle 12">
            <a:extLst>
              <a:ext uri="{FF2B5EF4-FFF2-40B4-BE49-F238E27FC236}">
                <a16:creationId xmlns:a16="http://schemas.microsoft.com/office/drawing/2014/main" id="{38718ED5-6794-074D-91C8-CD5A905F206A}"/>
              </a:ext>
            </a:extLst>
          </p:cNvPr>
          <p:cNvSpPr/>
          <p:nvPr/>
        </p:nvSpPr>
        <p:spPr>
          <a:xfrm>
            <a:off x="1340884" y="3622930"/>
            <a:ext cx="835806" cy="369332"/>
          </a:xfrm>
          <a:prstGeom prst="rect">
            <a:avLst/>
          </a:prstGeom>
        </p:spPr>
        <p:txBody>
          <a:bodyPr wrap="none">
            <a:spAutoFit/>
          </a:bodyPr>
          <a:lstStyle/>
          <a:p>
            <a:r>
              <a:rPr lang="en-GB" dirty="0">
                <a:latin typeface="OpenDyslexicAlta" pitchFamily="2" charset="77"/>
                <a:ea typeface="Open Sans" panose="020B0606030504020204" pitchFamily="34" charset="0"/>
                <a:cs typeface="Open Sans" panose="020B0606030504020204" pitchFamily="34" charset="0"/>
              </a:rPr>
              <a:t>circle</a:t>
            </a:r>
            <a:endParaRPr lang="en-US" dirty="0"/>
          </a:p>
        </p:txBody>
      </p:sp>
      <p:sp>
        <p:nvSpPr>
          <p:cNvPr id="14" name="Rectangle 13">
            <a:extLst>
              <a:ext uri="{FF2B5EF4-FFF2-40B4-BE49-F238E27FC236}">
                <a16:creationId xmlns:a16="http://schemas.microsoft.com/office/drawing/2014/main" id="{0C067362-B267-104A-8819-9CDD0AE06F8E}"/>
              </a:ext>
            </a:extLst>
          </p:cNvPr>
          <p:cNvSpPr/>
          <p:nvPr/>
        </p:nvSpPr>
        <p:spPr>
          <a:xfrm>
            <a:off x="2364278" y="3582479"/>
            <a:ext cx="879087"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circus</a:t>
            </a:r>
          </a:p>
        </p:txBody>
      </p:sp>
      <p:sp>
        <p:nvSpPr>
          <p:cNvPr id="15" name="Rectangle 14">
            <a:extLst>
              <a:ext uri="{FF2B5EF4-FFF2-40B4-BE49-F238E27FC236}">
                <a16:creationId xmlns:a16="http://schemas.microsoft.com/office/drawing/2014/main" id="{F4977AB9-3244-F642-A70E-2574D61E948A}"/>
              </a:ext>
            </a:extLst>
          </p:cNvPr>
          <p:cNvSpPr/>
          <p:nvPr/>
        </p:nvSpPr>
        <p:spPr>
          <a:xfrm>
            <a:off x="6511105" y="3952561"/>
            <a:ext cx="818109"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voice</a:t>
            </a:r>
          </a:p>
        </p:txBody>
      </p:sp>
      <p:sp>
        <p:nvSpPr>
          <p:cNvPr id="16" name="Rectangle 15">
            <a:extLst>
              <a:ext uri="{FF2B5EF4-FFF2-40B4-BE49-F238E27FC236}">
                <a16:creationId xmlns:a16="http://schemas.microsoft.com/office/drawing/2014/main" id="{0F18ECD6-58F4-A648-A7DD-1C3451B763B0}"/>
              </a:ext>
            </a:extLst>
          </p:cNvPr>
          <p:cNvSpPr/>
          <p:nvPr/>
        </p:nvSpPr>
        <p:spPr>
          <a:xfrm>
            <a:off x="800622" y="3125845"/>
            <a:ext cx="1253613"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medicine</a:t>
            </a:r>
          </a:p>
        </p:txBody>
      </p:sp>
      <p:sp>
        <p:nvSpPr>
          <p:cNvPr id="17" name="Rectangle 16">
            <a:extLst>
              <a:ext uri="{FF2B5EF4-FFF2-40B4-BE49-F238E27FC236}">
                <a16:creationId xmlns:a16="http://schemas.microsoft.com/office/drawing/2014/main" id="{4297B82E-C883-5243-B69F-B6D4D0533915}"/>
              </a:ext>
            </a:extLst>
          </p:cNvPr>
          <p:cNvSpPr/>
          <p:nvPr/>
        </p:nvSpPr>
        <p:spPr>
          <a:xfrm>
            <a:off x="3243365" y="3531028"/>
            <a:ext cx="896464"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pencil</a:t>
            </a:r>
          </a:p>
        </p:txBody>
      </p:sp>
      <p:sp>
        <p:nvSpPr>
          <p:cNvPr id="18" name="Rectangle 17">
            <a:extLst>
              <a:ext uri="{FF2B5EF4-FFF2-40B4-BE49-F238E27FC236}">
                <a16:creationId xmlns:a16="http://schemas.microsoft.com/office/drawing/2014/main" id="{7CA22230-BAE9-2D42-96EA-ECDD24224480}"/>
              </a:ext>
            </a:extLst>
          </p:cNvPr>
          <p:cNvSpPr/>
          <p:nvPr/>
        </p:nvSpPr>
        <p:spPr>
          <a:xfrm>
            <a:off x="9464902" y="3841227"/>
            <a:ext cx="1098506"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century</a:t>
            </a:r>
          </a:p>
        </p:txBody>
      </p:sp>
      <p:sp>
        <p:nvSpPr>
          <p:cNvPr id="19" name="Rectangle 18">
            <a:extLst>
              <a:ext uri="{FF2B5EF4-FFF2-40B4-BE49-F238E27FC236}">
                <a16:creationId xmlns:a16="http://schemas.microsoft.com/office/drawing/2014/main" id="{0F026E9D-E85C-4D46-B1C5-F511C6FB96DB}"/>
              </a:ext>
            </a:extLst>
          </p:cNvPr>
          <p:cNvSpPr/>
          <p:nvPr/>
        </p:nvSpPr>
        <p:spPr>
          <a:xfrm>
            <a:off x="9584425" y="3395551"/>
            <a:ext cx="1101648"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centaur</a:t>
            </a:r>
          </a:p>
        </p:txBody>
      </p:sp>
      <p:sp>
        <p:nvSpPr>
          <p:cNvPr id="20" name="Rectangle 19">
            <a:extLst>
              <a:ext uri="{FF2B5EF4-FFF2-40B4-BE49-F238E27FC236}">
                <a16:creationId xmlns:a16="http://schemas.microsoft.com/office/drawing/2014/main" id="{2FC7B903-59C5-C146-A7ED-D5D54710A6A0}"/>
              </a:ext>
            </a:extLst>
          </p:cNvPr>
          <p:cNvSpPr/>
          <p:nvPr/>
        </p:nvSpPr>
        <p:spPr>
          <a:xfrm>
            <a:off x="8126394" y="3182070"/>
            <a:ext cx="1338508"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celebrate</a:t>
            </a:r>
          </a:p>
        </p:txBody>
      </p:sp>
      <p:cxnSp>
        <p:nvCxnSpPr>
          <p:cNvPr id="22" name="Straight Arrow Connector 21">
            <a:extLst>
              <a:ext uri="{FF2B5EF4-FFF2-40B4-BE49-F238E27FC236}">
                <a16:creationId xmlns:a16="http://schemas.microsoft.com/office/drawing/2014/main" id="{5FEC1978-7E6B-3547-AB24-18E8FF3EAA74}"/>
              </a:ext>
            </a:extLst>
          </p:cNvPr>
          <p:cNvCxnSpPr>
            <a:cxnSpLocks/>
          </p:cNvCxnSpPr>
          <p:nvPr/>
        </p:nvCxnSpPr>
        <p:spPr>
          <a:xfrm>
            <a:off x="1806019" y="3427802"/>
            <a:ext cx="1045214" cy="1076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3AD6757-0CC7-5645-BC44-1B6FA137CFE1}"/>
              </a:ext>
            </a:extLst>
          </p:cNvPr>
          <p:cNvCxnSpPr/>
          <p:nvPr/>
        </p:nvCxnSpPr>
        <p:spPr>
          <a:xfrm>
            <a:off x="1866003" y="3900360"/>
            <a:ext cx="915549" cy="603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728AC62-9885-B84F-AEB3-8CE313157726}"/>
              </a:ext>
            </a:extLst>
          </p:cNvPr>
          <p:cNvCxnSpPr/>
          <p:nvPr/>
        </p:nvCxnSpPr>
        <p:spPr>
          <a:xfrm>
            <a:off x="2937187" y="3946311"/>
            <a:ext cx="6466" cy="609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393B90-190B-3146-852C-FE8289A8E1FF}"/>
              </a:ext>
            </a:extLst>
          </p:cNvPr>
          <p:cNvCxnSpPr>
            <a:stCxn id="17" idx="2"/>
          </p:cNvCxnSpPr>
          <p:nvPr/>
        </p:nvCxnSpPr>
        <p:spPr>
          <a:xfrm flipH="1">
            <a:off x="3225052" y="3900360"/>
            <a:ext cx="466545" cy="655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BA1963-1EB1-2B46-B012-CFFC28E0FBD4}"/>
              </a:ext>
            </a:extLst>
          </p:cNvPr>
          <p:cNvCxnSpPr/>
          <p:nvPr/>
        </p:nvCxnSpPr>
        <p:spPr>
          <a:xfrm>
            <a:off x="7240353" y="4210559"/>
            <a:ext cx="1134095" cy="366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F1F4DC2-8D43-D94F-862B-C15E833FCF44}"/>
              </a:ext>
            </a:extLst>
          </p:cNvPr>
          <p:cNvCxnSpPr/>
          <p:nvPr/>
        </p:nvCxnSpPr>
        <p:spPr>
          <a:xfrm>
            <a:off x="7986904" y="3992262"/>
            <a:ext cx="387544" cy="555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1420D3B-6D24-C14F-AC7C-41000F2DBEA6}"/>
              </a:ext>
            </a:extLst>
          </p:cNvPr>
          <p:cNvCxnSpPr/>
          <p:nvPr/>
        </p:nvCxnSpPr>
        <p:spPr>
          <a:xfrm flipH="1">
            <a:off x="8419668" y="3503873"/>
            <a:ext cx="84913" cy="100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477D30C-5B90-8648-80DE-937EF5746D6C}"/>
              </a:ext>
            </a:extLst>
          </p:cNvPr>
          <p:cNvCxnSpPr>
            <a:stCxn id="12" idx="2"/>
          </p:cNvCxnSpPr>
          <p:nvPr/>
        </p:nvCxnSpPr>
        <p:spPr>
          <a:xfrm flipH="1">
            <a:off x="8493971" y="4025893"/>
            <a:ext cx="388772" cy="55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3233BB-25FA-4F4B-922C-7D7C7B8C0438}"/>
              </a:ext>
            </a:extLst>
          </p:cNvPr>
          <p:cNvCxnSpPr/>
          <p:nvPr/>
        </p:nvCxnSpPr>
        <p:spPr>
          <a:xfrm flipH="1">
            <a:off x="8677079" y="3734526"/>
            <a:ext cx="1210085" cy="955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7EF059A-B137-CE4E-9C59-42F00B2EECFC}"/>
              </a:ext>
            </a:extLst>
          </p:cNvPr>
          <p:cNvCxnSpPr/>
          <p:nvPr/>
        </p:nvCxnSpPr>
        <p:spPr>
          <a:xfrm flipH="1">
            <a:off x="8795648" y="4227941"/>
            <a:ext cx="1028261" cy="45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18545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E4D9DC5-D838-664D-9EBB-89A6E7265080}"/>
              </a:ext>
            </a:extLst>
          </p:cNvPr>
          <p:cNvGraphicFramePr>
            <a:graphicFrameLocks noGrp="1"/>
          </p:cNvGraphicFramePr>
          <p:nvPr>
            <p:extLst>
              <p:ext uri="{D42A27DB-BD31-4B8C-83A1-F6EECF244321}">
                <p14:modId xmlns:p14="http://schemas.microsoft.com/office/powerpoint/2010/main" val="3814080882"/>
              </p:ext>
            </p:extLst>
          </p:nvPr>
        </p:nvGraphicFramePr>
        <p:xfrm>
          <a:off x="1352964" y="1876806"/>
          <a:ext cx="9415330" cy="4615965"/>
        </p:xfrm>
        <a:graphic>
          <a:graphicData uri="http://schemas.openxmlformats.org/drawingml/2006/table">
            <a:tbl>
              <a:tblPr>
                <a:tableStyleId>{5940675A-B579-460E-94D1-54222C63F5DA}</a:tableStyleId>
              </a:tblPr>
              <a:tblGrid>
                <a:gridCol w="1883066">
                  <a:extLst>
                    <a:ext uri="{9D8B030D-6E8A-4147-A177-3AD203B41FA5}">
                      <a16:colId xmlns:a16="http://schemas.microsoft.com/office/drawing/2014/main" val="20000"/>
                    </a:ext>
                  </a:extLst>
                </a:gridCol>
                <a:gridCol w="1883066">
                  <a:extLst>
                    <a:ext uri="{9D8B030D-6E8A-4147-A177-3AD203B41FA5}">
                      <a16:colId xmlns:a16="http://schemas.microsoft.com/office/drawing/2014/main" val="20001"/>
                    </a:ext>
                  </a:extLst>
                </a:gridCol>
                <a:gridCol w="1883066">
                  <a:extLst>
                    <a:ext uri="{9D8B030D-6E8A-4147-A177-3AD203B41FA5}">
                      <a16:colId xmlns:a16="http://schemas.microsoft.com/office/drawing/2014/main" val="20002"/>
                    </a:ext>
                  </a:extLst>
                </a:gridCol>
                <a:gridCol w="1883066">
                  <a:extLst>
                    <a:ext uri="{9D8B030D-6E8A-4147-A177-3AD203B41FA5}">
                      <a16:colId xmlns:a16="http://schemas.microsoft.com/office/drawing/2014/main" val="20003"/>
                    </a:ext>
                  </a:extLst>
                </a:gridCol>
                <a:gridCol w="1883066">
                  <a:extLst>
                    <a:ext uri="{9D8B030D-6E8A-4147-A177-3AD203B41FA5}">
                      <a16:colId xmlns:a16="http://schemas.microsoft.com/office/drawing/2014/main" val="20004"/>
                    </a:ext>
                  </a:extLst>
                </a:gridCol>
              </a:tblGrid>
              <a:tr h="2101395">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OpenDyslexicAlta" pitchFamily="2" charset="77"/>
                        </a:rPr>
                        <a:t>100 Years</a:t>
                      </a:r>
                    </a:p>
                    <a:p>
                      <a:endParaRPr lang="en-GB" b="0" i="0" dirty="0">
                        <a:latin typeface="Muli" pitchFamily="2" charset="77"/>
                      </a:endParaRPr>
                    </a:p>
                  </a:txBody>
                  <a:tcPr anchor="ctr"/>
                </a:tc>
                <a:extLst>
                  <a:ext uri="{0D108BD9-81ED-4DB2-BD59-A6C34878D82A}">
                    <a16:rowId xmlns:a16="http://schemas.microsoft.com/office/drawing/2014/main" val="10000"/>
                  </a:ext>
                </a:extLst>
              </a:tr>
              <a:tr h="372529">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1"/>
                  </a:ext>
                </a:extLst>
              </a:tr>
              <a:tr h="1769512">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372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0A06B16-137F-48BF-8281-F3434B4CFCC9}"/>
              </a:ext>
            </a:extLst>
          </p:cNvPr>
          <p:cNvSpPr txBox="1"/>
          <p:nvPr/>
        </p:nvSpPr>
        <p:spPr>
          <a:xfrm>
            <a:off x="820782" y="914147"/>
            <a:ext cx="7075157" cy="954107"/>
          </a:xfrm>
          <a:prstGeom prst="rect">
            <a:avLst/>
          </a:prstGeom>
          <a:noFill/>
        </p:spPr>
        <p:txBody>
          <a:bodyPr wrap="square" rtlCol="0">
            <a:spAutoFit/>
          </a:bodyPr>
          <a:lstStyle/>
          <a:p>
            <a:r>
              <a:rPr lang="en-GB" sz="2800" dirty="0">
                <a:latin typeface="OpenDyslexicAlta" pitchFamily="2" charset="77"/>
              </a:rPr>
              <a:t>Look at the images below, can you spell what they are?</a:t>
            </a:r>
          </a:p>
        </p:txBody>
      </p:sp>
      <p:pic>
        <p:nvPicPr>
          <p:cNvPr id="6146" name="Picture 2" descr="Hawser Circle Rope Circle Rope Rope Rope R">
            <a:extLst>
              <a:ext uri="{FF2B5EF4-FFF2-40B4-BE49-F238E27FC236}">
                <a16:creationId xmlns:a16="http://schemas.microsoft.com/office/drawing/2014/main" id="{0C5E5B14-B844-4A38-8D0D-0F6AB39BC9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816" y="2243555"/>
            <a:ext cx="1379039" cy="13790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entaur Horse Male Man Mythology Legendary">
            <a:extLst>
              <a:ext uri="{FF2B5EF4-FFF2-40B4-BE49-F238E27FC236}">
                <a16:creationId xmlns:a16="http://schemas.microsoft.com/office/drawing/2014/main" id="{2B1DAFE8-E9E8-4DF1-8BA3-856AE5C5B7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1052" y="4483789"/>
            <a:ext cx="1069896"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ircus Tent Big Top Show Stripes Carnival">
            <a:extLst>
              <a:ext uri="{FF2B5EF4-FFF2-40B4-BE49-F238E27FC236}">
                <a16:creationId xmlns:a16="http://schemas.microsoft.com/office/drawing/2014/main" id="{2DADA575-7D40-49A0-8DE6-4B96098BFE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4631" y="2489582"/>
            <a:ext cx="1773477" cy="11104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rincess Cute Cartoon Fairy Pink Purple Cr">
            <a:extLst>
              <a:ext uri="{FF2B5EF4-FFF2-40B4-BE49-F238E27FC236}">
                <a16:creationId xmlns:a16="http://schemas.microsoft.com/office/drawing/2014/main" id="{77F718D4-440C-4A94-B289-A7837381A0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53856" y="4201511"/>
            <a:ext cx="1358002" cy="174234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udspeaker Man Boy Holding Speaking Speak">
            <a:extLst>
              <a:ext uri="{FF2B5EF4-FFF2-40B4-BE49-F238E27FC236}">
                <a16:creationId xmlns:a16="http://schemas.microsoft.com/office/drawing/2014/main" id="{0FB18F13-4E16-461A-A51C-46AB614F1C7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62453" y="2277369"/>
            <a:ext cx="143079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psule Drug Gelatine Medicine Pharmacy Pi">
            <a:extLst>
              <a:ext uri="{FF2B5EF4-FFF2-40B4-BE49-F238E27FC236}">
                <a16:creationId xmlns:a16="http://schemas.microsoft.com/office/drawing/2014/main" id="{D52E2775-12EA-40FF-AA5A-6576AF941C0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20828" y="2286100"/>
            <a:ext cx="138991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tick People, High Five, Teamwork">
            <a:extLst>
              <a:ext uri="{FF2B5EF4-FFF2-40B4-BE49-F238E27FC236}">
                <a16:creationId xmlns:a16="http://schemas.microsoft.com/office/drawing/2014/main" id="{6E610966-BD82-461E-9B72-340E7249B91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44373" y="4483789"/>
            <a:ext cx="1666875" cy="1503282"/>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elery Vegetable Stalks Food Green Snack E">
            <a:extLst>
              <a:ext uri="{FF2B5EF4-FFF2-40B4-BE49-F238E27FC236}">
                <a16:creationId xmlns:a16="http://schemas.microsoft.com/office/drawing/2014/main" id="{CAE8F06E-9E00-4473-A75C-480FEF0C80F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4049" b="9404"/>
          <a:stretch/>
        </p:blipFill>
        <p:spPr bwMode="auto">
          <a:xfrm>
            <a:off x="7145805" y="4445696"/>
            <a:ext cx="1445089"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Pencil Green Writing Tools School Supplies">
            <a:extLst>
              <a:ext uri="{FF2B5EF4-FFF2-40B4-BE49-F238E27FC236}">
                <a16:creationId xmlns:a16="http://schemas.microsoft.com/office/drawing/2014/main" id="{488EE09F-E35A-47C9-8A2B-DA3C3D486AA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434656" y="4560670"/>
            <a:ext cx="1060711" cy="13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168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940626" y="718052"/>
            <a:ext cx="7075157" cy="954107"/>
          </a:xfrm>
          <a:prstGeom prst="rect">
            <a:avLst/>
          </a:prstGeom>
          <a:noFill/>
        </p:spPr>
        <p:txBody>
          <a:bodyPr wrap="square" rtlCol="0">
            <a:spAutoFit/>
          </a:bodyPr>
          <a:lstStyle/>
          <a:p>
            <a:r>
              <a:rPr lang="en-GB" sz="2800" dirty="0">
                <a:latin typeface="OpenDyslexicAlta" pitchFamily="2" charset="77"/>
              </a:rPr>
              <a:t>Look at the images below, can you spell what they are?</a:t>
            </a:r>
          </a:p>
        </p:txBody>
      </p:sp>
      <p:pic>
        <p:nvPicPr>
          <p:cNvPr id="6146" name="Picture 2" descr="Hawser Circle Rope Circle Rope Rope Rope R">
            <a:extLst>
              <a:ext uri="{FF2B5EF4-FFF2-40B4-BE49-F238E27FC236}">
                <a16:creationId xmlns:a16="http://schemas.microsoft.com/office/drawing/2014/main" id="{0C5E5B14-B844-4A38-8D0D-0F6AB39BC9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816" y="2243555"/>
            <a:ext cx="1379039" cy="13790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entaur Horse Male Man Mythology Legendary">
            <a:extLst>
              <a:ext uri="{FF2B5EF4-FFF2-40B4-BE49-F238E27FC236}">
                <a16:creationId xmlns:a16="http://schemas.microsoft.com/office/drawing/2014/main" id="{2B1DAFE8-E9E8-4DF1-8BA3-856AE5C5B7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1052" y="4483789"/>
            <a:ext cx="1069896"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ircus Tent Big Top Show Stripes Carnival">
            <a:extLst>
              <a:ext uri="{FF2B5EF4-FFF2-40B4-BE49-F238E27FC236}">
                <a16:creationId xmlns:a16="http://schemas.microsoft.com/office/drawing/2014/main" id="{2DADA575-7D40-49A0-8DE6-4B96098BFE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4631" y="2489582"/>
            <a:ext cx="1773477" cy="11104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rincess Cute Cartoon Fairy Pink Purple Cr">
            <a:extLst>
              <a:ext uri="{FF2B5EF4-FFF2-40B4-BE49-F238E27FC236}">
                <a16:creationId xmlns:a16="http://schemas.microsoft.com/office/drawing/2014/main" id="{77F718D4-440C-4A94-B289-A7837381A0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53856" y="4201511"/>
            <a:ext cx="1358002" cy="174234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udspeaker Man Boy Holding Speaking Speak">
            <a:extLst>
              <a:ext uri="{FF2B5EF4-FFF2-40B4-BE49-F238E27FC236}">
                <a16:creationId xmlns:a16="http://schemas.microsoft.com/office/drawing/2014/main" id="{0FB18F13-4E16-461A-A51C-46AB614F1C7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62453" y="2277369"/>
            <a:ext cx="143079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psule Drug Gelatine Medicine Pharmacy Pi">
            <a:extLst>
              <a:ext uri="{FF2B5EF4-FFF2-40B4-BE49-F238E27FC236}">
                <a16:creationId xmlns:a16="http://schemas.microsoft.com/office/drawing/2014/main" id="{D52E2775-12EA-40FF-AA5A-6576AF941C0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20828" y="2286100"/>
            <a:ext cx="138991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tick People, High Five, Teamwork">
            <a:extLst>
              <a:ext uri="{FF2B5EF4-FFF2-40B4-BE49-F238E27FC236}">
                <a16:creationId xmlns:a16="http://schemas.microsoft.com/office/drawing/2014/main" id="{6E610966-BD82-461E-9B72-340E7249B91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44373" y="4483789"/>
            <a:ext cx="1666875" cy="1503282"/>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elery Vegetable Stalks Food Green Snack E">
            <a:extLst>
              <a:ext uri="{FF2B5EF4-FFF2-40B4-BE49-F238E27FC236}">
                <a16:creationId xmlns:a16="http://schemas.microsoft.com/office/drawing/2014/main" id="{CAE8F06E-9E00-4473-A75C-480FEF0C80F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4049" b="9404"/>
          <a:stretch/>
        </p:blipFill>
        <p:spPr bwMode="auto">
          <a:xfrm>
            <a:off x="7145805" y="4445696"/>
            <a:ext cx="1445089"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Pencil Green Writing Tools School Supplies">
            <a:extLst>
              <a:ext uri="{FF2B5EF4-FFF2-40B4-BE49-F238E27FC236}">
                <a16:creationId xmlns:a16="http://schemas.microsoft.com/office/drawing/2014/main" id="{488EE09F-E35A-47C9-8A2B-DA3C3D486AA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434656" y="4560670"/>
            <a:ext cx="1060711" cy="1311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AEA234-FFB3-4242-AE5E-D5C05E84A2C4}"/>
              </a:ext>
            </a:extLst>
          </p:cNvPr>
          <p:cNvSpPr txBox="1"/>
          <p:nvPr/>
        </p:nvSpPr>
        <p:spPr>
          <a:xfrm>
            <a:off x="972273" y="312516"/>
            <a:ext cx="1504709" cy="369332"/>
          </a:xfrm>
          <a:prstGeom prst="rect">
            <a:avLst/>
          </a:prstGeom>
          <a:noFill/>
        </p:spPr>
        <p:txBody>
          <a:bodyPr wrap="square" rtlCol="0">
            <a:spAutoFit/>
          </a:bodyPr>
          <a:lstStyle/>
          <a:p>
            <a:r>
              <a:rPr lang="en-US" dirty="0">
                <a:solidFill>
                  <a:srgbClr val="FF3860"/>
                </a:solidFill>
              </a:rPr>
              <a:t>Answers:</a:t>
            </a:r>
          </a:p>
        </p:txBody>
      </p:sp>
      <p:graphicFrame>
        <p:nvGraphicFramePr>
          <p:cNvPr id="13" name="Table 12">
            <a:extLst>
              <a:ext uri="{FF2B5EF4-FFF2-40B4-BE49-F238E27FC236}">
                <a16:creationId xmlns:a16="http://schemas.microsoft.com/office/drawing/2014/main" id="{0E4D9DC5-D838-664D-9EBB-89A6E7265080}"/>
              </a:ext>
            </a:extLst>
          </p:cNvPr>
          <p:cNvGraphicFramePr>
            <a:graphicFrameLocks noGrp="1"/>
          </p:cNvGraphicFramePr>
          <p:nvPr>
            <p:extLst>
              <p:ext uri="{D42A27DB-BD31-4B8C-83A1-F6EECF244321}">
                <p14:modId xmlns:p14="http://schemas.microsoft.com/office/powerpoint/2010/main" val="3131953252"/>
              </p:ext>
            </p:extLst>
          </p:nvPr>
        </p:nvGraphicFramePr>
        <p:xfrm>
          <a:off x="1331089" y="1876806"/>
          <a:ext cx="9437205" cy="4615965"/>
        </p:xfrm>
        <a:graphic>
          <a:graphicData uri="http://schemas.openxmlformats.org/drawingml/2006/table">
            <a:tbl>
              <a:tblPr>
                <a:tableStyleId>{5940675A-B579-460E-94D1-54222C63F5DA}</a:tableStyleId>
              </a:tblPr>
              <a:tblGrid>
                <a:gridCol w="1904941">
                  <a:extLst>
                    <a:ext uri="{9D8B030D-6E8A-4147-A177-3AD203B41FA5}">
                      <a16:colId xmlns:a16="http://schemas.microsoft.com/office/drawing/2014/main" val="20000"/>
                    </a:ext>
                  </a:extLst>
                </a:gridCol>
                <a:gridCol w="1883066">
                  <a:extLst>
                    <a:ext uri="{9D8B030D-6E8A-4147-A177-3AD203B41FA5}">
                      <a16:colId xmlns:a16="http://schemas.microsoft.com/office/drawing/2014/main" val="20001"/>
                    </a:ext>
                  </a:extLst>
                </a:gridCol>
                <a:gridCol w="1883066">
                  <a:extLst>
                    <a:ext uri="{9D8B030D-6E8A-4147-A177-3AD203B41FA5}">
                      <a16:colId xmlns:a16="http://schemas.microsoft.com/office/drawing/2014/main" val="20002"/>
                    </a:ext>
                  </a:extLst>
                </a:gridCol>
                <a:gridCol w="1883066">
                  <a:extLst>
                    <a:ext uri="{9D8B030D-6E8A-4147-A177-3AD203B41FA5}">
                      <a16:colId xmlns:a16="http://schemas.microsoft.com/office/drawing/2014/main" val="20003"/>
                    </a:ext>
                  </a:extLst>
                </a:gridCol>
                <a:gridCol w="1883066">
                  <a:extLst>
                    <a:ext uri="{9D8B030D-6E8A-4147-A177-3AD203B41FA5}">
                      <a16:colId xmlns:a16="http://schemas.microsoft.com/office/drawing/2014/main" val="20004"/>
                    </a:ext>
                  </a:extLst>
                </a:gridCol>
              </a:tblGrid>
              <a:tr h="2101395">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OpenDyslexicAlta" pitchFamily="2" charset="77"/>
                        </a:rPr>
                        <a:t>100 Years</a:t>
                      </a:r>
                    </a:p>
                    <a:p>
                      <a:endParaRPr lang="en-GB" b="0" i="0" dirty="0">
                        <a:latin typeface="Muli" pitchFamily="2" charset="77"/>
                      </a:endParaRPr>
                    </a:p>
                  </a:txBody>
                  <a:tcPr anchor="ctr"/>
                </a:tc>
                <a:extLst>
                  <a:ext uri="{0D108BD9-81ED-4DB2-BD59-A6C34878D82A}">
                    <a16:rowId xmlns:a16="http://schemas.microsoft.com/office/drawing/2014/main" val="10000"/>
                  </a:ext>
                </a:extLst>
              </a:tr>
              <a:tr h="372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circle</a:t>
                      </a:r>
                      <a:r>
                        <a:rPr lang="en-GB" b="0" i="0" baseline="0" dirty="0">
                          <a:solidFill>
                            <a:srgbClr val="FF3860"/>
                          </a:solidFill>
                          <a:latin typeface="OpenDyslexicAlta" pitchFamily="2" charset="77"/>
                          <a:ea typeface="OpenDyslexic" charset="0"/>
                          <a:cs typeface="OpenDyslexic" charset="0"/>
                        </a:rPr>
                        <a:t> </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voice</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circus</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medicine</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century</a:t>
                      </a:r>
                      <a:endParaRPr lang="en-GB" b="0" i="0" dirty="0">
                        <a:solidFill>
                          <a:srgbClr val="FF3860"/>
                        </a:solidFill>
                        <a:latin typeface="Muli" pitchFamily="2" charset="77"/>
                      </a:endParaRPr>
                    </a:p>
                  </a:txBody>
                  <a:tcPr/>
                </a:tc>
                <a:extLst>
                  <a:ext uri="{0D108BD9-81ED-4DB2-BD59-A6C34878D82A}">
                    <a16:rowId xmlns:a16="http://schemas.microsoft.com/office/drawing/2014/main" val="10001"/>
                  </a:ext>
                </a:extLst>
              </a:tr>
              <a:tr h="1769512">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372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princess</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celebrate</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centaur</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celery</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pencil</a:t>
                      </a:r>
                      <a:endParaRPr lang="en-GB" b="0" i="0" dirty="0">
                        <a:solidFill>
                          <a:srgbClr val="FF3860"/>
                        </a:solidFill>
                        <a:latin typeface="Muli" pitchFamily="2" charset="77"/>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9771404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7551470"/>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121243294"/>
                    </a:ext>
                  </a:extLst>
                </a:gridCol>
                <a:gridCol w="1858433">
                  <a:extLst>
                    <a:ext uri="{9D8B030D-6E8A-4147-A177-3AD203B41FA5}">
                      <a16:colId xmlns:a16="http://schemas.microsoft.com/office/drawing/2014/main" val="1650958362"/>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circle</a:t>
                      </a:r>
                      <a:r>
                        <a:rPr lang="en-GB" sz="2000" b="0" i="0" baseline="0" dirty="0">
                          <a:latin typeface="OpenDyslexicAlta" pitchFamily="2" charset="77"/>
                          <a:ea typeface="OpenDyslexic" charset="0"/>
                          <a:cs typeface="OpenDyslexic" charset="0"/>
                        </a:rPr>
                        <a:t> </a:t>
                      </a:r>
                      <a:endParaRPr lang="en-GB" sz="2000"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century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centaur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circus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princess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voice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medicine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celebrate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celery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pencil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117428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/s/ sound spelt c before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and ‘e’.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accent6"/>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17559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1353296"/>
              </p:ext>
            </p:extLst>
          </p:nvPr>
        </p:nvGraphicFramePr>
        <p:xfrm>
          <a:off x="520861" y="1600196"/>
          <a:ext cx="2774789" cy="5029200"/>
        </p:xfrm>
        <a:graphic>
          <a:graphicData uri="http://schemas.openxmlformats.org/drawingml/2006/table">
            <a:tbl>
              <a:tblPr firstRow="1" bandRow="1">
                <a:tableStyleId>{5940675A-B579-460E-94D1-54222C63F5DA}</a:tableStyleId>
              </a:tblPr>
              <a:tblGrid>
                <a:gridCol w="2774789">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circle</a:t>
                      </a:r>
                      <a:r>
                        <a:rPr lang="en-GB" sz="2000" b="0" i="0" baseline="0" dirty="0">
                          <a:latin typeface="OpenDyslexicAlta" pitchFamily="2" charset="77"/>
                          <a:ea typeface="OpenDyslexic" charset="0"/>
                          <a:cs typeface="OpenDyslexic" charset="0"/>
                        </a:rPr>
                        <a:t> </a:t>
                      </a:r>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century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centaur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princess</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voice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celebrate</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celery</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pencil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3869607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/s/ sound spelled ’c’ before ‘e’,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and ’y’</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695136" y="2057396"/>
          <a:ext cx="2787650" cy="45720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sircle</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sentury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r>
                        <a:rPr lang="en-GB" b="0" i="0" dirty="0" err="1">
                          <a:latin typeface="OpenDyslexicAlta" pitchFamily="2" charset="77"/>
                          <a:ea typeface="OpenDyslexic" charset="0"/>
                          <a:cs typeface="OpenDyslexic" charset="0"/>
                        </a:rPr>
                        <a:t>sentaur</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sircus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r>
                        <a:rPr lang="en-GB" b="0" i="0" dirty="0" err="1">
                          <a:latin typeface="OpenDyslexicAlta" pitchFamily="2" charset="77"/>
                          <a:ea typeface="OpenDyslexic" charset="0"/>
                          <a:cs typeface="OpenDyslexic" charset="0"/>
                        </a:rPr>
                        <a:t>prinsess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voise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medisine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selebrate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selery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pencil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7554" y="1630799"/>
            <a:ext cx="1324503" cy="1750648"/>
          </a:xfrm>
          <a:prstGeom prst="rect">
            <a:avLst/>
          </a:prstGeom>
        </p:spPr>
      </p:pic>
      <p:graphicFrame>
        <p:nvGraphicFramePr>
          <p:cNvPr id="8" name="Table 7"/>
          <p:cNvGraphicFramePr>
            <a:graphicFrameLocks noGrp="1"/>
          </p:cNvGraphicFramePr>
          <p:nvPr/>
        </p:nvGraphicFramePr>
        <p:xfrm>
          <a:off x="9416142" y="2197885"/>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6613634" y="1323865"/>
            <a:ext cx="5605015" cy="1077218"/>
          </a:xfrm>
          <a:prstGeom prst="rect">
            <a:avLst/>
          </a:prstGeom>
          <a:noFill/>
        </p:spPr>
        <p:txBody>
          <a:bodyPr wrap="square" rtlCol="0">
            <a:spAutoFit/>
          </a:bodyPr>
          <a:lstStyle/>
          <a:p>
            <a:r>
              <a:rPr lang="en-GB" sz="1600" dirty="0">
                <a:latin typeface="OpenDyslexicAlta" pitchFamily="2" charset="77"/>
                <a:ea typeface="OpenDyslexic" charset="0"/>
                <a:cs typeface="OpenDyslexic" charset="0"/>
              </a:rPr>
              <a:t>Marvin has scored 0/10 in his spelling test.  </a:t>
            </a:r>
          </a:p>
          <a:p>
            <a:endParaRPr lang="en-GB" sz="1600" dirty="0">
              <a:latin typeface="OpenDyslexicAlta" pitchFamily="2" charset="77"/>
              <a:ea typeface="OpenDyslexic" charset="0"/>
              <a:cs typeface="OpenDyslexic" charset="0"/>
            </a:endParaRPr>
          </a:p>
          <a:p>
            <a:r>
              <a:rPr lang="en-GB" sz="1600" dirty="0">
                <a:latin typeface="OpenDyslexicAlta" pitchFamily="2" charset="77"/>
                <a:ea typeface="OpenDyslexic" charset="0"/>
                <a:cs typeface="OpenDyslexic" charset="0"/>
              </a:rPr>
              <a:t>Can you help him out by writing the correct spellings into this grid?</a:t>
            </a:r>
          </a:p>
        </p:txBody>
      </p:sp>
      <p:sp>
        <p:nvSpPr>
          <p:cNvPr id="10" name="TextBox 9"/>
          <p:cNvSpPr txBox="1"/>
          <p:nvPr/>
        </p:nvSpPr>
        <p:spPr>
          <a:xfrm>
            <a:off x="508000" y="1251292"/>
            <a:ext cx="2787650" cy="261610"/>
          </a:xfrm>
          <a:prstGeom prst="rect">
            <a:avLst/>
          </a:prstGeom>
          <a:solidFill>
            <a:srgbClr val="FF7E79"/>
          </a:solidFill>
        </p:spPr>
        <p:txBody>
          <a:bodyPr wrap="square" rtlCol="0">
            <a:spAutoFit/>
          </a:bodyPr>
          <a:lstStyle/>
          <a:p>
            <a:r>
              <a:rPr lang="en-GB" sz="1100" dirty="0">
                <a:latin typeface="OpenDyslexicAlta" pitchFamily="2" charset="77"/>
                <a:ea typeface="OpenDyslexic" charset="0"/>
                <a:cs typeface="OpenDyslexic" charset="0"/>
              </a:rPr>
              <a:t>Cover your spellings for this task</a:t>
            </a:r>
          </a:p>
        </p:txBody>
      </p:sp>
    </p:spTree>
    <p:extLst>
      <p:ext uri="{BB962C8B-B14F-4D97-AF65-F5344CB8AC3E}">
        <p14:creationId xmlns:p14="http://schemas.microsoft.com/office/powerpoint/2010/main" val="178655366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0838816"/>
              </p:ext>
            </p:extLst>
          </p:nvPr>
        </p:nvGraphicFramePr>
        <p:xfrm>
          <a:off x="520861" y="1600196"/>
          <a:ext cx="2774789" cy="5029200"/>
        </p:xfrm>
        <a:graphic>
          <a:graphicData uri="http://schemas.openxmlformats.org/drawingml/2006/table">
            <a:tbl>
              <a:tblPr firstRow="1" bandRow="1">
                <a:tableStyleId>{5940675A-B579-460E-94D1-54222C63F5DA}</a:tableStyleId>
              </a:tblPr>
              <a:tblGrid>
                <a:gridCol w="2774789">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circle</a:t>
                      </a:r>
                      <a:r>
                        <a:rPr lang="en-GB" sz="2000" b="0" i="0" baseline="0" dirty="0">
                          <a:latin typeface="OpenDyslexicAlta" pitchFamily="2" charset="77"/>
                          <a:ea typeface="OpenDyslexic" charset="0"/>
                          <a:cs typeface="OpenDyslexic" charset="0"/>
                        </a:rPr>
                        <a:t> </a:t>
                      </a:r>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century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centaur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princess</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voice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celebrate</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celery</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pencil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2721591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/s/ sound spelled ’c’ before ‘e’,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and ’y’</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695136" y="2057396"/>
          <a:ext cx="2787650" cy="45720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sircle</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sentury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r>
                        <a:rPr lang="en-GB" b="0" i="0" dirty="0" err="1">
                          <a:latin typeface="OpenDyslexicAlta" pitchFamily="2" charset="77"/>
                          <a:ea typeface="OpenDyslexic" charset="0"/>
                          <a:cs typeface="OpenDyslexic" charset="0"/>
                        </a:rPr>
                        <a:t>sentaur</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sircus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r>
                        <a:rPr lang="en-GB" b="0" i="0" dirty="0" err="1">
                          <a:latin typeface="OpenDyslexicAlta" pitchFamily="2" charset="77"/>
                          <a:ea typeface="OpenDyslexic" charset="0"/>
                          <a:cs typeface="OpenDyslexic" charset="0"/>
                        </a:rPr>
                        <a:t>prinsess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voise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medisine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selebrate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selery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pencil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7554" y="1630799"/>
            <a:ext cx="1324503" cy="1750648"/>
          </a:xfrm>
          <a:prstGeom prst="rect">
            <a:avLst/>
          </a:prstGeom>
        </p:spPr>
      </p:pic>
      <p:sp>
        <p:nvSpPr>
          <p:cNvPr id="9" name="TextBox 8"/>
          <p:cNvSpPr txBox="1"/>
          <p:nvPr/>
        </p:nvSpPr>
        <p:spPr>
          <a:xfrm>
            <a:off x="6613634" y="1323865"/>
            <a:ext cx="5605015" cy="1077218"/>
          </a:xfrm>
          <a:prstGeom prst="rect">
            <a:avLst/>
          </a:prstGeom>
          <a:noFill/>
        </p:spPr>
        <p:txBody>
          <a:bodyPr wrap="square" rtlCol="0">
            <a:spAutoFit/>
          </a:bodyPr>
          <a:lstStyle/>
          <a:p>
            <a:r>
              <a:rPr lang="en-GB" sz="1600" dirty="0">
                <a:latin typeface="OpenDyslexicAlta" pitchFamily="2" charset="77"/>
                <a:ea typeface="OpenDyslexic" charset="0"/>
                <a:cs typeface="OpenDyslexic" charset="0"/>
              </a:rPr>
              <a:t>Marvin has scored 0/10 in his spelling test.  </a:t>
            </a:r>
          </a:p>
          <a:p>
            <a:endParaRPr lang="en-GB" sz="1600" dirty="0">
              <a:latin typeface="OpenDyslexicAlta" pitchFamily="2" charset="77"/>
              <a:ea typeface="OpenDyslexic" charset="0"/>
              <a:cs typeface="OpenDyslexic" charset="0"/>
            </a:endParaRPr>
          </a:p>
          <a:p>
            <a:r>
              <a:rPr lang="en-GB" sz="1600" dirty="0">
                <a:latin typeface="OpenDyslexicAlta" pitchFamily="2" charset="77"/>
                <a:ea typeface="OpenDyslexic" charset="0"/>
                <a:cs typeface="OpenDyslexic" charset="0"/>
              </a:rPr>
              <a:t>Can you help him out by writing the correct spellings into this grid?</a:t>
            </a:r>
          </a:p>
        </p:txBody>
      </p:sp>
      <p:sp>
        <p:nvSpPr>
          <p:cNvPr id="10" name="TextBox 9"/>
          <p:cNvSpPr txBox="1"/>
          <p:nvPr/>
        </p:nvSpPr>
        <p:spPr>
          <a:xfrm>
            <a:off x="508000" y="1251292"/>
            <a:ext cx="2787650" cy="261610"/>
          </a:xfrm>
          <a:prstGeom prst="rect">
            <a:avLst/>
          </a:prstGeom>
          <a:solidFill>
            <a:srgbClr val="FF7E79"/>
          </a:solidFill>
        </p:spPr>
        <p:txBody>
          <a:bodyPr wrap="square" rtlCol="0">
            <a:spAutoFit/>
          </a:bodyPr>
          <a:lstStyle/>
          <a:p>
            <a:r>
              <a:rPr lang="en-GB" sz="1100" dirty="0">
                <a:latin typeface="OpenDyslexicAlta" pitchFamily="2" charset="77"/>
                <a:ea typeface="OpenDyslexic" charset="0"/>
                <a:cs typeface="OpenDyslexic" charset="0"/>
              </a:rPr>
              <a:t>Cover your spellings for this task</a:t>
            </a:r>
          </a:p>
        </p:txBody>
      </p:sp>
      <p:graphicFrame>
        <p:nvGraphicFramePr>
          <p:cNvPr id="2" name="Table 1">
            <a:extLst>
              <a:ext uri="{FF2B5EF4-FFF2-40B4-BE49-F238E27FC236}">
                <a16:creationId xmlns:a16="http://schemas.microsoft.com/office/drawing/2014/main" id="{86EF2828-1B53-8742-8FA1-6FC2EAEC8DF8}"/>
              </a:ext>
            </a:extLst>
          </p:cNvPr>
          <p:cNvGraphicFramePr>
            <a:graphicFrameLocks noGrp="1"/>
          </p:cNvGraphicFramePr>
          <p:nvPr>
            <p:extLst>
              <p:ext uri="{D42A27DB-BD31-4B8C-83A1-F6EECF244321}">
                <p14:modId xmlns:p14="http://schemas.microsoft.com/office/powerpoint/2010/main" val="411433519"/>
              </p:ext>
            </p:extLst>
          </p:nvPr>
        </p:nvGraphicFramePr>
        <p:xfrm>
          <a:off x="9352344" y="2166686"/>
          <a:ext cx="2293419" cy="4462710"/>
        </p:xfrm>
        <a:graphic>
          <a:graphicData uri="http://schemas.openxmlformats.org/drawingml/2006/table">
            <a:tbl>
              <a:tblPr firstRow="1" bandRow="1">
                <a:tableStyleId>{5940675A-B579-460E-94D1-54222C63F5DA}</a:tableStyleId>
              </a:tblPr>
              <a:tblGrid>
                <a:gridCol w="2293419">
                  <a:extLst>
                    <a:ext uri="{9D8B030D-6E8A-4147-A177-3AD203B41FA5}">
                      <a16:colId xmlns:a16="http://schemas.microsoft.com/office/drawing/2014/main" val="3782041174"/>
                    </a:ext>
                  </a:extLst>
                </a:gridCol>
              </a:tblGrid>
              <a:tr h="446271">
                <a:tc>
                  <a:txBody>
                    <a:bodyPr/>
                    <a:lstStyle/>
                    <a:p>
                      <a:pPr algn="ctr"/>
                      <a:r>
                        <a:rPr lang="en-GB" b="0" i="0" dirty="0">
                          <a:solidFill>
                            <a:srgbClr val="FF3860"/>
                          </a:solidFill>
                          <a:latin typeface="OpenDyslexicAlta" pitchFamily="2" charset="77"/>
                          <a:ea typeface="OpenDyslexic" charset="0"/>
                          <a:cs typeface="OpenDyslexic" charset="0"/>
                        </a:rPr>
                        <a:t>circle</a:t>
                      </a:r>
                      <a:r>
                        <a:rPr lang="en-GB" b="0" i="0" baseline="0" dirty="0">
                          <a:solidFill>
                            <a:srgbClr val="FF3860"/>
                          </a:solidFill>
                          <a:latin typeface="OpenDyslexicAlta" pitchFamily="2" charset="77"/>
                          <a:ea typeface="OpenDyslexic" charset="0"/>
                          <a:cs typeface="OpenDyslexic" charset="0"/>
                        </a:rPr>
                        <a:t> </a:t>
                      </a:r>
                      <a:endParaRPr lang="en-GB"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227420586"/>
                  </a:ext>
                </a:extLst>
              </a:tr>
              <a:tr h="446271">
                <a:tc>
                  <a:txBody>
                    <a:bodyPr/>
                    <a:lstStyle/>
                    <a:p>
                      <a:pPr algn="ctr"/>
                      <a:r>
                        <a:rPr lang="en-GB" b="0" i="0" dirty="0">
                          <a:solidFill>
                            <a:srgbClr val="FF3860"/>
                          </a:solidFill>
                          <a:latin typeface="OpenDyslexicAlta" pitchFamily="2" charset="77"/>
                          <a:ea typeface="OpenDyslexic" charset="0"/>
                          <a:cs typeface="OpenDyslexic" charset="0"/>
                        </a:rPr>
                        <a:t>century</a:t>
                      </a:r>
                    </a:p>
                  </a:txBody>
                  <a:tcPr/>
                </a:tc>
                <a:extLst>
                  <a:ext uri="{0D108BD9-81ED-4DB2-BD59-A6C34878D82A}">
                    <a16:rowId xmlns:a16="http://schemas.microsoft.com/office/drawing/2014/main" val="219564389"/>
                  </a:ext>
                </a:extLst>
              </a:tr>
              <a:tr h="446271">
                <a:tc>
                  <a:txBody>
                    <a:bodyPr/>
                    <a:lstStyle/>
                    <a:p>
                      <a:pPr algn="ctr"/>
                      <a:r>
                        <a:rPr lang="en-GB" b="0" i="0" dirty="0">
                          <a:solidFill>
                            <a:srgbClr val="FF3860"/>
                          </a:solidFill>
                          <a:latin typeface="OpenDyslexicAlta" pitchFamily="2" charset="77"/>
                          <a:ea typeface="OpenDyslexic" charset="0"/>
                          <a:cs typeface="OpenDyslexic" charset="0"/>
                        </a:rPr>
                        <a:t>centaur</a:t>
                      </a:r>
                    </a:p>
                  </a:txBody>
                  <a:tcPr/>
                </a:tc>
                <a:extLst>
                  <a:ext uri="{0D108BD9-81ED-4DB2-BD59-A6C34878D82A}">
                    <a16:rowId xmlns:a16="http://schemas.microsoft.com/office/drawing/2014/main" val="3142973649"/>
                  </a:ext>
                </a:extLst>
              </a:tr>
              <a:tr h="446271">
                <a:tc>
                  <a:txBody>
                    <a:bodyPr/>
                    <a:lstStyle/>
                    <a:p>
                      <a:pPr algn="ctr"/>
                      <a:r>
                        <a:rPr lang="en-GB" b="0" i="0" dirty="0">
                          <a:solidFill>
                            <a:srgbClr val="FF3860"/>
                          </a:solidFill>
                          <a:latin typeface="OpenDyslexicAlta" pitchFamily="2" charset="77"/>
                          <a:ea typeface="OpenDyslexic" charset="0"/>
                          <a:cs typeface="OpenDyslexic" charset="0"/>
                        </a:rPr>
                        <a:t>circus</a:t>
                      </a:r>
                    </a:p>
                  </a:txBody>
                  <a:tcPr/>
                </a:tc>
                <a:extLst>
                  <a:ext uri="{0D108BD9-81ED-4DB2-BD59-A6C34878D82A}">
                    <a16:rowId xmlns:a16="http://schemas.microsoft.com/office/drawing/2014/main" val="3424415251"/>
                  </a:ext>
                </a:extLst>
              </a:tr>
              <a:tr h="446271">
                <a:tc>
                  <a:txBody>
                    <a:bodyPr/>
                    <a:lstStyle/>
                    <a:p>
                      <a:pPr algn="ctr"/>
                      <a:r>
                        <a:rPr lang="en-GB" b="0" i="0" dirty="0">
                          <a:solidFill>
                            <a:srgbClr val="FF3860"/>
                          </a:solidFill>
                          <a:latin typeface="OpenDyslexicAlta" pitchFamily="2" charset="77"/>
                          <a:ea typeface="OpenDyslexic" charset="0"/>
                          <a:cs typeface="OpenDyslexic" charset="0"/>
                        </a:rPr>
                        <a:t>princess</a:t>
                      </a:r>
                    </a:p>
                  </a:txBody>
                  <a:tcPr/>
                </a:tc>
                <a:extLst>
                  <a:ext uri="{0D108BD9-81ED-4DB2-BD59-A6C34878D82A}">
                    <a16:rowId xmlns:a16="http://schemas.microsoft.com/office/drawing/2014/main" val="253050528"/>
                  </a:ext>
                </a:extLst>
              </a:tr>
              <a:tr h="446271">
                <a:tc>
                  <a:txBody>
                    <a:bodyPr/>
                    <a:lstStyle/>
                    <a:p>
                      <a:pPr algn="ctr"/>
                      <a:r>
                        <a:rPr lang="en-GB" b="0" i="0" dirty="0">
                          <a:solidFill>
                            <a:srgbClr val="FF3860"/>
                          </a:solidFill>
                          <a:latin typeface="OpenDyslexicAlta" pitchFamily="2" charset="77"/>
                          <a:ea typeface="OpenDyslexic" charset="0"/>
                          <a:cs typeface="OpenDyslexic" charset="0"/>
                        </a:rPr>
                        <a:t>voice</a:t>
                      </a:r>
                    </a:p>
                  </a:txBody>
                  <a:tcPr/>
                </a:tc>
                <a:extLst>
                  <a:ext uri="{0D108BD9-81ED-4DB2-BD59-A6C34878D82A}">
                    <a16:rowId xmlns:a16="http://schemas.microsoft.com/office/drawing/2014/main" val="931082630"/>
                  </a:ext>
                </a:extLst>
              </a:tr>
              <a:tr h="446271">
                <a:tc>
                  <a:txBody>
                    <a:bodyPr/>
                    <a:lstStyle/>
                    <a:p>
                      <a:pPr algn="ctr"/>
                      <a:r>
                        <a:rPr lang="en-GB" b="0" i="0" dirty="0">
                          <a:solidFill>
                            <a:srgbClr val="FF3860"/>
                          </a:solidFill>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29439843"/>
                  </a:ext>
                </a:extLst>
              </a:tr>
              <a:tr h="446271">
                <a:tc>
                  <a:txBody>
                    <a:bodyPr/>
                    <a:lstStyle/>
                    <a:p>
                      <a:pPr algn="ctr"/>
                      <a:r>
                        <a:rPr lang="en-GB" b="0" i="0" dirty="0">
                          <a:solidFill>
                            <a:srgbClr val="FF3860"/>
                          </a:solidFill>
                          <a:latin typeface="OpenDyslexicAlta" pitchFamily="2" charset="77"/>
                          <a:ea typeface="OpenDyslexic" charset="0"/>
                          <a:cs typeface="OpenDyslexic" charset="0"/>
                        </a:rPr>
                        <a:t>celebrate</a:t>
                      </a:r>
                    </a:p>
                  </a:txBody>
                  <a:tcPr/>
                </a:tc>
                <a:extLst>
                  <a:ext uri="{0D108BD9-81ED-4DB2-BD59-A6C34878D82A}">
                    <a16:rowId xmlns:a16="http://schemas.microsoft.com/office/drawing/2014/main" val="253175614"/>
                  </a:ext>
                </a:extLst>
              </a:tr>
              <a:tr h="446271">
                <a:tc>
                  <a:txBody>
                    <a:bodyPr/>
                    <a:lstStyle/>
                    <a:p>
                      <a:pPr algn="ctr"/>
                      <a:r>
                        <a:rPr lang="en-GB" b="0" i="0" dirty="0">
                          <a:solidFill>
                            <a:srgbClr val="FF3860"/>
                          </a:solidFill>
                          <a:latin typeface="OpenDyslexicAlta" pitchFamily="2" charset="77"/>
                          <a:ea typeface="OpenDyslexic" charset="0"/>
                          <a:cs typeface="OpenDyslexic" charset="0"/>
                        </a:rPr>
                        <a:t>celery</a:t>
                      </a:r>
                    </a:p>
                  </a:txBody>
                  <a:tcPr/>
                </a:tc>
                <a:extLst>
                  <a:ext uri="{0D108BD9-81ED-4DB2-BD59-A6C34878D82A}">
                    <a16:rowId xmlns:a16="http://schemas.microsoft.com/office/drawing/2014/main" val="1177650113"/>
                  </a:ext>
                </a:extLst>
              </a:tr>
              <a:tr h="446271">
                <a:tc>
                  <a:txBody>
                    <a:bodyPr/>
                    <a:lstStyle/>
                    <a:p>
                      <a:pPr algn="ctr"/>
                      <a:r>
                        <a:rPr lang="en-GB" b="0" i="0" dirty="0">
                          <a:solidFill>
                            <a:srgbClr val="FF3860"/>
                          </a:solidFill>
                          <a:latin typeface="OpenDyslexicAlta" pitchFamily="2" charset="77"/>
                          <a:ea typeface="OpenDyslexic" charset="0"/>
                          <a:cs typeface="OpenDyslexic" charset="0"/>
                        </a:rPr>
                        <a:t>pencil</a:t>
                      </a:r>
                    </a:p>
                  </a:txBody>
                  <a:tcPr/>
                </a:tc>
                <a:extLst>
                  <a:ext uri="{0D108BD9-81ED-4DB2-BD59-A6C34878D82A}">
                    <a16:rowId xmlns:a16="http://schemas.microsoft.com/office/drawing/2014/main" val="3969201615"/>
                  </a:ext>
                </a:extLst>
              </a:tr>
            </a:tbl>
          </a:graphicData>
        </a:graphic>
      </p:graphicFrame>
    </p:spTree>
    <p:extLst>
      <p:ext uri="{BB962C8B-B14F-4D97-AF65-F5344CB8AC3E}">
        <p14:creationId xmlns:p14="http://schemas.microsoft.com/office/powerpoint/2010/main" val="6515415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Some words have similar spellings, root words and meanings. We call these word families. This list contains ’sol word family’ and ‘real word family’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27</a:t>
            </a:r>
          </a:p>
        </p:txBody>
      </p:sp>
    </p:spTree>
    <p:extLst>
      <p:ext uri="{BB962C8B-B14F-4D97-AF65-F5344CB8AC3E}">
        <p14:creationId xmlns:p14="http://schemas.microsoft.com/office/powerpoint/2010/main" val="379074675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27</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Some words have similar spellings, root words and meanings. We call these word families. This list contains ’sol word family’ and ‘real word family’ words.</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solar</a:t>
            </a:r>
          </a:p>
          <a:p>
            <a:pPr fontAlgn="t">
              <a:lnSpc>
                <a:spcPct val="100000"/>
              </a:lnSpc>
              <a:spcAft>
                <a:spcPts val="200"/>
              </a:spcAft>
            </a:pPr>
            <a:r>
              <a:rPr lang="en-GB" sz="2000" dirty="0"/>
              <a:t>solution</a:t>
            </a:r>
          </a:p>
          <a:p>
            <a:pPr fontAlgn="t">
              <a:lnSpc>
                <a:spcPct val="100000"/>
              </a:lnSpc>
              <a:spcAft>
                <a:spcPts val="200"/>
              </a:spcAft>
            </a:pPr>
            <a:r>
              <a:rPr lang="en-GB" sz="2000" dirty="0"/>
              <a:t>soluble</a:t>
            </a:r>
          </a:p>
          <a:p>
            <a:pPr fontAlgn="t">
              <a:lnSpc>
                <a:spcPct val="100000"/>
              </a:lnSpc>
              <a:spcAft>
                <a:spcPts val="200"/>
              </a:spcAft>
            </a:pPr>
            <a:r>
              <a:rPr lang="en-GB" sz="2000" dirty="0"/>
              <a:t>insoluble</a:t>
            </a:r>
          </a:p>
          <a:p>
            <a:pPr fontAlgn="t">
              <a:lnSpc>
                <a:spcPct val="100000"/>
              </a:lnSpc>
              <a:spcAft>
                <a:spcPts val="200"/>
              </a:spcAft>
            </a:pPr>
            <a:r>
              <a:rPr lang="en-GB" sz="2000" dirty="0"/>
              <a:t>dissolve</a:t>
            </a:r>
          </a:p>
          <a:p>
            <a:pPr fontAlgn="t">
              <a:lnSpc>
                <a:spcPct val="100000"/>
              </a:lnSpc>
              <a:spcAft>
                <a:spcPts val="200"/>
              </a:spcAft>
            </a:pPr>
            <a:r>
              <a:rPr lang="en-GB" sz="2000" dirty="0"/>
              <a:t>real</a:t>
            </a:r>
          </a:p>
          <a:p>
            <a:pPr fontAlgn="t">
              <a:lnSpc>
                <a:spcPct val="100000"/>
              </a:lnSpc>
              <a:spcAft>
                <a:spcPts val="200"/>
              </a:spcAft>
            </a:pPr>
            <a:r>
              <a:rPr lang="en-GB" sz="2000" dirty="0"/>
              <a:t>reality</a:t>
            </a:r>
          </a:p>
          <a:p>
            <a:pPr fontAlgn="t">
              <a:lnSpc>
                <a:spcPct val="100000"/>
              </a:lnSpc>
              <a:spcAft>
                <a:spcPts val="200"/>
              </a:spcAft>
            </a:pPr>
            <a:r>
              <a:rPr lang="en-GB" sz="2000" dirty="0"/>
              <a:t>realistic</a:t>
            </a:r>
          </a:p>
          <a:p>
            <a:pPr fontAlgn="t">
              <a:lnSpc>
                <a:spcPct val="100000"/>
              </a:lnSpc>
              <a:spcAft>
                <a:spcPts val="200"/>
              </a:spcAft>
            </a:pPr>
            <a:r>
              <a:rPr lang="en-GB" sz="2000" dirty="0"/>
              <a:t>unreal</a:t>
            </a:r>
          </a:p>
          <a:p>
            <a:pPr fontAlgn="t">
              <a:lnSpc>
                <a:spcPct val="100000"/>
              </a:lnSpc>
              <a:spcAft>
                <a:spcPts val="200"/>
              </a:spcAft>
            </a:pPr>
            <a:r>
              <a:rPr lang="en-GB" sz="2000" dirty="0"/>
              <a:t>realisation</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638219031"/>
              </p:ext>
            </p:extLst>
          </p:nvPr>
        </p:nvGraphicFramePr>
        <p:xfrm>
          <a:off x="3429000" y="1311275"/>
          <a:ext cx="8363607" cy="4685011"/>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There are words in English that have similar spellings, root words and meanings and these are called word families. Today we will look at words with ‘sol’ and words with ‘real’ in them.</a:t>
                      </a:r>
                    </a:p>
                  </a:txBody>
                  <a:tcPr/>
                </a:tc>
                <a:extLst>
                  <a:ext uri="{0D108BD9-81ED-4DB2-BD59-A6C34878D82A}">
                    <a16:rowId xmlns:a16="http://schemas.microsoft.com/office/drawing/2014/main" val="10000"/>
                  </a:ext>
                </a:extLst>
              </a:tr>
              <a:tr h="1557448">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Speed sort! Ask children to very quickly divide their spelling list in to ‘sol’ words and ‘real’ words by writing them under two headings on their white boards. Give them two minutes and make sure they check their spellings are correct!</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700" b="0" i="0" dirty="0">
                        <a:latin typeface="Muli" pitchFamily="2" charset="77"/>
                      </a:endParaRPr>
                    </a:p>
                    <a:p>
                      <a:r>
                        <a:rPr lang="en-GB" sz="1700" b="0" i="0" dirty="0">
                          <a:latin typeface="Muli" pitchFamily="2" charset="77"/>
                        </a:rPr>
                        <a:t>The child that writes the final letter checks the spelling is correct and then picks another word from the board to start again.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659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82653"/>
            <a:ext cx="10515600" cy="1325563"/>
          </a:xfrm>
        </p:spPr>
        <p:txBody>
          <a:bodyPr>
            <a:normAutofit fontScale="90000"/>
          </a:bodyPr>
          <a:lstStyle/>
          <a:p>
            <a:r>
              <a:rPr lang="en-GB" sz="5400" dirty="0"/>
              <a:t>Write down the opposite of:</a:t>
            </a:r>
            <a:br>
              <a:rPr lang="en-GB" sz="5400" dirty="0"/>
            </a:br>
            <a:br>
              <a:rPr lang="en-GB" sz="5400" dirty="0"/>
            </a:br>
            <a:r>
              <a:rPr lang="en-GB" sz="6700" dirty="0"/>
              <a:t>active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active</a:t>
            </a:r>
          </a:p>
          <a:p>
            <a:endParaRPr lang="en-GB" dirty="0"/>
          </a:p>
        </p:txBody>
      </p:sp>
    </p:spTree>
    <p:extLst>
      <p:ext uri="{BB962C8B-B14F-4D97-AF65-F5344CB8AC3E}">
        <p14:creationId xmlns:p14="http://schemas.microsoft.com/office/powerpoint/2010/main" val="261098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3273109"/>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114213480"/>
                    </a:ext>
                  </a:extLst>
                </a:gridCol>
                <a:gridCol w="1858433">
                  <a:extLst>
                    <a:ext uri="{9D8B030D-6E8A-4147-A177-3AD203B41FA5}">
                      <a16:colId xmlns:a16="http://schemas.microsoft.com/office/drawing/2014/main" val="2449990495"/>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solar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solution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soluble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insoluble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dissolve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real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reality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realistic</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unreal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realisation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445661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Some words have similar spellings, root words and meanings. We call these word families. Today’s lists has  ’sol word family’ and ‘real word family’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10784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269113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solar</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solution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soluble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insoluble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dissolve</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real</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reality</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realistic</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unreal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realisation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7792171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Some words have similar spellings, root words and meanings.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61199077"/>
              </p:ext>
            </p:extLst>
          </p:nvPr>
        </p:nvGraphicFramePr>
        <p:xfrm>
          <a:off x="4049486" y="1600196"/>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406199" y="636478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77659323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958577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solar</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solution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soluble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insoluble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dissolve</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real</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reality</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realistic</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unreal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realisation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2412356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Some words have similar spellings, root words and meanings.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79422117"/>
              </p:ext>
            </p:extLst>
          </p:nvPr>
        </p:nvGraphicFramePr>
        <p:xfrm>
          <a:off x="4049486" y="1600196"/>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solidFill>
                      <a:srgbClr val="FF3860"/>
                    </a:solid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v</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b</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noFill/>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no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no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no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no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no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no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noFill/>
                  </a:tcPr>
                </a:tc>
                <a:extLst>
                  <a:ext uri="{0D108BD9-81ED-4DB2-BD59-A6C34878D82A}">
                    <a16:rowId xmlns:a16="http://schemas.microsoft.com/office/drawing/2014/main" val="10009"/>
                  </a:ext>
                </a:extLst>
              </a:tr>
            </a:tbl>
          </a:graphicData>
        </a:graphic>
      </p:graphicFrame>
      <p:sp>
        <p:nvSpPr>
          <p:cNvPr id="7" name="TextBox 6"/>
          <p:cNvSpPr txBox="1"/>
          <p:nvPr/>
        </p:nvSpPr>
        <p:spPr>
          <a:xfrm>
            <a:off x="4406199" y="636478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371456988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Some words have similar spellings, root words and meanings. We call these word families - ’</a:t>
            </a:r>
            <a:r>
              <a:rPr lang="en-GB" dirty="0" err="1"/>
              <a:t>phon</a:t>
            </a:r>
            <a:r>
              <a:rPr lang="en-GB" dirty="0"/>
              <a:t> word family’ and ‘sign word family’ words are in this spelling list.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28</a:t>
            </a:r>
          </a:p>
        </p:txBody>
      </p:sp>
    </p:spTree>
    <p:extLst>
      <p:ext uri="{BB962C8B-B14F-4D97-AF65-F5344CB8AC3E}">
        <p14:creationId xmlns:p14="http://schemas.microsoft.com/office/powerpoint/2010/main" val="218725188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28</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Some words have similar spellings, root words and meanings. </a:t>
            </a:r>
          </a:p>
          <a:p>
            <a:pPr>
              <a:lnSpc>
                <a:spcPct val="100000"/>
              </a:lnSpc>
              <a:spcBef>
                <a:spcPts val="0"/>
              </a:spcBef>
              <a:defRPr/>
            </a:pPr>
            <a:r>
              <a:rPr lang="en-GB" dirty="0"/>
              <a:t>We call these word families - ’</a:t>
            </a:r>
            <a:r>
              <a:rPr lang="en-GB" dirty="0" err="1"/>
              <a:t>phon</a:t>
            </a:r>
            <a:r>
              <a:rPr lang="en-GB" dirty="0"/>
              <a:t> word family’ and ‘sign word family’ words are in this spelling list.</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phone</a:t>
            </a:r>
          </a:p>
          <a:p>
            <a:pPr fontAlgn="t">
              <a:lnSpc>
                <a:spcPct val="100000"/>
              </a:lnSpc>
              <a:spcAft>
                <a:spcPts val="200"/>
              </a:spcAft>
            </a:pPr>
            <a:r>
              <a:rPr lang="en-GB" sz="2000" dirty="0"/>
              <a:t>telephone</a:t>
            </a:r>
          </a:p>
          <a:p>
            <a:pPr fontAlgn="t">
              <a:lnSpc>
                <a:spcPct val="100000"/>
              </a:lnSpc>
              <a:spcAft>
                <a:spcPts val="200"/>
              </a:spcAft>
            </a:pPr>
            <a:r>
              <a:rPr lang="en-GB" sz="2000" dirty="0"/>
              <a:t>phonics</a:t>
            </a:r>
          </a:p>
          <a:p>
            <a:pPr fontAlgn="t">
              <a:lnSpc>
                <a:spcPct val="100000"/>
              </a:lnSpc>
              <a:spcAft>
                <a:spcPts val="200"/>
              </a:spcAft>
            </a:pPr>
            <a:r>
              <a:rPr lang="en-GB" sz="2000" dirty="0"/>
              <a:t>microphone</a:t>
            </a:r>
          </a:p>
          <a:p>
            <a:pPr fontAlgn="t">
              <a:lnSpc>
                <a:spcPct val="100000"/>
              </a:lnSpc>
              <a:spcAft>
                <a:spcPts val="200"/>
              </a:spcAft>
            </a:pPr>
            <a:r>
              <a:rPr lang="en-GB" sz="2000" dirty="0"/>
              <a:t>phonograph</a:t>
            </a:r>
          </a:p>
          <a:p>
            <a:pPr fontAlgn="t">
              <a:lnSpc>
                <a:spcPct val="100000"/>
              </a:lnSpc>
              <a:spcAft>
                <a:spcPts val="200"/>
              </a:spcAft>
            </a:pPr>
            <a:r>
              <a:rPr lang="en-GB" sz="2000" dirty="0"/>
              <a:t>sign</a:t>
            </a:r>
          </a:p>
          <a:p>
            <a:pPr fontAlgn="t">
              <a:lnSpc>
                <a:spcPct val="100000"/>
              </a:lnSpc>
              <a:spcAft>
                <a:spcPts val="200"/>
              </a:spcAft>
            </a:pPr>
            <a:r>
              <a:rPr lang="en-GB" sz="2000" dirty="0"/>
              <a:t>signature</a:t>
            </a:r>
          </a:p>
          <a:p>
            <a:pPr fontAlgn="t">
              <a:lnSpc>
                <a:spcPct val="100000"/>
              </a:lnSpc>
              <a:spcAft>
                <a:spcPts val="200"/>
              </a:spcAft>
            </a:pPr>
            <a:r>
              <a:rPr lang="en-GB" sz="2000" dirty="0"/>
              <a:t>assign</a:t>
            </a:r>
          </a:p>
          <a:p>
            <a:pPr fontAlgn="t">
              <a:lnSpc>
                <a:spcPct val="100000"/>
              </a:lnSpc>
              <a:spcAft>
                <a:spcPts val="200"/>
              </a:spcAft>
            </a:pPr>
            <a:r>
              <a:rPr lang="en-GB" sz="2000" dirty="0"/>
              <a:t>designer</a:t>
            </a:r>
          </a:p>
          <a:p>
            <a:pPr fontAlgn="t">
              <a:lnSpc>
                <a:spcPct val="100000"/>
              </a:lnSpc>
              <a:spcAft>
                <a:spcPts val="200"/>
              </a:spcAft>
            </a:pPr>
            <a:r>
              <a:rPr lang="en-GB" sz="2000" dirty="0"/>
              <a:t>signaller</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089028510"/>
              </p:ext>
            </p:extLst>
          </p:nvPr>
        </p:nvGraphicFramePr>
        <p:xfrm>
          <a:off x="3429000" y="1311275"/>
          <a:ext cx="8363607" cy="5260347"/>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latin typeface="Muli" pitchFamily="2" charset="77"/>
                        </a:rPr>
                        <a:t>There are words in English that have similar spellings, root words and meanings and these are called word families. Today we will look at words with ‘phone’ and words with ‘sign’ in them.</a:t>
                      </a:r>
                    </a:p>
                    <a:p>
                      <a:endParaRPr lang="en-GB" sz="1700" b="0" i="0" dirty="0">
                        <a:latin typeface="Muli" pitchFamily="2" charset="77"/>
                      </a:endParaRPr>
                    </a:p>
                  </a:txBody>
                  <a:tcPr/>
                </a:tc>
                <a:extLst>
                  <a:ext uri="{0D108BD9-81ED-4DB2-BD59-A6C34878D82A}">
                    <a16:rowId xmlns:a16="http://schemas.microsoft.com/office/drawing/2014/main" val="10000"/>
                  </a:ext>
                </a:extLst>
              </a:tr>
              <a:tr h="1889043">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 point slide, discuss the linking sound in today’s list and then ask children to come up to the board and underline the sound in each word. </a:t>
                      </a:r>
                    </a:p>
                    <a:p>
                      <a:endParaRPr lang="en-GB" sz="1700" b="0" i="0" baseline="0" dirty="0">
                        <a:latin typeface="Muli" pitchFamily="2" charset="77"/>
                      </a:endParaRPr>
                    </a:p>
                    <a:p>
                      <a:r>
                        <a:rPr lang="en-GB" sz="1700" b="0" i="0" baseline="0" dirty="0">
                          <a:latin typeface="Muli" pitchFamily="2" charset="77"/>
                        </a:rPr>
                        <a:t>Discuss how, despite being spelled the same in each word, they can still be pronounced differently e.g. sign and signature.</a:t>
                      </a:r>
                    </a:p>
                  </a:txBody>
                  <a:tcPr/>
                </a:tc>
                <a:extLst>
                  <a:ext uri="{0D108BD9-81ED-4DB2-BD59-A6C34878D82A}">
                    <a16:rowId xmlns:a16="http://schemas.microsoft.com/office/drawing/2014/main" val="10001"/>
                  </a:ext>
                </a:extLst>
              </a:tr>
              <a:tr h="2190541">
                <a:tc>
                  <a:txBody>
                    <a:bodyPr/>
                    <a:lstStyle/>
                    <a:p>
                      <a:r>
                        <a:rPr lang="en-GB" sz="1700" b="0" i="0" dirty="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latin typeface="Muli" pitchFamily="2" charset="77"/>
                        </a:rPr>
                        <a:t>Children play spelling noughts and crosses (tic tac toe). On a mini whiteboard draw a nought and crosses grid (see </a:t>
                      </a:r>
                      <a:r>
                        <a:rPr lang="en-GB" sz="1700" b="0" i="0" dirty="0" err="1">
                          <a:latin typeface="Muli" pitchFamily="2" charset="77"/>
                        </a:rPr>
                        <a:t>powerpoint</a:t>
                      </a:r>
                      <a:r>
                        <a:rPr lang="en-GB" sz="1700" b="0" i="0" dirty="0">
                          <a:latin typeface="Muli" pitchFamily="2" charset="77"/>
                        </a:rPr>
                        <a:t> slide). Each child chooses a target word from the list and has to write it in one of the squares next child writes their word in another, play like noughts and crosses. First to get three words in a row wins that round. Begin again with a new word from the list. </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751581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1301192"/>
            <a:ext cx="8581292" cy="1200329"/>
          </a:xfrm>
          <a:prstGeom prst="rect">
            <a:avLst/>
          </a:prstGeom>
          <a:noFill/>
        </p:spPr>
        <p:txBody>
          <a:bodyPr wrap="square" rtlCol="0">
            <a:spAutoFit/>
          </a:bodyPr>
          <a:lstStyle/>
          <a:p>
            <a:r>
              <a:rPr lang="en-GB" sz="2400" dirty="0">
                <a:latin typeface="OpenDyslexicAlta" pitchFamily="2" charset="77"/>
              </a:rPr>
              <a:t>Discuss the meanings of the words below and then ask children to come out and underline the linking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783853369"/>
              </p:ext>
            </p:extLst>
          </p:nvPr>
        </p:nvGraphicFramePr>
        <p:xfrm>
          <a:off x="428101" y="3171367"/>
          <a:ext cx="11335797" cy="2004859"/>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r>
                        <a:rPr lang="en-GB" sz="2400" b="0" i="0" dirty="0">
                          <a:latin typeface="OpenDyslexicAlta" pitchFamily="2" charset="77"/>
                        </a:rPr>
                        <a:t>phone</a:t>
                      </a:r>
                    </a:p>
                  </a:txBody>
                  <a:tcPr anchor="ctr"/>
                </a:tc>
                <a:tc>
                  <a:txBody>
                    <a:bodyPr/>
                    <a:lstStyle/>
                    <a:p>
                      <a:pPr algn="ctr"/>
                      <a:r>
                        <a:rPr lang="en-GB" sz="2400" b="0" i="0" dirty="0">
                          <a:latin typeface="OpenDyslexicAlta" pitchFamily="2" charset="77"/>
                        </a:rPr>
                        <a:t>telephone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phonics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microphone</a:t>
                      </a:r>
                    </a:p>
                  </a:txBody>
                  <a:tcPr anchor="ctr"/>
                </a:tc>
                <a:tc>
                  <a:txBody>
                    <a:bodyPr/>
                    <a:lstStyle/>
                    <a:p>
                      <a:pPr algn="ctr"/>
                      <a:r>
                        <a:rPr lang="en-GB" sz="2400" b="0" i="0" dirty="0">
                          <a:latin typeface="OpenDyslexicAlta" pitchFamily="2" charset="77"/>
                        </a:rPr>
                        <a:t>phonograph</a:t>
                      </a:r>
                    </a:p>
                  </a:txBody>
                  <a:tcPr anchor="ctr"/>
                </a:tc>
                <a:extLst>
                  <a:ext uri="{0D108BD9-81ED-4DB2-BD59-A6C34878D82A}">
                    <a16:rowId xmlns:a16="http://schemas.microsoft.com/office/drawing/2014/main" val="2756955956"/>
                  </a:ext>
                </a:extLst>
              </a:tr>
              <a:tr h="1037038">
                <a:tc>
                  <a:txBody>
                    <a:bodyPr/>
                    <a:lstStyle/>
                    <a:p>
                      <a:pPr algn="ctr"/>
                      <a:r>
                        <a:rPr lang="en-GB" sz="2400" b="0" i="0" dirty="0">
                          <a:latin typeface="OpenDyslexicAlta" pitchFamily="2" charset="77"/>
                        </a:rPr>
                        <a:t>signature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assign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sign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designer</a:t>
                      </a:r>
                    </a:p>
                  </a:txBody>
                  <a:tcPr anchor="ctr"/>
                </a:tc>
                <a:tc>
                  <a:txBody>
                    <a:bodyPr/>
                    <a:lstStyle/>
                    <a:p>
                      <a:pPr algn="ctr"/>
                      <a:r>
                        <a:rPr lang="en-GB" sz="2400" b="0" i="0" dirty="0">
                          <a:latin typeface="OpenDyslexicAlta" pitchFamily="2" charset="77"/>
                        </a:rPr>
                        <a:t>signaller</a:t>
                      </a:r>
                    </a:p>
                  </a:txBody>
                  <a:tcPr anchor="ct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39384079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1301192"/>
            <a:ext cx="8581292" cy="1200329"/>
          </a:xfrm>
          <a:prstGeom prst="rect">
            <a:avLst/>
          </a:prstGeom>
          <a:noFill/>
        </p:spPr>
        <p:txBody>
          <a:bodyPr wrap="square" rtlCol="0">
            <a:spAutoFit/>
          </a:bodyPr>
          <a:lstStyle/>
          <a:p>
            <a:r>
              <a:rPr lang="en-GB" sz="2400" dirty="0">
                <a:latin typeface="OpenDyslexicAlta" pitchFamily="2" charset="77"/>
              </a:rPr>
              <a:t>Discuss the meanings of the words below and then ask children to come out and underline the linking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2870387259"/>
              </p:ext>
            </p:extLst>
          </p:nvPr>
        </p:nvGraphicFramePr>
        <p:xfrm>
          <a:off x="428101" y="3171367"/>
          <a:ext cx="11335797" cy="2004859"/>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r>
                        <a:rPr lang="en-GB" sz="2400" b="0" i="0" u="sng" dirty="0">
                          <a:solidFill>
                            <a:srgbClr val="FF3860"/>
                          </a:solidFill>
                          <a:latin typeface="OpenDyslexicAlta" pitchFamily="2" charset="77"/>
                        </a:rPr>
                        <a:t>phon</a:t>
                      </a:r>
                      <a:r>
                        <a:rPr lang="en-GB" sz="2400" b="0" i="0" dirty="0">
                          <a:latin typeface="OpenDyslexicAlta" pitchFamily="2" charset="77"/>
                        </a:rPr>
                        <a:t>e</a:t>
                      </a:r>
                    </a:p>
                  </a:txBody>
                  <a:tcPr anchor="ctr"/>
                </a:tc>
                <a:tc>
                  <a:txBody>
                    <a:bodyPr/>
                    <a:lstStyle/>
                    <a:p>
                      <a:pPr algn="ctr"/>
                      <a:r>
                        <a:rPr lang="en-GB" sz="2400" b="0" i="0" dirty="0">
                          <a:latin typeface="OpenDyslexicAlta" pitchFamily="2" charset="77"/>
                        </a:rPr>
                        <a:t>tele</a:t>
                      </a:r>
                      <a:r>
                        <a:rPr lang="en-GB" sz="2400" b="0" i="0" u="sng" dirty="0">
                          <a:solidFill>
                            <a:srgbClr val="FF3860"/>
                          </a:solidFill>
                          <a:latin typeface="OpenDyslexicAlta" pitchFamily="2" charset="77"/>
                        </a:rPr>
                        <a:t>phon</a:t>
                      </a:r>
                      <a:r>
                        <a:rPr lang="en-GB" sz="2400" b="0" i="0" dirty="0">
                          <a:latin typeface="OpenDyslexicAlta" pitchFamily="2" charset="77"/>
                        </a:rPr>
                        <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u="sng" dirty="0">
                          <a:solidFill>
                            <a:srgbClr val="FF3860"/>
                          </a:solidFill>
                          <a:latin typeface="OpenDyslexicAlta" pitchFamily="2" charset="77"/>
                        </a:rPr>
                        <a:t>phon</a:t>
                      </a:r>
                      <a:r>
                        <a:rPr lang="en-GB" sz="2400" b="0" i="0" dirty="0">
                          <a:latin typeface="OpenDyslexicAlta" pitchFamily="2" charset="77"/>
                        </a:rPr>
                        <a:t>ics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micro</a:t>
                      </a:r>
                      <a:r>
                        <a:rPr lang="en-GB" sz="2400" b="0" i="0" u="sng" dirty="0">
                          <a:solidFill>
                            <a:srgbClr val="FF3860"/>
                          </a:solidFill>
                          <a:latin typeface="OpenDyslexicAlta" pitchFamily="2" charset="77"/>
                        </a:rPr>
                        <a:t>phon</a:t>
                      </a:r>
                      <a:r>
                        <a:rPr lang="en-GB" sz="2400" b="0" i="0" dirty="0">
                          <a:latin typeface="OpenDyslexicAlta" pitchFamily="2" charset="77"/>
                        </a:rPr>
                        <a:t>e</a:t>
                      </a:r>
                    </a:p>
                  </a:txBody>
                  <a:tcPr anchor="ctr"/>
                </a:tc>
                <a:tc>
                  <a:txBody>
                    <a:bodyPr/>
                    <a:lstStyle/>
                    <a:p>
                      <a:pPr algn="ctr"/>
                      <a:r>
                        <a:rPr lang="en-GB" sz="2400" b="0" i="0" u="sng" dirty="0">
                          <a:solidFill>
                            <a:srgbClr val="FF3860"/>
                          </a:solidFill>
                          <a:latin typeface="OpenDyslexicAlta" pitchFamily="2" charset="77"/>
                        </a:rPr>
                        <a:t>phon</a:t>
                      </a:r>
                      <a:r>
                        <a:rPr lang="en-GB" sz="2400" b="0" i="0" dirty="0">
                          <a:latin typeface="OpenDyslexicAlta" pitchFamily="2" charset="77"/>
                        </a:rPr>
                        <a:t>ograph</a:t>
                      </a:r>
                    </a:p>
                  </a:txBody>
                  <a:tcPr anchor="ctr"/>
                </a:tc>
                <a:extLst>
                  <a:ext uri="{0D108BD9-81ED-4DB2-BD59-A6C34878D82A}">
                    <a16:rowId xmlns:a16="http://schemas.microsoft.com/office/drawing/2014/main" val="2756955956"/>
                  </a:ext>
                </a:extLst>
              </a:tr>
              <a:tr h="1037038">
                <a:tc>
                  <a:txBody>
                    <a:bodyPr/>
                    <a:lstStyle/>
                    <a:p>
                      <a:pPr algn="ctr"/>
                      <a:r>
                        <a:rPr lang="en-GB" sz="2400" b="0" i="0" u="sng" dirty="0">
                          <a:solidFill>
                            <a:srgbClr val="FF3860"/>
                          </a:solidFill>
                          <a:latin typeface="OpenDyslexicAlta" pitchFamily="2" charset="77"/>
                        </a:rPr>
                        <a:t>sign</a:t>
                      </a:r>
                      <a:r>
                        <a:rPr lang="en-GB" sz="2400" b="0" i="0" dirty="0">
                          <a:latin typeface="OpenDyslexicAlta" pitchFamily="2" charset="77"/>
                        </a:rPr>
                        <a:t>ature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as</a:t>
                      </a:r>
                      <a:r>
                        <a:rPr lang="en-GB" sz="2400" b="0" i="0" u="sng" dirty="0">
                          <a:solidFill>
                            <a:srgbClr val="FF3860"/>
                          </a:solidFill>
                          <a:latin typeface="OpenDyslexicAlta" pitchFamily="2" charset="77"/>
                        </a:rPr>
                        <a:t>sign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u="sng" dirty="0">
                          <a:solidFill>
                            <a:srgbClr val="FF3860"/>
                          </a:solidFill>
                          <a:latin typeface="OpenDyslexicAlta" pitchFamily="2" charset="77"/>
                        </a:rPr>
                        <a:t>sign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de</a:t>
                      </a:r>
                      <a:r>
                        <a:rPr lang="en-GB" sz="2400" b="0" i="0" u="sng" dirty="0">
                          <a:solidFill>
                            <a:srgbClr val="FF3860"/>
                          </a:solidFill>
                          <a:latin typeface="OpenDyslexicAlta" pitchFamily="2" charset="77"/>
                        </a:rPr>
                        <a:t>sign</a:t>
                      </a:r>
                      <a:r>
                        <a:rPr lang="en-GB" sz="2400" b="0" i="0" dirty="0">
                          <a:latin typeface="OpenDyslexicAlta" pitchFamily="2" charset="77"/>
                        </a:rPr>
                        <a:t>er</a:t>
                      </a:r>
                    </a:p>
                  </a:txBody>
                  <a:tcPr anchor="ctr"/>
                </a:tc>
                <a:tc>
                  <a:txBody>
                    <a:bodyPr/>
                    <a:lstStyle/>
                    <a:p>
                      <a:pPr algn="ctr"/>
                      <a:r>
                        <a:rPr lang="en-GB" sz="2400" b="0" i="0" u="sng" dirty="0">
                          <a:solidFill>
                            <a:srgbClr val="FF3860"/>
                          </a:solidFill>
                          <a:latin typeface="OpenDyslexicAlta" pitchFamily="2" charset="77"/>
                        </a:rPr>
                        <a:t>sign</a:t>
                      </a:r>
                      <a:r>
                        <a:rPr lang="en-GB" sz="2400" b="0" i="0" dirty="0">
                          <a:latin typeface="OpenDyslexicAlta" pitchFamily="2" charset="77"/>
                        </a:rPr>
                        <a:t>aller</a:t>
                      </a:r>
                    </a:p>
                  </a:txBody>
                  <a:tcPr anchor="ctr"/>
                </a:tc>
                <a:extLst>
                  <a:ext uri="{0D108BD9-81ED-4DB2-BD59-A6C34878D82A}">
                    <a16:rowId xmlns:a16="http://schemas.microsoft.com/office/drawing/2014/main" val="2964611663"/>
                  </a:ext>
                </a:extLst>
              </a:tr>
            </a:tbl>
          </a:graphicData>
        </a:graphic>
      </p:graphicFrame>
      <p:sp>
        <p:nvSpPr>
          <p:cNvPr id="3" name="TextBox 2">
            <a:extLst>
              <a:ext uri="{FF2B5EF4-FFF2-40B4-BE49-F238E27FC236}">
                <a16:creationId xmlns:a16="http://schemas.microsoft.com/office/drawing/2014/main" id="{9533091B-4D19-A545-9A2E-0ECC278A2721}"/>
              </a:ext>
            </a:extLst>
          </p:cNvPr>
          <p:cNvSpPr txBox="1"/>
          <p:nvPr/>
        </p:nvSpPr>
        <p:spPr>
          <a:xfrm>
            <a:off x="520861" y="231494"/>
            <a:ext cx="1296364" cy="370390"/>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0360191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A922E-B366-4CE2-9524-20289E28FA54}"/>
              </a:ext>
            </a:extLst>
          </p:cNvPr>
          <p:cNvSpPr>
            <a:spLocks noGrp="1"/>
          </p:cNvSpPr>
          <p:nvPr>
            <p:ph type="body" sz="quarter" idx="13"/>
          </p:nvPr>
        </p:nvSpPr>
        <p:spPr/>
        <p:txBody>
          <a:bodyPr/>
          <a:lstStyle/>
          <a:p>
            <a:endParaRPr lang="en-GB"/>
          </a:p>
        </p:txBody>
      </p:sp>
      <p:sp>
        <p:nvSpPr>
          <p:cNvPr id="3" name="Text Placeholder 2">
            <a:extLst>
              <a:ext uri="{FF2B5EF4-FFF2-40B4-BE49-F238E27FC236}">
                <a16:creationId xmlns:a16="http://schemas.microsoft.com/office/drawing/2014/main" id="{4D3D735D-3647-4C34-BA10-3E4A9C46D07E}"/>
              </a:ext>
            </a:extLst>
          </p:cNvPr>
          <p:cNvSpPr>
            <a:spLocks noGrp="1"/>
          </p:cNvSpPr>
          <p:nvPr>
            <p:ph type="body" sz="quarter" idx="14"/>
          </p:nvPr>
        </p:nvSpPr>
        <p:spPr/>
        <p:txBody>
          <a:bodyPr/>
          <a:lstStyle/>
          <a:p>
            <a:r>
              <a:rPr lang="en-GB" dirty="0"/>
              <a:t>28</a:t>
            </a:r>
          </a:p>
        </p:txBody>
      </p:sp>
      <p:sp>
        <p:nvSpPr>
          <p:cNvPr id="4" name="Text Placeholder 3">
            <a:extLst>
              <a:ext uri="{FF2B5EF4-FFF2-40B4-BE49-F238E27FC236}">
                <a16:creationId xmlns:a16="http://schemas.microsoft.com/office/drawing/2014/main" id="{0D4F93D1-CD67-4C53-A51E-50CC77EEC5F8}"/>
              </a:ext>
            </a:extLst>
          </p:cNvPr>
          <p:cNvSpPr>
            <a:spLocks noGrp="1"/>
          </p:cNvSpPr>
          <p:nvPr>
            <p:ph type="body" sz="quarter" idx="15"/>
          </p:nvPr>
        </p:nvSpPr>
        <p:spPr/>
        <p:txBody>
          <a:bodyPr/>
          <a:lstStyle/>
          <a:p>
            <a:r>
              <a:rPr lang="en-GB" dirty="0"/>
              <a:t>The ’</a:t>
            </a:r>
            <a:r>
              <a:rPr lang="en-GB" dirty="0" err="1"/>
              <a:t>phon</a:t>
            </a:r>
            <a:r>
              <a:rPr lang="en-GB" dirty="0"/>
              <a:t> word family’ and ‘sign word family’</a:t>
            </a:r>
          </a:p>
        </p:txBody>
      </p:sp>
      <p:sp>
        <p:nvSpPr>
          <p:cNvPr id="5" name="Text Placeholder 4">
            <a:extLst>
              <a:ext uri="{FF2B5EF4-FFF2-40B4-BE49-F238E27FC236}">
                <a16:creationId xmlns:a16="http://schemas.microsoft.com/office/drawing/2014/main" id="{033E8315-1C4B-449C-A022-B58553314AFE}"/>
              </a:ext>
            </a:extLst>
          </p:cNvPr>
          <p:cNvSpPr>
            <a:spLocks noGrp="1"/>
          </p:cNvSpPr>
          <p:nvPr>
            <p:ph type="body" sz="quarter" idx="16"/>
          </p:nvPr>
        </p:nvSpPr>
        <p:spPr/>
        <p:txBody>
          <a:bodyPr/>
          <a:lstStyle/>
          <a:p>
            <a:pPr fontAlgn="t">
              <a:lnSpc>
                <a:spcPct val="100000"/>
              </a:lnSpc>
              <a:spcAft>
                <a:spcPts val="200"/>
              </a:spcAft>
            </a:pPr>
            <a:r>
              <a:rPr lang="en-GB" sz="2000" dirty="0"/>
              <a:t>phone</a:t>
            </a:r>
          </a:p>
          <a:p>
            <a:pPr fontAlgn="t">
              <a:lnSpc>
                <a:spcPct val="100000"/>
              </a:lnSpc>
              <a:spcAft>
                <a:spcPts val="200"/>
              </a:spcAft>
            </a:pPr>
            <a:r>
              <a:rPr lang="en-GB" sz="2000" dirty="0"/>
              <a:t>telephone</a:t>
            </a:r>
          </a:p>
          <a:p>
            <a:pPr fontAlgn="t">
              <a:lnSpc>
                <a:spcPct val="100000"/>
              </a:lnSpc>
              <a:spcAft>
                <a:spcPts val="200"/>
              </a:spcAft>
            </a:pPr>
            <a:r>
              <a:rPr lang="en-GB" sz="2000" dirty="0"/>
              <a:t>phonics</a:t>
            </a:r>
          </a:p>
          <a:p>
            <a:pPr fontAlgn="t">
              <a:lnSpc>
                <a:spcPct val="100000"/>
              </a:lnSpc>
              <a:spcAft>
                <a:spcPts val="200"/>
              </a:spcAft>
            </a:pPr>
            <a:r>
              <a:rPr lang="en-GB" sz="2000" dirty="0"/>
              <a:t>microphone</a:t>
            </a:r>
          </a:p>
          <a:p>
            <a:pPr fontAlgn="t">
              <a:lnSpc>
                <a:spcPct val="100000"/>
              </a:lnSpc>
              <a:spcAft>
                <a:spcPts val="200"/>
              </a:spcAft>
            </a:pPr>
            <a:r>
              <a:rPr lang="en-GB" sz="2000" dirty="0"/>
              <a:t>phonograph</a:t>
            </a:r>
          </a:p>
          <a:p>
            <a:pPr fontAlgn="t">
              <a:lnSpc>
                <a:spcPct val="100000"/>
              </a:lnSpc>
              <a:spcAft>
                <a:spcPts val="200"/>
              </a:spcAft>
            </a:pPr>
            <a:r>
              <a:rPr lang="en-GB" sz="2000" dirty="0"/>
              <a:t>sign</a:t>
            </a:r>
          </a:p>
          <a:p>
            <a:pPr fontAlgn="t">
              <a:lnSpc>
                <a:spcPct val="100000"/>
              </a:lnSpc>
              <a:spcAft>
                <a:spcPts val="200"/>
              </a:spcAft>
            </a:pPr>
            <a:r>
              <a:rPr lang="en-GB" sz="2000" dirty="0"/>
              <a:t>signature</a:t>
            </a:r>
          </a:p>
          <a:p>
            <a:pPr fontAlgn="t">
              <a:lnSpc>
                <a:spcPct val="100000"/>
              </a:lnSpc>
              <a:spcAft>
                <a:spcPts val="200"/>
              </a:spcAft>
            </a:pPr>
            <a:r>
              <a:rPr lang="en-GB" sz="2000" dirty="0"/>
              <a:t>assign</a:t>
            </a:r>
          </a:p>
          <a:p>
            <a:pPr fontAlgn="t">
              <a:lnSpc>
                <a:spcPct val="100000"/>
              </a:lnSpc>
              <a:spcAft>
                <a:spcPts val="200"/>
              </a:spcAft>
            </a:pPr>
            <a:r>
              <a:rPr lang="en-GB" sz="2000" dirty="0"/>
              <a:t>designer</a:t>
            </a:r>
          </a:p>
          <a:p>
            <a:pPr fontAlgn="t">
              <a:lnSpc>
                <a:spcPct val="100000"/>
              </a:lnSpc>
              <a:spcAft>
                <a:spcPts val="200"/>
              </a:spcAft>
            </a:pPr>
            <a:r>
              <a:rPr lang="en-GB" sz="2000" dirty="0"/>
              <a:t>signaller</a:t>
            </a:r>
          </a:p>
          <a:p>
            <a:endParaRPr lang="en-GB" dirty="0"/>
          </a:p>
        </p:txBody>
      </p:sp>
      <p:sp>
        <p:nvSpPr>
          <p:cNvPr id="6" name="Content Placeholder 5">
            <a:extLst>
              <a:ext uri="{FF2B5EF4-FFF2-40B4-BE49-F238E27FC236}">
                <a16:creationId xmlns:a16="http://schemas.microsoft.com/office/drawing/2014/main" id="{1CE93BD4-FA98-4078-81F0-738CBB9AE585}"/>
              </a:ext>
            </a:extLst>
          </p:cNvPr>
          <p:cNvSpPr>
            <a:spLocks noGrp="1"/>
          </p:cNvSpPr>
          <p:nvPr>
            <p:ph sz="quarter" idx="18"/>
          </p:nvPr>
        </p:nvSpPr>
        <p:spPr>
          <a:xfrm>
            <a:off x="3425190" y="1354611"/>
            <a:ext cx="8382000" cy="952620"/>
          </a:xfrm>
        </p:spPr>
        <p:txBody>
          <a:bodyPr/>
          <a:lstStyle/>
          <a:p>
            <a:pPr marL="0" indent="0">
              <a:buNone/>
            </a:pPr>
            <a:r>
              <a:rPr lang="en-GB" i="0" dirty="0"/>
              <a:t>Play word ‘tic tac toe’. In pairs, children each select a word from the list and try to write it three times (spelled correctly) in a row. After someone wins, start again with new words from the list.</a:t>
            </a:r>
          </a:p>
        </p:txBody>
      </p:sp>
      <p:cxnSp>
        <p:nvCxnSpPr>
          <p:cNvPr id="17" name="Straight Connector 16">
            <a:extLst>
              <a:ext uri="{FF2B5EF4-FFF2-40B4-BE49-F238E27FC236}">
                <a16:creationId xmlns:a16="http://schemas.microsoft.com/office/drawing/2014/main" id="{0A4C0D37-6965-4596-98B6-93602509F605}"/>
              </a:ext>
            </a:extLst>
          </p:cNvPr>
          <p:cNvCxnSpPr>
            <a:cxnSpLocks/>
          </p:cNvCxnSpPr>
          <p:nvPr/>
        </p:nvCxnSpPr>
        <p:spPr>
          <a:xfrm>
            <a:off x="6767355" y="2468694"/>
            <a:ext cx="0" cy="398145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0CBCC008-D1A5-4224-AF35-C8A3070E76A6}"/>
              </a:ext>
            </a:extLst>
          </p:cNvPr>
          <p:cNvCxnSpPr>
            <a:cxnSpLocks/>
          </p:cNvCxnSpPr>
          <p:nvPr/>
        </p:nvCxnSpPr>
        <p:spPr>
          <a:xfrm>
            <a:off x="8567580" y="2468694"/>
            <a:ext cx="0" cy="405765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CC8CA89C-3103-49DE-9AD8-88F39741738C}"/>
              </a:ext>
            </a:extLst>
          </p:cNvPr>
          <p:cNvCxnSpPr>
            <a:cxnSpLocks/>
          </p:cNvCxnSpPr>
          <p:nvPr/>
        </p:nvCxnSpPr>
        <p:spPr>
          <a:xfrm flipH="1">
            <a:off x="5214780" y="5088069"/>
            <a:ext cx="4781550" cy="0"/>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72F66A65-C040-4884-BC6C-142F7091ED9F}"/>
              </a:ext>
            </a:extLst>
          </p:cNvPr>
          <p:cNvCxnSpPr>
            <a:cxnSpLocks/>
          </p:cNvCxnSpPr>
          <p:nvPr/>
        </p:nvCxnSpPr>
        <p:spPr>
          <a:xfrm flipH="1">
            <a:off x="5214780" y="3868869"/>
            <a:ext cx="4781550" cy="0"/>
          </a:xfrm>
          <a:prstGeom prst="line">
            <a:avLst/>
          </a:prstGeom>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84978050-9D17-496C-94D3-FBB61D7AC924}"/>
              </a:ext>
            </a:extLst>
          </p:cNvPr>
          <p:cNvSpPr txBox="1"/>
          <p:nvPr/>
        </p:nvSpPr>
        <p:spPr>
          <a:xfrm>
            <a:off x="4848225" y="2932799"/>
            <a:ext cx="1879915" cy="461665"/>
          </a:xfrm>
          <a:prstGeom prst="rect">
            <a:avLst/>
          </a:prstGeom>
          <a:noFill/>
        </p:spPr>
        <p:txBody>
          <a:bodyPr wrap="square" rtlCol="0">
            <a:spAutoFit/>
          </a:bodyPr>
          <a:lstStyle/>
          <a:p>
            <a:pPr algn="ctr"/>
            <a:r>
              <a:rPr lang="en-GB" sz="2400" dirty="0">
                <a:latin typeface="OpenDyslexicAlta" pitchFamily="2" charset="77"/>
              </a:rPr>
              <a:t>telephone</a:t>
            </a:r>
            <a:endParaRPr lang="en-GB" dirty="0">
              <a:latin typeface="OpenDyslexicAlta" pitchFamily="2" charset="77"/>
            </a:endParaRPr>
          </a:p>
        </p:txBody>
      </p:sp>
      <p:sp>
        <p:nvSpPr>
          <p:cNvPr id="23" name="TextBox 22">
            <a:extLst>
              <a:ext uri="{FF2B5EF4-FFF2-40B4-BE49-F238E27FC236}">
                <a16:creationId xmlns:a16="http://schemas.microsoft.com/office/drawing/2014/main" id="{0FD949F8-0041-4163-BED7-5B6742B7F64F}"/>
              </a:ext>
            </a:extLst>
          </p:cNvPr>
          <p:cNvSpPr txBox="1"/>
          <p:nvPr/>
        </p:nvSpPr>
        <p:spPr>
          <a:xfrm>
            <a:off x="8567580" y="5538274"/>
            <a:ext cx="1428746" cy="461665"/>
          </a:xfrm>
          <a:prstGeom prst="rect">
            <a:avLst/>
          </a:prstGeom>
          <a:noFill/>
        </p:spPr>
        <p:txBody>
          <a:bodyPr wrap="square" rtlCol="0">
            <a:spAutoFit/>
          </a:bodyPr>
          <a:lstStyle/>
          <a:p>
            <a:pPr algn="ctr"/>
            <a:r>
              <a:rPr lang="en-GB" sz="2400" dirty="0">
                <a:latin typeface="OpenDyslexicAlta" pitchFamily="2" charset="77"/>
              </a:rPr>
              <a:t>usually</a:t>
            </a:r>
            <a:endParaRPr lang="en-GB" dirty="0">
              <a:latin typeface="OpenDyslexicAlta" pitchFamily="2" charset="77"/>
            </a:endParaRPr>
          </a:p>
        </p:txBody>
      </p:sp>
      <p:sp>
        <p:nvSpPr>
          <p:cNvPr id="24" name="TextBox 23">
            <a:extLst>
              <a:ext uri="{FF2B5EF4-FFF2-40B4-BE49-F238E27FC236}">
                <a16:creationId xmlns:a16="http://schemas.microsoft.com/office/drawing/2014/main" id="{47CDD37A-9746-4E39-B2F4-AC243E4CFDE8}"/>
              </a:ext>
            </a:extLst>
          </p:cNvPr>
          <p:cNvSpPr txBox="1"/>
          <p:nvPr/>
        </p:nvSpPr>
        <p:spPr>
          <a:xfrm>
            <a:off x="6795932" y="2957000"/>
            <a:ext cx="1619245" cy="461665"/>
          </a:xfrm>
          <a:prstGeom prst="rect">
            <a:avLst/>
          </a:prstGeom>
          <a:noFill/>
        </p:spPr>
        <p:txBody>
          <a:bodyPr wrap="square" rtlCol="0">
            <a:spAutoFit/>
          </a:bodyPr>
          <a:lstStyle/>
          <a:p>
            <a:pPr algn="ctr"/>
            <a:r>
              <a:rPr lang="en-GB" sz="2400" dirty="0">
                <a:latin typeface="OpenDyslexicAlta" pitchFamily="2" charset="77"/>
              </a:rPr>
              <a:t>designer</a:t>
            </a:r>
            <a:endParaRPr lang="en-GB" dirty="0">
              <a:latin typeface="OpenDyslexicAlta" pitchFamily="2" charset="77"/>
            </a:endParaRPr>
          </a:p>
        </p:txBody>
      </p:sp>
      <p:cxnSp>
        <p:nvCxnSpPr>
          <p:cNvPr id="26" name="Straight Connector 25">
            <a:extLst>
              <a:ext uri="{FF2B5EF4-FFF2-40B4-BE49-F238E27FC236}">
                <a16:creationId xmlns:a16="http://schemas.microsoft.com/office/drawing/2014/main" id="{F769FC87-7A60-41FE-A69E-03A492915D44}"/>
              </a:ext>
            </a:extLst>
          </p:cNvPr>
          <p:cNvCxnSpPr>
            <a:cxnSpLocks/>
          </p:cNvCxnSpPr>
          <p:nvPr/>
        </p:nvCxnSpPr>
        <p:spPr>
          <a:xfrm>
            <a:off x="7616189" y="2556823"/>
            <a:ext cx="0" cy="38933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1D952C2-37A4-42A8-8AE2-0852B941E03B}"/>
              </a:ext>
            </a:extLst>
          </p:cNvPr>
          <p:cNvSpPr txBox="1"/>
          <p:nvPr/>
        </p:nvSpPr>
        <p:spPr>
          <a:xfrm>
            <a:off x="4904854" y="5517934"/>
            <a:ext cx="1879915" cy="461665"/>
          </a:xfrm>
          <a:prstGeom prst="rect">
            <a:avLst/>
          </a:prstGeom>
          <a:noFill/>
        </p:spPr>
        <p:txBody>
          <a:bodyPr wrap="square" rtlCol="0">
            <a:spAutoFit/>
          </a:bodyPr>
          <a:lstStyle/>
          <a:p>
            <a:pPr algn="ctr"/>
            <a:r>
              <a:rPr lang="en-GB" sz="2400" dirty="0">
                <a:latin typeface="OpenDyslexicAlta" pitchFamily="2" charset="77"/>
              </a:rPr>
              <a:t>telephone</a:t>
            </a:r>
            <a:endParaRPr lang="en-GB" dirty="0">
              <a:latin typeface="OpenDyslexicAlta" pitchFamily="2" charset="77"/>
            </a:endParaRPr>
          </a:p>
        </p:txBody>
      </p:sp>
      <p:sp>
        <p:nvSpPr>
          <p:cNvPr id="28" name="TextBox 27">
            <a:extLst>
              <a:ext uri="{FF2B5EF4-FFF2-40B4-BE49-F238E27FC236}">
                <a16:creationId xmlns:a16="http://schemas.microsoft.com/office/drawing/2014/main" id="{77EA9229-F7A3-46F5-A627-3103000B86B8}"/>
              </a:ext>
            </a:extLst>
          </p:cNvPr>
          <p:cNvSpPr txBox="1"/>
          <p:nvPr/>
        </p:nvSpPr>
        <p:spPr>
          <a:xfrm>
            <a:off x="6787338" y="4257603"/>
            <a:ext cx="1619245" cy="461665"/>
          </a:xfrm>
          <a:prstGeom prst="rect">
            <a:avLst/>
          </a:prstGeom>
          <a:noFill/>
        </p:spPr>
        <p:txBody>
          <a:bodyPr wrap="square" rtlCol="0">
            <a:spAutoFit/>
          </a:bodyPr>
          <a:lstStyle/>
          <a:p>
            <a:pPr algn="ctr"/>
            <a:r>
              <a:rPr lang="en-GB" sz="2400" dirty="0">
                <a:latin typeface="OpenDyslexicAlta" pitchFamily="2" charset="77"/>
              </a:rPr>
              <a:t>designer</a:t>
            </a:r>
            <a:endParaRPr lang="en-GB" dirty="0">
              <a:latin typeface="OpenDyslexicAlta" pitchFamily="2" charset="77"/>
            </a:endParaRPr>
          </a:p>
        </p:txBody>
      </p:sp>
      <p:sp>
        <p:nvSpPr>
          <p:cNvPr id="29" name="TextBox 28">
            <a:extLst>
              <a:ext uri="{FF2B5EF4-FFF2-40B4-BE49-F238E27FC236}">
                <a16:creationId xmlns:a16="http://schemas.microsoft.com/office/drawing/2014/main" id="{1176B1C5-C985-45B8-B6D3-770B7A69138D}"/>
              </a:ext>
            </a:extLst>
          </p:cNvPr>
          <p:cNvSpPr txBox="1"/>
          <p:nvPr/>
        </p:nvSpPr>
        <p:spPr>
          <a:xfrm>
            <a:off x="6806567" y="5673445"/>
            <a:ext cx="1619245" cy="461665"/>
          </a:xfrm>
          <a:prstGeom prst="rect">
            <a:avLst/>
          </a:prstGeom>
          <a:noFill/>
        </p:spPr>
        <p:txBody>
          <a:bodyPr wrap="square" rtlCol="0">
            <a:spAutoFit/>
          </a:bodyPr>
          <a:lstStyle/>
          <a:p>
            <a:pPr algn="ctr"/>
            <a:r>
              <a:rPr lang="en-GB" sz="2400" dirty="0">
                <a:latin typeface="OpenDyslexicAlta" pitchFamily="2" charset="77"/>
              </a:rPr>
              <a:t>designer</a:t>
            </a:r>
            <a:endParaRPr lang="en-GB" dirty="0">
              <a:latin typeface="OpenDyslexicAlta" pitchFamily="2" charset="77"/>
            </a:endParaRPr>
          </a:p>
        </p:txBody>
      </p:sp>
    </p:spTree>
    <p:extLst>
      <p:ext uri="{BB962C8B-B14F-4D97-AF65-F5344CB8AC3E}">
        <p14:creationId xmlns:p14="http://schemas.microsoft.com/office/powerpoint/2010/main" val="75407481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631564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142745511"/>
                    </a:ext>
                  </a:extLst>
                </a:gridCol>
                <a:gridCol w="1858433">
                  <a:extLst>
                    <a:ext uri="{9D8B030D-6E8A-4147-A177-3AD203B41FA5}">
                      <a16:colId xmlns:a16="http://schemas.microsoft.com/office/drawing/2014/main" val="209507551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phone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telephone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phonics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microphone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phonograph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sign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signature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assign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designer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signaller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6998382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r>
                        <a:rPr lang="en-GB" sz="1400" dirty="0">
                          <a:latin typeface="Muli" pitchFamily="2" charset="77"/>
                        </a:rPr>
                        <a:t>The ’</a:t>
                      </a:r>
                      <a:r>
                        <a:rPr lang="en-GB" sz="1400" dirty="0" err="1">
                          <a:latin typeface="Muli" pitchFamily="2" charset="77"/>
                        </a:rPr>
                        <a:t>phon</a:t>
                      </a:r>
                      <a:r>
                        <a:rPr lang="en-GB" sz="1400" dirty="0">
                          <a:latin typeface="Muli" pitchFamily="2" charset="77"/>
                        </a:rPr>
                        <a:t> word family’ and ‘sign word family’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4441144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7837699"/>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phone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telephone</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phonics</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microphone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phonograph</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sign</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signature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assign</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designer</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signaller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3585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r>
                        <a:rPr lang="en-GB" sz="1400" dirty="0">
                          <a:latin typeface="Muli" pitchFamily="2" charset="77"/>
                        </a:rPr>
                        <a:t>The ’</a:t>
                      </a:r>
                      <a:r>
                        <a:rPr lang="en-GB" sz="1400" dirty="0" err="1">
                          <a:latin typeface="Muli" pitchFamily="2" charset="77"/>
                        </a:rPr>
                        <a:t>phon</a:t>
                      </a:r>
                      <a:r>
                        <a:rPr lang="en-GB" sz="1400" dirty="0">
                          <a:latin typeface="Muli" pitchFamily="2" charset="77"/>
                        </a:rPr>
                        <a:t> word family’ and ‘sign word family’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62743927"/>
              </p:ext>
            </p:extLst>
          </p:nvPr>
        </p:nvGraphicFramePr>
        <p:xfrm>
          <a:off x="4214447" y="1828796"/>
          <a:ext cx="1201615" cy="4572000"/>
        </p:xfrm>
        <a:graphic>
          <a:graphicData uri="http://schemas.openxmlformats.org/drawingml/2006/table">
            <a:tbl>
              <a:tblPr firstRow="1" bandRow="1">
                <a:tableStyleId>{5940675A-B579-460E-94D1-54222C63F5DA}</a:tableStyleId>
              </a:tblPr>
              <a:tblGrid>
                <a:gridCol w="1201615">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ph</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telep</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pho</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micro</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phono</a:t>
                      </a:r>
                    </a:p>
                  </a:txBody>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si</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signa</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desi</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sig</a:t>
                      </a: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7819293" y="1920236"/>
          <a:ext cx="1236784" cy="4480560"/>
        </p:xfrm>
        <a:graphic>
          <a:graphicData uri="http://schemas.openxmlformats.org/drawingml/2006/table">
            <a:tbl>
              <a:tblPr firstRow="1" bandRow="1">
                <a:tableStyleId>{5940675A-B579-460E-94D1-54222C63F5DA}</a:tableStyleId>
              </a:tblPr>
              <a:tblGrid>
                <a:gridCol w="1236784">
                  <a:extLst>
                    <a:ext uri="{9D8B030D-6E8A-4147-A177-3AD203B41FA5}">
                      <a16:colId xmlns:a16="http://schemas.microsoft.com/office/drawing/2014/main" val="20000"/>
                    </a:ext>
                  </a:extLst>
                </a:gridCol>
              </a:tblGrid>
              <a:tr h="193427">
                <a:tc>
                  <a:txBody>
                    <a:bodyPr/>
                    <a:lstStyle/>
                    <a:p>
                      <a:r>
                        <a:rPr lang="en-GB" b="0" i="0" dirty="0" err="1">
                          <a:latin typeface="OpenDyslexicAlta" pitchFamily="2" charset="77"/>
                          <a:ea typeface="OpenDyslexic" charset="0"/>
                          <a:cs typeface="OpenDyslexic" charset="0"/>
                        </a:rPr>
                        <a:t>ture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naller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hone</a:t>
                      </a:r>
                    </a:p>
                  </a:txBody>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gn</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sign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one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phone</a:t>
                      </a: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gner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nics</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graph</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2308324"/>
          </a:xfrm>
          <a:prstGeom prst="rect">
            <a:avLst/>
          </a:prstGeom>
          <a:solidFill>
            <a:srgbClr val="FF7E79"/>
          </a:solidFill>
        </p:spPr>
        <p:txBody>
          <a:bodyPr wrap="square" rtlCol="0">
            <a:spAutoFit/>
          </a:bodyPr>
          <a:lstStyle/>
          <a:p>
            <a:pPr algn="ctr"/>
            <a:r>
              <a:rPr lang="en-GB" dirty="0">
                <a:latin typeface="Muli" pitchFamily="2" charset="77"/>
              </a:rPr>
              <a:t>Your spellings have been split and scrambled. </a:t>
            </a:r>
          </a:p>
          <a:p>
            <a:pPr algn="ctr"/>
            <a:endParaRPr lang="en-GB" dirty="0">
              <a:latin typeface="Muli" pitchFamily="2" charset="77"/>
            </a:endParaRPr>
          </a:p>
          <a:p>
            <a:pPr algn="ctr"/>
            <a:r>
              <a:rPr lang="en-GB" dirty="0">
                <a:latin typeface="Muli" pitchFamily="2" charset="77"/>
              </a:rPr>
              <a:t>Draw a straight line to match the two parts of each spelling. </a:t>
            </a:r>
          </a:p>
        </p:txBody>
      </p:sp>
    </p:spTree>
    <p:extLst>
      <p:ext uri="{BB962C8B-B14F-4D97-AF65-F5344CB8AC3E}">
        <p14:creationId xmlns:p14="http://schemas.microsoft.com/office/powerpoint/2010/main" val="14644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644868"/>
            <a:ext cx="10515600" cy="1325563"/>
          </a:xfrm>
        </p:spPr>
        <p:txBody>
          <a:bodyPr>
            <a:normAutofit fontScale="90000"/>
          </a:bodyPr>
          <a:lstStyle/>
          <a:p>
            <a:r>
              <a:rPr lang="en-GB" sz="5400" dirty="0"/>
              <a:t>Write down the opposite of:</a:t>
            </a:r>
            <a:br>
              <a:rPr lang="en-GB" sz="5400" dirty="0"/>
            </a:br>
            <a:br>
              <a:rPr lang="en-GB" sz="5400" dirty="0"/>
            </a:br>
            <a:r>
              <a:rPr lang="en-GB" sz="6700" dirty="0"/>
              <a:t>correct</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correct</a:t>
            </a:r>
          </a:p>
          <a:p>
            <a:endParaRPr lang="en-GB" dirty="0"/>
          </a:p>
        </p:txBody>
      </p:sp>
    </p:spTree>
    <p:extLst>
      <p:ext uri="{BB962C8B-B14F-4D97-AF65-F5344CB8AC3E}">
        <p14:creationId xmlns:p14="http://schemas.microsoft.com/office/powerpoint/2010/main" val="7372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613004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phone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telephone</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phonics</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microphone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phonograph</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sign</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signature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assign</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designer</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signaller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903605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r>
                        <a:rPr lang="en-GB" sz="1400" dirty="0">
                          <a:latin typeface="Muli" pitchFamily="2" charset="77"/>
                        </a:rPr>
                        <a:t>The ’</a:t>
                      </a:r>
                      <a:r>
                        <a:rPr lang="en-GB" sz="1400" dirty="0" err="1">
                          <a:latin typeface="Muli" pitchFamily="2" charset="77"/>
                        </a:rPr>
                        <a:t>phon</a:t>
                      </a:r>
                      <a:r>
                        <a:rPr lang="en-GB" sz="1400" dirty="0">
                          <a:latin typeface="Muli" pitchFamily="2" charset="77"/>
                        </a:rPr>
                        <a:t> word family’ and ‘sign word family’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90888871"/>
              </p:ext>
            </p:extLst>
          </p:nvPr>
        </p:nvGraphicFramePr>
        <p:xfrm>
          <a:off x="4153063" y="1828796"/>
          <a:ext cx="1203840" cy="4572000"/>
        </p:xfrm>
        <a:graphic>
          <a:graphicData uri="http://schemas.openxmlformats.org/drawingml/2006/table">
            <a:tbl>
              <a:tblPr firstRow="1" bandRow="1">
                <a:tableStyleId>{5940675A-B579-460E-94D1-54222C63F5DA}</a:tableStyleId>
              </a:tblPr>
              <a:tblGrid>
                <a:gridCol w="1203840">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ph</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telep</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pho</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micro</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phono</a:t>
                      </a:r>
                    </a:p>
                  </a:txBody>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si</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signa</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desi</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sig</a:t>
                      </a: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7819293" y="1920236"/>
          <a:ext cx="1236784" cy="4480560"/>
        </p:xfrm>
        <a:graphic>
          <a:graphicData uri="http://schemas.openxmlformats.org/drawingml/2006/table">
            <a:tbl>
              <a:tblPr firstRow="1" bandRow="1">
                <a:tableStyleId>{5940675A-B579-460E-94D1-54222C63F5DA}</a:tableStyleId>
              </a:tblPr>
              <a:tblGrid>
                <a:gridCol w="1236784">
                  <a:extLst>
                    <a:ext uri="{9D8B030D-6E8A-4147-A177-3AD203B41FA5}">
                      <a16:colId xmlns:a16="http://schemas.microsoft.com/office/drawing/2014/main" val="20000"/>
                    </a:ext>
                  </a:extLst>
                </a:gridCol>
              </a:tblGrid>
              <a:tr h="193427">
                <a:tc>
                  <a:txBody>
                    <a:bodyPr/>
                    <a:lstStyle/>
                    <a:p>
                      <a:r>
                        <a:rPr lang="en-GB" b="0" i="0" dirty="0" err="1">
                          <a:latin typeface="OpenDyslexicAlta" pitchFamily="2" charset="77"/>
                          <a:ea typeface="OpenDyslexic" charset="0"/>
                          <a:cs typeface="OpenDyslexic" charset="0"/>
                        </a:rPr>
                        <a:t>ture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naller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hone</a:t>
                      </a:r>
                    </a:p>
                  </a:txBody>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gn</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sign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one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phone</a:t>
                      </a: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gner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nics</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graph</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2308324"/>
          </a:xfrm>
          <a:prstGeom prst="rect">
            <a:avLst/>
          </a:prstGeom>
          <a:solidFill>
            <a:srgbClr val="FF7E79"/>
          </a:solidFill>
        </p:spPr>
        <p:txBody>
          <a:bodyPr wrap="square" rtlCol="0">
            <a:spAutoFit/>
          </a:bodyPr>
          <a:lstStyle/>
          <a:p>
            <a:pPr algn="ctr"/>
            <a:r>
              <a:rPr lang="en-GB" dirty="0">
                <a:latin typeface="OpenDyslexicAlta" pitchFamily="2" charset="77"/>
              </a:rPr>
              <a:t>Your spellings have been split and scrambled. </a:t>
            </a:r>
          </a:p>
          <a:p>
            <a:pPr algn="ctr"/>
            <a:endParaRPr lang="en-GB" dirty="0">
              <a:latin typeface="OpenDyslexicAlta" pitchFamily="2" charset="77"/>
            </a:endParaRPr>
          </a:p>
          <a:p>
            <a:pPr algn="ctr"/>
            <a:r>
              <a:rPr lang="en-GB" dirty="0">
                <a:latin typeface="OpenDyslexicAlta" pitchFamily="2" charset="77"/>
              </a:rPr>
              <a:t>Draw a straight line to match the two parts of each spelling. </a:t>
            </a:r>
          </a:p>
        </p:txBody>
      </p:sp>
      <p:cxnSp>
        <p:nvCxnSpPr>
          <p:cNvPr id="8" name="Straight Arrow Connector 7">
            <a:extLst>
              <a:ext uri="{FF2B5EF4-FFF2-40B4-BE49-F238E27FC236}">
                <a16:creationId xmlns:a16="http://schemas.microsoft.com/office/drawing/2014/main" id="{04F1D2BE-AFB6-7040-AC91-2E95A37F4473}"/>
              </a:ext>
            </a:extLst>
          </p:cNvPr>
          <p:cNvCxnSpPr>
            <a:cxnSpLocks/>
          </p:cNvCxnSpPr>
          <p:nvPr/>
        </p:nvCxnSpPr>
        <p:spPr>
          <a:xfrm>
            <a:off x="5356903" y="3429000"/>
            <a:ext cx="2462390" cy="1409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3A83E7-4AC9-BA4D-BEE9-FA8A00399170}"/>
              </a:ext>
            </a:extLst>
          </p:cNvPr>
          <p:cNvCxnSpPr>
            <a:cxnSpLocks/>
          </p:cNvCxnSpPr>
          <p:nvPr/>
        </p:nvCxnSpPr>
        <p:spPr>
          <a:xfrm flipV="1">
            <a:off x="5370653" y="3429000"/>
            <a:ext cx="2448640" cy="920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CD6554C-8572-3D4F-940A-645FC3BDAE34}"/>
              </a:ext>
            </a:extLst>
          </p:cNvPr>
          <p:cNvCxnSpPr>
            <a:cxnSpLocks/>
          </p:cNvCxnSpPr>
          <p:nvPr/>
        </p:nvCxnSpPr>
        <p:spPr>
          <a:xfrm flipV="1">
            <a:off x="5370653" y="2106592"/>
            <a:ext cx="2448640" cy="2731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ACCBAB-D227-3C46-A60B-F4CB99D7C4DB}"/>
              </a:ext>
            </a:extLst>
          </p:cNvPr>
          <p:cNvCxnSpPr>
            <a:cxnSpLocks/>
          </p:cNvCxnSpPr>
          <p:nvPr/>
        </p:nvCxnSpPr>
        <p:spPr>
          <a:xfrm flipV="1">
            <a:off x="5393357" y="3923818"/>
            <a:ext cx="2425936" cy="1373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94AF9C2-AAF0-C349-92E7-DC0E2939292F}"/>
              </a:ext>
            </a:extLst>
          </p:cNvPr>
          <p:cNvCxnSpPr>
            <a:cxnSpLocks/>
          </p:cNvCxnSpPr>
          <p:nvPr/>
        </p:nvCxnSpPr>
        <p:spPr>
          <a:xfrm flipV="1">
            <a:off x="5370653" y="5297106"/>
            <a:ext cx="2448640" cy="453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FA641AE-B3C4-F447-9D42-4C26BF9FCB82}"/>
              </a:ext>
            </a:extLst>
          </p:cNvPr>
          <p:cNvCxnSpPr>
            <a:cxnSpLocks/>
          </p:cNvCxnSpPr>
          <p:nvPr/>
        </p:nvCxnSpPr>
        <p:spPr>
          <a:xfrm flipV="1">
            <a:off x="5356903" y="2442258"/>
            <a:ext cx="2462390" cy="3715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830F89-EA52-FC46-89EE-AFD44F550721}"/>
              </a:ext>
            </a:extLst>
          </p:cNvPr>
          <p:cNvCxnSpPr/>
          <p:nvPr/>
        </p:nvCxnSpPr>
        <p:spPr>
          <a:xfrm>
            <a:off x="5370653" y="3923818"/>
            <a:ext cx="2448640" cy="223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2A42983-2CF1-364E-B615-ADFDE7069F6D}"/>
              </a:ext>
            </a:extLst>
          </p:cNvPr>
          <p:cNvCxnSpPr/>
          <p:nvPr/>
        </p:nvCxnSpPr>
        <p:spPr>
          <a:xfrm>
            <a:off x="5370653" y="2931288"/>
            <a:ext cx="2448640" cy="2819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A8C222-9889-CD40-907E-5B9ACF677FD2}"/>
              </a:ext>
            </a:extLst>
          </p:cNvPr>
          <p:cNvCxnSpPr>
            <a:cxnSpLocks/>
          </p:cNvCxnSpPr>
          <p:nvPr/>
        </p:nvCxnSpPr>
        <p:spPr>
          <a:xfrm>
            <a:off x="5370653" y="2594337"/>
            <a:ext cx="2448640" cy="339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C70BABF-3995-6E47-8426-341D8EE0FCE4}"/>
              </a:ext>
            </a:extLst>
          </p:cNvPr>
          <p:cNvCxnSpPr/>
          <p:nvPr/>
        </p:nvCxnSpPr>
        <p:spPr>
          <a:xfrm>
            <a:off x="5370653" y="2028463"/>
            <a:ext cx="2448640" cy="2321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646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prefixes ’super-’ ‘anti-’ and ‘auto-’</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29</a:t>
            </a:r>
          </a:p>
        </p:txBody>
      </p:sp>
    </p:spTree>
    <p:extLst>
      <p:ext uri="{BB962C8B-B14F-4D97-AF65-F5344CB8AC3E}">
        <p14:creationId xmlns:p14="http://schemas.microsoft.com/office/powerpoint/2010/main" val="358762038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29</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prefixes ’super-’ ‘anti-’ and ‘auto-’</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supermarket</a:t>
            </a:r>
          </a:p>
          <a:p>
            <a:pPr fontAlgn="t">
              <a:lnSpc>
                <a:spcPct val="100000"/>
              </a:lnSpc>
              <a:spcAft>
                <a:spcPts val="200"/>
              </a:spcAft>
            </a:pPr>
            <a:r>
              <a:rPr lang="en-GB" sz="2000" dirty="0"/>
              <a:t>superman</a:t>
            </a:r>
          </a:p>
          <a:p>
            <a:pPr fontAlgn="t">
              <a:lnSpc>
                <a:spcPct val="100000"/>
              </a:lnSpc>
              <a:spcAft>
                <a:spcPts val="200"/>
              </a:spcAft>
            </a:pPr>
            <a:r>
              <a:rPr lang="en-GB" sz="2000" dirty="0"/>
              <a:t>superstar</a:t>
            </a:r>
          </a:p>
          <a:p>
            <a:pPr fontAlgn="t">
              <a:lnSpc>
                <a:spcPct val="100000"/>
              </a:lnSpc>
              <a:spcAft>
                <a:spcPts val="200"/>
              </a:spcAft>
            </a:pPr>
            <a:r>
              <a:rPr lang="en-GB" sz="2000" dirty="0"/>
              <a:t>superhuman</a:t>
            </a:r>
          </a:p>
          <a:p>
            <a:pPr fontAlgn="t">
              <a:lnSpc>
                <a:spcPct val="100000"/>
              </a:lnSpc>
              <a:spcAft>
                <a:spcPts val="200"/>
              </a:spcAft>
            </a:pPr>
            <a:r>
              <a:rPr lang="en-GB" sz="2000" dirty="0"/>
              <a:t>antiseptic</a:t>
            </a:r>
          </a:p>
          <a:p>
            <a:pPr fontAlgn="t">
              <a:lnSpc>
                <a:spcPct val="100000"/>
              </a:lnSpc>
              <a:spcAft>
                <a:spcPts val="200"/>
              </a:spcAft>
            </a:pPr>
            <a:r>
              <a:rPr lang="en-GB" sz="2000" dirty="0"/>
              <a:t>anticlockwise</a:t>
            </a:r>
          </a:p>
          <a:p>
            <a:pPr fontAlgn="t">
              <a:lnSpc>
                <a:spcPct val="100000"/>
              </a:lnSpc>
              <a:spcAft>
                <a:spcPts val="200"/>
              </a:spcAft>
            </a:pPr>
            <a:r>
              <a:rPr lang="en-GB" sz="2000" dirty="0"/>
              <a:t>antisocial</a:t>
            </a:r>
          </a:p>
          <a:p>
            <a:pPr fontAlgn="t">
              <a:lnSpc>
                <a:spcPct val="100000"/>
              </a:lnSpc>
              <a:spcAft>
                <a:spcPts val="200"/>
              </a:spcAft>
            </a:pPr>
            <a:r>
              <a:rPr lang="en-GB" sz="2000" dirty="0"/>
              <a:t>autobiography</a:t>
            </a:r>
          </a:p>
          <a:p>
            <a:pPr fontAlgn="t">
              <a:lnSpc>
                <a:spcPct val="100000"/>
              </a:lnSpc>
              <a:spcAft>
                <a:spcPts val="200"/>
              </a:spcAft>
            </a:pPr>
            <a:r>
              <a:rPr lang="en-GB" sz="2000" dirty="0"/>
              <a:t>autograph</a:t>
            </a:r>
          </a:p>
          <a:p>
            <a:pPr fontAlgn="t">
              <a:lnSpc>
                <a:spcPct val="100000"/>
              </a:lnSpc>
              <a:spcAft>
                <a:spcPts val="200"/>
              </a:spcAft>
            </a:pPr>
            <a:r>
              <a:rPr lang="en-GB" sz="2000" dirty="0"/>
              <a:t>automatic</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585585704"/>
              </p:ext>
            </p:extLst>
          </p:nvPr>
        </p:nvGraphicFramePr>
        <p:xfrm>
          <a:off x="3429000" y="1311275"/>
          <a:ext cx="8363607" cy="4725204"/>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children will look at using the prefixes ‘super’, ‘anti’ and ‘auto’</a:t>
                      </a:r>
                    </a:p>
                  </a:txBody>
                  <a:tcPr/>
                </a:tc>
                <a:extLst>
                  <a:ext uri="{0D108BD9-81ED-4DB2-BD59-A6C34878D82A}">
                    <a16:rowId xmlns:a16="http://schemas.microsoft.com/office/drawing/2014/main" val="10000"/>
                  </a:ext>
                </a:extLst>
              </a:tr>
              <a:tr h="1597641">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 point slide, show children a root word. Ask them to write the prefix they think goes with it on their whiteboard and get them t hold their whiteboards up. Ask a child to try and use the word in a sentence.</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baseline="0" dirty="0">
                          <a:latin typeface="Muli" pitchFamily="2" charset="77"/>
                        </a:rPr>
                        <a:t>Give children the list of root words and the three prefix cards, in pairs get them to match the root word with the prefix and then write them on their white boards. There are additional words to just the spelling list words so a dictionary may be needed to check answers.  Some words are not clear root words but will become a word once the prefix is added e.g. </a:t>
                      </a:r>
                      <a:r>
                        <a:rPr lang="en-GB" sz="1700" b="0" i="0" baseline="0" dirty="0" err="1">
                          <a:latin typeface="Muli" pitchFamily="2" charset="77"/>
                        </a:rPr>
                        <a:t>stitious</a:t>
                      </a:r>
                      <a:r>
                        <a:rPr lang="en-GB" sz="1700" b="0" i="0" baseline="0" dirty="0">
                          <a:latin typeface="Muli" pitchFamily="2" charset="77"/>
                        </a:rPr>
                        <a:t>/superstitious.</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177654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431925"/>
            <a:ext cx="8386187" cy="1325563"/>
          </a:xfrm>
        </p:spPr>
        <p:txBody>
          <a:bodyPr>
            <a:noAutofit/>
          </a:bodyPr>
          <a:lstStyle/>
          <a:p>
            <a:pPr algn="l"/>
            <a:r>
              <a:rPr lang="en-GB" sz="4000" dirty="0"/>
              <a:t>Which prefix would accompany this word?</a:t>
            </a:r>
            <a:br>
              <a:rPr lang="en-GB" dirty="0"/>
            </a:br>
            <a:br>
              <a:rPr lang="en-GB" dirty="0"/>
            </a:br>
            <a:r>
              <a:rPr lang="en-GB" dirty="0"/>
              <a:t>                           </a:t>
            </a:r>
            <a:r>
              <a:rPr lang="en-GB" sz="4800" dirty="0"/>
              <a:t>market</a:t>
            </a:r>
            <a:endParaRPr lang="en-GB"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normAutofit lnSpcReduction="10000"/>
          </a:bodyPr>
          <a:lstStyle/>
          <a:p>
            <a:pPr algn="ctr"/>
            <a:endParaRPr lang="en-GB" dirty="0"/>
          </a:p>
          <a:p>
            <a:pPr algn="ctr"/>
            <a:r>
              <a:rPr lang="en-GB" sz="6000" b="1" dirty="0"/>
              <a:t>super</a:t>
            </a:r>
            <a:r>
              <a:rPr lang="en-GB" sz="6000" dirty="0"/>
              <a:t>market</a:t>
            </a:r>
            <a:br>
              <a:rPr lang="en-GB" sz="6000" dirty="0"/>
            </a:br>
            <a:br>
              <a:rPr lang="en-GB" sz="6000" dirty="0"/>
            </a:br>
            <a:r>
              <a:rPr lang="en-GB" sz="3600" dirty="0"/>
              <a:t>Use it in a sentence!</a:t>
            </a:r>
          </a:p>
          <a:p>
            <a:endParaRPr lang="en-GB" dirty="0"/>
          </a:p>
        </p:txBody>
      </p:sp>
    </p:spTree>
    <p:extLst>
      <p:ext uri="{BB962C8B-B14F-4D97-AF65-F5344CB8AC3E}">
        <p14:creationId xmlns:p14="http://schemas.microsoft.com/office/powerpoint/2010/main" val="19667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16066"/>
            <a:ext cx="8386187" cy="1041422"/>
          </a:xfrm>
        </p:spPr>
        <p:txBody>
          <a:bodyPr>
            <a:normAutofit fontScale="90000"/>
          </a:bodyPr>
          <a:lstStyle/>
          <a:p>
            <a:pPr algn="l"/>
            <a:r>
              <a:rPr lang="en-GB" dirty="0"/>
              <a:t>Which prefix would accompany this word?</a:t>
            </a:r>
            <a:br>
              <a:rPr lang="en-GB" sz="5400" dirty="0"/>
            </a:br>
            <a:br>
              <a:rPr lang="en-GB" sz="5400" dirty="0"/>
            </a:br>
            <a:r>
              <a:rPr lang="en-GB" sz="5400" dirty="0"/>
              <a:t>                             </a:t>
            </a:r>
            <a:r>
              <a:rPr lang="en-GB" sz="5300" dirty="0"/>
              <a:t>septic</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normAutofit lnSpcReduction="10000"/>
          </a:bodyPr>
          <a:lstStyle/>
          <a:p>
            <a:pPr algn="ctr"/>
            <a:endParaRPr lang="en-GB" dirty="0"/>
          </a:p>
          <a:p>
            <a:pPr algn="ctr"/>
            <a:r>
              <a:rPr lang="en-GB" sz="6000" b="1" dirty="0"/>
              <a:t>anti</a:t>
            </a:r>
            <a:r>
              <a:rPr lang="en-GB" sz="6000" dirty="0"/>
              <a:t>septic</a:t>
            </a:r>
            <a:br>
              <a:rPr lang="en-GB" sz="6000" dirty="0"/>
            </a:br>
            <a:br>
              <a:rPr lang="en-GB" sz="6000" dirty="0"/>
            </a:br>
            <a:r>
              <a:rPr lang="en-GB" sz="3600" dirty="0"/>
              <a:t>Use it in a sentence!</a:t>
            </a:r>
          </a:p>
          <a:p>
            <a:endParaRPr lang="en-GB" dirty="0"/>
          </a:p>
        </p:txBody>
      </p:sp>
    </p:spTree>
    <p:extLst>
      <p:ext uri="{BB962C8B-B14F-4D97-AF65-F5344CB8AC3E}">
        <p14:creationId xmlns:p14="http://schemas.microsoft.com/office/powerpoint/2010/main" val="36203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557185"/>
            <a:ext cx="8386187" cy="1325563"/>
          </a:xfrm>
        </p:spPr>
        <p:txBody>
          <a:bodyPr>
            <a:normAutofit fontScale="90000"/>
          </a:bodyPr>
          <a:lstStyle/>
          <a:p>
            <a:pPr algn="l"/>
            <a:r>
              <a:rPr lang="en-GB" dirty="0"/>
              <a:t>Which prefix would accompany this word?</a:t>
            </a:r>
            <a:br>
              <a:rPr lang="en-GB" sz="5400" dirty="0"/>
            </a:br>
            <a:br>
              <a:rPr lang="en-GB" sz="5400" dirty="0"/>
            </a:br>
            <a:r>
              <a:rPr lang="en-GB" sz="5400" dirty="0"/>
              <a:t>                          </a:t>
            </a:r>
            <a:r>
              <a:rPr lang="en-GB" sz="5300" dirty="0"/>
              <a:t>biography</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normAutofit lnSpcReduction="10000"/>
          </a:bodyPr>
          <a:lstStyle/>
          <a:p>
            <a:pPr algn="ctr"/>
            <a:endParaRPr lang="en-GB" dirty="0"/>
          </a:p>
          <a:p>
            <a:pPr algn="ctr"/>
            <a:r>
              <a:rPr lang="en-GB" sz="6000" dirty="0"/>
              <a:t>autobiography</a:t>
            </a:r>
            <a:br>
              <a:rPr lang="en-GB" sz="6000" dirty="0"/>
            </a:br>
            <a:br>
              <a:rPr lang="en-GB" sz="6000" dirty="0"/>
            </a:br>
            <a:r>
              <a:rPr lang="en-GB" sz="3600" dirty="0"/>
              <a:t>Use it in a sentence!</a:t>
            </a:r>
          </a:p>
          <a:p>
            <a:endParaRPr lang="en-GB" dirty="0"/>
          </a:p>
        </p:txBody>
      </p:sp>
    </p:spTree>
    <p:extLst>
      <p:ext uri="{BB962C8B-B14F-4D97-AF65-F5344CB8AC3E}">
        <p14:creationId xmlns:p14="http://schemas.microsoft.com/office/powerpoint/2010/main" val="9167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431925"/>
            <a:ext cx="8386187" cy="1325563"/>
          </a:xfrm>
        </p:spPr>
        <p:txBody>
          <a:bodyPr>
            <a:noAutofit/>
          </a:bodyPr>
          <a:lstStyle/>
          <a:p>
            <a:pPr algn="l"/>
            <a:r>
              <a:rPr lang="en-GB" sz="4000" dirty="0"/>
              <a:t>Which prefix would accompany this word?</a:t>
            </a:r>
            <a:br>
              <a:rPr lang="en-GB" dirty="0"/>
            </a:br>
            <a:br>
              <a:rPr lang="en-GB" dirty="0"/>
            </a:br>
            <a:r>
              <a:rPr lang="en-GB" dirty="0"/>
              <a:t>                                </a:t>
            </a:r>
            <a:r>
              <a:rPr lang="en-GB" sz="4800" dirty="0"/>
              <a:t>star</a:t>
            </a:r>
            <a:endParaRPr lang="en-GB"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normAutofit lnSpcReduction="10000"/>
          </a:bodyPr>
          <a:lstStyle/>
          <a:p>
            <a:pPr algn="ctr"/>
            <a:endParaRPr lang="en-GB" dirty="0"/>
          </a:p>
          <a:p>
            <a:pPr algn="ctr"/>
            <a:r>
              <a:rPr lang="en-GB" sz="6000" b="1" dirty="0"/>
              <a:t>super</a:t>
            </a:r>
            <a:r>
              <a:rPr lang="en-GB" sz="6000" dirty="0"/>
              <a:t>star</a:t>
            </a:r>
            <a:br>
              <a:rPr lang="en-GB" sz="6000" dirty="0"/>
            </a:br>
            <a:br>
              <a:rPr lang="en-GB" sz="6000" dirty="0"/>
            </a:br>
            <a:r>
              <a:rPr lang="en-GB" sz="3600" dirty="0"/>
              <a:t>Use it in a sentence!</a:t>
            </a:r>
          </a:p>
          <a:p>
            <a:endParaRPr lang="en-GB" dirty="0"/>
          </a:p>
        </p:txBody>
      </p:sp>
    </p:spTree>
    <p:extLst>
      <p:ext uri="{BB962C8B-B14F-4D97-AF65-F5344CB8AC3E}">
        <p14:creationId xmlns:p14="http://schemas.microsoft.com/office/powerpoint/2010/main" val="279949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70128"/>
            <a:ext cx="8386187" cy="1325563"/>
          </a:xfrm>
        </p:spPr>
        <p:txBody>
          <a:bodyPr>
            <a:noAutofit/>
          </a:bodyPr>
          <a:lstStyle/>
          <a:p>
            <a:pPr algn="l"/>
            <a:r>
              <a:rPr lang="en-GB" sz="4000" dirty="0"/>
              <a:t>Which prefix would accompany this word?</a:t>
            </a:r>
            <a:br>
              <a:rPr lang="en-GB" sz="4000" dirty="0"/>
            </a:br>
            <a:br>
              <a:rPr lang="en-GB" sz="4000" dirty="0"/>
            </a:br>
            <a:r>
              <a:rPr lang="en-GB" dirty="0"/>
              <a:t>                          </a:t>
            </a:r>
            <a:r>
              <a:rPr lang="en-GB" sz="4800" dirty="0"/>
              <a:t>clockwise</a:t>
            </a:r>
            <a:endParaRPr lang="en-GB"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normAutofit lnSpcReduction="10000"/>
          </a:bodyPr>
          <a:lstStyle/>
          <a:p>
            <a:pPr algn="ctr"/>
            <a:endParaRPr lang="en-GB" dirty="0"/>
          </a:p>
          <a:p>
            <a:pPr algn="ctr"/>
            <a:r>
              <a:rPr lang="en-GB" sz="6000" b="1" dirty="0"/>
              <a:t>anti</a:t>
            </a:r>
            <a:r>
              <a:rPr lang="en-GB" sz="6000" dirty="0"/>
              <a:t>clockwise</a:t>
            </a:r>
            <a:br>
              <a:rPr lang="en-GB" sz="6000" dirty="0"/>
            </a:br>
            <a:br>
              <a:rPr lang="en-GB" sz="6000" dirty="0"/>
            </a:br>
            <a:r>
              <a:rPr lang="en-GB" sz="3600" dirty="0"/>
              <a:t>Use it in a sentence!</a:t>
            </a:r>
          </a:p>
          <a:p>
            <a:endParaRPr lang="en-GB" dirty="0"/>
          </a:p>
        </p:txBody>
      </p:sp>
    </p:spTree>
    <p:extLst>
      <p:ext uri="{BB962C8B-B14F-4D97-AF65-F5344CB8AC3E}">
        <p14:creationId xmlns:p14="http://schemas.microsoft.com/office/powerpoint/2010/main" val="247445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04800" y="752236"/>
            <a:ext cx="9968802" cy="1325563"/>
          </a:xfrm>
        </p:spPr>
        <p:txBody>
          <a:bodyPr>
            <a:noAutofit/>
          </a:bodyPr>
          <a:lstStyle/>
          <a:p>
            <a:pPr algn="l"/>
            <a:r>
              <a:rPr lang="en-GB" sz="2400" dirty="0"/>
              <a:t>Print out and cut up the word cards. </a:t>
            </a:r>
            <a:br>
              <a:rPr lang="en-GB" sz="2400" dirty="0"/>
            </a:br>
            <a:r>
              <a:rPr lang="en-GB" sz="2400" dirty="0"/>
              <a:t>One set for each group.</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2209134740"/>
              </p:ext>
            </p:extLst>
          </p:nvPr>
        </p:nvGraphicFramePr>
        <p:xfrm>
          <a:off x="304800" y="2317315"/>
          <a:ext cx="11582400" cy="4099164"/>
        </p:xfrm>
        <a:graphic>
          <a:graphicData uri="http://schemas.openxmlformats.org/drawingml/2006/table">
            <a:tbl>
              <a:tblPr firstRow="1" bandRow="1">
                <a:tableStyleId>{5940675A-B579-460E-94D1-54222C63F5DA}</a:tableStyleId>
              </a:tblPr>
              <a:tblGrid>
                <a:gridCol w="2408255">
                  <a:extLst>
                    <a:ext uri="{9D8B030D-6E8A-4147-A177-3AD203B41FA5}">
                      <a16:colId xmlns:a16="http://schemas.microsoft.com/office/drawing/2014/main" val="3529516601"/>
                    </a:ext>
                  </a:extLst>
                </a:gridCol>
                <a:gridCol w="2224705">
                  <a:extLst>
                    <a:ext uri="{9D8B030D-6E8A-4147-A177-3AD203B41FA5}">
                      <a16:colId xmlns:a16="http://schemas.microsoft.com/office/drawing/2014/main" val="345942729"/>
                    </a:ext>
                  </a:extLst>
                </a:gridCol>
                <a:gridCol w="2316480">
                  <a:extLst>
                    <a:ext uri="{9D8B030D-6E8A-4147-A177-3AD203B41FA5}">
                      <a16:colId xmlns:a16="http://schemas.microsoft.com/office/drawing/2014/main" val="185187011"/>
                    </a:ext>
                  </a:extLst>
                </a:gridCol>
                <a:gridCol w="2316480">
                  <a:extLst>
                    <a:ext uri="{9D8B030D-6E8A-4147-A177-3AD203B41FA5}">
                      <a16:colId xmlns:a16="http://schemas.microsoft.com/office/drawing/2014/main" val="3871539845"/>
                    </a:ext>
                  </a:extLst>
                </a:gridCol>
                <a:gridCol w="2316480">
                  <a:extLst>
                    <a:ext uri="{9D8B030D-6E8A-4147-A177-3AD203B41FA5}">
                      <a16:colId xmlns:a16="http://schemas.microsoft.com/office/drawing/2014/main" val="3117844603"/>
                    </a:ext>
                  </a:extLst>
                </a:gridCol>
              </a:tblGrid>
              <a:tr h="972621">
                <a:tc>
                  <a:txBody>
                    <a:bodyPr/>
                    <a:lstStyle/>
                    <a:p>
                      <a:pPr algn="ctr" fontAlgn="t"/>
                      <a:r>
                        <a:rPr lang="en-GB" sz="2800" b="0" i="0" dirty="0">
                          <a:latin typeface="OpenDyslexicAlta" pitchFamily="2" charset="77"/>
                        </a:rPr>
                        <a:t>anti</a:t>
                      </a:r>
                    </a:p>
                  </a:txBody>
                  <a:tcPr anchor="ctr"/>
                </a:tc>
                <a:tc>
                  <a:txBody>
                    <a:bodyPr/>
                    <a:lstStyle/>
                    <a:p>
                      <a:pPr algn="ctr"/>
                      <a:r>
                        <a:rPr lang="en-GB" sz="2800" b="0" i="0" dirty="0">
                          <a:latin typeface="OpenDyslexicAlta" pitchFamily="2" charset="77"/>
                        </a:rPr>
                        <a:t>super</a:t>
                      </a:r>
                    </a:p>
                  </a:txBody>
                  <a:tcPr anchor="ctr"/>
                </a:tc>
                <a:tc>
                  <a:txBody>
                    <a:bodyPr/>
                    <a:lstStyle/>
                    <a:p>
                      <a:pPr algn="ctr"/>
                      <a:r>
                        <a:rPr lang="en-GB" sz="2800" b="0" i="0" dirty="0">
                          <a:latin typeface="OpenDyslexicAlta" pitchFamily="2" charset="77"/>
                        </a:rPr>
                        <a:t>auto</a:t>
                      </a:r>
                    </a:p>
                  </a:txBody>
                  <a:tcPr anchor="ctr"/>
                </a:tc>
                <a:tc>
                  <a:txBody>
                    <a:bodyPr/>
                    <a:lstStyle/>
                    <a:p>
                      <a:pPr algn="ctr"/>
                      <a:r>
                        <a:rPr lang="en-GB" sz="2800" b="0" i="0" dirty="0">
                          <a:latin typeface="OpenDyslexicAlta" pitchFamily="2" charset="77"/>
                        </a:rPr>
                        <a:t>mobile</a:t>
                      </a:r>
                    </a:p>
                  </a:txBody>
                  <a:tcPr anchor="ctr"/>
                </a:tc>
                <a:tc>
                  <a:txBody>
                    <a:bodyPr/>
                    <a:lstStyle/>
                    <a:p>
                      <a:pPr algn="ctr"/>
                      <a:r>
                        <a:rPr lang="en-GB" sz="2800" b="0" i="0" dirty="0">
                          <a:latin typeface="OpenDyslexicAlta" pitchFamily="2" charset="77"/>
                        </a:rPr>
                        <a:t>septic</a:t>
                      </a:r>
                    </a:p>
                  </a:txBody>
                  <a:tcPr anchor="ctr"/>
                </a:tc>
                <a:extLst>
                  <a:ext uri="{0D108BD9-81ED-4DB2-BD59-A6C34878D82A}">
                    <a16:rowId xmlns:a16="http://schemas.microsoft.com/office/drawing/2014/main" val="2756955956"/>
                  </a:ext>
                </a:extLst>
              </a:tr>
              <a:tr h="1042181">
                <a:tc>
                  <a:txBody>
                    <a:bodyPr/>
                    <a:lstStyle/>
                    <a:p>
                      <a:pPr algn="ctr"/>
                      <a:r>
                        <a:rPr lang="en-GB" sz="2800" b="0" i="0" dirty="0">
                          <a:latin typeface="OpenDyslexicAlta" pitchFamily="2" charset="77"/>
                        </a:rPr>
                        <a:t>human</a:t>
                      </a:r>
                    </a:p>
                  </a:txBody>
                  <a:tcPr anchor="ctr"/>
                </a:tc>
                <a:tc>
                  <a:txBody>
                    <a:bodyPr/>
                    <a:lstStyle/>
                    <a:p>
                      <a:pPr algn="ctr"/>
                      <a:r>
                        <a:rPr lang="en-GB" sz="2800" b="0" i="0" dirty="0">
                          <a:latin typeface="OpenDyslexicAlta" pitchFamily="2" charset="77"/>
                        </a:rPr>
                        <a:t>histamine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social</a:t>
                      </a:r>
                    </a:p>
                  </a:txBody>
                  <a:tcPr anchor="ctr"/>
                </a:tc>
                <a:tc>
                  <a:txBody>
                    <a:bodyPr/>
                    <a:lstStyle/>
                    <a:p>
                      <a:pPr algn="ctr"/>
                      <a:r>
                        <a:rPr lang="en-GB" sz="2800" b="0" i="0" dirty="0">
                          <a:latin typeface="OpenDyslexicAlta" pitchFamily="2" charset="77"/>
                        </a:rPr>
                        <a:t>natural</a:t>
                      </a:r>
                    </a:p>
                  </a:txBody>
                  <a:tcPr anchor="ctr"/>
                </a:tc>
                <a:tc>
                  <a:txBody>
                    <a:bodyPr/>
                    <a:lstStyle/>
                    <a:p>
                      <a:pPr algn="ctr"/>
                      <a:r>
                        <a:rPr lang="en-GB" sz="2800" b="0" i="0" dirty="0">
                          <a:latin typeface="OpenDyslexicAlta" pitchFamily="2" charset="77"/>
                        </a:rPr>
                        <a:t>biography</a:t>
                      </a:r>
                    </a:p>
                  </a:txBody>
                  <a:tcPr anchor="ctr"/>
                </a:tc>
                <a:extLst>
                  <a:ext uri="{0D108BD9-81ED-4DB2-BD59-A6C34878D82A}">
                    <a16:rowId xmlns:a16="http://schemas.microsoft.com/office/drawing/2014/main" val="2964611663"/>
                  </a:ext>
                </a:extLst>
              </a:tr>
              <a:tr h="1042181">
                <a:tc>
                  <a:txBody>
                    <a:bodyPr/>
                    <a:lstStyle/>
                    <a:p>
                      <a:pPr algn="ctr"/>
                      <a:r>
                        <a:rPr lang="en-GB" sz="2800" b="0" i="0" dirty="0">
                          <a:latin typeface="OpenDyslexicAlta" pitchFamily="2" charset="77"/>
                        </a:rPr>
                        <a:t>pilot</a:t>
                      </a:r>
                    </a:p>
                  </a:txBody>
                  <a:tcPr anchor="ctr"/>
                </a:tc>
                <a:tc>
                  <a:txBody>
                    <a:bodyPr/>
                    <a:lstStyle/>
                    <a:p>
                      <a:pPr algn="ctr"/>
                      <a:r>
                        <a:rPr lang="en-GB" sz="2800" b="0" i="0" dirty="0" err="1">
                          <a:latin typeface="OpenDyslexicAlta" pitchFamily="2" charset="77"/>
                        </a:rPr>
                        <a:t>stitious</a:t>
                      </a:r>
                      <a:endParaRPr lang="en-GB" sz="2800" b="0" i="0" dirty="0">
                        <a:latin typeface="OpenDyslexicAlta" pitchFamily="2" charset="77"/>
                      </a:endParaRPr>
                    </a:p>
                  </a:txBody>
                  <a:tcPr anchor="ctr"/>
                </a:tc>
                <a:tc>
                  <a:txBody>
                    <a:bodyPr/>
                    <a:lstStyle/>
                    <a:p>
                      <a:pPr algn="ctr"/>
                      <a:r>
                        <a:rPr lang="en-GB" sz="2800" b="0" i="0" dirty="0">
                          <a:latin typeface="OpenDyslexicAlta" pitchFamily="2" charset="77"/>
                        </a:rPr>
                        <a:t>graph</a:t>
                      </a:r>
                    </a:p>
                  </a:txBody>
                  <a:tcPr anchor="ctr"/>
                </a:tc>
                <a:tc>
                  <a:txBody>
                    <a:bodyPr/>
                    <a:lstStyle/>
                    <a:p>
                      <a:pPr algn="ctr"/>
                      <a:r>
                        <a:rPr lang="en-GB" sz="2800" b="0" i="0" dirty="0">
                          <a:latin typeface="OpenDyslexicAlta" pitchFamily="2" charset="77"/>
                        </a:rPr>
                        <a:t>woman</a:t>
                      </a:r>
                    </a:p>
                  </a:txBody>
                  <a:tcPr anchor="ctr"/>
                </a:tc>
                <a:tc>
                  <a:txBody>
                    <a:bodyPr/>
                    <a:lstStyle/>
                    <a:p>
                      <a:pPr algn="ctr"/>
                      <a:r>
                        <a:rPr lang="en-GB" sz="2800" b="0" i="0" dirty="0">
                          <a:latin typeface="OpenDyslexicAlta" pitchFamily="2" charset="77"/>
                        </a:rPr>
                        <a:t>virus</a:t>
                      </a:r>
                    </a:p>
                  </a:txBody>
                  <a:tcPr anchor="ctr"/>
                </a:tc>
                <a:extLst>
                  <a:ext uri="{0D108BD9-81ED-4DB2-BD59-A6C34878D82A}">
                    <a16:rowId xmlns:a16="http://schemas.microsoft.com/office/drawing/2014/main" val="3229583949"/>
                  </a:ext>
                </a:extLst>
              </a:tr>
              <a:tr h="1042181">
                <a:tc>
                  <a:txBody>
                    <a:bodyPr/>
                    <a:lstStyle/>
                    <a:p>
                      <a:pPr algn="ctr"/>
                      <a:r>
                        <a:rPr lang="en-GB" sz="2800" b="0" i="0" dirty="0">
                          <a:latin typeface="OpenDyslexicAlta" pitchFamily="2" charset="77"/>
                        </a:rPr>
                        <a:t>model</a:t>
                      </a:r>
                    </a:p>
                  </a:txBody>
                  <a:tcPr anchor="ctr"/>
                </a:tc>
                <a:tc>
                  <a:txBody>
                    <a:bodyPr/>
                    <a:lstStyle/>
                    <a:p>
                      <a:pPr algn="ctr"/>
                      <a:r>
                        <a:rPr lang="en-GB" sz="2800" b="0" i="0" dirty="0">
                          <a:latin typeface="OpenDyslexicAlta" pitchFamily="2" charset="77"/>
                        </a:rPr>
                        <a:t>market</a:t>
                      </a:r>
                    </a:p>
                  </a:txBody>
                  <a:tcPr anchor="ctr"/>
                </a:tc>
                <a:tc>
                  <a:txBody>
                    <a:bodyPr/>
                    <a:lstStyle/>
                    <a:p>
                      <a:pPr algn="ctr"/>
                      <a:r>
                        <a:rPr lang="en-GB" sz="2800" b="0" i="0" dirty="0" err="1">
                          <a:latin typeface="OpenDyslexicAlta" pitchFamily="2" charset="77"/>
                        </a:rPr>
                        <a:t>cipation</a:t>
                      </a:r>
                      <a:r>
                        <a:rPr lang="en-GB" sz="2800" b="0" i="0" dirty="0">
                          <a:latin typeface="OpenDyslexicAlta" pitchFamily="2" charset="77"/>
                        </a:rPr>
                        <a:t> </a:t>
                      </a:r>
                    </a:p>
                  </a:txBody>
                  <a:tcPr anchor="ctr"/>
                </a:tc>
                <a:tc>
                  <a:txBody>
                    <a:bodyPr/>
                    <a:lstStyle/>
                    <a:p>
                      <a:pPr algn="ctr"/>
                      <a:r>
                        <a:rPr lang="en-GB" sz="2800" b="0" i="0" dirty="0" err="1">
                          <a:latin typeface="OpenDyslexicAlta" pitchFamily="2" charset="77"/>
                        </a:rPr>
                        <a:t>matic</a:t>
                      </a:r>
                      <a:endParaRPr lang="en-GB" sz="2800" b="0" i="0" dirty="0">
                        <a:latin typeface="OpenDyslexicAlta" pitchFamily="2" charset="77"/>
                      </a:endParaRPr>
                    </a:p>
                  </a:txBody>
                  <a:tcPr anchor="ctr"/>
                </a:tc>
                <a:tc>
                  <a:txBody>
                    <a:bodyPr/>
                    <a:lstStyle/>
                    <a:p>
                      <a:pPr algn="ctr"/>
                      <a:r>
                        <a:rPr lang="en-GB" sz="2800" b="0" i="0" dirty="0">
                          <a:latin typeface="OpenDyslexicAlta" pitchFamily="2" charset="77"/>
                        </a:rPr>
                        <a:t>focus</a:t>
                      </a:r>
                    </a:p>
                  </a:txBody>
                  <a:tcPr anchor="ctr"/>
                </a:tc>
                <a:extLst>
                  <a:ext uri="{0D108BD9-81ED-4DB2-BD59-A6C34878D82A}">
                    <a16:rowId xmlns:a16="http://schemas.microsoft.com/office/drawing/2014/main" val="453465557"/>
                  </a:ext>
                </a:extLst>
              </a:tr>
            </a:tbl>
          </a:graphicData>
        </a:graphic>
      </p:graphicFrame>
    </p:spTree>
    <p:extLst>
      <p:ext uri="{BB962C8B-B14F-4D97-AF65-F5344CB8AC3E}">
        <p14:creationId xmlns:p14="http://schemas.microsoft.com/office/powerpoint/2010/main" val="366680536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8196109"/>
              </p:ext>
            </p:extLst>
          </p:nvPr>
        </p:nvGraphicFramePr>
        <p:xfrm>
          <a:off x="508000" y="1600196"/>
          <a:ext cx="11150598" cy="521208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1110501"/>
                    </a:ext>
                  </a:extLst>
                </a:gridCol>
                <a:gridCol w="1858433">
                  <a:extLst>
                    <a:ext uri="{9D8B030D-6E8A-4147-A177-3AD203B41FA5}">
                      <a16:colId xmlns:a16="http://schemas.microsoft.com/office/drawing/2014/main" val="190320649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supermarket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superman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superstar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superhuman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antiseptic</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anticlockwise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antisocial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autobiography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autograph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automatic</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4053186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Prefixes </a:t>
                      </a:r>
                      <a:r>
                        <a:rPr lang="mr-IN" sz="1400" b="0" i="0" baseline="0" dirty="0">
                          <a:latin typeface="Muli" pitchFamily="2" charset="77"/>
                        </a:rPr>
                        <a:t>–</a:t>
                      </a:r>
                      <a:r>
                        <a:rPr lang="en-GB" sz="1400" baseline="0" dirty="0">
                          <a:latin typeface="Muli" pitchFamily="2" charset="77"/>
                        </a:rPr>
                        <a:t> ’super-’ ‘anti’ and ‘auto.’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272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45076"/>
            <a:ext cx="10515600" cy="1325563"/>
          </a:xfrm>
        </p:spPr>
        <p:txBody>
          <a:bodyPr>
            <a:normAutofit fontScale="90000"/>
          </a:bodyPr>
          <a:lstStyle/>
          <a:p>
            <a:r>
              <a:rPr lang="en-GB" sz="5400" dirty="0"/>
              <a:t>Write down the opposite of:</a:t>
            </a:r>
            <a:br>
              <a:rPr lang="en-GB" sz="5400" dirty="0"/>
            </a:br>
            <a:br>
              <a:rPr lang="en-GB" sz="5400" dirty="0"/>
            </a:br>
            <a:r>
              <a:rPr lang="en-GB" sz="6700" dirty="0"/>
              <a:t>secure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secure</a:t>
            </a:r>
          </a:p>
          <a:p>
            <a:endParaRPr lang="en-GB" dirty="0"/>
          </a:p>
        </p:txBody>
      </p:sp>
    </p:spTree>
    <p:extLst>
      <p:ext uri="{BB962C8B-B14F-4D97-AF65-F5344CB8AC3E}">
        <p14:creationId xmlns:p14="http://schemas.microsoft.com/office/powerpoint/2010/main" val="10159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6341269"/>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supermarket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superman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superstar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superhuman</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antiseptic</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anticlockwise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antisocial</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autobiography</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autograph</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automatic</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4571887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Prefixes </a:t>
                      </a:r>
                      <a:r>
                        <a:rPr lang="mr-IN" sz="1400" b="0" i="0" baseline="0" dirty="0">
                          <a:latin typeface="Muli" pitchFamily="2" charset="77"/>
                        </a:rPr>
                        <a:t>–</a:t>
                      </a:r>
                      <a:r>
                        <a:rPr lang="en-GB" sz="1400" baseline="0" dirty="0">
                          <a:latin typeface="Muli" pitchFamily="2" charset="77"/>
                        </a:rPr>
                        <a:t> ’super-’ ‘anti’ and ‘auto.’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48745" y="5429067"/>
            <a:ext cx="2873826" cy="1200329"/>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‘anti-’ word. </a:t>
            </a:r>
          </a:p>
        </p:txBody>
      </p:sp>
      <p:graphicFrame>
        <p:nvGraphicFramePr>
          <p:cNvPr id="6" name="Table 5"/>
          <p:cNvGraphicFramePr>
            <a:graphicFrameLocks noGrp="1"/>
          </p:cNvGraphicFramePr>
          <p:nvPr>
            <p:extLst>
              <p:ext uri="{D42A27DB-BD31-4B8C-83A1-F6EECF244321}">
                <p14:modId xmlns:p14="http://schemas.microsoft.com/office/powerpoint/2010/main" val="340882823"/>
              </p:ext>
            </p:extLst>
          </p:nvPr>
        </p:nvGraphicFramePr>
        <p:xfrm>
          <a:off x="3548745" y="1432845"/>
          <a:ext cx="7791377" cy="4748620"/>
        </p:xfrm>
        <a:graphic>
          <a:graphicData uri="http://schemas.openxmlformats.org/drawingml/2006/table">
            <a:tbl>
              <a:tblPr firstRow="1" firstCol="1" bandRow="1">
                <a:tableStyleId>{5940675A-B579-460E-94D1-54222C63F5DA}</a:tableStyleId>
              </a:tblPr>
              <a:tblGrid>
                <a:gridCol w="377748">
                  <a:extLst>
                    <a:ext uri="{9D8B030D-6E8A-4147-A177-3AD203B41FA5}">
                      <a16:colId xmlns:a16="http://schemas.microsoft.com/office/drawing/2014/main" val="20000"/>
                    </a:ext>
                  </a:extLst>
                </a:gridCol>
                <a:gridCol w="377748">
                  <a:extLst>
                    <a:ext uri="{9D8B030D-6E8A-4147-A177-3AD203B41FA5}">
                      <a16:colId xmlns:a16="http://schemas.microsoft.com/office/drawing/2014/main" val="20001"/>
                    </a:ext>
                  </a:extLst>
                </a:gridCol>
                <a:gridCol w="377748">
                  <a:extLst>
                    <a:ext uri="{9D8B030D-6E8A-4147-A177-3AD203B41FA5}">
                      <a16:colId xmlns:a16="http://schemas.microsoft.com/office/drawing/2014/main" val="20002"/>
                    </a:ext>
                  </a:extLst>
                </a:gridCol>
                <a:gridCol w="377748">
                  <a:extLst>
                    <a:ext uri="{9D8B030D-6E8A-4147-A177-3AD203B41FA5}">
                      <a16:colId xmlns:a16="http://schemas.microsoft.com/office/drawing/2014/main" val="20003"/>
                    </a:ext>
                  </a:extLst>
                </a:gridCol>
                <a:gridCol w="377748">
                  <a:extLst>
                    <a:ext uri="{9D8B030D-6E8A-4147-A177-3AD203B41FA5}">
                      <a16:colId xmlns:a16="http://schemas.microsoft.com/office/drawing/2014/main" val="20004"/>
                    </a:ext>
                  </a:extLst>
                </a:gridCol>
                <a:gridCol w="377748">
                  <a:extLst>
                    <a:ext uri="{9D8B030D-6E8A-4147-A177-3AD203B41FA5}">
                      <a16:colId xmlns:a16="http://schemas.microsoft.com/office/drawing/2014/main" val="20005"/>
                    </a:ext>
                  </a:extLst>
                </a:gridCol>
                <a:gridCol w="371137">
                  <a:extLst>
                    <a:ext uri="{9D8B030D-6E8A-4147-A177-3AD203B41FA5}">
                      <a16:colId xmlns:a16="http://schemas.microsoft.com/office/drawing/2014/main" val="20006"/>
                    </a:ext>
                  </a:extLst>
                </a:gridCol>
                <a:gridCol w="373614">
                  <a:extLst>
                    <a:ext uri="{9D8B030D-6E8A-4147-A177-3AD203B41FA5}">
                      <a16:colId xmlns:a16="http://schemas.microsoft.com/office/drawing/2014/main" val="20007"/>
                    </a:ext>
                  </a:extLst>
                </a:gridCol>
                <a:gridCol w="371962">
                  <a:extLst>
                    <a:ext uri="{9D8B030D-6E8A-4147-A177-3AD203B41FA5}">
                      <a16:colId xmlns:a16="http://schemas.microsoft.com/office/drawing/2014/main" val="20008"/>
                    </a:ext>
                  </a:extLst>
                </a:gridCol>
                <a:gridCol w="371550">
                  <a:extLst>
                    <a:ext uri="{9D8B030D-6E8A-4147-A177-3AD203B41FA5}">
                      <a16:colId xmlns:a16="http://schemas.microsoft.com/office/drawing/2014/main" val="20009"/>
                    </a:ext>
                  </a:extLst>
                </a:gridCol>
                <a:gridCol w="371550">
                  <a:extLst>
                    <a:ext uri="{9D8B030D-6E8A-4147-A177-3AD203B41FA5}">
                      <a16:colId xmlns:a16="http://schemas.microsoft.com/office/drawing/2014/main" val="20010"/>
                    </a:ext>
                  </a:extLst>
                </a:gridCol>
                <a:gridCol w="371550">
                  <a:extLst>
                    <a:ext uri="{9D8B030D-6E8A-4147-A177-3AD203B41FA5}">
                      <a16:colId xmlns:a16="http://schemas.microsoft.com/office/drawing/2014/main" val="20011"/>
                    </a:ext>
                  </a:extLst>
                </a:gridCol>
                <a:gridCol w="371550">
                  <a:extLst>
                    <a:ext uri="{9D8B030D-6E8A-4147-A177-3AD203B41FA5}">
                      <a16:colId xmlns:a16="http://schemas.microsoft.com/office/drawing/2014/main" val="20012"/>
                    </a:ext>
                  </a:extLst>
                </a:gridCol>
                <a:gridCol w="371550">
                  <a:extLst>
                    <a:ext uri="{9D8B030D-6E8A-4147-A177-3AD203B41FA5}">
                      <a16:colId xmlns:a16="http://schemas.microsoft.com/office/drawing/2014/main" val="20013"/>
                    </a:ext>
                  </a:extLst>
                </a:gridCol>
                <a:gridCol w="378162">
                  <a:extLst>
                    <a:ext uri="{9D8B030D-6E8A-4147-A177-3AD203B41FA5}">
                      <a16:colId xmlns:a16="http://schemas.microsoft.com/office/drawing/2014/main" val="20014"/>
                    </a:ext>
                  </a:extLst>
                </a:gridCol>
                <a:gridCol w="362044">
                  <a:extLst>
                    <a:ext uri="{9D8B030D-6E8A-4147-A177-3AD203B41FA5}">
                      <a16:colId xmlns:a16="http://schemas.microsoft.com/office/drawing/2014/main" val="20015"/>
                    </a:ext>
                  </a:extLst>
                </a:gridCol>
                <a:gridCol w="362044">
                  <a:extLst>
                    <a:ext uri="{9D8B030D-6E8A-4147-A177-3AD203B41FA5}">
                      <a16:colId xmlns:a16="http://schemas.microsoft.com/office/drawing/2014/main" val="20016"/>
                    </a:ext>
                  </a:extLst>
                </a:gridCol>
                <a:gridCol w="362044">
                  <a:extLst>
                    <a:ext uri="{9D8B030D-6E8A-4147-A177-3AD203B41FA5}">
                      <a16:colId xmlns:a16="http://schemas.microsoft.com/office/drawing/2014/main" val="20017"/>
                    </a:ext>
                  </a:extLst>
                </a:gridCol>
                <a:gridCol w="362044">
                  <a:extLst>
                    <a:ext uri="{9D8B030D-6E8A-4147-A177-3AD203B41FA5}">
                      <a16:colId xmlns:a16="http://schemas.microsoft.com/office/drawing/2014/main" val="20018"/>
                    </a:ext>
                  </a:extLst>
                </a:gridCol>
                <a:gridCol w="362044">
                  <a:extLst>
                    <a:ext uri="{9D8B030D-6E8A-4147-A177-3AD203B41FA5}">
                      <a16:colId xmlns:a16="http://schemas.microsoft.com/office/drawing/2014/main" val="20019"/>
                    </a:ext>
                  </a:extLst>
                </a:gridCol>
                <a:gridCol w="362044">
                  <a:extLst>
                    <a:ext uri="{9D8B030D-6E8A-4147-A177-3AD203B41FA5}">
                      <a16:colId xmlns:a16="http://schemas.microsoft.com/office/drawing/2014/main" val="20020"/>
                    </a:ext>
                  </a:extLst>
                </a:gridCol>
              </a:tblGrid>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4862">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4862">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9044121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779737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supermarket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superman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superstar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superhuman</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antiseptic</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anticlockwise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antisocial</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autobiography</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autograph</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automatic</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8480281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Prefixes </a:t>
                      </a:r>
                      <a:r>
                        <a:rPr lang="mr-IN" sz="1400" b="0" i="0" baseline="0" dirty="0">
                          <a:latin typeface="Muli" pitchFamily="2" charset="77"/>
                        </a:rPr>
                        <a:t>–</a:t>
                      </a:r>
                      <a:r>
                        <a:rPr lang="en-GB" sz="1400" baseline="0" dirty="0">
                          <a:latin typeface="Muli" pitchFamily="2" charset="77"/>
                        </a:rPr>
                        <a:t> ’super-’ ‘anti’ and ‘auto.’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548745" y="5429067"/>
            <a:ext cx="2873826" cy="1200329"/>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‘anti-’ word. </a:t>
            </a:r>
          </a:p>
        </p:txBody>
      </p:sp>
      <p:graphicFrame>
        <p:nvGraphicFramePr>
          <p:cNvPr id="6" name="Table 5"/>
          <p:cNvGraphicFramePr>
            <a:graphicFrameLocks noGrp="1"/>
          </p:cNvGraphicFramePr>
          <p:nvPr>
            <p:extLst>
              <p:ext uri="{D42A27DB-BD31-4B8C-83A1-F6EECF244321}">
                <p14:modId xmlns:p14="http://schemas.microsoft.com/office/powerpoint/2010/main" val="4221506216"/>
              </p:ext>
            </p:extLst>
          </p:nvPr>
        </p:nvGraphicFramePr>
        <p:xfrm>
          <a:off x="3548745" y="1432845"/>
          <a:ext cx="7879250" cy="4725187"/>
        </p:xfrm>
        <a:graphic>
          <a:graphicData uri="http://schemas.openxmlformats.org/drawingml/2006/table">
            <a:tbl>
              <a:tblPr firstRow="1" firstCol="1" bandRow="1">
                <a:tableStyleId>{5940675A-B579-460E-94D1-54222C63F5DA}</a:tableStyleId>
              </a:tblPr>
              <a:tblGrid>
                <a:gridCol w="377748">
                  <a:extLst>
                    <a:ext uri="{9D8B030D-6E8A-4147-A177-3AD203B41FA5}">
                      <a16:colId xmlns:a16="http://schemas.microsoft.com/office/drawing/2014/main" val="20000"/>
                    </a:ext>
                  </a:extLst>
                </a:gridCol>
                <a:gridCol w="377748">
                  <a:extLst>
                    <a:ext uri="{9D8B030D-6E8A-4147-A177-3AD203B41FA5}">
                      <a16:colId xmlns:a16="http://schemas.microsoft.com/office/drawing/2014/main" val="20001"/>
                    </a:ext>
                  </a:extLst>
                </a:gridCol>
                <a:gridCol w="377748">
                  <a:extLst>
                    <a:ext uri="{9D8B030D-6E8A-4147-A177-3AD203B41FA5}">
                      <a16:colId xmlns:a16="http://schemas.microsoft.com/office/drawing/2014/main" val="20002"/>
                    </a:ext>
                  </a:extLst>
                </a:gridCol>
                <a:gridCol w="377748">
                  <a:extLst>
                    <a:ext uri="{9D8B030D-6E8A-4147-A177-3AD203B41FA5}">
                      <a16:colId xmlns:a16="http://schemas.microsoft.com/office/drawing/2014/main" val="20003"/>
                    </a:ext>
                  </a:extLst>
                </a:gridCol>
                <a:gridCol w="377748">
                  <a:extLst>
                    <a:ext uri="{9D8B030D-6E8A-4147-A177-3AD203B41FA5}">
                      <a16:colId xmlns:a16="http://schemas.microsoft.com/office/drawing/2014/main" val="20004"/>
                    </a:ext>
                  </a:extLst>
                </a:gridCol>
                <a:gridCol w="377748">
                  <a:extLst>
                    <a:ext uri="{9D8B030D-6E8A-4147-A177-3AD203B41FA5}">
                      <a16:colId xmlns:a16="http://schemas.microsoft.com/office/drawing/2014/main" val="20005"/>
                    </a:ext>
                  </a:extLst>
                </a:gridCol>
                <a:gridCol w="371137">
                  <a:extLst>
                    <a:ext uri="{9D8B030D-6E8A-4147-A177-3AD203B41FA5}">
                      <a16:colId xmlns:a16="http://schemas.microsoft.com/office/drawing/2014/main" val="20006"/>
                    </a:ext>
                  </a:extLst>
                </a:gridCol>
                <a:gridCol w="373614">
                  <a:extLst>
                    <a:ext uri="{9D8B030D-6E8A-4147-A177-3AD203B41FA5}">
                      <a16:colId xmlns:a16="http://schemas.microsoft.com/office/drawing/2014/main" val="20007"/>
                    </a:ext>
                  </a:extLst>
                </a:gridCol>
                <a:gridCol w="371962">
                  <a:extLst>
                    <a:ext uri="{9D8B030D-6E8A-4147-A177-3AD203B41FA5}">
                      <a16:colId xmlns:a16="http://schemas.microsoft.com/office/drawing/2014/main" val="20008"/>
                    </a:ext>
                  </a:extLst>
                </a:gridCol>
                <a:gridCol w="459423">
                  <a:extLst>
                    <a:ext uri="{9D8B030D-6E8A-4147-A177-3AD203B41FA5}">
                      <a16:colId xmlns:a16="http://schemas.microsoft.com/office/drawing/2014/main" val="20009"/>
                    </a:ext>
                  </a:extLst>
                </a:gridCol>
                <a:gridCol w="371550">
                  <a:extLst>
                    <a:ext uri="{9D8B030D-6E8A-4147-A177-3AD203B41FA5}">
                      <a16:colId xmlns:a16="http://schemas.microsoft.com/office/drawing/2014/main" val="20010"/>
                    </a:ext>
                  </a:extLst>
                </a:gridCol>
                <a:gridCol w="371550">
                  <a:extLst>
                    <a:ext uri="{9D8B030D-6E8A-4147-A177-3AD203B41FA5}">
                      <a16:colId xmlns:a16="http://schemas.microsoft.com/office/drawing/2014/main" val="20011"/>
                    </a:ext>
                  </a:extLst>
                </a:gridCol>
                <a:gridCol w="371550">
                  <a:extLst>
                    <a:ext uri="{9D8B030D-6E8A-4147-A177-3AD203B41FA5}">
                      <a16:colId xmlns:a16="http://schemas.microsoft.com/office/drawing/2014/main" val="20012"/>
                    </a:ext>
                  </a:extLst>
                </a:gridCol>
                <a:gridCol w="371550">
                  <a:extLst>
                    <a:ext uri="{9D8B030D-6E8A-4147-A177-3AD203B41FA5}">
                      <a16:colId xmlns:a16="http://schemas.microsoft.com/office/drawing/2014/main" val="20013"/>
                    </a:ext>
                  </a:extLst>
                </a:gridCol>
                <a:gridCol w="378162">
                  <a:extLst>
                    <a:ext uri="{9D8B030D-6E8A-4147-A177-3AD203B41FA5}">
                      <a16:colId xmlns:a16="http://schemas.microsoft.com/office/drawing/2014/main" val="20014"/>
                    </a:ext>
                  </a:extLst>
                </a:gridCol>
                <a:gridCol w="362044">
                  <a:extLst>
                    <a:ext uri="{9D8B030D-6E8A-4147-A177-3AD203B41FA5}">
                      <a16:colId xmlns:a16="http://schemas.microsoft.com/office/drawing/2014/main" val="20015"/>
                    </a:ext>
                  </a:extLst>
                </a:gridCol>
                <a:gridCol w="362044">
                  <a:extLst>
                    <a:ext uri="{9D8B030D-6E8A-4147-A177-3AD203B41FA5}">
                      <a16:colId xmlns:a16="http://schemas.microsoft.com/office/drawing/2014/main" val="20016"/>
                    </a:ext>
                  </a:extLst>
                </a:gridCol>
                <a:gridCol w="362044">
                  <a:extLst>
                    <a:ext uri="{9D8B030D-6E8A-4147-A177-3AD203B41FA5}">
                      <a16:colId xmlns:a16="http://schemas.microsoft.com/office/drawing/2014/main" val="20017"/>
                    </a:ext>
                  </a:extLst>
                </a:gridCol>
                <a:gridCol w="362044">
                  <a:extLst>
                    <a:ext uri="{9D8B030D-6E8A-4147-A177-3AD203B41FA5}">
                      <a16:colId xmlns:a16="http://schemas.microsoft.com/office/drawing/2014/main" val="20018"/>
                    </a:ext>
                  </a:extLst>
                </a:gridCol>
                <a:gridCol w="362044">
                  <a:extLst>
                    <a:ext uri="{9D8B030D-6E8A-4147-A177-3AD203B41FA5}">
                      <a16:colId xmlns:a16="http://schemas.microsoft.com/office/drawing/2014/main" val="20019"/>
                    </a:ext>
                  </a:extLst>
                </a:gridCol>
                <a:gridCol w="362044">
                  <a:extLst>
                    <a:ext uri="{9D8B030D-6E8A-4147-A177-3AD203B41FA5}">
                      <a16:colId xmlns:a16="http://schemas.microsoft.com/office/drawing/2014/main" val="20020"/>
                    </a:ext>
                  </a:extLst>
                </a:gridCol>
              </a:tblGrid>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solidFill>
                            <a:srgbClr val="FF3860"/>
                          </a:solidFill>
                          <a:effectLst/>
                          <a:latin typeface="OpenDyslexicAlta" pitchFamily="2" charset="77"/>
                          <a:ea typeface="OpenDyslexic" charset="0"/>
                          <a:cs typeface="OpenDyslexic" charset="0"/>
                        </a:rPr>
                        <a:t>i</a:t>
                      </a:r>
                      <a:endParaRPr lang="en-GB" sz="2400" b="0" i="0" dirty="0">
                        <a:solidFill>
                          <a:srgbClr val="FF3860"/>
                        </a:solidFill>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4862">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solidFill>
                            <a:srgbClr val="FF3860"/>
                          </a:solidFill>
                          <a:effectLst/>
                          <a:latin typeface="OpenDyslexicAlta" pitchFamily="2" charset="77"/>
                          <a:ea typeface="OpenDyslexic" charset="0"/>
                          <a:cs typeface="OpenDyslexic" charset="0"/>
                        </a:rPr>
                        <a:t>i</a:t>
                      </a:r>
                      <a:endParaRPr lang="en-GB" sz="2400" b="0" i="0" dirty="0">
                        <a:solidFill>
                          <a:srgbClr val="FF3860"/>
                        </a:solidFill>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4862">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4862">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0" i="0" dirty="0" err="1">
                          <a:solidFill>
                            <a:srgbClr val="FF3860"/>
                          </a:solidFill>
                          <a:latin typeface="OpenDyslexicAlta" pitchFamily="2" charset="77"/>
                          <a:ea typeface="OpenDyslexic" charset="0"/>
                          <a:cs typeface="OpenDyslexic" charset="0"/>
                        </a:rPr>
                        <a:t>i</a:t>
                      </a:r>
                      <a:endParaRPr lang="en-GB" sz="2400" b="0" i="0" dirty="0">
                        <a:solidFill>
                          <a:srgbClr val="FF3860"/>
                        </a:solidFill>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err="1">
                          <a:solidFill>
                            <a:srgbClr val="FF3860"/>
                          </a:solidFill>
                          <a:effectLst/>
                          <a:latin typeface="OpenDyslexicAlta" pitchFamily="2" charset="77"/>
                          <a:ea typeface="OpenDyslexic" charset="0"/>
                          <a:cs typeface="OpenDyslexic" charset="0"/>
                        </a:rPr>
                        <a:t>i</a:t>
                      </a:r>
                      <a:endParaRPr lang="en-GB" sz="2400" b="0" i="0" dirty="0">
                        <a:solidFill>
                          <a:srgbClr val="FF3860"/>
                        </a:solidFill>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1429">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2400" b="0" i="0" dirty="0">
                          <a:solidFill>
                            <a:srgbClr val="FF3860"/>
                          </a:solidFill>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solidFill>
                            <a:srgbClr val="FF3860"/>
                          </a:solidFill>
                          <a:effectLst/>
                          <a:latin typeface="OpenDyslexicAlta" pitchFamily="2" charset="77"/>
                          <a:ea typeface="OpenDyslexic" charset="0"/>
                          <a:cs typeface="OpenDyslexic" charset="0"/>
                        </a:rPr>
                        <a:t>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74862">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20000"/>
                        </a:lnSpc>
                        <a:spcBef>
                          <a:spcPts val="0"/>
                        </a:spcBef>
                        <a:spcAft>
                          <a:spcPts val="1000"/>
                        </a:spcAft>
                      </a:pPr>
                      <a:endParaRPr lang="en-GB" sz="2400" b="0" i="0" dirty="0">
                        <a:effectLst/>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2400" b="0" i="0" dirty="0">
                        <a:latin typeface="OpenDyslexicAlta" pitchFamily="2" charset="77"/>
                        <a:ea typeface="OpenDyslexic" charset="0"/>
                        <a:cs typeface="OpenDyslexic"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0" i="0" dirty="0">
                          <a:latin typeface="OpenDyslexicAlta" pitchFamily="2" charset="77"/>
                          <a:ea typeface="OpenDyslexic" charset="0"/>
                          <a:cs typeface="OpenDyslexic" charset="0"/>
                        </a:rPr>
                        <a:t>s</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2400" b="0" i="0" dirty="0">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1286580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prefix bi- meaning two</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30</a:t>
            </a:r>
          </a:p>
        </p:txBody>
      </p:sp>
    </p:spTree>
    <p:extLst>
      <p:ext uri="{BB962C8B-B14F-4D97-AF65-F5344CB8AC3E}">
        <p14:creationId xmlns:p14="http://schemas.microsoft.com/office/powerpoint/2010/main" val="119838071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92500"/>
          </a:bodyPr>
          <a:lstStyle/>
          <a:p>
            <a:r>
              <a:rPr lang="en-GB" dirty="0"/>
              <a:t> 30</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 The prefix bi- meaning two.</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bicycle</a:t>
            </a:r>
          </a:p>
          <a:p>
            <a:pPr fontAlgn="t">
              <a:lnSpc>
                <a:spcPct val="100000"/>
              </a:lnSpc>
              <a:spcAft>
                <a:spcPts val="200"/>
              </a:spcAft>
            </a:pPr>
            <a:r>
              <a:rPr lang="en-GB" sz="2000" dirty="0"/>
              <a:t>biplane</a:t>
            </a:r>
          </a:p>
          <a:p>
            <a:pPr fontAlgn="t">
              <a:lnSpc>
                <a:spcPct val="100000"/>
              </a:lnSpc>
              <a:spcAft>
                <a:spcPts val="200"/>
              </a:spcAft>
            </a:pPr>
            <a:r>
              <a:rPr lang="en-GB" sz="2000" dirty="0"/>
              <a:t>biped</a:t>
            </a:r>
          </a:p>
          <a:p>
            <a:pPr fontAlgn="t">
              <a:lnSpc>
                <a:spcPct val="100000"/>
              </a:lnSpc>
              <a:spcAft>
                <a:spcPts val="200"/>
              </a:spcAft>
            </a:pPr>
            <a:r>
              <a:rPr lang="en-GB" sz="2000" dirty="0"/>
              <a:t>bicentennial</a:t>
            </a:r>
          </a:p>
          <a:p>
            <a:pPr fontAlgn="t">
              <a:lnSpc>
                <a:spcPct val="100000"/>
              </a:lnSpc>
              <a:spcAft>
                <a:spcPts val="200"/>
              </a:spcAft>
            </a:pPr>
            <a:r>
              <a:rPr lang="en-GB" sz="2000" dirty="0"/>
              <a:t>biannual</a:t>
            </a:r>
          </a:p>
          <a:p>
            <a:pPr fontAlgn="t">
              <a:lnSpc>
                <a:spcPct val="100000"/>
              </a:lnSpc>
              <a:spcAft>
                <a:spcPts val="200"/>
              </a:spcAft>
            </a:pPr>
            <a:r>
              <a:rPr lang="en-GB" sz="2000" dirty="0"/>
              <a:t>bilingual</a:t>
            </a:r>
          </a:p>
          <a:p>
            <a:pPr fontAlgn="t">
              <a:lnSpc>
                <a:spcPct val="100000"/>
              </a:lnSpc>
              <a:spcAft>
                <a:spcPts val="200"/>
              </a:spcAft>
            </a:pPr>
            <a:r>
              <a:rPr lang="en-GB" sz="2000" dirty="0"/>
              <a:t>bicuspid</a:t>
            </a:r>
          </a:p>
          <a:p>
            <a:pPr fontAlgn="t">
              <a:lnSpc>
                <a:spcPct val="100000"/>
              </a:lnSpc>
              <a:spcAft>
                <a:spcPts val="200"/>
              </a:spcAft>
            </a:pPr>
            <a:r>
              <a:rPr lang="en-GB" sz="2000" dirty="0"/>
              <a:t>biceps</a:t>
            </a:r>
          </a:p>
          <a:p>
            <a:pPr fontAlgn="t">
              <a:lnSpc>
                <a:spcPct val="100000"/>
              </a:lnSpc>
              <a:spcAft>
                <a:spcPts val="200"/>
              </a:spcAft>
            </a:pPr>
            <a:r>
              <a:rPr lang="en-GB" sz="2000" dirty="0"/>
              <a:t>binoculars</a:t>
            </a:r>
          </a:p>
          <a:p>
            <a:pPr fontAlgn="t">
              <a:lnSpc>
                <a:spcPct val="100000"/>
              </a:lnSpc>
              <a:spcAft>
                <a:spcPts val="200"/>
              </a:spcAft>
            </a:pPr>
            <a:r>
              <a:rPr lang="en-GB" sz="2000" dirty="0"/>
              <a:t>bisect</a:t>
            </a:r>
          </a:p>
          <a:p>
            <a:pPr fontAlgn="t"/>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970086046"/>
              </p:ext>
            </p:extLst>
          </p:nvPr>
        </p:nvGraphicFramePr>
        <p:xfrm>
          <a:off x="3429000" y="1311275"/>
          <a:ext cx="8533356" cy="5268593"/>
        </p:xfrm>
        <a:graphic>
          <a:graphicData uri="http://schemas.openxmlformats.org/drawingml/2006/table">
            <a:tbl>
              <a:tblPr firstRow="1" bandRow="1">
                <a:tableStyleId>{5940675A-B579-460E-94D1-54222C63F5DA}</a:tableStyleId>
              </a:tblPr>
              <a:tblGrid>
                <a:gridCol w="1605619">
                  <a:extLst>
                    <a:ext uri="{9D8B030D-6E8A-4147-A177-3AD203B41FA5}">
                      <a16:colId xmlns:a16="http://schemas.microsoft.com/office/drawing/2014/main" val="20000"/>
                    </a:ext>
                  </a:extLst>
                </a:gridCol>
                <a:gridCol w="6927737">
                  <a:extLst>
                    <a:ext uri="{9D8B030D-6E8A-4147-A177-3AD203B41FA5}">
                      <a16:colId xmlns:a16="http://schemas.microsoft.com/office/drawing/2014/main" val="20001"/>
                    </a:ext>
                  </a:extLst>
                </a:gridCol>
              </a:tblGrid>
              <a:tr h="1180763">
                <a:tc>
                  <a:txBody>
                    <a:bodyPr/>
                    <a:lstStyle/>
                    <a:p>
                      <a:r>
                        <a:rPr lang="en-GB" sz="1600" b="0" i="0" dirty="0">
                          <a:latin typeface="Muli" pitchFamily="2" charset="77"/>
                        </a:rPr>
                        <a:t>Introduction</a:t>
                      </a:r>
                    </a:p>
                  </a:txBody>
                  <a:tcPr/>
                </a:tc>
                <a:tc>
                  <a:txBody>
                    <a:bodyPr/>
                    <a:lstStyle/>
                    <a:p>
                      <a:r>
                        <a:rPr lang="en-GB" sz="1600" b="0" i="0" dirty="0">
                          <a:latin typeface="Muli" pitchFamily="2" charset="77"/>
                        </a:rPr>
                        <a:t>Explain that the prefix ‘bi’ means two. Can children think of any words that begin with ‘bi’?  Discuss any suggestions and see if you can work out how the word two is relevant – e.g. bicycle means two wheels, bilingual means two languages.</a:t>
                      </a:r>
                    </a:p>
                  </a:txBody>
                  <a:tcPr/>
                </a:tc>
                <a:extLst>
                  <a:ext uri="{0D108BD9-81ED-4DB2-BD59-A6C34878D82A}">
                    <a16:rowId xmlns:a16="http://schemas.microsoft.com/office/drawing/2014/main" val="10000"/>
                  </a:ext>
                </a:extLst>
              </a:tr>
              <a:tr h="2141030">
                <a:tc>
                  <a:txBody>
                    <a:bodyPr/>
                    <a:lstStyle/>
                    <a:p>
                      <a:r>
                        <a:rPr lang="en-GB" sz="1600" b="0" i="0" dirty="0">
                          <a:latin typeface="Muli" pitchFamily="2" charset="77"/>
                        </a:rPr>
                        <a:t>Main Teaching Activity </a:t>
                      </a:r>
                    </a:p>
                  </a:txBody>
                  <a:tcPr/>
                </a:tc>
                <a:tc>
                  <a:txBody>
                    <a:bodyPr/>
                    <a:lstStyle/>
                    <a:p>
                      <a:r>
                        <a:rPr lang="en-GB" sz="1600" b="0" i="0" baseline="0" dirty="0">
                          <a:latin typeface="Muli" pitchFamily="2" charset="77"/>
                        </a:rPr>
                        <a:t>Using the power point slide, get children to add the prefix ‘bi’ to each of the words to create a new word on their whiteboards.</a:t>
                      </a:r>
                    </a:p>
                    <a:p>
                      <a:endParaRPr lang="en-GB" sz="1600" b="0" i="0" baseline="0" dirty="0">
                        <a:latin typeface="Muli" pitchFamily="2" charset="77"/>
                      </a:endParaRPr>
                    </a:p>
                    <a:p>
                      <a:r>
                        <a:rPr lang="en-GB" sz="1600" b="0" i="0" baseline="0" dirty="0">
                          <a:latin typeface="Muli" pitchFamily="2" charset="77"/>
                        </a:rPr>
                        <a:t>To extend children you could ask them to use three of the words in a sentence.</a:t>
                      </a:r>
                      <a:br>
                        <a:rPr lang="en-GB" sz="1600" b="0" i="0" baseline="0" dirty="0">
                          <a:latin typeface="Muli" pitchFamily="2" charset="77"/>
                        </a:rPr>
                      </a:br>
                      <a:br>
                        <a:rPr lang="en-GB" sz="1600" b="0" i="0" baseline="0" dirty="0">
                          <a:latin typeface="Muli" pitchFamily="2" charset="77"/>
                        </a:rPr>
                      </a:br>
                      <a:r>
                        <a:rPr lang="en-GB" sz="1600" b="0" i="0" baseline="0" dirty="0">
                          <a:latin typeface="Muli" pitchFamily="2" charset="77"/>
                        </a:rPr>
                        <a:t>Feedback words and sentences to check for accuracy and understanding.</a:t>
                      </a:r>
                    </a:p>
                  </a:txBody>
                  <a:tcPr/>
                </a:tc>
                <a:extLst>
                  <a:ext uri="{0D108BD9-81ED-4DB2-BD59-A6C34878D82A}">
                    <a16:rowId xmlns:a16="http://schemas.microsoft.com/office/drawing/2014/main" val="10001"/>
                  </a:ext>
                </a:extLst>
              </a:tr>
              <a:tr h="1946800">
                <a:tc>
                  <a:txBody>
                    <a:bodyPr/>
                    <a:lstStyle/>
                    <a:p>
                      <a:r>
                        <a:rPr lang="en-GB" sz="1600" b="0" i="0" dirty="0">
                          <a:latin typeface="Muli" pitchFamily="2" charset="77"/>
                        </a:rPr>
                        <a:t>Independent Activity</a:t>
                      </a:r>
                    </a:p>
                  </a:txBody>
                  <a:tcPr/>
                </a:tc>
                <a:tc>
                  <a:txBody>
                    <a:bodyPr/>
                    <a:lstStyle/>
                    <a:p>
                      <a:r>
                        <a:rPr lang="en-GB" sz="1600" b="0" i="0" dirty="0">
                          <a:latin typeface="Muli" pitchFamily="2" charset="77"/>
                        </a:rPr>
                        <a:t>Children to complete the definition for five of their spelling list words, using a dictionary. Children could work independently or in pairs. </a:t>
                      </a:r>
                      <a:br>
                        <a:rPr lang="en-GB" sz="1600" b="0" i="0" dirty="0">
                          <a:latin typeface="Muli" pitchFamily="2" charset="77"/>
                        </a:rPr>
                      </a:br>
                      <a:br>
                        <a:rPr lang="en-GB" sz="1600" b="0" i="0" dirty="0">
                          <a:latin typeface="Muli" pitchFamily="2" charset="77"/>
                        </a:rPr>
                      </a:br>
                      <a:r>
                        <a:rPr lang="en-GB" sz="1600" b="0" i="0" dirty="0">
                          <a:latin typeface="Muli" pitchFamily="2" charset="77"/>
                        </a:rPr>
                        <a:t>Children could be extended by looking up other ‘bi’ words in the dictionary, writing two definitions for it (one correct and one made up), they could then test the class to see which one they think is correct (like Balderdash).</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765269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D5375B4-3BBD-4824-8C42-5B19AFAFC287}"/>
              </a:ext>
            </a:extLst>
          </p:cNvPr>
          <p:cNvSpPr/>
          <p:nvPr/>
        </p:nvSpPr>
        <p:spPr>
          <a:xfrm>
            <a:off x="5105400" y="2514600"/>
            <a:ext cx="2095500"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DyslexicAlta" pitchFamily="2" charset="77"/>
            </a:endParaRPr>
          </a:p>
        </p:txBody>
      </p:sp>
      <p:sp>
        <p:nvSpPr>
          <p:cNvPr id="9" name="TextBox 8">
            <a:extLst>
              <a:ext uri="{FF2B5EF4-FFF2-40B4-BE49-F238E27FC236}">
                <a16:creationId xmlns:a16="http://schemas.microsoft.com/office/drawing/2014/main" id="{75E85226-5763-466F-ADB3-B2F95F9AD9AF}"/>
              </a:ext>
            </a:extLst>
          </p:cNvPr>
          <p:cNvSpPr txBox="1"/>
          <p:nvPr/>
        </p:nvSpPr>
        <p:spPr>
          <a:xfrm>
            <a:off x="5212555" y="2992793"/>
            <a:ext cx="1838325" cy="1015663"/>
          </a:xfrm>
          <a:prstGeom prst="rect">
            <a:avLst/>
          </a:prstGeom>
          <a:noFill/>
          <a:ln>
            <a:noFill/>
          </a:ln>
        </p:spPr>
        <p:txBody>
          <a:bodyPr wrap="square" rtlCol="0">
            <a:spAutoFit/>
          </a:bodyPr>
          <a:lstStyle/>
          <a:p>
            <a:pPr algn="ctr"/>
            <a:r>
              <a:rPr lang="en-GB" sz="6000" dirty="0">
                <a:latin typeface="OpenDyslexicAlta" pitchFamily="2" charset="77"/>
              </a:rPr>
              <a:t>+ bi</a:t>
            </a:r>
          </a:p>
        </p:txBody>
      </p:sp>
      <p:sp>
        <p:nvSpPr>
          <p:cNvPr id="11" name="TextBox 10">
            <a:extLst>
              <a:ext uri="{FF2B5EF4-FFF2-40B4-BE49-F238E27FC236}">
                <a16:creationId xmlns:a16="http://schemas.microsoft.com/office/drawing/2014/main" id="{A92EAE90-B367-4D3B-81DD-BE46B16707BA}"/>
              </a:ext>
            </a:extLst>
          </p:cNvPr>
          <p:cNvSpPr txBox="1"/>
          <p:nvPr/>
        </p:nvSpPr>
        <p:spPr>
          <a:xfrm>
            <a:off x="4848230" y="319418"/>
            <a:ext cx="2066915" cy="584775"/>
          </a:xfrm>
          <a:prstGeom prst="rect">
            <a:avLst/>
          </a:prstGeom>
          <a:noFill/>
        </p:spPr>
        <p:txBody>
          <a:bodyPr wrap="square" rtlCol="0">
            <a:spAutoFit/>
          </a:bodyPr>
          <a:lstStyle/>
          <a:p>
            <a:r>
              <a:rPr lang="en-GB" sz="3200" dirty="0">
                <a:latin typeface="OpenDyslexicAlta" pitchFamily="2" charset="77"/>
              </a:rPr>
              <a:t>lingual</a:t>
            </a:r>
          </a:p>
        </p:txBody>
      </p:sp>
      <p:sp>
        <p:nvSpPr>
          <p:cNvPr id="12" name="TextBox 11">
            <a:extLst>
              <a:ext uri="{FF2B5EF4-FFF2-40B4-BE49-F238E27FC236}">
                <a16:creationId xmlns:a16="http://schemas.microsoft.com/office/drawing/2014/main" id="{730E3FD2-6CC8-4E6D-9D1D-F53185D2BA4C}"/>
              </a:ext>
            </a:extLst>
          </p:cNvPr>
          <p:cNvSpPr txBox="1"/>
          <p:nvPr/>
        </p:nvSpPr>
        <p:spPr>
          <a:xfrm>
            <a:off x="7302931" y="986610"/>
            <a:ext cx="2421729" cy="584775"/>
          </a:xfrm>
          <a:prstGeom prst="rect">
            <a:avLst/>
          </a:prstGeom>
          <a:noFill/>
        </p:spPr>
        <p:txBody>
          <a:bodyPr wrap="square" rtlCol="0">
            <a:spAutoFit/>
          </a:bodyPr>
          <a:lstStyle/>
          <a:p>
            <a:r>
              <a:rPr lang="en-GB" sz="3200" dirty="0">
                <a:latin typeface="OpenDyslexicAlta" pitchFamily="2" charset="77"/>
              </a:rPr>
              <a:t>centennial  </a:t>
            </a:r>
          </a:p>
        </p:txBody>
      </p:sp>
      <p:sp>
        <p:nvSpPr>
          <p:cNvPr id="13" name="TextBox 12">
            <a:extLst>
              <a:ext uri="{FF2B5EF4-FFF2-40B4-BE49-F238E27FC236}">
                <a16:creationId xmlns:a16="http://schemas.microsoft.com/office/drawing/2014/main" id="{628DE31F-D06A-4FC4-ABA5-1F93E772F926}"/>
              </a:ext>
            </a:extLst>
          </p:cNvPr>
          <p:cNvSpPr txBox="1"/>
          <p:nvPr/>
        </p:nvSpPr>
        <p:spPr>
          <a:xfrm>
            <a:off x="9348787" y="2432911"/>
            <a:ext cx="1871663" cy="584775"/>
          </a:xfrm>
          <a:prstGeom prst="rect">
            <a:avLst/>
          </a:prstGeom>
          <a:noFill/>
        </p:spPr>
        <p:txBody>
          <a:bodyPr wrap="square" rtlCol="0">
            <a:spAutoFit/>
          </a:bodyPr>
          <a:lstStyle/>
          <a:p>
            <a:r>
              <a:rPr lang="en-GB" sz="3200" dirty="0">
                <a:latin typeface="OpenDyslexicAlta" pitchFamily="2" charset="77"/>
              </a:rPr>
              <a:t>lateral</a:t>
            </a:r>
          </a:p>
        </p:txBody>
      </p:sp>
      <p:sp>
        <p:nvSpPr>
          <p:cNvPr id="14" name="TextBox 13">
            <a:extLst>
              <a:ext uri="{FF2B5EF4-FFF2-40B4-BE49-F238E27FC236}">
                <a16:creationId xmlns:a16="http://schemas.microsoft.com/office/drawing/2014/main" id="{0CC8F68C-750B-4FEE-B7D2-49C242B5040B}"/>
              </a:ext>
            </a:extLst>
          </p:cNvPr>
          <p:cNvSpPr txBox="1"/>
          <p:nvPr/>
        </p:nvSpPr>
        <p:spPr>
          <a:xfrm>
            <a:off x="9482138" y="3750853"/>
            <a:ext cx="2095500" cy="584775"/>
          </a:xfrm>
          <a:prstGeom prst="rect">
            <a:avLst/>
          </a:prstGeom>
          <a:noFill/>
        </p:spPr>
        <p:txBody>
          <a:bodyPr wrap="square" rtlCol="0">
            <a:spAutoFit/>
          </a:bodyPr>
          <a:lstStyle/>
          <a:p>
            <a:r>
              <a:rPr lang="en-GB" sz="3200" dirty="0" err="1">
                <a:latin typeface="OpenDyslexicAlta" pitchFamily="2" charset="77"/>
              </a:rPr>
              <a:t>furcated</a:t>
            </a:r>
            <a:endParaRPr lang="en-GB" sz="3200" dirty="0">
              <a:latin typeface="OpenDyslexicAlta" pitchFamily="2" charset="77"/>
            </a:endParaRPr>
          </a:p>
        </p:txBody>
      </p:sp>
      <p:sp>
        <p:nvSpPr>
          <p:cNvPr id="15" name="TextBox 14">
            <a:extLst>
              <a:ext uri="{FF2B5EF4-FFF2-40B4-BE49-F238E27FC236}">
                <a16:creationId xmlns:a16="http://schemas.microsoft.com/office/drawing/2014/main" id="{98B771A0-E70C-474E-BEBA-C007F104A6D2}"/>
              </a:ext>
            </a:extLst>
          </p:cNvPr>
          <p:cNvSpPr txBox="1"/>
          <p:nvPr/>
        </p:nvSpPr>
        <p:spPr>
          <a:xfrm>
            <a:off x="8539371" y="5258138"/>
            <a:ext cx="2095500" cy="584775"/>
          </a:xfrm>
          <a:prstGeom prst="rect">
            <a:avLst/>
          </a:prstGeom>
          <a:noFill/>
        </p:spPr>
        <p:txBody>
          <a:bodyPr wrap="square" rtlCol="0">
            <a:spAutoFit/>
          </a:bodyPr>
          <a:lstStyle/>
          <a:p>
            <a:r>
              <a:rPr lang="en-GB" sz="3200" dirty="0">
                <a:latin typeface="OpenDyslexicAlta" pitchFamily="2" charset="77"/>
              </a:rPr>
              <a:t>sect</a:t>
            </a:r>
          </a:p>
        </p:txBody>
      </p:sp>
      <p:sp>
        <p:nvSpPr>
          <p:cNvPr id="16" name="TextBox 15">
            <a:extLst>
              <a:ext uri="{FF2B5EF4-FFF2-40B4-BE49-F238E27FC236}">
                <a16:creationId xmlns:a16="http://schemas.microsoft.com/office/drawing/2014/main" id="{56AA7B0E-E33F-4733-B268-286F2B929002}"/>
              </a:ext>
            </a:extLst>
          </p:cNvPr>
          <p:cNvSpPr txBox="1"/>
          <p:nvPr/>
        </p:nvSpPr>
        <p:spPr>
          <a:xfrm>
            <a:off x="5529260" y="5656987"/>
            <a:ext cx="1419225" cy="584775"/>
          </a:xfrm>
          <a:prstGeom prst="rect">
            <a:avLst/>
          </a:prstGeom>
          <a:noFill/>
        </p:spPr>
        <p:txBody>
          <a:bodyPr wrap="square" rtlCol="0">
            <a:spAutoFit/>
          </a:bodyPr>
          <a:lstStyle/>
          <a:p>
            <a:r>
              <a:rPr lang="en-GB" sz="3200" dirty="0">
                <a:latin typeface="OpenDyslexicAlta" pitchFamily="2" charset="77"/>
              </a:rPr>
              <a:t>polar</a:t>
            </a:r>
          </a:p>
        </p:txBody>
      </p:sp>
      <p:sp>
        <p:nvSpPr>
          <p:cNvPr id="17" name="TextBox 16">
            <a:extLst>
              <a:ext uri="{FF2B5EF4-FFF2-40B4-BE49-F238E27FC236}">
                <a16:creationId xmlns:a16="http://schemas.microsoft.com/office/drawing/2014/main" id="{28924F2C-7ED9-4D5C-B084-061823DF5751}"/>
              </a:ext>
            </a:extLst>
          </p:cNvPr>
          <p:cNvSpPr txBox="1"/>
          <p:nvPr/>
        </p:nvSpPr>
        <p:spPr>
          <a:xfrm>
            <a:off x="2540791" y="5252177"/>
            <a:ext cx="2028827" cy="584775"/>
          </a:xfrm>
          <a:prstGeom prst="rect">
            <a:avLst/>
          </a:prstGeom>
          <a:noFill/>
        </p:spPr>
        <p:txBody>
          <a:bodyPr wrap="square" rtlCol="0">
            <a:spAutoFit/>
          </a:bodyPr>
          <a:lstStyle/>
          <a:p>
            <a:r>
              <a:rPr lang="en-GB" sz="3200" dirty="0" err="1">
                <a:latin typeface="OpenDyslexicAlta" pitchFamily="2" charset="77"/>
              </a:rPr>
              <a:t>noculars</a:t>
            </a:r>
            <a:endParaRPr lang="en-GB" sz="3200" dirty="0">
              <a:latin typeface="OpenDyslexicAlta" pitchFamily="2" charset="77"/>
            </a:endParaRPr>
          </a:p>
        </p:txBody>
      </p:sp>
      <p:sp>
        <p:nvSpPr>
          <p:cNvPr id="18" name="TextBox 17">
            <a:extLst>
              <a:ext uri="{FF2B5EF4-FFF2-40B4-BE49-F238E27FC236}">
                <a16:creationId xmlns:a16="http://schemas.microsoft.com/office/drawing/2014/main" id="{4342E78C-4958-4F61-BF14-D3E062BA58C9}"/>
              </a:ext>
            </a:extLst>
          </p:cNvPr>
          <p:cNvSpPr txBox="1"/>
          <p:nvPr/>
        </p:nvSpPr>
        <p:spPr>
          <a:xfrm>
            <a:off x="1714495" y="3730871"/>
            <a:ext cx="1700213" cy="584775"/>
          </a:xfrm>
          <a:prstGeom prst="rect">
            <a:avLst/>
          </a:prstGeom>
          <a:noFill/>
        </p:spPr>
        <p:txBody>
          <a:bodyPr wrap="square" rtlCol="0">
            <a:spAutoFit/>
          </a:bodyPr>
          <a:lstStyle/>
          <a:p>
            <a:r>
              <a:rPr lang="en-GB" sz="3200" dirty="0">
                <a:latin typeface="OpenDyslexicAlta" pitchFamily="2" charset="77"/>
              </a:rPr>
              <a:t>annual</a:t>
            </a:r>
          </a:p>
        </p:txBody>
      </p:sp>
      <p:sp>
        <p:nvSpPr>
          <p:cNvPr id="19" name="TextBox 18">
            <a:extLst>
              <a:ext uri="{FF2B5EF4-FFF2-40B4-BE49-F238E27FC236}">
                <a16:creationId xmlns:a16="http://schemas.microsoft.com/office/drawing/2014/main" id="{4E914D41-698D-4ECC-831F-CED8996D341B}"/>
              </a:ext>
            </a:extLst>
          </p:cNvPr>
          <p:cNvSpPr txBox="1"/>
          <p:nvPr/>
        </p:nvSpPr>
        <p:spPr>
          <a:xfrm>
            <a:off x="1538288" y="2337448"/>
            <a:ext cx="1419225" cy="584775"/>
          </a:xfrm>
          <a:prstGeom prst="rect">
            <a:avLst/>
          </a:prstGeom>
          <a:noFill/>
        </p:spPr>
        <p:txBody>
          <a:bodyPr wrap="square" rtlCol="0">
            <a:spAutoFit/>
          </a:bodyPr>
          <a:lstStyle/>
          <a:p>
            <a:r>
              <a:rPr lang="en-GB" sz="3200" dirty="0">
                <a:latin typeface="OpenDyslexicAlta" pitchFamily="2" charset="77"/>
              </a:rPr>
              <a:t>plane</a:t>
            </a:r>
          </a:p>
        </p:txBody>
      </p:sp>
      <p:sp>
        <p:nvSpPr>
          <p:cNvPr id="20" name="TextBox 19">
            <a:extLst>
              <a:ext uri="{FF2B5EF4-FFF2-40B4-BE49-F238E27FC236}">
                <a16:creationId xmlns:a16="http://schemas.microsoft.com/office/drawing/2014/main" id="{A672AE35-24EB-4A62-A743-F27EE30AE797}"/>
              </a:ext>
            </a:extLst>
          </p:cNvPr>
          <p:cNvSpPr txBox="1"/>
          <p:nvPr/>
        </p:nvSpPr>
        <p:spPr>
          <a:xfrm>
            <a:off x="2552697" y="887908"/>
            <a:ext cx="1419225" cy="584775"/>
          </a:xfrm>
          <a:prstGeom prst="rect">
            <a:avLst/>
          </a:prstGeom>
          <a:noFill/>
        </p:spPr>
        <p:txBody>
          <a:bodyPr wrap="square" rtlCol="0">
            <a:spAutoFit/>
          </a:bodyPr>
          <a:lstStyle/>
          <a:p>
            <a:r>
              <a:rPr lang="en-GB" sz="3200" dirty="0">
                <a:latin typeface="OpenDyslexicAlta" pitchFamily="2" charset="77"/>
              </a:rPr>
              <a:t>cycle</a:t>
            </a:r>
          </a:p>
        </p:txBody>
      </p:sp>
      <p:cxnSp>
        <p:nvCxnSpPr>
          <p:cNvPr id="22" name="Straight Connector 21">
            <a:extLst>
              <a:ext uri="{FF2B5EF4-FFF2-40B4-BE49-F238E27FC236}">
                <a16:creationId xmlns:a16="http://schemas.microsoft.com/office/drawing/2014/main" id="{C01045F2-4475-472B-B136-F38034B4D449}"/>
              </a:ext>
            </a:extLst>
          </p:cNvPr>
          <p:cNvCxnSpPr/>
          <p:nvPr/>
        </p:nvCxnSpPr>
        <p:spPr>
          <a:xfrm>
            <a:off x="2509837"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B4DF807-86C6-452C-A267-750E60D863BE}"/>
              </a:ext>
            </a:extLst>
          </p:cNvPr>
          <p:cNvCxnSpPr/>
          <p:nvPr/>
        </p:nvCxnSpPr>
        <p:spPr>
          <a:xfrm>
            <a:off x="5029202" y="12096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DDCF3A4-7FDA-4118-A786-584B03518B10}"/>
              </a:ext>
            </a:extLst>
          </p:cNvPr>
          <p:cNvCxnSpPr/>
          <p:nvPr/>
        </p:nvCxnSpPr>
        <p:spPr>
          <a:xfrm>
            <a:off x="1252540" y="3305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AEBE3352-B805-4F96-8CDA-D6809213251A}"/>
              </a:ext>
            </a:extLst>
          </p:cNvPr>
          <p:cNvCxnSpPr/>
          <p:nvPr/>
        </p:nvCxnSpPr>
        <p:spPr>
          <a:xfrm>
            <a:off x="1657350" y="4829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6A97DC40-B7D2-4C5F-8807-59FB97012C4A}"/>
              </a:ext>
            </a:extLst>
          </p:cNvPr>
          <p:cNvCxnSpPr/>
          <p:nvPr/>
        </p:nvCxnSpPr>
        <p:spPr>
          <a:xfrm>
            <a:off x="2552697" y="6232237"/>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A9E94EC1-3346-4335-82ED-20208DD673FA}"/>
              </a:ext>
            </a:extLst>
          </p:cNvPr>
          <p:cNvCxnSpPr/>
          <p:nvPr/>
        </p:nvCxnSpPr>
        <p:spPr>
          <a:xfrm>
            <a:off x="5243512" y="6591300"/>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6FD23C84-7964-4725-A535-BBD4B78DF0B0}"/>
              </a:ext>
            </a:extLst>
          </p:cNvPr>
          <p:cNvCxnSpPr>
            <a:cxnSpLocks/>
          </p:cNvCxnSpPr>
          <p:nvPr/>
        </p:nvCxnSpPr>
        <p:spPr>
          <a:xfrm>
            <a:off x="7986712" y="6241762"/>
            <a:ext cx="201453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2D5B508-91F9-4D0D-AD47-C890110D076F}"/>
              </a:ext>
            </a:extLst>
          </p:cNvPr>
          <p:cNvCxnSpPr>
            <a:cxnSpLocks/>
          </p:cNvCxnSpPr>
          <p:nvPr/>
        </p:nvCxnSpPr>
        <p:spPr>
          <a:xfrm>
            <a:off x="8993981" y="4714875"/>
            <a:ext cx="2262188"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00A9B2FD-0241-4F2A-99D7-44A69C764891}"/>
              </a:ext>
            </a:extLst>
          </p:cNvPr>
          <p:cNvCxnSpPr>
            <a:cxnSpLocks/>
          </p:cNvCxnSpPr>
          <p:nvPr/>
        </p:nvCxnSpPr>
        <p:spPr>
          <a:xfrm>
            <a:off x="9146380" y="3305175"/>
            <a:ext cx="1871663"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7198B5F9-5F60-49F2-A649-93948308E198}"/>
              </a:ext>
            </a:extLst>
          </p:cNvPr>
          <p:cNvCxnSpPr/>
          <p:nvPr/>
        </p:nvCxnSpPr>
        <p:spPr>
          <a:xfrm>
            <a:off x="7289008"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8558CA86-1129-4F5D-A3D2-8106871B061D}"/>
              </a:ext>
            </a:extLst>
          </p:cNvPr>
          <p:cNvCxnSpPr/>
          <p:nvPr/>
        </p:nvCxnSpPr>
        <p:spPr>
          <a:xfrm>
            <a:off x="4257670" y="2028825"/>
            <a:ext cx="985842"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18809B-1611-412D-B279-4FC6AF8A00AF}"/>
              </a:ext>
            </a:extLst>
          </p:cNvPr>
          <p:cNvCxnSpPr>
            <a:cxnSpLocks/>
          </p:cNvCxnSpPr>
          <p:nvPr/>
        </p:nvCxnSpPr>
        <p:spPr>
          <a:xfrm>
            <a:off x="6015033" y="1337940"/>
            <a:ext cx="14292" cy="98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42BDD9-2131-41A7-A965-FBB57385A8B7}"/>
              </a:ext>
            </a:extLst>
          </p:cNvPr>
          <p:cNvCxnSpPr>
            <a:cxnSpLocks/>
          </p:cNvCxnSpPr>
          <p:nvPr/>
        </p:nvCxnSpPr>
        <p:spPr>
          <a:xfrm>
            <a:off x="3045614" y="3371606"/>
            <a:ext cx="1857379" cy="2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D17F7C-7F8D-4F03-8A12-CEF7723B79FE}"/>
              </a:ext>
            </a:extLst>
          </p:cNvPr>
          <p:cNvCxnSpPr>
            <a:cxnSpLocks/>
          </p:cNvCxnSpPr>
          <p:nvPr/>
        </p:nvCxnSpPr>
        <p:spPr>
          <a:xfrm flipV="1">
            <a:off x="3490906" y="4260561"/>
            <a:ext cx="1538296" cy="523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817183-C364-4166-9B8D-7CBD57BBF15F}"/>
              </a:ext>
            </a:extLst>
          </p:cNvPr>
          <p:cNvCxnSpPr>
            <a:cxnSpLocks/>
          </p:cNvCxnSpPr>
          <p:nvPr/>
        </p:nvCxnSpPr>
        <p:spPr>
          <a:xfrm flipV="1">
            <a:off x="4136230" y="4667672"/>
            <a:ext cx="1307307" cy="147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EAD4B6-19C6-469C-ACD5-58B94384884E}"/>
              </a:ext>
            </a:extLst>
          </p:cNvPr>
          <p:cNvCxnSpPr>
            <a:cxnSpLocks/>
          </p:cNvCxnSpPr>
          <p:nvPr/>
        </p:nvCxnSpPr>
        <p:spPr>
          <a:xfrm flipV="1">
            <a:off x="5419716" y="4784325"/>
            <a:ext cx="461972" cy="147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00E6C54-0515-4EA5-B45F-C55087F0131D}"/>
              </a:ext>
            </a:extLst>
          </p:cNvPr>
          <p:cNvCxnSpPr>
            <a:cxnSpLocks/>
          </p:cNvCxnSpPr>
          <p:nvPr/>
        </p:nvCxnSpPr>
        <p:spPr>
          <a:xfrm flipH="1" flipV="1">
            <a:off x="6948486" y="4616048"/>
            <a:ext cx="1038226" cy="15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C2E70B4-3FAD-4DF9-A7B6-1C32D96DACDA}"/>
              </a:ext>
            </a:extLst>
          </p:cNvPr>
          <p:cNvCxnSpPr>
            <a:cxnSpLocks/>
          </p:cNvCxnSpPr>
          <p:nvPr/>
        </p:nvCxnSpPr>
        <p:spPr>
          <a:xfrm flipH="1" flipV="1">
            <a:off x="7467599" y="4095986"/>
            <a:ext cx="1497806" cy="57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D19A816-3ADD-4D6B-9C5A-BDF3CC3573FB}"/>
              </a:ext>
            </a:extLst>
          </p:cNvPr>
          <p:cNvCxnSpPr>
            <a:cxnSpLocks/>
          </p:cNvCxnSpPr>
          <p:nvPr/>
        </p:nvCxnSpPr>
        <p:spPr>
          <a:xfrm flipH="1">
            <a:off x="7403307" y="3292274"/>
            <a:ext cx="1635920" cy="7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ACCB8C-20B9-4876-A945-9515886E7447}"/>
              </a:ext>
            </a:extLst>
          </p:cNvPr>
          <p:cNvCxnSpPr>
            <a:cxnSpLocks/>
          </p:cNvCxnSpPr>
          <p:nvPr/>
        </p:nvCxnSpPr>
        <p:spPr>
          <a:xfrm flipH="1">
            <a:off x="6862762" y="2005343"/>
            <a:ext cx="414336" cy="558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49674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D5375B4-3BBD-4824-8C42-5B19AFAFC287}"/>
              </a:ext>
            </a:extLst>
          </p:cNvPr>
          <p:cNvSpPr/>
          <p:nvPr/>
        </p:nvSpPr>
        <p:spPr>
          <a:xfrm>
            <a:off x="5105400" y="2514600"/>
            <a:ext cx="2095500"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DyslexicAlta" pitchFamily="2" charset="77"/>
            </a:endParaRPr>
          </a:p>
        </p:txBody>
      </p:sp>
      <p:sp>
        <p:nvSpPr>
          <p:cNvPr id="9" name="TextBox 8">
            <a:extLst>
              <a:ext uri="{FF2B5EF4-FFF2-40B4-BE49-F238E27FC236}">
                <a16:creationId xmlns:a16="http://schemas.microsoft.com/office/drawing/2014/main" id="{75E85226-5763-466F-ADB3-B2F95F9AD9AF}"/>
              </a:ext>
            </a:extLst>
          </p:cNvPr>
          <p:cNvSpPr txBox="1"/>
          <p:nvPr/>
        </p:nvSpPr>
        <p:spPr>
          <a:xfrm>
            <a:off x="5212555" y="2992793"/>
            <a:ext cx="1838325" cy="1015663"/>
          </a:xfrm>
          <a:prstGeom prst="rect">
            <a:avLst/>
          </a:prstGeom>
          <a:noFill/>
          <a:ln>
            <a:noFill/>
          </a:ln>
        </p:spPr>
        <p:txBody>
          <a:bodyPr wrap="square" rtlCol="0">
            <a:spAutoFit/>
          </a:bodyPr>
          <a:lstStyle/>
          <a:p>
            <a:pPr algn="ctr"/>
            <a:r>
              <a:rPr lang="en-GB" sz="6000" dirty="0">
                <a:latin typeface="OpenDyslexicAlta" pitchFamily="2" charset="77"/>
              </a:rPr>
              <a:t>+ bi</a:t>
            </a:r>
          </a:p>
        </p:txBody>
      </p:sp>
      <p:sp>
        <p:nvSpPr>
          <p:cNvPr id="11" name="TextBox 10">
            <a:extLst>
              <a:ext uri="{FF2B5EF4-FFF2-40B4-BE49-F238E27FC236}">
                <a16:creationId xmlns:a16="http://schemas.microsoft.com/office/drawing/2014/main" id="{A92EAE90-B367-4D3B-81DD-BE46B16707BA}"/>
              </a:ext>
            </a:extLst>
          </p:cNvPr>
          <p:cNvSpPr txBox="1"/>
          <p:nvPr/>
        </p:nvSpPr>
        <p:spPr>
          <a:xfrm>
            <a:off x="4848230" y="319418"/>
            <a:ext cx="2066915" cy="584775"/>
          </a:xfrm>
          <a:prstGeom prst="rect">
            <a:avLst/>
          </a:prstGeom>
          <a:noFill/>
        </p:spPr>
        <p:txBody>
          <a:bodyPr wrap="square" rtlCol="0">
            <a:spAutoFit/>
          </a:bodyPr>
          <a:lstStyle/>
          <a:p>
            <a:r>
              <a:rPr lang="en-GB" sz="3200" dirty="0">
                <a:latin typeface="OpenDyslexicAlta" pitchFamily="2" charset="77"/>
              </a:rPr>
              <a:t>lingual</a:t>
            </a:r>
          </a:p>
        </p:txBody>
      </p:sp>
      <p:sp>
        <p:nvSpPr>
          <p:cNvPr id="12" name="TextBox 11">
            <a:extLst>
              <a:ext uri="{FF2B5EF4-FFF2-40B4-BE49-F238E27FC236}">
                <a16:creationId xmlns:a16="http://schemas.microsoft.com/office/drawing/2014/main" id="{730E3FD2-6CC8-4E6D-9D1D-F53185D2BA4C}"/>
              </a:ext>
            </a:extLst>
          </p:cNvPr>
          <p:cNvSpPr txBox="1"/>
          <p:nvPr/>
        </p:nvSpPr>
        <p:spPr>
          <a:xfrm>
            <a:off x="7302931" y="986610"/>
            <a:ext cx="2421729" cy="584775"/>
          </a:xfrm>
          <a:prstGeom prst="rect">
            <a:avLst/>
          </a:prstGeom>
          <a:noFill/>
        </p:spPr>
        <p:txBody>
          <a:bodyPr wrap="square" rtlCol="0">
            <a:spAutoFit/>
          </a:bodyPr>
          <a:lstStyle/>
          <a:p>
            <a:r>
              <a:rPr lang="en-GB" sz="3200" dirty="0">
                <a:latin typeface="OpenDyslexicAlta" pitchFamily="2" charset="77"/>
              </a:rPr>
              <a:t>centennial  </a:t>
            </a:r>
          </a:p>
        </p:txBody>
      </p:sp>
      <p:sp>
        <p:nvSpPr>
          <p:cNvPr id="13" name="TextBox 12">
            <a:extLst>
              <a:ext uri="{FF2B5EF4-FFF2-40B4-BE49-F238E27FC236}">
                <a16:creationId xmlns:a16="http://schemas.microsoft.com/office/drawing/2014/main" id="{628DE31F-D06A-4FC4-ABA5-1F93E772F926}"/>
              </a:ext>
            </a:extLst>
          </p:cNvPr>
          <p:cNvSpPr txBox="1"/>
          <p:nvPr/>
        </p:nvSpPr>
        <p:spPr>
          <a:xfrm>
            <a:off x="9348787" y="2432911"/>
            <a:ext cx="1871663" cy="584775"/>
          </a:xfrm>
          <a:prstGeom prst="rect">
            <a:avLst/>
          </a:prstGeom>
          <a:noFill/>
        </p:spPr>
        <p:txBody>
          <a:bodyPr wrap="square" rtlCol="0">
            <a:spAutoFit/>
          </a:bodyPr>
          <a:lstStyle/>
          <a:p>
            <a:r>
              <a:rPr lang="en-GB" sz="3200" dirty="0">
                <a:latin typeface="OpenDyslexicAlta" pitchFamily="2" charset="77"/>
              </a:rPr>
              <a:t>lateral</a:t>
            </a:r>
          </a:p>
        </p:txBody>
      </p:sp>
      <p:sp>
        <p:nvSpPr>
          <p:cNvPr id="14" name="TextBox 13">
            <a:extLst>
              <a:ext uri="{FF2B5EF4-FFF2-40B4-BE49-F238E27FC236}">
                <a16:creationId xmlns:a16="http://schemas.microsoft.com/office/drawing/2014/main" id="{0CC8F68C-750B-4FEE-B7D2-49C242B5040B}"/>
              </a:ext>
            </a:extLst>
          </p:cNvPr>
          <p:cNvSpPr txBox="1"/>
          <p:nvPr/>
        </p:nvSpPr>
        <p:spPr>
          <a:xfrm>
            <a:off x="9482138" y="3750853"/>
            <a:ext cx="2095500" cy="584775"/>
          </a:xfrm>
          <a:prstGeom prst="rect">
            <a:avLst/>
          </a:prstGeom>
          <a:noFill/>
        </p:spPr>
        <p:txBody>
          <a:bodyPr wrap="square" rtlCol="0">
            <a:spAutoFit/>
          </a:bodyPr>
          <a:lstStyle/>
          <a:p>
            <a:r>
              <a:rPr lang="en-GB" sz="3200" dirty="0" err="1">
                <a:latin typeface="OpenDyslexicAlta" pitchFamily="2" charset="77"/>
              </a:rPr>
              <a:t>furcated</a:t>
            </a:r>
            <a:endParaRPr lang="en-GB" sz="3200" dirty="0">
              <a:latin typeface="OpenDyslexicAlta" pitchFamily="2" charset="77"/>
            </a:endParaRPr>
          </a:p>
        </p:txBody>
      </p:sp>
      <p:sp>
        <p:nvSpPr>
          <p:cNvPr id="15" name="TextBox 14">
            <a:extLst>
              <a:ext uri="{FF2B5EF4-FFF2-40B4-BE49-F238E27FC236}">
                <a16:creationId xmlns:a16="http://schemas.microsoft.com/office/drawing/2014/main" id="{98B771A0-E70C-474E-BEBA-C007F104A6D2}"/>
              </a:ext>
            </a:extLst>
          </p:cNvPr>
          <p:cNvSpPr txBox="1"/>
          <p:nvPr/>
        </p:nvSpPr>
        <p:spPr>
          <a:xfrm>
            <a:off x="8539371" y="5258138"/>
            <a:ext cx="2095500" cy="584775"/>
          </a:xfrm>
          <a:prstGeom prst="rect">
            <a:avLst/>
          </a:prstGeom>
          <a:noFill/>
        </p:spPr>
        <p:txBody>
          <a:bodyPr wrap="square" rtlCol="0">
            <a:spAutoFit/>
          </a:bodyPr>
          <a:lstStyle/>
          <a:p>
            <a:r>
              <a:rPr lang="en-GB" sz="3200" dirty="0">
                <a:latin typeface="OpenDyslexicAlta" pitchFamily="2" charset="77"/>
              </a:rPr>
              <a:t>sect</a:t>
            </a:r>
          </a:p>
        </p:txBody>
      </p:sp>
      <p:sp>
        <p:nvSpPr>
          <p:cNvPr id="16" name="TextBox 15">
            <a:extLst>
              <a:ext uri="{FF2B5EF4-FFF2-40B4-BE49-F238E27FC236}">
                <a16:creationId xmlns:a16="http://schemas.microsoft.com/office/drawing/2014/main" id="{56AA7B0E-E33F-4733-B268-286F2B929002}"/>
              </a:ext>
            </a:extLst>
          </p:cNvPr>
          <p:cNvSpPr txBox="1"/>
          <p:nvPr/>
        </p:nvSpPr>
        <p:spPr>
          <a:xfrm>
            <a:off x="5529260" y="5656987"/>
            <a:ext cx="1419225" cy="584775"/>
          </a:xfrm>
          <a:prstGeom prst="rect">
            <a:avLst/>
          </a:prstGeom>
          <a:noFill/>
        </p:spPr>
        <p:txBody>
          <a:bodyPr wrap="square" rtlCol="0">
            <a:spAutoFit/>
          </a:bodyPr>
          <a:lstStyle/>
          <a:p>
            <a:r>
              <a:rPr lang="en-GB" sz="3200" dirty="0">
                <a:latin typeface="OpenDyslexicAlta" pitchFamily="2" charset="77"/>
              </a:rPr>
              <a:t>polar</a:t>
            </a:r>
          </a:p>
        </p:txBody>
      </p:sp>
      <p:sp>
        <p:nvSpPr>
          <p:cNvPr id="17" name="TextBox 16">
            <a:extLst>
              <a:ext uri="{FF2B5EF4-FFF2-40B4-BE49-F238E27FC236}">
                <a16:creationId xmlns:a16="http://schemas.microsoft.com/office/drawing/2014/main" id="{28924F2C-7ED9-4D5C-B084-061823DF5751}"/>
              </a:ext>
            </a:extLst>
          </p:cNvPr>
          <p:cNvSpPr txBox="1"/>
          <p:nvPr/>
        </p:nvSpPr>
        <p:spPr>
          <a:xfrm>
            <a:off x="2540791" y="5252177"/>
            <a:ext cx="2028827" cy="584775"/>
          </a:xfrm>
          <a:prstGeom prst="rect">
            <a:avLst/>
          </a:prstGeom>
          <a:noFill/>
        </p:spPr>
        <p:txBody>
          <a:bodyPr wrap="square" rtlCol="0">
            <a:spAutoFit/>
          </a:bodyPr>
          <a:lstStyle/>
          <a:p>
            <a:r>
              <a:rPr lang="en-GB" sz="3200" dirty="0" err="1">
                <a:latin typeface="OpenDyslexicAlta" pitchFamily="2" charset="77"/>
              </a:rPr>
              <a:t>noculars</a:t>
            </a:r>
            <a:endParaRPr lang="en-GB" sz="3200" dirty="0">
              <a:latin typeface="OpenDyslexicAlta" pitchFamily="2" charset="77"/>
            </a:endParaRPr>
          </a:p>
        </p:txBody>
      </p:sp>
      <p:sp>
        <p:nvSpPr>
          <p:cNvPr id="18" name="TextBox 17">
            <a:extLst>
              <a:ext uri="{FF2B5EF4-FFF2-40B4-BE49-F238E27FC236}">
                <a16:creationId xmlns:a16="http://schemas.microsoft.com/office/drawing/2014/main" id="{4342E78C-4958-4F61-BF14-D3E062BA58C9}"/>
              </a:ext>
            </a:extLst>
          </p:cNvPr>
          <p:cNvSpPr txBox="1"/>
          <p:nvPr/>
        </p:nvSpPr>
        <p:spPr>
          <a:xfrm>
            <a:off x="1714495" y="3730871"/>
            <a:ext cx="1700213" cy="584775"/>
          </a:xfrm>
          <a:prstGeom prst="rect">
            <a:avLst/>
          </a:prstGeom>
          <a:noFill/>
        </p:spPr>
        <p:txBody>
          <a:bodyPr wrap="square" rtlCol="0">
            <a:spAutoFit/>
          </a:bodyPr>
          <a:lstStyle/>
          <a:p>
            <a:r>
              <a:rPr lang="en-GB" sz="3200" dirty="0">
                <a:latin typeface="OpenDyslexicAlta" pitchFamily="2" charset="77"/>
              </a:rPr>
              <a:t>annual</a:t>
            </a:r>
          </a:p>
        </p:txBody>
      </p:sp>
      <p:sp>
        <p:nvSpPr>
          <p:cNvPr id="19" name="TextBox 18">
            <a:extLst>
              <a:ext uri="{FF2B5EF4-FFF2-40B4-BE49-F238E27FC236}">
                <a16:creationId xmlns:a16="http://schemas.microsoft.com/office/drawing/2014/main" id="{4E914D41-698D-4ECC-831F-CED8996D341B}"/>
              </a:ext>
            </a:extLst>
          </p:cNvPr>
          <p:cNvSpPr txBox="1"/>
          <p:nvPr/>
        </p:nvSpPr>
        <p:spPr>
          <a:xfrm>
            <a:off x="1538288" y="2337448"/>
            <a:ext cx="1419225" cy="584775"/>
          </a:xfrm>
          <a:prstGeom prst="rect">
            <a:avLst/>
          </a:prstGeom>
          <a:noFill/>
        </p:spPr>
        <p:txBody>
          <a:bodyPr wrap="square" rtlCol="0">
            <a:spAutoFit/>
          </a:bodyPr>
          <a:lstStyle/>
          <a:p>
            <a:r>
              <a:rPr lang="en-GB" sz="3200" dirty="0">
                <a:latin typeface="OpenDyslexicAlta" pitchFamily="2" charset="77"/>
              </a:rPr>
              <a:t>plane</a:t>
            </a:r>
          </a:p>
        </p:txBody>
      </p:sp>
      <p:sp>
        <p:nvSpPr>
          <p:cNvPr id="20" name="TextBox 19">
            <a:extLst>
              <a:ext uri="{FF2B5EF4-FFF2-40B4-BE49-F238E27FC236}">
                <a16:creationId xmlns:a16="http://schemas.microsoft.com/office/drawing/2014/main" id="{A672AE35-24EB-4A62-A743-F27EE30AE797}"/>
              </a:ext>
            </a:extLst>
          </p:cNvPr>
          <p:cNvSpPr txBox="1"/>
          <p:nvPr/>
        </p:nvSpPr>
        <p:spPr>
          <a:xfrm>
            <a:off x="2552697" y="887908"/>
            <a:ext cx="1419225" cy="584775"/>
          </a:xfrm>
          <a:prstGeom prst="rect">
            <a:avLst/>
          </a:prstGeom>
          <a:noFill/>
        </p:spPr>
        <p:txBody>
          <a:bodyPr wrap="square" rtlCol="0">
            <a:spAutoFit/>
          </a:bodyPr>
          <a:lstStyle/>
          <a:p>
            <a:r>
              <a:rPr lang="en-GB" sz="3200" dirty="0">
                <a:latin typeface="OpenDyslexicAlta" pitchFamily="2" charset="77"/>
              </a:rPr>
              <a:t>cycle</a:t>
            </a:r>
          </a:p>
        </p:txBody>
      </p:sp>
      <p:cxnSp>
        <p:nvCxnSpPr>
          <p:cNvPr id="22" name="Straight Connector 21">
            <a:extLst>
              <a:ext uri="{FF2B5EF4-FFF2-40B4-BE49-F238E27FC236}">
                <a16:creationId xmlns:a16="http://schemas.microsoft.com/office/drawing/2014/main" id="{C01045F2-4475-472B-B136-F38034B4D449}"/>
              </a:ext>
            </a:extLst>
          </p:cNvPr>
          <p:cNvCxnSpPr/>
          <p:nvPr/>
        </p:nvCxnSpPr>
        <p:spPr>
          <a:xfrm>
            <a:off x="2509837"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B4DF807-86C6-452C-A267-750E60D863BE}"/>
              </a:ext>
            </a:extLst>
          </p:cNvPr>
          <p:cNvCxnSpPr/>
          <p:nvPr/>
        </p:nvCxnSpPr>
        <p:spPr>
          <a:xfrm>
            <a:off x="5029202" y="1278997"/>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DDCF3A4-7FDA-4118-A786-584B03518B10}"/>
              </a:ext>
            </a:extLst>
          </p:cNvPr>
          <p:cNvCxnSpPr/>
          <p:nvPr/>
        </p:nvCxnSpPr>
        <p:spPr>
          <a:xfrm>
            <a:off x="1252540" y="3305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AEBE3352-B805-4F96-8CDA-D6809213251A}"/>
              </a:ext>
            </a:extLst>
          </p:cNvPr>
          <p:cNvCxnSpPr/>
          <p:nvPr/>
        </p:nvCxnSpPr>
        <p:spPr>
          <a:xfrm>
            <a:off x="1657350" y="4829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6A97DC40-B7D2-4C5F-8807-59FB97012C4A}"/>
              </a:ext>
            </a:extLst>
          </p:cNvPr>
          <p:cNvCxnSpPr/>
          <p:nvPr/>
        </p:nvCxnSpPr>
        <p:spPr>
          <a:xfrm>
            <a:off x="2552697" y="6232237"/>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A9E94EC1-3346-4335-82ED-20208DD673FA}"/>
              </a:ext>
            </a:extLst>
          </p:cNvPr>
          <p:cNvCxnSpPr/>
          <p:nvPr/>
        </p:nvCxnSpPr>
        <p:spPr>
          <a:xfrm>
            <a:off x="5243512" y="6591300"/>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6FD23C84-7964-4725-A535-BBD4B78DF0B0}"/>
              </a:ext>
            </a:extLst>
          </p:cNvPr>
          <p:cNvCxnSpPr>
            <a:cxnSpLocks/>
          </p:cNvCxnSpPr>
          <p:nvPr/>
        </p:nvCxnSpPr>
        <p:spPr>
          <a:xfrm>
            <a:off x="7986712" y="6241762"/>
            <a:ext cx="201453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2D5B508-91F9-4D0D-AD47-C890110D076F}"/>
              </a:ext>
            </a:extLst>
          </p:cNvPr>
          <p:cNvCxnSpPr>
            <a:cxnSpLocks/>
          </p:cNvCxnSpPr>
          <p:nvPr/>
        </p:nvCxnSpPr>
        <p:spPr>
          <a:xfrm>
            <a:off x="8993981" y="4714875"/>
            <a:ext cx="2262188"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00A9B2FD-0241-4F2A-99D7-44A69C764891}"/>
              </a:ext>
            </a:extLst>
          </p:cNvPr>
          <p:cNvCxnSpPr>
            <a:cxnSpLocks/>
          </p:cNvCxnSpPr>
          <p:nvPr/>
        </p:nvCxnSpPr>
        <p:spPr>
          <a:xfrm>
            <a:off x="9146380" y="3305175"/>
            <a:ext cx="1871663"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7198B5F9-5F60-49F2-A649-93948308E198}"/>
              </a:ext>
            </a:extLst>
          </p:cNvPr>
          <p:cNvCxnSpPr/>
          <p:nvPr/>
        </p:nvCxnSpPr>
        <p:spPr>
          <a:xfrm>
            <a:off x="7289008"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8558CA86-1129-4F5D-A3D2-8106871B061D}"/>
              </a:ext>
            </a:extLst>
          </p:cNvPr>
          <p:cNvCxnSpPr/>
          <p:nvPr/>
        </p:nvCxnSpPr>
        <p:spPr>
          <a:xfrm>
            <a:off x="4257670" y="2028825"/>
            <a:ext cx="985842"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18809B-1611-412D-B279-4FC6AF8A00AF}"/>
              </a:ext>
            </a:extLst>
          </p:cNvPr>
          <p:cNvCxnSpPr>
            <a:cxnSpLocks/>
          </p:cNvCxnSpPr>
          <p:nvPr/>
        </p:nvCxnSpPr>
        <p:spPr>
          <a:xfrm>
            <a:off x="6015033" y="1337940"/>
            <a:ext cx="14292" cy="98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42BDD9-2131-41A7-A965-FBB57385A8B7}"/>
              </a:ext>
            </a:extLst>
          </p:cNvPr>
          <p:cNvCxnSpPr>
            <a:cxnSpLocks/>
          </p:cNvCxnSpPr>
          <p:nvPr/>
        </p:nvCxnSpPr>
        <p:spPr>
          <a:xfrm>
            <a:off x="3045614" y="3371606"/>
            <a:ext cx="1857379" cy="2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D17F7C-7F8D-4F03-8A12-CEF7723B79FE}"/>
              </a:ext>
            </a:extLst>
          </p:cNvPr>
          <p:cNvCxnSpPr>
            <a:cxnSpLocks/>
          </p:cNvCxnSpPr>
          <p:nvPr/>
        </p:nvCxnSpPr>
        <p:spPr>
          <a:xfrm flipV="1">
            <a:off x="3490906" y="4260561"/>
            <a:ext cx="1538296" cy="523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817183-C364-4166-9B8D-7CBD57BBF15F}"/>
              </a:ext>
            </a:extLst>
          </p:cNvPr>
          <p:cNvCxnSpPr>
            <a:cxnSpLocks/>
          </p:cNvCxnSpPr>
          <p:nvPr/>
        </p:nvCxnSpPr>
        <p:spPr>
          <a:xfrm flipV="1">
            <a:off x="4136230" y="4667672"/>
            <a:ext cx="1307307" cy="147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EAD4B6-19C6-469C-ACD5-58B94384884E}"/>
              </a:ext>
            </a:extLst>
          </p:cNvPr>
          <p:cNvCxnSpPr>
            <a:cxnSpLocks/>
          </p:cNvCxnSpPr>
          <p:nvPr/>
        </p:nvCxnSpPr>
        <p:spPr>
          <a:xfrm flipV="1">
            <a:off x="5419716" y="4784325"/>
            <a:ext cx="461972" cy="147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00E6C54-0515-4EA5-B45F-C55087F0131D}"/>
              </a:ext>
            </a:extLst>
          </p:cNvPr>
          <p:cNvCxnSpPr>
            <a:cxnSpLocks/>
          </p:cNvCxnSpPr>
          <p:nvPr/>
        </p:nvCxnSpPr>
        <p:spPr>
          <a:xfrm flipH="1" flipV="1">
            <a:off x="6948486" y="4616048"/>
            <a:ext cx="1038226" cy="15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C2E70B4-3FAD-4DF9-A7B6-1C32D96DACDA}"/>
              </a:ext>
            </a:extLst>
          </p:cNvPr>
          <p:cNvCxnSpPr>
            <a:cxnSpLocks/>
          </p:cNvCxnSpPr>
          <p:nvPr/>
        </p:nvCxnSpPr>
        <p:spPr>
          <a:xfrm flipH="1" flipV="1">
            <a:off x="7467599" y="4095986"/>
            <a:ext cx="1497806" cy="57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D19A816-3ADD-4D6B-9C5A-BDF3CC3573FB}"/>
              </a:ext>
            </a:extLst>
          </p:cNvPr>
          <p:cNvCxnSpPr>
            <a:cxnSpLocks/>
          </p:cNvCxnSpPr>
          <p:nvPr/>
        </p:nvCxnSpPr>
        <p:spPr>
          <a:xfrm flipH="1">
            <a:off x="7403307" y="3292274"/>
            <a:ext cx="1635920" cy="7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ACCB8C-20B9-4876-A945-9515886E7447}"/>
              </a:ext>
            </a:extLst>
          </p:cNvPr>
          <p:cNvCxnSpPr>
            <a:cxnSpLocks/>
          </p:cNvCxnSpPr>
          <p:nvPr/>
        </p:nvCxnSpPr>
        <p:spPr>
          <a:xfrm flipH="1">
            <a:off x="6862762" y="2005343"/>
            <a:ext cx="414336" cy="558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B7BBC3E-6D23-5A44-AEE3-2DF6DA87EA92}"/>
              </a:ext>
            </a:extLst>
          </p:cNvPr>
          <p:cNvSpPr txBox="1"/>
          <p:nvPr/>
        </p:nvSpPr>
        <p:spPr>
          <a:xfrm>
            <a:off x="509286" y="319418"/>
            <a:ext cx="1481560" cy="369332"/>
          </a:xfrm>
          <a:prstGeom prst="rect">
            <a:avLst/>
          </a:prstGeom>
          <a:noFill/>
        </p:spPr>
        <p:txBody>
          <a:bodyPr wrap="square" rtlCol="0">
            <a:spAutoFit/>
          </a:bodyPr>
          <a:lstStyle/>
          <a:p>
            <a:r>
              <a:rPr lang="en-US" dirty="0">
                <a:solidFill>
                  <a:srgbClr val="FF3860"/>
                </a:solidFill>
              </a:rPr>
              <a:t>Answers: </a:t>
            </a:r>
          </a:p>
        </p:txBody>
      </p:sp>
      <p:sp>
        <p:nvSpPr>
          <p:cNvPr id="40" name="TextBox 39">
            <a:extLst>
              <a:ext uri="{FF2B5EF4-FFF2-40B4-BE49-F238E27FC236}">
                <a16:creationId xmlns:a16="http://schemas.microsoft.com/office/drawing/2014/main" id="{702BD6A1-4827-8845-A6AF-BF41A8811968}"/>
              </a:ext>
            </a:extLst>
          </p:cNvPr>
          <p:cNvSpPr txBox="1"/>
          <p:nvPr/>
        </p:nvSpPr>
        <p:spPr>
          <a:xfrm>
            <a:off x="2467340" y="1408716"/>
            <a:ext cx="1814483" cy="461665"/>
          </a:xfrm>
          <a:prstGeom prst="rect">
            <a:avLst/>
          </a:prstGeom>
          <a:noFill/>
        </p:spPr>
        <p:txBody>
          <a:bodyPr wrap="square" rtlCol="0">
            <a:spAutoFit/>
          </a:bodyPr>
          <a:lstStyle/>
          <a:p>
            <a:r>
              <a:rPr lang="en-GB" sz="2400" dirty="0">
                <a:solidFill>
                  <a:srgbClr val="FF3860"/>
                </a:solidFill>
                <a:latin typeface="OpenDyslexicAlta" pitchFamily="2" charset="77"/>
              </a:rPr>
              <a:t>bicycle</a:t>
            </a:r>
          </a:p>
        </p:txBody>
      </p:sp>
      <p:sp>
        <p:nvSpPr>
          <p:cNvPr id="41" name="TextBox 40">
            <a:extLst>
              <a:ext uri="{FF2B5EF4-FFF2-40B4-BE49-F238E27FC236}">
                <a16:creationId xmlns:a16="http://schemas.microsoft.com/office/drawing/2014/main" id="{C2012F8D-24EA-A046-AD42-E26688F515F6}"/>
              </a:ext>
            </a:extLst>
          </p:cNvPr>
          <p:cNvSpPr txBox="1"/>
          <p:nvPr/>
        </p:nvSpPr>
        <p:spPr>
          <a:xfrm>
            <a:off x="1232288" y="2743515"/>
            <a:ext cx="1857379" cy="461665"/>
          </a:xfrm>
          <a:prstGeom prst="rect">
            <a:avLst/>
          </a:prstGeom>
          <a:noFill/>
        </p:spPr>
        <p:txBody>
          <a:bodyPr wrap="square" rtlCol="0">
            <a:spAutoFit/>
          </a:bodyPr>
          <a:lstStyle/>
          <a:p>
            <a:r>
              <a:rPr lang="en-GB" sz="2400" dirty="0">
                <a:solidFill>
                  <a:srgbClr val="FF3860"/>
                </a:solidFill>
                <a:latin typeface="OpenDyslexicAlta" pitchFamily="2" charset="77"/>
              </a:rPr>
              <a:t>biplane</a:t>
            </a:r>
          </a:p>
        </p:txBody>
      </p:sp>
      <p:sp>
        <p:nvSpPr>
          <p:cNvPr id="43" name="TextBox 42">
            <a:extLst>
              <a:ext uri="{FF2B5EF4-FFF2-40B4-BE49-F238E27FC236}">
                <a16:creationId xmlns:a16="http://schemas.microsoft.com/office/drawing/2014/main" id="{7999C697-B659-3A4F-8EF3-BDB5BB331B46}"/>
              </a:ext>
            </a:extLst>
          </p:cNvPr>
          <p:cNvSpPr txBox="1"/>
          <p:nvPr/>
        </p:nvSpPr>
        <p:spPr>
          <a:xfrm>
            <a:off x="1657350" y="4265730"/>
            <a:ext cx="1845263" cy="461665"/>
          </a:xfrm>
          <a:prstGeom prst="rect">
            <a:avLst/>
          </a:prstGeom>
          <a:noFill/>
        </p:spPr>
        <p:txBody>
          <a:bodyPr wrap="square" rtlCol="0">
            <a:spAutoFit/>
          </a:bodyPr>
          <a:lstStyle/>
          <a:p>
            <a:r>
              <a:rPr lang="en-GB" sz="2400" dirty="0">
                <a:solidFill>
                  <a:srgbClr val="FF3860"/>
                </a:solidFill>
                <a:latin typeface="OpenDyslexicAlta" pitchFamily="2" charset="77"/>
              </a:rPr>
              <a:t>biannual</a:t>
            </a:r>
          </a:p>
        </p:txBody>
      </p:sp>
      <p:sp>
        <p:nvSpPr>
          <p:cNvPr id="45" name="TextBox 44">
            <a:extLst>
              <a:ext uri="{FF2B5EF4-FFF2-40B4-BE49-F238E27FC236}">
                <a16:creationId xmlns:a16="http://schemas.microsoft.com/office/drawing/2014/main" id="{1AE87D13-15EC-7541-83CF-407D71909AF2}"/>
              </a:ext>
            </a:extLst>
          </p:cNvPr>
          <p:cNvSpPr txBox="1"/>
          <p:nvPr/>
        </p:nvSpPr>
        <p:spPr>
          <a:xfrm>
            <a:off x="2361565" y="5751147"/>
            <a:ext cx="2189002" cy="461665"/>
          </a:xfrm>
          <a:prstGeom prst="rect">
            <a:avLst/>
          </a:prstGeom>
          <a:noFill/>
        </p:spPr>
        <p:txBody>
          <a:bodyPr wrap="square" rtlCol="0">
            <a:spAutoFit/>
          </a:bodyPr>
          <a:lstStyle/>
          <a:p>
            <a:r>
              <a:rPr lang="en-GB" sz="2400" dirty="0">
                <a:solidFill>
                  <a:srgbClr val="FF3860"/>
                </a:solidFill>
                <a:latin typeface="OpenDyslexicAlta" pitchFamily="2" charset="77"/>
              </a:rPr>
              <a:t>binoculars</a:t>
            </a:r>
          </a:p>
        </p:txBody>
      </p:sp>
      <p:sp>
        <p:nvSpPr>
          <p:cNvPr id="7" name="Rectangle 6">
            <a:extLst>
              <a:ext uri="{FF2B5EF4-FFF2-40B4-BE49-F238E27FC236}">
                <a16:creationId xmlns:a16="http://schemas.microsoft.com/office/drawing/2014/main" id="{10793E85-3C21-734D-AFEC-2F594BEE7900}"/>
              </a:ext>
            </a:extLst>
          </p:cNvPr>
          <p:cNvSpPr/>
          <p:nvPr/>
        </p:nvSpPr>
        <p:spPr>
          <a:xfrm>
            <a:off x="7306688" y="1494905"/>
            <a:ext cx="2240100" cy="461665"/>
          </a:xfrm>
          <a:prstGeom prst="rect">
            <a:avLst/>
          </a:prstGeom>
        </p:spPr>
        <p:txBody>
          <a:bodyPr wrap="none">
            <a:spAutoFit/>
          </a:bodyPr>
          <a:lstStyle/>
          <a:p>
            <a:r>
              <a:rPr lang="en-GB" sz="2400" dirty="0">
                <a:solidFill>
                  <a:srgbClr val="FF3860"/>
                </a:solidFill>
                <a:latin typeface="OpenDyslexicAlta" pitchFamily="2" charset="77"/>
              </a:rPr>
              <a:t>bicentennial</a:t>
            </a:r>
            <a:r>
              <a:rPr lang="en-GB" sz="2400" dirty="0">
                <a:latin typeface="OpenDyslexicAlta" pitchFamily="2" charset="77"/>
              </a:rPr>
              <a:t> </a:t>
            </a:r>
            <a:endParaRPr lang="en-US" sz="2400" dirty="0"/>
          </a:p>
        </p:txBody>
      </p:sp>
      <p:sp>
        <p:nvSpPr>
          <p:cNvPr id="46" name="TextBox 45">
            <a:extLst>
              <a:ext uri="{FF2B5EF4-FFF2-40B4-BE49-F238E27FC236}">
                <a16:creationId xmlns:a16="http://schemas.microsoft.com/office/drawing/2014/main" id="{5AFE27A8-C332-694F-BB3F-05C0999101C3}"/>
              </a:ext>
            </a:extLst>
          </p:cNvPr>
          <p:cNvSpPr txBox="1"/>
          <p:nvPr/>
        </p:nvSpPr>
        <p:spPr>
          <a:xfrm>
            <a:off x="4902993" y="793448"/>
            <a:ext cx="2066915" cy="461665"/>
          </a:xfrm>
          <a:prstGeom prst="rect">
            <a:avLst/>
          </a:prstGeom>
          <a:noFill/>
        </p:spPr>
        <p:txBody>
          <a:bodyPr wrap="square" rtlCol="0">
            <a:spAutoFit/>
          </a:bodyPr>
          <a:lstStyle/>
          <a:p>
            <a:r>
              <a:rPr lang="en-GB" sz="2400" dirty="0">
                <a:solidFill>
                  <a:srgbClr val="FF3860"/>
                </a:solidFill>
                <a:latin typeface="OpenDyslexicAlta" pitchFamily="2" charset="77"/>
              </a:rPr>
              <a:t>bilingual</a:t>
            </a:r>
          </a:p>
        </p:txBody>
      </p:sp>
      <p:sp>
        <p:nvSpPr>
          <p:cNvPr id="48" name="TextBox 47">
            <a:extLst>
              <a:ext uri="{FF2B5EF4-FFF2-40B4-BE49-F238E27FC236}">
                <a16:creationId xmlns:a16="http://schemas.microsoft.com/office/drawing/2014/main" id="{43C93248-6183-1A4E-BC99-A73A26F54248}"/>
              </a:ext>
            </a:extLst>
          </p:cNvPr>
          <p:cNvSpPr txBox="1"/>
          <p:nvPr/>
        </p:nvSpPr>
        <p:spPr>
          <a:xfrm>
            <a:off x="9384506" y="2781494"/>
            <a:ext cx="1871663" cy="461665"/>
          </a:xfrm>
          <a:prstGeom prst="rect">
            <a:avLst/>
          </a:prstGeom>
          <a:noFill/>
        </p:spPr>
        <p:txBody>
          <a:bodyPr wrap="square" rtlCol="0">
            <a:spAutoFit/>
          </a:bodyPr>
          <a:lstStyle/>
          <a:p>
            <a:r>
              <a:rPr lang="en-GB" sz="2400" dirty="0">
                <a:solidFill>
                  <a:srgbClr val="FF3860"/>
                </a:solidFill>
                <a:latin typeface="OpenDyslexicAlta" pitchFamily="2" charset="77"/>
              </a:rPr>
              <a:t>bilateral</a:t>
            </a:r>
          </a:p>
        </p:txBody>
      </p:sp>
      <p:sp>
        <p:nvSpPr>
          <p:cNvPr id="49" name="TextBox 48">
            <a:extLst>
              <a:ext uri="{FF2B5EF4-FFF2-40B4-BE49-F238E27FC236}">
                <a16:creationId xmlns:a16="http://schemas.microsoft.com/office/drawing/2014/main" id="{BD990739-CDE3-824D-AA3A-B170148CFA35}"/>
              </a:ext>
            </a:extLst>
          </p:cNvPr>
          <p:cNvSpPr txBox="1"/>
          <p:nvPr/>
        </p:nvSpPr>
        <p:spPr>
          <a:xfrm>
            <a:off x="8234003" y="5689592"/>
            <a:ext cx="2095500" cy="461665"/>
          </a:xfrm>
          <a:prstGeom prst="rect">
            <a:avLst/>
          </a:prstGeom>
          <a:noFill/>
        </p:spPr>
        <p:txBody>
          <a:bodyPr wrap="square" rtlCol="0">
            <a:spAutoFit/>
          </a:bodyPr>
          <a:lstStyle/>
          <a:p>
            <a:r>
              <a:rPr lang="en-GB" sz="2400" dirty="0">
                <a:solidFill>
                  <a:srgbClr val="FF3860"/>
                </a:solidFill>
                <a:latin typeface="OpenDyslexicAlta" pitchFamily="2" charset="77"/>
              </a:rPr>
              <a:t>bisect</a:t>
            </a:r>
          </a:p>
        </p:txBody>
      </p:sp>
      <p:sp>
        <p:nvSpPr>
          <p:cNvPr id="21" name="Rectangle 20">
            <a:extLst>
              <a:ext uri="{FF2B5EF4-FFF2-40B4-BE49-F238E27FC236}">
                <a16:creationId xmlns:a16="http://schemas.microsoft.com/office/drawing/2014/main" id="{257BD8BE-F4EC-2245-9BBA-587D564340EF}"/>
              </a:ext>
            </a:extLst>
          </p:cNvPr>
          <p:cNvSpPr/>
          <p:nvPr/>
        </p:nvSpPr>
        <p:spPr>
          <a:xfrm>
            <a:off x="5486033" y="6183575"/>
            <a:ext cx="1299266" cy="461665"/>
          </a:xfrm>
          <a:prstGeom prst="rect">
            <a:avLst/>
          </a:prstGeom>
        </p:spPr>
        <p:txBody>
          <a:bodyPr wrap="none">
            <a:spAutoFit/>
          </a:bodyPr>
          <a:lstStyle/>
          <a:p>
            <a:r>
              <a:rPr lang="en-GB" sz="2400" dirty="0">
                <a:solidFill>
                  <a:srgbClr val="FF3860"/>
                </a:solidFill>
                <a:latin typeface="OpenDyslexicAlta" pitchFamily="2" charset="77"/>
              </a:rPr>
              <a:t>bipolar</a:t>
            </a:r>
          </a:p>
        </p:txBody>
      </p:sp>
      <p:sp>
        <p:nvSpPr>
          <p:cNvPr id="52" name="TextBox 51">
            <a:extLst>
              <a:ext uri="{FF2B5EF4-FFF2-40B4-BE49-F238E27FC236}">
                <a16:creationId xmlns:a16="http://schemas.microsoft.com/office/drawing/2014/main" id="{139B1BB7-7B07-AF4B-8EEA-8D4B9AACB7EF}"/>
              </a:ext>
            </a:extLst>
          </p:cNvPr>
          <p:cNvSpPr txBox="1"/>
          <p:nvPr/>
        </p:nvSpPr>
        <p:spPr>
          <a:xfrm>
            <a:off x="9384506" y="4243862"/>
            <a:ext cx="2095500" cy="461665"/>
          </a:xfrm>
          <a:prstGeom prst="rect">
            <a:avLst/>
          </a:prstGeom>
          <a:noFill/>
        </p:spPr>
        <p:txBody>
          <a:bodyPr wrap="square" rtlCol="0">
            <a:spAutoFit/>
          </a:bodyPr>
          <a:lstStyle/>
          <a:p>
            <a:r>
              <a:rPr lang="en-GB" sz="2400" dirty="0">
                <a:solidFill>
                  <a:srgbClr val="FF3860"/>
                </a:solidFill>
                <a:latin typeface="OpenDyslexicAlta" pitchFamily="2" charset="77"/>
              </a:rPr>
              <a:t>bifurcated</a:t>
            </a:r>
          </a:p>
        </p:txBody>
      </p:sp>
    </p:spTree>
    <p:extLst>
      <p:ext uri="{BB962C8B-B14F-4D97-AF65-F5344CB8AC3E}">
        <p14:creationId xmlns:p14="http://schemas.microsoft.com/office/powerpoint/2010/main" val="171136571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7709458"/>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477276637"/>
                    </a:ext>
                  </a:extLst>
                </a:gridCol>
                <a:gridCol w="1858433">
                  <a:extLst>
                    <a:ext uri="{9D8B030D-6E8A-4147-A177-3AD203B41FA5}">
                      <a16:colId xmlns:a16="http://schemas.microsoft.com/office/drawing/2014/main" val="266635337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bicycle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biplane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biped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bicentennial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biannual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bilingual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bicuspid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biceps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binoculars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bisect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3054829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The prefix bi- meaning two.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816625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58991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bicycle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biplane</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biped</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bicentennial</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biannual</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bilingual</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bicuspid</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biceps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binoculars</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bisect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7842842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bi- meaning two.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462329" y="1396998"/>
            <a:ext cx="8489888" cy="707886"/>
          </a:xfrm>
          <a:prstGeom prst="rect">
            <a:avLst/>
          </a:prstGeom>
          <a:solidFill>
            <a:srgbClr val="FF7E79"/>
          </a:solidFill>
          <a:ln>
            <a:solidFill>
              <a:schemeClr val="tx1"/>
            </a:solidFill>
          </a:ln>
        </p:spPr>
        <p:txBody>
          <a:bodyPr wrap="square" rtlCol="0">
            <a:spAutoFit/>
          </a:bodyPr>
          <a:lstStyle/>
          <a:p>
            <a:r>
              <a:rPr lang="en-GB" sz="2000" dirty="0">
                <a:latin typeface="OpenDyslexicAlta" pitchFamily="2" charset="77"/>
                <a:ea typeface="OpenDyslexic" charset="0"/>
                <a:cs typeface="OpenDyslexic" charset="0"/>
              </a:rPr>
              <a:t>Add the bi-prefix to create these new words. </a:t>
            </a:r>
          </a:p>
          <a:p>
            <a:r>
              <a:rPr lang="en-GB" sz="2000" dirty="0">
                <a:latin typeface="OpenDyslexicAlta" pitchFamily="2" charset="77"/>
                <a:ea typeface="OpenDyslexic" charset="0"/>
                <a:cs typeface="OpenDyslexic" charset="0"/>
              </a:rPr>
              <a:t>Highlight the 10 that are your spellings. </a:t>
            </a:r>
          </a:p>
        </p:txBody>
      </p:sp>
      <p:graphicFrame>
        <p:nvGraphicFramePr>
          <p:cNvPr id="7" name="Table 6"/>
          <p:cNvGraphicFramePr>
            <a:graphicFrameLocks noGrp="1"/>
          </p:cNvGraphicFramePr>
          <p:nvPr/>
        </p:nvGraphicFramePr>
        <p:xfrm>
          <a:off x="3457184" y="2288548"/>
          <a:ext cx="8489888" cy="4340848"/>
        </p:xfrm>
        <a:graphic>
          <a:graphicData uri="http://schemas.openxmlformats.org/drawingml/2006/table">
            <a:tbl>
              <a:tblPr firstRow="1" bandRow="1">
                <a:tableStyleId>{5940675A-B579-460E-94D1-54222C63F5DA}</a:tableStyleId>
              </a:tblPr>
              <a:tblGrid>
                <a:gridCol w="2122472">
                  <a:extLst>
                    <a:ext uri="{9D8B030D-6E8A-4147-A177-3AD203B41FA5}">
                      <a16:colId xmlns:a16="http://schemas.microsoft.com/office/drawing/2014/main" val="20000"/>
                    </a:ext>
                  </a:extLst>
                </a:gridCol>
                <a:gridCol w="2122472">
                  <a:extLst>
                    <a:ext uri="{9D8B030D-6E8A-4147-A177-3AD203B41FA5}">
                      <a16:colId xmlns:a16="http://schemas.microsoft.com/office/drawing/2014/main" val="20001"/>
                    </a:ext>
                  </a:extLst>
                </a:gridCol>
                <a:gridCol w="2180426">
                  <a:extLst>
                    <a:ext uri="{9D8B030D-6E8A-4147-A177-3AD203B41FA5}">
                      <a16:colId xmlns:a16="http://schemas.microsoft.com/office/drawing/2014/main" val="20002"/>
                    </a:ext>
                  </a:extLst>
                </a:gridCol>
                <a:gridCol w="2064518">
                  <a:extLst>
                    <a:ext uri="{9D8B030D-6E8A-4147-A177-3AD203B41FA5}">
                      <a16:colId xmlns:a16="http://schemas.microsoft.com/office/drawing/2014/main" val="20003"/>
                    </a:ext>
                  </a:extLst>
                </a:gridCol>
              </a:tblGrid>
              <a:tr h="542606">
                <a:tc>
                  <a:txBody>
                    <a:bodyPr/>
                    <a:lstStyle/>
                    <a:p>
                      <a:r>
                        <a:rPr lang="en-GB" sz="1800" b="0" i="0" dirty="0">
                          <a:latin typeface="OpenDyslexicAlta" pitchFamily="2" charset="77"/>
                          <a:ea typeface="OpenDyslexic" charset="0"/>
                          <a:cs typeface="OpenDyslexic" charset="0"/>
                        </a:rPr>
                        <a:t>bi + ceps = </a:t>
                      </a: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 + cycle =</a:t>
                      </a: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542606">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ennial</a:t>
                      </a:r>
                      <a:r>
                        <a:rPr lang="en-GB" sz="1800" b="0" i="0" baseline="0" dirty="0">
                          <a:latin typeface="OpenDyslexicAlta" pitchFamily="2" charset="77"/>
                          <a:ea typeface="OpenDyslexic" charset="0"/>
                          <a:cs typeface="OpenDyslexic" charset="0"/>
                        </a:rPr>
                        <a:t> = </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noculars</a:t>
                      </a:r>
                      <a:r>
                        <a:rPr lang="en-GB" sz="1800" b="0" i="0" dirty="0">
                          <a:latin typeface="OpenDyslexicAlta" pitchFamily="2" charset="77"/>
                          <a:ea typeface="OpenDyslexic" charset="0"/>
                          <a:cs typeface="OpenDyslexic" charset="0"/>
                        </a:rPr>
                        <a:t> =</a:t>
                      </a: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542606">
                <a:tc>
                  <a:txBody>
                    <a:bodyPr/>
                    <a:lstStyle/>
                    <a:p>
                      <a:r>
                        <a:rPr lang="en-GB" sz="1800" b="0" i="0" dirty="0">
                          <a:latin typeface="OpenDyslexicAlta" pitchFamily="2" charset="77"/>
                          <a:ea typeface="OpenDyslexic" charset="0"/>
                          <a:cs typeface="OpenDyslexic" charset="0"/>
                        </a:rPr>
                        <a:t>bi + plane =</a:t>
                      </a: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valve = </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542606">
                <a:tc>
                  <a:txBody>
                    <a:bodyPr/>
                    <a:lstStyle/>
                    <a:p>
                      <a:r>
                        <a:rPr lang="en-GB" sz="1800" b="0" i="0" dirty="0">
                          <a:latin typeface="OpenDyslexicAlta" pitchFamily="2" charset="77"/>
                          <a:ea typeface="OpenDyslexic" charset="0"/>
                          <a:cs typeface="OpenDyslexic" charset="0"/>
                        </a:rPr>
                        <a:t>bi + annual </a:t>
                      </a:r>
                      <a:r>
                        <a:rPr lang="en-GB" sz="1800" b="0" i="0" baseline="0" dirty="0">
                          <a:latin typeface="OpenDyslexicAlta" pitchFamily="2" charset="77"/>
                          <a:ea typeface="OpenDyslexic" charset="0"/>
                          <a:cs typeface="OpenDyslexic" charset="0"/>
                        </a:rPr>
                        <a:t>= </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sect = </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542606">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focal =</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 + lateral =</a:t>
                      </a: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542606">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ped</a:t>
                      </a:r>
                      <a:r>
                        <a:rPr lang="en-GB" sz="1800" b="0" i="0" dirty="0">
                          <a:latin typeface="OpenDyslexicAlta" pitchFamily="2" charset="77"/>
                          <a:ea typeface="OpenDyslexic" charset="0"/>
                          <a:cs typeface="OpenDyslexic" charset="0"/>
                        </a:rPr>
                        <a:t> = </a:t>
                      </a: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centennial=</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542606">
                <a:tc>
                  <a:txBody>
                    <a:bodyPr/>
                    <a:lstStyle/>
                    <a:p>
                      <a:r>
                        <a:rPr lang="en-GB" sz="1800" b="0" i="0" dirty="0">
                          <a:latin typeface="OpenDyslexicAlta" pitchFamily="2" charset="77"/>
                          <a:ea typeface="OpenDyslexic" charset="0"/>
                          <a:cs typeface="OpenDyslexic" charset="0"/>
                        </a:rPr>
                        <a:t>bi + athlete =</a:t>
                      </a: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a:t>
                      </a:r>
                      <a:r>
                        <a:rPr lang="en-GB" sz="1800" b="0" i="0" baseline="0" dirty="0">
                          <a:latin typeface="OpenDyslexicAlta" pitchFamily="2" charset="77"/>
                          <a:ea typeface="OpenDyslexic" charset="0"/>
                          <a:cs typeface="OpenDyslexic" charset="0"/>
                        </a:rPr>
                        <a:t> + monthly =</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542606">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cuspid</a:t>
                      </a:r>
                      <a:r>
                        <a:rPr lang="en-GB" sz="1800" b="0" i="0" dirty="0">
                          <a:latin typeface="OpenDyslexicAlta" pitchFamily="2" charset="77"/>
                          <a:ea typeface="OpenDyslexic" charset="0"/>
                          <a:cs typeface="OpenDyslexic" charset="0"/>
                        </a:rPr>
                        <a:t> = </a:t>
                      </a:r>
                    </a:p>
                  </a:txBody>
                  <a:tcPr/>
                </a:tc>
                <a:tc>
                  <a:txBody>
                    <a:bodyPr/>
                    <a:lstStyle/>
                    <a:p>
                      <a:endParaRPr lang="en-GB" sz="1800" b="0" i="0" dirty="0">
                        <a:latin typeface="OpenDyslexicAlta" pitchFamily="2" charset="77"/>
                        <a:ea typeface="OpenDyslexic" charset="0"/>
                        <a:cs typeface="OpenDyslexic" charset="0"/>
                      </a:endParaRP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lingual = </a:t>
                      </a:r>
                      <a:endParaRPr lang="en-GB" sz="1800" b="0" i="0" dirty="0">
                        <a:latin typeface="OpenDyslexicAlta" pitchFamily="2" charset="77"/>
                        <a:ea typeface="OpenDyslexic" charset="0"/>
                        <a:cs typeface="OpenDyslexic" charset="0"/>
                      </a:endParaRPr>
                    </a:p>
                  </a:txBody>
                  <a:tcPr/>
                </a:tc>
                <a:tc>
                  <a:txBody>
                    <a:bodyPr/>
                    <a:lstStyle/>
                    <a:p>
                      <a:endParaRPr lang="en-GB" sz="18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0434018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7735304"/>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bicycle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biplane</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biped</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bicentennial</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biannual</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bilingual</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bicuspid</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biceps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binoculars</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bisect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2642444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bi- meaning two.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3462329" y="1396998"/>
            <a:ext cx="8489888" cy="707886"/>
          </a:xfrm>
          <a:prstGeom prst="rect">
            <a:avLst/>
          </a:prstGeom>
          <a:solidFill>
            <a:srgbClr val="FF7E79"/>
          </a:solidFill>
          <a:ln>
            <a:solidFill>
              <a:schemeClr val="tx1"/>
            </a:solidFill>
          </a:ln>
        </p:spPr>
        <p:txBody>
          <a:bodyPr wrap="square" rtlCol="0">
            <a:spAutoFit/>
          </a:bodyPr>
          <a:lstStyle/>
          <a:p>
            <a:r>
              <a:rPr lang="en-GB" sz="2000" dirty="0">
                <a:latin typeface="OpenDyslexicAlta" pitchFamily="2" charset="77"/>
                <a:ea typeface="OpenDyslexic" charset="0"/>
                <a:cs typeface="OpenDyslexic" charset="0"/>
              </a:rPr>
              <a:t>Add the bi-prefix to create these new words. </a:t>
            </a:r>
          </a:p>
          <a:p>
            <a:r>
              <a:rPr lang="en-GB" sz="2000" dirty="0">
                <a:latin typeface="OpenDyslexicAlta" pitchFamily="2" charset="77"/>
                <a:ea typeface="OpenDyslexic" charset="0"/>
                <a:cs typeface="OpenDyslexic" charset="0"/>
              </a:rPr>
              <a:t>Highlight the 10 that are your spellings. </a:t>
            </a:r>
          </a:p>
        </p:txBody>
      </p:sp>
      <p:graphicFrame>
        <p:nvGraphicFramePr>
          <p:cNvPr id="7" name="Table 6"/>
          <p:cNvGraphicFramePr>
            <a:graphicFrameLocks noGrp="1"/>
          </p:cNvGraphicFramePr>
          <p:nvPr>
            <p:extLst>
              <p:ext uri="{D42A27DB-BD31-4B8C-83A1-F6EECF244321}">
                <p14:modId xmlns:p14="http://schemas.microsoft.com/office/powerpoint/2010/main" val="3164301917"/>
              </p:ext>
            </p:extLst>
          </p:nvPr>
        </p:nvGraphicFramePr>
        <p:xfrm>
          <a:off x="3457184" y="2288548"/>
          <a:ext cx="8489888" cy="4340848"/>
        </p:xfrm>
        <a:graphic>
          <a:graphicData uri="http://schemas.openxmlformats.org/drawingml/2006/table">
            <a:tbl>
              <a:tblPr firstRow="1" bandRow="1">
                <a:tableStyleId>{5940675A-B579-460E-94D1-54222C63F5DA}</a:tableStyleId>
              </a:tblPr>
              <a:tblGrid>
                <a:gridCol w="2122472">
                  <a:extLst>
                    <a:ext uri="{9D8B030D-6E8A-4147-A177-3AD203B41FA5}">
                      <a16:colId xmlns:a16="http://schemas.microsoft.com/office/drawing/2014/main" val="20000"/>
                    </a:ext>
                  </a:extLst>
                </a:gridCol>
                <a:gridCol w="2122472">
                  <a:extLst>
                    <a:ext uri="{9D8B030D-6E8A-4147-A177-3AD203B41FA5}">
                      <a16:colId xmlns:a16="http://schemas.microsoft.com/office/drawing/2014/main" val="20001"/>
                    </a:ext>
                  </a:extLst>
                </a:gridCol>
                <a:gridCol w="2180426">
                  <a:extLst>
                    <a:ext uri="{9D8B030D-6E8A-4147-A177-3AD203B41FA5}">
                      <a16:colId xmlns:a16="http://schemas.microsoft.com/office/drawing/2014/main" val="20002"/>
                    </a:ext>
                  </a:extLst>
                </a:gridCol>
                <a:gridCol w="2064518">
                  <a:extLst>
                    <a:ext uri="{9D8B030D-6E8A-4147-A177-3AD203B41FA5}">
                      <a16:colId xmlns:a16="http://schemas.microsoft.com/office/drawing/2014/main" val="20003"/>
                    </a:ext>
                  </a:extLst>
                </a:gridCol>
              </a:tblGrid>
              <a:tr h="542606">
                <a:tc>
                  <a:txBody>
                    <a:bodyPr/>
                    <a:lstStyle/>
                    <a:p>
                      <a:r>
                        <a:rPr lang="en-GB" sz="1800" b="0" i="0" dirty="0">
                          <a:latin typeface="OpenDyslexicAlta" pitchFamily="2" charset="77"/>
                          <a:ea typeface="OpenDyslexic" charset="0"/>
                          <a:cs typeface="OpenDyslexic" charset="0"/>
                        </a:rPr>
                        <a:t>bi + ceps = </a:t>
                      </a:r>
                    </a:p>
                  </a:txBody>
                  <a:tcPr/>
                </a:tc>
                <a:tc>
                  <a:txBody>
                    <a:bodyPr/>
                    <a:lstStyle/>
                    <a:p>
                      <a:r>
                        <a:rPr lang="en-GB" sz="1800" b="0" i="0" dirty="0">
                          <a:solidFill>
                            <a:srgbClr val="FF3860"/>
                          </a:solidFill>
                          <a:latin typeface="OpenDyslexicAlta" pitchFamily="2" charset="77"/>
                          <a:ea typeface="OpenDyslexic" charset="0"/>
                          <a:cs typeface="OpenDyslexic" charset="0"/>
                        </a:rPr>
                        <a:t>biceps</a:t>
                      </a:r>
                    </a:p>
                  </a:txBody>
                  <a:tcPr/>
                </a:tc>
                <a:tc>
                  <a:txBody>
                    <a:bodyPr/>
                    <a:lstStyle/>
                    <a:p>
                      <a:r>
                        <a:rPr lang="en-GB" sz="1800" b="0" i="0" dirty="0">
                          <a:latin typeface="OpenDyslexicAlta" pitchFamily="2" charset="77"/>
                          <a:ea typeface="OpenDyslexic" charset="0"/>
                          <a:cs typeface="OpenDyslexic" charset="0"/>
                        </a:rPr>
                        <a:t>bi + cycle =</a:t>
                      </a:r>
                    </a:p>
                  </a:txBody>
                  <a:tcPr/>
                </a:tc>
                <a:tc>
                  <a:txBody>
                    <a:bodyPr/>
                    <a:lstStyle/>
                    <a:p>
                      <a:r>
                        <a:rPr lang="en-GB" sz="1800" b="0" i="0" dirty="0">
                          <a:solidFill>
                            <a:srgbClr val="FF3860"/>
                          </a:solidFill>
                          <a:latin typeface="OpenDyslexicAlta" pitchFamily="2" charset="77"/>
                          <a:ea typeface="OpenDyslexic" charset="0"/>
                          <a:cs typeface="OpenDyslexic" charset="0"/>
                        </a:rPr>
                        <a:t>bicycle</a:t>
                      </a:r>
                    </a:p>
                  </a:txBody>
                  <a:tcPr/>
                </a:tc>
                <a:extLst>
                  <a:ext uri="{0D108BD9-81ED-4DB2-BD59-A6C34878D82A}">
                    <a16:rowId xmlns:a16="http://schemas.microsoft.com/office/drawing/2014/main" val="10000"/>
                  </a:ext>
                </a:extLst>
              </a:tr>
              <a:tr h="542606">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ennial</a:t>
                      </a:r>
                      <a:r>
                        <a:rPr lang="en-GB" sz="1800" b="0" i="0" baseline="0" dirty="0">
                          <a:latin typeface="OpenDyslexicAlta" pitchFamily="2" charset="77"/>
                          <a:ea typeface="OpenDyslexic" charset="0"/>
                          <a:cs typeface="OpenDyslexic" charset="0"/>
                        </a:rPr>
                        <a:t> = </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biennial</a:t>
                      </a:r>
                    </a:p>
                  </a:txBody>
                  <a:tcPr/>
                </a:tc>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noculars</a:t>
                      </a:r>
                      <a:r>
                        <a:rPr lang="en-GB" sz="1800" b="0" i="0" dirty="0">
                          <a:latin typeface="OpenDyslexicAlta" pitchFamily="2" charset="77"/>
                          <a:ea typeface="OpenDyslexic" charset="0"/>
                          <a:cs typeface="OpenDyslexic" charset="0"/>
                        </a:rPr>
                        <a:t> =</a:t>
                      </a:r>
                    </a:p>
                  </a:txBody>
                  <a:tcPr/>
                </a:tc>
                <a:tc>
                  <a:txBody>
                    <a:bodyPr/>
                    <a:lstStyle/>
                    <a:p>
                      <a:r>
                        <a:rPr lang="en-GB" sz="1800" b="0" i="0" dirty="0">
                          <a:solidFill>
                            <a:srgbClr val="FF3860"/>
                          </a:solidFill>
                          <a:latin typeface="OpenDyslexicAlta" pitchFamily="2" charset="77"/>
                          <a:ea typeface="OpenDyslexic" charset="0"/>
                          <a:cs typeface="OpenDyslexic" charset="0"/>
                        </a:rPr>
                        <a:t>binoculars</a:t>
                      </a:r>
                    </a:p>
                  </a:txBody>
                  <a:tcPr/>
                </a:tc>
                <a:extLst>
                  <a:ext uri="{0D108BD9-81ED-4DB2-BD59-A6C34878D82A}">
                    <a16:rowId xmlns:a16="http://schemas.microsoft.com/office/drawing/2014/main" val="10001"/>
                  </a:ext>
                </a:extLst>
              </a:tr>
              <a:tr h="542606">
                <a:tc>
                  <a:txBody>
                    <a:bodyPr/>
                    <a:lstStyle/>
                    <a:p>
                      <a:r>
                        <a:rPr lang="en-GB" sz="1800" b="0" i="0" dirty="0">
                          <a:latin typeface="OpenDyslexicAlta" pitchFamily="2" charset="77"/>
                          <a:ea typeface="OpenDyslexic" charset="0"/>
                          <a:cs typeface="OpenDyslexic" charset="0"/>
                        </a:rPr>
                        <a:t>bi + plane =</a:t>
                      </a:r>
                    </a:p>
                  </a:txBody>
                  <a:tcPr/>
                </a:tc>
                <a:tc>
                  <a:txBody>
                    <a:bodyPr/>
                    <a:lstStyle/>
                    <a:p>
                      <a:r>
                        <a:rPr lang="en-GB" sz="1800" b="0" i="0" dirty="0">
                          <a:solidFill>
                            <a:srgbClr val="FF3860"/>
                          </a:solidFill>
                          <a:latin typeface="OpenDyslexicAlta" pitchFamily="2" charset="77"/>
                          <a:ea typeface="OpenDyslexic" charset="0"/>
                          <a:cs typeface="OpenDyslexic" charset="0"/>
                        </a:rPr>
                        <a:t>biplane</a:t>
                      </a: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valve = </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bivalve</a:t>
                      </a:r>
                    </a:p>
                  </a:txBody>
                  <a:tcPr/>
                </a:tc>
                <a:extLst>
                  <a:ext uri="{0D108BD9-81ED-4DB2-BD59-A6C34878D82A}">
                    <a16:rowId xmlns:a16="http://schemas.microsoft.com/office/drawing/2014/main" val="10002"/>
                  </a:ext>
                </a:extLst>
              </a:tr>
              <a:tr h="542606">
                <a:tc>
                  <a:txBody>
                    <a:bodyPr/>
                    <a:lstStyle/>
                    <a:p>
                      <a:r>
                        <a:rPr lang="en-GB" sz="1800" b="0" i="0" dirty="0">
                          <a:latin typeface="OpenDyslexicAlta" pitchFamily="2" charset="77"/>
                          <a:ea typeface="OpenDyslexic" charset="0"/>
                          <a:cs typeface="OpenDyslexic" charset="0"/>
                        </a:rPr>
                        <a:t>bi + annual </a:t>
                      </a:r>
                      <a:r>
                        <a:rPr lang="en-GB" sz="1800" b="0" i="0" baseline="0" dirty="0">
                          <a:latin typeface="OpenDyslexicAlta" pitchFamily="2" charset="77"/>
                          <a:ea typeface="OpenDyslexic" charset="0"/>
                          <a:cs typeface="OpenDyslexic" charset="0"/>
                        </a:rPr>
                        <a:t>= </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biannual</a:t>
                      </a: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sect = </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bisect</a:t>
                      </a:r>
                    </a:p>
                  </a:txBody>
                  <a:tcPr/>
                </a:tc>
                <a:extLst>
                  <a:ext uri="{0D108BD9-81ED-4DB2-BD59-A6C34878D82A}">
                    <a16:rowId xmlns:a16="http://schemas.microsoft.com/office/drawing/2014/main" val="10003"/>
                  </a:ext>
                </a:extLst>
              </a:tr>
              <a:tr h="542606">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focal =</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bifocal </a:t>
                      </a:r>
                    </a:p>
                  </a:txBody>
                  <a:tcPr/>
                </a:tc>
                <a:tc>
                  <a:txBody>
                    <a:bodyPr/>
                    <a:lstStyle/>
                    <a:p>
                      <a:r>
                        <a:rPr lang="en-GB" sz="1800" b="0" i="0" dirty="0">
                          <a:latin typeface="OpenDyslexicAlta" pitchFamily="2" charset="77"/>
                          <a:ea typeface="OpenDyslexic" charset="0"/>
                          <a:cs typeface="OpenDyslexic" charset="0"/>
                        </a:rPr>
                        <a:t>bi + lateral =</a:t>
                      </a:r>
                    </a:p>
                  </a:txBody>
                  <a:tcPr/>
                </a:tc>
                <a:tc>
                  <a:txBody>
                    <a:bodyPr/>
                    <a:lstStyle/>
                    <a:p>
                      <a:r>
                        <a:rPr lang="en-GB" sz="1800" b="0" i="0" dirty="0">
                          <a:solidFill>
                            <a:srgbClr val="FF3860"/>
                          </a:solidFill>
                          <a:latin typeface="OpenDyslexicAlta" pitchFamily="2" charset="77"/>
                          <a:ea typeface="OpenDyslexic" charset="0"/>
                          <a:cs typeface="OpenDyslexic" charset="0"/>
                        </a:rPr>
                        <a:t>bilateral</a:t>
                      </a:r>
                    </a:p>
                  </a:txBody>
                  <a:tcPr/>
                </a:tc>
                <a:extLst>
                  <a:ext uri="{0D108BD9-81ED-4DB2-BD59-A6C34878D82A}">
                    <a16:rowId xmlns:a16="http://schemas.microsoft.com/office/drawing/2014/main" val="10004"/>
                  </a:ext>
                </a:extLst>
              </a:tr>
              <a:tr h="542606">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ped</a:t>
                      </a:r>
                      <a:r>
                        <a:rPr lang="en-GB" sz="1800" b="0" i="0" dirty="0">
                          <a:latin typeface="OpenDyslexicAlta" pitchFamily="2" charset="77"/>
                          <a:ea typeface="OpenDyslexic" charset="0"/>
                          <a:cs typeface="OpenDyslexic" charset="0"/>
                        </a:rPr>
                        <a:t> = </a:t>
                      </a:r>
                    </a:p>
                  </a:txBody>
                  <a:tcPr/>
                </a:tc>
                <a:tc>
                  <a:txBody>
                    <a:bodyPr/>
                    <a:lstStyle/>
                    <a:p>
                      <a:r>
                        <a:rPr lang="en-GB" sz="1800" b="0" i="0" dirty="0">
                          <a:solidFill>
                            <a:srgbClr val="FF3860"/>
                          </a:solidFill>
                          <a:latin typeface="OpenDyslexicAlta" pitchFamily="2" charset="77"/>
                          <a:ea typeface="OpenDyslexic" charset="0"/>
                          <a:cs typeface="OpenDyslexic" charset="0"/>
                        </a:rPr>
                        <a:t>biped</a:t>
                      </a: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centennial=</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bicentennial</a:t>
                      </a:r>
                    </a:p>
                  </a:txBody>
                  <a:tcPr/>
                </a:tc>
                <a:extLst>
                  <a:ext uri="{0D108BD9-81ED-4DB2-BD59-A6C34878D82A}">
                    <a16:rowId xmlns:a16="http://schemas.microsoft.com/office/drawing/2014/main" val="10005"/>
                  </a:ext>
                </a:extLst>
              </a:tr>
              <a:tr h="542606">
                <a:tc>
                  <a:txBody>
                    <a:bodyPr/>
                    <a:lstStyle/>
                    <a:p>
                      <a:r>
                        <a:rPr lang="en-GB" sz="1800" b="0" i="0" dirty="0">
                          <a:latin typeface="OpenDyslexicAlta" pitchFamily="2" charset="77"/>
                          <a:ea typeface="OpenDyslexic" charset="0"/>
                          <a:cs typeface="OpenDyslexic" charset="0"/>
                        </a:rPr>
                        <a:t>bi + athlete =</a:t>
                      </a:r>
                    </a:p>
                  </a:txBody>
                  <a:tcPr/>
                </a:tc>
                <a:tc>
                  <a:txBody>
                    <a:bodyPr/>
                    <a:lstStyle/>
                    <a:p>
                      <a:r>
                        <a:rPr lang="en-GB" sz="1800" b="0" i="0" dirty="0">
                          <a:solidFill>
                            <a:srgbClr val="FF3860"/>
                          </a:solidFill>
                          <a:latin typeface="OpenDyslexicAlta" pitchFamily="2" charset="77"/>
                          <a:ea typeface="OpenDyslexic" charset="0"/>
                          <a:cs typeface="OpenDyslexic" charset="0"/>
                        </a:rPr>
                        <a:t>biathlete</a:t>
                      </a:r>
                    </a:p>
                  </a:txBody>
                  <a:tcPr/>
                </a:tc>
                <a:tc>
                  <a:txBody>
                    <a:bodyPr/>
                    <a:lstStyle/>
                    <a:p>
                      <a:r>
                        <a:rPr lang="en-GB" sz="1800" b="0" i="0" dirty="0">
                          <a:latin typeface="OpenDyslexicAlta" pitchFamily="2" charset="77"/>
                          <a:ea typeface="OpenDyslexic" charset="0"/>
                          <a:cs typeface="OpenDyslexic" charset="0"/>
                        </a:rPr>
                        <a:t>bi</a:t>
                      </a:r>
                      <a:r>
                        <a:rPr lang="en-GB" sz="1800" b="0" i="0" baseline="0" dirty="0">
                          <a:latin typeface="OpenDyslexicAlta" pitchFamily="2" charset="77"/>
                          <a:ea typeface="OpenDyslexic" charset="0"/>
                          <a:cs typeface="OpenDyslexic" charset="0"/>
                        </a:rPr>
                        <a:t> + monthly =</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bimonthly</a:t>
                      </a:r>
                    </a:p>
                  </a:txBody>
                  <a:tcPr/>
                </a:tc>
                <a:extLst>
                  <a:ext uri="{0D108BD9-81ED-4DB2-BD59-A6C34878D82A}">
                    <a16:rowId xmlns:a16="http://schemas.microsoft.com/office/drawing/2014/main" val="10006"/>
                  </a:ext>
                </a:extLst>
              </a:tr>
              <a:tr h="542606">
                <a:tc>
                  <a:txBody>
                    <a:bodyPr/>
                    <a:lstStyle/>
                    <a:p>
                      <a:r>
                        <a:rPr lang="en-GB" sz="1800" b="0" i="0" dirty="0">
                          <a:latin typeface="OpenDyslexicAlta" pitchFamily="2" charset="77"/>
                          <a:ea typeface="OpenDyslexic" charset="0"/>
                          <a:cs typeface="OpenDyslexic" charset="0"/>
                        </a:rPr>
                        <a:t>bi + </a:t>
                      </a:r>
                      <a:r>
                        <a:rPr lang="en-GB" sz="1800" b="0" i="0" dirty="0" err="1">
                          <a:latin typeface="OpenDyslexicAlta" pitchFamily="2" charset="77"/>
                          <a:ea typeface="OpenDyslexic" charset="0"/>
                          <a:cs typeface="OpenDyslexic" charset="0"/>
                        </a:rPr>
                        <a:t>cuspid</a:t>
                      </a:r>
                      <a:r>
                        <a:rPr lang="en-GB" sz="1800" b="0" i="0" dirty="0">
                          <a:latin typeface="OpenDyslexicAlta" pitchFamily="2" charset="77"/>
                          <a:ea typeface="OpenDyslexic" charset="0"/>
                          <a:cs typeface="OpenDyslexic" charset="0"/>
                        </a:rPr>
                        <a:t> = </a:t>
                      </a:r>
                    </a:p>
                  </a:txBody>
                  <a:tcPr/>
                </a:tc>
                <a:tc>
                  <a:txBody>
                    <a:bodyPr/>
                    <a:lstStyle/>
                    <a:p>
                      <a:r>
                        <a:rPr lang="en-GB" sz="1800" b="0" i="0" dirty="0">
                          <a:solidFill>
                            <a:srgbClr val="FF3860"/>
                          </a:solidFill>
                          <a:latin typeface="OpenDyslexicAlta" pitchFamily="2" charset="77"/>
                          <a:ea typeface="OpenDyslexic" charset="0"/>
                          <a:cs typeface="OpenDyslexic" charset="0"/>
                        </a:rPr>
                        <a:t>bicuspid</a:t>
                      </a:r>
                    </a:p>
                  </a:txBody>
                  <a:tcPr/>
                </a:tc>
                <a:tc>
                  <a:txBody>
                    <a:bodyPr/>
                    <a:lstStyle/>
                    <a:p>
                      <a:r>
                        <a:rPr lang="en-GB" sz="1800" b="0" i="0" dirty="0">
                          <a:latin typeface="OpenDyslexicAlta" pitchFamily="2" charset="77"/>
                          <a:ea typeface="OpenDyslexic" charset="0"/>
                          <a:cs typeface="OpenDyslexic" charset="0"/>
                        </a:rPr>
                        <a:t>bi +</a:t>
                      </a:r>
                      <a:r>
                        <a:rPr lang="en-GB" sz="1800" b="0" i="0" baseline="0" dirty="0">
                          <a:latin typeface="OpenDyslexicAlta" pitchFamily="2" charset="77"/>
                          <a:ea typeface="OpenDyslexic" charset="0"/>
                          <a:cs typeface="OpenDyslexic" charset="0"/>
                        </a:rPr>
                        <a:t> lingual = </a:t>
                      </a:r>
                      <a:endParaRPr lang="en-GB" sz="1800" b="0" i="0" dirty="0">
                        <a:latin typeface="OpenDyslexicAlta" pitchFamily="2" charset="77"/>
                        <a:ea typeface="OpenDyslexic" charset="0"/>
                        <a:cs typeface="OpenDyslexic" charset="0"/>
                      </a:endParaRPr>
                    </a:p>
                  </a:txBody>
                  <a:tcPr/>
                </a:tc>
                <a:tc>
                  <a:txBody>
                    <a:bodyPr/>
                    <a:lstStyle/>
                    <a:p>
                      <a:r>
                        <a:rPr lang="en-GB" sz="1800" b="0" i="0" dirty="0">
                          <a:solidFill>
                            <a:srgbClr val="FF3860"/>
                          </a:solidFill>
                          <a:latin typeface="OpenDyslexicAlta" pitchFamily="2" charset="77"/>
                          <a:ea typeface="OpenDyslexic" charset="0"/>
                          <a:cs typeface="OpenDyslexic" charset="0"/>
                        </a:rPr>
                        <a:t>bilingual</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5993415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31</a:t>
            </a:r>
          </a:p>
        </p:txBody>
      </p:sp>
    </p:spTree>
    <p:extLst>
      <p:ext uri="{BB962C8B-B14F-4D97-AF65-F5344CB8AC3E}">
        <p14:creationId xmlns:p14="http://schemas.microsoft.com/office/powerpoint/2010/main" val="421598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07498"/>
            <a:ext cx="10515600" cy="1325563"/>
          </a:xfrm>
        </p:spPr>
        <p:txBody>
          <a:bodyPr>
            <a:normAutofit fontScale="90000"/>
          </a:bodyPr>
          <a:lstStyle/>
          <a:p>
            <a:r>
              <a:rPr lang="en-GB" sz="5400" dirty="0"/>
              <a:t>Write down the opposite of:</a:t>
            </a:r>
            <a:br>
              <a:rPr lang="en-GB" sz="5400" dirty="0"/>
            </a:br>
            <a:br>
              <a:rPr lang="en-GB" sz="5400" dirty="0"/>
            </a:br>
            <a:r>
              <a:rPr lang="en-GB" sz="6700" dirty="0"/>
              <a:t>visible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visible</a:t>
            </a:r>
          </a:p>
          <a:p>
            <a:endParaRPr lang="en-GB" dirty="0"/>
          </a:p>
        </p:txBody>
      </p:sp>
    </p:spTree>
    <p:extLst>
      <p:ext uri="{BB962C8B-B14F-4D97-AF65-F5344CB8AC3E}">
        <p14:creationId xmlns:p14="http://schemas.microsoft.com/office/powerpoint/2010/main" val="28134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31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b="1" dirty="0">
                <a:solidFill>
                  <a:srgbClr val="FF3860"/>
                </a:solidFill>
              </a:rPr>
              <a:t>Challenge Words</a:t>
            </a:r>
          </a:p>
          <a:p>
            <a:pPr>
              <a:lnSpc>
                <a:spcPct val="100000"/>
              </a:lnSpc>
              <a:spcBef>
                <a:spcPts val="0"/>
              </a:spcBef>
              <a:defRPr/>
            </a:pPr>
            <a:endParaRPr lang="en-GB" b="1" dirty="0">
              <a:solidFill>
                <a:srgbClr val="FF386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accident</a:t>
            </a:r>
          </a:p>
          <a:p>
            <a:pPr fontAlgn="t">
              <a:lnSpc>
                <a:spcPct val="100000"/>
              </a:lnSpc>
              <a:spcAft>
                <a:spcPts val="200"/>
              </a:spcAft>
            </a:pPr>
            <a:r>
              <a:rPr lang="en-GB" sz="2000" dirty="0"/>
              <a:t>actually</a:t>
            </a:r>
          </a:p>
          <a:p>
            <a:pPr fontAlgn="t">
              <a:lnSpc>
                <a:spcPct val="100000"/>
              </a:lnSpc>
              <a:spcAft>
                <a:spcPts val="200"/>
              </a:spcAft>
            </a:pPr>
            <a:r>
              <a:rPr lang="en-GB" sz="2000" dirty="0"/>
              <a:t>busy</a:t>
            </a:r>
          </a:p>
          <a:p>
            <a:pPr fontAlgn="t">
              <a:lnSpc>
                <a:spcPct val="100000"/>
              </a:lnSpc>
              <a:spcAft>
                <a:spcPts val="200"/>
              </a:spcAft>
            </a:pPr>
            <a:r>
              <a:rPr lang="en-GB" sz="2000" dirty="0"/>
              <a:t>eighth</a:t>
            </a:r>
          </a:p>
          <a:p>
            <a:pPr fontAlgn="t">
              <a:lnSpc>
                <a:spcPct val="100000"/>
              </a:lnSpc>
              <a:spcAft>
                <a:spcPts val="200"/>
              </a:spcAft>
            </a:pPr>
            <a:r>
              <a:rPr lang="en-GB" sz="2000" dirty="0"/>
              <a:t>forward</a:t>
            </a:r>
          </a:p>
          <a:p>
            <a:pPr fontAlgn="t">
              <a:lnSpc>
                <a:spcPct val="100000"/>
              </a:lnSpc>
              <a:spcAft>
                <a:spcPts val="200"/>
              </a:spcAft>
            </a:pPr>
            <a:r>
              <a:rPr lang="en-GB" sz="2000" dirty="0"/>
              <a:t>forwards</a:t>
            </a:r>
          </a:p>
          <a:p>
            <a:pPr fontAlgn="t">
              <a:lnSpc>
                <a:spcPct val="100000"/>
              </a:lnSpc>
              <a:spcAft>
                <a:spcPts val="200"/>
              </a:spcAft>
            </a:pPr>
            <a:r>
              <a:rPr lang="en-GB" sz="2000" dirty="0"/>
              <a:t>guide</a:t>
            </a:r>
          </a:p>
          <a:p>
            <a:pPr fontAlgn="t">
              <a:lnSpc>
                <a:spcPct val="100000"/>
              </a:lnSpc>
              <a:spcAft>
                <a:spcPts val="200"/>
              </a:spcAft>
            </a:pPr>
            <a:r>
              <a:rPr lang="en-GB" sz="2000" dirty="0"/>
              <a:t>possess</a:t>
            </a:r>
          </a:p>
          <a:p>
            <a:pPr fontAlgn="t">
              <a:lnSpc>
                <a:spcPct val="100000"/>
              </a:lnSpc>
              <a:spcAft>
                <a:spcPts val="200"/>
              </a:spcAft>
            </a:pPr>
            <a:r>
              <a:rPr lang="en-GB" sz="2000" dirty="0"/>
              <a:t>occasion</a:t>
            </a:r>
          </a:p>
          <a:p>
            <a:pPr fontAlgn="t">
              <a:lnSpc>
                <a:spcPct val="100000"/>
              </a:lnSpc>
              <a:spcAft>
                <a:spcPts val="200"/>
              </a:spcAft>
            </a:pPr>
            <a:r>
              <a:rPr lang="en-GB" sz="2000" dirty="0"/>
              <a:t>Wednesday</a:t>
            </a:r>
          </a:p>
          <a:p>
            <a:endParaRPr lang="en-GB" dirty="0"/>
          </a:p>
        </p:txBody>
      </p:sp>
      <p:sp>
        <p:nvSpPr>
          <p:cNvPr id="6" name="Rectangle 5"/>
          <p:cNvSpPr/>
          <p:nvPr/>
        </p:nvSpPr>
        <p:spPr>
          <a:xfrm>
            <a:off x="3467100" y="1395003"/>
            <a:ext cx="8216900" cy="923330"/>
          </a:xfrm>
          <a:prstGeom prst="rect">
            <a:avLst/>
          </a:prstGeom>
        </p:spPr>
        <p:txBody>
          <a:bodyPr wrap="square">
            <a:spAutoFit/>
          </a:bodyPr>
          <a:lstStyle/>
          <a:p>
            <a:pPr algn="ctr"/>
            <a:r>
              <a:rPr lang="en-GB" u="sng" dirty="0">
                <a:latin typeface="OpenDyslexicAlta" pitchFamily="2" charset="77"/>
                <a:ea typeface="OpenDyslexic" charset="0"/>
                <a:cs typeface="OpenDyslexic" charset="0"/>
              </a:rPr>
              <a:t>Challenge Week </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385005399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0782689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325819704"/>
                    </a:ext>
                  </a:extLst>
                </a:gridCol>
                <a:gridCol w="1858433">
                  <a:extLst>
                    <a:ext uri="{9D8B030D-6E8A-4147-A177-3AD203B41FA5}">
                      <a16:colId xmlns:a16="http://schemas.microsoft.com/office/drawing/2014/main" val="1885960714"/>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accident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actually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busy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eighth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forward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forwards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guide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possess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occasion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Wednesday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6807581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29151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936401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accident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actually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busy</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eighth</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forward</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forwards</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guide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possess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occasion</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Wednesday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2530393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000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AE998EC6-179B-C549-BDEB-DAAC29C3D85A}"/>
              </a:ext>
            </a:extLst>
          </p:cNvPr>
          <p:cNvGraphicFramePr>
            <a:graphicFrameLocks noGrp="1"/>
          </p:cNvGraphicFramePr>
          <p:nvPr>
            <p:extLst>
              <p:ext uri="{D42A27DB-BD31-4B8C-83A1-F6EECF244321}">
                <p14:modId xmlns:p14="http://schemas.microsoft.com/office/powerpoint/2010/main" val="3951291087"/>
              </p:ext>
            </p:extLst>
          </p:nvPr>
        </p:nvGraphicFramePr>
        <p:xfrm>
          <a:off x="4096337" y="1398121"/>
          <a:ext cx="7032173" cy="502920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t</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m</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0"/>
                  </a:ext>
                </a:extLst>
              </a:tr>
              <a:tr h="457200">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o</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p</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o</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chemeClr val="bg1"/>
                    </a:solidFill>
                  </a:tcPr>
                </a:tc>
                <a:extLst>
                  <a:ext uri="{0D108BD9-81ED-4DB2-BD59-A6C34878D82A}">
                    <a16:rowId xmlns:a16="http://schemas.microsoft.com/office/drawing/2014/main" val="10001"/>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extLst>
                  <a:ext uri="{0D108BD9-81ED-4DB2-BD59-A6C34878D82A}">
                    <a16:rowId xmlns:a16="http://schemas.microsoft.com/office/drawing/2014/main" val="10002"/>
                  </a:ext>
                </a:extLst>
              </a:tr>
              <a:tr h="457200">
                <a:tc>
                  <a:txBody>
                    <a:bodyPr/>
                    <a:lstStyle/>
                    <a:p>
                      <a:pPr algn="ctr"/>
                      <a:r>
                        <a:rPr lang="en-GB" sz="2400" b="0" i="0" dirty="0">
                          <a:solidFill>
                            <a:schemeClr val="tx1"/>
                          </a:solidFill>
                          <a:latin typeface="OpenDyslexicAlta" pitchFamily="2" charset="77"/>
                          <a:ea typeface="OpenDyslexic" charset="0"/>
                          <a:cs typeface="OpenDyslexic" charset="0"/>
                        </a:rPr>
                        <a:t>w</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m</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3"/>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b</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y</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m</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g</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extLst>
                  <a:ext uri="{0D108BD9-81ED-4DB2-BD59-A6C34878D82A}">
                    <a16:rowId xmlns:a16="http://schemas.microsoft.com/office/drawing/2014/main" val="10004"/>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t</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y</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extLst>
                  <a:ext uri="{0D108BD9-81ED-4DB2-BD59-A6C34878D82A}">
                    <a16:rowId xmlns:a16="http://schemas.microsoft.com/office/drawing/2014/main" val="10005"/>
                  </a:ext>
                </a:extLst>
              </a:tr>
              <a:tr h="457200">
                <a:tc>
                  <a:txBody>
                    <a:bodyPr/>
                    <a:lstStyle/>
                    <a:p>
                      <a:pPr algn="ctr"/>
                      <a:r>
                        <a:rPr lang="en-GB" sz="2400" b="0" i="0" dirty="0">
                          <a:solidFill>
                            <a:schemeClr val="tx1"/>
                          </a:solidFill>
                          <a:latin typeface="OpenDyslexicAlta" pitchFamily="2" charset="77"/>
                          <a:ea typeface="OpenDyslexic" charset="0"/>
                          <a:cs typeface="OpenDyslexic" charset="0"/>
                        </a:rPr>
                        <a:t>p</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a</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f</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u</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o</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u</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w</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c</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t</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t</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chemeClr val="bg1"/>
                    </a:solidFill>
                  </a:tcPr>
                </a:tc>
                <a:extLst>
                  <a:ext uri="{0D108BD9-81ED-4DB2-BD59-A6C34878D82A}">
                    <a16:rowId xmlns:a16="http://schemas.microsoft.com/office/drawing/2014/main" val="10006"/>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h</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j</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g</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u</a:t>
                      </a:r>
                    </a:p>
                  </a:txBody>
                  <a:tcPr marL="68580" marR="68580" marT="0" marB="0">
                    <a:solidFill>
                      <a:schemeClr val="bg1"/>
                    </a:solidFill>
                  </a:tcPr>
                </a:tc>
                <a:tc>
                  <a:txBody>
                    <a:bodyPr/>
                    <a:lstStyle/>
                    <a:p>
                      <a:pPr algn="ctr"/>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g</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chemeClr val="bg1"/>
                    </a:solidFill>
                  </a:tcPr>
                </a:tc>
                <a:extLst>
                  <a:ext uri="{0D108BD9-81ED-4DB2-BD59-A6C34878D82A}">
                    <a16:rowId xmlns:a16="http://schemas.microsoft.com/office/drawing/2014/main" val="10007"/>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y</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extLst>
                  <a:ext uri="{0D108BD9-81ED-4DB2-BD59-A6C34878D82A}">
                    <a16:rowId xmlns:a16="http://schemas.microsoft.com/office/drawing/2014/main" val="10008"/>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m</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y</a:t>
                      </a:r>
                    </a:p>
                  </a:txBody>
                  <a:tcPr marL="68580" marR="68580" marT="0" marB="0">
                    <a:solidFill>
                      <a:schemeClr val="bg1"/>
                    </a:solidFill>
                  </a:tcPr>
                </a:tc>
                <a:extLst>
                  <a:ext uri="{0D108BD9-81ED-4DB2-BD59-A6C34878D82A}">
                    <a16:rowId xmlns:a16="http://schemas.microsoft.com/office/drawing/2014/main" val="10009"/>
                  </a:ext>
                </a:extLst>
              </a:tr>
              <a:tr h="457200">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extLst>
                  <a:ext uri="{0D108BD9-81ED-4DB2-BD59-A6C34878D82A}">
                    <a16:rowId xmlns:a16="http://schemas.microsoft.com/office/drawing/2014/main" val="10010"/>
                  </a:ext>
                </a:extLst>
              </a:tr>
            </a:tbl>
          </a:graphicData>
        </a:graphic>
      </p:graphicFrame>
      <p:sp>
        <p:nvSpPr>
          <p:cNvPr id="10" name="TextBox 9">
            <a:extLst>
              <a:ext uri="{FF2B5EF4-FFF2-40B4-BE49-F238E27FC236}">
                <a16:creationId xmlns:a16="http://schemas.microsoft.com/office/drawing/2014/main" id="{234C2836-5D95-2849-9E6F-5A0EB23AA8D7}"/>
              </a:ext>
            </a:extLst>
          </p:cNvPr>
          <p:cNvSpPr txBox="1"/>
          <p:nvPr/>
        </p:nvSpPr>
        <p:spPr>
          <a:xfrm>
            <a:off x="4516286" y="6427321"/>
            <a:ext cx="6192273" cy="338554"/>
          </a:xfrm>
          <a:prstGeom prst="rect">
            <a:avLst/>
          </a:prstGeom>
          <a:noFill/>
        </p:spPr>
        <p:txBody>
          <a:bodyPr wrap="none" rtlCol="0">
            <a:spAutoFit/>
          </a:bodyPr>
          <a:lstStyle/>
          <a:p>
            <a:r>
              <a:rPr lang="en-GB" sz="1600" dirty="0">
                <a:latin typeface="OpenDyslexicAlta" pitchFamily="2" charset="77"/>
              </a:rPr>
              <a:t>Can you find your spellings hidden in this word search?</a:t>
            </a:r>
          </a:p>
        </p:txBody>
      </p:sp>
    </p:spTree>
    <p:extLst>
      <p:ext uri="{BB962C8B-B14F-4D97-AF65-F5344CB8AC3E}">
        <p14:creationId xmlns:p14="http://schemas.microsoft.com/office/powerpoint/2010/main" val="39966691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3757233"/>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accident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actually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busy</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eighth</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forward</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forwards</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guide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possess</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occasion</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Wednesday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6016557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0000"/>
                          </a:solidFill>
                          <a:latin typeface="Muli" pitchFamily="2" charset="77"/>
                        </a:rPr>
                        <a:t>Challenge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88692505"/>
              </p:ext>
            </p:extLst>
          </p:nvPr>
        </p:nvGraphicFramePr>
        <p:xfrm>
          <a:off x="4096337" y="1398121"/>
          <a:ext cx="7032173" cy="502920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m</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0"/>
                  </a:ext>
                </a:extLst>
              </a:tr>
              <a:tr h="457200">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o</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p</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chemeClr val="bg1"/>
                    </a:solidFill>
                  </a:tcPr>
                </a:tc>
                <a:extLst>
                  <a:ext uri="{0D108BD9-81ED-4DB2-BD59-A6C34878D82A}">
                    <a16:rowId xmlns:a16="http://schemas.microsoft.com/office/drawing/2014/main" val="10001"/>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extLst>
                  <a:ext uri="{0D108BD9-81ED-4DB2-BD59-A6C34878D82A}">
                    <a16:rowId xmlns:a16="http://schemas.microsoft.com/office/drawing/2014/main" val="10002"/>
                  </a:ext>
                </a:extLst>
              </a:tr>
              <a:tr h="457200">
                <a:tc>
                  <a:txBody>
                    <a:bodyPr/>
                    <a:lstStyle/>
                    <a:p>
                      <a:pPr algn="ctr"/>
                      <a:r>
                        <a:rPr lang="en-GB" sz="2400" b="0" i="0" dirty="0">
                          <a:solidFill>
                            <a:schemeClr val="tx1"/>
                          </a:solidFill>
                          <a:latin typeface="OpenDyslexicAlta" pitchFamily="2" charset="77"/>
                          <a:ea typeface="OpenDyslexic" charset="0"/>
                          <a:cs typeface="OpenDyslexic" charset="0"/>
                        </a:rPr>
                        <a:t>w</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m</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3"/>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b</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y</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m</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g</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extLst>
                  <a:ext uri="{0D108BD9-81ED-4DB2-BD59-A6C34878D82A}">
                    <a16:rowId xmlns:a16="http://schemas.microsoft.com/office/drawing/2014/main" val="10004"/>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extLst>
                  <a:ext uri="{0D108BD9-81ED-4DB2-BD59-A6C34878D82A}">
                    <a16:rowId xmlns:a16="http://schemas.microsoft.com/office/drawing/2014/main" val="10005"/>
                  </a:ext>
                </a:extLst>
              </a:tr>
              <a:tr h="457200">
                <a:tc>
                  <a:txBody>
                    <a:bodyPr/>
                    <a:lstStyle/>
                    <a:p>
                      <a:pPr algn="ctr"/>
                      <a:r>
                        <a:rPr lang="en-GB" sz="2400" b="0" i="0" dirty="0">
                          <a:solidFill>
                            <a:schemeClr val="tx1"/>
                          </a:solidFill>
                          <a:latin typeface="OpenDyslexicAlta" pitchFamily="2" charset="77"/>
                          <a:ea typeface="OpenDyslexic" charset="0"/>
                          <a:cs typeface="OpenDyslexic" charset="0"/>
                        </a:rPr>
                        <a:t>p</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rgbClr val="FF3860"/>
                    </a:solidFill>
                  </a:tcPr>
                </a:tc>
                <a:tc>
                  <a:txBody>
                    <a:bodyPr/>
                    <a:lstStyle/>
                    <a:p>
                      <a:pPr algn="ctr"/>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a</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f</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u</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o</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u</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w</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c</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t</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chemeClr val="bg1"/>
                    </a:solidFill>
                  </a:tcPr>
                </a:tc>
                <a:extLst>
                  <a:ext uri="{0D108BD9-81ED-4DB2-BD59-A6C34878D82A}">
                    <a16:rowId xmlns:a16="http://schemas.microsoft.com/office/drawing/2014/main" val="10006"/>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h</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j</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g</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u</a:t>
                      </a:r>
                    </a:p>
                  </a:txBody>
                  <a:tcPr marL="68580" marR="68580" marT="0" marB="0">
                    <a:solidFill>
                      <a:srgbClr val="FF3860"/>
                    </a:solidFill>
                  </a:tcPr>
                </a:tc>
                <a:tc>
                  <a:txBody>
                    <a:bodyPr/>
                    <a:lstStyle/>
                    <a:p>
                      <a:pPr algn="ctr"/>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d</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g</a:t>
                      </a:r>
                    </a:p>
                  </a:txBody>
                  <a:tcPr marL="68580" marR="68580" marT="0" marB="0">
                    <a:solidFill>
                      <a:schemeClr val="bg1"/>
                    </a:solidFill>
                  </a:tcPr>
                </a:tc>
                <a:tc>
                  <a:txBody>
                    <a:bodyPr/>
                    <a:lstStyle/>
                    <a:p>
                      <a:pPr algn="ctr"/>
                      <a:r>
                        <a:rPr lang="en-GB" sz="2400" b="0" i="0" dirty="0">
                          <a:solidFill>
                            <a:schemeClr val="tx1"/>
                          </a:solidFill>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h</a:t>
                      </a:r>
                    </a:p>
                  </a:txBody>
                  <a:tcPr marL="68580" marR="68580" marT="0" marB="0">
                    <a:solidFill>
                      <a:srgbClr val="FF3860"/>
                    </a:solidFill>
                  </a:tcPr>
                </a:tc>
                <a:extLst>
                  <a:ext uri="{0D108BD9-81ED-4DB2-BD59-A6C34878D82A}">
                    <a16:rowId xmlns:a16="http://schemas.microsoft.com/office/drawing/2014/main" val="10007"/>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extLst>
                  <a:ext uri="{0D108BD9-81ED-4DB2-BD59-A6C34878D82A}">
                    <a16:rowId xmlns:a16="http://schemas.microsoft.com/office/drawing/2014/main" val="10008"/>
                  </a:ext>
                </a:extLst>
              </a:tr>
              <a:tr h="457200">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m</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y</a:t>
                      </a:r>
                    </a:p>
                  </a:txBody>
                  <a:tcPr marL="68580" marR="68580" marT="0" marB="0">
                    <a:solidFill>
                      <a:srgbClr val="FF3860"/>
                    </a:solidFill>
                  </a:tcPr>
                </a:tc>
                <a:extLst>
                  <a:ext uri="{0D108BD9-81ED-4DB2-BD59-A6C34878D82A}">
                    <a16:rowId xmlns:a16="http://schemas.microsoft.com/office/drawing/2014/main" val="10009"/>
                  </a:ext>
                </a:extLst>
              </a:tr>
              <a:tr h="457200">
                <a:tc>
                  <a:txBody>
                    <a:bodyPr/>
                    <a:lstStyle/>
                    <a:p>
                      <a:pPr marL="0" marR="0" algn="ctr">
                        <a:lnSpc>
                          <a:spcPct val="120000"/>
                        </a:lnSpc>
                        <a:spcBef>
                          <a:spcPts val="0"/>
                        </a:spcBef>
                        <a:spcAft>
                          <a:spcPts val="1000"/>
                        </a:spcAft>
                      </a:pPr>
                      <a:r>
                        <a:rPr lang="en-GB" sz="2400" b="0" i="0" dirty="0" err="1">
                          <a:solidFill>
                            <a:schemeClr val="tx1"/>
                          </a:solidFill>
                          <a:effectLst/>
                          <a:latin typeface="OpenDyslexicAlta" pitchFamily="2" charset="77"/>
                          <a:ea typeface="OpenDyslexic" charset="0"/>
                          <a:cs typeface="OpenDyslexic" charset="0"/>
                        </a:rPr>
                        <a:t>i</a:t>
                      </a:r>
                      <a:endParaRPr lang="en-GB" sz="2400" b="0" i="0" dirty="0">
                        <a:solidFill>
                          <a:schemeClr val="tx1"/>
                        </a:solidFill>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w</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d</a:t>
                      </a:r>
                    </a:p>
                  </a:txBody>
                  <a:tcPr marL="68580" marR="68580" marT="0" marB="0">
                    <a:solidFill>
                      <a:schemeClr val="bg1"/>
                    </a:solidFill>
                  </a:tcPr>
                </a:tc>
                <a:extLst>
                  <a:ext uri="{0D108BD9-81ED-4DB2-BD59-A6C34878D82A}">
                    <a16:rowId xmlns:a16="http://schemas.microsoft.com/office/drawing/2014/main" val="10010"/>
                  </a:ext>
                </a:extLst>
              </a:tr>
            </a:tbl>
          </a:graphicData>
        </a:graphic>
      </p:graphicFrame>
      <p:sp>
        <p:nvSpPr>
          <p:cNvPr id="7" name="TextBox 6">
            <a:extLst>
              <a:ext uri="{FF2B5EF4-FFF2-40B4-BE49-F238E27FC236}">
                <a16:creationId xmlns:a16="http://schemas.microsoft.com/office/drawing/2014/main" id="{C49F41DB-7C8D-E841-8C0F-8E9641EBA6CE}"/>
              </a:ext>
            </a:extLst>
          </p:cNvPr>
          <p:cNvSpPr txBox="1"/>
          <p:nvPr/>
        </p:nvSpPr>
        <p:spPr>
          <a:xfrm>
            <a:off x="4516286" y="6427321"/>
            <a:ext cx="6192273" cy="338554"/>
          </a:xfrm>
          <a:prstGeom prst="rect">
            <a:avLst/>
          </a:prstGeom>
          <a:noFill/>
        </p:spPr>
        <p:txBody>
          <a:bodyPr wrap="none" rtlCol="0">
            <a:spAutoFit/>
          </a:bodyPr>
          <a:lstStyle/>
          <a:p>
            <a:r>
              <a:rPr lang="en-GB" sz="1600" dirty="0">
                <a:latin typeface="OpenDyslexicAlta" pitchFamily="2" charset="77"/>
              </a:rPr>
              <a:t>Can you find your spellings hidden in this word search?</a:t>
            </a:r>
          </a:p>
        </p:txBody>
      </p:sp>
    </p:spTree>
    <p:extLst>
      <p:ext uri="{BB962C8B-B14F-4D97-AF65-F5344CB8AC3E}">
        <p14:creationId xmlns:p14="http://schemas.microsoft.com/office/powerpoint/2010/main" val="129101480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Possessive apostrophes with plural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32</a:t>
            </a:r>
          </a:p>
        </p:txBody>
      </p:sp>
    </p:spTree>
    <p:extLst>
      <p:ext uri="{BB962C8B-B14F-4D97-AF65-F5344CB8AC3E}">
        <p14:creationId xmlns:p14="http://schemas.microsoft.com/office/powerpoint/2010/main" val="261660312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Possessive apostrophes with plural words.</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girls’</a:t>
            </a:r>
          </a:p>
          <a:p>
            <a:pPr fontAlgn="t">
              <a:lnSpc>
                <a:spcPct val="100000"/>
              </a:lnSpc>
              <a:spcAft>
                <a:spcPts val="200"/>
              </a:spcAft>
            </a:pPr>
            <a:r>
              <a:rPr lang="en-GB" sz="2000" dirty="0"/>
              <a:t>boys’</a:t>
            </a:r>
          </a:p>
          <a:p>
            <a:pPr fontAlgn="t">
              <a:lnSpc>
                <a:spcPct val="100000"/>
              </a:lnSpc>
              <a:spcAft>
                <a:spcPts val="200"/>
              </a:spcAft>
            </a:pPr>
            <a:r>
              <a:rPr lang="en-GB" sz="2000" dirty="0"/>
              <a:t>babies’</a:t>
            </a:r>
          </a:p>
          <a:p>
            <a:pPr fontAlgn="t">
              <a:lnSpc>
                <a:spcPct val="100000"/>
              </a:lnSpc>
              <a:spcAft>
                <a:spcPts val="200"/>
              </a:spcAft>
            </a:pPr>
            <a:r>
              <a:rPr lang="en-GB" sz="2000" dirty="0"/>
              <a:t>children’s</a:t>
            </a:r>
          </a:p>
          <a:p>
            <a:pPr fontAlgn="t">
              <a:lnSpc>
                <a:spcPct val="100000"/>
              </a:lnSpc>
              <a:spcAft>
                <a:spcPts val="200"/>
              </a:spcAft>
            </a:pPr>
            <a:r>
              <a:rPr lang="en-GB" sz="2000" dirty="0"/>
              <a:t>men’s</a:t>
            </a:r>
          </a:p>
          <a:p>
            <a:pPr fontAlgn="t">
              <a:lnSpc>
                <a:spcPct val="100000"/>
              </a:lnSpc>
              <a:spcAft>
                <a:spcPts val="200"/>
              </a:spcAft>
            </a:pPr>
            <a:r>
              <a:rPr lang="en-GB" sz="2000" dirty="0"/>
              <a:t>mice’s</a:t>
            </a:r>
          </a:p>
          <a:p>
            <a:pPr fontAlgn="t">
              <a:lnSpc>
                <a:spcPct val="100000"/>
              </a:lnSpc>
              <a:spcAft>
                <a:spcPts val="200"/>
              </a:spcAft>
            </a:pPr>
            <a:r>
              <a:rPr lang="en-GB" sz="2000" dirty="0"/>
              <a:t>ladies’</a:t>
            </a:r>
          </a:p>
          <a:p>
            <a:pPr fontAlgn="t">
              <a:lnSpc>
                <a:spcPct val="100000"/>
              </a:lnSpc>
              <a:spcAft>
                <a:spcPts val="200"/>
              </a:spcAft>
            </a:pPr>
            <a:r>
              <a:rPr lang="en-GB" sz="2000" dirty="0"/>
              <a:t>cats’</a:t>
            </a:r>
          </a:p>
          <a:p>
            <a:pPr fontAlgn="t">
              <a:lnSpc>
                <a:spcPct val="100000"/>
              </a:lnSpc>
              <a:spcAft>
                <a:spcPts val="200"/>
              </a:spcAft>
            </a:pPr>
            <a:r>
              <a:rPr lang="en-GB" sz="2000" dirty="0"/>
              <a:t>women’s</a:t>
            </a:r>
          </a:p>
          <a:p>
            <a:pPr fontAlgn="t">
              <a:lnSpc>
                <a:spcPct val="100000"/>
              </a:lnSpc>
              <a:spcAft>
                <a:spcPts val="200"/>
              </a:spcAft>
            </a:pPr>
            <a:r>
              <a:rPr lang="en-GB" sz="2000" dirty="0"/>
              <a:t>geese’s</a:t>
            </a:r>
          </a:p>
        </p:txBody>
      </p:sp>
      <p:graphicFrame>
        <p:nvGraphicFramePr>
          <p:cNvPr id="7" name="Table Placeholder 6">
            <a:extLst>
              <a:ext uri="{FF2B5EF4-FFF2-40B4-BE49-F238E27FC236}">
                <a16:creationId xmlns:a16="http://schemas.microsoft.com/office/drawing/2014/main" id="{AA8BAA0C-7AD6-304D-9B47-10AF69D4A8DE}"/>
              </a:ext>
            </a:extLst>
          </p:cNvPr>
          <p:cNvGraphicFramePr>
            <a:graphicFrameLocks/>
          </p:cNvGraphicFramePr>
          <p:nvPr>
            <p:extLst>
              <p:ext uri="{D42A27DB-BD31-4B8C-83A1-F6EECF244321}">
                <p14:modId xmlns:p14="http://schemas.microsoft.com/office/powerpoint/2010/main" val="3940288250"/>
              </p:ext>
            </p:extLst>
          </p:nvPr>
        </p:nvGraphicFramePr>
        <p:xfrm>
          <a:off x="3429000" y="1311275"/>
          <a:ext cx="8363607" cy="4725204"/>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We will be learning to use an apostrophe to show possession for plural nouns. </a:t>
                      </a:r>
                    </a:p>
                  </a:txBody>
                  <a:tcPr/>
                </a:tc>
                <a:extLst>
                  <a:ext uri="{0D108BD9-81ED-4DB2-BD59-A6C34878D82A}">
                    <a16:rowId xmlns:a16="http://schemas.microsoft.com/office/drawing/2014/main" val="10000"/>
                  </a:ext>
                </a:extLst>
              </a:tr>
              <a:tr h="1597641">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Explain how to take a plural noun and turn into the possessive form step by step. Ask children to follow each step on whiteboards. Repeat with more of their words until they can follow the process accurately. </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Pupils are to write six sentences using their spelling words or other words if they are confident. Check for the rules and meaning.</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413426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1D395A-E6CD-EB4F-9233-EB8D3621C437}"/>
              </a:ext>
            </a:extLst>
          </p:cNvPr>
          <p:cNvSpPr/>
          <p:nvPr/>
        </p:nvSpPr>
        <p:spPr>
          <a:xfrm>
            <a:off x="3459914" y="1543050"/>
            <a:ext cx="8384424" cy="503681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Possessive apostrophes with plural words.</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girls’</a:t>
            </a:r>
          </a:p>
          <a:p>
            <a:pPr fontAlgn="t">
              <a:lnSpc>
                <a:spcPct val="100000"/>
              </a:lnSpc>
              <a:spcAft>
                <a:spcPts val="200"/>
              </a:spcAft>
            </a:pPr>
            <a:r>
              <a:rPr lang="en-GB" sz="2000" dirty="0"/>
              <a:t>boys’</a:t>
            </a:r>
          </a:p>
          <a:p>
            <a:pPr fontAlgn="t">
              <a:lnSpc>
                <a:spcPct val="100000"/>
              </a:lnSpc>
              <a:spcAft>
                <a:spcPts val="200"/>
              </a:spcAft>
            </a:pPr>
            <a:r>
              <a:rPr lang="en-GB" sz="2000" dirty="0"/>
              <a:t>babies’</a:t>
            </a:r>
          </a:p>
          <a:p>
            <a:pPr fontAlgn="t">
              <a:lnSpc>
                <a:spcPct val="100000"/>
              </a:lnSpc>
              <a:spcAft>
                <a:spcPts val="200"/>
              </a:spcAft>
            </a:pPr>
            <a:r>
              <a:rPr lang="en-GB" sz="2000" dirty="0"/>
              <a:t>children’s</a:t>
            </a:r>
          </a:p>
          <a:p>
            <a:pPr fontAlgn="t">
              <a:lnSpc>
                <a:spcPct val="100000"/>
              </a:lnSpc>
              <a:spcAft>
                <a:spcPts val="200"/>
              </a:spcAft>
            </a:pPr>
            <a:r>
              <a:rPr lang="en-GB" sz="2000" dirty="0"/>
              <a:t>men’s</a:t>
            </a:r>
          </a:p>
          <a:p>
            <a:pPr fontAlgn="t">
              <a:lnSpc>
                <a:spcPct val="100000"/>
              </a:lnSpc>
              <a:spcAft>
                <a:spcPts val="200"/>
              </a:spcAft>
            </a:pPr>
            <a:r>
              <a:rPr lang="en-GB" sz="2000" dirty="0"/>
              <a:t>mice’s</a:t>
            </a:r>
          </a:p>
          <a:p>
            <a:pPr fontAlgn="t">
              <a:lnSpc>
                <a:spcPct val="100000"/>
              </a:lnSpc>
              <a:spcAft>
                <a:spcPts val="200"/>
              </a:spcAft>
            </a:pPr>
            <a:r>
              <a:rPr lang="en-GB" sz="2000" dirty="0"/>
              <a:t>ladies’</a:t>
            </a:r>
          </a:p>
          <a:p>
            <a:pPr fontAlgn="t">
              <a:lnSpc>
                <a:spcPct val="100000"/>
              </a:lnSpc>
              <a:spcAft>
                <a:spcPts val="200"/>
              </a:spcAft>
            </a:pPr>
            <a:r>
              <a:rPr lang="en-GB" sz="2000" dirty="0"/>
              <a:t>cats’</a:t>
            </a:r>
          </a:p>
          <a:p>
            <a:pPr fontAlgn="t">
              <a:lnSpc>
                <a:spcPct val="100000"/>
              </a:lnSpc>
              <a:spcAft>
                <a:spcPts val="200"/>
              </a:spcAft>
            </a:pPr>
            <a:r>
              <a:rPr lang="en-GB" sz="2000" dirty="0"/>
              <a:t>women’s</a:t>
            </a:r>
          </a:p>
          <a:p>
            <a:pPr fontAlgn="t">
              <a:lnSpc>
                <a:spcPct val="100000"/>
              </a:lnSpc>
              <a:spcAft>
                <a:spcPts val="200"/>
              </a:spcAft>
            </a:pPr>
            <a:r>
              <a:rPr lang="en-GB" sz="2000" dirty="0"/>
              <a:t>geese’s</a:t>
            </a:r>
          </a:p>
        </p:txBody>
      </p:sp>
      <p:sp>
        <p:nvSpPr>
          <p:cNvPr id="8" name="Content Placeholder 5">
            <a:extLst>
              <a:ext uri="{FF2B5EF4-FFF2-40B4-BE49-F238E27FC236}">
                <a16:creationId xmlns:a16="http://schemas.microsoft.com/office/drawing/2014/main" id="{D7BE6380-2FA6-164B-B9E0-19E6D957361B}"/>
              </a:ext>
            </a:extLst>
          </p:cNvPr>
          <p:cNvSpPr>
            <a:spLocks noGrp="1"/>
          </p:cNvSpPr>
          <p:nvPr>
            <p:ph sz="quarter" idx="18"/>
          </p:nvPr>
        </p:nvSpPr>
        <p:spPr>
          <a:xfrm>
            <a:off x="3459914" y="1840748"/>
            <a:ext cx="3600643" cy="2765976"/>
          </a:xfrm>
        </p:spPr>
        <p:txBody>
          <a:bodyPr>
            <a:normAutofit/>
          </a:bodyPr>
          <a:lstStyle/>
          <a:p>
            <a:pPr marL="342900" indent="-342900">
              <a:buFont typeface="+mj-lt"/>
              <a:buAutoNum type="arabicPeriod"/>
            </a:pPr>
            <a:r>
              <a:rPr lang="en-GB" dirty="0"/>
              <a:t>Start with your plural noun.</a:t>
            </a:r>
          </a:p>
          <a:p>
            <a:pPr marL="342900" indent="-342900">
              <a:buFont typeface="+mj-lt"/>
              <a:buAutoNum type="arabicPeriod"/>
            </a:pPr>
            <a:r>
              <a:rPr lang="en-GB" dirty="0"/>
              <a:t>Add an apostrophe after the noun.</a:t>
            </a:r>
          </a:p>
          <a:p>
            <a:pPr marL="342900" indent="-342900">
              <a:buFont typeface="+mj-lt"/>
              <a:buAutoNum type="arabicPeriod"/>
            </a:pPr>
            <a:r>
              <a:rPr lang="en-GB" dirty="0"/>
              <a:t>If your word does NOT end with ‘s’, add an ‘s’.</a:t>
            </a:r>
          </a:p>
          <a:p>
            <a:pPr marL="342900" indent="-342900">
              <a:buFont typeface="+mj-lt"/>
              <a:buAutoNum type="arabicPeriod"/>
            </a:pPr>
            <a:r>
              <a:rPr lang="en-GB" dirty="0"/>
              <a:t>Write the noun for their possession.</a:t>
            </a:r>
          </a:p>
        </p:txBody>
      </p:sp>
      <p:pic>
        <p:nvPicPr>
          <p:cNvPr id="9" name="Picture 8">
            <a:extLst>
              <a:ext uri="{FF2B5EF4-FFF2-40B4-BE49-F238E27FC236}">
                <a16:creationId xmlns:a16="http://schemas.microsoft.com/office/drawing/2014/main" id="{5528A0E5-FAF5-624E-916D-B7C222009A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3548" y="4205429"/>
            <a:ext cx="3148314" cy="2326604"/>
          </a:xfrm>
          <a:prstGeom prst="rect">
            <a:avLst/>
          </a:prstGeom>
        </p:spPr>
      </p:pic>
      <p:sp>
        <p:nvSpPr>
          <p:cNvPr id="10" name="Content Placeholder 5">
            <a:extLst>
              <a:ext uri="{FF2B5EF4-FFF2-40B4-BE49-F238E27FC236}">
                <a16:creationId xmlns:a16="http://schemas.microsoft.com/office/drawing/2014/main" id="{2CC8C86F-B77B-0949-A532-A98887291653}"/>
              </a:ext>
            </a:extLst>
          </p:cNvPr>
          <p:cNvSpPr txBox="1">
            <a:spLocks/>
          </p:cNvSpPr>
          <p:nvPr/>
        </p:nvSpPr>
        <p:spPr>
          <a:xfrm>
            <a:off x="7582429" y="1817972"/>
            <a:ext cx="3600643" cy="2873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GB" sz="1800" b="0" i="0" kern="1200" dirty="0">
                <a:solidFill>
                  <a:prstClr val="black"/>
                </a:solidFill>
                <a:latin typeface="OpenDyslexicAlta" pitchFamily="2" charset="77"/>
                <a:ea typeface="OpenDyslexicAlta" pitchFamily="2" charset="77"/>
                <a:cs typeface="OpenDyslexicAlta" pitchFamily="2" charset="77"/>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mj-lt"/>
              <a:buAutoNum type="arabicPeriod"/>
            </a:pPr>
            <a:r>
              <a:rPr lang="en-GB" dirty="0"/>
              <a:t>Children</a:t>
            </a:r>
            <a:br>
              <a:rPr lang="en-GB" dirty="0"/>
            </a:br>
            <a:endParaRPr lang="en-GB" dirty="0"/>
          </a:p>
          <a:p>
            <a:pPr marL="342900" indent="-342900">
              <a:buFont typeface="+mj-lt"/>
              <a:buAutoNum type="arabicPeriod"/>
            </a:pPr>
            <a:r>
              <a:rPr lang="en-GB" dirty="0"/>
              <a:t>Children’</a:t>
            </a:r>
            <a:br>
              <a:rPr lang="en-GB" dirty="0"/>
            </a:br>
            <a:endParaRPr lang="en-GB" dirty="0"/>
          </a:p>
          <a:p>
            <a:pPr marL="342900" indent="-342900">
              <a:buFont typeface="+mj-lt"/>
              <a:buAutoNum type="arabicPeriod"/>
            </a:pPr>
            <a:r>
              <a:rPr lang="en-GB" dirty="0"/>
              <a:t>Children’s</a:t>
            </a:r>
            <a:br>
              <a:rPr lang="en-GB" dirty="0"/>
            </a:br>
            <a:endParaRPr lang="en-GB" dirty="0"/>
          </a:p>
          <a:p>
            <a:pPr marL="342900" indent="-342900">
              <a:buFont typeface="+mj-lt"/>
              <a:buAutoNum type="arabicPeriod"/>
            </a:pPr>
            <a:r>
              <a:rPr lang="en-GB" dirty="0"/>
              <a:t>Children’s shoes.</a:t>
            </a:r>
          </a:p>
        </p:txBody>
      </p:sp>
    </p:spTree>
    <p:extLst>
      <p:ext uri="{BB962C8B-B14F-4D97-AF65-F5344CB8AC3E}">
        <p14:creationId xmlns:p14="http://schemas.microsoft.com/office/powerpoint/2010/main" val="133130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1D395A-E6CD-EB4F-9233-EB8D3621C437}"/>
              </a:ext>
            </a:extLst>
          </p:cNvPr>
          <p:cNvSpPr/>
          <p:nvPr/>
        </p:nvSpPr>
        <p:spPr>
          <a:xfrm>
            <a:off x="3459914" y="1543050"/>
            <a:ext cx="8384424" cy="503681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Possessive apostrophes with plural words.</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girls’</a:t>
            </a:r>
          </a:p>
          <a:p>
            <a:pPr fontAlgn="t">
              <a:lnSpc>
                <a:spcPct val="100000"/>
              </a:lnSpc>
              <a:spcAft>
                <a:spcPts val="200"/>
              </a:spcAft>
            </a:pPr>
            <a:r>
              <a:rPr lang="en-GB" sz="2000" dirty="0"/>
              <a:t>boys’</a:t>
            </a:r>
          </a:p>
          <a:p>
            <a:pPr fontAlgn="t">
              <a:lnSpc>
                <a:spcPct val="100000"/>
              </a:lnSpc>
              <a:spcAft>
                <a:spcPts val="200"/>
              </a:spcAft>
            </a:pPr>
            <a:r>
              <a:rPr lang="en-GB" sz="2000" dirty="0"/>
              <a:t>babies’</a:t>
            </a:r>
          </a:p>
          <a:p>
            <a:pPr fontAlgn="t">
              <a:lnSpc>
                <a:spcPct val="100000"/>
              </a:lnSpc>
              <a:spcAft>
                <a:spcPts val="200"/>
              </a:spcAft>
            </a:pPr>
            <a:r>
              <a:rPr lang="en-GB" sz="2000" dirty="0"/>
              <a:t>children’s</a:t>
            </a:r>
          </a:p>
          <a:p>
            <a:pPr fontAlgn="t">
              <a:lnSpc>
                <a:spcPct val="100000"/>
              </a:lnSpc>
              <a:spcAft>
                <a:spcPts val="200"/>
              </a:spcAft>
            </a:pPr>
            <a:r>
              <a:rPr lang="en-GB" sz="2000" dirty="0"/>
              <a:t>men’s</a:t>
            </a:r>
          </a:p>
          <a:p>
            <a:pPr fontAlgn="t">
              <a:lnSpc>
                <a:spcPct val="100000"/>
              </a:lnSpc>
              <a:spcAft>
                <a:spcPts val="200"/>
              </a:spcAft>
            </a:pPr>
            <a:r>
              <a:rPr lang="en-GB" sz="2000" dirty="0"/>
              <a:t>mice’s</a:t>
            </a:r>
          </a:p>
          <a:p>
            <a:pPr fontAlgn="t">
              <a:lnSpc>
                <a:spcPct val="100000"/>
              </a:lnSpc>
              <a:spcAft>
                <a:spcPts val="200"/>
              </a:spcAft>
            </a:pPr>
            <a:r>
              <a:rPr lang="en-GB" sz="2000" dirty="0"/>
              <a:t>ladies’</a:t>
            </a:r>
          </a:p>
          <a:p>
            <a:pPr fontAlgn="t">
              <a:lnSpc>
                <a:spcPct val="100000"/>
              </a:lnSpc>
              <a:spcAft>
                <a:spcPts val="200"/>
              </a:spcAft>
            </a:pPr>
            <a:r>
              <a:rPr lang="en-GB" sz="2000" dirty="0"/>
              <a:t>cats’</a:t>
            </a:r>
          </a:p>
          <a:p>
            <a:pPr fontAlgn="t">
              <a:lnSpc>
                <a:spcPct val="100000"/>
              </a:lnSpc>
              <a:spcAft>
                <a:spcPts val="200"/>
              </a:spcAft>
            </a:pPr>
            <a:r>
              <a:rPr lang="en-GB" sz="2000" dirty="0"/>
              <a:t>women’s</a:t>
            </a:r>
          </a:p>
          <a:p>
            <a:pPr fontAlgn="t">
              <a:lnSpc>
                <a:spcPct val="100000"/>
              </a:lnSpc>
              <a:spcAft>
                <a:spcPts val="200"/>
              </a:spcAft>
            </a:pPr>
            <a:r>
              <a:rPr lang="en-GB" sz="2000" dirty="0"/>
              <a:t>geese’s</a:t>
            </a:r>
          </a:p>
        </p:txBody>
      </p:sp>
      <p:sp>
        <p:nvSpPr>
          <p:cNvPr id="8" name="Content Placeholder 5">
            <a:extLst>
              <a:ext uri="{FF2B5EF4-FFF2-40B4-BE49-F238E27FC236}">
                <a16:creationId xmlns:a16="http://schemas.microsoft.com/office/drawing/2014/main" id="{D7BE6380-2FA6-164B-B9E0-19E6D957361B}"/>
              </a:ext>
            </a:extLst>
          </p:cNvPr>
          <p:cNvSpPr>
            <a:spLocks noGrp="1"/>
          </p:cNvSpPr>
          <p:nvPr>
            <p:ph sz="quarter" idx="18"/>
          </p:nvPr>
        </p:nvSpPr>
        <p:spPr>
          <a:xfrm>
            <a:off x="3459914" y="1840748"/>
            <a:ext cx="3600643" cy="2765976"/>
          </a:xfrm>
        </p:spPr>
        <p:txBody>
          <a:bodyPr>
            <a:normAutofit/>
          </a:bodyPr>
          <a:lstStyle/>
          <a:p>
            <a:pPr marL="342900" indent="-342900">
              <a:buFont typeface="+mj-lt"/>
              <a:buAutoNum type="arabicPeriod"/>
            </a:pPr>
            <a:r>
              <a:rPr lang="en-GB" dirty="0"/>
              <a:t>Start with your plural noun.</a:t>
            </a:r>
          </a:p>
          <a:p>
            <a:pPr marL="342900" indent="-342900">
              <a:buFont typeface="+mj-lt"/>
              <a:buAutoNum type="arabicPeriod"/>
            </a:pPr>
            <a:r>
              <a:rPr lang="en-GB" dirty="0"/>
              <a:t>Add an apostrophe after the noun.</a:t>
            </a:r>
          </a:p>
          <a:p>
            <a:pPr marL="342900" indent="-342900">
              <a:buFont typeface="+mj-lt"/>
              <a:buAutoNum type="arabicPeriod"/>
            </a:pPr>
            <a:r>
              <a:rPr lang="en-GB" dirty="0"/>
              <a:t>If your word does NOT end with ‘s’, add an ‘s’.</a:t>
            </a:r>
          </a:p>
          <a:p>
            <a:pPr marL="342900" indent="-342900">
              <a:buFont typeface="+mj-lt"/>
              <a:buAutoNum type="arabicPeriod"/>
            </a:pPr>
            <a:r>
              <a:rPr lang="en-GB" dirty="0"/>
              <a:t>Write the noun for their possession.</a:t>
            </a:r>
          </a:p>
        </p:txBody>
      </p:sp>
      <p:pic>
        <p:nvPicPr>
          <p:cNvPr id="9" name="Picture 8">
            <a:extLst>
              <a:ext uri="{FF2B5EF4-FFF2-40B4-BE49-F238E27FC236}">
                <a16:creationId xmlns:a16="http://schemas.microsoft.com/office/drawing/2014/main" id="{5528A0E5-FAF5-624E-916D-B7C222009A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3548" y="4205429"/>
            <a:ext cx="3148314" cy="2326604"/>
          </a:xfrm>
          <a:prstGeom prst="rect">
            <a:avLst/>
          </a:prstGeom>
        </p:spPr>
      </p:pic>
      <p:sp>
        <p:nvSpPr>
          <p:cNvPr id="10" name="Content Placeholder 5">
            <a:extLst>
              <a:ext uri="{FF2B5EF4-FFF2-40B4-BE49-F238E27FC236}">
                <a16:creationId xmlns:a16="http://schemas.microsoft.com/office/drawing/2014/main" id="{2CC8C86F-B77B-0949-A532-A98887291653}"/>
              </a:ext>
            </a:extLst>
          </p:cNvPr>
          <p:cNvSpPr txBox="1">
            <a:spLocks/>
          </p:cNvSpPr>
          <p:nvPr/>
        </p:nvSpPr>
        <p:spPr>
          <a:xfrm>
            <a:off x="7582429" y="1817972"/>
            <a:ext cx="3600643" cy="2873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GB" sz="1800" b="0" i="0" kern="1200" dirty="0">
                <a:solidFill>
                  <a:prstClr val="black"/>
                </a:solidFill>
                <a:latin typeface="OpenDyslexicAlta" pitchFamily="2" charset="77"/>
                <a:ea typeface="OpenDyslexicAlta" pitchFamily="2" charset="77"/>
                <a:cs typeface="OpenDyslexicAlta" pitchFamily="2" charset="77"/>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mj-lt"/>
              <a:buAutoNum type="arabicPeriod"/>
            </a:pPr>
            <a:r>
              <a:rPr lang="en-GB" dirty="0"/>
              <a:t>Friends</a:t>
            </a:r>
            <a:br>
              <a:rPr lang="en-GB" dirty="0"/>
            </a:br>
            <a:endParaRPr lang="en-GB" dirty="0"/>
          </a:p>
          <a:p>
            <a:pPr marL="342900" indent="-342900">
              <a:buFont typeface="+mj-lt"/>
              <a:buAutoNum type="arabicPeriod"/>
            </a:pPr>
            <a:r>
              <a:rPr lang="en-GB" dirty="0"/>
              <a:t>Friends’</a:t>
            </a:r>
            <a:br>
              <a:rPr lang="en-GB" dirty="0"/>
            </a:br>
            <a:endParaRPr lang="en-GB" dirty="0"/>
          </a:p>
          <a:p>
            <a:pPr marL="342900" indent="-342900">
              <a:buFont typeface="+mj-lt"/>
              <a:buAutoNum type="arabicPeriod"/>
            </a:pPr>
            <a:r>
              <a:rPr lang="en-GB" dirty="0"/>
              <a:t>Friends’</a:t>
            </a:r>
            <a:br>
              <a:rPr lang="en-GB" dirty="0"/>
            </a:br>
            <a:endParaRPr lang="en-GB" dirty="0"/>
          </a:p>
          <a:p>
            <a:pPr marL="342900" indent="-342900">
              <a:buFont typeface="+mj-lt"/>
              <a:buAutoNum type="arabicPeriod"/>
            </a:pPr>
            <a:r>
              <a:rPr lang="en-GB" dirty="0"/>
              <a:t>Friends’ smiles.</a:t>
            </a:r>
          </a:p>
        </p:txBody>
      </p:sp>
    </p:spTree>
    <p:extLst>
      <p:ext uri="{BB962C8B-B14F-4D97-AF65-F5344CB8AC3E}">
        <p14:creationId xmlns:p14="http://schemas.microsoft.com/office/powerpoint/2010/main" val="15682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Possessive apostrophes with plural words.</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girls’</a:t>
            </a:r>
          </a:p>
          <a:p>
            <a:pPr fontAlgn="t">
              <a:lnSpc>
                <a:spcPct val="100000"/>
              </a:lnSpc>
              <a:spcAft>
                <a:spcPts val="200"/>
              </a:spcAft>
            </a:pPr>
            <a:r>
              <a:rPr lang="en-GB" sz="2000" dirty="0"/>
              <a:t>boys’</a:t>
            </a:r>
          </a:p>
          <a:p>
            <a:pPr fontAlgn="t">
              <a:lnSpc>
                <a:spcPct val="100000"/>
              </a:lnSpc>
              <a:spcAft>
                <a:spcPts val="200"/>
              </a:spcAft>
            </a:pPr>
            <a:r>
              <a:rPr lang="en-GB" sz="2000" dirty="0"/>
              <a:t>babies’</a:t>
            </a:r>
          </a:p>
          <a:p>
            <a:pPr fontAlgn="t">
              <a:lnSpc>
                <a:spcPct val="100000"/>
              </a:lnSpc>
              <a:spcAft>
                <a:spcPts val="200"/>
              </a:spcAft>
            </a:pPr>
            <a:r>
              <a:rPr lang="en-GB" sz="2000" dirty="0"/>
              <a:t>children’s</a:t>
            </a:r>
          </a:p>
          <a:p>
            <a:pPr fontAlgn="t">
              <a:lnSpc>
                <a:spcPct val="100000"/>
              </a:lnSpc>
              <a:spcAft>
                <a:spcPts val="200"/>
              </a:spcAft>
            </a:pPr>
            <a:r>
              <a:rPr lang="en-GB" sz="2000" dirty="0"/>
              <a:t>men’s</a:t>
            </a:r>
          </a:p>
          <a:p>
            <a:pPr fontAlgn="t">
              <a:lnSpc>
                <a:spcPct val="100000"/>
              </a:lnSpc>
              <a:spcAft>
                <a:spcPts val="200"/>
              </a:spcAft>
            </a:pPr>
            <a:r>
              <a:rPr lang="en-GB" sz="2000" dirty="0"/>
              <a:t>mice’s</a:t>
            </a:r>
          </a:p>
          <a:p>
            <a:pPr fontAlgn="t">
              <a:lnSpc>
                <a:spcPct val="100000"/>
              </a:lnSpc>
              <a:spcAft>
                <a:spcPts val="200"/>
              </a:spcAft>
            </a:pPr>
            <a:r>
              <a:rPr lang="en-GB" sz="2000" dirty="0"/>
              <a:t>ladies’</a:t>
            </a:r>
          </a:p>
          <a:p>
            <a:pPr fontAlgn="t">
              <a:lnSpc>
                <a:spcPct val="100000"/>
              </a:lnSpc>
              <a:spcAft>
                <a:spcPts val="200"/>
              </a:spcAft>
            </a:pPr>
            <a:r>
              <a:rPr lang="en-GB" sz="2000" dirty="0"/>
              <a:t>cats’</a:t>
            </a:r>
          </a:p>
          <a:p>
            <a:pPr fontAlgn="t">
              <a:lnSpc>
                <a:spcPct val="100000"/>
              </a:lnSpc>
              <a:spcAft>
                <a:spcPts val="200"/>
              </a:spcAft>
            </a:pPr>
            <a:r>
              <a:rPr lang="en-GB" sz="2000" dirty="0"/>
              <a:t>women’s</a:t>
            </a:r>
          </a:p>
          <a:p>
            <a:pPr fontAlgn="t">
              <a:lnSpc>
                <a:spcPct val="100000"/>
              </a:lnSpc>
              <a:spcAft>
                <a:spcPts val="200"/>
              </a:spcAft>
            </a:pPr>
            <a:r>
              <a:rPr lang="en-GB" sz="2000" dirty="0"/>
              <a:t>geese’s</a:t>
            </a:r>
          </a:p>
        </p:txBody>
      </p:sp>
      <p:sp>
        <p:nvSpPr>
          <p:cNvPr id="7" name="Content Placeholder 6">
            <a:extLst>
              <a:ext uri="{FF2B5EF4-FFF2-40B4-BE49-F238E27FC236}">
                <a16:creationId xmlns:a16="http://schemas.microsoft.com/office/drawing/2014/main" id="{BB339B6F-1C2E-4045-9E1A-DB9A8D97722B}"/>
              </a:ext>
            </a:extLst>
          </p:cNvPr>
          <p:cNvSpPr>
            <a:spLocks noGrp="1"/>
          </p:cNvSpPr>
          <p:nvPr>
            <p:ph sz="quarter" idx="18"/>
          </p:nvPr>
        </p:nvSpPr>
        <p:spPr>
          <a:xfrm>
            <a:off x="3410903" y="1991838"/>
            <a:ext cx="8382000" cy="4709000"/>
          </a:xfrm>
        </p:spPr>
        <p:txBody>
          <a:bodyPr>
            <a:normAutofit fontScale="92500" lnSpcReduction="20000"/>
          </a:bodyPr>
          <a:lstStyle/>
          <a:p>
            <a:pPr marL="342900" indent="-342900">
              <a:lnSpc>
                <a:spcPct val="150000"/>
              </a:lnSpc>
              <a:buFont typeface="+mj-lt"/>
              <a:buAutoNum type="arabicPeriod"/>
            </a:pPr>
            <a:r>
              <a:rPr lang="en-GB" sz="3600" dirty="0"/>
              <a:t> </a:t>
            </a:r>
            <a:r>
              <a:rPr lang="en-GB" sz="3600" dirty="0">
                <a:latin typeface="Calibri" panose="020F0502020204030204" pitchFamily="34" charset="0"/>
                <a:cs typeface="Calibri" panose="020F0502020204030204" pitchFamily="34" charset="0"/>
              </a:rPr>
              <a:t>____________________________________</a:t>
            </a:r>
          </a:p>
          <a:p>
            <a:pPr marL="342900" indent="-342900">
              <a:lnSpc>
                <a:spcPct val="150000"/>
              </a:lnSpc>
              <a:buFont typeface="+mj-lt"/>
              <a:buAutoNum type="arabicPeriod"/>
            </a:pPr>
            <a:r>
              <a:rPr lang="en-GB" sz="3600" dirty="0"/>
              <a:t> </a:t>
            </a:r>
            <a:r>
              <a:rPr lang="en-GB" sz="3600" dirty="0">
                <a:latin typeface="Calibri" panose="020F0502020204030204" pitchFamily="34" charset="0"/>
                <a:cs typeface="Calibri" panose="020F0502020204030204" pitchFamily="34" charset="0"/>
              </a:rPr>
              <a:t>____________________________________</a:t>
            </a:r>
          </a:p>
          <a:p>
            <a:pPr marL="342900" indent="-342900">
              <a:lnSpc>
                <a:spcPct val="150000"/>
              </a:lnSpc>
              <a:buFont typeface="+mj-lt"/>
              <a:buAutoNum type="arabicPeriod"/>
            </a:pPr>
            <a:r>
              <a:rPr lang="en-GB" sz="3600" dirty="0"/>
              <a:t> </a:t>
            </a:r>
            <a:r>
              <a:rPr lang="en-GB" sz="3600" dirty="0">
                <a:latin typeface="Calibri" panose="020F0502020204030204" pitchFamily="34" charset="0"/>
                <a:cs typeface="Calibri" panose="020F0502020204030204" pitchFamily="34" charset="0"/>
              </a:rPr>
              <a:t>____________________________________</a:t>
            </a:r>
          </a:p>
          <a:p>
            <a:pPr marL="342900" indent="-342900">
              <a:lnSpc>
                <a:spcPct val="150000"/>
              </a:lnSpc>
              <a:buFont typeface="+mj-lt"/>
              <a:buAutoNum type="arabicPeriod"/>
            </a:pPr>
            <a:r>
              <a:rPr lang="en-GB" sz="3600" dirty="0"/>
              <a:t> </a:t>
            </a:r>
            <a:r>
              <a:rPr lang="en-GB" sz="3600" dirty="0">
                <a:latin typeface="Calibri" panose="020F0502020204030204" pitchFamily="34" charset="0"/>
                <a:cs typeface="Calibri" panose="020F0502020204030204" pitchFamily="34" charset="0"/>
              </a:rPr>
              <a:t>____________________________________</a:t>
            </a:r>
          </a:p>
          <a:p>
            <a:pPr marL="342900" indent="-342900">
              <a:lnSpc>
                <a:spcPct val="150000"/>
              </a:lnSpc>
              <a:buFont typeface="+mj-lt"/>
              <a:buAutoNum type="arabicPeriod"/>
            </a:pPr>
            <a:r>
              <a:rPr lang="en-GB" sz="3600" dirty="0"/>
              <a:t> </a:t>
            </a:r>
            <a:r>
              <a:rPr lang="en-GB" sz="3600" dirty="0">
                <a:latin typeface="Calibri" panose="020F0502020204030204" pitchFamily="34" charset="0"/>
                <a:cs typeface="Calibri" panose="020F0502020204030204" pitchFamily="34" charset="0"/>
              </a:rPr>
              <a:t>____________________________________</a:t>
            </a:r>
          </a:p>
          <a:p>
            <a:pPr marL="342900" indent="-342900">
              <a:lnSpc>
                <a:spcPct val="150000"/>
              </a:lnSpc>
              <a:buFont typeface="+mj-lt"/>
              <a:buAutoNum type="arabicPeriod"/>
            </a:pPr>
            <a:r>
              <a:rPr lang="en-GB" sz="3600" dirty="0"/>
              <a:t> </a:t>
            </a:r>
            <a:r>
              <a:rPr lang="en-GB" sz="3600" dirty="0">
                <a:latin typeface="Calibri" panose="020F0502020204030204" pitchFamily="34" charset="0"/>
                <a:cs typeface="Calibri" panose="020F0502020204030204" pitchFamily="34" charset="0"/>
              </a:rPr>
              <a:t>____________________________________</a:t>
            </a:r>
          </a:p>
        </p:txBody>
      </p:sp>
      <p:sp>
        <p:nvSpPr>
          <p:cNvPr id="12" name="TextBox 11">
            <a:extLst>
              <a:ext uri="{FF2B5EF4-FFF2-40B4-BE49-F238E27FC236}">
                <a16:creationId xmlns:a16="http://schemas.microsoft.com/office/drawing/2014/main" id="{89459515-3FA5-584B-8BA7-109DF3A2B897}"/>
              </a:ext>
            </a:extLst>
          </p:cNvPr>
          <p:cNvSpPr txBox="1"/>
          <p:nvPr/>
        </p:nvSpPr>
        <p:spPr>
          <a:xfrm>
            <a:off x="3586163" y="1331209"/>
            <a:ext cx="8206740" cy="523220"/>
          </a:xfrm>
          <a:prstGeom prst="rect">
            <a:avLst/>
          </a:prstGeom>
          <a:noFill/>
        </p:spPr>
        <p:txBody>
          <a:bodyPr wrap="square" rtlCol="0">
            <a:spAutoFit/>
          </a:bodyPr>
          <a:lstStyle/>
          <a:p>
            <a:r>
              <a:rPr lang="en-GB" sz="1400" dirty="0">
                <a:latin typeface="OpenDyslexicAlta" pitchFamily="2" charset="77"/>
              </a:rPr>
              <a:t>Can you write sentences using six plural possessive apostrophes? You can use your spellings or your own words.</a:t>
            </a:r>
          </a:p>
        </p:txBody>
      </p:sp>
    </p:spTree>
    <p:extLst>
      <p:ext uri="{BB962C8B-B14F-4D97-AF65-F5344CB8AC3E}">
        <p14:creationId xmlns:p14="http://schemas.microsoft.com/office/powerpoint/2010/main" val="59224271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502914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366492517"/>
                    </a:ext>
                  </a:extLst>
                </a:gridCol>
                <a:gridCol w="1858433">
                  <a:extLst>
                    <a:ext uri="{9D8B030D-6E8A-4147-A177-3AD203B41FA5}">
                      <a16:colId xmlns:a16="http://schemas.microsoft.com/office/drawing/2014/main" val="3625308362"/>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tc>
                  <a:txBody>
                    <a:bodyPr/>
                    <a:lstStyle/>
                    <a:p>
                      <a:pPr algn="ctr"/>
                      <a:r>
                        <a:rPr lang="en-GB" dirty="0">
                          <a:latin typeface="OpenDyslexic" charset="0"/>
                          <a:ea typeface="OpenDyslexic" charset="0"/>
                          <a:cs typeface="OpenDyslexic" charset="0"/>
                        </a:rPr>
                        <a:t>1</a:t>
                      </a:r>
                      <a:r>
                        <a:rPr lang="en-GB" baseline="30000" dirty="0">
                          <a:latin typeface="OpenDyslexic" charset="0"/>
                          <a:ea typeface="OpenDyslexic" charset="0"/>
                          <a:cs typeface="OpenDyslexic" charset="0"/>
                        </a:rPr>
                        <a:t>st</a:t>
                      </a:r>
                      <a:r>
                        <a:rPr lang="en-GB" dirty="0">
                          <a:latin typeface="OpenDyslexic" charset="0"/>
                          <a:ea typeface="OpenDyslexic" charset="0"/>
                          <a:cs typeface="OpenDyslexic" charset="0"/>
                        </a:rPr>
                        <a:t> Attempt</a:t>
                      </a:r>
                    </a:p>
                  </a:txBody>
                  <a:tcPr>
                    <a:solidFill>
                      <a:srgbClr val="FF7E79"/>
                    </a:solidFill>
                  </a:tcPr>
                </a:tc>
                <a:tc>
                  <a:txBody>
                    <a:bodyPr/>
                    <a:lstStyle/>
                    <a:p>
                      <a:pPr algn="ctr"/>
                      <a:r>
                        <a:rPr lang="en-GB" dirty="0">
                          <a:latin typeface="OpenDyslexic" charset="0"/>
                          <a:ea typeface="OpenDyslexic" charset="0"/>
                          <a:cs typeface="OpenDyslexic" charset="0"/>
                        </a:rPr>
                        <a:t>2</a:t>
                      </a:r>
                      <a:r>
                        <a:rPr lang="en-GB" baseline="30000" dirty="0">
                          <a:latin typeface="OpenDyslexic" charset="0"/>
                          <a:ea typeface="OpenDyslexic" charset="0"/>
                          <a:cs typeface="OpenDyslexic" charset="0"/>
                        </a:rPr>
                        <a:t>nd</a:t>
                      </a:r>
                      <a:r>
                        <a:rPr lang="en-GB" baseline="0" dirty="0">
                          <a:latin typeface="OpenDyslexic" charset="0"/>
                          <a:ea typeface="OpenDyslexic" charset="0"/>
                          <a:cs typeface="OpenDyslexic" charset="0"/>
                        </a:rPr>
                        <a:t> Attempt</a:t>
                      </a:r>
                      <a:endParaRPr lang="en-GB" dirty="0">
                        <a:latin typeface="OpenDyslexic" charset="0"/>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girls’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boys’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babies’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children’s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men’s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mice’s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ladies’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cats’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women’s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geese’s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7932548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a:lnSpc>
                          <a:spcPct val="100000"/>
                        </a:lnSpc>
                        <a:spcBef>
                          <a:spcPts val="0"/>
                        </a:spcBef>
                        <a:defRPr/>
                      </a:pPr>
                      <a:r>
                        <a:rPr lang="en-GB" sz="1400" dirty="0">
                          <a:latin typeface="Muli" pitchFamily="2" charset="77"/>
                        </a:rPr>
                        <a:t>Possessive apostrophes with plural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070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95180"/>
            <a:ext cx="10515600" cy="1325563"/>
          </a:xfrm>
        </p:spPr>
        <p:txBody>
          <a:bodyPr>
            <a:normAutofit fontScale="90000"/>
          </a:bodyPr>
          <a:lstStyle/>
          <a:p>
            <a:r>
              <a:rPr lang="en-GB" sz="5400" dirty="0"/>
              <a:t>Write down the opposite of:</a:t>
            </a:r>
            <a:br>
              <a:rPr lang="en-GB" sz="5400" dirty="0"/>
            </a:br>
            <a:br>
              <a:rPr lang="en-GB" sz="5400" dirty="0"/>
            </a:br>
            <a:r>
              <a:rPr lang="en-GB" sz="6700" dirty="0"/>
              <a:t>flexible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flexible</a:t>
            </a:r>
          </a:p>
          <a:p>
            <a:endParaRPr lang="en-GB" dirty="0"/>
          </a:p>
        </p:txBody>
      </p:sp>
    </p:spTree>
    <p:extLst>
      <p:ext uri="{BB962C8B-B14F-4D97-AF65-F5344CB8AC3E}">
        <p14:creationId xmlns:p14="http://schemas.microsoft.com/office/powerpoint/2010/main" val="29390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156374"/>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girls’</a:t>
                      </a: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boys’</a:t>
                      </a: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babies’</a:t>
                      </a: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children’s</a:t>
                      </a: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men’s</a:t>
                      </a: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mice’s</a:t>
                      </a: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ladies’</a:t>
                      </a: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cats’</a:t>
                      </a: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women’s</a:t>
                      </a: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geese’s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589897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a:lnSpc>
                          <a:spcPct val="100000"/>
                        </a:lnSpc>
                        <a:spcBef>
                          <a:spcPts val="0"/>
                        </a:spcBef>
                        <a:defRPr/>
                      </a:pPr>
                      <a:r>
                        <a:rPr lang="en-GB" sz="1400" dirty="0">
                          <a:latin typeface="Muli" pitchFamily="2" charset="77"/>
                        </a:rPr>
                        <a:t>Possessive apostrophes with plural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FAFFACE1-108C-F44A-9A3E-32F613FE6E12}"/>
              </a:ext>
            </a:extLst>
          </p:cNvPr>
          <p:cNvSpPr txBox="1"/>
          <p:nvPr/>
        </p:nvSpPr>
        <p:spPr>
          <a:xfrm>
            <a:off x="3446463" y="1307808"/>
            <a:ext cx="8599277" cy="584775"/>
          </a:xfrm>
          <a:prstGeom prst="rect">
            <a:avLst/>
          </a:prstGeom>
          <a:noFill/>
        </p:spPr>
        <p:txBody>
          <a:bodyPr wrap="none" rtlCol="0">
            <a:spAutoFit/>
          </a:bodyPr>
          <a:lstStyle/>
          <a:p>
            <a:r>
              <a:rPr lang="en-GB" sz="1600" dirty="0">
                <a:latin typeface="OpenDyslexicAlta" pitchFamily="2" charset="77"/>
              </a:rPr>
              <a:t>Ahmed got 3/10 on his plural possessive apostrophes spelling test. Can you </a:t>
            </a:r>
          </a:p>
          <a:p>
            <a:r>
              <a:rPr lang="en-GB" sz="1600" dirty="0">
                <a:latin typeface="OpenDyslexicAlta" pitchFamily="2" charset="77"/>
              </a:rPr>
              <a:t>correct his answers?</a:t>
            </a:r>
          </a:p>
        </p:txBody>
      </p:sp>
      <p:graphicFrame>
        <p:nvGraphicFramePr>
          <p:cNvPr id="3" name="Table 2">
            <a:extLst>
              <a:ext uri="{FF2B5EF4-FFF2-40B4-BE49-F238E27FC236}">
                <a16:creationId xmlns:a16="http://schemas.microsoft.com/office/drawing/2014/main" id="{8A86A008-70E1-4049-8B10-510612185F57}"/>
              </a:ext>
            </a:extLst>
          </p:cNvPr>
          <p:cNvGraphicFramePr>
            <a:graphicFrameLocks noGrp="1"/>
          </p:cNvGraphicFramePr>
          <p:nvPr>
            <p:extLst>
              <p:ext uri="{D42A27DB-BD31-4B8C-83A1-F6EECF244321}">
                <p14:modId xmlns:p14="http://schemas.microsoft.com/office/powerpoint/2010/main" val="1440433989"/>
              </p:ext>
            </p:extLst>
          </p:nvPr>
        </p:nvGraphicFramePr>
        <p:xfrm>
          <a:off x="3446463" y="2000744"/>
          <a:ext cx="2787650" cy="462865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791658760"/>
                    </a:ext>
                  </a:extLst>
                </a:gridCol>
              </a:tblGrid>
              <a:tr h="462865">
                <a:tc>
                  <a:txBody>
                    <a:bodyPr/>
                    <a:lstStyle/>
                    <a:p>
                      <a:r>
                        <a:rPr lang="en-GB" dirty="0">
                          <a:latin typeface="OpenDyslexicAlta" pitchFamily="2" charset="77"/>
                        </a:rPr>
                        <a:t>girl’s</a:t>
                      </a:r>
                    </a:p>
                  </a:txBody>
                  <a:tcPr/>
                </a:tc>
                <a:extLst>
                  <a:ext uri="{0D108BD9-81ED-4DB2-BD59-A6C34878D82A}">
                    <a16:rowId xmlns:a16="http://schemas.microsoft.com/office/drawing/2014/main" val="395230330"/>
                  </a:ext>
                </a:extLst>
              </a:tr>
              <a:tr h="462865">
                <a:tc>
                  <a:txBody>
                    <a:bodyPr/>
                    <a:lstStyle/>
                    <a:p>
                      <a:r>
                        <a:rPr lang="en-GB" dirty="0">
                          <a:latin typeface="OpenDyslexicAlta" pitchFamily="2" charset="77"/>
                        </a:rPr>
                        <a:t>boys’</a:t>
                      </a:r>
                    </a:p>
                  </a:txBody>
                  <a:tcPr/>
                </a:tc>
                <a:extLst>
                  <a:ext uri="{0D108BD9-81ED-4DB2-BD59-A6C34878D82A}">
                    <a16:rowId xmlns:a16="http://schemas.microsoft.com/office/drawing/2014/main" val="152637449"/>
                  </a:ext>
                </a:extLst>
              </a:tr>
              <a:tr h="462865">
                <a:tc>
                  <a:txBody>
                    <a:bodyPr/>
                    <a:lstStyle/>
                    <a:p>
                      <a:r>
                        <a:rPr lang="en-GB" dirty="0" err="1">
                          <a:latin typeface="OpenDyslexicAlta" pitchFamily="2" charset="77"/>
                        </a:rPr>
                        <a:t>babies’s</a:t>
                      </a:r>
                      <a:endParaRPr lang="en-GB" dirty="0">
                        <a:latin typeface="OpenDyslexicAlta" pitchFamily="2" charset="77"/>
                      </a:endParaRPr>
                    </a:p>
                  </a:txBody>
                  <a:tcPr/>
                </a:tc>
                <a:extLst>
                  <a:ext uri="{0D108BD9-81ED-4DB2-BD59-A6C34878D82A}">
                    <a16:rowId xmlns:a16="http://schemas.microsoft.com/office/drawing/2014/main" val="906047366"/>
                  </a:ext>
                </a:extLst>
              </a:tr>
              <a:tr h="462865">
                <a:tc>
                  <a:txBody>
                    <a:bodyPr/>
                    <a:lstStyle/>
                    <a:p>
                      <a:r>
                        <a:rPr lang="en-GB" dirty="0" err="1">
                          <a:latin typeface="OpenDyslexicAlta" pitchFamily="2" charset="77"/>
                        </a:rPr>
                        <a:t>childrens</a:t>
                      </a:r>
                      <a:r>
                        <a:rPr lang="en-GB" dirty="0">
                          <a:latin typeface="OpenDyslexicAlta" pitchFamily="2" charset="77"/>
                        </a:rPr>
                        <a:t>’</a:t>
                      </a:r>
                    </a:p>
                  </a:txBody>
                  <a:tcPr/>
                </a:tc>
                <a:extLst>
                  <a:ext uri="{0D108BD9-81ED-4DB2-BD59-A6C34878D82A}">
                    <a16:rowId xmlns:a16="http://schemas.microsoft.com/office/drawing/2014/main" val="4134564787"/>
                  </a:ext>
                </a:extLst>
              </a:tr>
              <a:tr h="462865">
                <a:tc>
                  <a:txBody>
                    <a:bodyPr/>
                    <a:lstStyle/>
                    <a:p>
                      <a:r>
                        <a:rPr lang="en-GB" dirty="0">
                          <a:latin typeface="OpenDyslexicAlta" pitchFamily="2" charset="77"/>
                        </a:rPr>
                        <a:t>men’s</a:t>
                      </a:r>
                    </a:p>
                  </a:txBody>
                  <a:tcPr/>
                </a:tc>
                <a:extLst>
                  <a:ext uri="{0D108BD9-81ED-4DB2-BD59-A6C34878D82A}">
                    <a16:rowId xmlns:a16="http://schemas.microsoft.com/office/drawing/2014/main" val="2069355335"/>
                  </a:ext>
                </a:extLst>
              </a:tr>
              <a:tr h="462865">
                <a:tc>
                  <a:txBody>
                    <a:bodyPr/>
                    <a:lstStyle/>
                    <a:p>
                      <a:r>
                        <a:rPr lang="en-GB" dirty="0">
                          <a:latin typeface="OpenDyslexicAlta" pitchFamily="2" charset="77"/>
                        </a:rPr>
                        <a:t>mouse’s</a:t>
                      </a:r>
                    </a:p>
                  </a:txBody>
                  <a:tcPr/>
                </a:tc>
                <a:extLst>
                  <a:ext uri="{0D108BD9-81ED-4DB2-BD59-A6C34878D82A}">
                    <a16:rowId xmlns:a16="http://schemas.microsoft.com/office/drawing/2014/main" val="1877770823"/>
                  </a:ext>
                </a:extLst>
              </a:tr>
              <a:tr h="462865">
                <a:tc>
                  <a:txBody>
                    <a:bodyPr/>
                    <a:lstStyle/>
                    <a:p>
                      <a:r>
                        <a:rPr lang="en-GB" dirty="0">
                          <a:latin typeface="OpenDyslexicAlta" pitchFamily="2" charset="77"/>
                        </a:rPr>
                        <a:t>lady’s</a:t>
                      </a:r>
                    </a:p>
                  </a:txBody>
                  <a:tcPr/>
                </a:tc>
                <a:extLst>
                  <a:ext uri="{0D108BD9-81ED-4DB2-BD59-A6C34878D82A}">
                    <a16:rowId xmlns:a16="http://schemas.microsoft.com/office/drawing/2014/main" val="3187720849"/>
                  </a:ext>
                </a:extLst>
              </a:tr>
              <a:tr h="462865">
                <a:tc>
                  <a:txBody>
                    <a:bodyPr/>
                    <a:lstStyle/>
                    <a:p>
                      <a:r>
                        <a:rPr lang="en-GB" dirty="0">
                          <a:latin typeface="OpenDyslexicAlta" pitchFamily="2" charset="77"/>
                        </a:rPr>
                        <a:t>cat’s</a:t>
                      </a:r>
                    </a:p>
                  </a:txBody>
                  <a:tcPr/>
                </a:tc>
                <a:extLst>
                  <a:ext uri="{0D108BD9-81ED-4DB2-BD59-A6C34878D82A}">
                    <a16:rowId xmlns:a16="http://schemas.microsoft.com/office/drawing/2014/main" val="4074845012"/>
                  </a:ext>
                </a:extLst>
              </a:tr>
              <a:tr h="462865">
                <a:tc>
                  <a:txBody>
                    <a:bodyPr/>
                    <a:lstStyle/>
                    <a:p>
                      <a:r>
                        <a:rPr lang="en-GB" dirty="0" err="1">
                          <a:latin typeface="OpenDyslexicAlta" pitchFamily="2" charset="77"/>
                        </a:rPr>
                        <a:t>womens</a:t>
                      </a:r>
                      <a:r>
                        <a:rPr lang="en-GB" dirty="0">
                          <a:latin typeface="OpenDyslexicAlta" pitchFamily="2" charset="77"/>
                        </a:rPr>
                        <a:t>’</a:t>
                      </a:r>
                    </a:p>
                  </a:txBody>
                  <a:tcPr/>
                </a:tc>
                <a:extLst>
                  <a:ext uri="{0D108BD9-81ED-4DB2-BD59-A6C34878D82A}">
                    <a16:rowId xmlns:a16="http://schemas.microsoft.com/office/drawing/2014/main" val="526212600"/>
                  </a:ext>
                </a:extLst>
              </a:tr>
              <a:tr h="462865">
                <a:tc>
                  <a:txBody>
                    <a:bodyPr/>
                    <a:lstStyle/>
                    <a:p>
                      <a:r>
                        <a:rPr lang="en-GB" dirty="0">
                          <a:latin typeface="OpenDyslexicAlta" pitchFamily="2" charset="77"/>
                        </a:rPr>
                        <a:t>geese’</a:t>
                      </a:r>
                    </a:p>
                  </a:txBody>
                  <a:tcPr/>
                </a:tc>
                <a:extLst>
                  <a:ext uri="{0D108BD9-81ED-4DB2-BD59-A6C34878D82A}">
                    <a16:rowId xmlns:a16="http://schemas.microsoft.com/office/drawing/2014/main" val="653029117"/>
                  </a:ext>
                </a:extLst>
              </a:tr>
            </a:tbl>
          </a:graphicData>
        </a:graphic>
      </p:graphicFrame>
      <p:graphicFrame>
        <p:nvGraphicFramePr>
          <p:cNvPr id="10" name="Table 9">
            <a:extLst>
              <a:ext uri="{FF2B5EF4-FFF2-40B4-BE49-F238E27FC236}">
                <a16:creationId xmlns:a16="http://schemas.microsoft.com/office/drawing/2014/main" id="{2CF528B3-3D4B-E146-BF8B-EB48C5C60A4F}"/>
              </a:ext>
            </a:extLst>
          </p:cNvPr>
          <p:cNvGraphicFramePr>
            <a:graphicFrameLocks noGrp="1"/>
          </p:cNvGraphicFramePr>
          <p:nvPr>
            <p:extLst>
              <p:ext uri="{D42A27DB-BD31-4B8C-83A1-F6EECF244321}">
                <p14:modId xmlns:p14="http://schemas.microsoft.com/office/powerpoint/2010/main" val="4049831750"/>
              </p:ext>
            </p:extLst>
          </p:nvPr>
        </p:nvGraphicFramePr>
        <p:xfrm>
          <a:off x="8742363" y="2000744"/>
          <a:ext cx="2787650" cy="462865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791658760"/>
                    </a:ext>
                  </a:extLst>
                </a:gridCol>
              </a:tblGrid>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395230330"/>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152637449"/>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906047366"/>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4134564787"/>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2069355335"/>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1877770823"/>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3187720849"/>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4074845012"/>
                  </a:ext>
                </a:extLst>
              </a:tr>
              <a:tr h="462865">
                <a:tc>
                  <a:txBody>
                    <a:bodyPr/>
                    <a:lstStyle/>
                    <a:p>
                      <a:endParaRPr lang="en-GB" dirty="0">
                        <a:solidFill>
                          <a:schemeClr val="tx1"/>
                        </a:solidFill>
                        <a:latin typeface="OpenDyslexicAlta" pitchFamily="2" charset="77"/>
                      </a:endParaRPr>
                    </a:p>
                  </a:txBody>
                  <a:tcPr/>
                </a:tc>
                <a:extLst>
                  <a:ext uri="{0D108BD9-81ED-4DB2-BD59-A6C34878D82A}">
                    <a16:rowId xmlns:a16="http://schemas.microsoft.com/office/drawing/2014/main" val="526212600"/>
                  </a:ext>
                </a:extLst>
              </a:tr>
              <a:tr h="462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OpenDyslexicAlta" pitchFamily="2" charset="77"/>
                      </a:endParaRPr>
                    </a:p>
                  </a:txBody>
                  <a:tcPr/>
                </a:tc>
                <a:extLst>
                  <a:ext uri="{0D108BD9-81ED-4DB2-BD59-A6C34878D82A}">
                    <a16:rowId xmlns:a16="http://schemas.microsoft.com/office/drawing/2014/main" val="653029117"/>
                  </a:ext>
                </a:extLst>
              </a:tr>
            </a:tbl>
          </a:graphicData>
        </a:graphic>
      </p:graphicFrame>
    </p:spTree>
    <p:extLst>
      <p:ext uri="{BB962C8B-B14F-4D97-AF65-F5344CB8AC3E}">
        <p14:creationId xmlns:p14="http://schemas.microsoft.com/office/powerpoint/2010/main" val="160666854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girls’</a:t>
                      </a: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boys’</a:t>
                      </a: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babies’</a:t>
                      </a: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children’s</a:t>
                      </a: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men’s</a:t>
                      </a: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mice’s</a:t>
                      </a: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ladies’</a:t>
                      </a: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cats’</a:t>
                      </a: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women’s</a:t>
                      </a: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geese’s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3483189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a:lnSpc>
                          <a:spcPct val="100000"/>
                        </a:lnSpc>
                        <a:spcBef>
                          <a:spcPts val="0"/>
                        </a:spcBef>
                        <a:defRPr/>
                      </a:pPr>
                      <a:r>
                        <a:rPr lang="en-GB" sz="1400" dirty="0">
                          <a:latin typeface="Muli" pitchFamily="2" charset="77"/>
                        </a:rPr>
                        <a:t>Possessive apostrophes with plural words.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FAFFACE1-108C-F44A-9A3E-32F613FE6E12}"/>
              </a:ext>
            </a:extLst>
          </p:cNvPr>
          <p:cNvSpPr txBox="1"/>
          <p:nvPr/>
        </p:nvSpPr>
        <p:spPr>
          <a:xfrm>
            <a:off x="3446463" y="1307808"/>
            <a:ext cx="8599277" cy="584775"/>
          </a:xfrm>
          <a:prstGeom prst="rect">
            <a:avLst/>
          </a:prstGeom>
          <a:noFill/>
        </p:spPr>
        <p:txBody>
          <a:bodyPr wrap="none" rtlCol="0">
            <a:spAutoFit/>
          </a:bodyPr>
          <a:lstStyle/>
          <a:p>
            <a:r>
              <a:rPr lang="en-GB" sz="1600" dirty="0">
                <a:latin typeface="OpenDyslexicAlta" pitchFamily="2" charset="77"/>
              </a:rPr>
              <a:t>Ahmed got 3/10 on his plural possessive apostrophes spelling test. Can you </a:t>
            </a:r>
          </a:p>
          <a:p>
            <a:r>
              <a:rPr lang="en-GB" sz="1600" dirty="0">
                <a:latin typeface="OpenDyslexicAlta" pitchFamily="2" charset="77"/>
              </a:rPr>
              <a:t>correct his answers?</a:t>
            </a:r>
          </a:p>
        </p:txBody>
      </p:sp>
      <p:graphicFrame>
        <p:nvGraphicFramePr>
          <p:cNvPr id="3" name="Table 2">
            <a:extLst>
              <a:ext uri="{FF2B5EF4-FFF2-40B4-BE49-F238E27FC236}">
                <a16:creationId xmlns:a16="http://schemas.microsoft.com/office/drawing/2014/main" id="{8A86A008-70E1-4049-8B10-510612185F57}"/>
              </a:ext>
            </a:extLst>
          </p:cNvPr>
          <p:cNvGraphicFramePr>
            <a:graphicFrameLocks noGrp="1"/>
          </p:cNvGraphicFramePr>
          <p:nvPr/>
        </p:nvGraphicFramePr>
        <p:xfrm>
          <a:off x="3446463" y="2000744"/>
          <a:ext cx="2787650" cy="462865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791658760"/>
                    </a:ext>
                  </a:extLst>
                </a:gridCol>
              </a:tblGrid>
              <a:tr h="462865">
                <a:tc>
                  <a:txBody>
                    <a:bodyPr/>
                    <a:lstStyle/>
                    <a:p>
                      <a:r>
                        <a:rPr lang="en-GB" dirty="0">
                          <a:latin typeface="OpenDyslexicAlta" pitchFamily="2" charset="77"/>
                        </a:rPr>
                        <a:t>girl’s</a:t>
                      </a:r>
                    </a:p>
                  </a:txBody>
                  <a:tcPr/>
                </a:tc>
                <a:extLst>
                  <a:ext uri="{0D108BD9-81ED-4DB2-BD59-A6C34878D82A}">
                    <a16:rowId xmlns:a16="http://schemas.microsoft.com/office/drawing/2014/main" val="395230330"/>
                  </a:ext>
                </a:extLst>
              </a:tr>
              <a:tr h="462865">
                <a:tc>
                  <a:txBody>
                    <a:bodyPr/>
                    <a:lstStyle/>
                    <a:p>
                      <a:r>
                        <a:rPr lang="en-GB" dirty="0">
                          <a:latin typeface="OpenDyslexicAlta" pitchFamily="2" charset="77"/>
                        </a:rPr>
                        <a:t>boys’</a:t>
                      </a:r>
                    </a:p>
                  </a:txBody>
                  <a:tcPr/>
                </a:tc>
                <a:extLst>
                  <a:ext uri="{0D108BD9-81ED-4DB2-BD59-A6C34878D82A}">
                    <a16:rowId xmlns:a16="http://schemas.microsoft.com/office/drawing/2014/main" val="152637449"/>
                  </a:ext>
                </a:extLst>
              </a:tr>
              <a:tr h="462865">
                <a:tc>
                  <a:txBody>
                    <a:bodyPr/>
                    <a:lstStyle/>
                    <a:p>
                      <a:r>
                        <a:rPr lang="en-GB" dirty="0" err="1">
                          <a:latin typeface="OpenDyslexicAlta" pitchFamily="2" charset="77"/>
                        </a:rPr>
                        <a:t>babies’s</a:t>
                      </a:r>
                      <a:endParaRPr lang="en-GB" dirty="0">
                        <a:latin typeface="OpenDyslexicAlta" pitchFamily="2" charset="77"/>
                      </a:endParaRPr>
                    </a:p>
                  </a:txBody>
                  <a:tcPr/>
                </a:tc>
                <a:extLst>
                  <a:ext uri="{0D108BD9-81ED-4DB2-BD59-A6C34878D82A}">
                    <a16:rowId xmlns:a16="http://schemas.microsoft.com/office/drawing/2014/main" val="906047366"/>
                  </a:ext>
                </a:extLst>
              </a:tr>
              <a:tr h="462865">
                <a:tc>
                  <a:txBody>
                    <a:bodyPr/>
                    <a:lstStyle/>
                    <a:p>
                      <a:r>
                        <a:rPr lang="en-GB" dirty="0" err="1">
                          <a:latin typeface="OpenDyslexicAlta" pitchFamily="2" charset="77"/>
                        </a:rPr>
                        <a:t>childrens</a:t>
                      </a:r>
                      <a:r>
                        <a:rPr lang="en-GB" dirty="0">
                          <a:latin typeface="OpenDyslexicAlta" pitchFamily="2" charset="77"/>
                        </a:rPr>
                        <a:t>’</a:t>
                      </a:r>
                    </a:p>
                  </a:txBody>
                  <a:tcPr/>
                </a:tc>
                <a:extLst>
                  <a:ext uri="{0D108BD9-81ED-4DB2-BD59-A6C34878D82A}">
                    <a16:rowId xmlns:a16="http://schemas.microsoft.com/office/drawing/2014/main" val="4134564787"/>
                  </a:ext>
                </a:extLst>
              </a:tr>
              <a:tr h="462865">
                <a:tc>
                  <a:txBody>
                    <a:bodyPr/>
                    <a:lstStyle/>
                    <a:p>
                      <a:r>
                        <a:rPr lang="en-GB" dirty="0">
                          <a:latin typeface="OpenDyslexicAlta" pitchFamily="2" charset="77"/>
                        </a:rPr>
                        <a:t>men’s</a:t>
                      </a:r>
                    </a:p>
                  </a:txBody>
                  <a:tcPr/>
                </a:tc>
                <a:extLst>
                  <a:ext uri="{0D108BD9-81ED-4DB2-BD59-A6C34878D82A}">
                    <a16:rowId xmlns:a16="http://schemas.microsoft.com/office/drawing/2014/main" val="2069355335"/>
                  </a:ext>
                </a:extLst>
              </a:tr>
              <a:tr h="462865">
                <a:tc>
                  <a:txBody>
                    <a:bodyPr/>
                    <a:lstStyle/>
                    <a:p>
                      <a:r>
                        <a:rPr lang="en-GB" dirty="0">
                          <a:latin typeface="OpenDyslexicAlta" pitchFamily="2" charset="77"/>
                        </a:rPr>
                        <a:t>mouse’s</a:t>
                      </a:r>
                    </a:p>
                  </a:txBody>
                  <a:tcPr/>
                </a:tc>
                <a:extLst>
                  <a:ext uri="{0D108BD9-81ED-4DB2-BD59-A6C34878D82A}">
                    <a16:rowId xmlns:a16="http://schemas.microsoft.com/office/drawing/2014/main" val="1877770823"/>
                  </a:ext>
                </a:extLst>
              </a:tr>
              <a:tr h="462865">
                <a:tc>
                  <a:txBody>
                    <a:bodyPr/>
                    <a:lstStyle/>
                    <a:p>
                      <a:r>
                        <a:rPr lang="en-GB" dirty="0">
                          <a:latin typeface="OpenDyslexicAlta" pitchFamily="2" charset="77"/>
                        </a:rPr>
                        <a:t>lady’s</a:t>
                      </a:r>
                    </a:p>
                  </a:txBody>
                  <a:tcPr/>
                </a:tc>
                <a:extLst>
                  <a:ext uri="{0D108BD9-81ED-4DB2-BD59-A6C34878D82A}">
                    <a16:rowId xmlns:a16="http://schemas.microsoft.com/office/drawing/2014/main" val="3187720849"/>
                  </a:ext>
                </a:extLst>
              </a:tr>
              <a:tr h="462865">
                <a:tc>
                  <a:txBody>
                    <a:bodyPr/>
                    <a:lstStyle/>
                    <a:p>
                      <a:r>
                        <a:rPr lang="en-GB" dirty="0">
                          <a:latin typeface="OpenDyslexicAlta" pitchFamily="2" charset="77"/>
                        </a:rPr>
                        <a:t>cat’s</a:t>
                      </a:r>
                    </a:p>
                  </a:txBody>
                  <a:tcPr/>
                </a:tc>
                <a:extLst>
                  <a:ext uri="{0D108BD9-81ED-4DB2-BD59-A6C34878D82A}">
                    <a16:rowId xmlns:a16="http://schemas.microsoft.com/office/drawing/2014/main" val="4074845012"/>
                  </a:ext>
                </a:extLst>
              </a:tr>
              <a:tr h="462865">
                <a:tc>
                  <a:txBody>
                    <a:bodyPr/>
                    <a:lstStyle/>
                    <a:p>
                      <a:r>
                        <a:rPr lang="en-GB" dirty="0" err="1">
                          <a:latin typeface="OpenDyslexicAlta" pitchFamily="2" charset="77"/>
                        </a:rPr>
                        <a:t>womens</a:t>
                      </a:r>
                      <a:r>
                        <a:rPr lang="en-GB" dirty="0">
                          <a:latin typeface="OpenDyslexicAlta" pitchFamily="2" charset="77"/>
                        </a:rPr>
                        <a:t>’</a:t>
                      </a:r>
                    </a:p>
                  </a:txBody>
                  <a:tcPr/>
                </a:tc>
                <a:extLst>
                  <a:ext uri="{0D108BD9-81ED-4DB2-BD59-A6C34878D82A}">
                    <a16:rowId xmlns:a16="http://schemas.microsoft.com/office/drawing/2014/main" val="526212600"/>
                  </a:ext>
                </a:extLst>
              </a:tr>
              <a:tr h="462865">
                <a:tc>
                  <a:txBody>
                    <a:bodyPr/>
                    <a:lstStyle/>
                    <a:p>
                      <a:r>
                        <a:rPr lang="en-GB" dirty="0">
                          <a:latin typeface="OpenDyslexicAlta" pitchFamily="2" charset="77"/>
                        </a:rPr>
                        <a:t>geese’</a:t>
                      </a:r>
                    </a:p>
                  </a:txBody>
                  <a:tcPr/>
                </a:tc>
                <a:extLst>
                  <a:ext uri="{0D108BD9-81ED-4DB2-BD59-A6C34878D82A}">
                    <a16:rowId xmlns:a16="http://schemas.microsoft.com/office/drawing/2014/main" val="653029117"/>
                  </a:ext>
                </a:extLst>
              </a:tr>
            </a:tbl>
          </a:graphicData>
        </a:graphic>
      </p:graphicFrame>
      <p:graphicFrame>
        <p:nvGraphicFramePr>
          <p:cNvPr id="10" name="Table 9">
            <a:extLst>
              <a:ext uri="{FF2B5EF4-FFF2-40B4-BE49-F238E27FC236}">
                <a16:creationId xmlns:a16="http://schemas.microsoft.com/office/drawing/2014/main" id="{2CF528B3-3D4B-E146-BF8B-EB48C5C60A4F}"/>
              </a:ext>
            </a:extLst>
          </p:cNvPr>
          <p:cNvGraphicFramePr>
            <a:graphicFrameLocks noGrp="1"/>
          </p:cNvGraphicFramePr>
          <p:nvPr/>
        </p:nvGraphicFramePr>
        <p:xfrm>
          <a:off x="8742363" y="2000744"/>
          <a:ext cx="2787650" cy="462865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791658760"/>
                    </a:ext>
                  </a:extLst>
                </a:gridCol>
              </a:tblGrid>
              <a:tr h="462865">
                <a:tc>
                  <a:txBody>
                    <a:bodyPr/>
                    <a:lstStyle/>
                    <a:p>
                      <a:r>
                        <a:rPr lang="en-GB" dirty="0">
                          <a:solidFill>
                            <a:srgbClr val="FF3860"/>
                          </a:solidFill>
                          <a:latin typeface="OpenDyslexicAlta" pitchFamily="2" charset="77"/>
                        </a:rPr>
                        <a:t>girls’</a:t>
                      </a:r>
                    </a:p>
                  </a:txBody>
                  <a:tcPr/>
                </a:tc>
                <a:extLst>
                  <a:ext uri="{0D108BD9-81ED-4DB2-BD59-A6C34878D82A}">
                    <a16:rowId xmlns:a16="http://schemas.microsoft.com/office/drawing/2014/main" val="395230330"/>
                  </a:ext>
                </a:extLst>
              </a:tr>
              <a:tr h="462865">
                <a:tc>
                  <a:txBody>
                    <a:bodyPr/>
                    <a:lstStyle/>
                    <a:p>
                      <a:r>
                        <a:rPr lang="en-GB" dirty="0">
                          <a:latin typeface="OpenDyslexicAlta" pitchFamily="2" charset="77"/>
                        </a:rPr>
                        <a:t>boys’</a:t>
                      </a:r>
                    </a:p>
                  </a:txBody>
                  <a:tcPr/>
                </a:tc>
                <a:extLst>
                  <a:ext uri="{0D108BD9-81ED-4DB2-BD59-A6C34878D82A}">
                    <a16:rowId xmlns:a16="http://schemas.microsoft.com/office/drawing/2014/main" val="152637449"/>
                  </a:ext>
                </a:extLst>
              </a:tr>
              <a:tr h="462865">
                <a:tc>
                  <a:txBody>
                    <a:bodyPr/>
                    <a:lstStyle/>
                    <a:p>
                      <a:r>
                        <a:rPr lang="en-GB" dirty="0">
                          <a:solidFill>
                            <a:srgbClr val="FF3860"/>
                          </a:solidFill>
                          <a:latin typeface="OpenDyslexicAlta" pitchFamily="2" charset="77"/>
                        </a:rPr>
                        <a:t>babies’</a:t>
                      </a:r>
                    </a:p>
                  </a:txBody>
                  <a:tcPr/>
                </a:tc>
                <a:extLst>
                  <a:ext uri="{0D108BD9-81ED-4DB2-BD59-A6C34878D82A}">
                    <a16:rowId xmlns:a16="http://schemas.microsoft.com/office/drawing/2014/main" val="906047366"/>
                  </a:ext>
                </a:extLst>
              </a:tr>
              <a:tr h="462865">
                <a:tc>
                  <a:txBody>
                    <a:bodyPr/>
                    <a:lstStyle/>
                    <a:p>
                      <a:r>
                        <a:rPr lang="en-GB" dirty="0">
                          <a:solidFill>
                            <a:srgbClr val="FF3860"/>
                          </a:solidFill>
                          <a:latin typeface="OpenDyslexicAlta" pitchFamily="2" charset="77"/>
                        </a:rPr>
                        <a:t>children’s</a:t>
                      </a:r>
                    </a:p>
                  </a:txBody>
                  <a:tcPr/>
                </a:tc>
                <a:extLst>
                  <a:ext uri="{0D108BD9-81ED-4DB2-BD59-A6C34878D82A}">
                    <a16:rowId xmlns:a16="http://schemas.microsoft.com/office/drawing/2014/main" val="4134564787"/>
                  </a:ext>
                </a:extLst>
              </a:tr>
              <a:tr h="462865">
                <a:tc>
                  <a:txBody>
                    <a:bodyPr/>
                    <a:lstStyle/>
                    <a:p>
                      <a:r>
                        <a:rPr lang="en-GB" dirty="0">
                          <a:latin typeface="OpenDyslexicAlta" pitchFamily="2" charset="77"/>
                        </a:rPr>
                        <a:t>men’s</a:t>
                      </a:r>
                    </a:p>
                  </a:txBody>
                  <a:tcPr/>
                </a:tc>
                <a:extLst>
                  <a:ext uri="{0D108BD9-81ED-4DB2-BD59-A6C34878D82A}">
                    <a16:rowId xmlns:a16="http://schemas.microsoft.com/office/drawing/2014/main" val="2069355335"/>
                  </a:ext>
                </a:extLst>
              </a:tr>
              <a:tr h="462865">
                <a:tc>
                  <a:txBody>
                    <a:bodyPr/>
                    <a:lstStyle/>
                    <a:p>
                      <a:r>
                        <a:rPr lang="en-GB" dirty="0">
                          <a:solidFill>
                            <a:srgbClr val="FF3860"/>
                          </a:solidFill>
                          <a:latin typeface="OpenDyslexicAlta" pitchFamily="2" charset="77"/>
                        </a:rPr>
                        <a:t>mice’s</a:t>
                      </a:r>
                    </a:p>
                  </a:txBody>
                  <a:tcPr/>
                </a:tc>
                <a:extLst>
                  <a:ext uri="{0D108BD9-81ED-4DB2-BD59-A6C34878D82A}">
                    <a16:rowId xmlns:a16="http://schemas.microsoft.com/office/drawing/2014/main" val="1877770823"/>
                  </a:ext>
                </a:extLst>
              </a:tr>
              <a:tr h="462865">
                <a:tc>
                  <a:txBody>
                    <a:bodyPr/>
                    <a:lstStyle/>
                    <a:p>
                      <a:r>
                        <a:rPr lang="en-GB" dirty="0">
                          <a:solidFill>
                            <a:srgbClr val="FF3860"/>
                          </a:solidFill>
                          <a:latin typeface="OpenDyslexicAlta" pitchFamily="2" charset="77"/>
                        </a:rPr>
                        <a:t>ladies’</a:t>
                      </a:r>
                    </a:p>
                  </a:txBody>
                  <a:tcPr/>
                </a:tc>
                <a:extLst>
                  <a:ext uri="{0D108BD9-81ED-4DB2-BD59-A6C34878D82A}">
                    <a16:rowId xmlns:a16="http://schemas.microsoft.com/office/drawing/2014/main" val="3187720849"/>
                  </a:ext>
                </a:extLst>
              </a:tr>
              <a:tr h="462865">
                <a:tc>
                  <a:txBody>
                    <a:bodyPr/>
                    <a:lstStyle/>
                    <a:p>
                      <a:r>
                        <a:rPr lang="en-GB" dirty="0">
                          <a:latin typeface="OpenDyslexicAlta" pitchFamily="2" charset="77"/>
                        </a:rPr>
                        <a:t>cat’s</a:t>
                      </a:r>
                    </a:p>
                  </a:txBody>
                  <a:tcPr/>
                </a:tc>
                <a:extLst>
                  <a:ext uri="{0D108BD9-81ED-4DB2-BD59-A6C34878D82A}">
                    <a16:rowId xmlns:a16="http://schemas.microsoft.com/office/drawing/2014/main" val="4074845012"/>
                  </a:ext>
                </a:extLst>
              </a:tr>
              <a:tr h="462865">
                <a:tc>
                  <a:txBody>
                    <a:bodyPr/>
                    <a:lstStyle/>
                    <a:p>
                      <a:r>
                        <a:rPr lang="en-GB" dirty="0">
                          <a:solidFill>
                            <a:srgbClr val="FF3860"/>
                          </a:solidFill>
                          <a:latin typeface="OpenDyslexicAlta" pitchFamily="2" charset="77"/>
                        </a:rPr>
                        <a:t>women’s</a:t>
                      </a:r>
                    </a:p>
                  </a:txBody>
                  <a:tcPr/>
                </a:tc>
                <a:extLst>
                  <a:ext uri="{0D108BD9-81ED-4DB2-BD59-A6C34878D82A}">
                    <a16:rowId xmlns:a16="http://schemas.microsoft.com/office/drawing/2014/main" val="526212600"/>
                  </a:ext>
                </a:extLst>
              </a:tr>
              <a:tr h="462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3860"/>
                          </a:solidFill>
                          <a:latin typeface="OpenDyslexicAlta" pitchFamily="2" charset="77"/>
                        </a:rPr>
                        <a:t>geese’s</a:t>
                      </a:r>
                    </a:p>
                  </a:txBody>
                  <a:tcPr/>
                </a:tc>
                <a:extLst>
                  <a:ext uri="{0D108BD9-81ED-4DB2-BD59-A6C34878D82A}">
                    <a16:rowId xmlns:a16="http://schemas.microsoft.com/office/drawing/2014/main" val="653029117"/>
                  </a:ext>
                </a:extLst>
              </a:tr>
            </a:tbl>
          </a:graphicData>
        </a:graphic>
      </p:graphicFrame>
    </p:spTree>
    <p:extLst>
      <p:ext uri="{BB962C8B-B14F-4D97-AF65-F5344CB8AC3E}">
        <p14:creationId xmlns:p14="http://schemas.microsoft.com/office/powerpoint/2010/main" val="108131848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Revision </a:t>
            </a:r>
            <a:r>
              <a:rPr lang="mr-IN" dirty="0"/>
              <a:t>–</a:t>
            </a:r>
            <a:r>
              <a:rPr lang="en-GB" dirty="0"/>
              <a:t> spelling rules we have learned in Stage 4.</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33</a:t>
            </a:r>
          </a:p>
        </p:txBody>
      </p:sp>
    </p:spTree>
    <p:extLst>
      <p:ext uri="{BB962C8B-B14F-4D97-AF65-F5344CB8AC3E}">
        <p14:creationId xmlns:p14="http://schemas.microsoft.com/office/powerpoint/2010/main" val="26167149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Revision </a:t>
            </a:r>
            <a:r>
              <a:rPr lang="mr-IN" dirty="0"/>
              <a:t>–</a:t>
            </a:r>
            <a:r>
              <a:rPr lang="en-GB" dirty="0"/>
              <a:t> spelling rules we have learned in Stage 4.</a:t>
            </a:r>
          </a:p>
          <a:p>
            <a:endParaRPr lang="en-GB" b="1" dirty="0"/>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expression </a:t>
            </a:r>
          </a:p>
          <a:p>
            <a:pPr fontAlgn="t">
              <a:lnSpc>
                <a:spcPct val="100000"/>
              </a:lnSpc>
              <a:spcAft>
                <a:spcPts val="200"/>
              </a:spcAft>
            </a:pPr>
            <a:r>
              <a:rPr lang="en-GB" sz="2000" dirty="0"/>
              <a:t>musician </a:t>
            </a:r>
          </a:p>
          <a:p>
            <a:pPr fontAlgn="t">
              <a:lnSpc>
                <a:spcPct val="100000"/>
              </a:lnSpc>
              <a:spcAft>
                <a:spcPts val="200"/>
              </a:spcAft>
            </a:pPr>
            <a:r>
              <a:rPr lang="en-GB" sz="2000" dirty="0"/>
              <a:t>reluctantly</a:t>
            </a:r>
          </a:p>
          <a:p>
            <a:pPr fontAlgn="t">
              <a:lnSpc>
                <a:spcPct val="100000"/>
              </a:lnSpc>
              <a:spcAft>
                <a:spcPts val="200"/>
              </a:spcAft>
            </a:pPr>
            <a:r>
              <a:rPr lang="en-GB" sz="2000" dirty="0"/>
              <a:t>group</a:t>
            </a:r>
          </a:p>
          <a:p>
            <a:pPr fontAlgn="t">
              <a:lnSpc>
                <a:spcPct val="100000"/>
              </a:lnSpc>
              <a:spcAft>
                <a:spcPts val="200"/>
              </a:spcAft>
            </a:pPr>
            <a:r>
              <a:rPr lang="en-GB" sz="2000" dirty="0"/>
              <a:t>scene</a:t>
            </a:r>
          </a:p>
          <a:p>
            <a:pPr fontAlgn="t">
              <a:lnSpc>
                <a:spcPct val="100000"/>
              </a:lnSpc>
              <a:spcAft>
                <a:spcPts val="200"/>
              </a:spcAft>
            </a:pPr>
            <a:r>
              <a:rPr lang="en-GB" sz="2000" dirty="0"/>
              <a:t>circle</a:t>
            </a:r>
          </a:p>
          <a:p>
            <a:pPr fontAlgn="t">
              <a:lnSpc>
                <a:spcPct val="100000"/>
              </a:lnSpc>
              <a:spcAft>
                <a:spcPts val="200"/>
              </a:spcAft>
            </a:pPr>
            <a:r>
              <a:rPr lang="en-GB" sz="2000" dirty="0"/>
              <a:t>solar</a:t>
            </a:r>
          </a:p>
          <a:p>
            <a:pPr fontAlgn="t">
              <a:lnSpc>
                <a:spcPct val="100000"/>
              </a:lnSpc>
              <a:spcAft>
                <a:spcPts val="200"/>
              </a:spcAft>
            </a:pPr>
            <a:r>
              <a:rPr lang="en-GB" sz="2000" dirty="0"/>
              <a:t>supermarket</a:t>
            </a:r>
          </a:p>
          <a:p>
            <a:pPr fontAlgn="t">
              <a:lnSpc>
                <a:spcPct val="100000"/>
              </a:lnSpc>
              <a:spcAft>
                <a:spcPts val="200"/>
              </a:spcAft>
            </a:pPr>
            <a:r>
              <a:rPr lang="en-GB" sz="2000" dirty="0"/>
              <a:t>bicycle</a:t>
            </a:r>
          </a:p>
          <a:p>
            <a:pPr fontAlgn="t">
              <a:lnSpc>
                <a:spcPct val="100000"/>
              </a:lnSpc>
              <a:spcAft>
                <a:spcPts val="200"/>
              </a:spcAft>
            </a:pPr>
            <a:r>
              <a:rPr lang="en-GB" sz="2000" dirty="0"/>
              <a:t>except</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dirty="0">
                <a:latin typeface="OpenDyslexicAlta" pitchFamily="2" charset="77"/>
                <a:ea typeface="OpenDyslexic" charset="0"/>
                <a:cs typeface="OpenDyslexic" charset="0"/>
              </a:rPr>
              <a:t>Revision</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229898923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5012319"/>
              </p:ext>
            </p:extLst>
          </p:nvPr>
        </p:nvGraphicFramePr>
        <p:xfrm>
          <a:off x="508000" y="1600196"/>
          <a:ext cx="11150598" cy="527304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227867900"/>
                    </a:ext>
                  </a:extLst>
                </a:gridCol>
                <a:gridCol w="1858433">
                  <a:extLst>
                    <a:ext uri="{9D8B030D-6E8A-4147-A177-3AD203B41FA5}">
                      <a16:colId xmlns:a16="http://schemas.microsoft.com/office/drawing/2014/main" val="1830060367"/>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tc>
                  <a:txBody>
                    <a:bodyPr/>
                    <a:lstStyle/>
                    <a:p>
                      <a:pPr algn="ctr"/>
                      <a:r>
                        <a:rPr lang="en-GB" dirty="0">
                          <a:latin typeface="OpenDyslexic" charset="0"/>
                          <a:ea typeface="OpenDyslexic" charset="0"/>
                          <a:cs typeface="OpenDyslexic" charset="0"/>
                        </a:rPr>
                        <a:t>1</a:t>
                      </a:r>
                      <a:r>
                        <a:rPr lang="en-GB" baseline="30000" dirty="0">
                          <a:latin typeface="OpenDyslexic" charset="0"/>
                          <a:ea typeface="OpenDyslexic" charset="0"/>
                          <a:cs typeface="OpenDyslexic" charset="0"/>
                        </a:rPr>
                        <a:t>st</a:t>
                      </a:r>
                      <a:r>
                        <a:rPr lang="en-GB" dirty="0">
                          <a:latin typeface="OpenDyslexic" charset="0"/>
                          <a:ea typeface="OpenDyslexic" charset="0"/>
                          <a:cs typeface="OpenDyslexic" charset="0"/>
                        </a:rPr>
                        <a:t> Attempt</a:t>
                      </a:r>
                    </a:p>
                  </a:txBody>
                  <a:tcPr>
                    <a:solidFill>
                      <a:srgbClr val="FF7E79"/>
                    </a:solidFill>
                  </a:tcPr>
                </a:tc>
                <a:tc>
                  <a:txBody>
                    <a:bodyPr/>
                    <a:lstStyle/>
                    <a:p>
                      <a:pPr algn="ctr"/>
                      <a:r>
                        <a:rPr lang="en-GB" dirty="0">
                          <a:latin typeface="OpenDyslexic" charset="0"/>
                          <a:ea typeface="OpenDyslexic" charset="0"/>
                          <a:cs typeface="OpenDyslexic" charset="0"/>
                        </a:rPr>
                        <a:t>2</a:t>
                      </a:r>
                      <a:r>
                        <a:rPr lang="en-GB" baseline="30000" dirty="0">
                          <a:latin typeface="OpenDyslexic" charset="0"/>
                          <a:ea typeface="OpenDyslexic" charset="0"/>
                          <a:cs typeface="OpenDyslexic" charset="0"/>
                        </a:rPr>
                        <a:t>nd</a:t>
                      </a:r>
                      <a:r>
                        <a:rPr lang="en-GB" baseline="0" dirty="0">
                          <a:latin typeface="OpenDyslexic" charset="0"/>
                          <a:ea typeface="OpenDyslexic" charset="0"/>
                          <a:cs typeface="OpenDyslexic" charset="0"/>
                        </a:rPr>
                        <a:t> Attempt</a:t>
                      </a:r>
                      <a:endParaRPr lang="en-GB" dirty="0">
                        <a:latin typeface="OpenDyslexic" charset="0"/>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expression </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musician</a:t>
                      </a:r>
                      <a:r>
                        <a:rPr lang="en-GB" sz="2000" baseline="0" dirty="0">
                          <a:latin typeface="OpenDyslexic" charset="0"/>
                          <a:ea typeface="OpenDyslexic" charset="0"/>
                          <a:cs typeface="OpenDyslexic" charset="0"/>
                        </a:rPr>
                        <a:t> </a:t>
                      </a:r>
                      <a:endParaRPr lang="en-GB" sz="2000"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reluctantly</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group</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scene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circle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solar</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supermarket</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bicycle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except</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92119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440949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710570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expression </a:t>
                      </a: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musician</a:t>
                      </a:r>
                      <a:r>
                        <a:rPr lang="en-GB" sz="2000" baseline="0" dirty="0">
                          <a:latin typeface="OpenDyslexic" charset="0"/>
                          <a:ea typeface="OpenDyslexic" charset="0"/>
                          <a:cs typeface="OpenDyslexic" charset="0"/>
                        </a:rPr>
                        <a:t> </a:t>
                      </a:r>
                      <a:endParaRPr lang="en-GB" sz="2000" dirty="0">
                        <a:latin typeface="OpenDyslexic" charset="0"/>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reluctantly</a:t>
                      </a: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group</a:t>
                      </a: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scene</a:t>
                      </a: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circle</a:t>
                      </a: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solar</a:t>
                      </a: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supermarket</a:t>
                      </a: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bicycle</a:t>
                      </a: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except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565819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3449725" y="1396998"/>
            <a:ext cx="8742275" cy="5632311"/>
          </a:xfrm>
          <a:prstGeom prst="rect">
            <a:avLst/>
          </a:prstGeom>
          <a:noFill/>
        </p:spPr>
        <p:txBody>
          <a:bodyPr wrap="square" rtlCol="0">
            <a:spAutoFit/>
          </a:bodyPr>
          <a:lstStyle/>
          <a:p>
            <a:r>
              <a:rPr lang="en-GB" u="sng" dirty="0">
                <a:latin typeface="OpenDyslexic" charset="0"/>
                <a:ea typeface="OpenDyslexic" charset="0"/>
                <a:cs typeface="OpenDyslexic" charset="0"/>
              </a:rPr>
              <a:t>Write the correct spelling into each sentence. </a:t>
            </a:r>
            <a:endParaRPr lang="en-GB" i="1" u="sng" dirty="0">
              <a:latin typeface="OpenDyslexic" charset="0"/>
              <a:ea typeface="OpenDyslexic" charset="0"/>
              <a:cs typeface="OpenDyslexic" charset="0"/>
            </a:endParaRPr>
          </a:p>
          <a:p>
            <a:r>
              <a:rPr lang="en-GB" dirty="0">
                <a:latin typeface="OpenDyslexic" charset="0"/>
                <a:ea typeface="OpenDyslexic" charset="0"/>
                <a:cs typeface="OpenDyslexic" charset="0"/>
              </a:rPr>
              <a:t> </a:t>
            </a:r>
          </a:p>
          <a:p>
            <a:r>
              <a:rPr lang="en-GB" dirty="0">
                <a:latin typeface="OpenDyslexic" charset="0"/>
                <a:ea typeface="OpenDyslexic" charset="0"/>
                <a:cs typeface="OpenDyslexic" charset="0"/>
              </a:rPr>
              <a:t>The __________ played the piano for a ________ of children.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actors changed the _________ halfway through the play.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____________, the shy boy stood at the front of the assembly.</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people witnessed a spectacular ________ eclipse.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I like almost all foods _________ fish.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My racing __________ has two wheels.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Her __________ was one of delight as she opened the gift.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__________ queues were really long.</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students sat in a ________ on the floor.  </a:t>
            </a:r>
          </a:p>
          <a:p>
            <a:endParaRPr lang="en-GB" dirty="0">
              <a:latin typeface="OpenDyslexic" charset="0"/>
              <a:ea typeface="OpenDyslexic" charset="0"/>
              <a:cs typeface="OpenDyslexic" charset="0"/>
            </a:endParaRPr>
          </a:p>
        </p:txBody>
      </p:sp>
    </p:spTree>
    <p:extLst>
      <p:ext uri="{BB962C8B-B14F-4D97-AF65-F5344CB8AC3E}">
        <p14:creationId xmlns:p14="http://schemas.microsoft.com/office/powerpoint/2010/main" val="116067306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4369264"/>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expression </a:t>
                      </a: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musician</a:t>
                      </a:r>
                      <a:r>
                        <a:rPr lang="en-GB" sz="2000" baseline="0" dirty="0">
                          <a:latin typeface="OpenDyslexic" charset="0"/>
                          <a:ea typeface="OpenDyslexic" charset="0"/>
                          <a:cs typeface="OpenDyslexic" charset="0"/>
                        </a:rPr>
                        <a:t> </a:t>
                      </a:r>
                      <a:endParaRPr lang="en-GB" sz="2000" dirty="0">
                        <a:latin typeface="OpenDyslexic" charset="0"/>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reluctantly</a:t>
                      </a: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group</a:t>
                      </a: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scene</a:t>
                      </a: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circle</a:t>
                      </a: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solar</a:t>
                      </a: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supermarket</a:t>
                      </a: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bicycle</a:t>
                      </a: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except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5800721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3449725" y="1298640"/>
            <a:ext cx="8742275" cy="5632311"/>
          </a:xfrm>
          <a:prstGeom prst="rect">
            <a:avLst/>
          </a:prstGeom>
          <a:noFill/>
        </p:spPr>
        <p:txBody>
          <a:bodyPr wrap="square" rtlCol="0">
            <a:spAutoFit/>
          </a:bodyPr>
          <a:lstStyle/>
          <a:p>
            <a:r>
              <a:rPr lang="en-GB" u="sng" dirty="0">
                <a:latin typeface="OpenDyslexic" charset="0"/>
                <a:ea typeface="OpenDyslexic" charset="0"/>
                <a:cs typeface="OpenDyslexic" charset="0"/>
              </a:rPr>
              <a:t>Write the correct spelling into each sentence. </a:t>
            </a:r>
            <a:endParaRPr lang="en-GB" i="1" u="sng" dirty="0">
              <a:latin typeface="OpenDyslexic" charset="0"/>
              <a:ea typeface="OpenDyslexic" charset="0"/>
              <a:cs typeface="OpenDyslexic" charset="0"/>
            </a:endParaRPr>
          </a:p>
          <a:p>
            <a:r>
              <a:rPr lang="en-GB" dirty="0">
                <a:latin typeface="OpenDyslexic" charset="0"/>
                <a:ea typeface="OpenDyslexic" charset="0"/>
                <a:cs typeface="OpenDyslexic" charset="0"/>
              </a:rPr>
              <a:t> </a:t>
            </a:r>
          </a:p>
          <a:p>
            <a:r>
              <a:rPr lang="en-GB" dirty="0">
                <a:latin typeface="OpenDyslexic" charset="0"/>
                <a:ea typeface="OpenDyslexic" charset="0"/>
                <a:cs typeface="OpenDyslexic" charset="0"/>
              </a:rPr>
              <a:t>The _</a:t>
            </a:r>
            <a:r>
              <a:rPr lang="en-GB" dirty="0">
                <a:solidFill>
                  <a:srgbClr val="FF3860"/>
                </a:solidFill>
                <a:latin typeface="OpenDyslexic" charset="0"/>
                <a:ea typeface="OpenDyslexic" charset="0"/>
                <a:cs typeface="OpenDyslexic" charset="0"/>
              </a:rPr>
              <a:t>musician</a:t>
            </a:r>
            <a:r>
              <a:rPr lang="en-GB" dirty="0">
                <a:latin typeface="OpenDyslexic" charset="0"/>
                <a:ea typeface="OpenDyslexic" charset="0"/>
                <a:cs typeface="OpenDyslexic" charset="0"/>
              </a:rPr>
              <a:t>_ played the piano for a _</a:t>
            </a:r>
            <a:r>
              <a:rPr lang="en-GB" dirty="0">
                <a:solidFill>
                  <a:srgbClr val="FF3860"/>
                </a:solidFill>
                <a:latin typeface="OpenDyslexic" charset="0"/>
                <a:ea typeface="OpenDyslexic" charset="0"/>
                <a:cs typeface="OpenDyslexic" charset="0"/>
              </a:rPr>
              <a:t>group</a:t>
            </a:r>
            <a:r>
              <a:rPr lang="en-GB" dirty="0">
                <a:latin typeface="OpenDyslexic" charset="0"/>
                <a:ea typeface="OpenDyslexic" charset="0"/>
                <a:cs typeface="OpenDyslexic" charset="0"/>
              </a:rPr>
              <a:t>_ of children.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actors changed the _</a:t>
            </a:r>
            <a:r>
              <a:rPr lang="en-GB" dirty="0">
                <a:solidFill>
                  <a:srgbClr val="FF3860"/>
                </a:solidFill>
                <a:latin typeface="OpenDyslexic" charset="0"/>
                <a:ea typeface="OpenDyslexic" charset="0"/>
                <a:cs typeface="OpenDyslexic" charset="0"/>
              </a:rPr>
              <a:t>scene</a:t>
            </a:r>
            <a:r>
              <a:rPr lang="en-GB" dirty="0">
                <a:latin typeface="OpenDyslexic" charset="0"/>
                <a:ea typeface="OpenDyslexic" charset="0"/>
                <a:cs typeface="OpenDyslexic" charset="0"/>
              </a:rPr>
              <a:t>_ halfway through the play.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_</a:t>
            </a:r>
            <a:r>
              <a:rPr lang="en-GB" dirty="0">
                <a:solidFill>
                  <a:srgbClr val="FF3860"/>
                </a:solidFill>
                <a:latin typeface="OpenDyslexic" charset="0"/>
                <a:ea typeface="OpenDyslexic" charset="0"/>
                <a:cs typeface="OpenDyslexic" charset="0"/>
              </a:rPr>
              <a:t>reluctantly</a:t>
            </a:r>
            <a:r>
              <a:rPr lang="en-GB" dirty="0">
                <a:latin typeface="OpenDyslexic" charset="0"/>
                <a:ea typeface="OpenDyslexic" charset="0"/>
                <a:cs typeface="OpenDyslexic" charset="0"/>
              </a:rPr>
              <a:t>_, the shy boy stood at the front of the assembly.</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people witnessed a spectacular _</a:t>
            </a:r>
            <a:r>
              <a:rPr lang="en-GB" dirty="0">
                <a:solidFill>
                  <a:srgbClr val="FF3860"/>
                </a:solidFill>
                <a:latin typeface="OpenDyslexic" charset="0"/>
                <a:ea typeface="OpenDyslexic" charset="0"/>
                <a:cs typeface="OpenDyslexic" charset="0"/>
              </a:rPr>
              <a:t>solar</a:t>
            </a:r>
            <a:r>
              <a:rPr lang="en-GB" dirty="0">
                <a:latin typeface="OpenDyslexic" charset="0"/>
                <a:ea typeface="OpenDyslexic" charset="0"/>
                <a:cs typeface="OpenDyslexic" charset="0"/>
              </a:rPr>
              <a:t>_ eclipse.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I like almost all foods _</a:t>
            </a:r>
            <a:r>
              <a:rPr lang="en-GB" dirty="0">
                <a:solidFill>
                  <a:srgbClr val="FF3860"/>
                </a:solidFill>
                <a:latin typeface="OpenDyslexic" charset="0"/>
                <a:ea typeface="OpenDyslexic" charset="0"/>
                <a:cs typeface="OpenDyslexic" charset="0"/>
              </a:rPr>
              <a:t>except</a:t>
            </a:r>
            <a:r>
              <a:rPr lang="en-GB" dirty="0">
                <a:latin typeface="OpenDyslexic" charset="0"/>
                <a:ea typeface="OpenDyslexic" charset="0"/>
                <a:cs typeface="OpenDyslexic" charset="0"/>
              </a:rPr>
              <a:t>_ fish.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My racing _</a:t>
            </a:r>
            <a:r>
              <a:rPr lang="en-GB" dirty="0">
                <a:solidFill>
                  <a:srgbClr val="FF3860"/>
                </a:solidFill>
                <a:latin typeface="OpenDyslexic" charset="0"/>
                <a:ea typeface="OpenDyslexic" charset="0"/>
                <a:cs typeface="OpenDyslexic" charset="0"/>
              </a:rPr>
              <a:t>bicycle</a:t>
            </a:r>
            <a:r>
              <a:rPr lang="en-GB" dirty="0">
                <a:latin typeface="OpenDyslexic" charset="0"/>
                <a:ea typeface="OpenDyslexic" charset="0"/>
                <a:cs typeface="OpenDyslexic" charset="0"/>
              </a:rPr>
              <a:t>_ has two wheels.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Her _</a:t>
            </a:r>
            <a:r>
              <a:rPr lang="en-GB" dirty="0">
                <a:solidFill>
                  <a:srgbClr val="FF3860"/>
                </a:solidFill>
                <a:latin typeface="OpenDyslexic" charset="0"/>
                <a:ea typeface="OpenDyslexic" charset="0"/>
                <a:cs typeface="OpenDyslexic" charset="0"/>
              </a:rPr>
              <a:t>expression</a:t>
            </a:r>
            <a:r>
              <a:rPr lang="en-GB" dirty="0">
                <a:latin typeface="OpenDyslexic" charset="0"/>
                <a:ea typeface="OpenDyslexic" charset="0"/>
                <a:cs typeface="OpenDyslexic" charset="0"/>
              </a:rPr>
              <a:t>_ was one of delight as she opened the gift. </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_</a:t>
            </a:r>
            <a:r>
              <a:rPr lang="en-GB" dirty="0">
                <a:solidFill>
                  <a:srgbClr val="FF3860"/>
                </a:solidFill>
                <a:latin typeface="OpenDyslexic" charset="0"/>
                <a:ea typeface="OpenDyslexic" charset="0"/>
                <a:cs typeface="OpenDyslexic" charset="0"/>
              </a:rPr>
              <a:t>supermarket</a:t>
            </a:r>
            <a:r>
              <a:rPr lang="en-GB" dirty="0">
                <a:latin typeface="OpenDyslexic" charset="0"/>
                <a:ea typeface="OpenDyslexic" charset="0"/>
                <a:cs typeface="OpenDyslexic" charset="0"/>
              </a:rPr>
              <a:t>_ queues were really long.</a:t>
            </a:r>
          </a:p>
          <a:p>
            <a:endParaRPr lang="en-GB" dirty="0">
              <a:latin typeface="OpenDyslexic" charset="0"/>
              <a:ea typeface="OpenDyslexic" charset="0"/>
              <a:cs typeface="OpenDyslexic" charset="0"/>
            </a:endParaRPr>
          </a:p>
          <a:p>
            <a:r>
              <a:rPr lang="en-GB" dirty="0">
                <a:latin typeface="OpenDyslexic" charset="0"/>
                <a:ea typeface="OpenDyslexic" charset="0"/>
                <a:cs typeface="OpenDyslexic" charset="0"/>
              </a:rPr>
              <a:t>The students sat in a _</a:t>
            </a:r>
            <a:r>
              <a:rPr lang="en-GB" dirty="0">
                <a:solidFill>
                  <a:srgbClr val="FF3860"/>
                </a:solidFill>
                <a:latin typeface="OpenDyslexic" charset="0"/>
                <a:ea typeface="OpenDyslexic" charset="0"/>
                <a:cs typeface="OpenDyslexic" charset="0"/>
              </a:rPr>
              <a:t>circle</a:t>
            </a:r>
            <a:r>
              <a:rPr lang="en-GB" dirty="0">
                <a:latin typeface="OpenDyslexic" charset="0"/>
                <a:ea typeface="OpenDyslexic" charset="0"/>
                <a:cs typeface="OpenDyslexic" charset="0"/>
              </a:rPr>
              <a:t>_ on the floor.  </a:t>
            </a:r>
          </a:p>
          <a:p>
            <a:endParaRPr lang="en-GB" dirty="0">
              <a:latin typeface="OpenDyslexic" charset="0"/>
              <a:ea typeface="OpenDyslexic" charset="0"/>
              <a:cs typeface="OpenDyslexic" charset="0"/>
            </a:endParaRPr>
          </a:p>
        </p:txBody>
      </p:sp>
    </p:spTree>
    <p:extLst>
      <p:ext uri="{BB962C8B-B14F-4D97-AF65-F5344CB8AC3E}">
        <p14:creationId xmlns:p14="http://schemas.microsoft.com/office/powerpoint/2010/main" val="189816607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Revision </a:t>
            </a:r>
            <a:r>
              <a:rPr lang="mr-IN" dirty="0"/>
              <a:t>–</a:t>
            </a:r>
            <a:r>
              <a:rPr lang="en-GB" dirty="0"/>
              <a:t> spelling rules we have learned in Stage 4.</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34</a:t>
            </a:r>
          </a:p>
        </p:txBody>
      </p:sp>
    </p:spTree>
    <p:extLst>
      <p:ext uri="{BB962C8B-B14F-4D97-AF65-F5344CB8AC3E}">
        <p14:creationId xmlns:p14="http://schemas.microsoft.com/office/powerpoint/2010/main" val="298988905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Revision </a:t>
            </a:r>
            <a:r>
              <a:rPr lang="mr-IN" dirty="0"/>
              <a:t>–</a:t>
            </a:r>
            <a:r>
              <a:rPr lang="en-GB" dirty="0"/>
              <a:t> spelling rules we have learned in Stage 4.</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incorrect</a:t>
            </a:r>
          </a:p>
          <a:p>
            <a:pPr fontAlgn="t">
              <a:lnSpc>
                <a:spcPct val="100000"/>
              </a:lnSpc>
              <a:spcAft>
                <a:spcPts val="200"/>
              </a:spcAft>
            </a:pPr>
            <a:r>
              <a:rPr lang="en-GB" sz="2000" dirty="0"/>
              <a:t>illegible</a:t>
            </a:r>
          </a:p>
          <a:p>
            <a:pPr fontAlgn="t">
              <a:lnSpc>
                <a:spcPct val="100000"/>
              </a:lnSpc>
              <a:spcAft>
                <a:spcPts val="200"/>
              </a:spcAft>
            </a:pPr>
            <a:r>
              <a:rPr lang="en-GB" sz="2000" dirty="0"/>
              <a:t>subject</a:t>
            </a:r>
          </a:p>
          <a:p>
            <a:pPr fontAlgn="t">
              <a:lnSpc>
                <a:spcPct val="100000"/>
              </a:lnSpc>
              <a:spcAft>
                <a:spcPts val="200"/>
              </a:spcAft>
            </a:pPr>
            <a:r>
              <a:rPr lang="en-GB" sz="2000" dirty="0"/>
              <a:t>international </a:t>
            </a:r>
          </a:p>
          <a:p>
            <a:pPr fontAlgn="t">
              <a:lnSpc>
                <a:spcPct val="100000"/>
              </a:lnSpc>
              <a:spcAft>
                <a:spcPts val="200"/>
              </a:spcAft>
            </a:pPr>
            <a:r>
              <a:rPr lang="en-GB" sz="2000" dirty="0"/>
              <a:t>believe</a:t>
            </a:r>
          </a:p>
          <a:p>
            <a:pPr fontAlgn="t">
              <a:lnSpc>
                <a:spcPct val="100000"/>
              </a:lnSpc>
              <a:spcAft>
                <a:spcPts val="200"/>
              </a:spcAft>
            </a:pPr>
            <a:r>
              <a:rPr lang="en-GB" sz="2000" dirty="0"/>
              <a:t>preparation</a:t>
            </a:r>
          </a:p>
          <a:p>
            <a:pPr fontAlgn="t">
              <a:lnSpc>
                <a:spcPct val="100000"/>
              </a:lnSpc>
              <a:spcAft>
                <a:spcPts val="200"/>
              </a:spcAft>
            </a:pPr>
            <a:r>
              <a:rPr lang="en-GB" sz="2000" dirty="0"/>
              <a:t>coronation</a:t>
            </a:r>
          </a:p>
          <a:p>
            <a:pPr fontAlgn="t">
              <a:lnSpc>
                <a:spcPct val="100000"/>
              </a:lnSpc>
              <a:spcAft>
                <a:spcPts val="200"/>
              </a:spcAft>
            </a:pPr>
            <a:r>
              <a:rPr lang="en-GB" sz="2000" dirty="0"/>
              <a:t>wildly</a:t>
            </a:r>
          </a:p>
          <a:p>
            <a:pPr fontAlgn="t">
              <a:lnSpc>
                <a:spcPct val="100000"/>
              </a:lnSpc>
              <a:spcAft>
                <a:spcPts val="200"/>
              </a:spcAft>
            </a:pPr>
            <a:r>
              <a:rPr lang="en-GB" sz="2000" dirty="0"/>
              <a:t>bravely</a:t>
            </a:r>
          </a:p>
          <a:p>
            <a:pPr fontAlgn="t">
              <a:lnSpc>
                <a:spcPct val="100000"/>
              </a:lnSpc>
              <a:spcAft>
                <a:spcPts val="200"/>
              </a:spcAft>
            </a:pPr>
            <a:r>
              <a:rPr lang="en-GB" sz="2000" dirty="0"/>
              <a:t>thoughtfully</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dirty="0">
                <a:latin typeface="OpenDyslexicAlta" pitchFamily="2" charset="77"/>
                <a:ea typeface="OpenDyslexic" charset="0"/>
                <a:cs typeface="OpenDyslexic" charset="0"/>
              </a:rPr>
              <a:t>Revision</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65822180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3292268"/>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197217596"/>
                    </a:ext>
                  </a:extLst>
                </a:gridCol>
                <a:gridCol w="1858433">
                  <a:extLst>
                    <a:ext uri="{9D8B030D-6E8A-4147-A177-3AD203B41FA5}">
                      <a16:colId xmlns:a16="http://schemas.microsoft.com/office/drawing/2014/main" val="3109926783"/>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tc>
                  <a:txBody>
                    <a:bodyPr/>
                    <a:lstStyle/>
                    <a:p>
                      <a:pPr algn="ctr"/>
                      <a:r>
                        <a:rPr lang="en-GB" dirty="0">
                          <a:latin typeface="OpenDyslexic" charset="0"/>
                          <a:ea typeface="OpenDyslexic" charset="0"/>
                          <a:cs typeface="OpenDyslexic" charset="0"/>
                        </a:rPr>
                        <a:t>1</a:t>
                      </a:r>
                      <a:r>
                        <a:rPr lang="en-GB" baseline="30000" dirty="0">
                          <a:latin typeface="OpenDyslexic" charset="0"/>
                          <a:ea typeface="OpenDyslexic" charset="0"/>
                          <a:cs typeface="OpenDyslexic" charset="0"/>
                        </a:rPr>
                        <a:t>st</a:t>
                      </a:r>
                      <a:r>
                        <a:rPr lang="en-GB" dirty="0">
                          <a:latin typeface="OpenDyslexic" charset="0"/>
                          <a:ea typeface="OpenDyslexic" charset="0"/>
                          <a:cs typeface="OpenDyslexic" charset="0"/>
                        </a:rPr>
                        <a:t> Attempt</a:t>
                      </a:r>
                    </a:p>
                  </a:txBody>
                  <a:tcPr>
                    <a:solidFill>
                      <a:srgbClr val="FF7E79"/>
                    </a:solidFill>
                  </a:tcPr>
                </a:tc>
                <a:tc>
                  <a:txBody>
                    <a:bodyPr/>
                    <a:lstStyle/>
                    <a:p>
                      <a:pPr algn="ctr"/>
                      <a:r>
                        <a:rPr lang="en-GB" dirty="0">
                          <a:latin typeface="OpenDyslexic" charset="0"/>
                          <a:ea typeface="OpenDyslexic" charset="0"/>
                          <a:cs typeface="OpenDyslexic" charset="0"/>
                        </a:rPr>
                        <a:t>2</a:t>
                      </a:r>
                      <a:r>
                        <a:rPr lang="en-GB" baseline="30000" dirty="0">
                          <a:latin typeface="OpenDyslexic" charset="0"/>
                          <a:ea typeface="OpenDyslexic" charset="0"/>
                          <a:cs typeface="OpenDyslexic" charset="0"/>
                        </a:rPr>
                        <a:t>nd</a:t>
                      </a:r>
                      <a:r>
                        <a:rPr lang="en-GB" baseline="0" dirty="0">
                          <a:latin typeface="OpenDyslexic" charset="0"/>
                          <a:ea typeface="OpenDyslexic" charset="0"/>
                          <a:cs typeface="OpenDyslexic" charset="0"/>
                        </a:rPr>
                        <a:t> Attempt</a:t>
                      </a:r>
                      <a:endParaRPr lang="en-GB" dirty="0">
                        <a:latin typeface="OpenDyslexic" charset="0"/>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800" dirty="0">
                          <a:latin typeface="OpenDyslexic" charset="0"/>
                          <a:ea typeface="OpenDyslexic" charset="0"/>
                          <a:cs typeface="OpenDyslexic" charset="0"/>
                        </a:rPr>
                        <a:t>incorrect</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800" dirty="0">
                          <a:latin typeface="OpenDyslexic" charset="0"/>
                          <a:ea typeface="OpenDyslexic" charset="0"/>
                          <a:cs typeface="OpenDyslexic" charset="0"/>
                        </a:rPr>
                        <a:t>illegible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800" dirty="0">
                          <a:latin typeface="OpenDyslexic" charset="0"/>
                          <a:ea typeface="OpenDyslexic" charset="0"/>
                          <a:cs typeface="OpenDyslexic" charset="0"/>
                        </a:rPr>
                        <a:t>subject</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800" dirty="0">
                          <a:latin typeface="OpenDyslexic" charset="0"/>
                          <a:ea typeface="OpenDyslexic" charset="0"/>
                          <a:cs typeface="OpenDyslexic" charset="0"/>
                        </a:rPr>
                        <a:t>international</a:t>
                      </a:r>
                      <a:r>
                        <a:rPr lang="en-GB" sz="1800" baseline="0" dirty="0">
                          <a:latin typeface="OpenDyslexic" charset="0"/>
                          <a:ea typeface="OpenDyslexic" charset="0"/>
                          <a:cs typeface="OpenDyslexic" charset="0"/>
                        </a:rPr>
                        <a:t> </a:t>
                      </a:r>
                      <a:endParaRPr lang="en-GB" sz="1800"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800" dirty="0">
                          <a:latin typeface="OpenDyslexic" charset="0"/>
                          <a:ea typeface="OpenDyslexic" charset="0"/>
                          <a:cs typeface="OpenDyslexic" charset="0"/>
                        </a:rPr>
                        <a:t>believe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800" dirty="0">
                          <a:latin typeface="OpenDyslexic" charset="0"/>
                          <a:ea typeface="OpenDyslexic" charset="0"/>
                          <a:cs typeface="OpenDyslexic" charset="0"/>
                        </a:rPr>
                        <a:t>preparation</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800" dirty="0">
                          <a:latin typeface="OpenDyslexic" charset="0"/>
                          <a:ea typeface="OpenDyslexic" charset="0"/>
                          <a:cs typeface="OpenDyslexic" charset="0"/>
                        </a:rPr>
                        <a:t>coronation</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800" dirty="0">
                          <a:latin typeface="OpenDyslexic" charset="0"/>
                          <a:ea typeface="OpenDyslexic" charset="0"/>
                          <a:cs typeface="OpenDyslexic" charset="0"/>
                        </a:rPr>
                        <a:t>wildly</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800" dirty="0">
                          <a:latin typeface="OpenDyslexic" charset="0"/>
                          <a:ea typeface="OpenDyslexic" charset="0"/>
                          <a:cs typeface="OpenDyslexic" charset="0"/>
                        </a:rPr>
                        <a:t>bravely</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800" dirty="0">
                          <a:latin typeface="OpenDyslexic" charset="0"/>
                          <a:ea typeface="OpenDyslexic" charset="0"/>
                          <a:cs typeface="OpenDyslexic" charset="0"/>
                        </a:rPr>
                        <a:t>thoughtfully</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251816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a:solidFill>
                            <a:schemeClr val="tx1"/>
                          </a:solidFill>
                          <a:latin typeface="Muli" pitchFamily="2" charset="77"/>
                        </a:rPr>
                        <a:t>Revision </a:t>
                      </a:r>
                      <a:r>
                        <a:rPr lang="mr-IN" sz="1400" b="0" baseline="0" dirty="0">
                          <a:solidFill>
                            <a:schemeClr val="tx1"/>
                          </a:solidFill>
                          <a:latin typeface="Muli" pitchFamily="2" charset="77"/>
                        </a:rPr>
                        <a:t>–</a:t>
                      </a:r>
                      <a:r>
                        <a:rPr lang="en-GB" sz="1400" b="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836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122209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730668"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u r a _ l e</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o r _ e c t</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s e c u r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b _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y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e l _ _ a n t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d e f _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e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_ 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v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d e _ _ a t e</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_ e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baseline="0" dirty="0">
                          <a:latin typeface="OpenDyslexicAlta" pitchFamily="2" charset="77"/>
                          <a:ea typeface="OpenDyslexic" charset="0"/>
                          <a:cs typeface="OpenDyslexic" charset="0"/>
                        </a:rPr>
                        <a:t>_ n v _ s _ b l e </a:t>
                      </a:r>
                      <a:r>
                        <a:rPr lang="en-GB" sz="3200" b="0" i="0" dirty="0">
                          <a:latin typeface="OpenDyslexicAlta" pitchFamily="2" charset="77"/>
                          <a:ea typeface="OpenDyslexic" charset="0"/>
                          <a:cs typeface="OpenDyslexic" charset="0"/>
                        </a:rPr>
                        <a:t>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237808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9432569"/>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incorrect</a:t>
                      </a: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illegible</a:t>
                      </a: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subject</a:t>
                      </a: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international</a:t>
                      </a:r>
                      <a:r>
                        <a:rPr lang="en-GB" sz="2000" baseline="0" dirty="0">
                          <a:latin typeface="OpenDyslexic" charset="0"/>
                          <a:ea typeface="OpenDyslexic" charset="0"/>
                          <a:cs typeface="OpenDyslexic" charset="0"/>
                        </a:rPr>
                        <a:t> </a:t>
                      </a:r>
                      <a:endParaRPr lang="en-GB" sz="2000" dirty="0">
                        <a:latin typeface="OpenDyslexic" charset="0"/>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believe</a:t>
                      </a: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preparation</a:t>
                      </a: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coronation</a:t>
                      </a: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wildly</a:t>
                      </a: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bravely</a:t>
                      </a: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thoughtfully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166066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a:t>
                      </a: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182020" y="1411510"/>
          <a:ext cx="6639860" cy="5341258"/>
        </p:xfrm>
        <a:graphic>
          <a:graphicData uri="http://schemas.openxmlformats.org/drawingml/2006/table">
            <a:tbl>
              <a:tblPr firstRow="1" bandRow="1">
                <a:tableStyleId>{5940675A-B579-460E-94D1-54222C63F5DA}</a:tableStyleId>
              </a:tblPr>
              <a:tblGrid>
                <a:gridCol w="407727">
                  <a:extLst>
                    <a:ext uri="{9D8B030D-6E8A-4147-A177-3AD203B41FA5}">
                      <a16:colId xmlns:a16="http://schemas.microsoft.com/office/drawing/2014/main" val="20000"/>
                    </a:ext>
                  </a:extLst>
                </a:gridCol>
                <a:gridCol w="407727">
                  <a:extLst>
                    <a:ext uri="{9D8B030D-6E8A-4147-A177-3AD203B41FA5}">
                      <a16:colId xmlns:a16="http://schemas.microsoft.com/office/drawing/2014/main" val="20001"/>
                    </a:ext>
                  </a:extLst>
                </a:gridCol>
                <a:gridCol w="407727">
                  <a:extLst>
                    <a:ext uri="{9D8B030D-6E8A-4147-A177-3AD203B41FA5}">
                      <a16:colId xmlns:a16="http://schemas.microsoft.com/office/drawing/2014/main" val="20002"/>
                    </a:ext>
                  </a:extLst>
                </a:gridCol>
                <a:gridCol w="407727">
                  <a:extLst>
                    <a:ext uri="{9D8B030D-6E8A-4147-A177-3AD203B41FA5}">
                      <a16:colId xmlns:a16="http://schemas.microsoft.com/office/drawing/2014/main" val="20003"/>
                    </a:ext>
                  </a:extLst>
                </a:gridCol>
                <a:gridCol w="407727">
                  <a:extLst>
                    <a:ext uri="{9D8B030D-6E8A-4147-A177-3AD203B41FA5}">
                      <a16:colId xmlns:a16="http://schemas.microsoft.com/office/drawing/2014/main" val="20004"/>
                    </a:ext>
                  </a:extLst>
                </a:gridCol>
                <a:gridCol w="407727">
                  <a:extLst>
                    <a:ext uri="{9D8B030D-6E8A-4147-A177-3AD203B41FA5}">
                      <a16:colId xmlns:a16="http://schemas.microsoft.com/office/drawing/2014/main" val="20005"/>
                    </a:ext>
                  </a:extLst>
                </a:gridCol>
                <a:gridCol w="407727">
                  <a:extLst>
                    <a:ext uri="{9D8B030D-6E8A-4147-A177-3AD203B41FA5}">
                      <a16:colId xmlns:a16="http://schemas.microsoft.com/office/drawing/2014/main" val="20006"/>
                    </a:ext>
                  </a:extLst>
                </a:gridCol>
                <a:gridCol w="407727">
                  <a:extLst>
                    <a:ext uri="{9D8B030D-6E8A-4147-A177-3AD203B41FA5}">
                      <a16:colId xmlns:a16="http://schemas.microsoft.com/office/drawing/2014/main" val="20007"/>
                    </a:ext>
                  </a:extLst>
                </a:gridCol>
                <a:gridCol w="407727">
                  <a:extLst>
                    <a:ext uri="{9D8B030D-6E8A-4147-A177-3AD203B41FA5}">
                      <a16:colId xmlns:a16="http://schemas.microsoft.com/office/drawing/2014/main" val="20008"/>
                    </a:ext>
                  </a:extLst>
                </a:gridCol>
                <a:gridCol w="407727">
                  <a:extLst>
                    <a:ext uri="{9D8B030D-6E8A-4147-A177-3AD203B41FA5}">
                      <a16:colId xmlns:a16="http://schemas.microsoft.com/office/drawing/2014/main" val="20009"/>
                    </a:ext>
                  </a:extLst>
                </a:gridCol>
                <a:gridCol w="407727">
                  <a:extLst>
                    <a:ext uri="{9D8B030D-6E8A-4147-A177-3AD203B41FA5}">
                      <a16:colId xmlns:a16="http://schemas.microsoft.com/office/drawing/2014/main" val="20010"/>
                    </a:ext>
                  </a:extLst>
                </a:gridCol>
                <a:gridCol w="407727">
                  <a:extLst>
                    <a:ext uri="{9D8B030D-6E8A-4147-A177-3AD203B41FA5}">
                      <a16:colId xmlns:a16="http://schemas.microsoft.com/office/drawing/2014/main" val="20011"/>
                    </a:ext>
                  </a:extLst>
                </a:gridCol>
                <a:gridCol w="436784">
                  <a:extLst>
                    <a:ext uri="{9D8B030D-6E8A-4147-A177-3AD203B41FA5}">
                      <a16:colId xmlns:a16="http://schemas.microsoft.com/office/drawing/2014/main" val="20012"/>
                    </a:ext>
                  </a:extLst>
                </a:gridCol>
                <a:gridCol w="436784">
                  <a:extLst>
                    <a:ext uri="{9D8B030D-6E8A-4147-A177-3AD203B41FA5}">
                      <a16:colId xmlns:a16="http://schemas.microsoft.com/office/drawing/2014/main" val="20013"/>
                    </a:ext>
                  </a:extLst>
                </a:gridCol>
                <a:gridCol w="436784">
                  <a:extLst>
                    <a:ext uri="{9D8B030D-6E8A-4147-A177-3AD203B41FA5}">
                      <a16:colId xmlns:a16="http://schemas.microsoft.com/office/drawing/2014/main" val="20014"/>
                    </a:ext>
                  </a:extLst>
                </a:gridCol>
                <a:gridCol w="436784">
                  <a:extLst>
                    <a:ext uri="{9D8B030D-6E8A-4147-A177-3AD203B41FA5}">
                      <a16:colId xmlns:a16="http://schemas.microsoft.com/office/drawing/2014/main" val="20015"/>
                    </a:ext>
                  </a:extLst>
                </a:gridCol>
              </a:tblGrid>
              <a:tr h="410866">
                <a:tc>
                  <a:txBody>
                    <a:bodyPr/>
                    <a:lstStyle/>
                    <a:p>
                      <a:pPr algn="ctr"/>
                      <a:r>
                        <a:rPr lang="en-GB" sz="1800" dirty="0" err="1">
                          <a:latin typeface="OpenDyslexic" charset="0"/>
                          <a:ea typeface="OpenDyslexic" charset="0"/>
                          <a:cs typeface="OpenDyslexic" charset="0"/>
                        </a:rPr>
                        <a:t>i</a:t>
                      </a: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err="1">
                          <a:latin typeface="OpenDyslexic" charset="0"/>
                          <a:ea typeface="OpenDyslexic" charset="0"/>
                          <a:cs typeface="OpenDyslexic" charset="0"/>
                        </a:rPr>
                        <a:t>i</a:t>
                      </a: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0"/>
                  </a:ext>
                </a:extLst>
              </a:tr>
              <a:tr h="410866">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1"/>
                  </a:ext>
                </a:extLst>
              </a:tr>
              <a:tr h="410866">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2"/>
                  </a:ext>
                </a:extLst>
              </a:tr>
              <a:tr h="410866">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1800" dirty="0">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3"/>
                  </a:ext>
                </a:extLst>
              </a:tr>
              <a:tr h="410866">
                <a:tc>
                  <a:txBody>
                    <a:bodyPr/>
                    <a:lstStyle/>
                    <a:p>
                      <a:pPr algn="ctr"/>
                      <a:r>
                        <a:rPr lang="en-GB" sz="1800" dirty="0">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err="1">
                          <a:latin typeface="OpenDyslexic" charset="0"/>
                          <a:ea typeface="OpenDyslexic" charset="0"/>
                          <a:cs typeface="OpenDyslexic" charset="0"/>
                        </a:rPr>
                        <a:t>i</a:t>
                      </a: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0866">
                <a:tc>
                  <a:txBody>
                    <a:bodyPr/>
                    <a:lstStyle/>
                    <a:p>
                      <a:pPr algn="ctr"/>
                      <a:r>
                        <a:rPr lang="en-GB" sz="1800" dirty="0">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0866">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0866">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0866">
                <a:tc>
                  <a:txBody>
                    <a:bodyPr/>
                    <a:lstStyle/>
                    <a:p>
                      <a:pPr algn="ctr"/>
                      <a:r>
                        <a:rPr lang="en-GB" sz="1800" dirty="0">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10866">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10866">
                <a:tc>
                  <a:txBody>
                    <a:bodyPr/>
                    <a:lstStyle/>
                    <a:p>
                      <a:pPr algn="ctr"/>
                      <a:endParaRPr lang="en-GB" sz="180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10866">
                <a:tc>
                  <a:txBody>
                    <a:bodyPr/>
                    <a:lstStyle/>
                    <a:p>
                      <a:pPr algn="ctr"/>
                      <a:endParaRPr lang="en-GB" sz="180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11"/>
                  </a:ext>
                </a:extLst>
              </a:tr>
              <a:tr h="410866">
                <a:tc>
                  <a:txBody>
                    <a:bodyPr/>
                    <a:lstStyle/>
                    <a:p>
                      <a:pPr algn="ctr"/>
                      <a:endParaRPr lang="en-GB" sz="180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12"/>
                  </a:ext>
                </a:extLst>
              </a:tr>
            </a:tbl>
          </a:graphicData>
        </a:graphic>
      </p:graphicFrame>
      <p:sp>
        <p:nvSpPr>
          <p:cNvPr id="7" name="TextBox 6"/>
          <p:cNvSpPr txBox="1"/>
          <p:nvPr/>
        </p:nvSpPr>
        <p:spPr>
          <a:xfrm>
            <a:off x="3528780" y="5552178"/>
            <a:ext cx="4265392" cy="1077218"/>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dirty="0">
                <a:latin typeface="OpenDyslexic" charset="0"/>
                <a:ea typeface="OpenDyslexic" charset="0"/>
                <a:cs typeface="OpenDyslexic" charset="0"/>
              </a:rPr>
              <a:t>Use your spellings, and the letters in the crossword, to work out the missing words. </a:t>
            </a:r>
          </a:p>
          <a:p>
            <a:pPr algn="ctr"/>
            <a:r>
              <a:rPr lang="en-GB" sz="1600" dirty="0">
                <a:latin typeface="OpenDyslexic" charset="0"/>
                <a:ea typeface="OpenDyslexic" charset="0"/>
                <a:cs typeface="OpenDyslexic" charset="0"/>
              </a:rPr>
              <a:t>Which spelling is missing? </a:t>
            </a:r>
          </a:p>
        </p:txBody>
      </p:sp>
    </p:spTree>
    <p:extLst>
      <p:ext uri="{BB962C8B-B14F-4D97-AF65-F5344CB8AC3E}">
        <p14:creationId xmlns:p14="http://schemas.microsoft.com/office/powerpoint/2010/main" val="126226604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dirty="0">
                          <a:latin typeface="OpenDyslexic" charset="0"/>
                          <a:ea typeface="OpenDyslexic" charset="0"/>
                          <a:cs typeface="OpenDyslexic" charset="0"/>
                        </a:rPr>
                        <a:t>incorrect</a:t>
                      </a:r>
                    </a:p>
                  </a:txBody>
                  <a:tcPr/>
                </a:tc>
                <a:extLst>
                  <a:ext uri="{0D108BD9-81ED-4DB2-BD59-A6C34878D82A}">
                    <a16:rowId xmlns:a16="http://schemas.microsoft.com/office/drawing/2014/main" val="10001"/>
                  </a:ext>
                </a:extLst>
              </a:tr>
              <a:tr h="457200">
                <a:tc>
                  <a:txBody>
                    <a:bodyPr/>
                    <a:lstStyle/>
                    <a:p>
                      <a:r>
                        <a:rPr lang="en-GB" dirty="0">
                          <a:latin typeface="OpenDyslexic" charset="0"/>
                          <a:ea typeface="OpenDyslexic" charset="0"/>
                          <a:cs typeface="OpenDyslexic" charset="0"/>
                        </a:rPr>
                        <a:t>illegible</a:t>
                      </a:r>
                    </a:p>
                  </a:txBody>
                  <a:tcPr/>
                </a:tc>
                <a:extLst>
                  <a:ext uri="{0D108BD9-81ED-4DB2-BD59-A6C34878D82A}">
                    <a16:rowId xmlns:a16="http://schemas.microsoft.com/office/drawing/2014/main" val="10002"/>
                  </a:ext>
                </a:extLst>
              </a:tr>
              <a:tr h="457200">
                <a:tc>
                  <a:txBody>
                    <a:bodyPr/>
                    <a:lstStyle/>
                    <a:p>
                      <a:r>
                        <a:rPr lang="en-GB" dirty="0">
                          <a:latin typeface="OpenDyslexic" charset="0"/>
                          <a:ea typeface="OpenDyslexic" charset="0"/>
                          <a:cs typeface="OpenDyslexic" charset="0"/>
                        </a:rPr>
                        <a:t>subject</a:t>
                      </a:r>
                    </a:p>
                  </a:txBody>
                  <a:tcPr/>
                </a:tc>
                <a:extLst>
                  <a:ext uri="{0D108BD9-81ED-4DB2-BD59-A6C34878D82A}">
                    <a16:rowId xmlns:a16="http://schemas.microsoft.com/office/drawing/2014/main" val="10003"/>
                  </a:ext>
                </a:extLst>
              </a:tr>
              <a:tr h="457200">
                <a:tc>
                  <a:txBody>
                    <a:bodyPr/>
                    <a:lstStyle/>
                    <a:p>
                      <a:r>
                        <a:rPr lang="en-GB" dirty="0">
                          <a:latin typeface="OpenDyslexic" charset="0"/>
                          <a:ea typeface="OpenDyslexic" charset="0"/>
                          <a:cs typeface="OpenDyslexic" charset="0"/>
                        </a:rPr>
                        <a:t>international</a:t>
                      </a:r>
                      <a:r>
                        <a:rPr lang="en-GB" baseline="0" dirty="0">
                          <a:latin typeface="OpenDyslexic" charset="0"/>
                          <a:ea typeface="OpenDyslexic" charset="0"/>
                          <a:cs typeface="OpenDyslexic" charset="0"/>
                        </a:rPr>
                        <a:t> </a:t>
                      </a:r>
                      <a:endParaRPr lang="en-GB" dirty="0">
                        <a:latin typeface="OpenDyslexic" charset="0"/>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dirty="0">
                          <a:latin typeface="OpenDyslexic" charset="0"/>
                          <a:ea typeface="OpenDyslexic" charset="0"/>
                          <a:cs typeface="OpenDyslexic" charset="0"/>
                        </a:rPr>
                        <a:t>believe</a:t>
                      </a:r>
                    </a:p>
                  </a:txBody>
                  <a:tcPr/>
                </a:tc>
                <a:extLst>
                  <a:ext uri="{0D108BD9-81ED-4DB2-BD59-A6C34878D82A}">
                    <a16:rowId xmlns:a16="http://schemas.microsoft.com/office/drawing/2014/main" val="10005"/>
                  </a:ext>
                </a:extLst>
              </a:tr>
              <a:tr h="457200">
                <a:tc>
                  <a:txBody>
                    <a:bodyPr/>
                    <a:lstStyle/>
                    <a:p>
                      <a:r>
                        <a:rPr lang="en-GB" dirty="0">
                          <a:latin typeface="OpenDyslexic" charset="0"/>
                          <a:ea typeface="OpenDyslexic" charset="0"/>
                          <a:cs typeface="OpenDyslexic" charset="0"/>
                        </a:rPr>
                        <a:t>preparation</a:t>
                      </a:r>
                    </a:p>
                  </a:txBody>
                  <a:tcPr/>
                </a:tc>
                <a:extLst>
                  <a:ext uri="{0D108BD9-81ED-4DB2-BD59-A6C34878D82A}">
                    <a16:rowId xmlns:a16="http://schemas.microsoft.com/office/drawing/2014/main" val="10006"/>
                  </a:ext>
                </a:extLst>
              </a:tr>
              <a:tr h="457200">
                <a:tc>
                  <a:txBody>
                    <a:bodyPr/>
                    <a:lstStyle/>
                    <a:p>
                      <a:r>
                        <a:rPr lang="en-GB" dirty="0">
                          <a:latin typeface="OpenDyslexic" charset="0"/>
                          <a:ea typeface="OpenDyslexic" charset="0"/>
                          <a:cs typeface="OpenDyslexic" charset="0"/>
                        </a:rPr>
                        <a:t>coronation</a:t>
                      </a:r>
                    </a:p>
                  </a:txBody>
                  <a:tcPr/>
                </a:tc>
                <a:extLst>
                  <a:ext uri="{0D108BD9-81ED-4DB2-BD59-A6C34878D82A}">
                    <a16:rowId xmlns:a16="http://schemas.microsoft.com/office/drawing/2014/main" val="10007"/>
                  </a:ext>
                </a:extLst>
              </a:tr>
              <a:tr h="457200">
                <a:tc>
                  <a:txBody>
                    <a:bodyPr/>
                    <a:lstStyle/>
                    <a:p>
                      <a:r>
                        <a:rPr lang="en-GB" dirty="0">
                          <a:latin typeface="OpenDyslexic" charset="0"/>
                          <a:ea typeface="OpenDyslexic" charset="0"/>
                          <a:cs typeface="OpenDyslexic" charset="0"/>
                        </a:rPr>
                        <a:t>wildly</a:t>
                      </a:r>
                    </a:p>
                  </a:txBody>
                  <a:tcPr/>
                </a:tc>
                <a:extLst>
                  <a:ext uri="{0D108BD9-81ED-4DB2-BD59-A6C34878D82A}">
                    <a16:rowId xmlns:a16="http://schemas.microsoft.com/office/drawing/2014/main" val="10008"/>
                  </a:ext>
                </a:extLst>
              </a:tr>
              <a:tr h="457200">
                <a:tc>
                  <a:txBody>
                    <a:bodyPr/>
                    <a:lstStyle/>
                    <a:p>
                      <a:r>
                        <a:rPr lang="en-GB" dirty="0">
                          <a:latin typeface="OpenDyslexic" charset="0"/>
                          <a:ea typeface="OpenDyslexic" charset="0"/>
                          <a:cs typeface="OpenDyslexic" charset="0"/>
                        </a:rPr>
                        <a:t>bravely</a:t>
                      </a:r>
                    </a:p>
                  </a:txBody>
                  <a:tcPr/>
                </a:tc>
                <a:extLst>
                  <a:ext uri="{0D108BD9-81ED-4DB2-BD59-A6C34878D82A}">
                    <a16:rowId xmlns:a16="http://schemas.microsoft.com/office/drawing/2014/main" val="10009"/>
                  </a:ext>
                </a:extLst>
              </a:tr>
              <a:tr h="457200">
                <a:tc>
                  <a:txBody>
                    <a:bodyPr/>
                    <a:lstStyle/>
                    <a:p>
                      <a:r>
                        <a:rPr lang="en-GB" dirty="0">
                          <a:latin typeface="OpenDyslexic" charset="0"/>
                          <a:ea typeface="OpenDyslexic" charset="0"/>
                          <a:cs typeface="OpenDyslexic" charset="0"/>
                        </a:rPr>
                        <a:t>thoughtfully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5484358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a:t>
                      </a: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32609280"/>
              </p:ext>
            </p:extLst>
          </p:nvPr>
        </p:nvGraphicFramePr>
        <p:xfrm>
          <a:off x="5182020" y="1411510"/>
          <a:ext cx="6639860" cy="5341258"/>
        </p:xfrm>
        <a:graphic>
          <a:graphicData uri="http://schemas.openxmlformats.org/drawingml/2006/table">
            <a:tbl>
              <a:tblPr firstRow="1" bandRow="1">
                <a:tableStyleId>{5940675A-B579-460E-94D1-54222C63F5DA}</a:tableStyleId>
              </a:tblPr>
              <a:tblGrid>
                <a:gridCol w="407727">
                  <a:extLst>
                    <a:ext uri="{9D8B030D-6E8A-4147-A177-3AD203B41FA5}">
                      <a16:colId xmlns:a16="http://schemas.microsoft.com/office/drawing/2014/main" val="20000"/>
                    </a:ext>
                  </a:extLst>
                </a:gridCol>
                <a:gridCol w="407727">
                  <a:extLst>
                    <a:ext uri="{9D8B030D-6E8A-4147-A177-3AD203B41FA5}">
                      <a16:colId xmlns:a16="http://schemas.microsoft.com/office/drawing/2014/main" val="20001"/>
                    </a:ext>
                  </a:extLst>
                </a:gridCol>
                <a:gridCol w="407727">
                  <a:extLst>
                    <a:ext uri="{9D8B030D-6E8A-4147-A177-3AD203B41FA5}">
                      <a16:colId xmlns:a16="http://schemas.microsoft.com/office/drawing/2014/main" val="20002"/>
                    </a:ext>
                  </a:extLst>
                </a:gridCol>
                <a:gridCol w="407727">
                  <a:extLst>
                    <a:ext uri="{9D8B030D-6E8A-4147-A177-3AD203B41FA5}">
                      <a16:colId xmlns:a16="http://schemas.microsoft.com/office/drawing/2014/main" val="20003"/>
                    </a:ext>
                  </a:extLst>
                </a:gridCol>
                <a:gridCol w="421249">
                  <a:extLst>
                    <a:ext uri="{9D8B030D-6E8A-4147-A177-3AD203B41FA5}">
                      <a16:colId xmlns:a16="http://schemas.microsoft.com/office/drawing/2014/main" val="20004"/>
                    </a:ext>
                  </a:extLst>
                </a:gridCol>
                <a:gridCol w="394205">
                  <a:extLst>
                    <a:ext uri="{9D8B030D-6E8A-4147-A177-3AD203B41FA5}">
                      <a16:colId xmlns:a16="http://schemas.microsoft.com/office/drawing/2014/main" val="20005"/>
                    </a:ext>
                  </a:extLst>
                </a:gridCol>
                <a:gridCol w="407727">
                  <a:extLst>
                    <a:ext uri="{9D8B030D-6E8A-4147-A177-3AD203B41FA5}">
                      <a16:colId xmlns:a16="http://schemas.microsoft.com/office/drawing/2014/main" val="20006"/>
                    </a:ext>
                  </a:extLst>
                </a:gridCol>
                <a:gridCol w="407727">
                  <a:extLst>
                    <a:ext uri="{9D8B030D-6E8A-4147-A177-3AD203B41FA5}">
                      <a16:colId xmlns:a16="http://schemas.microsoft.com/office/drawing/2014/main" val="20007"/>
                    </a:ext>
                  </a:extLst>
                </a:gridCol>
                <a:gridCol w="407727">
                  <a:extLst>
                    <a:ext uri="{9D8B030D-6E8A-4147-A177-3AD203B41FA5}">
                      <a16:colId xmlns:a16="http://schemas.microsoft.com/office/drawing/2014/main" val="20008"/>
                    </a:ext>
                  </a:extLst>
                </a:gridCol>
                <a:gridCol w="407727">
                  <a:extLst>
                    <a:ext uri="{9D8B030D-6E8A-4147-A177-3AD203B41FA5}">
                      <a16:colId xmlns:a16="http://schemas.microsoft.com/office/drawing/2014/main" val="20009"/>
                    </a:ext>
                  </a:extLst>
                </a:gridCol>
                <a:gridCol w="407727">
                  <a:extLst>
                    <a:ext uri="{9D8B030D-6E8A-4147-A177-3AD203B41FA5}">
                      <a16:colId xmlns:a16="http://schemas.microsoft.com/office/drawing/2014/main" val="20010"/>
                    </a:ext>
                  </a:extLst>
                </a:gridCol>
                <a:gridCol w="407727">
                  <a:extLst>
                    <a:ext uri="{9D8B030D-6E8A-4147-A177-3AD203B41FA5}">
                      <a16:colId xmlns:a16="http://schemas.microsoft.com/office/drawing/2014/main" val="20011"/>
                    </a:ext>
                  </a:extLst>
                </a:gridCol>
                <a:gridCol w="436784">
                  <a:extLst>
                    <a:ext uri="{9D8B030D-6E8A-4147-A177-3AD203B41FA5}">
                      <a16:colId xmlns:a16="http://schemas.microsoft.com/office/drawing/2014/main" val="20012"/>
                    </a:ext>
                  </a:extLst>
                </a:gridCol>
                <a:gridCol w="436784">
                  <a:extLst>
                    <a:ext uri="{9D8B030D-6E8A-4147-A177-3AD203B41FA5}">
                      <a16:colId xmlns:a16="http://schemas.microsoft.com/office/drawing/2014/main" val="20013"/>
                    </a:ext>
                  </a:extLst>
                </a:gridCol>
                <a:gridCol w="436784">
                  <a:extLst>
                    <a:ext uri="{9D8B030D-6E8A-4147-A177-3AD203B41FA5}">
                      <a16:colId xmlns:a16="http://schemas.microsoft.com/office/drawing/2014/main" val="20014"/>
                    </a:ext>
                  </a:extLst>
                </a:gridCol>
                <a:gridCol w="436784">
                  <a:extLst>
                    <a:ext uri="{9D8B030D-6E8A-4147-A177-3AD203B41FA5}">
                      <a16:colId xmlns:a16="http://schemas.microsoft.com/office/drawing/2014/main" val="20015"/>
                    </a:ext>
                  </a:extLst>
                </a:gridCol>
              </a:tblGrid>
              <a:tr h="410866">
                <a:tc>
                  <a:txBody>
                    <a:bodyPr/>
                    <a:lstStyle/>
                    <a:p>
                      <a:pPr algn="ctr"/>
                      <a:r>
                        <a:rPr lang="en-GB" sz="1800" dirty="0" err="1">
                          <a:latin typeface="OpenDyslexic" charset="0"/>
                          <a:ea typeface="OpenDyslexic" charset="0"/>
                          <a:cs typeface="OpenDyslexic" charset="0"/>
                        </a:rPr>
                        <a:t>i</a:t>
                      </a: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err="1">
                          <a:latin typeface="OpenDyslexic" charset="0"/>
                          <a:ea typeface="OpenDyslexic" charset="0"/>
                          <a:cs typeface="OpenDyslexic" charset="0"/>
                        </a:rPr>
                        <a:t>i</a:t>
                      </a: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0"/>
                  </a:ext>
                </a:extLst>
              </a:tr>
              <a:tr h="410866">
                <a:tc>
                  <a:txBody>
                    <a:bodyPr/>
                    <a:lstStyle/>
                    <a:p>
                      <a:pPr algn="ctr"/>
                      <a:r>
                        <a:rPr lang="en-GB" sz="1800" dirty="0">
                          <a:solidFill>
                            <a:srgbClr val="FF3860"/>
                          </a:solidFill>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1"/>
                  </a:ext>
                </a:extLst>
              </a:tr>
              <a:tr h="410866">
                <a:tc>
                  <a:txBody>
                    <a:bodyPr/>
                    <a:lstStyle/>
                    <a:p>
                      <a:pPr algn="ctr"/>
                      <a:r>
                        <a:rPr lang="en-GB" sz="1800" dirty="0">
                          <a:solidFill>
                            <a:srgbClr val="FF3860"/>
                          </a:solidFill>
                          <a:latin typeface="OpenDyslexic" charset="0"/>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rgbClr val="FF7E79"/>
                    </a:solidFill>
                  </a:tcPr>
                </a:tc>
                <a:tc>
                  <a:txBody>
                    <a:bodyPr/>
                    <a:lstStyle/>
                    <a:p>
                      <a:pPr algn="ctr"/>
                      <a:r>
                        <a:rPr lang="en-GB" sz="1800" dirty="0">
                          <a:latin typeface="OpenDyslexic" charset="0"/>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2"/>
                  </a:ext>
                </a:extLst>
              </a:tr>
              <a:tr h="410866">
                <a:tc>
                  <a:txBody>
                    <a:bodyPr/>
                    <a:lstStyle/>
                    <a:p>
                      <a:pPr algn="ctr"/>
                      <a:r>
                        <a:rPr lang="en-GB" sz="1800" dirty="0">
                          <a:solidFill>
                            <a:srgbClr val="FF3860"/>
                          </a:solidFill>
                          <a:latin typeface="OpenDyslexic" charset="0"/>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7E79"/>
                    </a:solidFill>
                  </a:tcPr>
                </a:tc>
                <a:tc>
                  <a:txBody>
                    <a:bodyPr/>
                    <a:lstStyle/>
                    <a:p>
                      <a:pPr algn="ctr"/>
                      <a:r>
                        <a:rPr lang="en-GB" sz="1800" dirty="0">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03"/>
                  </a:ext>
                </a:extLst>
              </a:tr>
              <a:tr h="410866">
                <a:tc>
                  <a:txBody>
                    <a:bodyPr/>
                    <a:lstStyle/>
                    <a:p>
                      <a:pPr algn="ctr"/>
                      <a:r>
                        <a:rPr lang="en-GB" sz="1800" dirty="0">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err="1">
                          <a:latin typeface="OpenDyslexic" charset="0"/>
                          <a:ea typeface="OpenDyslexic" charset="0"/>
                          <a:cs typeface="OpenDyslexic" charset="0"/>
                        </a:rPr>
                        <a:t>i</a:t>
                      </a: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err="1">
                          <a:solidFill>
                            <a:srgbClr val="FF3860"/>
                          </a:solidFill>
                          <a:latin typeface="OpenDyslexic" charset="0"/>
                          <a:ea typeface="OpenDyslexic" charset="0"/>
                          <a:cs typeface="OpenDyslexic" charset="0"/>
                        </a:rPr>
                        <a:t>i</a:t>
                      </a:r>
                      <a:endParaRPr lang="en-GB" sz="1800" dirty="0">
                        <a:solidFill>
                          <a:srgbClr val="FF3860"/>
                        </a:solidFill>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0866">
                <a:tc>
                  <a:txBody>
                    <a:bodyPr/>
                    <a:lstStyle/>
                    <a:p>
                      <a:pPr algn="ctr"/>
                      <a:r>
                        <a:rPr lang="en-GB" sz="1800" dirty="0">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err="1">
                          <a:solidFill>
                            <a:srgbClr val="FF3860"/>
                          </a:solidFill>
                          <a:latin typeface="OpenDyslexic" charset="0"/>
                          <a:ea typeface="OpenDyslexic" charset="0"/>
                          <a:cs typeface="OpenDyslexic" charset="0"/>
                        </a:rPr>
                        <a:t>i</a:t>
                      </a:r>
                      <a:endParaRPr lang="en-GB" sz="1800" dirty="0">
                        <a:solidFill>
                          <a:srgbClr val="FF3860"/>
                        </a:solidFill>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0866">
                <a:tc>
                  <a:txBody>
                    <a:bodyPr/>
                    <a:lstStyle/>
                    <a:p>
                      <a:pPr algn="ctr"/>
                      <a:r>
                        <a:rPr lang="en-GB" sz="1800" dirty="0">
                          <a:solidFill>
                            <a:srgbClr val="FF3860"/>
                          </a:solidFill>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0866">
                <a:tc>
                  <a:txBody>
                    <a:bodyPr/>
                    <a:lstStyle/>
                    <a:p>
                      <a:pPr algn="ctr"/>
                      <a:r>
                        <a:rPr lang="en-GB" sz="1800" dirty="0">
                          <a:solidFill>
                            <a:srgbClr val="FF3860"/>
                          </a:solidFill>
                          <a:latin typeface="OpenDyslexic" charset="0"/>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0866">
                <a:tc>
                  <a:txBody>
                    <a:bodyPr/>
                    <a:lstStyle/>
                    <a:p>
                      <a:pPr algn="ctr"/>
                      <a:r>
                        <a:rPr lang="en-GB" sz="1800" dirty="0">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10866">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10866">
                <a:tc>
                  <a:txBody>
                    <a:bodyPr/>
                    <a:lstStyle/>
                    <a:p>
                      <a:pPr algn="ctr"/>
                      <a:endParaRPr lang="en-GB" sz="180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solidFill>
                            <a:srgbClr val="FF3860"/>
                          </a:solidFill>
                          <a:latin typeface="OpenDyslexic" charset="0"/>
                          <a:ea typeface="OpenDyslexic" charset="0"/>
                          <a:cs typeface="OpenDyslexic"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err="1">
                          <a:solidFill>
                            <a:srgbClr val="FF3860"/>
                          </a:solidFill>
                          <a:latin typeface="OpenDyslexic" charset="0"/>
                          <a:ea typeface="OpenDyslexic" charset="0"/>
                          <a:cs typeface="OpenDyslexic" charset="0"/>
                        </a:rPr>
                        <a:t>i</a:t>
                      </a:r>
                      <a:endParaRPr lang="en-GB" sz="1800" dirty="0">
                        <a:solidFill>
                          <a:srgbClr val="FF3860"/>
                        </a:solidFill>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rgbClr val="FF3860"/>
                          </a:solidFill>
                          <a:latin typeface="OpenDyslexic" charset="0"/>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OpenDyslexic" charset="0"/>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10866">
                <a:tc>
                  <a:txBody>
                    <a:bodyPr/>
                    <a:lstStyle/>
                    <a:p>
                      <a:pPr algn="ctr"/>
                      <a:endParaRPr lang="en-GB" sz="180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11"/>
                  </a:ext>
                </a:extLst>
              </a:tr>
              <a:tr h="410866">
                <a:tc>
                  <a:txBody>
                    <a:bodyPr/>
                    <a:lstStyle/>
                    <a:p>
                      <a:pPr algn="ctr"/>
                      <a:endParaRPr lang="en-GB" sz="180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r>
                        <a:rPr lang="en-GB" sz="1800" dirty="0">
                          <a:latin typeface="OpenDyslexic" charset="0"/>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latin typeface="OpenDyslexic" charset="0"/>
                        <a:ea typeface="OpenDyslexic" charset="0"/>
                        <a:cs typeface="OpenDyslexic"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a:txBody>
                    <a:bodyPr/>
                    <a:lstStyle/>
                    <a:p>
                      <a:pPr algn="ctr"/>
                      <a:endParaRPr lang="en-GB" sz="1800" dirty="0">
                        <a:latin typeface="OpenDyslexic" charset="0"/>
                        <a:ea typeface="OpenDyslexic" charset="0"/>
                        <a:cs typeface="OpenDyslexic"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extLst>
                  <a:ext uri="{0D108BD9-81ED-4DB2-BD59-A6C34878D82A}">
                    <a16:rowId xmlns:a16="http://schemas.microsoft.com/office/drawing/2014/main" val="10012"/>
                  </a:ext>
                </a:extLst>
              </a:tr>
            </a:tbl>
          </a:graphicData>
        </a:graphic>
      </p:graphicFrame>
      <p:sp>
        <p:nvSpPr>
          <p:cNvPr id="7" name="TextBox 6"/>
          <p:cNvSpPr txBox="1"/>
          <p:nvPr/>
        </p:nvSpPr>
        <p:spPr>
          <a:xfrm>
            <a:off x="3528780" y="5552178"/>
            <a:ext cx="4265392" cy="1077218"/>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dirty="0">
                <a:latin typeface="OpenDyslexic" charset="0"/>
                <a:ea typeface="OpenDyslexic" charset="0"/>
                <a:cs typeface="OpenDyslexic" charset="0"/>
              </a:rPr>
              <a:t>Use your spellings, and the letters in the crossword, to work out the missing words. </a:t>
            </a:r>
          </a:p>
          <a:p>
            <a:pPr algn="ctr"/>
            <a:r>
              <a:rPr lang="en-GB" sz="1600" dirty="0">
                <a:latin typeface="OpenDyslexic" charset="0"/>
                <a:ea typeface="OpenDyslexic" charset="0"/>
                <a:cs typeface="OpenDyslexic" charset="0"/>
              </a:rPr>
              <a:t>Which spelling is missing? </a:t>
            </a:r>
          </a:p>
        </p:txBody>
      </p:sp>
    </p:spTree>
    <p:extLst>
      <p:ext uri="{BB962C8B-B14F-4D97-AF65-F5344CB8AC3E}">
        <p14:creationId xmlns:p14="http://schemas.microsoft.com/office/powerpoint/2010/main" val="348637980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Revision </a:t>
            </a:r>
            <a:r>
              <a:rPr lang="mr-IN" dirty="0"/>
              <a:t>–</a:t>
            </a:r>
            <a:r>
              <a:rPr lang="en-GB" dirty="0"/>
              <a:t> spelling rules we have learned in Stage 4.</a:t>
            </a:r>
          </a:p>
          <a:p>
            <a:pPr>
              <a:lnSpc>
                <a:spcPct val="100000"/>
              </a:lnSpc>
              <a:spcBef>
                <a:spcPts val="0"/>
              </a:spcBef>
              <a:defRPr/>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35</a:t>
            </a:r>
          </a:p>
        </p:txBody>
      </p:sp>
    </p:spTree>
    <p:extLst>
      <p:ext uri="{BB962C8B-B14F-4D97-AF65-F5344CB8AC3E}">
        <p14:creationId xmlns:p14="http://schemas.microsoft.com/office/powerpoint/2010/main" val="357073612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t>Revision</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brochure</a:t>
            </a:r>
          </a:p>
          <a:p>
            <a:pPr fontAlgn="t">
              <a:lnSpc>
                <a:spcPct val="100000"/>
              </a:lnSpc>
              <a:spcAft>
                <a:spcPts val="200"/>
              </a:spcAft>
            </a:pPr>
            <a:r>
              <a:rPr lang="en-GB" sz="2000" dirty="0"/>
              <a:t>famous</a:t>
            </a:r>
          </a:p>
          <a:p>
            <a:pPr fontAlgn="t">
              <a:lnSpc>
                <a:spcPct val="100000"/>
              </a:lnSpc>
              <a:spcAft>
                <a:spcPts val="200"/>
              </a:spcAft>
            </a:pPr>
            <a:r>
              <a:rPr lang="en-GB" sz="2000" dirty="0"/>
              <a:t>tension</a:t>
            </a:r>
          </a:p>
          <a:p>
            <a:pPr fontAlgn="t">
              <a:lnSpc>
                <a:spcPct val="100000"/>
              </a:lnSpc>
              <a:spcAft>
                <a:spcPts val="200"/>
              </a:spcAft>
            </a:pPr>
            <a:r>
              <a:rPr lang="en-GB" sz="2000" dirty="0"/>
              <a:t>penniless</a:t>
            </a:r>
          </a:p>
          <a:p>
            <a:pPr fontAlgn="t">
              <a:lnSpc>
                <a:spcPct val="100000"/>
              </a:lnSpc>
              <a:spcAft>
                <a:spcPts val="200"/>
              </a:spcAft>
            </a:pPr>
            <a:r>
              <a:rPr lang="en-GB" sz="2000" dirty="0"/>
              <a:t>hideous</a:t>
            </a:r>
          </a:p>
          <a:p>
            <a:pPr fontAlgn="t">
              <a:lnSpc>
                <a:spcPct val="100000"/>
              </a:lnSpc>
              <a:spcAft>
                <a:spcPts val="200"/>
              </a:spcAft>
            </a:pPr>
            <a:r>
              <a:rPr lang="en-GB" sz="2000" dirty="0"/>
              <a:t>different</a:t>
            </a:r>
          </a:p>
          <a:p>
            <a:pPr fontAlgn="t">
              <a:lnSpc>
                <a:spcPct val="100000"/>
              </a:lnSpc>
              <a:spcAft>
                <a:spcPts val="200"/>
              </a:spcAft>
            </a:pPr>
            <a:r>
              <a:rPr lang="en-GB" sz="2000" dirty="0"/>
              <a:t>astronaut</a:t>
            </a:r>
          </a:p>
          <a:p>
            <a:pPr fontAlgn="t">
              <a:lnSpc>
                <a:spcPct val="100000"/>
              </a:lnSpc>
              <a:spcAft>
                <a:spcPts val="200"/>
              </a:spcAft>
            </a:pPr>
            <a:r>
              <a:rPr lang="en-GB" sz="2000" dirty="0"/>
              <a:t>completion</a:t>
            </a:r>
          </a:p>
          <a:p>
            <a:pPr fontAlgn="t">
              <a:lnSpc>
                <a:spcPct val="100000"/>
              </a:lnSpc>
              <a:spcAft>
                <a:spcPts val="200"/>
              </a:spcAft>
            </a:pPr>
            <a:r>
              <a:rPr lang="en-GB" sz="2000" dirty="0"/>
              <a:t>admission</a:t>
            </a:r>
          </a:p>
          <a:p>
            <a:pPr fontAlgn="t">
              <a:lnSpc>
                <a:spcPct val="100000"/>
              </a:lnSpc>
              <a:spcAft>
                <a:spcPts val="200"/>
              </a:spcAft>
            </a:pPr>
            <a:r>
              <a:rPr lang="en-GB" sz="2000" dirty="0"/>
              <a:t>mathematician</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dirty="0">
                <a:latin typeface="OpenDyslexicAlta" pitchFamily="2" charset="77"/>
                <a:ea typeface="OpenDyslexic" charset="0"/>
                <a:cs typeface="OpenDyslexic" charset="0"/>
              </a:rPr>
              <a:t>Revision</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57953522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6095334"/>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763705314"/>
                    </a:ext>
                  </a:extLst>
                </a:gridCol>
                <a:gridCol w="1858433">
                  <a:extLst>
                    <a:ext uri="{9D8B030D-6E8A-4147-A177-3AD203B41FA5}">
                      <a16:colId xmlns:a16="http://schemas.microsoft.com/office/drawing/2014/main" val="2232689822"/>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tc>
                  <a:txBody>
                    <a:bodyPr/>
                    <a:lstStyle/>
                    <a:p>
                      <a:pPr algn="ctr"/>
                      <a:r>
                        <a:rPr lang="en-GB" dirty="0">
                          <a:latin typeface="OpenDyslexic" charset="0"/>
                          <a:ea typeface="OpenDyslexic" charset="0"/>
                          <a:cs typeface="OpenDyslexic" charset="0"/>
                        </a:rPr>
                        <a:t>1</a:t>
                      </a:r>
                      <a:r>
                        <a:rPr lang="en-GB" baseline="30000" dirty="0">
                          <a:latin typeface="OpenDyslexic" charset="0"/>
                          <a:ea typeface="OpenDyslexic" charset="0"/>
                          <a:cs typeface="OpenDyslexic" charset="0"/>
                        </a:rPr>
                        <a:t>st</a:t>
                      </a:r>
                      <a:r>
                        <a:rPr lang="en-GB" dirty="0">
                          <a:latin typeface="OpenDyslexic" charset="0"/>
                          <a:ea typeface="OpenDyslexic" charset="0"/>
                          <a:cs typeface="OpenDyslexic" charset="0"/>
                        </a:rPr>
                        <a:t> Attempt</a:t>
                      </a:r>
                    </a:p>
                  </a:txBody>
                  <a:tcPr>
                    <a:solidFill>
                      <a:srgbClr val="FF7E79"/>
                    </a:solidFill>
                  </a:tcPr>
                </a:tc>
                <a:tc>
                  <a:txBody>
                    <a:bodyPr/>
                    <a:lstStyle/>
                    <a:p>
                      <a:pPr algn="ctr"/>
                      <a:r>
                        <a:rPr lang="en-GB" dirty="0">
                          <a:latin typeface="OpenDyslexic" charset="0"/>
                          <a:ea typeface="OpenDyslexic" charset="0"/>
                          <a:cs typeface="OpenDyslexic" charset="0"/>
                        </a:rPr>
                        <a:t>2</a:t>
                      </a:r>
                      <a:r>
                        <a:rPr lang="en-GB" baseline="30000" dirty="0">
                          <a:latin typeface="OpenDyslexic" charset="0"/>
                          <a:ea typeface="OpenDyslexic" charset="0"/>
                          <a:cs typeface="OpenDyslexic" charset="0"/>
                        </a:rPr>
                        <a:t>nd</a:t>
                      </a:r>
                      <a:r>
                        <a:rPr lang="en-GB" baseline="0" dirty="0">
                          <a:latin typeface="OpenDyslexic" charset="0"/>
                          <a:ea typeface="OpenDyslexic" charset="0"/>
                          <a:cs typeface="OpenDyslexic" charset="0"/>
                        </a:rPr>
                        <a:t> Attempt</a:t>
                      </a:r>
                      <a:endParaRPr lang="en-GB" dirty="0">
                        <a:latin typeface="OpenDyslexic" charset="0"/>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600" dirty="0">
                          <a:latin typeface="OpenDyslexic" charset="0"/>
                          <a:ea typeface="OpenDyslexic" charset="0"/>
                          <a:cs typeface="OpenDyslexic" charset="0"/>
                        </a:rPr>
                        <a:t>brochure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600" dirty="0">
                          <a:latin typeface="OpenDyslexic" charset="0"/>
                          <a:ea typeface="OpenDyslexic" charset="0"/>
                          <a:cs typeface="OpenDyslexic" charset="0"/>
                        </a:rPr>
                        <a:t>famous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600" dirty="0">
                          <a:latin typeface="OpenDyslexic" charset="0"/>
                          <a:ea typeface="OpenDyslexic" charset="0"/>
                          <a:cs typeface="OpenDyslexic" charset="0"/>
                        </a:rPr>
                        <a:t>tension</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600" dirty="0">
                          <a:latin typeface="OpenDyslexic" charset="0"/>
                          <a:ea typeface="OpenDyslexic" charset="0"/>
                          <a:cs typeface="OpenDyslexic" charset="0"/>
                        </a:rPr>
                        <a:t>penniless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600" dirty="0">
                          <a:latin typeface="OpenDyslexic" charset="0"/>
                          <a:ea typeface="OpenDyslexic" charset="0"/>
                          <a:cs typeface="OpenDyslexic" charset="0"/>
                        </a:rPr>
                        <a:t>hideous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600" dirty="0">
                          <a:latin typeface="OpenDyslexic" charset="0"/>
                          <a:ea typeface="OpenDyslexic" charset="0"/>
                          <a:cs typeface="OpenDyslexic" charset="0"/>
                        </a:rPr>
                        <a:t>different</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600" dirty="0">
                          <a:latin typeface="OpenDyslexic" charset="0"/>
                          <a:ea typeface="OpenDyslexic" charset="0"/>
                          <a:cs typeface="OpenDyslexic" charset="0"/>
                        </a:rPr>
                        <a:t>astronaut</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600" dirty="0">
                          <a:latin typeface="OpenDyslexic" charset="0"/>
                          <a:ea typeface="OpenDyslexic" charset="0"/>
                          <a:cs typeface="OpenDyslexic" charset="0"/>
                        </a:rPr>
                        <a:t>completion</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600" dirty="0">
                          <a:latin typeface="OpenDyslexic" charset="0"/>
                          <a:ea typeface="OpenDyslexic" charset="0"/>
                          <a:cs typeface="OpenDyslexic" charset="0"/>
                        </a:rPr>
                        <a:t>admission</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600" dirty="0">
                          <a:latin typeface="OpenDyslexic" charset="0"/>
                          <a:ea typeface="OpenDyslexic" charset="0"/>
                          <a:cs typeface="OpenDyslexic" charset="0"/>
                        </a:rPr>
                        <a:t>mathematician</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1426845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939514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dirty="0">
                          <a:latin typeface="OpenDyslexic" charset="0"/>
                          <a:ea typeface="OpenDyslexic" charset="0"/>
                          <a:cs typeface="OpenDyslexic" charset="0"/>
                        </a:rPr>
                        <a:t>brochure</a:t>
                      </a:r>
                    </a:p>
                  </a:txBody>
                  <a:tcPr/>
                </a:tc>
                <a:extLst>
                  <a:ext uri="{0D108BD9-81ED-4DB2-BD59-A6C34878D82A}">
                    <a16:rowId xmlns:a16="http://schemas.microsoft.com/office/drawing/2014/main" val="10001"/>
                  </a:ext>
                </a:extLst>
              </a:tr>
              <a:tr h="457200">
                <a:tc>
                  <a:txBody>
                    <a:bodyPr/>
                    <a:lstStyle/>
                    <a:p>
                      <a:r>
                        <a:rPr lang="en-GB" dirty="0">
                          <a:latin typeface="OpenDyslexic" charset="0"/>
                          <a:ea typeface="OpenDyslexic" charset="0"/>
                          <a:cs typeface="OpenDyslexic" charset="0"/>
                        </a:rPr>
                        <a:t>famous</a:t>
                      </a:r>
                    </a:p>
                  </a:txBody>
                  <a:tcPr/>
                </a:tc>
                <a:extLst>
                  <a:ext uri="{0D108BD9-81ED-4DB2-BD59-A6C34878D82A}">
                    <a16:rowId xmlns:a16="http://schemas.microsoft.com/office/drawing/2014/main" val="10002"/>
                  </a:ext>
                </a:extLst>
              </a:tr>
              <a:tr h="457200">
                <a:tc>
                  <a:txBody>
                    <a:bodyPr/>
                    <a:lstStyle/>
                    <a:p>
                      <a:r>
                        <a:rPr lang="en-GB" dirty="0">
                          <a:latin typeface="OpenDyslexic" charset="0"/>
                          <a:ea typeface="OpenDyslexic" charset="0"/>
                          <a:cs typeface="OpenDyslexic" charset="0"/>
                        </a:rPr>
                        <a:t>tension</a:t>
                      </a:r>
                    </a:p>
                  </a:txBody>
                  <a:tcPr/>
                </a:tc>
                <a:extLst>
                  <a:ext uri="{0D108BD9-81ED-4DB2-BD59-A6C34878D82A}">
                    <a16:rowId xmlns:a16="http://schemas.microsoft.com/office/drawing/2014/main" val="10003"/>
                  </a:ext>
                </a:extLst>
              </a:tr>
              <a:tr h="457200">
                <a:tc>
                  <a:txBody>
                    <a:bodyPr/>
                    <a:lstStyle/>
                    <a:p>
                      <a:r>
                        <a:rPr lang="en-GB" dirty="0">
                          <a:latin typeface="OpenDyslexic" charset="0"/>
                          <a:ea typeface="OpenDyslexic" charset="0"/>
                          <a:cs typeface="OpenDyslexic" charset="0"/>
                        </a:rPr>
                        <a:t>penniless</a:t>
                      </a:r>
                    </a:p>
                  </a:txBody>
                  <a:tcPr/>
                </a:tc>
                <a:extLst>
                  <a:ext uri="{0D108BD9-81ED-4DB2-BD59-A6C34878D82A}">
                    <a16:rowId xmlns:a16="http://schemas.microsoft.com/office/drawing/2014/main" val="10004"/>
                  </a:ext>
                </a:extLst>
              </a:tr>
              <a:tr h="457200">
                <a:tc>
                  <a:txBody>
                    <a:bodyPr/>
                    <a:lstStyle/>
                    <a:p>
                      <a:r>
                        <a:rPr lang="en-GB" dirty="0">
                          <a:latin typeface="OpenDyslexic" charset="0"/>
                          <a:ea typeface="OpenDyslexic" charset="0"/>
                          <a:cs typeface="OpenDyslexic" charset="0"/>
                        </a:rPr>
                        <a:t>hideous</a:t>
                      </a:r>
                    </a:p>
                  </a:txBody>
                  <a:tcPr/>
                </a:tc>
                <a:extLst>
                  <a:ext uri="{0D108BD9-81ED-4DB2-BD59-A6C34878D82A}">
                    <a16:rowId xmlns:a16="http://schemas.microsoft.com/office/drawing/2014/main" val="10005"/>
                  </a:ext>
                </a:extLst>
              </a:tr>
              <a:tr h="457200">
                <a:tc>
                  <a:txBody>
                    <a:bodyPr/>
                    <a:lstStyle/>
                    <a:p>
                      <a:r>
                        <a:rPr lang="en-GB" dirty="0">
                          <a:latin typeface="OpenDyslexic" charset="0"/>
                          <a:ea typeface="OpenDyslexic" charset="0"/>
                          <a:cs typeface="OpenDyslexic" charset="0"/>
                        </a:rPr>
                        <a:t>different</a:t>
                      </a:r>
                    </a:p>
                  </a:txBody>
                  <a:tcPr/>
                </a:tc>
                <a:extLst>
                  <a:ext uri="{0D108BD9-81ED-4DB2-BD59-A6C34878D82A}">
                    <a16:rowId xmlns:a16="http://schemas.microsoft.com/office/drawing/2014/main" val="10006"/>
                  </a:ext>
                </a:extLst>
              </a:tr>
              <a:tr h="457200">
                <a:tc>
                  <a:txBody>
                    <a:bodyPr/>
                    <a:lstStyle/>
                    <a:p>
                      <a:r>
                        <a:rPr lang="en-GB" dirty="0">
                          <a:latin typeface="OpenDyslexic" charset="0"/>
                          <a:ea typeface="OpenDyslexic" charset="0"/>
                          <a:cs typeface="OpenDyslexic" charset="0"/>
                        </a:rPr>
                        <a:t>astronaut</a:t>
                      </a:r>
                    </a:p>
                  </a:txBody>
                  <a:tcPr/>
                </a:tc>
                <a:extLst>
                  <a:ext uri="{0D108BD9-81ED-4DB2-BD59-A6C34878D82A}">
                    <a16:rowId xmlns:a16="http://schemas.microsoft.com/office/drawing/2014/main" val="10007"/>
                  </a:ext>
                </a:extLst>
              </a:tr>
              <a:tr h="457200">
                <a:tc>
                  <a:txBody>
                    <a:bodyPr/>
                    <a:lstStyle/>
                    <a:p>
                      <a:r>
                        <a:rPr lang="en-GB" dirty="0">
                          <a:latin typeface="OpenDyslexic" charset="0"/>
                          <a:ea typeface="OpenDyslexic" charset="0"/>
                          <a:cs typeface="OpenDyslexic" charset="0"/>
                        </a:rPr>
                        <a:t>completion</a:t>
                      </a:r>
                    </a:p>
                  </a:txBody>
                  <a:tcPr/>
                </a:tc>
                <a:extLst>
                  <a:ext uri="{0D108BD9-81ED-4DB2-BD59-A6C34878D82A}">
                    <a16:rowId xmlns:a16="http://schemas.microsoft.com/office/drawing/2014/main" val="10008"/>
                  </a:ext>
                </a:extLst>
              </a:tr>
              <a:tr h="457200">
                <a:tc>
                  <a:txBody>
                    <a:bodyPr/>
                    <a:lstStyle/>
                    <a:p>
                      <a:r>
                        <a:rPr lang="en-GB" dirty="0">
                          <a:latin typeface="OpenDyslexic" charset="0"/>
                          <a:ea typeface="OpenDyslexic" charset="0"/>
                          <a:cs typeface="OpenDyslexic" charset="0"/>
                        </a:rPr>
                        <a:t>admission</a:t>
                      </a:r>
                    </a:p>
                  </a:txBody>
                  <a:tcPr/>
                </a:tc>
                <a:extLst>
                  <a:ext uri="{0D108BD9-81ED-4DB2-BD59-A6C34878D82A}">
                    <a16:rowId xmlns:a16="http://schemas.microsoft.com/office/drawing/2014/main" val="10009"/>
                  </a:ext>
                </a:extLst>
              </a:tr>
              <a:tr h="457200">
                <a:tc>
                  <a:txBody>
                    <a:bodyPr/>
                    <a:lstStyle/>
                    <a:p>
                      <a:r>
                        <a:rPr lang="en-GB" dirty="0">
                          <a:latin typeface="OpenDyslexic" charset="0"/>
                          <a:ea typeface="OpenDyslexic" charset="0"/>
                          <a:cs typeface="OpenDyslexic" charset="0"/>
                        </a:rPr>
                        <a:t>mathematician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2368692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Oval 5"/>
          <p:cNvSpPr/>
          <p:nvPr/>
        </p:nvSpPr>
        <p:spPr>
          <a:xfrm>
            <a:off x="3208564" y="2209800"/>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208564" y="263712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208564" y="31459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208564" y="357329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208564" y="499804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208564" y="540753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208564" y="591638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205841" y="6343588"/>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208564" y="40618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205842" y="4509684"/>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051675" y="2109969"/>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Hardly any money.</a:t>
            </a:r>
          </a:p>
        </p:txBody>
      </p:sp>
      <p:sp>
        <p:nvSpPr>
          <p:cNvPr id="17" name="Rounded Rectangle 16"/>
          <p:cNvSpPr/>
          <p:nvPr/>
        </p:nvSpPr>
        <p:spPr>
          <a:xfrm>
            <a:off x="7020726" y="4430821"/>
            <a:ext cx="1825277" cy="87216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Something very well known.</a:t>
            </a:r>
          </a:p>
        </p:txBody>
      </p:sp>
      <p:sp>
        <p:nvSpPr>
          <p:cNvPr id="18" name="Rounded Rectangle 17"/>
          <p:cNvSpPr/>
          <p:nvPr/>
        </p:nvSpPr>
        <p:spPr>
          <a:xfrm>
            <a:off x="9901465" y="2109970"/>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The act of finishing.</a:t>
            </a:r>
          </a:p>
        </p:txBody>
      </p:sp>
      <p:sp>
        <p:nvSpPr>
          <p:cNvPr id="19" name="Rounded Rectangle 18"/>
          <p:cNvSpPr/>
          <p:nvPr/>
        </p:nvSpPr>
        <p:spPr>
          <a:xfrm>
            <a:off x="5701393" y="3310249"/>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Not alike.</a:t>
            </a:r>
          </a:p>
        </p:txBody>
      </p:sp>
      <p:sp>
        <p:nvSpPr>
          <p:cNvPr id="20" name="Rounded Rectangle 19"/>
          <p:cNvSpPr/>
          <p:nvPr/>
        </p:nvSpPr>
        <p:spPr>
          <a:xfrm>
            <a:off x="4283525" y="4456160"/>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Space traveller.</a:t>
            </a:r>
          </a:p>
        </p:txBody>
      </p:sp>
      <p:sp>
        <p:nvSpPr>
          <p:cNvPr id="21" name="Rounded Rectangle 20"/>
          <p:cNvSpPr/>
          <p:nvPr/>
        </p:nvSpPr>
        <p:spPr>
          <a:xfrm>
            <a:off x="8606065" y="5651032"/>
            <a:ext cx="1928323" cy="881002"/>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Trained in study of numbers.</a:t>
            </a:r>
          </a:p>
        </p:txBody>
      </p:sp>
      <p:sp>
        <p:nvSpPr>
          <p:cNvPr id="22" name="Rounded Rectangle 21"/>
          <p:cNvSpPr/>
          <p:nvPr/>
        </p:nvSpPr>
        <p:spPr>
          <a:xfrm>
            <a:off x="8578851" y="3235774"/>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A thin booklet.</a:t>
            </a:r>
          </a:p>
        </p:txBody>
      </p:sp>
      <p:sp>
        <p:nvSpPr>
          <p:cNvPr id="23" name="Rounded Rectangle 22"/>
          <p:cNvSpPr/>
          <p:nvPr/>
        </p:nvSpPr>
        <p:spPr>
          <a:xfrm>
            <a:off x="5373666" y="5634707"/>
            <a:ext cx="2254685" cy="87216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A feeling of worry or anxiety.</a:t>
            </a:r>
          </a:p>
        </p:txBody>
      </p:sp>
      <p:sp>
        <p:nvSpPr>
          <p:cNvPr id="24" name="Rounded Rectangle 23"/>
          <p:cNvSpPr/>
          <p:nvPr/>
        </p:nvSpPr>
        <p:spPr>
          <a:xfrm>
            <a:off x="9802929" y="4456159"/>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Very ugly or unattractive.</a:t>
            </a:r>
          </a:p>
        </p:txBody>
      </p:sp>
      <p:sp>
        <p:nvSpPr>
          <p:cNvPr id="25" name="Rounded Rectangle 24"/>
          <p:cNvSpPr/>
          <p:nvPr/>
        </p:nvSpPr>
        <p:spPr>
          <a:xfrm>
            <a:off x="3995803" y="2112756"/>
            <a:ext cx="2000411" cy="763245"/>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Permission given to enter.</a:t>
            </a:r>
          </a:p>
        </p:txBody>
      </p:sp>
      <p:sp>
        <p:nvSpPr>
          <p:cNvPr id="26" name="Rectangle 25"/>
          <p:cNvSpPr/>
          <p:nvPr/>
        </p:nvSpPr>
        <p:spPr>
          <a:xfrm>
            <a:off x="4201886" y="1463122"/>
            <a:ext cx="6583024" cy="327241"/>
          </a:xfrm>
          <a:prstGeom prst="rect">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OpenDyslexicAlta" pitchFamily="2" charset="77"/>
              </a:rPr>
              <a:t>Draw a line to match each spelling to its definition. </a:t>
            </a:r>
          </a:p>
        </p:txBody>
      </p:sp>
    </p:spTree>
    <p:extLst>
      <p:ext uri="{BB962C8B-B14F-4D97-AF65-F5344CB8AC3E}">
        <p14:creationId xmlns:p14="http://schemas.microsoft.com/office/powerpoint/2010/main" val="289544079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dirty="0">
                          <a:latin typeface="OpenDyslexic" charset="0"/>
                          <a:ea typeface="OpenDyslexic" charset="0"/>
                          <a:cs typeface="OpenDyslexic" charset="0"/>
                        </a:rPr>
                        <a:t>brochure</a:t>
                      </a:r>
                    </a:p>
                  </a:txBody>
                  <a:tcPr/>
                </a:tc>
                <a:extLst>
                  <a:ext uri="{0D108BD9-81ED-4DB2-BD59-A6C34878D82A}">
                    <a16:rowId xmlns:a16="http://schemas.microsoft.com/office/drawing/2014/main" val="10001"/>
                  </a:ext>
                </a:extLst>
              </a:tr>
              <a:tr h="457200">
                <a:tc>
                  <a:txBody>
                    <a:bodyPr/>
                    <a:lstStyle/>
                    <a:p>
                      <a:r>
                        <a:rPr lang="en-GB" dirty="0">
                          <a:latin typeface="OpenDyslexic" charset="0"/>
                          <a:ea typeface="OpenDyslexic" charset="0"/>
                          <a:cs typeface="OpenDyslexic" charset="0"/>
                        </a:rPr>
                        <a:t>famous</a:t>
                      </a:r>
                    </a:p>
                  </a:txBody>
                  <a:tcPr/>
                </a:tc>
                <a:extLst>
                  <a:ext uri="{0D108BD9-81ED-4DB2-BD59-A6C34878D82A}">
                    <a16:rowId xmlns:a16="http://schemas.microsoft.com/office/drawing/2014/main" val="10002"/>
                  </a:ext>
                </a:extLst>
              </a:tr>
              <a:tr h="457200">
                <a:tc>
                  <a:txBody>
                    <a:bodyPr/>
                    <a:lstStyle/>
                    <a:p>
                      <a:r>
                        <a:rPr lang="en-GB" dirty="0">
                          <a:latin typeface="OpenDyslexic" charset="0"/>
                          <a:ea typeface="OpenDyslexic" charset="0"/>
                          <a:cs typeface="OpenDyslexic" charset="0"/>
                        </a:rPr>
                        <a:t>tension</a:t>
                      </a:r>
                    </a:p>
                  </a:txBody>
                  <a:tcPr/>
                </a:tc>
                <a:extLst>
                  <a:ext uri="{0D108BD9-81ED-4DB2-BD59-A6C34878D82A}">
                    <a16:rowId xmlns:a16="http://schemas.microsoft.com/office/drawing/2014/main" val="10003"/>
                  </a:ext>
                </a:extLst>
              </a:tr>
              <a:tr h="457200">
                <a:tc>
                  <a:txBody>
                    <a:bodyPr/>
                    <a:lstStyle/>
                    <a:p>
                      <a:r>
                        <a:rPr lang="en-GB" dirty="0">
                          <a:latin typeface="OpenDyslexic" charset="0"/>
                          <a:ea typeface="OpenDyslexic" charset="0"/>
                          <a:cs typeface="OpenDyslexic" charset="0"/>
                        </a:rPr>
                        <a:t>penniless</a:t>
                      </a:r>
                    </a:p>
                  </a:txBody>
                  <a:tcPr/>
                </a:tc>
                <a:extLst>
                  <a:ext uri="{0D108BD9-81ED-4DB2-BD59-A6C34878D82A}">
                    <a16:rowId xmlns:a16="http://schemas.microsoft.com/office/drawing/2014/main" val="10004"/>
                  </a:ext>
                </a:extLst>
              </a:tr>
              <a:tr h="457200">
                <a:tc>
                  <a:txBody>
                    <a:bodyPr/>
                    <a:lstStyle/>
                    <a:p>
                      <a:r>
                        <a:rPr lang="en-GB" dirty="0">
                          <a:latin typeface="OpenDyslexic" charset="0"/>
                          <a:ea typeface="OpenDyslexic" charset="0"/>
                          <a:cs typeface="OpenDyslexic" charset="0"/>
                        </a:rPr>
                        <a:t>hideous</a:t>
                      </a:r>
                    </a:p>
                  </a:txBody>
                  <a:tcPr/>
                </a:tc>
                <a:extLst>
                  <a:ext uri="{0D108BD9-81ED-4DB2-BD59-A6C34878D82A}">
                    <a16:rowId xmlns:a16="http://schemas.microsoft.com/office/drawing/2014/main" val="10005"/>
                  </a:ext>
                </a:extLst>
              </a:tr>
              <a:tr h="457200">
                <a:tc>
                  <a:txBody>
                    <a:bodyPr/>
                    <a:lstStyle/>
                    <a:p>
                      <a:r>
                        <a:rPr lang="en-GB" dirty="0">
                          <a:latin typeface="OpenDyslexic" charset="0"/>
                          <a:ea typeface="OpenDyslexic" charset="0"/>
                          <a:cs typeface="OpenDyslexic" charset="0"/>
                        </a:rPr>
                        <a:t>different</a:t>
                      </a:r>
                    </a:p>
                  </a:txBody>
                  <a:tcPr/>
                </a:tc>
                <a:extLst>
                  <a:ext uri="{0D108BD9-81ED-4DB2-BD59-A6C34878D82A}">
                    <a16:rowId xmlns:a16="http://schemas.microsoft.com/office/drawing/2014/main" val="10006"/>
                  </a:ext>
                </a:extLst>
              </a:tr>
              <a:tr h="457200">
                <a:tc>
                  <a:txBody>
                    <a:bodyPr/>
                    <a:lstStyle/>
                    <a:p>
                      <a:r>
                        <a:rPr lang="en-GB" dirty="0">
                          <a:latin typeface="OpenDyslexic" charset="0"/>
                          <a:ea typeface="OpenDyslexic" charset="0"/>
                          <a:cs typeface="OpenDyslexic" charset="0"/>
                        </a:rPr>
                        <a:t>astronaut</a:t>
                      </a:r>
                    </a:p>
                  </a:txBody>
                  <a:tcPr/>
                </a:tc>
                <a:extLst>
                  <a:ext uri="{0D108BD9-81ED-4DB2-BD59-A6C34878D82A}">
                    <a16:rowId xmlns:a16="http://schemas.microsoft.com/office/drawing/2014/main" val="10007"/>
                  </a:ext>
                </a:extLst>
              </a:tr>
              <a:tr h="457200">
                <a:tc>
                  <a:txBody>
                    <a:bodyPr/>
                    <a:lstStyle/>
                    <a:p>
                      <a:r>
                        <a:rPr lang="en-GB" dirty="0">
                          <a:latin typeface="OpenDyslexic" charset="0"/>
                          <a:ea typeface="OpenDyslexic" charset="0"/>
                          <a:cs typeface="OpenDyslexic" charset="0"/>
                        </a:rPr>
                        <a:t>completion</a:t>
                      </a:r>
                    </a:p>
                  </a:txBody>
                  <a:tcPr/>
                </a:tc>
                <a:extLst>
                  <a:ext uri="{0D108BD9-81ED-4DB2-BD59-A6C34878D82A}">
                    <a16:rowId xmlns:a16="http://schemas.microsoft.com/office/drawing/2014/main" val="10008"/>
                  </a:ext>
                </a:extLst>
              </a:tr>
              <a:tr h="457200">
                <a:tc>
                  <a:txBody>
                    <a:bodyPr/>
                    <a:lstStyle/>
                    <a:p>
                      <a:r>
                        <a:rPr lang="en-GB" dirty="0">
                          <a:latin typeface="OpenDyslexic" charset="0"/>
                          <a:ea typeface="OpenDyslexic" charset="0"/>
                          <a:cs typeface="OpenDyslexic" charset="0"/>
                        </a:rPr>
                        <a:t>admission</a:t>
                      </a:r>
                    </a:p>
                  </a:txBody>
                  <a:tcPr/>
                </a:tc>
                <a:extLst>
                  <a:ext uri="{0D108BD9-81ED-4DB2-BD59-A6C34878D82A}">
                    <a16:rowId xmlns:a16="http://schemas.microsoft.com/office/drawing/2014/main" val="10009"/>
                  </a:ext>
                </a:extLst>
              </a:tr>
              <a:tr h="457200">
                <a:tc>
                  <a:txBody>
                    <a:bodyPr/>
                    <a:lstStyle/>
                    <a:p>
                      <a:r>
                        <a:rPr lang="en-GB" dirty="0">
                          <a:latin typeface="OpenDyslexic" charset="0"/>
                          <a:ea typeface="OpenDyslexic" charset="0"/>
                          <a:cs typeface="OpenDyslexic" charset="0"/>
                        </a:rPr>
                        <a:t>mathematician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784174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6" name="Oval 5"/>
          <p:cNvSpPr/>
          <p:nvPr/>
        </p:nvSpPr>
        <p:spPr>
          <a:xfrm>
            <a:off x="3208564" y="2209800"/>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208564" y="263712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208564" y="31459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208564" y="357329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208564" y="499804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208564" y="5407533"/>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208564" y="5916382"/>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205841" y="6343588"/>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208564" y="4061871"/>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205842" y="4509684"/>
            <a:ext cx="174171" cy="163286"/>
          </a:xfrm>
          <a:prstGeom prst="ellipse">
            <a:avLst/>
          </a:prstGeom>
          <a:solidFill>
            <a:srgbClr val="FF7E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289270" y="3237585"/>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Hardly any money.</a:t>
            </a:r>
          </a:p>
        </p:txBody>
      </p:sp>
      <p:sp>
        <p:nvSpPr>
          <p:cNvPr id="17" name="Rounded Rectangle 16"/>
          <p:cNvSpPr/>
          <p:nvPr/>
        </p:nvSpPr>
        <p:spPr>
          <a:xfrm>
            <a:off x="6322277" y="2098848"/>
            <a:ext cx="2109271" cy="668965"/>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Something very well known.</a:t>
            </a:r>
          </a:p>
        </p:txBody>
      </p:sp>
      <p:sp>
        <p:nvSpPr>
          <p:cNvPr id="18" name="Rounded Rectangle 17"/>
          <p:cNvSpPr/>
          <p:nvPr/>
        </p:nvSpPr>
        <p:spPr>
          <a:xfrm>
            <a:off x="6811737" y="5104340"/>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The act of finishing.</a:t>
            </a:r>
          </a:p>
        </p:txBody>
      </p:sp>
      <p:sp>
        <p:nvSpPr>
          <p:cNvPr id="19" name="Rounded Rectangle 18"/>
          <p:cNvSpPr/>
          <p:nvPr/>
        </p:nvSpPr>
        <p:spPr>
          <a:xfrm>
            <a:off x="6894391" y="4337797"/>
            <a:ext cx="1794328" cy="476531"/>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Not alike.</a:t>
            </a:r>
          </a:p>
        </p:txBody>
      </p:sp>
      <p:sp>
        <p:nvSpPr>
          <p:cNvPr id="20" name="Rounded Rectangle 19"/>
          <p:cNvSpPr/>
          <p:nvPr/>
        </p:nvSpPr>
        <p:spPr>
          <a:xfrm>
            <a:off x="3880285" y="4757301"/>
            <a:ext cx="1794328" cy="57372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Space traveller.</a:t>
            </a:r>
          </a:p>
        </p:txBody>
      </p:sp>
      <p:sp>
        <p:nvSpPr>
          <p:cNvPr id="21" name="Rounded Rectangle 20"/>
          <p:cNvSpPr/>
          <p:nvPr/>
        </p:nvSpPr>
        <p:spPr>
          <a:xfrm>
            <a:off x="6808223" y="5983062"/>
            <a:ext cx="2088129" cy="721052"/>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Trained in study of numbers.</a:t>
            </a:r>
          </a:p>
        </p:txBody>
      </p:sp>
      <p:sp>
        <p:nvSpPr>
          <p:cNvPr id="22" name="Rounded Rectangle 21"/>
          <p:cNvSpPr/>
          <p:nvPr/>
        </p:nvSpPr>
        <p:spPr>
          <a:xfrm>
            <a:off x="4148574" y="1423192"/>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A thin booklet.</a:t>
            </a:r>
          </a:p>
        </p:txBody>
      </p:sp>
      <p:sp>
        <p:nvSpPr>
          <p:cNvPr id="23" name="Rounded Rectangle 22"/>
          <p:cNvSpPr/>
          <p:nvPr/>
        </p:nvSpPr>
        <p:spPr>
          <a:xfrm>
            <a:off x="3779370" y="2801555"/>
            <a:ext cx="2254685" cy="66896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A feeling of worry or anxiety.</a:t>
            </a:r>
          </a:p>
        </p:txBody>
      </p:sp>
      <p:sp>
        <p:nvSpPr>
          <p:cNvPr id="24" name="Rounded Rectangle 23"/>
          <p:cNvSpPr/>
          <p:nvPr/>
        </p:nvSpPr>
        <p:spPr>
          <a:xfrm>
            <a:off x="4717144" y="3777450"/>
            <a:ext cx="1794328" cy="642257"/>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Very ugly or unattractive.</a:t>
            </a:r>
          </a:p>
        </p:txBody>
      </p:sp>
      <p:sp>
        <p:nvSpPr>
          <p:cNvPr id="25" name="Rounded Rectangle 24"/>
          <p:cNvSpPr/>
          <p:nvPr/>
        </p:nvSpPr>
        <p:spPr>
          <a:xfrm>
            <a:off x="4292254" y="5611601"/>
            <a:ext cx="2000411" cy="650344"/>
          </a:xfrm>
          <a:prstGeom prst="roundRect">
            <a:avLst/>
          </a:prstGeom>
          <a:solidFill>
            <a:srgbClr val="FF7E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OpenDyslexicAlta" pitchFamily="2" charset="77"/>
              </a:rPr>
              <a:t>Permission given to enter.</a:t>
            </a:r>
          </a:p>
        </p:txBody>
      </p:sp>
      <p:cxnSp>
        <p:nvCxnSpPr>
          <p:cNvPr id="3" name="Straight Arrow Connector 2">
            <a:extLst>
              <a:ext uri="{FF2B5EF4-FFF2-40B4-BE49-F238E27FC236}">
                <a16:creationId xmlns:a16="http://schemas.microsoft.com/office/drawing/2014/main" id="{ACAD6D4A-0BE5-D447-8368-5EDF0473D277}"/>
              </a:ext>
            </a:extLst>
          </p:cNvPr>
          <p:cNvCxnSpPr>
            <a:cxnSpLocks/>
            <a:stCxn id="6" idx="6"/>
            <a:endCxn id="22" idx="1"/>
          </p:cNvCxnSpPr>
          <p:nvPr/>
        </p:nvCxnSpPr>
        <p:spPr>
          <a:xfrm flipV="1">
            <a:off x="3382735" y="1744321"/>
            <a:ext cx="765839" cy="547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40B440-7FEB-6C46-9154-DAB9D06EA1A5}"/>
              </a:ext>
            </a:extLst>
          </p:cNvPr>
          <p:cNvCxnSpPr>
            <a:cxnSpLocks/>
            <a:stCxn id="15" idx="6"/>
            <a:endCxn id="19" idx="1"/>
          </p:cNvCxnSpPr>
          <p:nvPr/>
        </p:nvCxnSpPr>
        <p:spPr>
          <a:xfrm flipV="1">
            <a:off x="3380013" y="4576063"/>
            <a:ext cx="3514378" cy="15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673E62-A9B2-8B4F-BF2B-6FB2C344B76E}"/>
              </a:ext>
            </a:extLst>
          </p:cNvPr>
          <p:cNvCxnSpPr>
            <a:cxnSpLocks/>
            <a:stCxn id="7" idx="6"/>
            <a:endCxn id="17" idx="1"/>
          </p:cNvCxnSpPr>
          <p:nvPr/>
        </p:nvCxnSpPr>
        <p:spPr>
          <a:xfrm flipV="1">
            <a:off x="3382735" y="2433331"/>
            <a:ext cx="2939542" cy="285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56675D5-3F73-B74C-9F75-829DCD0D3C64}"/>
              </a:ext>
            </a:extLst>
          </p:cNvPr>
          <p:cNvCxnSpPr>
            <a:cxnSpLocks/>
            <a:stCxn id="8" idx="6"/>
            <a:endCxn id="23" idx="1"/>
          </p:cNvCxnSpPr>
          <p:nvPr/>
        </p:nvCxnSpPr>
        <p:spPr>
          <a:xfrm flipV="1">
            <a:off x="3382735" y="3136037"/>
            <a:ext cx="396635" cy="91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90D86ED-AC1B-3343-B7F7-5EF71CD5A5D9}"/>
              </a:ext>
            </a:extLst>
          </p:cNvPr>
          <p:cNvCxnSpPr>
            <a:cxnSpLocks/>
            <a:stCxn id="9" idx="6"/>
            <a:endCxn id="16" idx="1"/>
          </p:cNvCxnSpPr>
          <p:nvPr/>
        </p:nvCxnSpPr>
        <p:spPr>
          <a:xfrm flipV="1">
            <a:off x="3382735" y="3558714"/>
            <a:ext cx="3906535" cy="96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6D09089-A1CD-3840-9C7C-7E52FE59C9BF}"/>
              </a:ext>
            </a:extLst>
          </p:cNvPr>
          <p:cNvCxnSpPr>
            <a:cxnSpLocks/>
            <a:stCxn id="14" idx="6"/>
            <a:endCxn id="24" idx="1"/>
          </p:cNvCxnSpPr>
          <p:nvPr/>
        </p:nvCxnSpPr>
        <p:spPr>
          <a:xfrm flipV="1">
            <a:off x="3382735" y="4098579"/>
            <a:ext cx="1334409" cy="4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DC282B2-F923-624F-9F43-5751F5A1CE95}"/>
              </a:ext>
            </a:extLst>
          </p:cNvPr>
          <p:cNvCxnSpPr>
            <a:cxnSpLocks/>
            <a:stCxn id="10" idx="6"/>
            <a:endCxn id="20" idx="1"/>
          </p:cNvCxnSpPr>
          <p:nvPr/>
        </p:nvCxnSpPr>
        <p:spPr>
          <a:xfrm flipV="1">
            <a:off x="3382735" y="5044163"/>
            <a:ext cx="497550" cy="35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DEE5C68-99AA-6D4F-A4DD-3D49A40D4E06}"/>
              </a:ext>
            </a:extLst>
          </p:cNvPr>
          <p:cNvCxnSpPr>
            <a:cxnSpLocks/>
            <a:stCxn id="11" idx="6"/>
            <a:endCxn id="18" idx="1"/>
          </p:cNvCxnSpPr>
          <p:nvPr/>
        </p:nvCxnSpPr>
        <p:spPr>
          <a:xfrm flipV="1">
            <a:off x="3382735" y="5425469"/>
            <a:ext cx="3429002" cy="63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1E4BB06-FFD1-5640-A3C4-78D396CCD801}"/>
              </a:ext>
            </a:extLst>
          </p:cNvPr>
          <p:cNvCxnSpPr>
            <a:cxnSpLocks/>
            <a:stCxn id="12" idx="6"/>
            <a:endCxn id="25" idx="1"/>
          </p:cNvCxnSpPr>
          <p:nvPr/>
        </p:nvCxnSpPr>
        <p:spPr>
          <a:xfrm flipV="1">
            <a:off x="3382735" y="5936773"/>
            <a:ext cx="909519" cy="61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F6D0AE6-246C-D445-89E1-357FBB1935CC}"/>
              </a:ext>
            </a:extLst>
          </p:cNvPr>
          <p:cNvCxnSpPr>
            <a:cxnSpLocks/>
            <a:stCxn id="13" idx="6"/>
            <a:endCxn id="21" idx="1"/>
          </p:cNvCxnSpPr>
          <p:nvPr/>
        </p:nvCxnSpPr>
        <p:spPr>
          <a:xfrm flipV="1">
            <a:off x="3380012" y="6343588"/>
            <a:ext cx="3428211" cy="81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05715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Revision </a:t>
            </a:r>
            <a:r>
              <a:rPr lang="mr-IN" dirty="0"/>
              <a:t>–</a:t>
            </a:r>
            <a:r>
              <a:rPr lang="en-GB" dirty="0"/>
              <a:t> spelling rules we have learned in Stage 4.</a:t>
            </a:r>
          </a:p>
          <a:p>
            <a:pPr>
              <a:lnSpc>
                <a:spcPct val="100000"/>
              </a:lnSpc>
              <a:spcBef>
                <a:spcPts val="0"/>
              </a:spcBef>
              <a:defRPr/>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36</a:t>
            </a:r>
          </a:p>
        </p:txBody>
      </p:sp>
    </p:spTree>
    <p:extLst>
      <p:ext uri="{BB962C8B-B14F-4D97-AF65-F5344CB8AC3E}">
        <p14:creationId xmlns:p14="http://schemas.microsoft.com/office/powerpoint/2010/main" val="259297239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02082" y="788047"/>
            <a:ext cx="660463" cy="362803"/>
          </a:xfrm>
        </p:spPr>
        <p:txBody>
          <a:bodyPr>
            <a:normAutofit/>
          </a:bodyPr>
          <a:lstStyle/>
          <a:p>
            <a:r>
              <a:rPr lang="en-GB" dirty="0"/>
              <a:t>  36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Revision </a:t>
            </a:r>
            <a:r>
              <a:rPr lang="mr-IN" dirty="0"/>
              <a:t>–</a:t>
            </a:r>
            <a:r>
              <a:rPr lang="en-GB" dirty="0"/>
              <a:t> spelling rules we have learned in Stage 4.</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gently</a:t>
            </a:r>
          </a:p>
          <a:p>
            <a:pPr fontAlgn="t">
              <a:lnSpc>
                <a:spcPct val="100000"/>
              </a:lnSpc>
              <a:spcAft>
                <a:spcPts val="200"/>
              </a:spcAft>
            </a:pPr>
            <a:r>
              <a:rPr lang="en-GB" sz="2000" dirty="0"/>
              <a:t>separate</a:t>
            </a:r>
          </a:p>
          <a:p>
            <a:pPr fontAlgn="t">
              <a:lnSpc>
                <a:spcPct val="100000"/>
              </a:lnSpc>
              <a:spcAft>
                <a:spcPts val="200"/>
              </a:spcAft>
            </a:pPr>
            <a:r>
              <a:rPr lang="en-GB" sz="2000" dirty="0"/>
              <a:t>affect</a:t>
            </a:r>
          </a:p>
          <a:p>
            <a:pPr fontAlgn="t">
              <a:lnSpc>
                <a:spcPct val="100000"/>
              </a:lnSpc>
              <a:spcAft>
                <a:spcPts val="200"/>
              </a:spcAft>
            </a:pPr>
            <a:r>
              <a:rPr lang="en-GB" sz="2000" dirty="0"/>
              <a:t>unexpectedly</a:t>
            </a:r>
          </a:p>
          <a:p>
            <a:pPr fontAlgn="t">
              <a:lnSpc>
                <a:spcPct val="100000"/>
              </a:lnSpc>
              <a:spcAft>
                <a:spcPts val="200"/>
              </a:spcAft>
            </a:pPr>
            <a:r>
              <a:rPr lang="en-GB" sz="2000" dirty="0"/>
              <a:t>potatoes</a:t>
            </a:r>
          </a:p>
          <a:p>
            <a:pPr fontAlgn="t">
              <a:lnSpc>
                <a:spcPct val="100000"/>
              </a:lnSpc>
              <a:spcAft>
                <a:spcPts val="200"/>
              </a:spcAft>
            </a:pPr>
            <a:r>
              <a:rPr lang="en-GB" sz="2000" dirty="0"/>
              <a:t>circus</a:t>
            </a:r>
          </a:p>
          <a:p>
            <a:pPr fontAlgn="t">
              <a:lnSpc>
                <a:spcPct val="100000"/>
              </a:lnSpc>
              <a:spcAft>
                <a:spcPts val="200"/>
              </a:spcAft>
            </a:pPr>
            <a:r>
              <a:rPr lang="en-GB" sz="2000" dirty="0"/>
              <a:t>insoluble</a:t>
            </a:r>
          </a:p>
          <a:p>
            <a:pPr fontAlgn="t">
              <a:lnSpc>
                <a:spcPct val="100000"/>
              </a:lnSpc>
              <a:spcAft>
                <a:spcPts val="200"/>
              </a:spcAft>
            </a:pPr>
            <a:r>
              <a:rPr lang="en-GB" sz="2000" dirty="0"/>
              <a:t>microphone</a:t>
            </a:r>
          </a:p>
          <a:p>
            <a:pPr fontAlgn="t">
              <a:lnSpc>
                <a:spcPct val="100000"/>
              </a:lnSpc>
              <a:spcAft>
                <a:spcPts val="200"/>
              </a:spcAft>
            </a:pPr>
            <a:r>
              <a:rPr lang="en-GB" sz="2000" dirty="0"/>
              <a:t>superhuman</a:t>
            </a:r>
          </a:p>
          <a:p>
            <a:pPr fontAlgn="t">
              <a:lnSpc>
                <a:spcPct val="100000"/>
              </a:lnSpc>
              <a:spcAft>
                <a:spcPts val="200"/>
              </a:spcAft>
            </a:pPr>
            <a:r>
              <a:rPr lang="en-GB" sz="2000" dirty="0"/>
              <a:t>bicentennial</a:t>
            </a:r>
          </a:p>
        </p:txBody>
      </p:sp>
      <p:sp>
        <p:nvSpPr>
          <p:cNvPr id="8" name="TextBox 7"/>
          <p:cNvSpPr txBox="1"/>
          <p:nvPr/>
        </p:nvSpPr>
        <p:spPr>
          <a:xfrm>
            <a:off x="3582649" y="1603948"/>
            <a:ext cx="7300210" cy="923330"/>
          </a:xfrm>
          <a:prstGeom prst="rect">
            <a:avLst/>
          </a:prstGeom>
          <a:noFill/>
        </p:spPr>
        <p:txBody>
          <a:bodyPr wrap="square" rtlCol="0">
            <a:spAutoFit/>
          </a:bodyPr>
          <a:lstStyle/>
          <a:p>
            <a:pPr algn="ctr"/>
            <a:r>
              <a:rPr lang="en-GB" u="sng" dirty="0">
                <a:latin typeface="OpenDyslexicAlta" pitchFamily="2" charset="77"/>
                <a:ea typeface="OpenDyslexic" charset="0"/>
                <a:cs typeface="OpenDyslexic" charset="0"/>
              </a:rPr>
              <a:t>Revision</a:t>
            </a:r>
          </a:p>
          <a:p>
            <a:pPr algn="ctr"/>
            <a:endParaRPr lang="en-GB" dirty="0">
              <a:latin typeface="OpenDyslexicAlta" pitchFamily="2" charset="77"/>
              <a:ea typeface="OpenDyslexic" charset="0"/>
              <a:cs typeface="OpenDyslexic" charset="0"/>
            </a:endParaRPr>
          </a:p>
          <a:p>
            <a:pPr algn="ctr"/>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32941306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457095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224688267"/>
                    </a:ext>
                  </a:extLst>
                </a:gridCol>
                <a:gridCol w="1858433">
                  <a:extLst>
                    <a:ext uri="{9D8B030D-6E8A-4147-A177-3AD203B41FA5}">
                      <a16:colId xmlns:a16="http://schemas.microsoft.com/office/drawing/2014/main" val="916721145"/>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tc>
                  <a:txBody>
                    <a:bodyPr/>
                    <a:lstStyle/>
                    <a:p>
                      <a:pPr algn="ctr"/>
                      <a:r>
                        <a:rPr lang="en-GB" dirty="0">
                          <a:latin typeface="OpenDyslexic" charset="0"/>
                          <a:ea typeface="OpenDyslexic" charset="0"/>
                          <a:cs typeface="OpenDyslexic" charset="0"/>
                        </a:rPr>
                        <a:t>1</a:t>
                      </a:r>
                      <a:r>
                        <a:rPr lang="en-GB" baseline="30000" dirty="0">
                          <a:latin typeface="OpenDyslexic" charset="0"/>
                          <a:ea typeface="OpenDyslexic" charset="0"/>
                          <a:cs typeface="OpenDyslexic" charset="0"/>
                        </a:rPr>
                        <a:t>st</a:t>
                      </a:r>
                      <a:r>
                        <a:rPr lang="en-GB" dirty="0">
                          <a:latin typeface="OpenDyslexic" charset="0"/>
                          <a:ea typeface="OpenDyslexic" charset="0"/>
                          <a:cs typeface="OpenDyslexic" charset="0"/>
                        </a:rPr>
                        <a:t> Attempt</a:t>
                      </a:r>
                    </a:p>
                  </a:txBody>
                  <a:tcPr>
                    <a:solidFill>
                      <a:srgbClr val="FF7E79"/>
                    </a:solidFill>
                  </a:tcPr>
                </a:tc>
                <a:tc>
                  <a:txBody>
                    <a:bodyPr/>
                    <a:lstStyle/>
                    <a:p>
                      <a:pPr algn="ctr"/>
                      <a:r>
                        <a:rPr lang="en-GB" dirty="0">
                          <a:latin typeface="OpenDyslexic" charset="0"/>
                          <a:ea typeface="OpenDyslexic" charset="0"/>
                          <a:cs typeface="OpenDyslexic" charset="0"/>
                        </a:rPr>
                        <a:t>2</a:t>
                      </a:r>
                      <a:r>
                        <a:rPr lang="en-GB" baseline="30000" dirty="0">
                          <a:latin typeface="OpenDyslexic" charset="0"/>
                          <a:ea typeface="OpenDyslexic" charset="0"/>
                          <a:cs typeface="OpenDyslexic" charset="0"/>
                        </a:rPr>
                        <a:t>nd</a:t>
                      </a:r>
                      <a:r>
                        <a:rPr lang="en-GB" baseline="0" dirty="0">
                          <a:latin typeface="OpenDyslexic" charset="0"/>
                          <a:ea typeface="OpenDyslexic" charset="0"/>
                          <a:cs typeface="OpenDyslexic" charset="0"/>
                        </a:rPr>
                        <a:t> Attempt</a:t>
                      </a:r>
                      <a:endParaRPr lang="en-GB" dirty="0">
                        <a:latin typeface="OpenDyslexic" charset="0"/>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800" dirty="0">
                          <a:latin typeface="OpenDyslexic" charset="0"/>
                          <a:ea typeface="OpenDyslexic" charset="0"/>
                          <a:cs typeface="OpenDyslexic" charset="0"/>
                        </a:rPr>
                        <a:t>gently</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800" dirty="0">
                          <a:latin typeface="OpenDyslexic" charset="0"/>
                          <a:ea typeface="OpenDyslexic" charset="0"/>
                          <a:cs typeface="OpenDyslexic" charset="0"/>
                        </a:rPr>
                        <a:t>separate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800" dirty="0">
                          <a:latin typeface="OpenDyslexic" charset="0"/>
                          <a:ea typeface="OpenDyslexic" charset="0"/>
                          <a:cs typeface="OpenDyslexic" charset="0"/>
                        </a:rPr>
                        <a:t>affect</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800" dirty="0">
                          <a:latin typeface="OpenDyslexic" charset="0"/>
                          <a:ea typeface="OpenDyslexic" charset="0"/>
                          <a:cs typeface="OpenDyslexic" charset="0"/>
                        </a:rPr>
                        <a:t>unexpectedly</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800" dirty="0">
                          <a:latin typeface="OpenDyslexic" charset="0"/>
                          <a:ea typeface="OpenDyslexic" charset="0"/>
                          <a:cs typeface="OpenDyslexic" charset="0"/>
                        </a:rPr>
                        <a:t>potatoes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800" dirty="0">
                          <a:latin typeface="OpenDyslexic" charset="0"/>
                          <a:ea typeface="OpenDyslexic" charset="0"/>
                          <a:cs typeface="OpenDyslexic" charset="0"/>
                        </a:rPr>
                        <a:t>circus</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800" dirty="0">
                          <a:latin typeface="OpenDyslexic" charset="0"/>
                          <a:ea typeface="OpenDyslexic" charset="0"/>
                          <a:cs typeface="OpenDyslexic" charset="0"/>
                        </a:rPr>
                        <a:t>insoluble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800" dirty="0">
                          <a:latin typeface="OpenDyslexic" charset="0"/>
                          <a:ea typeface="OpenDyslexic" charset="0"/>
                          <a:cs typeface="OpenDyslexic" charset="0"/>
                        </a:rPr>
                        <a:t>microphone</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800" dirty="0">
                          <a:latin typeface="OpenDyslexic" charset="0"/>
                          <a:ea typeface="OpenDyslexic" charset="0"/>
                          <a:cs typeface="OpenDyslexic" charset="0"/>
                        </a:rPr>
                        <a:t>superhuman</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800" dirty="0">
                          <a:latin typeface="OpenDyslexic" charset="0"/>
                          <a:ea typeface="OpenDyslexic" charset="0"/>
                          <a:cs typeface="OpenDyslexic" charset="0"/>
                        </a:rPr>
                        <a:t>bicentennial</a:t>
                      </a:r>
                    </a:p>
                  </a:txBody>
                  <a:tcPr/>
                </a:tc>
                <a:tc>
                  <a:txBody>
                    <a:bodyPr/>
                    <a:lstStyle/>
                    <a:p>
                      <a:endParaRPr lang="en-GB" dirty="0">
                        <a:latin typeface="OpenDyslexic" charset="0"/>
                        <a:ea typeface="OpenDyslexic" charset="0"/>
                        <a:cs typeface="OpenDyslexic" charset="0"/>
                      </a:endParaRPr>
                    </a:p>
                  </a:txBody>
                  <a:tcPr/>
                </a:tc>
                <a:tc>
                  <a:txBody>
                    <a:bodyPr/>
                    <a:lstStyle/>
                    <a:p>
                      <a:endParaRPr lang="en-GB" dirty="0">
                        <a:latin typeface="OpenDyslexic" charset="0"/>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972010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a:solidFill>
                            <a:schemeClr val="tx1"/>
                          </a:solidFill>
                          <a:latin typeface="Muli" pitchFamily="2" charset="77"/>
                        </a:rPr>
                        <a:t>Revision </a:t>
                      </a:r>
                      <a:r>
                        <a:rPr lang="mr-IN" sz="1400" b="0" baseline="0" dirty="0">
                          <a:solidFill>
                            <a:schemeClr val="tx1"/>
                          </a:solidFill>
                          <a:latin typeface="Muli" pitchFamily="2" charset="77"/>
                        </a:rPr>
                        <a:t>–</a:t>
                      </a:r>
                      <a:r>
                        <a:rPr lang="en-GB" sz="1400" b="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8413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4516742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8063330"/>
              </p:ext>
            </p:extLst>
          </p:nvPr>
        </p:nvGraphicFramePr>
        <p:xfrm>
          <a:off x="3730668"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u r a </a:t>
                      </a:r>
                      <a:r>
                        <a:rPr lang="en-GB" sz="3200" b="0" i="0" u="sng" baseline="0" dirty="0">
                          <a:solidFill>
                            <a:srgbClr val="FF3860"/>
                          </a:solidFill>
                          <a:latin typeface="OpenDyslexicAlta" pitchFamily="2" charset="77"/>
                          <a:ea typeface="OpenDyslexic" charset="0"/>
                          <a:cs typeface="OpenDyslexic" charset="0"/>
                        </a:rPr>
                        <a:t>b</a:t>
                      </a:r>
                      <a:r>
                        <a:rPr lang="en-GB" sz="3200" b="0" i="0" baseline="0" dirty="0">
                          <a:latin typeface="OpenDyslexicAlta" pitchFamily="2" charset="77"/>
                          <a:ea typeface="OpenDyslexic" charset="0"/>
                          <a:cs typeface="OpenDyslexic" charset="0"/>
                        </a:rPr>
                        <a:t> l e</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o r </a:t>
                      </a:r>
                      <a:r>
                        <a:rPr lang="en-GB" sz="3200" b="0" i="0" u="sng" baseline="0" dirty="0">
                          <a:solidFill>
                            <a:srgbClr val="FF3860"/>
                          </a:solidFill>
                          <a:latin typeface="OpenDyslexicAlta" pitchFamily="2" charset="77"/>
                          <a:ea typeface="OpenDyslexic" charset="0"/>
                          <a:cs typeface="OpenDyslexic" charset="0"/>
                        </a:rPr>
                        <a:t>r</a:t>
                      </a:r>
                      <a:r>
                        <a:rPr lang="en-GB" sz="3200" b="0" i="0" baseline="0" dirty="0">
                          <a:latin typeface="OpenDyslexicAlta" pitchFamily="2" charset="77"/>
                          <a:ea typeface="OpenDyslexic" charset="0"/>
                          <a:cs typeface="OpenDyslexic" charset="0"/>
                        </a:rPr>
                        <a:t> e c t</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s e c u r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b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l</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y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e l </a:t>
                      </a:r>
                      <a:r>
                        <a:rPr lang="en-GB" sz="3200" b="0" i="0" u="sng" baseline="0" dirty="0">
                          <a:solidFill>
                            <a:srgbClr val="FF3860"/>
                          </a:solidFill>
                          <a:latin typeface="OpenDyslexicAlta" pitchFamily="2" charset="77"/>
                          <a:ea typeface="OpenDyslexic" charset="0"/>
                          <a:cs typeface="OpenDyslexic" charset="0"/>
                        </a:rPr>
                        <a:t>e</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g</a:t>
                      </a:r>
                      <a:r>
                        <a:rPr lang="en-GB" sz="3200" b="0" i="0" baseline="0" dirty="0">
                          <a:latin typeface="OpenDyslexicAlta" pitchFamily="2" charset="77"/>
                          <a:ea typeface="OpenDyslexic" charset="0"/>
                          <a:cs typeface="OpenDyslexic" charset="0"/>
                        </a:rPr>
                        <a:t> a n t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d e f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n</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e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a</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v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d e </a:t>
                      </a:r>
                      <a:r>
                        <a:rPr lang="en-GB" sz="3200" b="0" i="0" u="sng" baseline="0" dirty="0">
                          <a:solidFill>
                            <a:srgbClr val="FF3860"/>
                          </a:solidFill>
                          <a:latin typeface="OpenDyslexicAlta" pitchFamily="2" charset="77"/>
                          <a:ea typeface="OpenDyslexic" charset="0"/>
                          <a:cs typeface="OpenDyslexic" charset="0"/>
                        </a:rPr>
                        <a:t>q</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u</a:t>
                      </a:r>
                      <a:r>
                        <a:rPr lang="en-GB" sz="3200" b="0" i="0" baseline="0" dirty="0">
                          <a:latin typeface="OpenDyslexicAlta" pitchFamily="2" charset="77"/>
                          <a:ea typeface="OpenDyslexic" charset="0"/>
                          <a:cs typeface="OpenDyslexic" charset="0"/>
                        </a:rPr>
                        <a:t> a t e</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f</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l</a:t>
                      </a:r>
                      <a:r>
                        <a:rPr lang="en-GB" sz="3200" b="0" i="0" baseline="0" dirty="0">
                          <a:latin typeface="OpenDyslexicAlta" pitchFamily="2" charset="77"/>
                          <a:ea typeface="OpenDyslexic" charset="0"/>
                          <a:cs typeface="OpenDyslexic" charset="0"/>
                        </a:rPr>
                        <a:t> e </a:t>
                      </a:r>
                      <a:r>
                        <a:rPr lang="en-GB" sz="3200" b="0" i="0" u="sng" baseline="0" dirty="0">
                          <a:solidFill>
                            <a:srgbClr val="FF3860"/>
                          </a:solidFill>
                          <a:latin typeface="OpenDyslexicAlta" pitchFamily="2" charset="77"/>
                          <a:ea typeface="OpenDyslexic" charset="0"/>
                          <a:cs typeface="OpenDyslexic" charset="0"/>
                        </a:rPr>
                        <a:t>x</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v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s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r>
                        <a:rPr lang="en-GB" sz="3200" b="0" i="0" dirty="0">
                          <a:latin typeface="OpenDyslexicAlta" pitchFamily="2" charset="77"/>
                          <a:ea typeface="OpenDyslexic" charset="0"/>
                          <a:cs typeface="OpenDyslexic" charset="0"/>
                        </a:rPr>
                        <a:t>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29449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5418467"/>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dirty="0">
                          <a:latin typeface="OpenDyslexic" charset="0"/>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dirty="0">
                          <a:latin typeface="OpenDyslexic" charset="0"/>
                          <a:ea typeface="OpenDyslexic" charset="0"/>
                          <a:cs typeface="OpenDyslexic" charset="0"/>
                        </a:rPr>
                        <a:t>gently</a:t>
                      </a:r>
                    </a:p>
                  </a:txBody>
                  <a:tcPr/>
                </a:tc>
                <a:extLst>
                  <a:ext uri="{0D108BD9-81ED-4DB2-BD59-A6C34878D82A}">
                    <a16:rowId xmlns:a16="http://schemas.microsoft.com/office/drawing/2014/main" val="10001"/>
                  </a:ext>
                </a:extLst>
              </a:tr>
              <a:tr h="457200">
                <a:tc>
                  <a:txBody>
                    <a:bodyPr/>
                    <a:lstStyle/>
                    <a:p>
                      <a:r>
                        <a:rPr lang="en-GB" sz="2000" dirty="0">
                          <a:latin typeface="OpenDyslexic" charset="0"/>
                          <a:ea typeface="OpenDyslexic" charset="0"/>
                          <a:cs typeface="OpenDyslexic" charset="0"/>
                        </a:rPr>
                        <a:t>separate</a:t>
                      </a:r>
                    </a:p>
                  </a:txBody>
                  <a:tcPr/>
                </a:tc>
                <a:extLst>
                  <a:ext uri="{0D108BD9-81ED-4DB2-BD59-A6C34878D82A}">
                    <a16:rowId xmlns:a16="http://schemas.microsoft.com/office/drawing/2014/main" val="10002"/>
                  </a:ext>
                </a:extLst>
              </a:tr>
              <a:tr h="457200">
                <a:tc>
                  <a:txBody>
                    <a:bodyPr/>
                    <a:lstStyle/>
                    <a:p>
                      <a:r>
                        <a:rPr lang="en-GB" sz="2000" dirty="0">
                          <a:latin typeface="OpenDyslexic" charset="0"/>
                          <a:ea typeface="OpenDyslexic" charset="0"/>
                          <a:cs typeface="OpenDyslexic" charset="0"/>
                        </a:rPr>
                        <a:t>affect</a:t>
                      </a:r>
                    </a:p>
                  </a:txBody>
                  <a:tcPr/>
                </a:tc>
                <a:extLst>
                  <a:ext uri="{0D108BD9-81ED-4DB2-BD59-A6C34878D82A}">
                    <a16:rowId xmlns:a16="http://schemas.microsoft.com/office/drawing/2014/main" val="10003"/>
                  </a:ext>
                </a:extLst>
              </a:tr>
              <a:tr h="457200">
                <a:tc>
                  <a:txBody>
                    <a:bodyPr/>
                    <a:lstStyle/>
                    <a:p>
                      <a:r>
                        <a:rPr lang="en-GB" sz="2000" dirty="0">
                          <a:latin typeface="OpenDyslexic" charset="0"/>
                          <a:ea typeface="OpenDyslexic" charset="0"/>
                          <a:cs typeface="OpenDyslexic" charset="0"/>
                        </a:rPr>
                        <a:t>unexpectedly</a:t>
                      </a:r>
                    </a:p>
                  </a:txBody>
                  <a:tcPr/>
                </a:tc>
                <a:extLst>
                  <a:ext uri="{0D108BD9-81ED-4DB2-BD59-A6C34878D82A}">
                    <a16:rowId xmlns:a16="http://schemas.microsoft.com/office/drawing/2014/main" val="10004"/>
                  </a:ext>
                </a:extLst>
              </a:tr>
              <a:tr h="457200">
                <a:tc>
                  <a:txBody>
                    <a:bodyPr/>
                    <a:lstStyle/>
                    <a:p>
                      <a:r>
                        <a:rPr lang="en-GB" sz="2000" dirty="0">
                          <a:latin typeface="OpenDyslexic" charset="0"/>
                          <a:ea typeface="OpenDyslexic" charset="0"/>
                          <a:cs typeface="OpenDyslexic" charset="0"/>
                        </a:rPr>
                        <a:t>potatoes</a:t>
                      </a:r>
                    </a:p>
                  </a:txBody>
                  <a:tcPr/>
                </a:tc>
                <a:extLst>
                  <a:ext uri="{0D108BD9-81ED-4DB2-BD59-A6C34878D82A}">
                    <a16:rowId xmlns:a16="http://schemas.microsoft.com/office/drawing/2014/main" val="10005"/>
                  </a:ext>
                </a:extLst>
              </a:tr>
              <a:tr h="457200">
                <a:tc>
                  <a:txBody>
                    <a:bodyPr/>
                    <a:lstStyle/>
                    <a:p>
                      <a:r>
                        <a:rPr lang="en-GB" sz="2000" dirty="0">
                          <a:latin typeface="OpenDyslexic" charset="0"/>
                          <a:ea typeface="OpenDyslexic" charset="0"/>
                          <a:cs typeface="OpenDyslexic" charset="0"/>
                        </a:rPr>
                        <a:t>circus</a:t>
                      </a:r>
                    </a:p>
                  </a:txBody>
                  <a:tcPr/>
                </a:tc>
                <a:extLst>
                  <a:ext uri="{0D108BD9-81ED-4DB2-BD59-A6C34878D82A}">
                    <a16:rowId xmlns:a16="http://schemas.microsoft.com/office/drawing/2014/main" val="10006"/>
                  </a:ext>
                </a:extLst>
              </a:tr>
              <a:tr h="457200">
                <a:tc>
                  <a:txBody>
                    <a:bodyPr/>
                    <a:lstStyle/>
                    <a:p>
                      <a:r>
                        <a:rPr lang="en-GB" sz="2000" dirty="0">
                          <a:latin typeface="OpenDyslexic" charset="0"/>
                          <a:ea typeface="OpenDyslexic" charset="0"/>
                          <a:cs typeface="OpenDyslexic" charset="0"/>
                        </a:rPr>
                        <a:t>insoluble</a:t>
                      </a:r>
                    </a:p>
                  </a:txBody>
                  <a:tcPr/>
                </a:tc>
                <a:extLst>
                  <a:ext uri="{0D108BD9-81ED-4DB2-BD59-A6C34878D82A}">
                    <a16:rowId xmlns:a16="http://schemas.microsoft.com/office/drawing/2014/main" val="10007"/>
                  </a:ext>
                </a:extLst>
              </a:tr>
              <a:tr h="457200">
                <a:tc>
                  <a:txBody>
                    <a:bodyPr/>
                    <a:lstStyle/>
                    <a:p>
                      <a:r>
                        <a:rPr lang="en-GB" sz="2000" dirty="0">
                          <a:latin typeface="OpenDyslexic" charset="0"/>
                          <a:ea typeface="OpenDyslexic" charset="0"/>
                          <a:cs typeface="OpenDyslexic" charset="0"/>
                        </a:rPr>
                        <a:t>microphone</a:t>
                      </a:r>
                    </a:p>
                  </a:txBody>
                  <a:tcPr/>
                </a:tc>
                <a:extLst>
                  <a:ext uri="{0D108BD9-81ED-4DB2-BD59-A6C34878D82A}">
                    <a16:rowId xmlns:a16="http://schemas.microsoft.com/office/drawing/2014/main" val="10008"/>
                  </a:ext>
                </a:extLst>
              </a:tr>
              <a:tr h="457200">
                <a:tc>
                  <a:txBody>
                    <a:bodyPr/>
                    <a:lstStyle/>
                    <a:p>
                      <a:r>
                        <a:rPr lang="en-GB" sz="2000" dirty="0">
                          <a:latin typeface="OpenDyslexic" charset="0"/>
                          <a:ea typeface="OpenDyslexic" charset="0"/>
                          <a:cs typeface="OpenDyslexic" charset="0"/>
                        </a:rPr>
                        <a:t>superhuman</a:t>
                      </a:r>
                    </a:p>
                  </a:txBody>
                  <a:tcPr/>
                </a:tc>
                <a:extLst>
                  <a:ext uri="{0D108BD9-81ED-4DB2-BD59-A6C34878D82A}">
                    <a16:rowId xmlns:a16="http://schemas.microsoft.com/office/drawing/2014/main" val="10009"/>
                  </a:ext>
                </a:extLst>
              </a:tr>
              <a:tr h="457200">
                <a:tc>
                  <a:txBody>
                    <a:bodyPr/>
                    <a:lstStyle/>
                    <a:p>
                      <a:r>
                        <a:rPr lang="en-GB" sz="2000" dirty="0">
                          <a:latin typeface="OpenDyslexic" charset="0"/>
                          <a:ea typeface="OpenDyslexic" charset="0"/>
                          <a:cs typeface="OpenDyslexic" charset="0"/>
                        </a:rPr>
                        <a:t>bicentennial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77337334"/>
              </p:ext>
            </p:extLst>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Revision </a:t>
                      </a:r>
                      <a:r>
                        <a:rPr lang="mr-IN" sz="1400" baseline="0" dirty="0">
                          <a:solidFill>
                            <a:schemeClr val="tx1"/>
                          </a:solidFill>
                          <a:latin typeface="Muli" pitchFamily="2" charset="77"/>
                        </a:rPr>
                        <a:t>–</a:t>
                      </a:r>
                      <a:r>
                        <a:rPr lang="en-GB" sz="1400" baseline="0" dirty="0">
                          <a:solidFill>
                            <a:schemeClr val="tx1"/>
                          </a:solidFill>
                          <a:latin typeface="Muli" pitchFamily="2" charset="77"/>
                        </a:rPr>
                        <a:t> spelling rules we have learned in Stage 4.</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36</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5149399" y="2072018"/>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3477295" y="3016047"/>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5149400" y="3012933"/>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477296" y="3955405"/>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5149402" y="3955405"/>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477296" y="4894763"/>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5149403" y="4894763"/>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3477296" y="5808364"/>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5149403" y="5808364"/>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a:stCxn id="3" idx="3"/>
            <a:endCxn id="6" idx="1"/>
          </p:cNvCxnSpPr>
          <p:nvPr/>
        </p:nvCxnSpPr>
        <p:spPr>
          <a:xfrm flipV="1">
            <a:off x="4855334" y="2482534"/>
            <a:ext cx="294065" cy="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flipV="1">
            <a:off x="4855334" y="3423449"/>
            <a:ext cx="294066" cy="3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 charset="0"/>
                <a:ea typeface="OpenDyslexic" charset="0"/>
                <a:cs typeface="OpenDyslexic" charset="0"/>
              </a:rPr>
              <a:t>Your word</a:t>
            </a:r>
          </a:p>
        </p:txBody>
      </p:sp>
      <p:sp>
        <p:nvSpPr>
          <p:cNvPr id="44" name="TextBox 43"/>
          <p:cNvSpPr txBox="1"/>
          <p:nvPr/>
        </p:nvSpPr>
        <p:spPr>
          <a:xfrm>
            <a:off x="7474389" y="1841027"/>
            <a:ext cx="1596912" cy="307777"/>
          </a:xfrm>
          <a:prstGeom prst="rect">
            <a:avLst/>
          </a:prstGeom>
          <a:noFill/>
        </p:spPr>
        <p:txBody>
          <a:bodyPr wrap="none" rtlCol="0">
            <a:spAutoFit/>
          </a:bodyPr>
          <a:lstStyle/>
          <a:p>
            <a:r>
              <a:rPr lang="en-GB" sz="1400" dirty="0">
                <a:latin typeface="OpenDyslexic" charset="0"/>
                <a:ea typeface="OpenDyslexic" charset="0"/>
                <a:cs typeface="OpenDyslexic" charset="0"/>
              </a:rPr>
              <a:t>Your definition</a:t>
            </a:r>
          </a:p>
        </p:txBody>
      </p:sp>
      <p:sp>
        <p:nvSpPr>
          <p:cNvPr id="45" name="TextBox 44"/>
          <p:cNvSpPr txBox="1"/>
          <p:nvPr/>
        </p:nvSpPr>
        <p:spPr>
          <a:xfrm>
            <a:off x="4855334" y="1291768"/>
            <a:ext cx="5520709" cy="523220"/>
          </a:xfrm>
          <a:prstGeom prst="rect">
            <a:avLst/>
          </a:prstGeom>
          <a:noFill/>
        </p:spPr>
        <p:txBody>
          <a:bodyPr wrap="square" rtlCol="0">
            <a:spAutoFit/>
          </a:bodyPr>
          <a:lstStyle/>
          <a:p>
            <a:pPr algn="ctr"/>
            <a:r>
              <a:rPr lang="en-GB" sz="1400" dirty="0">
                <a:latin typeface="OpenDyslexic" charset="0"/>
                <a:ea typeface="OpenDyslexic" charset="0"/>
                <a:cs typeface="OpenDyslexic" charset="0"/>
              </a:rPr>
              <a:t>Use a dictionary to find out what your spellings mean.  </a:t>
            </a:r>
          </a:p>
          <a:p>
            <a:pPr algn="ctr"/>
            <a:r>
              <a:rPr lang="en-GB" sz="1400" dirty="0">
                <a:latin typeface="OpenDyslexic" charset="0"/>
                <a:ea typeface="OpenDyslexic" charset="0"/>
                <a:cs typeface="OpenDyslexic" charset="0"/>
              </a:rPr>
              <a:t>Create your own definition for 5 of your words. </a:t>
            </a:r>
          </a:p>
        </p:txBody>
      </p:sp>
    </p:spTree>
    <p:extLst>
      <p:ext uri="{BB962C8B-B14F-4D97-AF65-F5344CB8AC3E}">
        <p14:creationId xmlns:p14="http://schemas.microsoft.com/office/powerpoint/2010/main" val="128984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70814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140221980"/>
                    </a:ext>
                  </a:extLst>
                </a:gridCol>
                <a:gridCol w="1858433">
                  <a:extLst>
                    <a:ext uri="{9D8B030D-6E8A-4147-A177-3AD203B41FA5}">
                      <a16:colId xmlns:a16="http://schemas.microsoft.com/office/drawing/2014/main" val="275253442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224821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88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Opposite Words - Before a root word starting with l, the ‘in-’ prefix becomes ‘</a:t>
            </a:r>
            <a:r>
              <a:rPr lang="en-GB" dirty="0" err="1"/>
              <a:t>il</a:t>
            </a:r>
            <a:r>
              <a:rPr lang="en-GB" dirty="0"/>
              <a:t>-’.  Before a root word starting with r the prefix ‘in-’ becomes ’</a:t>
            </a:r>
            <a:r>
              <a:rPr lang="en-GB" dirty="0" err="1"/>
              <a:t>ir</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3</a:t>
            </a:r>
          </a:p>
        </p:txBody>
      </p:sp>
    </p:spTree>
    <p:extLst>
      <p:ext uri="{BB962C8B-B14F-4D97-AF65-F5344CB8AC3E}">
        <p14:creationId xmlns:p14="http://schemas.microsoft.com/office/powerpoint/2010/main" val="12241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4</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800" dirty="0">
                <a:latin typeface="Muli" pitchFamily="2" charset="77"/>
              </a:rPr>
              <a:t>The prefix ’in-’  can mean both ‘not’ and ‘in’/’into.’ In these spellings the prefix ’in-’ means ‘not.’ </a:t>
            </a:r>
          </a:p>
          <a:p>
            <a:pPr marL="514350" indent="-514350">
              <a:buFont typeface="+mj-lt"/>
              <a:buAutoNum type="arabicPeriod"/>
            </a:pPr>
            <a:r>
              <a:rPr lang="en-GB" sz="800" dirty="0">
                <a:latin typeface="Muli" pitchFamily="2" charset="77"/>
              </a:rPr>
              <a:t>Before a root word starting with l, the ‘in-’ prefix becomes ‘</a:t>
            </a:r>
            <a:r>
              <a:rPr lang="en-GB" sz="800" dirty="0" err="1">
                <a:latin typeface="Muli" pitchFamily="2" charset="77"/>
              </a:rPr>
              <a:t>il</a:t>
            </a:r>
            <a:r>
              <a:rPr lang="en-GB" sz="800" dirty="0">
                <a:latin typeface="Muli" pitchFamily="2" charset="77"/>
              </a:rPr>
              <a:t>-’.  Before a root word starting with r the prefix ‘in-’ becomes ’</a:t>
            </a:r>
            <a:r>
              <a:rPr lang="en-GB" sz="800" dirty="0" err="1">
                <a:latin typeface="Muli" pitchFamily="2" charset="77"/>
              </a:rPr>
              <a:t>ir</a:t>
            </a:r>
            <a:r>
              <a:rPr lang="en-GB" sz="800" dirty="0">
                <a:latin typeface="Muli" pitchFamily="2" charset="77"/>
              </a:rPr>
              <a:t>-’</a:t>
            </a:r>
          </a:p>
          <a:p>
            <a:pPr marL="514350" indent="-514350">
              <a:buFont typeface="+mj-lt"/>
              <a:buAutoNum type="arabicPeriod"/>
            </a:pPr>
            <a:r>
              <a:rPr lang="en-GB" sz="800" dirty="0">
                <a:latin typeface="Muli" pitchFamily="2" charset="77"/>
              </a:rPr>
              <a:t>The prefix ‘sub-’ which means under or below.</a:t>
            </a:r>
          </a:p>
          <a:p>
            <a:pPr marL="514350" indent="-514350">
              <a:buFont typeface="+mj-lt"/>
              <a:buAutoNum type="arabicPeriod"/>
            </a:pPr>
            <a:r>
              <a:rPr lang="en-GB" sz="800" dirty="0">
                <a:latin typeface="Muli" pitchFamily="2" charset="77"/>
              </a:rPr>
              <a:t>The prefix ‘inter-’ means between, amongst or during.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suffix ’-</a:t>
            </a:r>
            <a:r>
              <a:rPr lang="en-GB" sz="800" dirty="0" err="1">
                <a:latin typeface="Muli" pitchFamily="2" charset="77"/>
              </a:rPr>
              <a:t>ation</a:t>
            </a:r>
            <a:r>
              <a:rPr lang="en-GB" sz="800" dirty="0">
                <a:latin typeface="Muli" pitchFamily="2" charset="77"/>
              </a:rPr>
              <a:t>’ is added to verbs to form nouns.  </a:t>
            </a:r>
          </a:p>
          <a:p>
            <a:pPr marL="514350" indent="-514350">
              <a:buFont typeface="+mj-lt"/>
              <a:buAutoNum type="arabicPeriod"/>
            </a:pPr>
            <a:r>
              <a:rPr lang="en-GB" sz="800" dirty="0">
                <a:latin typeface="Muli" pitchFamily="2" charset="77"/>
              </a:rPr>
              <a:t>The suffix ’-</a:t>
            </a:r>
            <a:r>
              <a:rPr lang="en-GB" sz="800" dirty="0" err="1">
                <a:latin typeface="Muli" pitchFamily="2" charset="77"/>
              </a:rPr>
              <a:t>ation</a:t>
            </a:r>
            <a:r>
              <a:rPr lang="en-GB" sz="800" dirty="0">
                <a:latin typeface="Muli" pitchFamily="2" charset="77"/>
              </a:rPr>
              <a:t>’ is added to verbs to form nouns.  </a:t>
            </a:r>
          </a:p>
          <a:p>
            <a:pPr marL="514350" indent="-514350">
              <a:buFont typeface="+mj-lt"/>
              <a:buAutoNum type="arabicPeriod"/>
            </a:pPr>
            <a:r>
              <a:rPr lang="en-GB" sz="800" dirty="0">
                <a:latin typeface="Muli" pitchFamily="2" charset="77"/>
              </a:rPr>
              <a:t>Adding –</a:t>
            </a:r>
            <a:r>
              <a:rPr lang="en-GB" sz="800" dirty="0" err="1">
                <a:latin typeface="Muli" pitchFamily="2" charset="77"/>
              </a:rPr>
              <a:t>ly</a:t>
            </a:r>
            <a:r>
              <a:rPr lang="en-GB" sz="800" dirty="0">
                <a:latin typeface="Muli" pitchFamily="2" charset="77"/>
              </a:rPr>
              <a:t> to adverbs. Remembering words ending in ‘-y’ become ‘-</a:t>
            </a:r>
            <a:r>
              <a:rPr lang="en-GB" sz="800" dirty="0" err="1">
                <a:latin typeface="Muli" pitchFamily="2" charset="77"/>
              </a:rPr>
              <a:t>ily</a:t>
            </a:r>
            <a:r>
              <a:rPr lang="en-GB" sz="800" dirty="0">
                <a:latin typeface="Muli" pitchFamily="2" charset="77"/>
              </a:rPr>
              <a:t>’ and words ending in ‘–le’ become ‘–</a:t>
            </a:r>
            <a:r>
              <a:rPr lang="en-GB" sz="800" dirty="0" err="1">
                <a:latin typeface="Muli" pitchFamily="2" charset="77"/>
              </a:rPr>
              <a:t>ly</a:t>
            </a:r>
            <a:r>
              <a:rPr lang="en-GB" sz="800" dirty="0">
                <a:latin typeface="Muli" pitchFamily="2" charset="77"/>
              </a:rPr>
              <a:t>.’</a:t>
            </a:r>
          </a:p>
          <a:p>
            <a:pPr marL="514350" indent="-514350">
              <a:buFont typeface="+mj-lt"/>
              <a:buAutoNum type="arabicPeriod"/>
            </a:pPr>
            <a:r>
              <a:rPr lang="en-GB" sz="800" dirty="0">
                <a:latin typeface="Muli" pitchFamily="2" charset="77"/>
              </a:rPr>
              <a:t>Adding ‘-</a:t>
            </a:r>
            <a:r>
              <a:rPr lang="en-GB" sz="800" dirty="0" err="1">
                <a:latin typeface="Muli" pitchFamily="2" charset="77"/>
              </a:rPr>
              <a:t>ly</a:t>
            </a:r>
            <a:r>
              <a:rPr lang="en-GB" sz="800" dirty="0">
                <a:latin typeface="Muli" pitchFamily="2" charset="77"/>
              </a:rPr>
              <a:t>’ to to turn an adjective into an adverb when the final letter is ‘l.’ </a:t>
            </a:r>
          </a:p>
          <a:p>
            <a:pPr marL="514350" indent="-514350">
              <a:buFont typeface="+mj-lt"/>
              <a:buAutoNum type="arabicPeriod"/>
            </a:pPr>
            <a:r>
              <a:rPr lang="en-GB" sz="800" dirty="0">
                <a:latin typeface="Muli" pitchFamily="2" charset="77"/>
              </a:rPr>
              <a:t>Word with the ’</a:t>
            </a:r>
            <a:r>
              <a:rPr lang="en-GB" sz="800" dirty="0" err="1">
                <a:latin typeface="Muli" pitchFamily="2" charset="77"/>
              </a:rPr>
              <a:t>sh</a:t>
            </a:r>
            <a:r>
              <a:rPr lang="en-GB" sz="800" dirty="0">
                <a:latin typeface="Muli" pitchFamily="2" charset="77"/>
              </a:rPr>
              <a:t>’ sound spelled </a:t>
            </a:r>
            <a:r>
              <a:rPr lang="en-GB" sz="800" dirty="0" err="1">
                <a:latin typeface="Muli" pitchFamily="2" charset="77"/>
              </a:rPr>
              <a:t>ch.</a:t>
            </a:r>
            <a:r>
              <a:rPr lang="en-GB" sz="800" dirty="0">
                <a:latin typeface="Muli" pitchFamily="2" charset="77"/>
              </a:rPr>
              <a:t>  These words are French in origin.</a:t>
            </a:r>
          </a:p>
          <a:p>
            <a:pPr marL="514350" indent="-514350">
              <a:buFont typeface="+mj-lt"/>
              <a:buAutoNum type="arabicPeriod"/>
            </a:pPr>
            <a:r>
              <a:rPr lang="en-GB" sz="800" dirty="0">
                <a:latin typeface="Muli" pitchFamily="2" charset="77"/>
              </a:rPr>
              <a:t>Challenge Words </a:t>
            </a:r>
          </a:p>
          <a:p>
            <a:pPr marL="514350" indent="-514350">
              <a:buFont typeface="+mj-lt"/>
              <a:buAutoNum type="arabicPeriod"/>
            </a:pPr>
            <a:r>
              <a:rPr lang="en-GB" sz="800" dirty="0">
                <a:latin typeface="Muli" pitchFamily="2" charset="77"/>
              </a:rPr>
              <a:t>Adding the suffix ‘–ion.’ When the root word ends in ’d,’ ‘de’ or ‘se’ then the suffix ’-ion’ needs to be ‘-</a:t>
            </a:r>
            <a:r>
              <a:rPr lang="en-GB" sz="800" dirty="0" err="1">
                <a:latin typeface="Muli" pitchFamily="2" charset="77"/>
              </a:rPr>
              <a:t>sion</a:t>
            </a:r>
            <a:r>
              <a:rPr lang="en-GB" sz="800" dirty="0">
                <a:latin typeface="Muli" pitchFamily="2" charset="77"/>
              </a:rPr>
              <a:t>.’ </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ous</a:t>
            </a:r>
            <a:r>
              <a:rPr lang="en-GB" sz="800" dirty="0">
                <a:latin typeface="Muli" pitchFamily="2" charset="77"/>
              </a:rPr>
              <a:t>.’  Sometimes the root word is obvious and the usual rules apply for adding suffixes beginning with vowel letters.   Sometimes there is no obvious root word though.</a:t>
            </a:r>
          </a:p>
          <a:p>
            <a:pPr marL="514350" indent="-514350">
              <a:buFont typeface="+mj-lt"/>
              <a:buAutoNum type="arabicPeriod"/>
            </a:pPr>
            <a:r>
              <a:rPr lang="en-GB" sz="800" dirty="0">
                <a:latin typeface="Muli" pitchFamily="2" charset="77"/>
              </a:rPr>
              <a:t>The suffix ‘-</a:t>
            </a:r>
            <a:r>
              <a:rPr lang="en-GB" sz="800" dirty="0" err="1">
                <a:latin typeface="Muli" pitchFamily="2" charset="77"/>
              </a:rPr>
              <a:t>ous</a:t>
            </a:r>
            <a:r>
              <a:rPr lang="en-GB" sz="800" dirty="0">
                <a:latin typeface="Muli" pitchFamily="2" charset="77"/>
              </a:rPr>
              <a:t>.’  The final ‘e’ of the root word must be kept if the sound of ‘g’ is to be kept. </a:t>
            </a:r>
          </a:p>
          <a:p>
            <a:pPr marL="514350" indent="-514350">
              <a:buFont typeface="+mj-lt"/>
              <a:buAutoNum type="arabicPeriod"/>
            </a:pPr>
            <a:r>
              <a:rPr lang="en-GB" sz="800" dirty="0">
                <a:latin typeface="Muli" pitchFamily="2" charset="77"/>
              </a:rPr>
              <a:t>The ‘</a:t>
            </a:r>
            <a:r>
              <a:rPr lang="en-GB" sz="800" dirty="0" err="1">
                <a:latin typeface="Muli" pitchFamily="2" charset="77"/>
              </a:rPr>
              <a:t>ee</a:t>
            </a:r>
            <a:r>
              <a:rPr lang="en-GB" sz="800" dirty="0">
                <a:latin typeface="Muli" pitchFamily="2" charset="77"/>
              </a:rPr>
              <a:t>’ sound spelled with an ‘</a:t>
            </a:r>
            <a:r>
              <a:rPr lang="en-GB" sz="800" dirty="0" err="1">
                <a:latin typeface="Muli" pitchFamily="2" charset="77"/>
              </a:rPr>
              <a:t>i</a:t>
            </a:r>
            <a:r>
              <a:rPr lang="en-GB" sz="800" dirty="0">
                <a:latin typeface="Muli" pitchFamily="2" charset="77"/>
              </a:rPr>
              <a:t>.’ </a:t>
            </a:r>
          </a:p>
          <a:p>
            <a:pPr marL="514350" indent="-514350">
              <a:buFont typeface="+mj-lt"/>
              <a:buAutoNum type="arabicPeriod"/>
            </a:pPr>
            <a:r>
              <a:rPr lang="en-GB" sz="800" dirty="0">
                <a:latin typeface="Muli" pitchFamily="2" charset="77"/>
              </a:rPr>
              <a:t>The suffix ‘-</a:t>
            </a:r>
            <a:r>
              <a:rPr lang="en-GB" sz="800" dirty="0" err="1">
                <a:latin typeface="Muli" pitchFamily="2" charset="77"/>
              </a:rPr>
              <a:t>ous</a:t>
            </a:r>
            <a:r>
              <a:rPr lang="en-GB" sz="800" dirty="0">
                <a:latin typeface="Muli" pitchFamily="2" charset="77"/>
              </a:rPr>
              <a:t>.’  If there is an ‘</a:t>
            </a:r>
            <a:r>
              <a:rPr lang="en-GB" sz="800" dirty="0" err="1">
                <a:latin typeface="Muli" pitchFamily="2" charset="77"/>
              </a:rPr>
              <a:t>ee</a:t>
            </a:r>
            <a:r>
              <a:rPr lang="en-GB" sz="800" dirty="0">
                <a:latin typeface="Muli" pitchFamily="2" charset="77"/>
              </a:rPr>
              <a:t>’ sound before the ’-</a:t>
            </a:r>
            <a:r>
              <a:rPr lang="en-GB" sz="800" dirty="0" err="1">
                <a:latin typeface="Muli" pitchFamily="2" charset="77"/>
              </a:rPr>
              <a:t>ous’</a:t>
            </a:r>
            <a:r>
              <a:rPr lang="en-GB" sz="800" dirty="0">
                <a:latin typeface="Muli" pitchFamily="2" charset="77"/>
              </a:rPr>
              <a:t> ending, it is usually spelled as </a:t>
            </a:r>
            <a:r>
              <a:rPr lang="en-GB" sz="800" dirty="0" err="1">
                <a:latin typeface="Muli" pitchFamily="2" charset="77"/>
              </a:rPr>
              <a:t>i</a:t>
            </a:r>
            <a:r>
              <a:rPr lang="en-GB" sz="800" dirty="0">
                <a:latin typeface="Muli" pitchFamily="2" charset="77"/>
              </a:rPr>
              <a:t>, but a few words have e.</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‘au’ digraph</a:t>
            </a:r>
          </a:p>
          <a:p>
            <a:pPr marL="514350" indent="-514350">
              <a:buFont typeface="+mj-lt"/>
              <a:buAutoNum type="arabicPeriod"/>
            </a:pPr>
            <a:r>
              <a:rPr lang="en-GB" sz="800" dirty="0">
                <a:latin typeface="Muli" pitchFamily="2" charset="77"/>
              </a:rPr>
              <a:t>The suffix ‘-ion’ when the root word ends in ‘t’ or ‘</a:t>
            </a:r>
            <a:r>
              <a:rPr lang="en-GB" sz="800" dirty="0" err="1">
                <a:latin typeface="Muli" pitchFamily="2" charset="77"/>
              </a:rPr>
              <a:t>te</a:t>
            </a:r>
            <a:r>
              <a:rPr lang="en-GB" sz="800" dirty="0">
                <a:latin typeface="Muli" pitchFamily="2" charset="77"/>
              </a:rPr>
              <a:t>’ then the suffix becomes ’-</a:t>
            </a:r>
            <a:r>
              <a:rPr lang="en-GB" sz="800" dirty="0" err="1">
                <a:latin typeface="Muli" pitchFamily="2" charset="77"/>
              </a:rPr>
              <a:t>tion</a:t>
            </a:r>
            <a:r>
              <a:rPr lang="en-GB" sz="800" dirty="0">
                <a:latin typeface="Muli" pitchFamily="2" charset="77"/>
              </a:rPr>
              <a:t>.’</a:t>
            </a:r>
          </a:p>
          <a:p>
            <a:pPr marL="514350" indent="-514350">
              <a:buFont typeface="+mj-lt"/>
              <a:buAutoNum type="arabicPeriod"/>
            </a:pPr>
            <a:r>
              <a:rPr lang="en-GB" sz="800" dirty="0">
                <a:latin typeface="Muli" pitchFamily="2" charset="77"/>
              </a:rPr>
              <a:t>The suffix ‘-ion’ becomes ’-</a:t>
            </a:r>
            <a:r>
              <a:rPr lang="en-GB" sz="800" dirty="0" err="1">
                <a:latin typeface="Muli" pitchFamily="2" charset="77"/>
              </a:rPr>
              <a:t>ssion</a:t>
            </a:r>
            <a:r>
              <a:rPr lang="en-GB" sz="800" dirty="0">
                <a:latin typeface="Muli" pitchFamily="2" charset="77"/>
              </a:rPr>
              <a:t>’ when the root word ends in ’ss’ or ‘</a:t>
            </a:r>
            <a:r>
              <a:rPr lang="en-GB" sz="800" dirty="0" err="1">
                <a:latin typeface="Muli" pitchFamily="2" charset="77"/>
              </a:rPr>
              <a:t>mit</a:t>
            </a:r>
            <a:r>
              <a:rPr lang="en-GB" sz="800" dirty="0">
                <a:latin typeface="Muli" pitchFamily="2" charset="77"/>
              </a:rPr>
              <a:t>.’</a:t>
            </a:r>
          </a:p>
          <a:p>
            <a:pPr marL="514350" indent="-514350">
              <a:buFont typeface="+mj-lt"/>
              <a:buAutoNum type="arabicPeriod"/>
            </a:pPr>
            <a:r>
              <a:rPr lang="en-GB" sz="800" dirty="0">
                <a:latin typeface="Muli" pitchFamily="2" charset="77"/>
              </a:rPr>
              <a:t>The suffix ‘-</a:t>
            </a:r>
            <a:r>
              <a:rPr lang="en-GB" sz="800" dirty="0" err="1">
                <a:latin typeface="Muli" pitchFamily="2" charset="77"/>
              </a:rPr>
              <a:t>cian</a:t>
            </a:r>
            <a:r>
              <a:rPr lang="en-GB" sz="800" dirty="0">
                <a:latin typeface="Muli" pitchFamily="2" charset="77"/>
              </a:rPr>
              <a:t>’ used instead of ‘-</a:t>
            </a:r>
            <a:r>
              <a:rPr lang="en-GB" sz="800" dirty="0" err="1">
                <a:latin typeface="Muli" pitchFamily="2" charset="77"/>
              </a:rPr>
              <a:t>sion</a:t>
            </a:r>
            <a:r>
              <a:rPr lang="en-GB" sz="800" dirty="0">
                <a:latin typeface="Muli" pitchFamily="2" charset="77"/>
              </a:rPr>
              <a:t>’ when the root word ends in ’c’ or ‘cs’</a:t>
            </a:r>
          </a:p>
          <a:p>
            <a:pPr marL="514350" indent="-514350">
              <a:buFont typeface="+mj-lt"/>
              <a:buAutoNum type="arabicPeriod"/>
            </a:pPr>
            <a:r>
              <a:rPr lang="en-GB" sz="800" dirty="0">
                <a:latin typeface="Muli" pitchFamily="2" charset="77"/>
              </a:rPr>
              <a:t>Adding ‘-</a:t>
            </a:r>
            <a:r>
              <a:rPr lang="en-GB" sz="800" dirty="0" err="1">
                <a:latin typeface="Muli" pitchFamily="2" charset="77"/>
              </a:rPr>
              <a:t>ly</a:t>
            </a:r>
            <a:r>
              <a:rPr lang="en-GB" sz="800" dirty="0">
                <a:latin typeface="Muli" pitchFamily="2" charset="77"/>
              </a:rPr>
              <a:t>’ to create adverbs of manner.  These adverbs describe how the verb is occurring.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Homophones – words which have the same pronunciation but different meanings and/or spellings. </a:t>
            </a:r>
          </a:p>
          <a:p>
            <a:pPr marL="514350" indent="-514350">
              <a:buFont typeface="+mj-lt"/>
              <a:buAutoNum type="arabicPeriod"/>
            </a:pPr>
            <a:r>
              <a:rPr lang="en-GB" sz="800" dirty="0">
                <a:latin typeface="Muli" pitchFamily="2" charset="77"/>
              </a:rPr>
              <a:t>The /s/ sound spelled c before ’</a:t>
            </a:r>
            <a:r>
              <a:rPr lang="en-GB" sz="800" dirty="0" err="1">
                <a:latin typeface="Muli" pitchFamily="2" charset="77"/>
              </a:rPr>
              <a:t>i</a:t>
            </a:r>
            <a:r>
              <a:rPr lang="en-GB" sz="800" dirty="0">
                <a:latin typeface="Muli" pitchFamily="2" charset="77"/>
              </a:rPr>
              <a:t>’ and ‘e’.</a:t>
            </a:r>
          </a:p>
          <a:p>
            <a:pPr marL="514350" indent="-514350">
              <a:buFont typeface="+mj-lt"/>
              <a:buAutoNum type="arabicPeriod"/>
            </a:pPr>
            <a:r>
              <a:rPr lang="en-GB" sz="800" dirty="0">
                <a:latin typeface="Muli" pitchFamily="2" charset="77"/>
              </a:rPr>
              <a:t>Some words have similar spellings, root words and meanings. We call these word families. ’sol word family’ and ‘real word family’</a:t>
            </a:r>
          </a:p>
          <a:p>
            <a:pPr marL="514350" indent="-514350">
              <a:buFont typeface="+mj-lt"/>
              <a:buAutoNum type="arabicPeriod"/>
            </a:pPr>
            <a:r>
              <a:rPr lang="en-GB" sz="800" dirty="0">
                <a:latin typeface="Muli" pitchFamily="2" charset="77"/>
              </a:rPr>
              <a:t>Some words have similar spellings, root words and meanings. We call these word families. ’</a:t>
            </a:r>
            <a:r>
              <a:rPr lang="en-GB" sz="800" dirty="0" err="1">
                <a:latin typeface="Muli" pitchFamily="2" charset="77"/>
              </a:rPr>
              <a:t>phon</a:t>
            </a:r>
            <a:r>
              <a:rPr lang="en-GB" sz="800" dirty="0">
                <a:latin typeface="Muli" pitchFamily="2" charset="77"/>
              </a:rPr>
              <a:t> word family’ and ‘sign word family’</a:t>
            </a:r>
          </a:p>
          <a:p>
            <a:pPr marL="514350" indent="-514350">
              <a:buFont typeface="+mj-lt"/>
              <a:buAutoNum type="arabicPeriod"/>
            </a:pPr>
            <a:r>
              <a:rPr lang="en-GB" sz="800" dirty="0">
                <a:latin typeface="Muli" pitchFamily="2" charset="77"/>
              </a:rPr>
              <a:t>Prefixes – ’super-’ ‘anti’ and ‘auto.’</a:t>
            </a:r>
          </a:p>
          <a:p>
            <a:pPr marL="514350" indent="-514350">
              <a:buFont typeface="+mj-lt"/>
              <a:buAutoNum type="arabicPeriod"/>
            </a:pPr>
            <a:r>
              <a:rPr lang="en-GB" sz="800" dirty="0">
                <a:latin typeface="Muli" pitchFamily="2" charset="77"/>
              </a:rPr>
              <a:t>The prefix bi- meaning two.</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Plural possessive apostrophes.</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p:txBody>
      </p:sp>
    </p:spTree>
    <p:extLst>
      <p:ext uri="{BB962C8B-B14F-4D97-AF65-F5344CB8AC3E}">
        <p14:creationId xmlns:p14="http://schemas.microsoft.com/office/powerpoint/2010/main" val="118898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3</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prefixes </a:t>
            </a:r>
            <a:r>
              <a:rPr lang="en-GB" dirty="0" err="1"/>
              <a:t>il</a:t>
            </a:r>
            <a:r>
              <a:rPr lang="en-GB" dirty="0"/>
              <a:t>-, </a:t>
            </a:r>
            <a:r>
              <a:rPr lang="en-GB" dirty="0" err="1"/>
              <a:t>im</a:t>
            </a:r>
            <a:r>
              <a:rPr lang="en-GB" dirty="0"/>
              <a:t>- and -</a:t>
            </a:r>
            <a:r>
              <a:rPr lang="en-GB" dirty="0" err="1"/>
              <a:t>ir</a:t>
            </a:r>
            <a:endParaRPr lang="en-GB" dirty="0"/>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illegal</a:t>
            </a:r>
          </a:p>
          <a:p>
            <a:pPr fontAlgn="t"/>
            <a:r>
              <a:rPr lang="en-GB" dirty="0"/>
              <a:t>illegible</a:t>
            </a:r>
          </a:p>
          <a:p>
            <a:pPr fontAlgn="t"/>
            <a:r>
              <a:rPr lang="en-GB" dirty="0"/>
              <a:t>immature</a:t>
            </a:r>
          </a:p>
          <a:p>
            <a:pPr fontAlgn="t"/>
            <a:r>
              <a:rPr lang="en-GB" dirty="0"/>
              <a:t>immortal</a:t>
            </a:r>
          </a:p>
          <a:p>
            <a:pPr fontAlgn="t"/>
            <a:r>
              <a:rPr lang="en-GB" dirty="0"/>
              <a:t>impossible</a:t>
            </a:r>
          </a:p>
          <a:p>
            <a:pPr fontAlgn="t"/>
            <a:r>
              <a:rPr lang="en-GB" dirty="0"/>
              <a:t>impatient</a:t>
            </a:r>
          </a:p>
          <a:p>
            <a:pPr fontAlgn="t"/>
            <a:r>
              <a:rPr lang="en-GB" dirty="0"/>
              <a:t>imperfect</a:t>
            </a:r>
          </a:p>
          <a:p>
            <a:pPr fontAlgn="t"/>
            <a:r>
              <a:rPr lang="en-GB" dirty="0"/>
              <a:t>irregular</a:t>
            </a:r>
          </a:p>
          <a:p>
            <a:pPr fontAlgn="t"/>
            <a:r>
              <a:rPr lang="en-GB" dirty="0"/>
              <a:t>irrelevant</a:t>
            </a:r>
          </a:p>
          <a:p>
            <a:pPr fontAlgn="t"/>
            <a:r>
              <a:rPr lang="en-GB" dirty="0"/>
              <a:t>irresponsible</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178486390"/>
              </p:ext>
            </p:extLst>
          </p:nvPr>
        </p:nvGraphicFramePr>
        <p:xfrm>
          <a:off x="3429000" y="1311275"/>
          <a:ext cx="8363607" cy="5306585"/>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children will look at finding the opposite of words by adding the prefix ‘</a:t>
                      </a:r>
                      <a:r>
                        <a:rPr lang="en-GB" sz="1700" b="0" i="0" dirty="0" err="1">
                          <a:latin typeface="Muli" pitchFamily="2" charset="77"/>
                        </a:rPr>
                        <a:t>il</a:t>
                      </a:r>
                      <a:r>
                        <a:rPr lang="en-GB" sz="1700" b="0" i="0" dirty="0">
                          <a:latin typeface="Muli" pitchFamily="2" charset="77"/>
                        </a:rPr>
                        <a:t>’, ‘</a:t>
                      </a:r>
                      <a:r>
                        <a:rPr lang="en-GB" sz="1700" b="0" i="0" dirty="0" err="1">
                          <a:latin typeface="Muli" pitchFamily="2" charset="77"/>
                        </a:rPr>
                        <a:t>ir</a:t>
                      </a:r>
                      <a:r>
                        <a:rPr lang="en-GB" sz="1700" b="0" i="0" dirty="0">
                          <a:latin typeface="Muli" pitchFamily="2" charset="77"/>
                        </a:rPr>
                        <a:t>’ or ‘</a:t>
                      </a:r>
                      <a:r>
                        <a:rPr lang="en-GB" sz="1700" b="0" i="0" dirty="0" err="1">
                          <a:latin typeface="Muli" pitchFamily="2" charset="77"/>
                        </a:rPr>
                        <a:t>im</a:t>
                      </a:r>
                      <a:r>
                        <a:rPr lang="en-GB" sz="1700" b="0" i="0" dirty="0">
                          <a:latin typeface="Muli" pitchFamily="2" charset="77"/>
                        </a:rPr>
                        <a:t>’. </a:t>
                      </a:r>
                      <a:br>
                        <a:rPr lang="en-GB" sz="1700" b="0" i="0" dirty="0">
                          <a:latin typeface="Muli" pitchFamily="2" charset="77"/>
                        </a:rPr>
                      </a:br>
                      <a:r>
                        <a:rPr lang="en-GB" sz="1700" b="0" i="0" dirty="0">
                          <a:latin typeface="Muli" pitchFamily="2" charset="77"/>
                        </a:rPr>
                        <a:t>If the root word starts with ‘l’ then the prefix is ‘</a:t>
                      </a:r>
                      <a:r>
                        <a:rPr lang="en-GB" sz="1700" b="0" i="0" dirty="0" err="1">
                          <a:latin typeface="Muli" pitchFamily="2" charset="77"/>
                        </a:rPr>
                        <a:t>il</a:t>
                      </a:r>
                      <a:br>
                        <a:rPr lang="en-GB" sz="1700" b="0" i="0" dirty="0">
                          <a:latin typeface="Muli" pitchFamily="2" charset="77"/>
                        </a:rPr>
                      </a:br>
                      <a:r>
                        <a:rPr lang="en-GB" sz="1700" b="0" i="0" dirty="0">
                          <a:latin typeface="Muli" pitchFamily="2" charset="77"/>
                        </a:rPr>
                        <a:t>If the root word starts with ‘r’ then the prefix is ‘</a:t>
                      </a:r>
                      <a:r>
                        <a:rPr lang="en-GB" sz="1700" b="0" i="0" dirty="0" err="1">
                          <a:latin typeface="Muli" pitchFamily="2" charset="77"/>
                        </a:rPr>
                        <a:t>ir</a:t>
                      </a:r>
                      <a:r>
                        <a:rPr lang="en-GB" sz="1700" b="0" i="0" dirty="0">
                          <a:latin typeface="Muli" pitchFamily="2" charset="77"/>
                        </a:rPr>
                        <a:t>’</a:t>
                      </a:r>
                      <a:br>
                        <a:rPr lang="en-GB" sz="1700" b="0" i="0" dirty="0">
                          <a:latin typeface="Muli" pitchFamily="2" charset="77"/>
                        </a:rPr>
                      </a:br>
                      <a:r>
                        <a:rPr lang="en-GB" sz="1700" b="0" i="0" dirty="0">
                          <a:latin typeface="Muli" pitchFamily="2" charset="77"/>
                        </a:rPr>
                        <a:t>If the root word starts with ‘p’ or a ‘m’ then the prefix is ‘</a:t>
                      </a:r>
                      <a:r>
                        <a:rPr lang="en-GB" sz="1700" b="0" i="0" dirty="0" err="1">
                          <a:latin typeface="Muli" pitchFamily="2" charset="77"/>
                        </a:rPr>
                        <a:t>im</a:t>
                      </a:r>
                      <a:r>
                        <a:rPr lang="en-GB" sz="1700" b="0" i="0" dirty="0">
                          <a:latin typeface="Muli" pitchFamily="2" charset="77"/>
                        </a:rPr>
                        <a:t>’.</a:t>
                      </a:r>
                      <a:br>
                        <a:rPr lang="en-GB" sz="1700" b="0" i="0" dirty="0">
                          <a:latin typeface="Muli" pitchFamily="2" charset="77"/>
                        </a:rPr>
                      </a:br>
                      <a:endParaRPr lang="en-GB" sz="1700" b="0" i="0" dirty="0">
                        <a:latin typeface="Muli" pitchFamily="2" charset="77"/>
                      </a:endParaRPr>
                    </a:p>
                    <a:p>
                      <a:r>
                        <a:rPr lang="en-GB" sz="1700" b="0" i="0" dirty="0">
                          <a:latin typeface="Muli" pitchFamily="2" charset="77"/>
                        </a:rPr>
                        <a:t>Can children think of any words beginning with these prefixes?</a:t>
                      </a:r>
                    </a:p>
                  </a:txBody>
                  <a:tcPr/>
                </a:tc>
                <a:extLst>
                  <a:ext uri="{0D108BD9-81ED-4DB2-BD59-A6C34878D82A}">
                    <a16:rowId xmlns:a16="http://schemas.microsoft.com/office/drawing/2014/main" val="10000"/>
                  </a:ext>
                </a:extLst>
              </a:tr>
              <a:tr h="1454785">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spelling rules above, get children to write down the correct prefix for each of the root words on the power point slide.</a:t>
                      </a:r>
                    </a:p>
                    <a:p>
                      <a:endParaRPr lang="en-GB" sz="1700" b="0" i="0" baseline="0" dirty="0">
                        <a:latin typeface="Muli" pitchFamily="2" charset="77"/>
                      </a:endParaRPr>
                    </a:p>
                    <a:p>
                      <a:r>
                        <a:rPr lang="en-GB" sz="1700" b="0" i="0" baseline="0" dirty="0">
                          <a:latin typeface="Muli" pitchFamily="2" charset="77"/>
                        </a:rPr>
                        <a:t>Compare with a partner and then share with the class to discuss any misconceptions or mistakes.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In small groups, give children the word cards. Children take it in turns to pick a card from the pile, read it out and the others in the group write it on their whiteboards. Child with the card acts as the teacher to check the spelling. </a:t>
                      </a:r>
                    </a:p>
                    <a:p>
                      <a:endParaRPr lang="en-GB" sz="1700" b="0" i="0" dirty="0">
                        <a:latin typeface="Muli" pitchFamily="2" charset="77"/>
                      </a:endParaRPr>
                    </a:p>
                    <a:p>
                      <a:r>
                        <a:rPr lang="en-GB" sz="1700" b="0" i="0" dirty="0">
                          <a:latin typeface="Muli" pitchFamily="2" charset="77"/>
                        </a:rPr>
                        <a:t>Next child then takes a card and the activity continues round the group.</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820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933450" y="1005524"/>
            <a:ext cx="10113462" cy="1325563"/>
          </a:xfrm>
        </p:spPr>
        <p:txBody>
          <a:bodyPr>
            <a:noAutofit/>
          </a:bodyPr>
          <a:lstStyle/>
          <a:p>
            <a:pPr algn="l">
              <a:lnSpc>
                <a:spcPct val="150000"/>
              </a:lnSpc>
            </a:pPr>
            <a:r>
              <a:rPr lang="en-GB" sz="2000" dirty="0"/>
              <a:t>If the root word starts with ‘l’ then the prefix is ‘</a:t>
            </a:r>
            <a:r>
              <a:rPr lang="en-GB" sz="2000" dirty="0" err="1"/>
              <a:t>il</a:t>
            </a:r>
            <a:br>
              <a:rPr lang="en-GB" sz="2000" dirty="0"/>
            </a:br>
            <a:r>
              <a:rPr lang="en-GB" sz="2000" dirty="0"/>
              <a:t>If the root word starts with ‘r’ then the prefix is ‘</a:t>
            </a:r>
            <a:r>
              <a:rPr lang="en-GB" sz="2000" dirty="0" err="1"/>
              <a:t>ir</a:t>
            </a:r>
            <a:r>
              <a:rPr lang="en-GB" sz="2000" dirty="0"/>
              <a:t>’</a:t>
            </a:r>
            <a:br>
              <a:rPr lang="en-GB" sz="2000" dirty="0"/>
            </a:br>
            <a:r>
              <a:rPr lang="en-GB" sz="2000" dirty="0"/>
              <a:t>If the root word starts with ‘p’ or a ‘m’ then the prefix is ‘</a:t>
            </a:r>
            <a:r>
              <a:rPr lang="en-GB" sz="2000" dirty="0" err="1"/>
              <a:t>im</a:t>
            </a:r>
            <a:r>
              <a:rPr lang="en-GB" sz="2000" dirty="0"/>
              <a:t>’.</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1828686270"/>
              </p:ext>
            </p:extLst>
          </p:nvPr>
        </p:nvGraphicFramePr>
        <p:xfrm>
          <a:off x="933450" y="2633397"/>
          <a:ext cx="10420350" cy="2377440"/>
        </p:xfrm>
        <a:graphic>
          <a:graphicData uri="http://schemas.openxmlformats.org/drawingml/2006/table">
            <a:tbl>
              <a:tblPr firstRow="1" bandRow="1">
                <a:tableStyleId>{5940675A-B579-460E-94D1-54222C63F5DA}</a:tableStyleId>
              </a:tblPr>
              <a:tblGrid>
                <a:gridCol w="2084070">
                  <a:extLst>
                    <a:ext uri="{9D8B030D-6E8A-4147-A177-3AD203B41FA5}">
                      <a16:colId xmlns:a16="http://schemas.microsoft.com/office/drawing/2014/main" val="3529516601"/>
                    </a:ext>
                  </a:extLst>
                </a:gridCol>
                <a:gridCol w="2084070">
                  <a:extLst>
                    <a:ext uri="{9D8B030D-6E8A-4147-A177-3AD203B41FA5}">
                      <a16:colId xmlns:a16="http://schemas.microsoft.com/office/drawing/2014/main" val="345942729"/>
                    </a:ext>
                  </a:extLst>
                </a:gridCol>
                <a:gridCol w="2084070">
                  <a:extLst>
                    <a:ext uri="{9D8B030D-6E8A-4147-A177-3AD203B41FA5}">
                      <a16:colId xmlns:a16="http://schemas.microsoft.com/office/drawing/2014/main" val="185187011"/>
                    </a:ext>
                  </a:extLst>
                </a:gridCol>
                <a:gridCol w="2084070">
                  <a:extLst>
                    <a:ext uri="{9D8B030D-6E8A-4147-A177-3AD203B41FA5}">
                      <a16:colId xmlns:a16="http://schemas.microsoft.com/office/drawing/2014/main" val="3871539845"/>
                    </a:ext>
                  </a:extLst>
                </a:gridCol>
                <a:gridCol w="2084070">
                  <a:extLst>
                    <a:ext uri="{9D8B030D-6E8A-4147-A177-3AD203B41FA5}">
                      <a16:colId xmlns:a16="http://schemas.microsoft.com/office/drawing/2014/main" val="3117844603"/>
                    </a:ext>
                  </a:extLst>
                </a:gridCol>
              </a:tblGrid>
              <a:tr h="370840">
                <a:tc>
                  <a:txBody>
                    <a:bodyPr/>
                    <a:lstStyle/>
                    <a:p>
                      <a:pPr algn="ctr" fontAlgn="t"/>
                      <a:br>
                        <a:rPr lang="en-GB" sz="2400" b="0" i="0" dirty="0">
                          <a:latin typeface="OpenDyslexicAlta" pitchFamily="2" charset="77"/>
                        </a:rPr>
                      </a:br>
                      <a:r>
                        <a:rPr lang="en-GB" sz="2400" b="0" i="0" dirty="0">
                          <a:latin typeface="OpenDyslexicAlta" pitchFamily="2" charset="77"/>
                        </a:rPr>
                        <a:t>legal</a:t>
                      </a:r>
                    </a:p>
                    <a:p>
                      <a:pPr algn="ctr" fontAlgn="t"/>
                      <a:endParaRPr lang="en-GB" sz="2400" b="0" i="0" dirty="0">
                        <a:latin typeface="OpenDyslexicAlta" pitchFamily="2" charset="77"/>
                      </a:endParaRPr>
                    </a:p>
                  </a:txBody>
                  <a:tcPr/>
                </a:tc>
                <a:tc>
                  <a:txBody>
                    <a:bodyPr/>
                    <a:lstStyle/>
                    <a:p>
                      <a:pPr algn="ctr"/>
                      <a:endParaRPr lang="en-GB" sz="2400" b="0" i="0" dirty="0">
                        <a:latin typeface="OpenDyslexicAlta" pitchFamily="2" charset="77"/>
                      </a:endParaRPr>
                    </a:p>
                    <a:p>
                      <a:pPr algn="ctr"/>
                      <a:r>
                        <a:rPr lang="en-GB" sz="2400" b="0" i="0" dirty="0">
                          <a:latin typeface="OpenDyslexicAlta" pitchFamily="2" charset="77"/>
                        </a:rPr>
                        <a:t>mature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patient</a:t>
                      </a:r>
                    </a:p>
                    <a:p>
                      <a:pPr algn="ctr"/>
                      <a:endParaRPr lang="en-GB" sz="24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regular</a:t>
                      </a:r>
                    </a:p>
                    <a:p>
                      <a:pPr algn="ctr"/>
                      <a:endParaRPr lang="en-GB" sz="24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responsible</a:t>
                      </a:r>
                    </a:p>
                    <a:p>
                      <a:pPr algn="ctr"/>
                      <a:endParaRPr lang="en-GB" sz="2400" b="0" i="0" dirty="0">
                        <a:latin typeface="OpenDyslexicAlta" pitchFamily="2" charset="77"/>
                      </a:endParaRPr>
                    </a:p>
                  </a:txBody>
                  <a:tcPr/>
                </a:tc>
                <a:extLst>
                  <a:ext uri="{0D108BD9-81ED-4DB2-BD59-A6C34878D82A}">
                    <a16:rowId xmlns:a16="http://schemas.microsoft.com/office/drawing/2014/main" val="27569559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legible</a:t>
                      </a:r>
                    </a:p>
                    <a:p>
                      <a:pPr algn="ctr"/>
                      <a:endParaRPr lang="en-GB" sz="24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possible</a:t>
                      </a:r>
                    </a:p>
                    <a:p>
                      <a:pPr algn="ctr"/>
                      <a:endParaRPr lang="en-GB" sz="24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mortal</a:t>
                      </a:r>
                    </a:p>
                    <a:p>
                      <a:pPr algn="ctr"/>
                      <a:endParaRPr lang="en-GB" sz="24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perfect</a:t>
                      </a:r>
                    </a:p>
                    <a:p>
                      <a:pPr algn="ctr"/>
                      <a:endParaRPr lang="en-GB" sz="24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algn="ctr"/>
                      <a:r>
                        <a:rPr lang="en-GB" sz="2400" b="0" i="0" dirty="0">
                          <a:latin typeface="OpenDyslexicAlta" pitchFamily="2" charset="77"/>
                        </a:rPr>
                        <a:t>relevant</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044266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818621"/>
            <a:ext cx="10515600" cy="1325563"/>
          </a:xfrm>
        </p:spPr>
        <p:txBody>
          <a:bodyPr>
            <a:noAutofit/>
          </a:bodyPr>
          <a:lstStyle/>
          <a:p>
            <a:pPr algn="l"/>
            <a:r>
              <a:rPr lang="en-GB" sz="2400" dirty="0"/>
              <a:t>Print out and cut up the word cards. One set for each group.</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endParaRPr lang="en-GB" dirty="0"/>
          </a:p>
        </p:txBody>
      </p:sp>
      <p:graphicFrame>
        <p:nvGraphicFramePr>
          <p:cNvPr id="4" name="Table 3">
            <a:extLst>
              <a:ext uri="{FF2B5EF4-FFF2-40B4-BE49-F238E27FC236}">
                <a16:creationId xmlns:a16="http://schemas.microsoft.com/office/drawing/2014/main" id="{A06A7672-06BF-441A-85EC-39185E632EAA}"/>
              </a:ext>
            </a:extLst>
          </p:cNvPr>
          <p:cNvGraphicFramePr>
            <a:graphicFrameLocks noGrp="1"/>
          </p:cNvGraphicFramePr>
          <p:nvPr>
            <p:extLst>
              <p:ext uri="{D42A27DB-BD31-4B8C-83A1-F6EECF244321}">
                <p14:modId xmlns:p14="http://schemas.microsoft.com/office/powerpoint/2010/main" val="1993769235"/>
              </p:ext>
            </p:extLst>
          </p:nvPr>
        </p:nvGraphicFramePr>
        <p:xfrm>
          <a:off x="381001" y="2391629"/>
          <a:ext cx="11543780" cy="3244400"/>
        </p:xfrm>
        <a:graphic>
          <a:graphicData uri="http://schemas.openxmlformats.org/drawingml/2006/table">
            <a:tbl>
              <a:tblPr firstRow="1" bandRow="1">
                <a:tableStyleId>{5940675A-B579-460E-94D1-54222C63F5DA}</a:tableStyleId>
              </a:tblPr>
              <a:tblGrid>
                <a:gridCol w="2308756">
                  <a:extLst>
                    <a:ext uri="{9D8B030D-6E8A-4147-A177-3AD203B41FA5}">
                      <a16:colId xmlns:a16="http://schemas.microsoft.com/office/drawing/2014/main" val="3529516601"/>
                    </a:ext>
                  </a:extLst>
                </a:gridCol>
                <a:gridCol w="2308756">
                  <a:extLst>
                    <a:ext uri="{9D8B030D-6E8A-4147-A177-3AD203B41FA5}">
                      <a16:colId xmlns:a16="http://schemas.microsoft.com/office/drawing/2014/main" val="345942729"/>
                    </a:ext>
                  </a:extLst>
                </a:gridCol>
                <a:gridCol w="2308756">
                  <a:extLst>
                    <a:ext uri="{9D8B030D-6E8A-4147-A177-3AD203B41FA5}">
                      <a16:colId xmlns:a16="http://schemas.microsoft.com/office/drawing/2014/main" val="185187011"/>
                    </a:ext>
                  </a:extLst>
                </a:gridCol>
                <a:gridCol w="2308756">
                  <a:extLst>
                    <a:ext uri="{9D8B030D-6E8A-4147-A177-3AD203B41FA5}">
                      <a16:colId xmlns:a16="http://schemas.microsoft.com/office/drawing/2014/main" val="3871539845"/>
                    </a:ext>
                  </a:extLst>
                </a:gridCol>
                <a:gridCol w="2308756">
                  <a:extLst>
                    <a:ext uri="{9D8B030D-6E8A-4147-A177-3AD203B41FA5}">
                      <a16:colId xmlns:a16="http://schemas.microsoft.com/office/drawing/2014/main" val="3117844603"/>
                    </a:ext>
                  </a:extLst>
                </a:gridCol>
              </a:tblGrid>
              <a:tr h="1622200">
                <a:tc>
                  <a:txBody>
                    <a:bodyPr/>
                    <a:lstStyle/>
                    <a:p>
                      <a:pPr algn="ctr" fontAlgn="t"/>
                      <a:r>
                        <a:rPr lang="en-GB" sz="2400" b="0" i="0" dirty="0">
                          <a:latin typeface="OpenDyslexicAlta" pitchFamily="2" charset="77"/>
                        </a:rPr>
                        <a:t>illegal</a:t>
                      </a:r>
                    </a:p>
                  </a:txBody>
                  <a:tcPr anchor="ctr"/>
                </a:tc>
                <a:tc>
                  <a:txBody>
                    <a:bodyPr/>
                    <a:lstStyle/>
                    <a:p>
                      <a:pPr algn="ctr"/>
                      <a:r>
                        <a:rPr lang="en-GB" sz="2400" b="0" i="0" dirty="0">
                          <a:latin typeface="OpenDyslexicAlta" pitchFamily="2" charset="77"/>
                        </a:rPr>
                        <a:t>immature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impatient</a:t>
                      </a:r>
                    </a:p>
                    <a:p>
                      <a:pPr algn="ctr"/>
                      <a:endParaRPr lang="en-GB" sz="2400" b="0" i="0" dirty="0">
                        <a:latin typeface="OpenDyslexicAlta"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irregular</a:t>
                      </a:r>
                    </a:p>
                    <a:p>
                      <a:pPr algn="ctr"/>
                      <a:endParaRPr lang="en-GB" sz="2400" b="0" i="0" dirty="0">
                        <a:latin typeface="OpenDyslexicAlta"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irresponsible</a:t>
                      </a:r>
                    </a:p>
                    <a:p>
                      <a:pPr algn="ctr"/>
                      <a:endParaRPr lang="en-GB" sz="2400" b="0" i="0" dirty="0">
                        <a:latin typeface="OpenDyslexicAlta" pitchFamily="2" charset="77"/>
                      </a:endParaRPr>
                    </a:p>
                  </a:txBody>
                  <a:tcPr anchor="ctr"/>
                </a:tc>
                <a:extLst>
                  <a:ext uri="{0D108BD9-81ED-4DB2-BD59-A6C34878D82A}">
                    <a16:rowId xmlns:a16="http://schemas.microsoft.com/office/drawing/2014/main" val="2756955956"/>
                  </a:ext>
                </a:extLst>
              </a:tr>
              <a:tr h="1622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illegible</a:t>
                      </a:r>
                    </a:p>
                    <a:p>
                      <a:pPr algn="ctr"/>
                      <a:endParaRPr lang="en-GB" sz="2400" b="0" i="0" dirty="0">
                        <a:latin typeface="OpenDyslexicAlta"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impossible</a:t>
                      </a:r>
                    </a:p>
                    <a:p>
                      <a:pPr algn="ctr"/>
                      <a:endParaRPr lang="en-GB" sz="2400" b="0" i="0" dirty="0">
                        <a:latin typeface="OpenDyslexicAlta"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immortal</a:t>
                      </a:r>
                    </a:p>
                    <a:p>
                      <a:pPr algn="ctr"/>
                      <a:endParaRPr lang="en-GB" sz="2400" b="0" i="0" dirty="0">
                        <a:latin typeface="OpenDyslexicAlta"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latin typeface="OpenDyslexicAlta" pitchFamily="2" charset="77"/>
                        </a:rPr>
                        <a:t>imperfect</a:t>
                      </a:r>
                    </a:p>
                    <a:p>
                      <a:pPr algn="ctr"/>
                      <a:endParaRPr lang="en-GB" sz="2400" b="0" i="0" dirty="0">
                        <a:latin typeface="OpenDyslexicAlta" pitchFamily="2" charset="77"/>
                      </a:endParaRPr>
                    </a:p>
                  </a:txBody>
                  <a:tcPr anchor="ctr"/>
                </a:tc>
                <a:tc>
                  <a:txBody>
                    <a:bodyPr/>
                    <a:lstStyle/>
                    <a:p>
                      <a:pPr algn="ctr"/>
                      <a:r>
                        <a:rPr lang="en-GB" sz="2400" b="0" i="0" dirty="0">
                          <a:latin typeface="OpenDyslexicAlta" pitchFamily="2" charset="77"/>
                        </a:rPr>
                        <a:t>irrelevant</a:t>
                      </a:r>
                    </a:p>
                  </a:txBody>
                  <a:tcPr anchor="ct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2284529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162223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299159956"/>
                    </a:ext>
                  </a:extLst>
                </a:gridCol>
                <a:gridCol w="1858433">
                  <a:extLst>
                    <a:ext uri="{9D8B030D-6E8A-4147-A177-3AD203B41FA5}">
                      <a16:colId xmlns:a16="http://schemas.microsoft.com/office/drawing/2014/main" val="361877922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illegal</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illegible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immature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immortal</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impossible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impatient</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imperfect</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irregular</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irrelevant</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irresponsible</a:t>
                      </a: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Muli"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8114285"/>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Before a root word starting with l, the ‘in-’ prefix becomes ‘</a:t>
                      </a:r>
                      <a:r>
                        <a:rPr lang="en-GB" sz="1400" baseline="0" dirty="0" err="1">
                          <a:latin typeface="Muli" pitchFamily="2" charset="77"/>
                        </a:rPr>
                        <a:t>il</a:t>
                      </a:r>
                      <a:r>
                        <a:rPr lang="en-GB" sz="1400" baseline="0" dirty="0">
                          <a:latin typeface="Muli" pitchFamily="2" charset="77"/>
                        </a:rPr>
                        <a:t>-’.  Before a root word starting with r the prefix ‘in-’ becomes ’</a:t>
                      </a:r>
                      <a:r>
                        <a:rPr lang="en-GB" sz="1400" baseline="0" dirty="0" err="1">
                          <a:latin typeface="Muli" pitchFamily="2" charset="77"/>
                        </a:rPr>
                        <a:t>ir</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0952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95650" y="1396998"/>
            <a:ext cx="8979408" cy="54620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38183199"/>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illegal</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illegible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immature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immortal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impossible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impatient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imperfect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irregular</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irrelevant</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irresponsible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84692695"/>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Rules: Before a root word starting with l the ‘in-’ prefix becomes ‘</a:t>
                      </a:r>
                      <a:r>
                        <a:rPr lang="en-GB" sz="1400" b="0" i="0" baseline="0" dirty="0" err="1">
                          <a:latin typeface="Muli" pitchFamily="2" charset="77"/>
                        </a:rPr>
                        <a:t>il</a:t>
                      </a:r>
                      <a:r>
                        <a:rPr lang="en-GB" sz="1400" b="0" i="0" baseline="0" dirty="0">
                          <a:latin typeface="Muli" pitchFamily="2" charset="77"/>
                        </a:rPr>
                        <a:t>-’.  Before a root word starting with r the prefix ‘in-’ becomes ’</a:t>
                      </a:r>
                      <a:r>
                        <a:rPr lang="en-GB" sz="1400" b="0" i="0" baseline="0" dirty="0" err="1">
                          <a:latin typeface="Muli" pitchFamily="2" charset="77"/>
                        </a:rPr>
                        <a:t>ir</a:t>
                      </a:r>
                      <a:r>
                        <a:rPr lang="en-GB" sz="1400" b="0" i="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6215063" y="1836275"/>
            <a:ext cx="2886074" cy="1077218"/>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Sort your spellings between the sticky notes. Can you add any of your own words?</a:t>
            </a:r>
          </a:p>
        </p:txBody>
      </p:sp>
      <p:sp>
        <p:nvSpPr>
          <p:cNvPr id="18" name="TextBox 17"/>
          <p:cNvSpPr txBox="1"/>
          <p:nvPr/>
        </p:nvSpPr>
        <p:spPr>
          <a:xfrm>
            <a:off x="2933019" y="1524089"/>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il</a:t>
            </a:r>
            <a:endParaRPr lang="en-GB" sz="3200" dirty="0">
              <a:latin typeface="OpenDyslexicAlta" pitchFamily="2" charset="77"/>
              <a:ea typeface="OpenDyslexic" charset="0"/>
              <a:cs typeface="OpenDyslexic" charset="0"/>
            </a:endParaRPr>
          </a:p>
        </p:txBody>
      </p:sp>
      <p:sp>
        <p:nvSpPr>
          <p:cNvPr id="19" name="TextBox 18"/>
          <p:cNvSpPr txBox="1"/>
          <p:nvPr/>
        </p:nvSpPr>
        <p:spPr>
          <a:xfrm>
            <a:off x="8808632" y="1502009"/>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ir</a:t>
            </a:r>
            <a:endParaRPr lang="en-GB" sz="3200" dirty="0">
              <a:latin typeface="OpenDyslexicAlta" pitchFamily="2" charset="77"/>
              <a:ea typeface="OpenDyslexic" charset="0"/>
              <a:cs typeface="OpenDyslexic" charset="0"/>
            </a:endParaRPr>
          </a:p>
        </p:txBody>
      </p:sp>
      <p:sp>
        <p:nvSpPr>
          <p:cNvPr id="20" name="TextBox 19"/>
          <p:cNvSpPr txBox="1"/>
          <p:nvPr/>
        </p:nvSpPr>
        <p:spPr>
          <a:xfrm>
            <a:off x="5959589" y="3795006"/>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im</a:t>
            </a:r>
            <a:endParaRPr lang="en-GB" sz="3200" dirty="0">
              <a:latin typeface="OpenDyslexicAlta" pitchFamily="2" charset="77"/>
              <a:ea typeface="OpenDyslexic" charset="0"/>
              <a:cs typeface="OpenDyslexic" charset="0"/>
            </a:endParaRPr>
          </a:p>
        </p:txBody>
      </p:sp>
      <p:sp>
        <p:nvSpPr>
          <p:cNvPr id="21" name="TextBox 20"/>
          <p:cNvSpPr txBox="1"/>
          <p:nvPr/>
        </p:nvSpPr>
        <p:spPr>
          <a:xfrm>
            <a:off x="3458595" y="4749075"/>
            <a:ext cx="2422751" cy="1323439"/>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CHALLENGE </a:t>
            </a:r>
          </a:p>
          <a:p>
            <a:pPr algn="ctr"/>
            <a:r>
              <a:rPr lang="en-GB" sz="1600" dirty="0">
                <a:latin typeface="OpenDyslexicAlta" pitchFamily="2" charset="77"/>
                <a:ea typeface="OpenDyslexic" charset="0"/>
                <a:cs typeface="OpenDyslexic" charset="0"/>
              </a:rPr>
              <a:t>Can you write a sentence using one or more of these words?</a:t>
            </a:r>
          </a:p>
        </p:txBody>
      </p:sp>
      <p:sp>
        <p:nvSpPr>
          <p:cNvPr id="22" name="TextBox 21"/>
          <p:cNvSpPr txBox="1"/>
          <p:nvPr/>
        </p:nvSpPr>
        <p:spPr>
          <a:xfrm>
            <a:off x="9518535" y="4389795"/>
            <a:ext cx="2422751" cy="2062103"/>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My Sentence</a:t>
            </a: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831556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2213" y="1383788"/>
            <a:ext cx="8979408" cy="5462016"/>
          </a:xfrm>
          <a:prstGeom prst="rect">
            <a:avLst/>
          </a:prstGeom>
        </p:spPr>
      </p:pic>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illegal</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illegible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immature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immortal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impossible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impatient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imperfect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irregular</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irrelevant</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irresponsible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2022367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Rules: Before a root word starting with l the ‘in-’ prefix becomes ‘</a:t>
                      </a:r>
                      <a:r>
                        <a:rPr lang="en-GB" sz="1400" b="0" i="0" baseline="0" dirty="0" err="1">
                          <a:latin typeface="Muli" pitchFamily="2" charset="77"/>
                        </a:rPr>
                        <a:t>il</a:t>
                      </a:r>
                      <a:r>
                        <a:rPr lang="en-GB" sz="1400" b="0" i="0" baseline="0" dirty="0">
                          <a:latin typeface="Muli" pitchFamily="2" charset="77"/>
                        </a:rPr>
                        <a:t>-’.  Before a root word starting with r the prefix ‘in-’ becomes ’</a:t>
                      </a:r>
                      <a:r>
                        <a:rPr lang="en-GB" sz="1400" b="0" i="0" baseline="0" dirty="0" err="1">
                          <a:latin typeface="Muli" pitchFamily="2" charset="77"/>
                        </a:rPr>
                        <a:t>ir</a:t>
                      </a:r>
                      <a:r>
                        <a:rPr lang="en-GB" sz="1400" b="0" i="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solidFill>
                            <a:srgbClr val="FF3860"/>
                          </a:solidFill>
                          <a:latin typeface="Muli" pitchFamily="2" charset="77"/>
                        </a:rPr>
                        <a:t>Answers: </a:t>
                      </a:r>
                      <a:endParaRPr lang="en-GB" sz="14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3</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6215063" y="1836275"/>
            <a:ext cx="2886074" cy="1077218"/>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Sort your spellings between the sticky notes. Can you add any of your own words?</a:t>
            </a:r>
          </a:p>
        </p:txBody>
      </p:sp>
      <p:sp>
        <p:nvSpPr>
          <p:cNvPr id="18" name="TextBox 17"/>
          <p:cNvSpPr txBox="1"/>
          <p:nvPr/>
        </p:nvSpPr>
        <p:spPr>
          <a:xfrm>
            <a:off x="2933019" y="1524089"/>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il</a:t>
            </a:r>
            <a:endParaRPr lang="en-GB" sz="3200" dirty="0">
              <a:latin typeface="OpenDyslexicAlta" pitchFamily="2" charset="77"/>
              <a:ea typeface="OpenDyslexic" charset="0"/>
              <a:cs typeface="OpenDyslexic" charset="0"/>
            </a:endParaRPr>
          </a:p>
        </p:txBody>
      </p:sp>
      <p:sp>
        <p:nvSpPr>
          <p:cNvPr id="19" name="TextBox 18"/>
          <p:cNvSpPr txBox="1"/>
          <p:nvPr/>
        </p:nvSpPr>
        <p:spPr>
          <a:xfrm>
            <a:off x="8808632" y="1502009"/>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ir</a:t>
            </a:r>
            <a:endParaRPr lang="en-GB" sz="3200" dirty="0">
              <a:latin typeface="OpenDyslexicAlta" pitchFamily="2" charset="77"/>
              <a:ea typeface="OpenDyslexic" charset="0"/>
              <a:cs typeface="OpenDyslexic" charset="0"/>
            </a:endParaRPr>
          </a:p>
        </p:txBody>
      </p:sp>
      <p:sp>
        <p:nvSpPr>
          <p:cNvPr id="20" name="TextBox 19"/>
          <p:cNvSpPr txBox="1"/>
          <p:nvPr/>
        </p:nvSpPr>
        <p:spPr>
          <a:xfrm>
            <a:off x="5959589" y="3795006"/>
            <a:ext cx="1657350" cy="584775"/>
          </a:xfrm>
          <a:prstGeom prst="rect">
            <a:avLst/>
          </a:prstGeom>
          <a:noFill/>
        </p:spPr>
        <p:txBody>
          <a:bodyPr wrap="square" rtlCol="0">
            <a:spAutoFit/>
          </a:bodyPr>
          <a:lstStyle/>
          <a:p>
            <a:pPr algn="ctr"/>
            <a:r>
              <a:rPr lang="en-GB" sz="3200" dirty="0" err="1">
                <a:latin typeface="OpenDyslexicAlta" pitchFamily="2" charset="77"/>
                <a:ea typeface="OpenDyslexic" charset="0"/>
                <a:cs typeface="OpenDyslexic" charset="0"/>
              </a:rPr>
              <a:t>im</a:t>
            </a:r>
            <a:endParaRPr lang="en-GB" sz="3200" dirty="0">
              <a:latin typeface="OpenDyslexicAlta" pitchFamily="2" charset="77"/>
              <a:ea typeface="OpenDyslexic" charset="0"/>
              <a:cs typeface="OpenDyslexic" charset="0"/>
            </a:endParaRPr>
          </a:p>
        </p:txBody>
      </p:sp>
      <p:sp>
        <p:nvSpPr>
          <p:cNvPr id="21" name="TextBox 20"/>
          <p:cNvSpPr txBox="1"/>
          <p:nvPr/>
        </p:nvSpPr>
        <p:spPr>
          <a:xfrm>
            <a:off x="3458595" y="4749075"/>
            <a:ext cx="2422751" cy="1323439"/>
          </a:xfrm>
          <a:prstGeom prst="rect">
            <a:avLst/>
          </a:prstGeom>
          <a:solidFill>
            <a:srgbClr val="FF7E79"/>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CHALLENGE </a:t>
            </a:r>
          </a:p>
          <a:p>
            <a:pPr algn="ctr"/>
            <a:r>
              <a:rPr lang="en-GB" sz="1600" dirty="0">
                <a:latin typeface="OpenDyslexicAlta" pitchFamily="2" charset="77"/>
                <a:ea typeface="OpenDyslexic" charset="0"/>
                <a:cs typeface="OpenDyslexic" charset="0"/>
              </a:rPr>
              <a:t>Can you write a sentence using one or more of these words?</a:t>
            </a:r>
          </a:p>
        </p:txBody>
      </p:sp>
      <p:sp>
        <p:nvSpPr>
          <p:cNvPr id="22" name="TextBox 21"/>
          <p:cNvSpPr txBox="1"/>
          <p:nvPr/>
        </p:nvSpPr>
        <p:spPr>
          <a:xfrm>
            <a:off x="9518535" y="4389795"/>
            <a:ext cx="2422751" cy="2062103"/>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1600" dirty="0">
                <a:latin typeface="OpenDyslexicAlta" pitchFamily="2" charset="77"/>
                <a:ea typeface="OpenDyslexic" charset="0"/>
                <a:cs typeface="OpenDyslexic" charset="0"/>
              </a:rPr>
              <a:t>My Sentence</a:t>
            </a: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p:txBody>
      </p:sp>
      <p:sp>
        <p:nvSpPr>
          <p:cNvPr id="2" name="Rectangle 1">
            <a:extLst>
              <a:ext uri="{FF2B5EF4-FFF2-40B4-BE49-F238E27FC236}">
                <a16:creationId xmlns:a16="http://schemas.microsoft.com/office/drawing/2014/main" id="{3FAF8BC4-3F4B-D746-92C2-AF666558B641}"/>
              </a:ext>
            </a:extLst>
          </p:cNvPr>
          <p:cNvSpPr/>
          <p:nvPr/>
        </p:nvSpPr>
        <p:spPr>
          <a:xfrm>
            <a:off x="3517113" y="2108864"/>
            <a:ext cx="92191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illegal</a:t>
            </a:r>
          </a:p>
        </p:txBody>
      </p:sp>
      <p:sp>
        <p:nvSpPr>
          <p:cNvPr id="6" name="Rectangle 5">
            <a:extLst>
              <a:ext uri="{FF2B5EF4-FFF2-40B4-BE49-F238E27FC236}">
                <a16:creationId xmlns:a16="http://schemas.microsoft.com/office/drawing/2014/main" id="{11BBB6B5-4B1C-B04A-80EC-5D790BBEC0D6}"/>
              </a:ext>
            </a:extLst>
          </p:cNvPr>
          <p:cNvSpPr/>
          <p:nvPr/>
        </p:nvSpPr>
        <p:spPr>
          <a:xfrm>
            <a:off x="3506735" y="2502114"/>
            <a:ext cx="1120884"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illegible</a:t>
            </a:r>
          </a:p>
        </p:txBody>
      </p:sp>
      <p:sp>
        <p:nvSpPr>
          <p:cNvPr id="7" name="Rectangle 6">
            <a:extLst>
              <a:ext uri="{FF2B5EF4-FFF2-40B4-BE49-F238E27FC236}">
                <a16:creationId xmlns:a16="http://schemas.microsoft.com/office/drawing/2014/main" id="{7A76772E-5B6F-8E45-ACA1-80E2EDFDC8A0}"/>
              </a:ext>
            </a:extLst>
          </p:cNvPr>
          <p:cNvSpPr/>
          <p:nvPr/>
        </p:nvSpPr>
        <p:spPr>
          <a:xfrm>
            <a:off x="6463335" y="4335648"/>
            <a:ext cx="1320490"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immature</a:t>
            </a:r>
          </a:p>
        </p:txBody>
      </p:sp>
      <p:sp>
        <p:nvSpPr>
          <p:cNvPr id="8" name="Rectangle 7">
            <a:extLst>
              <a:ext uri="{FF2B5EF4-FFF2-40B4-BE49-F238E27FC236}">
                <a16:creationId xmlns:a16="http://schemas.microsoft.com/office/drawing/2014/main" id="{4D018425-2B2E-9742-AED2-BFEF12003BCC}"/>
              </a:ext>
            </a:extLst>
          </p:cNvPr>
          <p:cNvSpPr/>
          <p:nvPr/>
        </p:nvSpPr>
        <p:spPr>
          <a:xfrm>
            <a:off x="6463335" y="4698194"/>
            <a:ext cx="1277722"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immortal</a:t>
            </a:r>
            <a:endParaRPr lang="en-US" dirty="0">
              <a:solidFill>
                <a:srgbClr val="FF3860"/>
              </a:solidFill>
            </a:endParaRPr>
          </a:p>
        </p:txBody>
      </p:sp>
      <p:sp>
        <p:nvSpPr>
          <p:cNvPr id="10" name="Rectangle 9">
            <a:extLst>
              <a:ext uri="{FF2B5EF4-FFF2-40B4-BE49-F238E27FC236}">
                <a16:creationId xmlns:a16="http://schemas.microsoft.com/office/drawing/2014/main" id="{9ADAD0AE-20DD-B743-8B44-6B5C847B9574}"/>
              </a:ext>
            </a:extLst>
          </p:cNvPr>
          <p:cNvSpPr/>
          <p:nvPr/>
        </p:nvSpPr>
        <p:spPr>
          <a:xfrm>
            <a:off x="6461372" y="5354786"/>
            <a:ext cx="132587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impatient</a:t>
            </a:r>
            <a:endParaRPr lang="en-US" dirty="0">
              <a:solidFill>
                <a:srgbClr val="FF3860"/>
              </a:solidFill>
            </a:endParaRPr>
          </a:p>
        </p:txBody>
      </p:sp>
      <p:sp>
        <p:nvSpPr>
          <p:cNvPr id="11" name="Rectangle 10">
            <a:extLst>
              <a:ext uri="{FF2B5EF4-FFF2-40B4-BE49-F238E27FC236}">
                <a16:creationId xmlns:a16="http://schemas.microsoft.com/office/drawing/2014/main" id="{CF725B7E-C129-4244-852B-E41FF524CC39}"/>
              </a:ext>
            </a:extLst>
          </p:cNvPr>
          <p:cNvSpPr/>
          <p:nvPr/>
        </p:nvSpPr>
        <p:spPr>
          <a:xfrm>
            <a:off x="6470067" y="5679525"/>
            <a:ext cx="1381276"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imperfect</a:t>
            </a:r>
            <a:endParaRPr lang="en-US" dirty="0">
              <a:solidFill>
                <a:srgbClr val="FF3860"/>
              </a:solidFill>
            </a:endParaRPr>
          </a:p>
        </p:txBody>
      </p:sp>
      <p:sp>
        <p:nvSpPr>
          <p:cNvPr id="12" name="Rectangle 11">
            <a:extLst>
              <a:ext uri="{FF2B5EF4-FFF2-40B4-BE49-F238E27FC236}">
                <a16:creationId xmlns:a16="http://schemas.microsoft.com/office/drawing/2014/main" id="{6EBDD7BD-30F8-664F-9103-6307441FAD04}"/>
              </a:ext>
            </a:extLst>
          </p:cNvPr>
          <p:cNvSpPr/>
          <p:nvPr/>
        </p:nvSpPr>
        <p:spPr>
          <a:xfrm>
            <a:off x="6456637" y="5025107"/>
            <a:ext cx="1463029"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impossible</a:t>
            </a:r>
          </a:p>
        </p:txBody>
      </p:sp>
      <p:sp>
        <p:nvSpPr>
          <p:cNvPr id="13" name="Rectangle 12">
            <a:extLst>
              <a:ext uri="{FF2B5EF4-FFF2-40B4-BE49-F238E27FC236}">
                <a16:creationId xmlns:a16="http://schemas.microsoft.com/office/drawing/2014/main" id="{C136C715-2DDE-6845-A2C8-E826D7492B26}"/>
              </a:ext>
            </a:extLst>
          </p:cNvPr>
          <p:cNvSpPr/>
          <p:nvPr/>
        </p:nvSpPr>
        <p:spPr>
          <a:xfrm>
            <a:off x="9354213" y="2132782"/>
            <a:ext cx="1215461"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irregular</a:t>
            </a:r>
          </a:p>
        </p:txBody>
      </p:sp>
      <p:sp>
        <p:nvSpPr>
          <p:cNvPr id="14" name="Rectangle 13">
            <a:extLst>
              <a:ext uri="{FF2B5EF4-FFF2-40B4-BE49-F238E27FC236}">
                <a16:creationId xmlns:a16="http://schemas.microsoft.com/office/drawing/2014/main" id="{7351DEF6-878B-6941-90A7-6595662CE1DE}"/>
              </a:ext>
            </a:extLst>
          </p:cNvPr>
          <p:cNvSpPr/>
          <p:nvPr/>
        </p:nvSpPr>
        <p:spPr>
          <a:xfrm>
            <a:off x="9361419" y="2502114"/>
            <a:ext cx="1364412"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irrelevant</a:t>
            </a:r>
          </a:p>
        </p:txBody>
      </p:sp>
      <p:sp>
        <p:nvSpPr>
          <p:cNvPr id="15" name="Rectangle 14">
            <a:extLst>
              <a:ext uri="{FF2B5EF4-FFF2-40B4-BE49-F238E27FC236}">
                <a16:creationId xmlns:a16="http://schemas.microsoft.com/office/drawing/2014/main" id="{FF61AD34-7B0E-7040-B86F-3934E5C940D6}"/>
              </a:ext>
            </a:extLst>
          </p:cNvPr>
          <p:cNvSpPr/>
          <p:nvPr/>
        </p:nvSpPr>
        <p:spPr>
          <a:xfrm>
            <a:off x="9354213" y="2919173"/>
            <a:ext cx="1742272" cy="369332"/>
          </a:xfrm>
          <a:prstGeom prst="rect">
            <a:avLst/>
          </a:prstGeom>
        </p:spPr>
        <p:txBody>
          <a:bodyPr wrap="none">
            <a:spAutoFit/>
          </a:bodyPr>
          <a:lstStyle/>
          <a:p>
            <a:r>
              <a:rPr lang="en-GB" dirty="0">
                <a:solidFill>
                  <a:srgbClr val="FF3860"/>
                </a:solidFill>
                <a:latin typeface="OpenDyslexicAlta" pitchFamily="2" charset="77"/>
                <a:ea typeface="OpenDyslexic" charset="0"/>
                <a:cs typeface="OpenDyslexic" charset="0"/>
              </a:rPr>
              <a:t>irresponsible</a:t>
            </a:r>
          </a:p>
        </p:txBody>
      </p:sp>
    </p:spTree>
    <p:extLst>
      <p:ext uri="{BB962C8B-B14F-4D97-AF65-F5344CB8AC3E}">
        <p14:creationId xmlns:p14="http://schemas.microsoft.com/office/powerpoint/2010/main" val="4207239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prefix ‘sub-’ which means under or below.</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4</a:t>
            </a:r>
          </a:p>
        </p:txBody>
      </p:sp>
    </p:spTree>
    <p:extLst>
      <p:ext uri="{BB962C8B-B14F-4D97-AF65-F5344CB8AC3E}">
        <p14:creationId xmlns:p14="http://schemas.microsoft.com/office/powerpoint/2010/main" val="1042636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a:xfrm>
            <a:off x="1662545" y="325967"/>
            <a:ext cx="7900555" cy="867834"/>
          </a:xfrm>
        </p:spPr>
        <p:txBody>
          <a:bodyPr/>
          <a:lstStyle/>
          <a:p>
            <a:pPr>
              <a:lnSpc>
                <a:spcPct val="100000"/>
              </a:lnSpc>
              <a:spcBef>
                <a:spcPts val="0"/>
              </a:spcBef>
              <a:defRPr/>
            </a:pPr>
            <a:r>
              <a:rPr lang="en-GB" dirty="0"/>
              <a:t> The prefix ‘sub-’ which means under or below.</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72683465"/>
              </p:ext>
            </p:extLst>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Explain that children are looking at words with the prefix ‘sub’. Sub changes the meaning of the word to mean under or below.  Ask children if they can think of any words that begin with the prefix ‘sub’ – can they think why it might mean under or below?</a:t>
                      </a: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Speed spelling - each child to have a mini whiteboard. Choose a word from the list and ask children to write in on their whiteboard and hold it up to check spelling. </a:t>
                      </a:r>
                    </a:p>
                    <a:p>
                      <a:endParaRPr lang="en-GB" sz="1700" b="0" i="0" baseline="0" dirty="0">
                        <a:latin typeface="Muli" pitchFamily="2" charset="77"/>
                      </a:endParaRPr>
                    </a:p>
                    <a:p>
                      <a:r>
                        <a:rPr lang="en-GB" sz="1700" b="0" i="0" baseline="0" dirty="0">
                          <a:latin typeface="Muli" pitchFamily="2" charset="77"/>
                        </a:rPr>
                        <a:t>Remind children to segment the word in their head when writing to include sub+ root word. </a:t>
                      </a:r>
                    </a:p>
                    <a:p>
                      <a:endParaRPr lang="en-GB" sz="1700" b="0" i="0" baseline="0" dirty="0">
                        <a:latin typeface="Muli" pitchFamily="2" charset="77"/>
                      </a:endParaRPr>
                    </a:p>
                    <a:p>
                      <a:r>
                        <a:rPr lang="en-GB" sz="1700" b="0" i="0" baseline="0" dirty="0">
                          <a:latin typeface="Muli" pitchFamily="2" charset="77"/>
                        </a:rPr>
                        <a:t>Discuss misconceptions.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endParaRPr lang="en-GB" sz="1700" b="0" i="0" dirty="0">
                        <a:latin typeface="Muli" pitchFamily="2" charset="77"/>
                      </a:endParaRPr>
                    </a:p>
                    <a:p>
                      <a:r>
                        <a:rPr lang="en-GB" sz="1700" b="0" i="0" dirty="0">
                          <a:latin typeface="Muli" pitchFamily="2" charset="77"/>
                        </a:rPr>
                        <a:t>Children to choose the correct word from the spelling list to complete the sentence on the power point.</a:t>
                      </a:r>
                    </a:p>
                    <a:p>
                      <a:endParaRPr lang="en-GB" sz="1700" b="0" i="0" dirty="0">
                        <a:latin typeface="Muli" pitchFamily="2" charset="77"/>
                      </a:endParaRPr>
                    </a:p>
                    <a:p>
                      <a:r>
                        <a:rPr lang="en-GB" sz="1700" b="0" i="0" dirty="0">
                          <a:latin typeface="Muli" pitchFamily="2" charset="77"/>
                        </a:rPr>
                        <a:t>Check with a partner and then feed back as a class. </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9F5EE644-3FD3-9447-B681-763FEC2580C7}"/>
              </a:ext>
            </a:extLst>
          </p:cNvPr>
          <p:cNvGraphicFramePr>
            <a:graphicFrameLocks noGrp="1"/>
          </p:cNvGraphicFramePr>
          <p:nvPr>
            <p:extLst>
              <p:ext uri="{D42A27DB-BD31-4B8C-83A1-F6EECF244321}">
                <p14:modId xmlns:p14="http://schemas.microsoft.com/office/powerpoint/2010/main" val="2068899282"/>
              </p:ext>
            </p:extLst>
          </p:nvPr>
        </p:nvGraphicFramePr>
        <p:xfrm>
          <a:off x="508000" y="15499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pPr fontAlgn="t"/>
                      <a:r>
                        <a:rPr lang="en-GB" b="0" i="0" dirty="0">
                          <a:latin typeface="OpenDyslexicAlta" pitchFamily="2" charset="77"/>
                        </a:rPr>
                        <a:t>submarine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subject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subway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submerge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subtropical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subdivide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subheading</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substandard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subtitle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submit</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61865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677385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pPr fontAlgn="t"/>
                      <a:r>
                        <a:rPr lang="en-GB" b="0" i="0" dirty="0">
                          <a:latin typeface="OpenDyslexicAlta" pitchFamily="2" charset="77"/>
                        </a:rPr>
                        <a:t>submarine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subject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subway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submerge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subtropical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subdivide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subheading</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substandard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subtitle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submit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0647820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 The prefix ‘sub-’ which means under or below.</a:t>
                      </a:r>
                      <a:endParaRPr lang="en-GB" sz="1400" b="0" i="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1043375"/>
            <a:ext cx="8742275" cy="7571303"/>
          </a:xfrm>
          <a:prstGeom prst="rect">
            <a:avLst/>
          </a:prstGeom>
          <a:noFill/>
        </p:spPr>
        <p:txBody>
          <a:bodyPr wrap="square" rtlCol="0">
            <a:spAutoFit/>
          </a:bodyPr>
          <a:lstStyle/>
          <a:p>
            <a:endParaRPr lang="en-GB" u="sng" dirty="0">
              <a:latin typeface="OpenDyslexicAlta" pitchFamily="2" charset="77"/>
              <a:ea typeface="OpenDyslexic" charset="0"/>
              <a:cs typeface="OpenDyslexic" charset="0"/>
            </a:endParaRPr>
          </a:p>
          <a:p>
            <a:r>
              <a:rPr lang="en-GB" u="sng" dirty="0">
                <a:latin typeface="OpenDyslexicAlta" pitchFamily="2" charset="77"/>
                <a:ea typeface="OpenDyslexic" charset="0"/>
                <a:cs typeface="OpenDyslexic" charset="0"/>
              </a:rPr>
              <a:t>Write the correct spelling into each sentence. </a:t>
            </a:r>
          </a:p>
          <a:p>
            <a:endParaRPr lang="en-GB" u="sng"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boy said that English was his favourite __________ .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Millie liked going to her Grandma’s as they got to ride on the ___________.</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saw my toy boat crash and __________ beneath the water.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boss said the work wasn’t good enough, he said it was _____________.</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had spent a long time on my summer homework, at last it was time to ___________ it!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32961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pPr fontAlgn="t"/>
                      <a:r>
                        <a:rPr lang="en-GB" b="0" i="0" dirty="0">
                          <a:latin typeface="OpenDyslexicAlta" pitchFamily="2" charset="77"/>
                        </a:rPr>
                        <a:t>submarine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subject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subway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submerge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subtropical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subdivide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subheading</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substandard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subtitle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submit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5260080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 The prefix ‘sub-’ which means under or below.</a:t>
                      </a:r>
                      <a:endParaRPr lang="en-GB" sz="1400" b="0" i="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0" i="0" baseline="0" dirty="0">
                          <a:solidFill>
                            <a:srgbClr val="FF3860"/>
                          </a:solidFill>
                          <a:latin typeface="Muli" pitchFamily="2" charset="77"/>
                        </a:rPr>
                        <a:t>Answers: </a:t>
                      </a:r>
                      <a:endParaRPr lang="en-GB" sz="1400" b="0" i="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449725" y="1043375"/>
            <a:ext cx="8742275" cy="7571303"/>
          </a:xfrm>
          <a:prstGeom prst="rect">
            <a:avLst/>
          </a:prstGeom>
          <a:noFill/>
        </p:spPr>
        <p:txBody>
          <a:bodyPr wrap="square" rtlCol="0">
            <a:spAutoFit/>
          </a:bodyPr>
          <a:lstStyle/>
          <a:p>
            <a:endParaRPr lang="en-GB" u="sng" dirty="0">
              <a:latin typeface="OpenDyslexicAlta" pitchFamily="2" charset="77"/>
              <a:ea typeface="OpenDyslexic" charset="0"/>
              <a:cs typeface="OpenDyslexic" charset="0"/>
            </a:endParaRPr>
          </a:p>
          <a:p>
            <a:r>
              <a:rPr lang="en-GB" u="sng" dirty="0">
                <a:latin typeface="OpenDyslexicAlta" pitchFamily="2" charset="77"/>
                <a:ea typeface="OpenDyslexic" charset="0"/>
                <a:cs typeface="OpenDyslexic" charset="0"/>
              </a:rPr>
              <a:t>Write the correct spelling into each sentence. </a:t>
            </a:r>
          </a:p>
          <a:p>
            <a:endParaRPr lang="en-GB" u="sng"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boy said that English was his favourite _</a:t>
            </a:r>
            <a:r>
              <a:rPr lang="en-GB" dirty="0">
                <a:solidFill>
                  <a:srgbClr val="FF3860"/>
                </a:solidFill>
                <a:latin typeface="OpenDyslexicAlta" pitchFamily="2" charset="77"/>
                <a:ea typeface="OpenDyslexic" charset="0"/>
                <a:cs typeface="OpenDyslexic" charset="0"/>
              </a:rPr>
              <a:t>subject</a:t>
            </a:r>
            <a:r>
              <a:rPr lang="en-GB" dirty="0">
                <a:latin typeface="OpenDyslexicAlta" pitchFamily="2" charset="77"/>
                <a:ea typeface="OpenDyslexic" charset="0"/>
                <a:cs typeface="OpenDyslexic" charset="0"/>
              </a:rPr>
              <a:t>_.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Millie liked going to her Grandma’s as they got to ride on the _</a:t>
            </a:r>
            <a:r>
              <a:rPr lang="en-GB" dirty="0">
                <a:solidFill>
                  <a:srgbClr val="FF3860"/>
                </a:solidFill>
                <a:latin typeface="OpenDyslexicAlta" pitchFamily="2" charset="77"/>
                <a:ea typeface="OpenDyslexic" charset="0"/>
                <a:cs typeface="OpenDyslexic" charset="0"/>
              </a:rPr>
              <a:t>subway</a:t>
            </a:r>
            <a:r>
              <a:rPr lang="en-GB" dirty="0">
                <a:latin typeface="OpenDyslexicAlta" pitchFamily="2" charset="77"/>
                <a:ea typeface="OpenDyslexic" charset="0"/>
                <a:cs typeface="OpenDyslexic" charset="0"/>
              </a:rPr>
              <a:t>_.</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saw my toy boat crash and _</a:t>
            </a:r>
            <a:r>
              <a:rPr lang="en-GB" dirty="0">
                <a:solidFill>
                  <a:srgbClr val="FF3860"/>
                </a:solidFill>
                <a:latin typeface="OpenDyslexicAlta" pitchFamily="2" charset="77"/>
                <a:ea typeface="OpenDyslexic" charset="0"/>
                <a:cs typeface="OpenDyslexic" charset="0"/>
              </a:rPr>
              <a:t>submerge</a:t>
            </a:r>
            <a:r>
              <a:rPr lang="en-GB" dirty="0">
                <a:latin typeface="OpenDyslexicAlta" pitchFamily="2" charset="77"/>
                <a:ea typeface="OpenDyslexic" charset="0"/>
                <a:cs typeface="OpenDyslexic" charset="0"/>
              </a:rPr>
              <a:t>_ beneath the water.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boss said the work wasn’t good enough, he said it was _</a:t>
            </a:r>
            <a:r>
              <a:rPr lang="en-GB" dirty="0">
                <a:solidFill>
                  <a:srgbClr val="FF3860"/>
                </a:solidFill>
                <a:latin typeface="OpenDyslexicAlta" pitchFamily="2" charset="77"/>
                <a:ea typeface="OpenDyslexic" charset="0"/>
                <a:cs typeface="OpenDyslexic" charset="0"/>
              </a:rPr>
              <a:t>substandard</a:t>
            </a:r>
            <a:r>
              <a:rPr lang="en-GB" dirty="0">
                <a:latin typeface="OpenDyslexicAlta" pitchFamily="2" charset="77"/>
                <a:ea typeface="OpenDyslexic" charset="0"/>
                <a:cs typeface="OpenDyslexic" charset="0"/>
              </a:rPr>
              <a:t>_.</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 had spent a long time on my summer homework, at last it was time to _</a:t>
            </a:r>
            <a:r>
              <a:rPr lang="en-GB" dirty="0">
                <a:solidFill>
                  <a:srgbClr val="FF3860"/>
                </a:solidFill>
                <a:latin typeface="OpenDyslexicAlta" pitchFamily="2" charset="77"/>
                <a:ea typeface="OpenDyslexic" charset="0"/>
                <a:cs typeface="OpenDyslexic" charset="0"/>
              </a:rPr>
              <a:t>submit</a:t>
            </a:r>
            <a:r>
              <a:rPr lang="en-GB" dirty="0">
                <a:latin typeface="OpenDyslexicAlta" pitchFamily="2" charset="77"/>
                <a:ea typeface="OpenDyslexic" charset="0"/>
                <a:cs typeface="OpenDyslexic" charset="0"/>
              </a:rPr>
              <a:t>_ it!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263997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50000"/>
              </a:lnSpc>
            </a:pPr>
            <a:r>
              <a:rPr lang="en-GB" dirty="0"/>
              <a:t>Homophones: These words are homophones or near homophones. They have the same pronunciation but different spellings and/or meanings.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3192994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210507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439234727"/>
                    </a:ext>
                  </a:extLst>
                </a:gridCol>
                <a:gridCol w="1858433">
                  <a:extLst>
                    <a:ext uri="{9D8B030D-6E8A-4147-A177-3AD203B41FA5}">
                      <a16:colId xmlns:a16="http://schemas.microsoft.com/office/drawing/2014/main" val="35489039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submarine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subject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subway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submerge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subtropical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subdivide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subheading</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substandard</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subtitle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submit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606108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The prefix ‘sub-’ which means under or below.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6664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402446"/>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submarine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subject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subway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submerge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subtropical </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subdivide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subheading</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substandard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subtitle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submit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48516673"/>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The prefix ‘sub-’ which means under or below.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81314999"/>
              </p:ext>
            </p:extLst>
          </p:nvPr>
        </p:nvGraphicFramePr>
        <p:xfrm>
          <a:off x="3515095" y="1351626"/>
          <a:ext cx="8170721" cy="5277770"/>
        </p:xfrm>
        <a:graphic>
          <a:graphicData uri="http://schemas.openxmlformats.org/drawingml/2006/table">
            <a:tbl>
              <a:tblPr firstRow="1" bandRow="1">
                <a:tableStyleId>{5940675A-B579-460E-94D1-54222C63F5DA}</a:tableStyleId>
              </a:tblPr>
              <a:tblGrid>
                <a:gridCol w="2693925">
                  <a:extLst>
                    <a:ext uri="{9D8B030D-6E8A-4147-A177-3AD203B41FA5}">
                      <a16:colId xmlns:a16="http://schemas.microsoft.com/office/drawing/2014/main" val="20000"/>
                    </a:ext>
                  </a:extLst>
                </a:gridCol>
                <a:gridCol w="1880663">
                  <a:extLst>
                    <a:ext uri="{9D8B030D-6E8A-4147-A177-3AD203B41FA5}">
                      <a16:colId xmlns:a16="http://schemas.microsoft.com/office/drawing/2014/main" val="20001"/>
                    </a:ext>
                  </a:extLst>
                </a:gridCol>
                <a:gridCol w="994940">
                  <a:extLst>
                    <a:ext uri="{9D8B030D-6E8A-4147-A177-3AD203B41FA5}">
                      <a16:colId xmlns:a16="http://schemas.microsoft.com/office/drawing/2014/main" val="20002"/>
                    </a:ext>
                  </a:extLst>
                </a:gridCol>
                <a:gridCol w="2601193">
                  <a:extLst>
                    <a:ext uri="{9D8B030D-6E8A-4147-A177-3AD203B41FA5}">
                      <a16:colId xmlns:a16="http://schemas.microsoft.com/office/drawing/2014/main" val="20003"/>
                    </a:ext>
                  </a:extLst>
                </a:gridCol>
              </a:tblGrid>
              <a:tr h="635859">
                <a:tc gridSpan="4">
                  <a:txBody>
                    <a:bodyPr/>
                    <a:lstStyle/>
                    <a:p>
                      <a:r>
                        <a:rPr lang="en-GB" b="0" i="0" dirty="0">
                          <a:latin typeface="OpenDyslexicAlta" pitchFamily="2" charset="77"/>
                          <a:ea typeface="OpenDyslexic" charset="0"/>
                          <a:cs typeface="OpenDyslexic" charset="0"/>
                        </a:rPr>
                        <a:t>Use the sub</a:t>
                      </a:r>
                      <a:r>
                        <a:rPr lang="en-GB" b="0" i="0" baseline="0" dirty="0">
                          <a:latin typeface="OpenDyslexicAlta" pitchFamily="2" charset="77"/>
                          <a:ea typeface="OpenDyslexic" charset="0"/>
                          <a:cs typeface="OpenDyslexic" charset="0"/>
                        </a:rPr>
                        <a:t> to create the words from your spelling list. Can you think of any more?</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63769">
                <a:tc rowSpan="10">
                  <a:txBody>
                    <a:bodyPr/>
                    <a:lstStyle/>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r>
                        <a:rPr lang="en-GB" sz="5400" b="0" i="0" baseline="0" dirty="0">
                          <a:latin typeface="OpenDyslexicAlta" pitchFamily="2" charset="77"/>
                          <a:ea typeface="OpenDyslexic" charset="0"/>
                          <a:cs typeface="OpenDyslexic" charset="0"/>
                        </a:rPr>
                        <a:t>sub + </a:t>
                      </a:r>
                      <a:endParaRPr lang="en-GB" sz="5400" b="0" i="0" dirty="0">
                        <a:latin typeface="OpenDyslexicAlta" pitchFamily="2" charset="77"/>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tropical</a:t>
                      </a:r>
                    </a:p>
                  </a:txBody>
                  <a:tcPr/>
                </a:tc>
                <a:tc rowSpan="10">
                  <a:txBody>
                    <a:bodyPr/>
                    <a:lstStyle/>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pPr algn="ctr"/>
                      <a:r>
                        <a:rPr lang="en-GB" sz="5400" b="0" i="0" dirty="0">
                          <a:latin typeface="OpenDyslexicAlta" pitchFamily="2" charset="77"/>
                          <a:ea typeface="OpenDyslexic" charset="0"/>
                          <a:cs typeface="OpenDyslexic" charset="0"/>
                        </a:rPr>
                        <a:t>=</a:t>
                      </a: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merge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divide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err="1">
                          <a:latin typeface="OpenDyslexicAlta" pitchFamily="2" charset="77"/>
                          <a:ea typeface="OpenDyslexic" charset="0"/>
                          <a:cs typeface="OpenDyslexic" charset="0"/>
                        </a:rPr>
                        <a:t>mit</a:t>
                      </a:r>
                      <a:endParaRPr lang="en-GB" sz="2000" b="0" i="0" dirty="0">
                        <a:latin typeface="OpenDyslexicAlta" pitchFamily="2" charset="77"/>
                        <a:ea typeface="OpenDyslexic" charset="0"/>
                        <a:cs typeface="OpenDyslexic" charset="0"/>
                      </a:endParaRP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title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marine</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63769">
                <a:tc vMerge="1">
                  <a:txBody>
                    <a:bodyPr/>
                    <a:lstStyle/>
                    <a:p>
                      <a:endParaRPr lang="en-GB"/>
                    </a:p>
                  </a:txBody>
                  <a:tcPr/>
                </a:tc>
                <a:tc>
                  <a:txBody>
                    <a:bodyPr/>
                    <a:lstStyle/>
                    <a:p>
                      <a:r>
                        <a:rPr lang="en-GB" sz="2000" b="0" i="0" dirty="0">
                          <a:latin typeface="OpenDyslexicAlta" pitchFamily="2" charset="77"/>
                          <a:ea typeface="OpenDyslexic" charset="0"/>
                          <a:cs typeface="OpenDyslexic" charset="0"/>
                        </a:rPr>
                        <a:t>standard</a:t>
                      </a:r>
                    </a:p>
                  </a:txBody>
                  <a:tcPr/>
                </a:tc>
                <a:tc vMerge="1">
                  <a:txBody>
                    <a:bodyPr/>
                    <a:lstStyle/>
                    <a:p>
                      <a:endParaRPr lang="en-GB"/>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err="1">
                          <a:latin typeface="OpenDyslexicAlta" pitchFamily="2" charset="77"/>
                          <a:ea typeface="OpenDyslexic" charset="0"/>
                          <a:cs typeface="OpenDyslexic" charset="0"/>
                        </a:rPr>
                        <a:t>ject</a:t>
                      </a:r>
                      <a:endParaRPr lang="en-GB" sz="2000" b="0" i="0" dirty="0">
                        <a:latin typeface="OpenDyslexicAlta" pitchFamily="2" charset="77"/>
                        <a:ea typeface="OpenDyslexic" charset="0"/>
                        <a:cs typeface="OpenDyslexic" charset="0"/>
                      </a:endParaRP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way</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heading</a:t>
                      </a:r>
                    </a:p>
                  </a:txBody>
                  <a:tcPr/>
                </a:tc>
                <a:tc vMerge="1">
                  <a:txBody>
                    <a:bodyPr/>
                    <a:lstStyle/>
                    <a:p>
                      <a:endParaRPr lang="en-GB" sz="2000" dirty="0">
                        <a:latin typeface="OpenDyslexic" charset="0"/>
                        <a:ea typeface="OpenDyslexic" charset="0"/>
                        <a:cs typeface="OpenDyslexic" charset="0"/>
                      </a:endParaRPr>
                    </a:p>
                  </a:txBody>
                  <a:tcPr/>
                </a:tc>
                <a:tc>
                  <a:txBody>
                    <a:bodyPr/>
                    <a:lstStyle/>
                    <a:p>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3592286" y="4452257"/>
            <a:ext cx="2525485" cy="2062103"/>
          </a:xfrm>
          <a:prstGeom prst="rect">
            <a:avLst/>
          </a:prstGeom>
          <a:solidFill>
            <a:srgbClr val="FFBCB6"/>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dirty="0">
                <a:latin typeface="OpenDyslexicAlta" pitchFamily="2" charset="77"/>
                <a:ea typeface="OpenDyslexic" charset="0"/>
                <a:cs typeface="OpenDyslexic" charset="0"/>
              </a:rPr>
              <a:t>My own sub- words</a:t>
            </a: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124526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submarine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subject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subway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submerge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subtropical </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subdivide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subheading</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substandard</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subtitle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submit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6811550"/>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The prefix ‘sub-’ which means under or below.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07649262"/>
              </p:ext>
            </p:extLst>
          </p:nvPr>
        </p:nvGraphicFramePr>
        <p:xfrm>
          <a:off x="3515095" y="1351626"/>
          <a:ext cx="8170721" cy="5277770"/>
        </p:xfrm>
        <a:graphic>
          <a:graphicData uri="http://schemas.openxmlformats.org/drawingml/2006/table">
            <a:tbl>
              <a:tblPr firstRow="1" bandRow="1">
                <a:tableStyleId>{5940675A-B579-460E-94D1-54222C63F5DA}</a:tableStyleId>
              </a:tblPr>
              <a:tblGrid>
                <a:gridCol w="2693925">
                  <a:extLst>
                    <a:ext uri="{9D8B030D-6E8A-4147-A177-3AD203B41FA5}">
                      <a16:colId xmlns:a16="http://schemas.microsoft.com/office/drawing/2014/main" val="20000"/>
                    </a:ext>
                  </a:extLst>
                </a:gridCol>
                <a:gridCol w="1880663">
                  <a:extLst>
                    <a:ext uri="{9D8B030D-6E8A-4147-A177-3AD203B41FA5}">
                      <a16:colId xmlns:a16="http://schemas.microsoft.com/office/drawing/2014/main" val="20001"/>
                    </a:ext>
                  </a:extLst>
                </a:gridCol>
                <a:gridCol w="994940">
                  <a:extLst>
                    <a:ext uri="{9D8B030D-6E8A-4147-A177-3AD203B41FA5}">
                      <a16:colId xmlns:a16="http://schemas.microsoft.com/office/drawing/2014/main" val="20002"/>
                    </a:ext>
                  </a:extLst>
                </a:gridCol>
                <a:gridCol w="2601193">
                  <a:extLst>
                    <a:ext uri="{9D8B030D-6E8A-4147-A177-3AD203B41FA5}">
                      <a16:colId xmlns:a16="http://schemas.microsoft.com/office/drawing/2014/main" val="20003"/>
                    </a:ext>
                  </a:extLst>
                </a:gridCol>
              </a:tblGrid>
              <a:tr h="635859">
                <a:tc gridSpan="4">
                  <a:txBody>
                    <a:bodyPr/>
                    <a:lstStyle/>
                    <a:p>
                      <a:r>
                        <a:rPr lang="en-GB" b="0" i="0" dirty="0">
                          <a:latin typeface="OpenDyslexicAlta" pitchFamily="2" charset="77"/>
                          <a:ea typeface="OpenDyslexic" charset="0"/>
                          <a:cs typeface="OpenDyslexic" charset="0"/>
                        </a:rPr>
                        <a:t>Use the sub</a:t>
                      </a:r>
                      <a:r>
                        <a:rPr lang="en-GB" b="0" i="0" baseline="0" dirty="0">
                          <a:latin typeface="OpenDyslexicAlta" pitchFamily="2" charset="77"/>
                          <a:ea typeface="OpenDyslexic" charset="0"/>
                          <a:cs typeface="OpenDyslexic" charset="0"/>
                        </a:rPr>
                        <a:t> to create the words from your spelling list. Can you think of any more?</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463769">
                <a:tc rowSpan="10">
                  <a:txBody>
                    <a:bodyPr/>
                    <a:lstStyle/>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endParaRPr lang="en-GB" sz="2000" b="0" i="0" dirty="0">
                        <a:latin typeface="OpenDyslexicAlta" pitchFamily="2" charset="77"/>
                        <a:ea typeface="OpenDyslexic" charset="0"/>
                        <a:cs typeface="OpenDyslexic" charset="0"/>
                      </a:endParaRPr>
                    </a:p>
                    <a:p>
                      <a:pPr algn="ctr"/>
                      <a:r>
                        <a:rPr lang="en-GB" sz="5400" b="0" i="0" baseline="0" dirty="0">
                          <a:latin typeface="OpenDyslexicAlta" pitchFamily="2" charset="77"/>
                          <a:ea typeface="OpenDyslexic" charset="0"/>
                          <a:cs typeface="OpenDyslexic" charset="0"/>
                        </a:rPr>
                        <a:t>sub + </a:t>
                      </a:r>
                      <a:endParaRPr lang="en-GB" sz="5400" b="0" i="0" dirty="0">
                        <a:latin typeface="OpenDyslexicAlta" pitchFamily="2" charset="77"/>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tropical</a:t>
                      </a:r>
                    </a:p>
                  </a:txBody>
                  <a:tcPr/>
                </a:tc>
                <a:tc rowSpan="10">
                  <a:txBody>
                    <a:bodyPr/>
                    <a:lstStyle/>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endParaRPr lang="en-GB" sz="2000" b="0" i="0" dirty="0">
                        <a:latin typeface="OpenDyslexicAlta" pitchFamily="2" charset="77"/>
                        <a:ea typeface="OpenDyslexic" charset="0"/>
                        <a:cs typeface="OpenDyslexic" charset="0"/>
                      </a:endParaRPr>
                    </a:p>
                    <a:p>
                      <a:pPr algn="ctr"/>
                      <a:r>
                        <a:rPr lang="en-GB" sz="5400" b="0" i="0" dirty="0">
                          <a:latin typeface="OpenDyslexicAlta" pitchFamily="2" charset="77"/>
                          <a:ea typeface="OpenDyslexic" charset="0"/>
                          <a:cs typeface="OpenDyslexic"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subtropical </a:t>
                      </a:r>
                    </a:p>
                  </a:txBody>
                  <a:tcPr/>
                </a:tc>
                <a:extLst>
                  <a:ext uri="{0D108BD9-81ED-4DB2-BD59-A6C34878D82A}">
                    <a16:rowId xmlns:a16="http://schemas.microsoft.com/office/drawing/2014/main" val="10001"/>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merge</a:t>
                      </a: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submerge</a:t>
                      </a:r>
                    </a:p>
                  </a:txBody>
                  <a:tcPr/>
                </a:tc>
                <a:extLst>
                  <a:ext uri="{0D108BD9-81ED-4DB2-BD59-A6C34878D82A}">
                    <a16:rowId xmlns:a16="http://schemas.microsoft.com/office/drawing/2014/main" val="10002"/>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divide</a:t>
                      </a: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subdivide</a:t>
                      </a:r>
                    </a:p>
                  </a:txBody>
                  <a:tcPr/>
                </a:tc>
                <a:extLst>
                  <a:ext uri="{0D108BD9-81ED-4DB2-BD59-A6C34878D82A}">
                    <a16:rowId xmlns:a16="http://schemas.microsoft.com/office/drawing/2014/main" val="10003"/>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err="1">
                          <a:latin typeface="OpenDyslexicAlta" pitchFamily="2" charset="77"/>
                          <a:ea typeface="OpenDyslexic" charset="0"/>
                          <a:cs typeface="OpenDyslexic" charset="0"/>
                        </a:rPr>
                        <a:t>mit</a:t>
                      </a:r>
                      <a:endParaRPr lang="en-GB" sz="2000" b="0" i="0" dirty="0">
                        <a:latin typeface="OpenDyslexicAlta" pitchFamily="2" charset="77"/>
                        <a:ea typeface="OpenDyslexic" charset="0"/>
                        <a:cs typeface="OpenDyslexic" charset="0"/>
                      </a:endParaRP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submit</a:t>
                      </a:r>
                    </a:p>
                  </a:txBody>
                  <a:tcPr/>
                </a:tc>
                <a:extLst>
                  <a:ext uri="{0D108BD9-81ED-4DB2-BD59-A6C34878D82A}">
                    <a16:rowId xmlns:a16="http://schemas.microsoft.com/office/drawing/2014/main" val="10004"/>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title</a:t>
                      </a: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subtitle</a:t>
                      </a:r>
                    </a:p>
                  </a:txBody>
                  <a:tcPr/>
                </a:tc>
                <a:extLst>
                  <a:ext uri="{0D108BD9-81ED-4DB2-BD59-A6C34878D82A}">
                    <a16:rowId xmlns:a16="http://schemas.microsoft.com/office/drawing/2014/main" val="10005"/>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marine</a:t>
                      </a: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submarine</a:t>
                      </a:r>
                    </a:p>
                  </a:txBody>
                  <a:tcPr/>
                </a:tc>
                <a:extLst>
                  <a:ext uri="{0D108BD9-81ED-4DB2-BD59-A6C34878D82A}">
                    <a16:rowId xmlns:a16="http://schemas.microsoft.com/office/drawing/2014/main" val="10006"/>
                  </a:ext>
                </a:extLst>
              </a:tr>
              <a:tr h="463769">
                <a:tc vMerge="1">
                  <a:txBody>
                    <a:bodyPr/>
                    <a:lstStyle/>
                    <a:p>
                      <a:endParaRPr lang="en-GB"/>
                    </a:p>
                  </a:txBody>
                  <a:tcPr/>
                </a:tc>
                <a:tc>
                  <a:txBody>
                    <a:bodyPr/>
                    <a:lstStyle/>
                    <a:p>
                      <a:r>
                        <a:rPr lang="en-GB" sz="2000" b="0" i="0" dirty="0">
                          <a:latin typeface="OpenDyslexicAlta" pitchFamily="2" charset="77"/>
                          <a:ea typeface="OpenDyslexic" charset="0"/>
                          <a:cs typeface="OpenDyslexic" charset="0"/>
                        </a:rPr>
                        <a:t>standard</a:t>
                      </a:r>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substandard</a:t>
                      </a:r>
                    </a:p>
                  </a:txBody>
                  <a:tcPr/>
                </a:tc>
                <a:extLst>
                  <a:ext uri="{0D108BD9-81ED-4DB2-BD59-A6C34878D82A}">
                    <a16:rowId xmlns:a16="http://schemas.microsoft.com/office/drawing/2014/main" val="10007"/>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err="1">
                          <a:latin typeface="OpenDyslexicAlta" pitchFamily="2" charset="77"/>
                          <a:ea typeface="OpenDyslexic" charset="0"/>
                          <a:cs typeface="OpenDyslexic" charset="0"/>
                        </a:rPr>
                        <a:t>ject</a:t>
                      </a:r>
                      <a:endParaRPr lang="en-GB" sz="2000" b="0" i="0" dirty="0">
                        <a:latin typeface="OpenDyslexicAlta" pitchFamily="2" charset="77"/>
                        <a:ea typeface="OpenDyslexic" charset="0"/>
                        <a:cs typeface="OpenDyslexic" charset="0"/>
                      </a:endParaRP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subject</a:t>
                      </a:r>
                    </a:p>
                  </a:txBody>
                  <a:tcPr/>
                </a:tc>
                <a:extLst>
                  <a:ext uri="{0D108BD9-81ED-4DB2-BD59-A6C34878D82A}">
                    <a16:rowId xmlns:a16="http://schemas.microsoft.com/office/drawing/2014/main" val="10008"/>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way</a:t>
                      </a: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subway</a:t>
                      </a:r>
                    </a:p>
                  </a:txBody>
                  <a:tcPr/>
                </a:tc>
                <a:extLst>
                  <a:ext uri="{0D108BD9-81ED-4DB2-BD59-A6C34878D82A}">
                    <a16:rowId xmlns:a16="http://schemas.microsoft.com/office/drawing/2014/main" val="10009"/>
                  </a:ext>
                </a:extLst>
              </a:tr>
              <a:tr h="463769">
                <a:tc vMerge="1">
                  <a:txBody>
                    <a:bodyPr/>
                    <a:lstStyle/>
                    <a:p>
                      <a:endParaRPr lang="en-GB" sz="2000" dirty="0">
                        <a:latin typeface="OpenDyslexic" charset="0"/>
                        <a:ea typeface="OpenDyslexic" charset="0"/>
                        <a:cs typeface="OpenDyslexic" charset="0"/>
                      </a:endParaRPr>
                    </a:p>
                  </a:txBody>
                  <a:tcPr/>
                </a:tc>
                <a:tc>
                  <a:txBody>
                    <a:bodyPr/>
                    <a:lstStyle/>
                    <a:p>
                      <a:r>
                        <a:rPr lang="en-GB" sz="2000" b="0" i="0" dirty="0">
                          <a:latin typeface="OpenDyslexicAlta" pitchFamily="2" charset="77"/>
                          <a:ea typeface="OpenDyslexic" charset="0"/>
                          <a:cs typeface="OpenDyslexic" charset="0"/>
                        </a:rPr>
                        <a:t>heading</a:t>
                      </a:r>
                    </a:p>
                  </a:txBody>
                  <a:tcPr/>
                </a:tc>
                <a:tc vMerge="1">
                  <a:txBody>
                    <a:bodyPr/>
                    <a:lstStyle/>
                    <a:p>
                      <a:endParaRPr lang="en-GB" sz="2000" dirty="0">
                        <a:latin typeface="OpenDyslexic" charset="0"/>
                        <a:ea typeface="OpenDyslexic" charset="0"/>
                        <a:cs typeface="OpenDyslexic"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FF3860"/>
                          </a:solidFill>
                          <a:latin typeface="OpenDyslexicAlta" pitchFamily="2" charset="77"/>
                          <a:ea typeface="OpenDyslexic" charset="0"/>
                          <a:cs typeface="OpenDyslexic" charset="0"/>
                        </a:rPr>
                        <a:t>subheading</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3592286" y="4452257"/>
            <a:ext cx="2525485" cy="2062103"/>
          </a:xfrm>
          <a:prstGeom prst="rect">
            <a:avLst/>
          </a:prstGeom>
          <a:solidFill>
            <a:srgbClr val="FFBCB6"/>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dirty="0">
                <a:latin typeface="OpenDyslexicAlta" pitchFamily="2" charset="77"/>
                <a:ea typeface="OpenDyslexic" charset="0"/>
                <a:cs typeface="OpenDyslexic" charset="0"/>
              </a:rPr>
              <a:t>My own sub- words</a:t>
            </a: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a:p>
            <a:pPr algn="ctr"/>
            <a:endParaRPr lang="en-GB" sz="1600"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3731759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prefix ‘inter-’ means between, amongst or during.</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5</a:t>
            </a:r>
          </a:p>
        </p:txBody>
      </p:sp>
    </p:spTree>
    <p:extLst>
      <p:ext uri="{BB962C8B-B14F-4D97-AF65-F5344CB8AC3E}">
        <p14:creationId xmlns:p14="http://schemas.microsoft.com/office/powerpoint/2010/main" val="2718643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5</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 The prefix ‘inter-’ means between, amongst or during.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interact</a:t>
            </a:r>
          </a:p>
          <a:p>
            <a:pPr fontAlgn="t"/>
            <a:r>
              <a:rPr lang="en-GB" dirty="0"/>
              <a:t>intercity</a:t>
            </a:r>
          </a:p>
          <a:p>
            <a:pPr fontAlgn="t"/>
            <a:r>
              <a:rPr lang="en-GB" dirty="0"/>
              <a:t>international</a:t>
            </a:r>
          </a:p>
          <a:p>
            <a:pPr fontAlgn="t"/>
            <a:r>
              <a:rPr lang="en-GB" dirty="0"/>
              <a:t>interfere</a:t>
            </a:r>
          </a:p>
          <a:p>
            <a:pPr fontAlgn="t"/>
            <a:r>
              <a:rPr lang="en-GB" dirty="0"/>
              <a:t>interview</a:t>
            </a:r>
          </a:p>
          <a:p>
            <a:pPr fontAlgn="t"/>
            <a:r>
              <a:rPr lang="en-GB" dirty="0"/>
              <a:t>intercept</a:t>
            </a:r>
          </a:p>
          <a:p>
            <a:pPr fontAlgn="t"/>
            <a:r>
              <a:rPr lang="en-GB" dirty="0"/>
              <a:t>intercom</a:t>
            </a:r>
          </a:p>
          <a:p>
            <a:pPr fontAlgn="t"/>
            <a:r>
              <a:rPr lang="en-GB" dirty="0"/>
              <a:t>internet</a:t>
            </a:r>
          </a:p>
          <a:p>
            <a:pPr fontAlgn="t"/>
            <a:r>
              <a:rPr lang="en-GB" dirty="0"/>
              <a:t>interchange</a:t>
            </a:r>
          </a:p>
          <a:p>
            <a:pPr fontAlgn="t"/>
            <a:r>
              <a:rPr lang="en-GB" dirty="0"/>
              <a:t>interface</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148930854"/>
              </p:ext>
            </p:extLst>
          </p:nvPr>
        </p:nvGraphicFramePr>
        <p:xfrm>
          <a:off x="3429000" y="1311275"/>
          <a:ext cx="8545882" cy="5268593"/>
        </p:xfrm>
        <a:graphic>
          <a:graphicData uri="http://schemas.openxmlformats.org/drawingml/2006/table">
            <a:tbl>
              <a:tblPr firstRow="1" bandRow="1">
                <a:tableStyleId>{5940675A-B579-460E-94D1-54222C63F5DA}</a:tableStyleId>
              </a:tblPr>
              <a:tblGrid>
                <a:gridCol w="1607975">
                  <a:extLst>
                    <a:ext uri="{9D8B030D-6E8A-4147-A177-3AD203B41FA5}">
                      <a16:colId xmlns:a16="http://schemas.microsoft.com/office/drawing/2014/main" val="20000"/>
                    </a:ext>
                  </a:extLst>
                </a:gridCol>
                <a:gridCol w="6937907">
                  <a:extLst>
                    <a:ext uri="{9D8B030D-6E8A-4147-A177-3AD203B41FA5}">
                      <a16:colId xmlns:a16="http://schemas.microsoft.com/office/drawing/2014/main" val="20001"/>
                    </a:ext>
                  </a:extLst>
                </a:gridCol>
              </a:tblGrid>
              <a:tr h="13908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The prefix ‘inter’ is added to words to make them mean between, amongst or during. </a:t>
                      </a:r>
                    </a:p>
                    <a:p>
                      <a:endParaRPr lang="en-GB" sz="1700" b="0" i="0" dirty="0">
                        <a:latin typeface="Muli" pitchFamily="2" charset="77"/>
                      </a:endParaRPr>
                    </a:p>
                    <a:p>
                      <a:r>
                        <a:rPr lang="en-GB" sz="1700" b="0" i="0" dirty="0">
                          <a:latin typeface="Muli" pitchFamily="2" charset="77"/>
                        </a:rPr>
                        <a:t>Ask children to partner talk for one minute to think of any words beginning with the prefix ‘inter’.</a:t>
                      </a:r>
                    </a:p>
                  </a:txBody>
                  <a:tcPr/>
                </a:tc>
                <a:extLst>
                  <a:ext uri="{0D108BD9-81ED-4DB2-BD59-A6C34878D82A}">
                    <a16:rowId xmlns:a16="http://schemas.microsoft.com/office/drawing/2014/main" val="10000"/>
                  </a:ext>
                </a:extLst>
              </a:tr>
              <a:tr h="1707373">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To help children understand how the words mean between, amongst or during, use the power point slide to get them to match up the  definitions with the correct word.</a:t>
                      </a:r>
                    </a:p>
                    <a:p>
                      <a:endParaRPr lang="en-GB" sz="1700" b="0" i="0" baseline="0" dirty="0">
                        <a:latin typeface="Muli" pitchFamily="2" charset="77"/>
                      </a:endParaRPr>
                    </a:p>
                    <a:p>
                      <a:r>
                        <a:rPr lang="en-GB" sz="1700" b="0" i="0" baseline="0" dirty="0">
                          <a:latin typeface="Muli" pitchFamily="2" charset="77"/>
                        </a:rPr>
                        <a:t>Check answers and discuss misconceptions. Children could work independently or in a pair. </a:t>
                      </a:r>
                    </a:p>
                  </a:txBody>
                  <a:tcPr/>
                </a:tc>
                <a:extLst>
                  <a:ext uri="{0D108BD9-81ED-4DB2-BD59-A6C34878D82A}">
                    <a16:rowId xmlns:a16="http://schemas.microsoft.com/office/drawing/2014/main" val="10001"/>
                  </a:ext>
                </a:extLst>
              </a:tr>
              <a:tr h="2170357">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Get children to write the word ‘international’ across their mini white board. Set a 7 minute timer and see who can add as many of the spelling list words in to a scrabble web as possible.</a:t>
                      </a:r>
                    </a:p>
                    <a:p>
                      <a:endParaRPr lang="en-GB" sz="1700" b="0" i="0" dirty="0">
                        <a:latin typeface="Muli" pitchFamily="2" charset="77"/>
                      </a:endParaRPr>
                    </a:p>
                    <a:p>
                      <a:r>
                        <a:rPr lang="en-GB" sz="1700" b="0" i="0" dirty="0">
                          <a:latin typeface="Muli" pitchFamily="2" charset="77"/>
                        </a:rPr>
                        <a:t>You can use the example on the slide below if they need some support getting started.</a:t>
                      </a:r>
                      <a:br>
                        <a:rPr lang="en-GB" sz="1700" b="0" i="0" dirty="0">
                          <a:latin typeface="Muli" pitchFamily="2" charset="77"/>
                        </a:rPr>
                      </a:br>
                      <a:endParaRPr lang="en-GB" sz="1700" b="0" i="0" dirty="0">
                        <a:latin typeface="Muli" pitchFamily="2" charset="77"/>
                      </a:endParaRPr>
                    </a:p>
                    <a:p>
                      <a:r>
                        <a:rPr lang="en-GB" sz="1700" b="0" i="0" dirty="0">
                          <a:latin typeface="Muli" pitchFamily="2" charset="77"/>
                        </a:rPr>
                        <a:t>Feedback and if time, draw a scrabble web on the board as a class.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2445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571499" y="884236"/>
            <a:ext cx="10515600" cy="1325563"/>
          </a:xfrm>
        </p:spPr>
        <p:txBody>
          <a:bodyPr>
            <a:noAutofit/>
          </a:bodyPr>
          <a:lstStyle/>
          <a:p>
            <a:r>
              <a:rPr lang="en-GB" sz="3600" dirty="0"/>
              <a:t>Match the definition with the meaning:</a:t>
            </a:r>
          </a:p>
        </p:txBody>
      </p:sp>
      <p:graphicFrame>
        <p:nvGraphicFramePr>
          <p:cNvPr id="7" name="Table 6">
            <a:extLst>
              <a:ext uri="{FF2B5EF4-FFF2-40B4-BE49-F238E27FC236}">
                <a16:creationId xmlns:a16="http://schemas.microsoft.com/office/drawing/2014/main" id="{2C6AE331-0BBD-4B7D-989F-2A9A72D3E248}"/>
              </a:ext>
            </a:extLst>
          </p:cNvPr>
          <p:cNvGraphicFramePr>
            <a:graphicFrameLocks noGrp="1"/>
          </p:cNvGraphicFramePr>
          <p:nvPr>
            <p:extLst>
              <p:ext uri="{D42A27DB-BD31-4B8C-83A1-F6EECF244321}">
                <p14:modId xmlns:p14="http://schemas.microsoft.com/office/powerpoint/2010/main" val="2623221845"/>
              </p:ext>
            </p:extLst>
          </p:nvPr>
        </p:nvGraphicFramePr>
        <p:xfrm>
          <a:off x="989556" y="2209799"/>
          <a:ext cx="9916569" cy="3609976"/>
        </p:xfrm>
        <a:graphic>
          <a:graphicData uri="http://schemas.openxmlformats.org/drawingml/2006/table">
            <a:tbl>
              <a:tblPr firstRow="1" bandRow="1">
                <a:tableStyleId>{5940675A-B579-460E-94D1-54222C63F5DA}</a:tableStyleId>
              </a:tblPr>
              <a:tblGrid>
                <a:gridCol w="1841326">
                  <a:extLst>
                    <a:ext uri="{9D8B030D-6E8A-4147-A177-3AD203B41FA5}">
                      <a16:colId xmlns:a16="http://schemas.microsoft.com/office/drawing/2014/main" val="1346488415"/>
                    </a:ext>
                  </a:extLst>
                </a:gridCol>
                <a:gridCol w="1531656">
                  <a:extLst>
                    <a:ext uri="{9D8B030D-6E8A-4147-A177-3AD203B41FA5}">
                      <a16:colId xmlns:a16="http://schemas.microsoft.com/office/drawing/2014/main" val="1384051603"/>
                    </a:ext>
                  </a:extLst>
                </a:gridCol>
                <a:gridCol w="6543587">
                  <a:extLst>
                    <a:ext uri="{9D8B030D-6E8A-4147-A177-3AD203B41FA5}">
                      <a16:colId xmlns:a16="http://schemas.microsoft.com/office/drawing/2014/main" val="2556261791"/>
                    </a:ext>
                  </a:extLst>
                </a:gridCol>
              </a:tblGrid>
              <a:tr h="902494">
                <a:tc>
                  <a:txBody>
                    <a:bodyPr/>
                    <a:lstStyle/>
                    <a:p>
                      <a:r>
                        <a:rPr lang="en-GB" b="0" i="0" dirty="0">
                          <a:latin typeface="OpenDyslexicAlta" pitchFamily="2" charset="77"/>
                        </a:rPr>
                        <a:t>intergalactic</a:t>
                      </a:r>
                    </a:p>
                  </a:txBody>
                  <a:tcPr/>
                </a:tc>
                <a:tc>
                  <a:txBody>
                    <a:bodyPr/>
                    <a:lstStyle/>
                    <a:p>
                      <a:endParaRPr lang="en-GB" b="0" i="0" dirty="0">
                        <a:latin typeface="OpenDyslexicAlta" pitchFamily="2" charset="77"/>
                      </a:endParaRPr>
                    </a:p>
                  </a:txBody>
                  <a:tcPr/>
                </a:tc>
                <a:tc>
                  <a:txBody>
                    <a:bodyPr/>
                    <a:lstStyle/>
                    <a:p>
                      <a:r>
                        <a:rPr lang="en-GB" b="0" i="0" dirty="0">
                          <a:latin typeface="OpenDyslexicAlta" pitchFamily="2" charset="77"/>
                        </a:rPr>
                        <a:t>A global, online computer network.</a:t>
                      </a:r>
                    </a:p>
                  </a:txBody>
                  <a:tcPr/>
                </a:tc>
                <a:extLst>
                  <a:ext uri="{0D108BD9-81ED-4DB2-BD59-A6C34878D82A}">
                    <a16:rowId xmlns:a16="http://schemas.microsoft.com/office/drawing/2014/main" val="2105589277"/>
                  </a:ext>
                </a:extLst>
              </a:tr>
              <a:tr h="902494">
                <a:tc>
                  <a:txBody>
                    <a:bodyPr/>
                    <a:lstStyle/>
                    <a:p>
                      <a:r>
                        <a:rPr lang="en-GB" b="0" i="0" dirty="0">
                          <a:latin typeface="OpenDyslexicAlta" pitchFamily="2" charset="77"/>
                        </a:rPr>
                        <a:t>interview</a:t>
                      </a:r>
                    </a:p>
                  </a:txBody>
                  <a:tcPr/>
                </a:tc>
                <a:tc>
                  <a:txBody>
                    <a:bodyPr/>
                    <a:lstStyle/>
                    <a:p>
                      <a:endParaRPr lang="en-GB" b="0" i="0" dirty="0">
                        <a:latin typeface="OpenDyslexicAlta" pitchFamily="2" charset="77"/>
                      </a:endParaRPr>
                    </a:p>
                  </a:txBody>
                  <a:tcPr/>
                </a:tc>
                <a:tc>
                  <a:txBody>
                    <a:bodyPr/>
                    <a:lstStyle/>
                    <a:p>
                      <a:r>
                        <a:rPr lang="en-GB" b="0" i="0" dirty="0">
                          <a:solidFill>
                            <a:schemeClr val="tx1"/>
                          </a:solidFill>
                          <a:latin typeface="OpenDyslexicAlta" pitchFamily="2" charset="77"/>
                        </a:rPr>
                        <a:t>Relating to, or moving between, two or more galaxies in the universe.</a:t>
                      </a:r>
                      <a:endParaRPr lang="en-GB" b="0" i="0" dirty="0">
                        <a:latin typeface="OpenDyslexicAlta" pitchFamily="2" charset="77"/>
                      </a:endParaRPr>
                    </a:p>
                  </a:txBody>
                  <a:tcPr/>
                </a:tc>
                <a:extLst>
                  <a:ext uri="{0D108BD9-81ED-4DB2-BD59-A6C34878D82A}">
                    <a16:rowId xmlns:a16="http://schemas.microsoft.com/office/drawing/2014/main" val="518098980"/>
                  </a:ext>
                </a:extLst>
              </a:tr>
              <a:tr h="902494">
                <a:tc>
                  <a:txBody>
                    <a:bodyPr/>
                    <a:lstStyle/>
                    <a:p>
                      <a:r>
                        <a:rPr lang="en-GB" b="0" i="0" dirty="0">
                          <a:latin typeface="OpenDyslexicAlta" pitchFamily="2" charset="77"/>
                        </a:rPr>
                        <a:t>international</a:t>
                      </a:r>
                    </a:p>
                  </a:txBody>
                  <a:tcPr/>
                </a:tc>
                <a:tc>
                  <a:txBody>
                    <a:bodyPr/>
                    <a:lstStyle/>
                    <a:p>
                      <a:endParaRPr lang="en-GB" b="0" i="0" dirty="0">
                        <a:latin typeface="OpenDyslexicAlta" pitchFamily="2" charset="77"/>
                      </a:endParaRPr>
                    </a:p>
                  </a:txBody>
                  <a:tcPr/>
                </a:tc>
                <a:tc>
                  <a:txBody>
                    <a:bodyPr/>
                    <a:lstStyle/>
                    <a:p>
                      <a:r>
                        <a:rPr lang="en-GB" b="0" i="0" dirty="0">
                          <a:solidFill>
                            <a:schemeClr val="tx1"/>
                          </a:solidFill>
                          <a:latin typeface="OpenDyslexicAlta" pitchFamily="2" charset="77"/>
                        </a:rPr>
                        <a:t>A process that occurs when you want to get a job.</a:t>
                      </a:r>
                      <a:endParaRPr lang="en-GB" b="0" i="0" dirty="0">
                        <a:latin typeface="OpenDyslexicAlta" pitchFamily="2" charset="77"/>
                      </a:endParaRPr>
                    </a:p>
                  </a:txBody>
                  <a:tcPr/>
                </a:tc>
                <a:extLst>
                  <a:ext uri="{0D108BD9-81ED-4DB2-BD59-A6C34878D82A}">
                    <a16:rowId xmlns:a16="http://schemas.microsoft.com/office/drawing/2014/main" val="2994275686"/>
                  </a:ext>
                </a:extLst>
              </a:tr>
              <a:tr h="902494">
                <a:tc>
                  <a:txBody>
                    <a:bodyPr/>
                    <a:lstStyle/>
                    <a:p>
                      <a:r>
                        <a:rPr lang="en-GB" b="0" i="0" dirty="0">
                          <a:latin typeface="OpenDyslexicAlta" pitchFamily="2" charset="77"/>
                        </a:rPr>
                        <a:t>internet</a:t>
                      </a:r>
                    </a:p>
                  </a:txBody>
                  <a:tcPr/>
                </a:tc>
                <a:tc>
                  <a:txBody>
                    <a:bodyPr/>
                    <a:lstStyle/>
                    <a:p>
                      <a:endParaRPr lang="en-GB" b="0" i="0" dirty="0">
                        <a:latin typeface="OpenDyslexicAlta" pitchFamily="2" charset="77"/>
                      </a:endParaRPr>
                    </a:p>
                  </a:txBody>
                  <a:tcPr/>
                </a:tc>
                <a:tc>
                  <a:txBody>
                    <a:bodyPr/>
                    <a:lstStyle/>
                    <a:p>
                      <a:r>
                        <a:rPr lang="en-GB" b="0" i="0" dirty="0">
                          <a:solidFill>
                            <a:schemeClr val="tx1"/>
                          </a:solidFill>
                          <a:latin typeface="OpenDyslexicAlta" pitchFamily="2" charset="77"/>
                        </a:rPr>
                        <a:t>Existing, occurring or carried out between nations.</a:t>
                      </a:r>
                      <a:endParaRPr lang="en-GB" b="0" i="0" dirty="0">
                        <a:latin typeface="OpenDyslexicAlta" pitchFamily="2" charset="77"/>
                      </a:endParaRPr>
                    </a:p>
                  </a:txBody>
                  <a:tcPr/>
                </a:tc>
                <a:extLst>
                  <a:ext uri="{0D108BD9-81ED-4DB2-BD59-A6C34878D82A}">
                    <a16:rowId xmlns:a16="http://schemas.microsoft.com/office/drawing/2014/main" val="2622146345"/>
                  </a:ext>
                </a:extLst>
              </a:tr>
            </a:tbl>
          </a:graphicData>
        </a:graphic>
      </p:graphicFrame>
      <p:pic>
        <p:nvPicPr>
          <p:cNvPr id="1030" name="Picture 6" descr="Cosmic Earth Galaxy Jupiter Mars Moon Spac">
            <a:extLst>
              <a:ext uri="{FF2B5EF4-FFF2-40B4-BE49-F238E27FC236}">
                <a16:creationId xmlns:a16="http://schemas.microsoft.com/office/drawing/2014/main" id="{EBD54B73-9BA8-4084-AAF7-E9AB4D13F3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6285" y="2209799"/>
            <a:ext cx="131036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owser Internet Www Global International">
            <a:extLst>
              <a:ext uri="{FF2B5EF4-FFF2-40B4-BE49-F238E27FC236}">
                <a16:creationId xmlns:a16="http://schemas.microsoft.com/office/drawing/2014/main" id="{93256DCB-1186-471A-8127-757A87A359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4451" y="4086226"/>
            <a:ext cx="854028"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atistic Wordpress Web Data Information C">
            <a:extLst>
              <a:ext uri="{FF2B5EF4-FFF2-40B4-BE49-F238E27FC236}">
                <a16:creationId xmlns:a16="http://schemas.microsoft.com/office/drawing/2014/main" id="{ACD4F64F-4B03-4F8B-B8BE-ADA81DA206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3964" y="4984214"/>
            <a:ext cx="1035002" cy="7907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nager, Person, People, Group, Conference">
            <a:extLst>
              <a:ext uri="{FF2B5EF4-FFF2-40B4-BE49-F238E27FC236}">
                <a16:creationId xmlns:a16="http://schemas.microsoft.com/office/drawing/2014/main" id="{14659C1D-0B0A-431E-917E-68F3EEF6E1D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96285" y="3187051"/>
            <a:ext cx="1310360" cy="73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88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571499" y="884236"/>
            <a:ext cx="10515600" cy="1325563"/>
          </a:xfrm>
        </p:spPr>
        <p:txBody>
          <a:bodyPr>
            <a:noAutofit/>
          </a:bodyPr>
          <a:lstStyle/>
          <a:p>
            <a:r>
              <a:rPr lang="en-GB" sz="3600" dirty="0"/>
              <a:t>Match the definition with the meaning:</a:t>
            </a:r>
          </a:p>
        </p:txBody>
      </p:sp>
      <p:graphicFrame>
        <p:nvGraphicFramePr>
          <p:cNvPr id="7" name="Table 6">
            <a:extLst>
              <a:ext uri="{FF2B5EF4-FFF2-40B4-BE49-F238E27FC236}">
                <a16:creationId xmlns:a16="http://schemas.microsoft.com/office/drawing/2014/main" id="{2C6AE331-0BBD-4B7D-989F-2A9A72D3E248}"/>
              </a:ext>
            </a:extLst>
          </p:cNvPr>
          <p:cNvGraphicFramePr>
            <a:graphicFrameLocks noGrp="1"/>
          </p:cNvGraphicFramePr>
          <p:nvPr>
            <p:extLst>
              <p:ext uri="{D42A27DB-BD31-4B8C-83A1-F6EECF244321}">
                <p14:modId xmlns:p14="http://schemas.microsoft.com/office/powerpoint/2010/main" val="4239693367"/>
              </p:ext>
            </p:extLst>
          </p:nvPr>
        </p:nvGraphicFramePr>
        <p:xfrm>
          <a:off x="989556" y="2209799"/>
          <a:ext cx="9916569" cy="3609976"/>
        </p:xfrm>
        <a:graphic>
          <a:graphicData uri="http://schemas.openxmlformats.org/drawingml/2006/table">
            <a:tbl>
              <a:tblPr firstRow="1" bandRow="1">
                <a:tableStyleId>{5940675A-B579-460E-94D1-54222C63F5DA}</a:tableStyleId>
              </a:tblPr>
              <a:tblGrid>
                <a:gridCol w="1841326">
                  <a:extLst>
                    <a:ext uri="{9D8B030D-6E8A-4147-A177-3AD203B41FA5}">
                      <a16:colId xmlns:a16="http://schemas.microsoft.com/office/drawing/2014/main" val="1346488415"/>
                    </a:ext>
                  </a:extLst>
                </a:gridCol>
                <a:gridCol w="1531656">
                  <a:extLst>
                    <a:ext uri="{9D8B030D-6E8A-4147-A177-3AD203B41FA5}">
                      <a16:colId xmlns:a16="http://schemas.microsoft.com/office/drawing/2014/main" val="1384051603"/>
                    </a:ext>
                  </a:extLst>
                </a:gridCol>
                <a:gridCol w="6543587">
                  <a:extLst>
                    <a:ext uri="{9D8B030D-6E8A-4147-A177-3AD203B41FA5}">
                      <a16:colId xmlns:a16="http://schemas.microsoft.com/office/drawing/2014/main" val="2556261791"/>
                    </a:ext>
                  </a:extLst>
                </a:gridCol>
              </a:tblGrid>
              <a:tr h="902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rPr>
                        <a:t>internet</a:t>
                      </a:r>
                    </a:p>
                    <a:p>
                      <a:endParaRPr lang="en-GB" b="0" i="0" dirty="0">
                        <a:latin typeface="OpenDyslexicAlta" pitchFamily="2" charset="77"/>
                      </a:endParaRPr>
                    </a:p>
                  </a:txBody>
                  <a:tcPr/>
                </a:tc>
                <a:tc>
                  <a:txBody>
                    <a:bodyPr/>
                    <a:lstStyle/>
                    <a:p>
                      <a:endParaRPr lang="en-GB" b="0" i="0" dirty="0">
                        <a:latin typeface="OpenDyslexicAlta" pitchFamily="2" charset="77"/>
                      </a:endParaRPr>
                    </a:p>
                  </a:txBody>
                  <a:tcPr/>
                </a:tc>
                <a:tc>
                  <a:txBody>
                    <a:bodyPr/>
                    <a:lstStyle/>
                    <a:p>
                      <a:r>
                        <a:rPr lang="en-GB" b="0" i="0" dirty="0">
                          <a:latin typeface="OpenDyslexicAlta" pitchFamily="2" charset="77"/>
                        </a:rPr>
                        <a:t>A global, online computer network.</a:t>
                      </a:r>
                    </a:p>
                  </a:txBody>
                  <a:tcPr/>
                </a:tc>
                <a:extLst>
                  <a:ext uri="{0D108BD9-81ED-4DB2-BD59-A6C34878D82A}">
                    <a16:rowId xmlns:a16="http://schemas.microsoft.com/office/drawing/2014/main" val="2105589277"/>
                  </a:ext>
                </a:extLst>
              </a:tr>
              <a:tr h="902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rPr>
                        <a:t>intergalactic</a:t>
                      </a:r>
                    </a:p>
                    <a:p>
                      <a:endParaRPr lang="en-GB" b="0" i="0" dirty="0">
                        <a:latin typeface="OpenDyslexicAlta" pitchFamily="2" charset="77"/>
                      </a:endParaRPr>
                    </a:p>
                  </a:txBody>
                  <a:tcPr/>
                </a:tc>
                <a:tc>
                  <a:txBody>
                    <a:bodyPr/>
                    <a:lstStyle/>
                    <a:p>
                      <a:endParaRPr lang="en-GB" b="0" i="0" dirty="0">
                        <a:latin typeface="OpenDyslexicAlta" pitchFamily="2" charset="77"/>
                      </a:endParaRPr>
                    </a:p>
                  </a:txBody>
                  <a:tcPr/>
                </a:tc>
                <a:tc>
                  <a:txBody>
                    <a:bodyPr/>
                    <a:lstStyle/>
                    <a:p>
                      <a:r>
                        <a:rPr lang="en-GB" b="0" i="0" dirty="0">
                          <a:solidFill>
                            <a:schemeClr val="tx1"/>
                          </a:solidFill>
                          <a:latin typeface="OpenDyslexicAlta" pitchFamily="2" charset="77"/>
                        </a:rPr>
                        <a:t>Relating to, or moving between, two or more galaxies in the universe.</a:t>
                      </a:r>
                      <a:endParaRPr lang="en-GB" b="0" i="0" dirty="0">
                        <a:latin typeface="OpenDyslexicAlta" pitchFamily="2" charset="77"/>
                      </a:endParaRPr>
                    </a:p>
                  </a:txBody>
                  <a:tcPr/>
                </a:tc>
                <a:extLst>
                  <a:ext uri="{0D108BD9-81ED-4DB2-BD59-A6C34878D82A}">
                    <a16:rowId xmlns:a16="http://schemas.microsoft.com/office/drawing/2014/main" val="518098980"/>
                  </a:ext>
                </a:extLst>
              </a:tr>
              <a:tr h="902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rPr>
                        <a:t>interview</a:t>
                      </a:r>
                    </a:p>
                    <a:p>
                      <a:endParaRPr lang="en-GB" b="0" i="0" dirty="0">
                        <a:latin typeface="OpenDyslexicAlta" pitchFamily="2" charset="77"/>
                      </a:endParaRPr>
                    </a:p>
                  </a:txBody>
                  <a:tcPr/>
                </a:tc>
                <a:tc>
                  <a:txBody>
                    <a:bodyPr/>
                    <a:lstStyle/>
                    <a:p>
                      <a:endParaRPr lang="en-GB" b="0" i="0" dirty="0">
                        <a:latin typeface="OpenDyslexicAlta" pitchFamily="2" charset="77"/>
                      </a:endParaRPr>
                    </a:p>
                  </a:txBody>
                  <a:tcPr/>
                </a:tc>
                <a:tc>
                  <a:txBody>
                    <a:bodyPr/>
                    <a:lstStyle/>
                    <a:p>
                      <a:r>
                        <a:rPr lang="en-GB" b="0" i="0" dirty="0">
                          <a:solidFill>
                            <a:schemeClr val="tx1"/>
                          </a:solidFill>
                          <a:latin typeface="OpenDyslexicAlta" pitchFamily="2" charset="77"/>
                        </a:rPr>
                        <a:t>A process that occurs when you want to get a job.</a:t>
                      </a:r>
                      <a:endParaRPr lang="en-GB" b="0" i="0" dirty="0">
                        <a:latin typeface="OpenDyslexicAlta" pitchFamily="2" charset="77"/>
                      </a:endParaRPr>
                    </a:p>
                  </a:txBody>
                  <a:tcPr/>
                </a:tc>
                <a:extLst>
                  <a:ext uri="{0D108BD9-81ED-4DB2-BD59-A6C34878D82A}">
                    <a16:rowId xmlns:a16="http://schemas.microsoft.com/office/drawing/2014/main" val="2994275686"/>
                  </a:ext>
                </a:extLst>
              </a:tr>
              <a:tr h="902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rPr>
                        <a:t>International</a:t>
                      </a:r>
                    </a:p>
                    <a:p>
                      <a:endParaRPr lang="en-GB" b="0" i="0" dirty="0">
                        <a:latin typeface="OpenDyslexicAlta" pitchFamily="2" charset="77"/>
                      </a:endParaRPr>
                    </a:p>
                  </a:txBody>
                  <a:tcPr/>
                </a:tc>
                <a:tc>
                  <a:txBody>
                    <a:bodyPr/>
                    <a:lstStyle/>
                    <a:p>
                      <a:endParaRPr lang="en-GB" b="0" i="0" dirty="0">
                        <a:latin typeface="OpenDyslexicAlta" pitchFamily="2" charset="77"/>
                      </a:endParaRPr>
                    </a:p>
                  </a:txBody>
                  <a:tcPr/>
                </a:tc>
                <a:tc>
                  <a:txBody>
                    <a:bodyPr/>
                    <a:lstStyle/>
                    <a:p>
                      <a:r>
                        <a:rPr lang="en-GB" b="0" i="0" dirty="0">
                          <a:solidFill>
                            <a:schemeClr val="tx1"/>
                          </a:solidFill>
                          <a:latin typeface="OpenDyslexicAlta" pitchFamily="2" charset="77"/>
                        </a:rPr>
                        <a:t>Existing, occurring or carried out between nations.</a:t>
                      </a:r>
                      <a:endParaRPr lang="en-GB" b="0" i="0" dirty="0">
                        <a:latin typeface="OpenDyslexicAlta" pitchFamily="2" charset="77"/>
                      </a:endParaRPr>
                    </a:p>
                  </a:txBody>
                  <a:tcPr/>
                </a:tc>
                <a:extLst>
                  <a:ext uri="{0D108BD9-81ED-4DB2-BD59-A6C34878D82A}">
                    <a16:rowId xmlns:a16="http://schemas.microsoft.com/office/drawing/2014/main" val="2622146345"/>
                  </a:ext>
                </a:extLst>
              </a:tr>
            </a:tbl>
          </a:graphicData>
        </a:graphic>
      </p:graphicFrame>
      <p:pic>
        <p:nvPicPr>
          <p:cNvPr id="1030" name="Picture 6" descr="Cosmic Earth Galaxy Jupiter Mars Moon Spac">
            <a:extLst>
              <a:ext uri="{FF2B5EF4-FFF2-40B4-BE49-F238E27FC236}">
                <a16:creationId xmlns:a16="http://schemas.microsoft.com/office/drawing/2014/main" id="{EBD54B73-9BA8-4084-AAF7-E9AB4D13F3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6285" y="3101974"/>
            <a:ext cx="131036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owser Internet Www Global International">
            <a:extLst>
              <a:ext uri="{FF2B5EF4-FFF2-40B4-BE49-F238E27FC236}">
                <a16:creationId xmlns:a16="http://schemas.microsoft.com/office/drawing/2014/main" id="{93256DCB-1186-471A-8127-757A87A359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4451" y="4964906"/>
            <a:ext cx="854028"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atistic Wordpress Web Data Information C">
            <a:extLst>
              <a:ext uri="{FF2B5EF4-FFF2-40B4-BE49-F238E27FC236}">
                <a16:creationId xmlns:a16="http://schemas.microsoft.com/office/drawing/2014/main" id="{ACD4F64F-4B03-4F8B-B8BE-ADA81DA206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3964" y="2253745"/>
            <a:ext cx="1035002" cy="7907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nager, Person, People, Group, Conference">
            <a:extLst>
              <a:ext uri="{FF2B5EF4-FFF2-40B4-BE49-F238E27FC236}">
                <a16:creationId xmlns:a16="http://schemas.microsoft.com/office/drawing/2014/main" id="{14659C1D-0B0A-431E-917E-68F3EEF6E1D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96285" y="4097606"/>
            <a:ext cx="1310360" cy="73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55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69369-392A-7941-A07E-DCE8306F86AF}"/>
              </a:ext>
            </a:extLst>
          </p:cNvPr>
          <p:cNvSpPr txBox="1"/>
          <p:nvPr/>
        </p:nvSpPr>
        <p:spPr>
          <a:xfrm>
            <a:off x="1929009" y="713984"/>
            <a:ext cx="5851602" cy="1107996"/>
          </a:xfrm>
          <a:prstGeom prst="rect">
            <a:avLst/>
          </a:prstGeom>
          <a:noFill/>
        </p:spPr>
        <p:txBody>
          <a:bodyPr wrap="none" rtlCol="0">
            <a:spAutoFit/>
          </a:bodyPr>
          <a:lstStyle/>
          <a:p>
            <a:r>
              <a:rPr lang="en-GB" sz="6600" dirty="0">
                <a:latin typeface="OpenDyslexicAlta" pitchFamily="2" charset="77"/>
              </a:rPr>
              <a:t>international</a:t>
            </a:r>
          </a:p>
        </p:txBody>
      </p:sp>
      <p:sp>
        <p:nvSpPr>
          <p:cNvPr id="4" name="TextBox 3">
            <a:extLst>
              <a:ext uri="{FF2B5EF4-FFF2-40B4-BE49-F238E27FC236}">
                <a16:creationId xmlns:a16="http://schemas.microsoft.com/office/drawing/2014/main" id="{44677957-5CF7-1C45-BFEA-4B08D323E6C2}"/>
              </a:ext>
            </a:extLst>
          </p:cNvPr>
          <p:cNvSpPr txBox="1"/>
          <p:nvPr/>
        </p:nvSpPr>
        <p:spPr>
          <a:xfrm>
            <a:off x="1750166" y="1684876"/>
            <a:ext cx="789062" cy="4313489"/>
          </a:xfrm>
          <a:prstGeom prst="rect">
            <a:avLst/>
          </a:prstGeom>
          <a:noFill/>
        </p:spPr>
        <p:txBody>
          <a:bodyPr vert="wordArtVert" wrap="none" rtlCol="0">
            <a:spAutoFit/>
          </a:bodyPr>
          <a:lstStyle/>
          <a:p>
            <a:r>
              <a:rPr lang="en-GB" sz="2800" dirty="0" err="1">
                <a:latin typeface="OpenDyslexicAlta" pitchFamily="2" charset="77"/>
              </a:rPr>
              <a:t>nternet</a:t>
            </a:r>
            <a:endParaRPr lang="en-GB" sz="2800" dirty="0">
              <a:latin typeface="OpenDyslexicAlta" pitchFamily="2" charset="77"/>
            </a:endParaRPr>
          </a:p>
        </p:txBody>
      </p:sp>
      <p:sp>
        <p:nvSpPr>
          <p:cNvPr id="5" name="TextBox 4">
            <a:extLst>
              <a:ext uri="{FF2B5EF4-FFF2-40B4-BE49-F238E27FC236}">
                <a16:creationId xmlns:a16="http://schemas.microsoft.com/office/drawing/2014/main" id="{4BA1DDFA-9CCF-BB42-B0B3-77A384999F1E}"/>
              </a:ext>
            </a:extLst>
          </p:cNvPr>
          <p:cNvSpPr txBox="1"/>
          <p:nvPr/>
        </p:nvSpPr>
        <p:spPr>
          <a:xfrm>
            <a:off x="5350770" y="1485425"/>
            <a:ext cx="789062" cy="4903843"/>
          </a:xfrm>
          <a:prstGeom prst="rect">
            <a:avLst/>
          </a:prstGeom>
          <a:noFill/>
        </p:spPr>
        <p:txBody>
          <a:bodyPr vert="wordArtVert" wrap="none" rtlCol="0">
            <a:spAutoFit/>
          </a:bodyPr>
          <a:lstStyle/>
          <a:p>
            <a:r>
              <a:rPr lang="en-GB" sz="2800" dirty="0" err="1">
                <a:latin typeface="OpenDyslexicAlta" pitchFamily="2" charset="77"/>
              </a:rPr>
              <a:t>ntercity</a:t>
            </a:r>
            <a:endParaRPr lang="en-GB" sz="2800" dirty="0">
              <a:latin typeface="OpenDyslexicAlta" pitchFamily="2" charset="77"/>
            </a:endParaRPr>
          </a:p>
        </p:txBody>
      </p:sp>
    </p:spTree>
    <p:extLst>
      <p:ext uri="{BB962C8B-B14F-4D97-AF65-F5344CB8AC3E}">
        <p14:creationId xmlns:p14="http://schemas.microsoft.com/office/powerpoint/2010/main" val="594187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69369-392A-7941-A07E-DCE8306F86AF}"/>
              </a:ext>
            </a:extLst>
          </p:cNvPr>
          <p:cNvSpPr txBox="1"/>
          <p:nvPr/>
        </p:nvSpPr>
        <p:spPr>
          <a:xfrm>
            <a:off x="1929009" y="713984"/>
            <a:ext cx="5851602" cy="1107996"/>
          </a:xfrm>
          <a:prstGeom prst="rect">
            <a:avLst/>
          </a:prstGeom>
          <a:noFill/>
        </p:spPr>
        <p:txBody>
          <a:bodyPr wrap="none" rtlCol="0">
            <a:spAutoFit/>
          </a:bodyPr>
          <a:lstStyle/>
          <a:p>
            <a:r>
              <a:rPr lang="en-GB" sz="6600" dirty="0">
                <a:latin typeface="OpenDyslexicAlta" pitchFamily="2" charset="77"/>
              </a:rPr>
              <a:t>international</a:t>
            </a:r>
          </a:p>
        </p:txBody>
      </p:sp>
      <p:sp>
        <p:nvSpPr>
          <p:cNvPr id="4" name="TextBox 3">
            <a:extLst>
              <a:ext uri="{FF2B5EF4-FFF2-40B4-BE49-F238E27FC236}">
                <a16:creationId xmlns:a16="http://schemas.microsoft.com/office/drawing/2014/main" id="{44677957-5CF7-1C45-BFEA-4B08D323E6C2}"/>
              </a:ext>
            </a:extLst>
          </p:cNvPr>
          <p:cNvSpPr txBox="1"/>
          <p:nvPr/>
        </p:nvSpPr>
        <p:spPr>
          <a:xfrm>
            <a:off x="1750166" y="1684876"/>
            <a:ext cx="789062" cy="4313489"/>
          </a:xfrm>
          <a:prstGeom prst="rect">
            <a:avLst/>
          </a:prstGeom>
          <a:noFill/>
        </p:spPr>
        <p:txBody>
          <a:bodyPr vert="wordArtVert" wrap="none" rtlCol="0">
            <a:spAutoFit/>
          </a:bodyPr>
          <a:lstStyle/>
          <a:p>
            <a:r>
              <a:rPr lang="en-GB" sz="2800" dirty="0" err="1">
                <a:latin typeface="OpenDyslexicAlta" pitchFamily="2" charset="77"/>
              </a:rPr>
              <a:t>n</a:t>
            </a:r>
            <a:r>
              <a:rPr lang="en-GB" sz="2800" dirty="0" err="1">
                <a:solidFill>
                  <a:srgbClr val="FF3860"/>
                </a:solidFill>
                <a:latin typeface="OpenDyslexicAlta" pitchFamily="2" charset="77"/>
              </a:rPr>
              <a:t>t</a:t>
            </a:r>
            <a:r>
              <a:rPr lang="en-GB" sz="2800" dirty="0" err="1">
                <a:latin typeface="OpenDyslexicAlta" pitchFamily="2" charset="77"/>
              </a:rPr>
              <a:t>ernet</a:t>
            </a:r>
            <a:endParaRPr lang="en-GB" sz="2800" dirty="0">
              <a:latin typeface="OpenDyslexicAlta" pitchFamily="2" charset="77"/>
            </a:endParaRPr>
          </a:p>
        </p:txBody>
      </p:sp>
      <p:sp>
        <p:nvSpPr>
          <p:cNvPr id="5" name="TextBox 4">
            <a:extLst>
              <a:ext uri="{FF2B5EF4-FFF2-40B4-BE49-F238E27FC236}">
                <a16:creationId xmlns:a16="http://schemas.microsoft.com/office/drawing/2014/main" id="{4BA1DDFA-9CCF-BB42-B0B3-77A384999F1E}"/>
              </a:ext>
            </a:extLst>
          </p:cNvPr>
          <p:cNvSpPr txBox="1"/>
          <p:nvPr/>
        </p:nvSpPr>
        <p:spPr>
          <a:xfrm>
            <a:off x="5350770" y="1485425"/>
            <a:ext cx="789062" cy="4905574"/>
          </a:xfrm>
          <a:prstGeom prst="rect">
            <a:avLst/>
          </a:prstGeom>
          <a:noFill/>
        </p:spPr>
        <p:txBody>
          <a:bodyPr vert="wordArtVert" wrap="none" rtlCol="0">
            <a:spAutoFit/>
          </a:bodyPr>
          <a:lstStyle/>
          <a:p>
            <a:r>
              <a:rPr lang="en-GB" sz="2800" dirty="0">
                <a:latin typeface="OpenDyslexicAlta" pitchFamily="2" charset="77"/>
              </a:rPr>
              <a:t>n </a:t>
            </a:r>
            <a:r>
              <a:rPr lang="en-GB" sz="2800" dirty="0" err="1">
                <a:latin typeface="OpenDyslexicAlta" pitchFamily="2" charset="77"/>
              </a:rPr>
              <a:t>e</a:t>
            </a:r>
            <a:r>
              <a:rPr lang="en-GB" sz="2800" dirty="0" err="1">
                <a:solidFill>
                  <a:srgbClr val="FF3860"/>
                </a:solidFill>
                <a:latin typeface="OpenDyslexicAlta" pitchFamily="2" charset="77"/>
              </a:rPr>
              <a:t>r</a:t>
            </a:r>
            <a:r>
              <a:rPr lang="en-GB" sz="2800" dirty="0" err="1">
                <a:latin typeface="OpenDyslexicAlta" pitchFamily="2" charset="77"/>
              </a:rPr>
              <a:t>c</a:t>
            </a:r>
            <a:r>
              <a:rPr lang="en-GB" sz="2800" dirty="0" err="1">
                <a:solidFill>
                  <a:srgbClr val="FF3860"/>
                </a:solidFill>
                <a:latin typeface="OpenDyslexicAlta" pitchFamily="2" charset="77"/>
              </a:rPr>
              <a:t>i</a:t>
            </a:r>
            <a:r>
              <a:rPr lang="en-GB" sz="2800" dirty="0" err="1">
                <a:latin typeface="OpenDyslexicAlta" pitchFamily="2" charset="77"/>
              </a:rPr>
              <a:t>ty</a:t>
            </a:r>
            <a:endParaRPr lang="en-GB" sz="2800" dirty="0">
              <a:latin typeface="OpenDyslexicAlta" pitchFamily="2" charset="77"/>
            </a:endParaRPr>
          </a:p>
        </p:txBody>
      </p:sp>
      <p:sp>
        <p:nvSpPr>
          <p:cNvPr id="6" name="TextBox 5">
            <a:extLst>
              <a:ext uri="{FF2B5EF4-FFF2-40B4-BE49-F238E27FC236}">
                <a16:creationId xmlns:a16="http://schemas.microsoft.com/office/drawing/2014/main" id="{60A34532-4CBF-E044-9900-08C9403C7FA5}"/>
              </a:ext>
            </a:extLst>
          </p:cNvPr>
          <p:cNvSpPr txBox="1"/>
          <p:nvPr/>
        </p:nvSpPr>
        <p:spPr>
          <a:xfrm>
            <a:off x="5829475" y="4587957"/>
            <a:ext cx="2483372" cy="461665"/>
          </a:xfrm>
          <a:prstGeom prst="rect">
            <a:avLst/>
          </a:prstGeom>
          <a:noFill/>
        </p:spPr>
        <p:txBody>
          <a:bodyPr vert="horz" wrap="none" rtlCol="0">
            <a:spAutoFit/>
          </a:bodyPr>
          <a:lstStyle/>
          <a:p>
            <a:r>
              <a:rPr lang="en-GB" sz="2400" dirty="0">
                <a:solidFill>
                  <a:srgbClr val="FF3860"/>
                </a:solidFill>
                <a:latin typeface="OpenDyslexicAlta" pitchFamily="2" charset="77"/>
              </a:rPr>
              <a:t>n t e r v I e w</a:t>
            </a:r>
          </a:p>
        </p:txBody>
      </p:sp>
      <p:sp>
        <p:nvSpPr>
          <p:cNvPr id="7" name="TextBox 6">
            <a:extLst>
              <a:ext uri="{FF2B5EF4-FFF2-40B4-BE49-F238E27FC236}">
                <a16:creationId xmlns:a16="http://schemas.microsoft.com/office/drawing/2014/main" id="{30FF1FDA-E1F2-164F-8E0A-BFDB28D9199C}"/>
              </a:ext>
            </a:extLst>
          </p:cNvPr>
          <p:cNvSpPr txBox="1"/>
          <p:nvPr/>
        </p:nvSpPr>
        <p:spPr>
          <a:xfrm>
            <a:off x="1393325" y="2409492"/>
            <a:ext cx="3018775" cy="523220"/>
          </a:xfrm>
          <a:prstGeom prst="rect">
            <a:avLst/>
          </a:prstGeom>
          <a:noFill/>
        </p:spPr>
        <p:txBody>
          <a:bodyPr vert="horz" wrap="none" rtlCol="0">
            <a:spAutoFit/>
          </a:bodyPr>
          <a:lstStyle/>
          <a:p>
            <a:r>
              <a:rPr lang="en-GB" sz="2800" dirty="0" err="1">
                <a:solidFill>
                  <a:srgbClr val="FF3860"/>
                </a:solidFill>
                <a:latin typeface="OpenDyslexicAlta" pitchFamily="2" charset="77"/>
              </a:rPr>
              <a:t>i</a:t>
            </a:r>
            <a:r>
              <a:rPr lang="en-GB" sz="2800" dirty="0">
                <a:solidFill>
                  <a:srgbClr val="FF3860"/>
                </a:solidFill>
                <a:latin typeface="OpenDyslexicAlta" pitchFamily="2" charset="77"/>
              </a:rPr>
              <a:t> n t e r f e r e</a:t>
            </a:r>
          </a:p>
        </p:txBody>
      </p:sp>
      <p:sp>
        <p:nvSpPr>
          <p:cNvPr id="10" name="TextBox 9">
            <a:extLst>
              <a:ext uri="{FF2B5EF4-FFF2-40B4-BE49-F238E27FC236}">
                <a16:creationId xmlns:a16="http://schemas.microsoft.com/office/drawing/2014/main" id="{CFA97AA8-2B83-F849-A8DC-6CB6F6384A68}"/>
              </a:ext>
            </a:extLst>
          </p:cNvPr>
          <p:cNvSpPr txBox="1"/>
          <p:nvPr/>
        </p:nvSpPr>
        <p:spPr>
          <a:xfrm>
            <a:off x="1075463" y="4852063"/>
            <a:ext cx="2949846" cy="523220"/>
          </a:xfrm>
          <a:prstGeom prst="rect">
            <a:avLst/>
          </a:prstGeom>
          <a:noFill/>
        </p:spPr>
        <p:txBody>
          <a:bodyPr vert="horz" wrap="none" rtlCol="0">
            <a:spAutoFit/>
          </a:bodyPr>
          <a:lstStyle/>
          <a:p>
            <a:r>
              <a:rPr lang="en-GB" sz="2800" dirty="0" err="1">
                <a:solidFill>
                  <a:srgbClr val="FF3860"/>
                </a:solidFill>
                <a:latin typeface="OpenDyslexicAlta" pitchFamily="2" charset="77"/>
              </a:rPr>
              <a:t>i</a:t>
            </a:r>
            <a:r>
              <a:rPr lang="en-GB" sz="2800" dirty="0">
                <a:solidFill>
                  <a:srgbClr val="FF3860"/>
                </a:solidFill>
                <a:latin typeface="OpenDyslexicAlta" pitchFamily="2" charset="77"/>
              </a:rPr>
              <a:t> n t   r f a c e</a:t>
            </a:r>
          </a:p>
        </p:txBody>
      </p:sp>
      <p:sp>
        <p:nvSpPr>
          <p:cNvPr id="12" name="TextBox 11">
            <a:extLst>
              <a:ext uri="{FF2B5EF4-FFF2-40B4-BE49-F238E27FC236}">
                <a16:creationId xmlns:a16="http://schemas.microsoft.com/office/drawing/2014/main" id="{EB75EEDC-9988-9346-A964-958E8D1C17C8}"/>
              </a:ext>
            </a:extLst>
          </p:cNvPr>
          <p:cNvSpPr txBox="1"/>
          <p:nvPr/>
        </p:nvSpPr>
        <p:spPr>
          <a:xfrm>
            <a:off x="4259157" y="3414992"/>
            <a:ext cx="3038011" cy="523220"/>
          </a:xfrm>
          <a:prstGeom prst="rect">
            <a:avLst/>
          </a:prstGeom>
          <a:noFill/>
        </p:spPr>
        <p:txBody>
          <a:bodyPr vert="horz" wrap="none" rtlCol="0">
            <a:spAutoFit/>
          </a:bodyPr>
          <a:lstStyle/>
          <a:p>
            <a:r>
              <a:rPr lang="en-GB" sz="2800" dirty="0" err="1">
                <a:solidFill>
                  <a:srgbClr val="FF3860"/>
                </a:solidFill>
                <a:latin typeface="OpenDyslexicAlta" pitchFamily="2" charset="77"/>
              </a:rPr>
              <a:t>i</a:t>
            </a:r>
            <a:r>
              <a:rPr lang="en-GB" sz="2800" dirty="0">
                <a:solidFill>
                  <a:srgbClr val="FF3860"/>
                </a:solidFill>
                <a:latin typeface="OpenDyslexicAlta" pitchFamily="2" charset="77"/>
              </a:rPr>
              <a:t> n t e   c e p t</a:t>
            </a:r>
          </a:p>
        </p:txBody>
      </p:sp>
      <p:sp>
        <p:nvSpPr>
          <p:cNvPr id="13" name="TextBox 12">
            <a:extLst>
              <a:ext uri="{FF2B5EF4-FFF2-40B4-BE49-F238E27FC236}">
                <a16:creationId xmlns:a16="http://schemas.microsoft.com/office/drawing/2014/main" id="{E3D590A6-38E3-AD40-B1A9-CBD6C79D3FEB}"/>
              </a:ext>
            </a:extLst>
          </p:cNvPr>
          <p:cNvSpPr txBox="1"/>
          <p:nvPr/>
        </p:nvSpPr>
        <p:spPr>
          <a:xfrm>
            <a:off x="8222715" y="630779"/>
            <a:ext cx="702756" cy="4221284"/>
          </a:xfrm>
          <a:prstGeom prst="rect">
            <a:avLst/>
          </a:prstGeom>
          <a:noFill/>
        </p:spPr>
        <p:txBody>
          <a:bodyPr vert="wordArtVert" wrap="none" rtlCol="0">
            <a:spAutoFit/>
          </a:bodyPr>
          <a:lstStyle/>
          <a:p>
            <a:r>
              <a:rPr lang="en-GB" sz="2400" dirty="0">
                <a:solidFill>
                  <a:srgbClr val="FF3860"/>
                </a:solidFill>
                <a:latin typeface="OpenDyslexicAlta" pitchFamily="2" charset="77"/>
              </a:rPr>
              <a:t>Int </a:t>
            </a:r>
            <a:r>
              <a:rPr lang="en-GB" sz="2400" dirty="0" err="1">
                <a:solidFill>
                  <a:srgbClr val="FF3860"/>
                </a:solidFill>
                <a:latin typeface="OpenDyslexicAlta" pitchFamily="2" charset="77"/>
              </a:rPr>
              <a:t>rnet</a:t>
            </a:r>
            <a:endParaRPr lang="en-GB" sz="2400" dirty="0">
              <a:solidFill>
                <a:srgbClr val="FF3860"/>
              </a:solidFill>
              <a:latin typeface="OpenDyslexicAlta" pitchFamily="2" charset="77"/>
            </a:endParaRPr>
          </a:p>
        </p:txBody>
      </p:sp>
      <p:sp>
        <p:nvSpPr>
          <p:cNvPr id="15" name="TextBox 14">
            <a:extLst>
              <a:ext uri="{FF2B5EF4-FFF2-40B4-BE49-F238E27FC236}">
                <a16:creationId xmlns:a16="http://schemas.microsoft.com/office/drawing/2014/main" id="{5B127D9B-DFCD-7046-9947-CADEEB62F49D}"/>
              </a:ext>
            </a:extLst>
          </p:cNvPr>
          <p:cNvSpPr txBox="1"/>
          <p:nvPr/>
        </p:nvSpPr>
        <p:spPr>
          <a:xfrm>
            <a:off x="4957907" y="2242027"/>
            <a:ext cx="3839513" cy="523220"/>
          </a:xfrm>
          <a:prstGeom prst="rect">
            <a:avLst/>
          </a:prstGeom>
          <a:noFill/>
        </p:spPr>
        <p:txBody>
          <a:bodyPr vert="horz" wrap="none" rtlCol="0">
            <a:spAutoFit/>
          </a:bodyPr>
          <a:lstStyle/>
          <a:p>
            <a:r>
              <a:rPr lang="en-GB" sz="2800" dirty="0" err="1">
                <a:solidFill>
                  <a:srgbClr val="FF3860"/>
                </a:solidFill>
                <a:latin typeface="OpenDyslexicAlta" pitchFamily="2" charset="77"/>
              </a:rPr>
              <a:t>i</a:t>
            </a:r>
            <a:r>
              <a:rPr lang="en-GB" sz="2800" dirty="0">
                <a:solidFill>
                  <a:srgbClr val="FF3860"/>
                </a:solidFill>
                <a:latin typeface="OpenDyslexicAlta" pitchFamily="2" charset="77"/>
              </a:rPr>
              <a:t> n t e r c h a n g e</a:t>
            </a:r>
          </a:p>
        </p:txBody>
      </p:sp>
      <p:sp>
        <p:nvSpPr>
          <p:cNvPr id="16" name="TextBox 15">
            <a:extLst>
              <a:ext uri="{FF2B5EF4-FFF2-40B4-BE49-F238E27FC236}">
                <a16:creationId xmlns:a16="http://schemas.microsoft.com/office/drawing/2014/main" id="{917990F2-F314-0642-B0C1-5AEA470E4CC9}"/>
              </a:ext>
            </a:extLst>
          </p:cNvPr>
          <p:cNvSpPr txBox="1"/>
          <p:nvPr/>
        </p:nvSpPr>
        <p:spPr>
          <a:xfrm>
            <a:off x="8222715" y="3317074"/>
            <a:ext cx="2401619" cy="461665"/>
          </a:xfrm>
          <a:prstGeom prst="rect">
            <a:avLst/>
          </a:prstGeom>
          <a:noFill/>
        </p:spPr>
        <p:txBody>
          <a:bodyPr vert="horz" wrap="none" rtlCol="0">
            <a:spAutoFit/>
          </a:bodyPr>
          <a:lstStyle/>
          <a:p>
            <a:r>
              <a:rPr lang="en-GB" sz="2400" dirty="0" err="1">
                <a:solidFill>
                  <a:srgbClr val="FF3860"/>
                </a:solidFill>
                <a:latin typeface="OpenDyslexicAlta" pitchFamily="2" charset="77"/>
              </a:rPr>
              <a:t>i</a:t>
            </a:r>
            <a:r>
              <a:rPr lang="en-GB" sz="2400" dirty="0">
                <a:solidFill>
                  <a:srgbClr val="FF3860"/>
                </a:solidFill>
                <a:latin typeface="OpenDyslexicAlta" pitchFamily="2" charset="77"/>
              </a:rPr>
              <a:t>   t e r c o m</a:t>
            </a:r>
          </a:p>
        </p:txBody>
      </p:sp>
      <p:sp>
        <p:nvSpPr>
          <p:cNvPr id="17" name="TextBox 16">
            <a:extLst>
              <a:ext uri="{FF2B5EF4-FFF2-40B4-BE49-F238E27FC236}">
                <a16:creationId xmlns:a16="http://schemas.microsoft.com/office/drawing/2014/main" id="{1ED7CFDB-D3CD-FD4A-A66B-CEA97937CD4B}"/>
              </a:ext>
            </a:extLst>
          </p:cNvPr>
          <p:cNvSpPr txBox="1"/>
          <p:nvPr/>
        </p:nvSpPr>
        <p:spPr>
          <a:xfrm>
            <a:off x="8769395" y="1666481"/>
            <a:ext cx="702756" cy="4216732"/>
          </a:xfrm>
          <a:prstGeom prst="rect">
            <a:avLst/>
          </a:prstGeom>
          <a:noFill/>
        </p:spPr>
        <p:txBody>
          <a:bodyPr vert="wordArtVert" wrap="none" rtlCol="0">
            <a:spAutoFit/>
          </a:bodyPr>
          <a:lstStyle/>
          <a:p>
            <a:r>
              <a:rPr lang="en-GB" sz="2400" dirty="0">
                <a:solidFill>
                  <a:srgbClr val="FF3860"/>
                </a:solidFill>
                <a:latin typeface="OpenDyslexicAlta" pitchFamily="2" charset="77"/>
              </a:rPr>
              <a:t>Interact</a:t>
            </a:r>
          </a:p>
        </p:txBody>
      </p:sp>
      <p:sp>
        <p:nvSpPr>
          <p:cNvPr id="3" name="TextBox 2">
            <a:extLst>
              <a:ext uri="{FF2B5EF4-FFF2-40B4-BE49-F238E27FC236}">
                <a16:creationId xmlns:a16="http://schemas.microsoft.com/office/drawing/2014/main" id="{18E2447D-C7AA-B045-A48D-025FCB709624}"/>
              </a:ext>
            </a:extLst>
          </p:cNvPr>
          <p:cNvSpPr txBox="1"/>
          <p:nvPr/>
        </p:nvSpPr>
        <p:spPr>
          <a:xfrm>
            <a:off x="393539" y="277792"/>
            <a:ext cx="1724628"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677552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6424186"/>
              </p:ext>
            </p:extLst>
          </p:nvPr>
        </p:nvGraphicFramePr>
        <p:xfrm>
          <a:off x="508000" y="1600196"/>
          <a:ext cx="11150598" cy="527304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20904854"/>
                    </a:ext>
                  </a:extLst>
                </a:gridCol>
                <a:gridCol w="1858433">
                  <a:extLst>
                    <a:ext uri="{9D8B030D-6E8A-4147-A177-3AD203B41FA5}">
                      <a16:colId xmlns:a16="http://schemas.microsoft.com/office/drawing/2014/main" val="3609122904"/>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interact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intercity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international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interfere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interview</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intercept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intercom</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internet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interchange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interface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0267809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The prefix ‘inter-’ means between, amongst or during.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811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These words are homophones or near homophones.  They have the same pronunciation but different spellings and/or meanings.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828643653"/>
              </p:ext>
            </p:extLst>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Ask the children what the word homophone means.</a:t>
                      </a:r>
                      <a:r>
                        <a:rPr lang="en-GB" sz="1700" b="0" i="0" baseline="0" dirty="0">
                          <a:latin typeface="Muli" pitchFamily="2" charset="77"/>
                        </a:rPr>
                        <a:t> Can they think of any examples?  Define them as words which have the same pronunciation but different meanings and/or spellings.   Discuss near homophones have slightly different pronunciations. </a:t>
                      </a:r>
                      <a:endParaRPr lang="en-GB" sz="1700" b="0" i="0" dirty="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PowerPoint, display each example on the whiteboard. Ask the children to write down the word that they think goes in each gap.</a:t>
                      </a:r>
                    </a:p>
                    <a:p>
                      <a:endParaRPr lang="en-GB" sz="1700" b="0" i="0" baseline="0" dirty="0">
                        <a:latin typeface="Muli" pitchFamily="2" charset="77"/>
                      </a:endParaRPr>
                    </a:p>
                    <a:p>
                      <a:r>
                        <a:rPr lang="en-GB" sz="1700" b="0" i="0" baseline="0" dirty="0">
                          <a:latin typeface="Muli" pitchFamily="2" charset="77"/>
                        </a:rPr>
                        <a:t>After each example ask the children to share their responses and discuss any errors or misconceptions. </a:t>
                      </a:r>
                    </a:p>
                    <a:p>
                      <a:r>
                        <a:rPr lang="en-GB" sz="1700" b="0" i="0" baseline="0" dirty="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In</a:t>
                      </a:r>
                      <a:r>
                        <a:rPr lang="en-GB" sz="1700" b="0" i="0" baseline="0" dirty="0">
                          <a:latin typeface="Muli" pitchFamily="2" charset="77"/>
                        </a:rPr>
                        <a:t> small groups.  One child writes a sentence with one of this week’s spellings missing. E.g. We travelled to France by ________.</a:t>
                      </a:r>
                    </a:p>
                    <a:p>
                      <a:endParaRPr lang="en-GB" sz="1700" b="0" i="0" baseline="0" dirty="0">
                        <a:latin typeface="Muli" pitchFamily="2" charset="77"/>
                      </a:endParaRPr>
                    </a:p>
                    <a:p>
                      <a:r>
                        <a:rPr lang="en-GB" sz="1700" b="0" i="0" baseline="0" dirty="0">
                          <a:latin typeface="Muli" pitchFamily="2" charset="77"/>
                        </a:rPr>
                        <a:t>The children on their table then write down the correct spelling on their whiteboards.  The child who created the question shares which they thought was the right question and check each others’ answers. </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92403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6403317"/>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interact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intercity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international</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interfere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interview</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intercept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intercom</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internet</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interchange</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interface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2472001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‘inter-’ means between, amongst or during.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32738881"/>
              </p:ext>
            </p:extLst>
          </p:nvPr>
        </p:nvGraphicFramePr>
        <p:xfrm>
          <a:off x="3468914" y="2250831"/>
          <a:ext cx="8478160" cy="4087340"/>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17468">
                <a:tc>
                  <a:txBody>
                    <a:bodyPr/>
                    <a:lstStyle/>
                    <a:p>
                      <a:pPr algn="ctr"/>
                      <a:r>
                        <a:rPr lang="en-GB" sz="2200" b="0" i="0" dirty="0">
                          <a:latin typeface="OpenDyslexicAlta" pitchFamily="2" charset="77"/>
                          <a:ea typeface="OpenDyslexic" charset="0"/>
                          <a:cs typeface="OpenDyslexic" charset="0"/>
                        </a:rPr>
                        <a:t>international</a:t>
                      </a:r>
                    </a:p>
                  </a:txBody>
                  <a:tcPr anchor="ctr"/>
                </a:tc>
                <a:tc>
                  <a:txBody>
                    <a:bodyPr/>
                    <a:lstStyle/>
                    <a:p>
                      <a:pPr algn="ctr"/>
                      <a:r>
                        <a:rPr lang="en-GB" sz="2200" b="0" i="0" dirty="0">
                          <a:latin typeface="OpenDyslexicAlta" pitchFamily="2" charset="77"/>
                          <a:ea typeface="OpenDyslexic" charset="0"/>
                          <a:cs typeface="OpenDyslexic" charset="0"/>
                        </a:rPr>
                        <a:t>impossible</a:t>
                      </a:r>
                    </a:p>
                  </a:txBody>
                  <a:tcPr anchor="ctr"/>
                </a:tc>
                <a:tc>
                  <a:txBody>
                    <a:bodyPr/>
                    <a:lstStyle/>
                    <a:p>
                      <a:pPr algn="ctr"/>
                      <a:r>
                        <a:rPr lang="en-GB" sz="2200" b="0" i="0" dirty="0">
                          <a:latin typeface="OpenDyslexicAlta" pitchFamily="2" charset="77"/>
                          <a:ea typeface="OpenDyslexic" charset="0"/>
                          <a:cs typeface="OpenDyslexic" charset="0"/>
                        </a:rPr>
                        <a:t>electricity</a:t>
                      </a:r>
                    </a:p>
                  </a:txBody>
                  <a:tcPr anchor="ctr"/>
                </a:tc>
                <a:tc>
                  <a:txBody>
                    <a:bodyPr/>
                    <a:lstStyle/>
                    <a:p>
                      <a:pPr algn="ctr"/>
                      <a:r>
                        <a:rPr lang="en-GB" sz="2200" b="0" i="0" dirty="0">
                          <a:latin typeface="OpenDyslexicAlta" pitchFamily="2" charset="77"/>
                          <a:ea typeface="OpenDyslexic" charset="0"/>
                          <a:cs typeface="OpenDyslexic" charset="0"/>
                        </a:rPr>
                        <a:t>interchange</a:t>
                      </a:r>
                    </a:p>
                  </a:txBody>
                  <a:tcPr anchor="ctr"/>
                </a:tc>
                <a:extLst>
                  <a:ext uri="{0D108BD9-81ED-4DB2-BD59-A6C34878D82A}">
                    <a16:rowId xmlns:a16="http://schemas.microsoft.com/office/drawing/2014/main" val="10000"/>
                  </a:ext>
                </a:extLst>
              </a:tr>
              <a:tr h="817468">
                <a:tc>
                  <a:txBody>
                    <a:bodyPr/>
                    <a:lstStyle/>
                    <a:p>
                      <a:pPr algn="ctr"/>
                      <a:r>
                        <a:rPr lang="en-GB" sz="2200" b="0" i="0" dirty="0">
                          <a:latin typeface="OpenDyslexicAlta" pitchFamily="2" charset="77"/>
                          <a:ea typeface="OpenDyslexic" charset="0"/>
                          <a:cs typeface="OpenDyslexic" charset="0"/>
                        </a:rPr>
                        <a:t>simplistic</a:t>
                      </a:r>
                    </a:p>
                  </a:txBody>
                  <a:tcPr anchor="ctr"/>
                </a:tc>
                <a:tc>
                  <a:txBody>
                    <a:bodyPr/>
                    <a:lstStyle/>
                    <a:p>
                      <a:pPr algn="ctr"/>
                      <a:r>
                        <a:rPr lang="en-GB" sz="2200" b="0" i="0" dirty="0">
                          <a:latin typeface="OpenDyslexicAlta" pitchFamily="2" charset="77"/>
                          <a:ea typeface="OpenDyslexic" charset="0"/>
                          <a:cs typeface="OpenDyslexic" charset="0"/>
                        </a:rPr>
                        <a:t>interface</a:t>
                      </a:r>
                    </a:p>
                  </a:txBody>
                  <a:tcPr anchor="ctr"/>
                </a:tc>
                <a:tc>
                  <a:txBody>
                    <a:bodyPr/>
                    <a:lstStyle/>
                    <a:p>
                      <a:pPr algn="ctr"/>
                      <a:r>
                        <a:rPr lang="en-GB" sz="2200" b="0" i="0" dirty="0">
                          <a:latin typeface="OpenDyslexicAlta" pitchFamily="2" charset="77"/>
                          <a:ea typeface="OpenDyslexic" charset="0"/>
                          <a:cs typeface="OpenDyslexic" charset="0"/>
                        </a:rPr>
                        <a:t>interact</a:t>
                      </a:r>
                    </a:p>
                  </a:txBody>
                  <a:tcPr anchor="ctr"/>
                </a:tc>
                <a:tc>
                  <a:txBody>
                    <a:bodyPr/>
                    <a:lstStyle/>
                    <a:p>
                      <a:pPr algn="ctr"/>
                      <a:r>
                        <a:rPr lang="en-GB" sz="2200" b="0" i="0" dirty="0">
                          <a:latin typeface="OpenDyslexicAlta" pitchFamily="2" charset="77"/>
                          <a:ea typeface="OpenDyslexic" charset="0"/>
                          <a:cs typeface="OpenDyslexic" charset="0"/>
                        </a:rPr>
                        <a:t>diversity</a:t>
                      </a:r>
                    </a:p>
                  </a:txBody>
                  <a:tcPr anchor="ctr"/>
                </a:tc>
                <a:extLst>
                  <a:ext uri="{0D108BD9-81ED-4DB2-BD59-A6C34878D82A}">
                    <a16:rowId xmlns:a16="http://schemas.microsoft.com/office/drawing/2014/main" val="10001"/>
                  </a:ext>
                </a:extLst>
              </a:tr>
              <a:tr h="817468">
                <a:tc>
                  <a:txBody>
                    <a:bodyPr/>
                    <a:lstStyle/>
                    <a:p>
                      <a:pPr algn="ctr"/>
                      <a:r>
                        <a:rPr lang="en-GB" sz="2200" b="0" i="0" dirty="0">
                          <a:latin typeface="OpenDyslexicAlta" pitchFamily="2" charset="77"/>
                          <a:ea typeface="OpenDyslexic" charset="0"/>
                          <a:cs typeface="OpenDyslexic" charset="0"/>
                        </a:rPr>
                        <a:t>intercity</a:t>
                      </a:r>
                    </a:p>
                  </a:txBody>
                  <a:tcPr anchor="ctr"/>
                </a:tc>
                <a:tc>
                  <a:txBody>
                    <a:bodyPr/>
                    <a:lstStyle/>
                    <a:p>
                      <a:pPr algn="ctr"/>
                      <a:r>
                        <a:rPr lang="en-GB" sz="2200" b="0" i="0" dirty="0">
                          <a:latin typeface="OpenDyslexicAlta" pitchFamily="2" charset="77"/>
                          <a:ea typeface="OpenDyslexic" charset="0"/>
                          <a:cs typeface="OpenDyslexic" charset="0"/>
                        </a:rPr>
                        <a:t>interfere</a:t>
                      </a:r>
                    </a:p>
                  </a:txBody>
                  <a:tcPr anchor="ctr"/>
                </a:tc>
                <a:tc>
                  <a:txBody>
                    <a:bodyPr/>
                    <a:lstStyle/>
                    <a:p>
                      <a:pPr algn="ctr"/>
                      <a:r>
                        <a:rPr lang="en-GB" sz="2200" b="0" i="0" dirty="0">
                          <a:latin typeface="OpenDyslexicAlta" pitchFamily="2" charset="77"/>
                          <a:ea typeface="OpenDyslexic" charset="0"/>
                          <a:cs typeface="OpenDyslexic" charset="0"/>
                        </a:rPr>
                        <a:t>action</a:t>
                      </a:r>
                    </a:p>
                  </a:txBody>
                  <a:tcPr anchor="ctr"/>
                </a:tc>
                <a:tc>
                  <a:txBody>
                    <a:bodyPr/>
                    <a:lstStyle/>
                    <a:p>
                      <a:pPr algn="ctr"/>
                      <a:r>
                        <a:rPr lang="en-GB" sz="2200" b="0" i="0" dirty="0">
                          <a:latin typeface="OpenDyslexicAlta" pitchFamily="2" charset="77"/>
                          <a:ea typeface="OpenDyslexic" charset="0"/>
                          <a:cs typeface="OpenDyslexic" charset="0"/>
                        </a:rPr>
                        <a:t>intercom</a:t>
                      </a:r>
                    </a:p>
                  </a:txBody>
                  <a:tcPr anchor="ctr"/>
                </a:tc>
                <a:extLst>
                  <a:ext uri="{0D108BD9-81ED-4DB2-BD59-A6C34878D82A}">
                    <a16:rowId xmlns:a16="http://schemas.microsoft.com/office/drawing/2014/main" val="10002"/>
                  </a:ext>
                </a:extLst>
              </a:tr>
              <a:tr h="817468">
                <a:tc>
                  <a:txBody>
                    <a:bodyPr/>
                    <a:lstStyle/>
                    <a:p>
                      <a:pPr algn="ctr"/>
                      <a:r>
                        <a:rPr lang="en-GB" sz="2200" b="0" i="0" dirty="0">
                          <a:latin typeface="OpenDyslexicAlta" pitchFamily="2" charset="77"/>
                          <a:ea typeface="OpenDyslexic" charset="0"/>
                          <a:cs typeface="OpenDyslexic" charset="0"/>
                        </a:rPr>
                        <a:t>changeable</a:t>
                      </a:r>
                    </a:p>
                  </a:txBody>
                  <a:tcPr anchor="ctr"/>
                </a:tc>
                <a:tc>
                  <a:txBody>
                    <a:bodyPr/>
                    <a:lstStyle/>
                    <a:p>
                      <a:pPr algn="ctr"/>
                      <a:r>
                        <a:rPr lang="en-GB" sz="2200" b="0" i="0" dirty="0">
                          <a:latin typeface="OpenDyslexicAlta" pitchFamily="2" charset="77"/>
                          <a:ea typeface="OpenDyslexic" charset="0"/>
                          <a:cs typeface="OpenDyslexic" charset="0"/>
                        </a:rPr>
                        <a:t>inactive</a:t>
                      </a:r>
                    </a:p>
                  </a:txBody>
                  <a:tcPr anchor="ctr"/>
                </a:tc>
                <a:tc>
                  <a:txBody>
                    <a:bodyPr/>
                    <a:lstStyle/>
                    <a:p>
                      <a:pPr algn="ctr"/>
                      <a:r>
                        <a:rPr lang="en-GB" sz="2200" b="0" i="0" dirty="0">
                          <a:latin typeface="OpenDyslexicAlta" pitchFamily="2" charset="77"/>
                          <a:ea typeface="OpenDyslexic" charset="0"/>
                          <a:cs typeface="OpenDyslexic" charset="0"/>
                        </a:rPr>
                        <a:t>interspersed</a:t>
                      </a:r>
                    </a:p>
                  </a:txBody>
                  <a:tcPr anchor="ctr"/>
                </a:tc>
                <a:tc>
                  <a:txBody>
                    <a:bodyPr/>
                    <a:lstStyle/>
                    <a:p>
                      <a:pPr algn="ctr"/>
                      <a:r>
                        <a:rPr lang="en-GB" sz="2200" b="0" i="0" dirty="0">
                          <a:latin typeface="OpenDyslexicAlta" pitchFamily="2" charset="77"/>
                          <a:ea typeface="OpenDyslexic" charset="0"/>
                          <a:cs typeface="OpenDyslexic" charset="0"/>
                        </a:rPr>
                        <a:t>internet</a:t>
                      </a:r>
                    </a:p>
                  </a:txBody>
                  <a:tcPr anchor="ctr"/>
                </a:tc>
                <a:extLst>
                  <a:ext uri="{0D108BD9-81ED-4DB2-BD59-A6C34878D82A}">
                    <a16:rowId xmlns:a16="http://schemas.microsoft.com/office/drawing/2014/main" val="10003"/>
                  </a:ext>
                </a:extLst>
              </a:tr>
              <a:tr h="817468">
                <a:tc>
                  <a:txBody>
                    <a:bodyPr/>
                    <a:lstStyle/>
                    <a:p>
                      <a:pPr algn="ctr"/>
                      <a:r>
                        <a:rPr lang="en-GB" sz="2200" b="0" i="0" dirty="0">
                          <a:latin typeface="OpenDyslexicAlta" pitchFamily="2" charset="77"/>
                          <a:ea typeface="OpenDyslexic" charset="0"/>
                          <a:cs typeface="OpenDyslexic" charset="0"/>
                        </a:rPr>
                        <a:t>intercept</a:t>
                      </a:r>
                    </a:p>
                  </a:txBody>
                  <a:tcPr anchor="ctr"/>
                </a:tc>
                <a:tc>
                  <a:txBody>
                    <a:bodyPr/>
                    <a:lstStyle/>
                    <a:p>
                      <a:pPr algn="ctr"/>
                      <a:r>
                        <a:rPr lang="en-GB" sz="2200" b="0" i="0" dirty="0">
                          <a:latin typeface="OpenDyslexicAlta" pitchFamily="2" charset="77"/>
                          <a:ea typeface="OpenDyslexic" charset="0"/>
                          <a:cs typeface="OpenDyslexic" charset="0"/>
                        </a:rPr>
                        <a:t>facial</a:t>
                      </a:r>
                    </a:p>
                  </a:txBody>
                  <a:tcPr anchor="ctr"/>
                </a:tc>
                <a:tc>
                  <a:txBody>
                    <a:bodyPr/>
                    <a:lstStyle/>
                    <a:p>
                      <a:pPr algn="ctr"/>
                      <a:r>
                        <a:rPr lang="en-GB" sz="2200" b="0" i="0" dirty="0">
                          <a:latin typeface="OpenDyslexicAlta" pitchFamily="2" charset="77"/>
                          <a:ea typeface="OpenDyslexic" charset="0"/>
                          <a:cs typeface="OpenDyslexic" charset="0"/>
                        </a:rPr>
                        <a:t>interview</a:t>
                      </a:r>
                    </a:p>
                  </a:txBody>
                  <a:tcPr anchor="ctr"/>
                </a:tc>
                <a:tc>
                  <a:txBody>
                    <a:bodyPr/>
                    <a:lstStyle/>
                    <a:p>
                      <a:pPr algn="ctr"/>
                      <a:r>
                        <a:rPr lang="en-GB" sz="2200" b="0" i="0" dirty="0">
                          <a:latin typeface="OpenDyslexicAlta" pitchFamily="2" charset="77"/>
                          <a:ea typeface="OpenDyslexic" charset="0"/>
                          <a:cs typeface="OpenDyslexic" charset="0"/>
                        </a:rPr>
                        <a:t>interesting</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rgbClr val="FF7E79"/>
          </a:solidFill>
          <a:ln>
            <a:solidFill>
              <a:schemeClr val="tx1"/>
            </a:solidFill>
          </a:ln>
        </p:spPr>
        <p:txBody>
          <a:bodyPr wrap="square" rtlCol="0">
            <a:spAutoFit/>
          </a:bodyPr>
          <a:lstStyle/>
          <a:p>
            <a:r>
              <a:rPr lang="en-GB" sz="1600" dirty="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
        <p:nvSpPr>
          <p:cNvPr id="8" name="TextBox 7"/>
          <p:cNvSpPr txBox="1"/>
          <p:nvPr/>
        </p:nvSpPr>
        <p:spPr>
          <a:xfrm>
            <a:off x="3468914" y="6387824"/>
            <a:ext cx="8478158" cy="307777"/>
          </a:xfrm>
          <a:prstGeom prst="rect">
            <a:avLst/>
          </a:prstGeom>
          <a:solidFill>
            <a:srgbClr val="FF7E79"/>
          </a:solidFill>
          <a:ln>
            <a:solidFill>
              <a:schemeClr val="tx1"/>
            </a:solidFill>
          </a:ln>
        </p:spPr>
        <p:txBody>
          <a:bodyPr wrap="square" rtlCol="0">
            <a:spAutoFit/>
          </a:bodyPr>
          <a:lstStyle/>
          <a:p>
            <a:r>
              <a:rPr lang="en-GB" sz="1400" dirty="0">
                <a:latin typeface="OpenDyslexicAlta" pitchFamily="2" charset="77"/>
                <a:ea typeface="OpenDyslexic" charset="0"/>
                <a:cs typeface="OpenDyslexic" charset="0"/>
              </a:rPr>
              <a:t>Which new word in the grid follows the same spelling rule as the spelling list?</a:t>
            </a:r>
          </a:p>
        </p:txBody>
      </p:sp>
    </p:spTree>
    <p:extLst>
      <p:ext uri="{BB962C8B-B14F-4D97-AF65-F5344CB8AC3E}">
        <p14:creationId xmlns:p14="http://schemas.microsoft.com/office/powerpoint/2010/main" val="1932009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624412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interact</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intercity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international</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interfere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interview</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intercept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intercom</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internet</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interchange</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interface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8720305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‘inter-’ means between, amongst or during.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5</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6679869"/>
              </p:ext>
            </p:extLst>
          </p:nvPr>
        </p:nvGraphicFramePr>
        <p:xfrm>
          <a:off x="3468914" y="2250831"/>
          <a:ext cx="8478160" cy="4087340"/>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17468">
                <a:tc>
                  <a:txBody>
                    <a:bodyPr/>
                    <a:lstStyle/>
                    <a:p>
                      <a:pPr algn="ctr"/>
                      <a:r>
                        <a:rPr lang="en-GB" sz="2200" b="0" i="0" dirty="0">
                          <a:solidFill>
                            <a:srgbClr val="FF3860"/>
                          </a:solidFill>
                          <a:latin typeface="OpenDyslexicAlta" pitchFamily="2" charset="77"/>
                          <a:ea typeface="OpenDyslexic" charset="0"/>
                          <a:cs typeface="OpenDyslexic" charset="0"/>
                        </a:rPr>
                        <a:t>international</a:t>
                      </a:r>
                    </a:p>
                  </a:txBody>
                  <a:tcPr anchor="ctr"/>
                </a:tc>
                <a:tc>
                  <a:txBody>
                    <a:bodyPr/>
                    <a:lstStyle/>
                    <a:p>
                      <a:pPr algn="ctr"/>
                      <a:r>
                        <a:rPr lang="en-GB" sz="2200" b="0" i="0" dirty="0">
                          <a:latin typeface="OpenDyslexicAlta" pitchFamily="2" charset="77"/>
                          <a:ea typeface="OpenDyslexic" charset="0"/>
                          <a:cs typeface="OpenDyslexic" charset="0"/>
                        </a:rPr>
                        <a:t>impossible</a:t>
                      </a:r>
                    </a:p>
                  </a:txBody>
                  <a:tcPr anchor="ctr"/>
                </a:tc>
                <a:tc>
                  <a:txBody>
                    <a:bodyPr/>
                    <a:lstStyle/>
                    <a:p>
                      <a:pPr algn="ctr"/>
                      <a:r>
                        <a:rPr lang="en-GB" sz="2200" b="0" i="0" dirty="0">
                          <a:latin typeface="OpenDyslexicAlta" pitchFamily="2" charset="77"/>
                          <a:ea typeface="OpenDyslexic" charset="0"/>
                          <a:cs typeface="OpenDyslexic" charset="0"/>
                        </a:rPr>
                        <a:t>electricity</a:t>
                      </a:r>
                    </a:p>
                  </a:txBody>
                  <a:tcPr anchor="ctr"/>
                </a:tc>
                <a:tc>
                  <a:txBody>
                    <a:bodyPr/>
                    <a:lstStyle/>
                    <a:p>
                      <a:pPr algn="ctr"/>
                      <a:r>
                        <a:rPr lang="en-GB" sz="2200" b="0" i="0" dirty="0">
                          <a:solidFill>
                            <a:srgbClr val="FF3860"/>
                          </a:solidFill>
                          <a:latin typeface="OpenDyslexicAlta" pitchFamily="2" charset="77"/>
                          <a:ea typeface="OpenDyslexic" charset="0"/>
                          <a:cs typeface="OpenDyslexic" charset="0"/>
                        </a:rPr>
                        <a:t>interchange</a:t>
                      </a:r>
                    </a:p>
                  </a:txBody>
                  <a:tcPr anchor="ctr"/>
                </a:tc>
                <a:extLst>
                  <a:ext uri="{0D108BD9-81ED-4DB2-BD59-A6C34878D82A}">
                    <a16:rowId xmlns:a16="http://schemas.microsoft.com/office/drawing/2014/main" val="10000"/>
                  </a:ext>
                </a:extLst>
              </a:tr>
              <a:tr h="817468">
                <a:tc>
                  <a:txBody>
                    <a:bodyPr/>
                    <a:lstStyle/>
                    <a:p>
                      <a:pPr algn="ctr"/>
                      <a:r>
                        <a:rPr lang="en-GB" sz="2200" b="0" i="0" dirty="0">
                          <a:latin typeface="OpenDyslexicAlta" pitchFamily="2" charset="77"/>
                          <a:ea typeface="OpenDyslexic" charset="0"/>
                          <a:cs typeface="OpenDyslexic" charset="0"/>
                        </a:rPr>
                        <a:t>simplistic</a:t>
                      </a:r>
                    </a:p>
                  </a:txBody>
                  <a:tcPr anchor="ctr"/>
                </a:tc>
                <a:tc>
                  <a:txBody>
                    <a:bodyPr/>
                    <a:lstStyle/>
                    <a:p>
                      <a:pPr algn="ctr"/>
                      <a:r>
                        <a:rPr lang="en-GB" sz="2200" b="0" i="0" dirty="0">
                          <a:solidFill>
                            <a:srgbClr val="FF3860"/>
                          </a:solidFill>
                          <a:latin typeface="OpenDyslexicAlta" pitchFamily="2" charset="77"/>
                          <a:ea typeface="OpenDyslexic" charset="0"/>
                          <a:cs typeface="OpenDyslexic" charset="0"/>
                        </a:rPr>
                        <a:t>interface</a:t>
                      </a:r>
                    </a:p>
                  </a:txBody>
                  <a:tcPr anchor="ctr"/>
                </a:tc>
                <a:tc>
                  <a:txBody>
                    <a:bodyPr/>
                    <a:lstStyle/>
                    <a:p>
                      <a:pPr algn="ctr"/>
                      <a:r>
                        <a:rPr lang="en-GB" sz="2200" b="0" i="0" dirty="0">
                          <a:solidFill>
                            <a:srgbClr val="FF3860"/>
                          </a:solidFill>
                          <a:latin typeface="OpenDyslexicAlta" pitchFamily="2" charset="77"/>
                          <a:ea typeface="OpenDyslexic" charset="0"/>
                          <a:cs typeface="OpenDyslexic" charset="0"/>
                        </a:rPr>
                        <a:t>interact</a:t>
                      </a:r>
                    </a:p>
                  </a:txBody>
                  <a:tcPr anchor="ctr"/>
                </a:tc>
                <a:tc>
                  <a:txBody>
                    <a:bodyPr/>
                    <a:lstStyle/>
                    <a:p>
                      <a:pPr algn="ctr"/>
                      <a:r>
                        <a:rPr lang="en-GB" sz="2200" b="0" i="0" dirty="0">
                          <a:latin typeface="OpenDyslexicAlta" pitchFamily="2" charset="77"/>
                          <a:ea typeface="OpenDyslexic" charset="0"/>
                          <a:cs typeface="OpenDyslexic" charset="0"/>
                        </a:rPr>
                        <a:t>diversity</a:t>
                      </a:r>
                    </a:p>
                  </a:txBody>
                  <a:tcPr anchor="ctr"/>
                </a:tc>
                <a:extLst>
                  <a:ext uri="{0D108BD9-81ED-4DB2-BD59-A6C34878D82A}">
                    <a16:rowId xmlns:a16="http://schemas.microsoft.com/office/drawing/2014/main" val="10001"/>
                  </a:ext>
                </a:extLst>
              </a:tr>
              <a:tr h="817468">
                <a:tc>
                  <a:txBody>
                    <a:bodyPr/>
                    <a:lstStyle/>
                    <a:p>
                      <a:pPr algn="ctr"/>
                      <a:r>
                        <a:rPr lang="en-GB" sz="2200" b="0" i="0" dirty="0">
                          <a:solidFill>
                            <a:srgbClr val="FF3860"/>
                          </a:solidFill>
                          <a:latin typeface="OpenDyslexicAlta" pitchFamily="2" charset="77"/>
                          <a:ea typeface="OpenDyslexic" charset="0"/>
                          <a:cs typeface="OpenDyslexic" charset="0"/>
                        </a:rPr>
                        <a:t>intercity</a:t>
                      </a:r>
                    </a:p>
                  </a:txBody>
                  <a:tcPr anchor="ctr"/>
                </a:tc>
                <a:tc>
                  <a:txBody>
                    <a:bodyPr/>
                    <a:lstStyle/>
                    <a:p>
                      <a:pPr algn="ctr"/>
                      <a:r>
                        <a:rPr lang="en-GB" sz="2200" b="0" i="0" dirty="0">
                          <a:solidFill>
                            <a:srgbClr val="FF3860"/>
                          </a:solidFill>
                          <a:latin typeface="OpenDyslexicAlta" pitchFamily="2" charset="77"/>
                          <a:ea typeface="OpenDyslexic" charset="0"/>
                          <a:cs typeface="OpenDyslexic" charset="0"/>
                        </a:rPr>
                        <a:t>interfere</a:t>
                      </a:r>
                    </a:p>
                  </a:txBody>
                  <a:tcPr anchor="ctr"/>
                </a:tc>
                <a:tc>
                  <a:txBody>
                    <a:bodyPr/>
                    <a:lstStyle/>
                    <a:p>
                      <a:pPr algn="ctr"/>
                      <a:r>
                        <a:rPr lang="en-GB" sz="2200" b="0" i="0" dirty="0">
                          <a:latin typeface="OpenDyslexicAlta" pitchFamily="2" charset="77"/>
                          <a:ea typeface="OpenDyslexic" charset="0"/>
                          <a:cs typeface="OpenDyslexic" charset="0"/>
                        </a:rPr>
                        <a:t>action</a:t>
                      </a:r>
                    </a:p>
                  </a:txBody>
                  <a:tcPr anchor="ctr"/>
                </a:tc>
                <a:tc>
                  <a:txBody>
                    <a:bodyPr/>
                    <a:lstStyle/>
                    <a:p>
                      <a:pPr algn="ctr"/>
                      <a:r>
                        <a:rPr lang="en-GB" sz="2200" b="0" i="0" dirty="0">
                          <a:solidFill>
                            <a:srgbClr val="FF3860"/>
                          </a:solidFill>
                          <a:latin typeface="OpenDyslexicAlta" pitchFamily="2" charset="77"/>
                          <a:ea typeface="OpenDyslexic" charset="0"/>
                          <a:cs typeface="OpenDyslexic" charset="0"/>
                        </a:rPr>
                        <a:t>intercom</a:t>
                      </a:r>
                    </a:p>
                  </a:txBody>
                  <a:tcPr anchor="ctr"/>
                </a:tc>
                <a:extLst>
                  <a:ext uri="{0D108BD9-81ED-4DB2-BD59-A6C34878D82A}">
                    <a16:rowId xmlns:a16="http://schemas.microsoft.com/office/drawing/2014/main" val="10002"/>
                  </a:ext>
                </a:extLst>
              </a:tr>
              <a:tr h="817468">
                <a:tc>
                  <a:txBody>
                    <a:bodyPr/>
                    <a:lstStyle/>
                    <a:p>
                      <a:pPr algn="ctr"/>
                      <a:r>
                        <a:rPr lang="en-GB" sz="2200" b="0" i="0" dirty="0">
                          <a:latin typeface="OpenDyslexicAlta" pitchFamily="2" charset="77"/>
                          <a:ea typeface="OpenDyslexic" charset="0"/>
                          <a:cs typeface="OpenDyslexic" charset="0"/>
                        </a:rPr>
                        <a:t>changeable</a:t>
                      </a:r>
                    </a:p>
                  </a:txBody>
                  <a:tcPr anchor="ctr"/>
                </a:tc>
                <a:tc>
                  <a:txBody>
                    <a:bodyPr/>
                    <a:lstStyle/>
                    <a:p>
                      <a:pPr algn="ctr"/>
                      <a:r>
                        <a:rPr lang="en-GB" sz="2200" b="0" i="0" dirty="0">
                          <a:latin typeface="OpenDyslexicAlta" pitchFamily="2" charset="77"/>
                          <a:ea typeface="OpenDyslexic" charset="0"/>
                          <a:cs typeface="OpenDyslexic" charset="0"/>
                        </a:rPr>
                        <a:t>inactive</a:t>
                      </a:r>
                    </a:p>
                  </a:txBody>
                  <a:tcPr anchor="ctr"/>
                </a:tc>
                <a:tc>
                  <a:txBody>
                    <a:bodyPr/>
                    <a:lstStyle/>
                    <a:p>
                      <a:pPr algn="ctr"/>
                      <a:r>
                        <a:rPr lang="en-GB" sz="2200" b="0" i="0" dirty="0">
                          <a:latin typeface="OpenDyslexicAlta" pitchFamily="2" charset="77"/>
                          <a:ea typeface="OpenDyslexic" charset="0"/>
                          <a:cs typeface="OpenDyslexic" charset="0"/>
                        </a:rPr>
                        <a:t>interspersed</a:t>
                      </a:r>
                    </a:p>
                  </a:txBody>
                  <a:tcPr anchor="ctr"/>
                </a:tc>
                <a:tc>
                  <a:txBody>
                    <a:bodyPr/>
                    <a:lstStyle/>
                    <a:p>
                      <a:pPr algn="ctr"/>
                      <a:r>
                        <a:rPr lang="en-GB" sz="2200" b="0" i="0" dirty="0">
                          <a:solidFill>
                            <a:srgbClr val="FF3860"/>
                          </a:solidFill>
                          <a:latin typeface="OpenDyslexicAlta" pitchFamily="2" charset="77"/>
                          <a:ea typeface="OpenDyslexic" charset="0"/>
                          <a:cs typeface="OpenDyslexic" charset="0"/>
                        </a:rPr>
                        <a:t>internet</a:t>
                      </a:r>
                    </a:p>
                  </a:txBody>
                  <a:tcPr anchor="ctr"/>
                </a:tc>
                <a:extLst>
                  <a:ext uri="{0D108BD9-81ED-4DB2-BD59-A6C34878D82A}">
                    <a16:rowId xmlns:a16="http://schemas.microsoft.com/office/drawing/2014/main" val="10003"/>
                  </a:ext>
                </a:extLst>
              </a:tr>
              <a:tr h="817468">
                <a:tc>
                  <a:txBody>
                    <a:bodyPr/>
                    <a:lstStyle/>
                    <a:p>
                      <a:pPr algn="ctr"/>
                      <a:r>
                        <a:rPr lang="en-GB" sz="2200" b="0" i="0" dirty="0">
                          <a:solidFill>
                            <a:srgbClr val="FF3860"/>
                          </a:solidFill>
                          <a:latin typeface="OpenDyslexicAlta" pitchFamily="2" charset="77"/>
                          <a:ea typeface="OpenDyslexic" charset="0"/>
                          <a:cs typeface="OpenDyslexic" charset="0"/>
                        </a:rPr>
                        <a:t>intercept</a:t>
                      </a:r>
                    </a:p>
                  </a:txBody>
                  <a:tcPr anchor="ctr"/>
                </a:tc>
                <a:tc>
                  <a:txBody>
                    <a:bodyPr/>
                    <a:lstStyle/>
                    <a:p>
                      <a:pPr algn="ctr"/>
                      <a:r>
                        <a:rPr lang="en-GB" sz="2200" b="0" i="0" dirty="0">
                          <a:latin typeface="OpenDyslexicAlta" pitchFamily="2" charset="77"/>
                          <a:ea typeface="OpenDyslexic" charset="0"/>
                          <a:cs typeface="OpenDyslexic" charset="0"/>
                        </a:rPr>
                        <a:t>facial</a:t>
                      </a:r>
                    </a:p>
                  </a:txBody>
                  <a:tcPr anchor="ctr"/>
                </a:tc>
                <a:tc>
                  <a:txBody>
                    <a:bodyPr/>
                    <a:lstStyle/>
                    <a:p>
                      <a:pPr algn="ctr"/>
                      <a:r>
                        <a:rPr lang="en-GB" sz="2200" b="0" i="0" dirty="0">
                          <a:solidFill>
                            <a:srgbClr val="FF3860"/>
                          </a:solidFill>
                          <a:latin typeface="OpenDyslexicAlta" pitchFamily="2" charset="77"/>
                          <a:ea typeface="OpenDyslexic" charset="0"/>
                          <a:cs typeface="OpenDyslexic" charset="0"/>
                        </a:rPr>
                        <a:t>interview</a:t>
                      </a:r>
                    </a:p>
                  </a:txBody>
                  <a:tcPr anchor="ctr"/>
                </a:tc>
                <a:tc>
                  <a:txBody>
                    <a:bodyPr/>
                    <a:lstStyle/>
                    <a:p>
                      <a:pPr algn="ctr"/>
                      <a:r>
                        <a:rPr lang="en-GB" sz="2200" b="0" i="0" dirty="0">
                          <a:latin typeface="OpenDyslexicAlta" pitchFamily="2" charset="77"/>
                          <a:ea typeface="OpenDyslexic" charset="0"/>
                          <a:cs typeface="OpenDyslexic" charset="0"/>
                        </a:rPr>
                        <a:t>interesting</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rgbClr val="FF7E79"/>
          </a:solidFill>
          <a:ln>
            <a:solidFill>
              <a:schemeClr val="tx1"/>
            </a:solidFill>
          </a:ln>
        </p:spPr>
        <p:txBody>
          <a:bodyPr wrap="square" rtlCol="0">
            <a:spAutoFit/>
          </a:bodyPr>
          <a:lstStyle/>
          <a:p>
            <a:r>
              <a:rPr lang="en-GB" sz="1600" dirty="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
        <p:nvSpPr>
          <p:cNvPr id="8" name="TextBox 7"/>
          <p:cNvSpPr txBox="1"/>
          <p:nvPr/>
        </p:nvSpPr>
        <p:spPr>
          <a:xfrm>
            <a:off x="3468914" y="6387824"/>
            <a:ext cx="8478158" cy="307777"/>
          </a:xfrm>
          <a:prstGeom prst="rect">
            <a:avLst/>
          </a:prstGeom>
          <a:solidFill>
            <a:srgbClr val="FF7E79"/>
          </a:solidFill>
          <a:ln>
            <a:solidFill>
              <a:schemeClr val="tx1"/>
            </a:solidFill>
          </a:ln>
        </p:spPr>
        <p:txBody>
          <a:bodyPr wrap="square" rtlCol="0">
            <a:spAutoFit/>
          </a:bodyPr>
          <a:lstStyle/>
          <a:p>
            <a:r>
              <a:rPr lang="en-GB" sz="1400" dirty="0">
                <a:latin typeface="OpenDyslexicAlta" pitchFamily="2" charset="77"/>
                <a:ea typeface="OpenDyslexic" charset="0"/>
                <a:cs typeface="OpenDyslexic" charset="0"/>
              </a:rPr>
              <a:t>Which new word in the grid follows the same spelling rule as the spelling list?</a:t>
            </a:r>
          </a:p>
        </p:txBody>
      </p:sp>
    </p:spTree>
    <p:extLst>
      <p:ext uri="{BB962C8B-B14F-4D97-AF65-F5344CB8AC3E}">
        <p14:creationId xmlns:p14="http://schemas.microsoft.com/office/powerpoint/2010/main" val="159855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6</a:t>
            </a:r>
          </a:p>
        </p:txBody>
      </p:sp>
    </p:spTree>
    <p:extLst>
      <p:ext uri="{BB962C8B-B14F-4D97-AF65-F5344CB8AC3E}">
        <p14:creationId xmlns:p14="http://schemas.microsoft.com/office/powerpoint/2010/main" val="791504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6</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p:txBody>
      </p:sp>
      <p:sp>
        <p:nvSpPr>
          <p:cNvPr id="8" name="TextBox 7"/>
          <p:cNvSpPr txBox="1"/>
          <p:nvPr/>
        </p:nvSpPr>
        <p:spPr>
          <a:xfrm>
            <a:off x="3582649" y="1603948"/>
            <a:ext cx="7300210" cy="923330"/>
          </a:xfrm>
          <a:prstGeom prst="rect">
            <a:avLst/>
          </a:prstGeom>
          <a:noFill/>
        </p:spPr>
        <p:txBody>
          <a:bodyPr wrap="square" rtlCol="0">
            <a:spAutoFit/>
          </a:bodyPr>
          <a:lstStyle/>
          <a:p>
            <a:r>
              <a:rPr lang="en-GB" dirty="0">
                <a:latin typeface="OpenDyslexicAlta" pitchFamily="2" charset="77"/>
                <a:ea typeface="OpenDyslexic" charset="0"/>
                <a:cs typeface="OpenDyslexic" charset="0"/>
              </a:rPr>
              <a:t>Challenge Week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Choose an activity from the Challenge Activity Pack </a:t>
            </a:r>
          </a:p>
        </p:txBody>
      </p:sp>
      <p:graphicFrame>
        <p:nvGraphicFramePr>
          <p:cNvPr id="9" name="Table 8">
            <a:extLst>
              <a:ext uri="{FF2B5EF4-FFF2-40B4-BE49-F238E27FC236}">
                <a16:creationId xmlns:a16="http://schemas.microsoft.com/office/drawing/2014/main" id="{2B3EC915-3C81-E449-94EF-D6227B2D0FCD}"/>
              </a:ext>
            </a:extLst>
          </p:cNvPr>
          <p:cNvGraphicFramePr>
            <a:graphicFrameLocks noGrp="1"/>
          </p:cNvGraphicFramePr>
          <p:nvPr>
            <p:extLst>
              <p:ext uri="{D42A27DB-BD31-4B8C-83A1-F6EECF244321}">
                <p14:modId xmlns:p14="http://schemas.microsoft.com/office/powerpoint/2010/main" val="861792914"/>
              </p:ext>
            </p:extLst>
          </p:nvPr>
        </p:nvGraphicFramePr>
        <p:xfrm>
          <a:off x="508000" y="15526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calendar</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appear</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believe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grammar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increase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interest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opposite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straight</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strength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women</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29096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6093058"/>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756941022"/>
                    </a:ext>
                  </a:extLst>
                </a:gridCol>
                <a:gridCol w="1858433">
                  <a:extLst>
                    <a:ext uri="{9D8B030D-6E8A-4147-A177-3AD203B41FA5}">
                      <a16:colId xmlns:a16="http://schemas.microsoft.com/office/drawing/2014/main" val="534144492"/>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calendar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appear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believe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grammar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increase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interest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opposite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straight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strength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women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5905514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r>
                        <a:rPr lang="en-GB" sz="1400" b="1" i="0" baseline="0" dirty="0">
                          <a:solidFill>
                            <a:srgbClr val="FF3860"/>
                          </a:solidFill>
                          <a:latin typeface="Muli" pitchFamily="2" charset="77"/>
                        </a:rPr>
                        <a:t>Challenge Words</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7246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calendar</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appear</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believe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grammar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increase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interest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opposite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straight</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strength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women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004015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endParaRPr lang="en-GB" sz="1400" baseline="0" dirty="0">
                        <a:latin typeface="Muli" pitchFamily="2" charset="77"/>
                      </a:endParaRPr>
                    </a:p>
                    <a:p>
                      <a:r>
                        <a:rPr lang="en-GB" sz="1400" baseline="0" dirty="0">
                          <a:solidFill>
                            <a:schemeClr val="tx1"/>
                          </a:solidFill>
                          <a:latin typeface="Muli" pitchFamily="2" charset="77"/>
                        </a:rPr>
                        <a:t>Name:</a:t>
                      </a:r>
                      <a:endParaRPr lang="en-GB" sz="1400" dirty="0">
                        <a:solidFill>
                          <a:schemeClr val="tx1"/>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223658" y="1432845"/>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9"/>
                  </a:ext>
                </a:extLst>
              </a:tr>
            </a:tbl>
          </a:graphicData>
        </a:graphic>
      </p:graphicFrame>
      <p:sp>
        <p:nvSpPr>
          <p:cNvPr id="9" name="TextBox 8"/>
          <p:cNvSpPr txBox="1"/>
          <p:nvPr/>
        </p:nvSpPr>
        <p:spPr>
          <a:xfrm>
            <a:off x="4580371" y="626006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4100715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calendar</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appear</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believe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grammar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increase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interest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opposite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straight</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strength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women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5548665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baseline="0" dirty="0">
                          <a:solidFill>
                            <a:srgbClr val="FF3860"/>
                          </a:solidFill>
                          <a:latin typeface="Muli" pitchFamily="2" charset="77"/>
                        </a:rPr>
                        <a:t>Challenge Words</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noFill/>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6</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78317484"/>
              </p:ext>
            </p:extLst>
          </p:nvPr>
        </p:nvGraphicFramePr>
        <p:xfrm>
          <a:off x="4236334" y="1432845"/>
          <a:ext cx="7019497" cy="4665220"/>
        </p:xfrm>
        <a:graphic>
          <a:graphicData uri="http://schemas.openxmlformats.org/drawingml/2006/table">
            <a:tbl>
              <a:tblPr firstRow="1" firstCol="1" bandRow="1">
                <a:tableStyleId>{5940675A-B579-460E-94D1-54222C63F5DA}</a:tableStyleId>
              </a:tblPr>
              <a:tblGrid>
                <a:gridCol w="434976">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algn="ctr"/>
                      <a:r>
                        <a:rPr lang="en-GB" sz="2400" b="0" i="0" dirty="0">
                          <a:solidFill>
                            <a:schemeClr val="tx1"/>
                          </a:solidFill>
                          <a:latin typeface="OpenDyslexicAlta" pitchFamily="2" charset="77"/>
                          <a:ea typeface="OpenDyslexic" charset="0"/>
                          <a:cs typeface="OpenDyslexic" charset="0"/>
                        </a:rPr>
                        <a:t>b</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solidFill>
                            <a:schemeClr val="tx1"/>
                          </a:solidFill>
                          <a:latin typeface="OpenDyslexicAlta" pitchFamily="2" charset="77"/>
                          <a:ea typeface="OpenDyslexic" charset="0"/>
                          <a:cs typeface="OpenDyslexic" charset="0"/>
                        </a:rPr>
                        <a:t>p</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m</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algn="ctr"/>
                      <a:r>
                        <a:rPr lang="en-GB" sz="2400" b="0" i="0" dirty="0" err="1">
                          <a:solidFill>
                            <a:schemeClr val="tx1"/>
                          </a:solidFill>
                          <a:latin typeface="OpenDyslexicAlta" pitchFamily="2" charset="77"/>
                          <a:ea typeface="OpenDyslexic" charset="0"/>
                          <a:cs typeface="OpenDyslexic" charset="0"/>
                        </a:rPr>
                        <a:t>i</a:t>
                      </a:r>
                      <a:endParaRPr lang="en-GB" sz="2400" b="0" i="0" dirty="0">
                        <a:solidFill>
                          <a:schemeClr val="tx1"/>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n</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a</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solidFill>
                            <a:schemeClr val="tx1"/>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solidFill>
                            <a:schemeClr val="tx1"/>
                          </a:solidFill>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extLst>
                  <a:ext uri="{0D108BD9-81ED-4DB2-BD59-A6C34878D82A}">
                    <a16:rowId xmlns:a16="http://schemas.microsoft.com/office/drawing/2014/main" val="10009"/>
                  </a:ext>
                </a:extLst>
              </a:tr>
            </a:tbl>
          </a:graphicData>
        </a:graphic>
      </p:graphicFrame>
      <p:sp>
        <p:nvSpPr>
          <p:cNvPr id="9" name="TextBox 8"/>
          <p:cNvSpPr txBox="1"/>
          <p:nvPr/>
        </p:nvSpPr>
        <p:spPr>
          <a:xfrm>
            <a:off x="4580371" y="626006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482952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suffix ’-</a:t>
            </a:r>
            <a:r>
              <a:rPr lang="en-GB" dirty="0" err="1"/>
              <a:t>ation</a:t>
            </a:r>
            <a:r>
              <a:rPr lang="en-GB" dirty="0"/>
              <a:t>’ is added to verbs to form nouns.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7</a:t>
            </a:r>
          </a:p>
        </p:txBody>
      </p:sp>
    </p:spTree>
    <p:extLst>
      <p:ext uri="{BB962C8B-B14F-4D97-AF65-F5344CB8AC3E}">
        <p14:creationId xmlns:p14="http://schemas.microsoft.com/office/powerpoint/2010/main" val="2529197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7</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a:t>
            </a:r>
            <a:r>
              <a:rPr lang="en-GB" dirty="0" err="1"/>
              <a:t>ation</a:t>
            </a:r>
            <a:r>
              <a:rPr lang="en-GB" dirty="0"/>
              <a:t>’ is added to verbs to form nouns.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information</a:t>
            </a:r>
          </a:p>
          <a:p>
            <a:pPr fontAlgn="t"/>
            <a:r>
              <a:rPr lang="en-GB" dirty="0"/>
              <a:t>sensation</a:t>
            </a:r>
          </a:p>
          <a:p>
            <a:pPr fontAlgn="t"/>
            <a:r>
              <a:rPr lang="en-GB" dirty="0"/>
              <a:t>preparation</a:t>
            </a:r>
          </a:p>
          <a:p>
            <a:pPr fontAlgn="t"/>
            <a:r>
              <a:rPr lang="en-GB" dirty="0"/>
              <a:t>vibration</a:t>
            </a:r>
          </a:p>
          <a:p>
            <a:pPr fontAlgn="t"/>
            <a:r>
              <a:rPr lang="en-GB" dirty="0"/>
              <a:t>decoration</a:t>
            </a:r>
          </a:p>
          <a:p>
            <a:pPr fontAlgn="t"/>
            <a:r>
              <a:rPr lang="en-GB" dirty="0"/>
              <a:t>donation</a:t>
            </a:r>
          </a:p>
          <a:p>
            <a:pPr fontAlgn="t"/>
            <a:r>
              <a:rPr lang="en-GB" dirty="0"/>
              <a:t>duration</a:t>
            </a:r>
          </a:p>
          <a:p>
            <a:pPr fontAlgn="t"/>
            <a:r>
              <a:rPr lang="en-GB" dirty="0"/>
              <a:t>registration</a:t>
            </a:r>
          </a:p>
          <a:p>
            <a:pPr fontAlgn="t"/>
            <a:r>
              <a:rPr lang="en-GB" dirty="0"/>
              <a:t>population</a:t>
            </a:r>
          </a:p>
          <a:p>
            <a:pPr fontAlgn="t"/>
            <a:r>
              <a:rPr lang="en-GB" dirty="0"/>
              <a:t>determination</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627070006"/>
              </p:ext>
            </p:extLst>
          </p:nvPr>
        </p:nvGraphicFramePr>
        <p:xfrm>
          <a:off x="3429000" y="1223644"/>
          <a:ext cx="8477250" cy="5398002"/>
        </p:xfrm>
        <a:graphic>
          <a:graphicData uri="http://schemas.openxmlformats.org/drawingml/2006/table">
            <a:tbl>
              <a:tblPr firstRow="1" bandRow="1">
                <a:tableStyleId>{5940675A-B579-460E-94D1-54222C63F5DA}</a:tableStyleId>
              </a:tblPr>
              <a:tblGrid>
                <a:gridCol w="1595062">
                  <a:extLst>
                    <a:ext uri="{9D8B030D-6E8A-4147-A177-3AD203B41FA5}">
                      <a16:colId xmlns:a16="http://schemas.microsoft.com/office/drawing/2014/main" val="20000"/>
                    </a:ext>
                  </a:extLst>
                </a:gridCol>
                <a:gridCol w="6882188">
                  <a:extLst>
                    <a:ext uri="{9D8B030D-6E8A-4147-A177-3AD203B41FA5}">
                      <a16:colId xmlns:a16="http://schemas.microsoft.com/office/drawing/2014/main" val="20001"/>
                    </a:ext>
                  </a:extLst>
                </a:gridCol>
              </a:tblGrid>
              <a:tr h="1762685">
                <a:tc>
                  <a:txBody>
                    <a:bodyPr/>
                    <a:lstStyle/>
                    <a:p>
                      <a:r>
                        <a:rPr lang="en-GB" sz="1700" b="0" i="0" dirty="0">
                          <a:latin typeface="Muli" pitchFamily="2" charset="77"/>
                        </a:rPr>
                        <a:t>Introduction</a:t>
                      </a:r>
                    </a:p>
                  </a:txBody>
                  <a:tcPr/>
                </a:tc>
                <a:tc>
                  <a:txBody>
                    <a:bodyPr/>
                    <a:lstStyle/>
                    <a:p>
                      <a:r>
                        <a:rPr lang="en-GB" sz="1600" b="0" i="0" dirty="0">
                          <a:latin typeface="Muli" pitchFamily="2" charset="77"/>
                        </a:rPr>
                        <a:t>Today children will learn that adding ‘</a:t>
                      </a:r>
                      <a:r>
                        <a:rPr lang="en-GB" sz="1600" b="0" i="0" dirty="0" err="1">
                          <a:latin typeface="Muli" pitchFamily="2" charset="77"/>
                        </a:rPr>
                        <a:t>ation</a:t>
                      </a:r>
                      <a:r>
                        <a:rPr lang="en-GB" sz="1600" b="0" i="0" dirty="0">
                          <a:latin typeface="Muli" pitchFamily="2" charset="77"/>
                        </a:rPr>
                        <a:t>’ to verbs turns them in to nouns. Ask children to partner talk for a minute to think of any words that end with ‘</a:t>
                      </a:r>
                      <a:r>
                        <a:rPr lang="en-GB" sz="1600" b="0" i="0" dirty="0" err="1">
                          <a:latin typeface="Muli" pitchFamily="2" charset="77"/>
                        </a:rPr>
                        <a:t>ation</a:t>
                      </a:r>
                      <a:r>
                        <a:rPr lang="en-GB" sz="1600" b="0" i="0" dirty="0">
                          <a:latin typeface="Muli" pitchFamily="2" charset="77"/>
                        </a:rPr>
                        <a:t>’. </a:t>
                      </a:r>
                      <a:br>
                        <a:rPr lang="en-GB" sz="1600" b="0" i="0" dirty="0">
                          <a:latin typeface="Muli" pitchFamily="2" charset="77"/>
                        </a:rPr>
                      </a:br>
                      <a:endParaRPr lang="en-GB" sz="1600" b="0" i="0" dirty="0">
                        <a:latin typeface="Muli" pitchFamily="2" charset="77"/>
                      </a:endParaRPr>
                    </a:p>
                    <a:p>
                      <a:r>
                        <a:rPr lang="en-GB" sz="1600" b="0" i="0" dirty="0">
                          <a:latin typeface="Muli" pitchFamily="2" charset="77"/>
                        </a:rPr>
                        <a:t>Word ends in ‘e’ – remove e  and + ‘</a:t>
                      </a:r>
                      <a:r>
                        <a:rPr lang="en-GB" sz="1600" b="0" i="0" dirty="0" err="1">
                          <a:latin typeface="Muli" pitchFamily="2" charset="77"/>
                        </a:rPr>
                        <a:t>ation</a:t>
                      </a:r>
                      <a:r>
                        <a:rPr lang="en-GB" sz="1600" b="0" i="0" dirty="0">
                          <a:latin typeface="Muli" pitchFamily="2" charset="77"/>
                        </a:rPr>
                        <a:t>’</a:t>
                      </a:r>
                      <a:br>
                        <a:rPr lang="en-GB" sz="1600" b="0" i="0" dirty="0">
                          <a:latin typeface="Muli" pitchFamily="2" charset="77"/>
                        </a:rPr>
                      </a:br>
                      <a:r>
                        <a:rPr lang="en-GB" sz="1600" b="0" i="0" dirty="0">
                          <a:latin typeface="Muli" pitchFamily="2" charset="77"/>
                        </a:rPr>
                        <a:t>Word ends in ‘y’ – remove y and + ‘</a:t>
                      </a:r>
                      <a:r>
                        <a:rPr lang="en-GB" sz="1600" b="0" i="0" dirty="0" err="1">
                          <a:latin typeface="Muli" pitchFamily="2" charset="77"/>
                        </a:rPr>
                        <a:t>ic</a:t>
                      </a:r>
                      <a:r>
                        <a:rPr lang="en-GB" sz="1600" b="0" i="0" dirty="0">
                          <a:latin typeface="Muli" pitchFamily="2" charset="77"/>
                        </a:rPr>
                        <a:t>’ + ‘</a:t>
                      </a:r>
                      <a:r>
                        <a:rPr lang="en-GB" sz="1600" b="0" i="0" dirty="0" err="1">
                          <a:latin typeface="Muli" pitchFamily="2" charset="77"/>
                        </a:rPr>
                        <a:t>ation</a:t>
                      </a:r>
                      <a:r>
                        <a:rPr lang="en-GB" sz="1600" b="0" i="0" dirty="0">
                          <a:latin typeface="Muli" pitchFamily="2" charset="77"/>
                        </a:rPr>
                        <a:t>’ (multiply to multiplication)</a:t>
                      </a:r>
                      <a:br>
                        <a:rPr lang="en-GB" sz="1600" b="0" i="0" dirty="0">
                          <a:latin typeface="Muli" pitchFamily="2" charset="77"/>
                        </a:rPr>
                      </a:br>
                      <a:r>
                        <a:rPr lang="en-GB" sz="1600" b="0" i="0" dirty="0">
                          <a:latin typeface="Muli" pitchFamily="2" charset="77"/>
                        </a:rPr>
                        <a:t>Most other words you can just add ‘</a:t>
                      </a:r>
                      <a:r>
                        <a:rPr lang="en-GB" sz="1600" b="0" i="0" dirty="0" err="1">
                          <a:latin typeface="Muli" pitchFamily="2" charset="77"/>
                        </a:rPr>
                        <a:t>ation</a:t>
                      </a:r>
                      <a:r>
                        <a:rPr lang="en-GB" sz="1600" b="0" i="0" dirty="0">
                          <a:latin typeface="Muli" pitchFamily="2" charset="77"/>
                        </a:rPr>
                        <a:t>’ straight on the end.</a:t>
                      </a:r>
                    </a:p>
                  </a:txBody>
                  <a:tcPr/>
                </a:tc>
                <a:extLst>
                  <a:ext uri="{0D108BD9-81ED-4DB2-BD59-A6C34878D82A}">
                    <a16:rowId xmlns:a16="http://schemas.microsoft.com/office/drawing/2014/main" val="10000"/>
                  </a:ext>
                </a:extLst>
              </a:tr>
              <a:tr h="1413085">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 point slide, and following the spelling rules, children write down how they think the word can be changed from a verb to a noun by adding the suffix ‘</a:t>
                      </a:r>
                      <a:r>
                        <a:rPr lang="en-GB" sz="1600" b="0" i="0" baseline="0" dirty="0" err="1">
                          <a:latin typeface="Muli" pitchFamily="2" charset="77"/>
                        </a:rPr>
                        <a:t>ation</a:t>
                      </a:r>
                      <a:r>
                        <a:rPr lang="en-GB" sz="1600" b="0" i="0" baseline="0" dirty="0">
                          <a:latin typeface="Muli" pitchFamily="2" charset="77"/>
                        </a:rPr>
                        <a:t>’.</a:t>
                      </a:r>
                      <a:br>
                        <a:rPr lang="en-GB" sz="1600" b="0" i="0" baseline="0" dirty="0">
                          <a:latin typeface="Muli" pitchFamily="2" charset="77"/>
                        </a:rPr>
                      </a:br>
                      <a:br>
                        <a:rPr lang="en-GB" sz="1600" b="0" i="0" baseline="0" dirty="0">
                          <a:latin typeface="Muli" pitchFamily="2" charset="77"/>
                        </a:rPr>
                      </a:br>
                      <a:r>
                        <a:rPr lang="en-GB" sz="1600" b="0" i="0" baseline="0" dirty="0">
                          <a:latin typeface="Muli" pitchFamily="2" charset="77"/>
                        </a:rPr>
                        <a:t>Hold up white boards to show and discuss any errors or misconceptions.</a:t>
                      </a:r>
                    </a:p>
                  </a:txBody>
                  <a:tcPr/>
                </a:tc>
                <a:extLst>
                  <a:ext uri="{0D108BD9-81ED-4DB2-BD59-A6C34878D82A}">
                    <a16:rowId xmlns:a16="http://schemas.microsoft.com/office/drawing/2014/main" val="10001"/>
                  </a:ext>
                </a:extLst>
              </a:tr>
              <a:tr h="1801362">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Show children the slide with the boxes and ask them to apply the spelling rules to each word and decide which box the word should go in to. This can be done independently or as a pair and using whiteboards if required. </a:t>
                      </a:r>
                    </a:p>
                    <a:p>
                      <a:endParaRPr lang="en-GB" sz="1700" b="0" i="0" dirty="0">
                        <a:latin typeface="Muli" pitchFamily="2" charset="77"/>
                      </a:endParaRPr>
                    </a:p>
                    <a:p>
                      <a:r>
                        <a:rPr lang="en-GB" sz="1700" b="0" i="0" dirty="0">
                          <a:latin typeface="Muli" pitchFamily="2" charset="77"/>
                        </a:rPr>
                        <a:t>Share results and discuss any misconceptions.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5268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08122"/>
            <a:ext cx="10515600" cy="1325563"/>
          </a:xfrm>
        </p:spPr>
        <p:txBody>
          <a:bodyPr>
            <a:normAutofit fontScale="90000"/>
          </a:bodyPr>
          <a:lstStyle/>
          <a:p>
            <a:r>
              <a:rPr lang="en-GB" sz="5400" dirty="0"/>
              <a:t>How would you add ‘</a:t>
            </a:r>
            <a:r>
              <a:rPr lang="en-GB" sz="5400" dirty="0" err="1"/>
              <a:t>ation</a:t>
            </a:r>
            <a:r>
              <a:rPr lang="en-GB" sz="5400" dirty="0"/>
              <a:t>’ to this word:</a:t>
            </a:r>
            <a:br>
              <a:rPr lang="en-GB" sz="5400" dirty="0"/>
            </a:br>
            <a:br>
              <a:rPr lang="en-GB" sz="5400" dirty="0"/>
            </a:br>
            <a:r>
              <a:rPr lang="en-GB" sz="6700" dirty="0"/>
              <a:t>inform</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3933173"/>
            <a:ext cx="10515600" cy="2243790"/>
          </a:xfrm>
        </p:spPr>
        <p:txBody>
          <a:bodyPr/>
          <a:lstStyle/>
          <a:p>
            <a:pPr algn="ctr"/>
            <a:endParaRPr lang="en-GB" dirty="0"/>
          </a:p>
          <a:p>
            <a:pPr algn="ctr"/>
            <a:r>
              <a:rPr lang="en-GB" sz="6000" dirty="0"/>
              <a:t>information</a:t>
            </a:r>
            <a:br>
              <a:rPr lang="en-GB" sz="6000" dirty="0"/>
            </a:br>
            <a:r>
              <a:rPr lang="en-GB" sz="3600" dirty="0"/>
              <a:t>(add straight on the end)</a:t>
            </a:r>
          </a:p>
          <a:p>
            <a:endParaRPr lang="en-GB" dirty="0"/>
          </a:p>
        </p:txBody>
      </p:sp>
    </p:spTree>
    <p:extLst>
      <p:ext uri="{BB962C8B-B14F-4D97-AF65-F5344CB8AC3E}">
        <p14:creationId xmlns:p14="http://schemas.microsoft.com/office/powerpoint/2010/main" val="28114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____.</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knot</a:t>
            </a:r>
          </a:p>
        </p:txBody>
      </p:sp>
    </p:spTree>
    <p:extLst>
      <p:ext uri="{BB962C8B-B14F-4D97-AF65-F5344CB8AC3E}">
        <p14:creationId xmlns:p14="http://schemas.microsoft.com/office/powerpoint/2010/main" val="77739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983070"/>
            <a:ext cx="10515600" cy="1325563"/>
          </a:xfrm>
        </p:spPr>
        <p:txBody>
          <a:bodyPr>
            <a:normAutofit fontScale="90000"/>
          </a:bodyPr>
          <a:lstStyle/>
          <a:p>
            <a:r>
              <a:rPr lang="en-GB" sz="5400" dirty="0"/>
              <a:t>How would you add ‘</a:t>
            </a:r>
            <a:r>
              <a:rPr lang="en-GB" sz="5400" dirty="0" err="1"/>
              <a:t>ation</a:t>
            </a:r>
            <a:r>
              <a:rPr lang="en-GB" sz="5400" dirty="0"/>
              <a:t>’ to this word:</a:t>
            </a:r>
            <a:br>
              <a:rPr lang="en-GB" sz="5400" dirty="0"/>
            </a:br>
            <a:br>
              <a:rPr lang="en-GB" sz="5400" dirty="0"/>
            </a:br>
            <a:r>
              <a:rPr lang="en-GB" sz="6700" dirty="0"/>
              <a:t>prepare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3808539"/>
            <a:ext cx="10515600" cy="2656522"/>
          </a:xfrm>
        </p:spPr>
        <p:txBody>
          <a:bodyPr/>
          <a:lstStyle/>
          <a:p>
            <a:pPr algn="ctr"/>
            <a:endParaRPr lang="en-GB" dirty="0"/>
          </a:p>
          <a:p>
            <a:pPr algn="ctr"/>
            <a:r>
              <a:rPr lang="en-GB" sz="6000" dirty="0"/>
              <a:t>preparation</a:t>
            </a:r>
            <a:br>
              <a:rPr lang="en-GB" sz="6000" dirty="0"/>
            </a:br>
            <a:r>
              <a:rPr lang="en-GB" sz="3600" dirty="0"/>
              <a:t>(drop the e then add ‘</a:t>
            </a:r>
            <a:r>
              <a:rPr lang="en-GB" sz="3600" dirty="0" err="1"/>
              <a:t>ation</a:t>
            </a:r>
            <a:r>
              <a:rPr lang="en-GB" sz="3600" dirty="0"/>
              <a:t>’)</a:t>
            </a:r>
          </a:p>
          <a:p>
            <a:endParaRPr lang="en-GB" dirty="0"/>
          </a:p>
        </p:txBody>
      </p:sp>
    </p:spTree>
    <p:extLst>
      <p:ext uri="{BB962C8B-B14F-4D97-AF65-F5344CB8AC3E}">
        <p14:creationId xmlns:p14="http://schemas.microsoft.com/office/powerpoint/2010/main" val="42172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08122"/>
            <a:ext cx="10515600" cy="1325563"/>
          </a:xfrm>
        </p:spPr>
        <p:txBody>
          <a:bodyPr>
            <a:normAutofit fontScale="90000"/>
          </a:bodyPr>
          <a:lstStyle/>
          <a:p>
            <a:r>
              <a:rPr lang="en-GB" sz="5400" dirty="0"/>
              <a:t>How would you add ‘</a:t>
            </a:r>
            <a:r>
              <a:rPr lang="en-GB" sz="5400" dirty="0" err="1"/>
              <a:t>ation</a:t>
            </a:r>
            <a:r>
              <a:rPr lang="en-GB" sz="5400" dirty="0"/>
              <a:t>’ to this word:</a:t>
            </a:r>
            <a:br>
              <a:rPr lang="en-GB" sz="5400" dirty="0"/>
            </a:br>
            <a:br>
              <a:rPr lang="en-GB" sz="5400" dirty="0"/>
            </a:br>
            <a:r>
              <a:rPr lang="en-GB" sz="6700" dirty="0"/>
              <a:t>determine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3833591"/>
            <a:ext cx="10515600" cy="2656522"/>
          </a:xfrm>
        </p:spPr>
        <p:txBody>
          <a:bodyPr/>
          <a:lstStyle/>
          <a:p>
            <a:pPr algn="ctr"/>
            <a:endParaRPr lang="en-GB" dirty="0"/>
          </a:p>
          <a:p>
            <a:pPr algn="ctr"/>
            <a:r>
              <a:rPr lang="en-GB" sz="6000" dirty="0"/>
              <a:t>determination</a:t>
            </a:r>
            <a:br>
              <a:rPr lang="en-GB" sz="6000" dirty="0"/>
            </a:br>
            <a:r>
              <a:rPr lang="en-GB" sz="3600" dirty="0"/>
              <a:t>(drop the e then add ‘</a:t>
            </a:r>
            <a:r>
              <a:rPr lang="en-GB" sz="3600" dirty="0" err="1"/>
              <a:t>ation</a:t>
            </a:r>
            <a:r>
              <a:rPr lang="en-GB" sz="3600" dirty="0"/>
              <a:t>’)</a:t>
            </a:r>
          </a:p>
          <a:p>
            <a:endParaRPr lang="en-GB" dirty="0"/>
          </a:p>
        </p:txBody>
      </p:sp>
    </p:spTree>
    <p:extLst>
      <p:ext uri="{BB962C8B-B14F-4D97-AF65-F5344CB8AC3E}">
        <p14:creationId xmlns:p14="http://schemas.microsoft.com/office/powerpoint/2010/main" val="1065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45700"/>
            <a:ext cx="10515600" cy="1325563"/>
          </a:xfrm>
        </p:spPr>
        <p:txBody>
          <a:bodyPr>
            <a:normAutofit fontScale="90000"/>
          </a:bodyPr>
          <a:lstStyle/>
          <a:p>
            <a:r>
              <a:rPr lang="en-GB" sz="5400" dirty="0"/>
              <a:t>How would you add ‘</a:t>
            </a:r>
            <a:r>
              <a:rPr lang="en-GB" sz="5400" dirty="0" err="1"/>
              <a:t>ation</a:t>
            </a:r>
            <a:r>
              <a:rPr lang="en-GB" sz="5400" dirty="0"/>
              <a:t>’ to this word:</a:t>
            </a:r>
            <a:br>
              <a:rPr lang="en-GB" sz="5400" dirty="0"/>
            </a:br>
            <a:br>
              <a:rPr lang="en-GB" sz="5400" dirty="0"/>
            </a:br>
            <a:r>
              <a:rPr lang="en-GB" sz="6700" dirty="0"/>
              <a:t>notify</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3796013"/>
            <a:ext cx="10515600" cy="2656522"/>
          </a:xfrm>
        </p:spPr>
        <p:txBody>
          <a:bodyPr/>
          <a:lstStyle/>
          <a:p>
            <a:pPr algn="ctr"/>
            <a:endParaRPr lang="en-GB" dirty="0"/>
          </a:p>
          <a:p>
            <a:pPr algn="ctr"/>
            <a:r>
              <a:rPr lang="en-GB" sz="6000" dirty="0"/>
              <a:t>notification</a:t>
            </a:r>
            <a:br>
              <a:rPr lang="en-GB" sz="6000" dirty="0"/>
            </a:br>
            <a:r>
              <a:rPr lang="en-GB" sz="3600" dirty="0"/>
              <a:t>(drop the y then add ‘</a:t>
            </a:r>
            <a:r>
              <a:rPr lang="en-GB" sz="3600" dirty="0" err="1"/>
              <a:t>ic</a:t>
            </a:r>
            <a:r>
              <a:rPr lang="en-GB" sz="3600" dirty="0"/>
              <a:t>’ followed by ‘</a:t>
            </a:r>
            <a:r>
              <a:rPr lang="en-GB" sz="3600" dirty="0" err="1"/>
              <a:t>ation</a:t>
            </a:r>
            <a:r>
              <a:rPr lang="en-GB" sz="3600" dirty="0"/>
              <a:t>’)</a:t>
            </a:r>
          </a:p>
          <a:p>
            <a:endParaRPr lang="en-GB" dirty="0"/>
          </a:p>
        </p:txBody>
      </p:sp>
    </p:spTree>
    <p:extLst>
      <p:ext uri="{BB962C8B-B14F-4D97-AF65-F5344CB8AC3E}">
        <p14:creationId xmlns:p14="http://schemas.microsoft.com/office/powerpoint/2010/main" val="31651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2033174"/>
            <a:ext cx="10515600" cy="1325563"/>
          </a:xfrm>
        </p:spPr>
        <p:txBody>
          <a:bodyPr>
            <a:normAutofit fontScale="90000"/>
          </a:bodyPr>
          <a:lstStyle/>
          <a:p>
            <a:r>
              <a:rPr lang="en-GB" sz="5400" dirty="0"/>
              <a:t>How would you add ‘</a:t>
            </a:r>
            <a:r>
              <a:rPr lang="en-GB" sz="5400" dirty="0" err="1"/>
              <a:t>ation</a:t>
            </a:r>
            <a:r>
              <a:rPr lang="en-GB" sz="5400" dirty="0"/>
              <a:t>’ to this word:</a:t>
            </a:r>
            <a:br>
              <a:rPr lang="en-GB" sz="5400" dirty="0"/>
            </a:br>
            <a:br>
              <a:rPr lang="en-GB" sz="5400" dirty="0"/>
            </a:br>
            <a:r>
              <a:rPr lang="en-GB" sz="6700" dirty="0"/>
              <a:t>vibrate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a:xfrm>
            <a:off x="838200" y="3846117"/>
            <a:ext cx="10515600" cy="2656522"/>
          </a:xfrm>
        </p:spPr>
        <p:txBody>
          <a:bodyPr/>
          <a:lstStyle/>
          <a:p>
            <a:pPr algn="ctr"/>
            <a:endParaRPr lang="en-GB" dirty="0"/>
          </a:p>
          <a:p>
            <a:pPr algn="ctr"/>
            <a:r>
              <a:rPr lang="en-GB" sz="6000" dirty="0"/>
              <a:t>vibration</a:t>
            </a:r>
            <a:br>
              <a:rPr lang="en-GB" sz="6000" dirty="0"/>
            </a:br>
            <a:r>
              <a:rPr lang="en-GB" sz="3600" dirty="0"/>
              <a:t>(drop the e and add ‘</a:t>
            </a:r>
            <a:r>
              <a:rPr lang="en-GB" sz="3600" dirty="0" err="1"/>
              <a:t>ation</a:t>
            </a:r>
            <a:r>
              <a:rPr lang="en-GB" sz="3600" dirty="0"/>
              <a:t>’)</a:t>
            </a:r>
          </a:p>
          <a:p>
            <a:endParaRPr lang="en-GB" dirty="0"/>
          </a:p>
        </p:txBody>
      </p:sp>
    </p:spTree>
    <p:extLst>
      <p:ext uri="{BB962C8B-B14F-4D97-AF65-F5344CB8AC3E}">
        <p14:creationId xmlns:p14="http://schemas.microsoft.com/office/powerpoint/2010/main" val="40925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9028430" cy="1325563"/>
          </a:xfrm>
        </p:spPr>
        <p:txBody>
          <a:bodyPr>
            <a:normAutofit/>
          </a:bodyPr>
          <a:lstStyle/>
          <a:p>
            <a:pPr algn="l"/>
            <a:r>
              <a:rPr lang="en-GB" sz="2000" dirty="0"/>
              <a:t>Look at the root words and decide which spelling rule they should follow and which box they should go in to: </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3798" y="4583973"/>
            <a:ext cx="2512637" cy="1347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1107" y="4547141"/>
            <a:ext cx="2569447" cy="1377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85430" y="4557005"/>
            <a:ext cx="2569448" cy="1377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640084" y="5236110"/>
            <a:ext cx="1726783" cy="738664"/>
          </a:xfrm>
          <a:prstGeom prst="rect">
            <a:avLst/>
          </a:prstGeom>
          <a:noFill/>
        </p:spPr>
        <p:txBody>
          <a:bodyPr wrap="square" rtlCol="0">
            <a:spAutoFit/>
          </a:bodyPr>
          <a:lstStyle/>
          <a:p>
            <a:pPr algn="ctr"/>
            <a:r>
              <a:rPr lang="en-GB" sz="1400" dirty="0">
                <a:latin typeface="OpenDyslexicAlta" pitchFamily="2" charset="77"/>
              </a:rPr>
              <a:t>Remove ‘y’, add ‘</a:t>
            </a:r>
            <a:r>
              <a:rPr lang="en-GB" sz="1400" dirty="0" err="1">
                <a:latin typeface="OpenDyslexicAlta" pitchFamily="2" charset="77"/>
              </a:rPr>
              <a:t>ic</a:t>
            </a:r>
            <a:r>
              <a:rPr lang="en-GB" sz="1400" dirty="0">
                <a:latin typeface="OpenDyslexicAlta" pitchFamily="2" charset="77"/>
              </a:rPr>
              <a:t>’ and then ‘</a:t>
            </a:r>
            <a:r>
              <a:rPr lang="en-GB" sz="1400" dirty="0" err="1">
                <a:latin typeface="OpenDyslexicAlta" pitchFamily="2" charset="77"/>
              </a:rPr>
              <a:t>ation</a:t>
            </a:r>
            <a:r>
              <a:rPr lang="en-GB" sz="1400" dirty="0">
                <a:latin typeface="OpenDyslexicAlta" pitchFamily="2" charset="77"/>
              </a:rPr>
              <a:t>’.</a:t>
            </a:r>
          </a:p>
        </p:txBody>
      </p:sp>
      <p:sp>
        <p:nvSpPr>
          <p:cNvPr id="8" name="TextBox 7">
            <a:extLst>
              <a:ext uri="{FF2B5EF4-FFF2-40B4-BE49-F238E27FC236}">
                <a16:creationId xmlns:a16="http://schemas.microsoft.com/office/drawing/2014/main" id="{03B28485-727B-4CB7-BECD-9AE4BBCB1571}"/>
              </a:ext>
            </a:extLst>
          </p:cNvPr>
          <p:cNvSpPr txBox="1"/>
          <p:nvPr/>
        </p:nvSpPr>
        <p:spPr>
          <a:xfrm>
            <a:off x="6039151" y="5166584"/>
            <a:ext cx="1878361" cy="738664"/>
          </a:xfrm>
          <a:prstGeom prst="rect">
            <a:avLst/>
          </a:prstGeom>
          <a:noFill/>
        </p:spPr>
        <p:txBody>
          <a:bodyPr wrap="square" rtlCol="0">
            <a:spAutoFit/>
          </a:bodyPr>
          <a:lstStyle/>
          <a:p>
            <a:pPr algn="ctr"/>
            <a:r>
              <a:rPr lang="en-GB" sz="1400" dirty="0">
                <a:latin typeface="OpenDyslexicAlta" pitchFamily="2" charset="77"/>
              </a:rPr>
              <a:t>Add ‘</a:t>
            </a:r>
            <a:r>
              <a:rPr lang="en-GB" sz="1400" dirty="0" err="1">
                <a:latin typeface="OpenDyslexicAlta" pitchFamily="2" charset="77"/>
              </a:rPr>
              <a:t>ation</a:t>
            </a:r>
            <a:r>
              <a:rPr lang="en-GB" sz="1400" dirty="0">
                <a:latin typeface="OpenDyslexicAlta" pitchFamily="2" charset="77"/>
              </a:rPr>
              <a:t>’ straight on the end.</a:t>
            </a:r>
          </a:p>
        </p:txBody>
      </p:sp>
      <p:sp>
        <p:nvSpPr>
          <p:cNvPr id="9" name="TextBox 8">
            <a:extLst>
              <a:ext uri="{FF2B5EF4-FFF2-40B4-BE49-F238E27FC236}">
                <a16:creationId xmlns:a16="http://schemas.microsoft.com/office/drawing/2014/main" id="{DA07C5AD-C2F7-4B3F-9348-4A45F11668BD}"/>
              </a:ext>
            </a:extLst>
          </p:cNvPr>
          <p:cNvSpPr txBox="1"/>
          <p:nvPr/>
        </p:nvSpPr>
        <p:spPr>
          <a:xfrm>
            <a:off x="9027486" y="5187243"/>
            <a:ext cx="1632408" cy="738664"/>
          </a:xfrm>
          <a:prstGeom prst="rect">
            <a:avLst/>
          </a:prstGeom>
          <a:noFill/>
        </p:spPr>
        <p:txBody>
          <a:bodyPr wrap="square" rtlCol="0">
            <a:spAutoFit/>
          </a:bodyPr>
          <a:lstStyle/>
          <a:p>
            <a:pPr algn="ctr"/>
            <a:r>
              <a:rPr lang="en-GB" sz="1400" dirty="0">
                <a:latin typeface="OpenDyslexicAlta" pitchFamily="2" charset="77"/>
              </a:rPr>
              <a:t>Remove ‘e’ then add ‘</a:t>
            </a:r>
            <a:r>
              <a:rPr lang="en-GB" sz="1400" dirty="0" err="1">
                <a:latin typeface="OpenDyslexicAlta" pitchFamily="2" charset="77"/>
              </a:rPr>
              <a:t>ation</a:t>
            </a:r>
            <a:r>
              <a:rPr lang="en-GB" sz="1400" dirty="0">
                <a:latin typeface="OpenDyslexicAlta" pitchFamily="2" charset="77"/>
              </a:rPr>
              <a:t>’</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nvGraphicFramePr>
        <p:xfrm>
          <a:off x="706120" y="2092853"/>
          <a:ext cx="10779762" cy="1518708"/>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1800" dirty="0">
                          <a:latin typeface="OpenDyslexicAlta" pitchFamily="2" charset="77"/>
                        </a:rPr>
                        <a:t>communicate</a:t>
                      </a:r>
                    </a:p>
                  </a:txBody>
                  <a:tcPr/>
                </a:tc>
                <a:tc>
                  <a:txBody>
                    <a:bodyPr/>
                    <a:lstStyle/>
                    <a:p>
                      <a:pPr algn="ctr"/>
                      <a:r>
                        <a:rPr lang="en-GB" sz="1800" dirty="0">
                          <a:latin typeface="OpenDyslexicAlta" pitchFamily="2" charset="77"/>
                        </a:rPr>
                        <a:t>vibrate</a:t>
                      </a:r>
                    </a:p>
                  </a:txBody>
                  <a:tcPr/>
                </a:tc>
                <a:tc>
                  <a:txBody>
                    <a:bodyPr/>
                    <a:lstStyle/>
                    <a:p>
                      <a:pPr algn="ctr"/>
                      <a:r>
                        <a:rPr lang="en-GB" sz="1800" dirty="0">
                          <a:latin typeface="OpenDyslexicAlta" pitchFamily="2" charset="77"/>
                        </a:rPr>
                        <a:t>multiply</a:t>
                      </a:r>
                    </a:p>
                  </a:txBody>
                  <a:tcPr/>
                </a:tc>
                <a:tc>
                  <a:txBody>
                    <a:bodyPr/>
                    <a:lstStyle/>
                    <a:p>
                      <a:pPr algn="ctr"/>
                      <a:r>
                        <a:rPr lang="en-GB" sz="1800" dirty="0">
                          <a:latin typeface="OpenDyslexicAlta" pitchFamily="2" charset="77"/>
                        </a:rPr>
                        <a:t>inform</a:t>
                      </a:r>
                    </a:p>
                  </a:txBody>
                  <a:tcPr/>
                </a:tc>
                <a:tc>
                  <a:txBody>
                    <a:bodyPr/>
                    <a:lstStyle/>
                    <a:p>
                      <a:pPr algn="ctr"/>
                      <a:r>
                        <a:rPr lang="en-GB" sz="1800" dirty="0">
                          <a:latin typeface="OpenDyslexicAlta" pitchFamily="2" charset="77"/>
                        </a:rPr>
                        <a:t>donate</a:t>
                      </a:r>
                    </a:p>
                  </a:txBody>
                  <a:tcPr/>
                </a:tc>
                <a:tc>
                  <a:txBody>
                    <a:bodyPr/>
                    <a:lstStyle/>
                    <a:p>
                      <a:pPr algn="ctr"/>
                      <a:r>
                        <a:rPr lang="en-GB" sz="1800" dirty="0">
                          <a:latin typeface="OpenDyslexicAlta" pitchFamily="2" charset="77"/>
                        </a:rPr>
                        <a:t>verify</a:t>
                      </a:r>
                    </a:p>
                  </a:txBody>
                  <a:tcPr/>
                </a:tc>
                <a:extLst>
                  <a:ext uri="{0D108BD9-81ED-4DB2-BD59-A6C34878D82A}">
                    <a16:rowId xmlns:a16="http://schemas.microsoft.com/office/drawing/2014/main" val="3036658332"/>
                  </a:ext>
                </a:extLst>
              </a:tr>
              <a:tr h="759354">
                <a:tc>
                  <a:txBody>
                    <a:bodyPr/>
                    <a:lstStyle/>
                    <a:p>
                      <a:pPr algn="ctr"/>
                      <a:r>
                        <a:rPr lang="en-GB" sz="1800" dirty="0">
                          <a:latin typeface="OpenDyslexicAlta" pitchFamily="2" charset="77"/>
                        </a:rPr>
                        <a:t>create</a:t>
                      </a:r>
                    </a:p>
                  </a:txBody>
                  <a:tcPr/>
                </a:tc>
                <a:tc>
                  <a:txBody>
                    <a:bodyPr/>
                    <a:lstStyle/>
                    <a:p>
                      <a:pPr algn="ctr"/>
                      <a:r>
                        <a:rPr lang="en-GB" sz="1800" dirty="0">
                          <a:latin typeface="OpenDyslexicAlta" pitchFamily="2" charset="77"/>
                        </a:rPr>
                        <a:t>populate</a:t>
                      </a:r>
                    </a:p>
                  </a:txBody>
                  <a:tcPr/>
                </a:tc>
                <a:tc>
                  <a:txBody>
                    <a:bodyPr/>
                    <a:lstStyle/>
                    <a:p>
                      <a:pPr algn="ctr"/>
                      <a:r>
                        <a:rPr lang="en-GB" sz="1800" dirty="0">
                          <a:latin typeface="OpenDyslexicAlta" pitchFamily="2" charset="77"/>
                        </a:rPr>
                        <a:t>sense</a:t>
                      </a:r>
                    </a:p>
                  </a:txBody>
                  <a:tcPr/>
                </a:tc>
                <a:tc>
                  <a:txBody>
                    <a:bodyPr/>
                    <a:lstStyle/>
                    <a:p>
                      <a:pPr algn="ctr"/>
                      <a:r>
                        <a:rPr lang="en-GB" sz="1800" dirty="0">
                          <a:latin typeface="OpenDyslexicAlta" pitchFamily="2" charset="77"/>
                        </a:rPr>
                        <a:t>determine</a:t>
                      </a:r>
                    </a:p>
                  </a:txBody>
                  <a:tcPr/>
                </a:tc>
                <a:tc>
                  <a:txBody>
                    <a:bodyPr/>
                    <a:lstStyle/>
                    <a:p>
                      <a:pPr algn="ctr"/>
                      <a:r>
                        <a:rPr lang="en-GB" sz="1800" dirty="0">
                          <a:latin typeface="OpenDyslexicAlta" pitchFamily="2" charset="77"/>
                        </a:rPr>
                        <a:t>amplify</a:t>
                      </a:r>
                    </a:p>
                  </a:txBody>
                  <a:tcPr/>
                </a:tc>
                <a:tc>
                  <a:txBody>
                    <a:bodyPr/>
                    <a:lstStyle/>
                    <a:p>
                      <a:pPr algn="ctr"/>
                      <a:r>
                        <a:rPr lang="en-GB" sz="1800" dirty="0">
                          <a:latin typeface="OpenDyslexicAlta" pitchFamily="2" charset="77"/>
                        </a:rPr>
                        <a:t>populate</a:t>
                      </a:r>
                    </a:p>
                  </a:txBody>
                  <a:tcPr/>
                </a:tc>
                <a:extLst>
                  <a:ext uri="{0D108BD9-81ED-4DB2-BD59-A6C34878D82A}">
                    <a16:rowId xmlns:a16="http://schemas.microsoft.com/office/drawing/2014/main" val="590146265"/>
                  </a:ext>
                </a:extLst>
              </a:tr>
            </a:tbl>
          </a:graphicData>
        </a:graphic>
      </p:graphicFrame>
      <p:pic>
        <p:nvPicPr>
          <p:cNvPr id="19" name="Picture 2" descr="Box Cardboard Cardboard Box Packing Recycl">
            <a:extLst>
              <a:ext uri="{FF2B5EF4-FFF2-40B4-BE49-F238E27FC236}">
                <a16:creationId xmlns:a16="http://schemas.microsoft.com/office/drawing/2014/main" id="{18AFC718-0353-A343-A438-63EEB29DDC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5078" y="4552417"/>
            <a:ext cx="2561154" cy="13734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D6066EB-3862-B54B-BCD0-CEB677A715E2}"/>
              </a:ext>
            </a:extLst>
          </p:cNvPr>
          <p:cNvSpPr txBox="1"/>
          <p:nvPr/>
        </p:nvSpPr>
        <p:spPr>
          <a:xfrm>
            <a:off x="3099823" y="5382028"/>
            <a:ext cx="1715207" cy="523220"/>
          </a:xfrm>
          <a:prstGeom prst="rect">
            <a:avLst/>
          </a:prstGeom>
          <a:noFill/>
        </p:spPr>
        <p:txBody>
          <a:bodyPr wrap="square" rtlCol="0">
            <a:spAutoFit/>
          </a:bodyPr>
          <a:lstStyle/>
          <a:p>
            <a:pPr algn="ctr"/>
            <a:r>
              <a:rPr lang="en-GB" sz="1400" dirty="0">
                <a:latin typeface="OpenDyslexicAlta" pitchFamily="2" charset="77"/>
              </a:rPr>
              <a:t>Remove ‘ate’ then add ‘</a:t>
            </a:r>
            <a:r>
              <a:rPr lang="en-GB" sz="1400" dirty="0" err="1">
                <a:latin typeface="OpenDyslexicAlta" pitchFamily="2" charset="77"/>
              </a:rPr>
              <a:t>ation</a:t>
            </a:r>
            <a:r>
              <a:rPr lang="en-GB" sz="1400" dirty="0">
                <a:latin typeface="OpenDyslexicAlta" pitchFamily="2" charset="77"/>
              </a:rPr>
              <a:t>’</a:t>
            </a:r>
          </a:p>
        </p:txBody>
      </p:sp>
    </p:spTree>
    <p:extLst>
      <p:ext uri="{BB962C8B-B14F-4D97-AF65-F5344CB8AC3E}">
        <p14:creationId xmlns:p14="http://schemas.microsoft.com/office/powerpoint/2010/main" val="4115477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706120" y="403186"/>
            <a:ext cx="9028430" cy="1325563"/>
          </a:xfrm>
        </p:spPr>
        <p:txBody>
          <a:bodyPr>
            <a:normAutofit/>
          </a:bodyPr>
          <a:lstStyle/>
          <a:p>
            <a:pPr algn="l"/>
            <a:r>
              <a:rPr lang="en-GB" sz="2000" dirty="0"/>
              <a:t>Look at the root words and decide which spelling rule they should follow and which box they should go in to: </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780" y="4895340"/>
            <a:ext cx="2512637" cy="1347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x Cardboard Cardboard Box Packing Recycl">
            <a:extLst>
              <a:ext uri="{FF2B5EF4-FFF2-40B4-BE49-F238E27FC236}">
                <a16:creationId xmlns:a16="http://schemas.microsoft.com/office/drawing/2014/main" id="{A4625A7F-60D3-4876-9D58-917F719CF6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6389" y="4688608"/>
            <a:ext cx="2569447" cy="1377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92611" y="4583973"/>
            <a:ext cx="2632637" cy="1411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640084" y="5473616"/>
            <a:ext cx="1726783" cy="738664"/>
          </a:xfrm>
          <a:prstGeom prst="rect">
            <a:avLst/>
          </a:prstGeom>
          <a:noFill/>
        </p:spPr>
        <p:txBody>
          <a:bodyPr wrap="square" rtlCol="0">
            <a:spAutoFit/>
          </a:bodyPr>
          <a:lstStyle/>
          <a:p>
            <a:pPr algn="ctr"/>
            <a:r>
              <a:rPr lang="en-GB" sz="1400" dirty="0">
                <a:latin typeface="OpenDyslexicAlta" pitchFamily="2" charset="77"/>
              </a:rPr>
              <a:t>Remove ‘y’, add ‘</a:t>
            </a:r>
            <a:r>
              <a:rPr lang="en-GB" sz="1400" dirty="0" err="1">
                <a:latin typeface="OpenDyslexicAlta" pitchFamily="2" charset="77"/>
              </a:rPr>
              <a:t>ic</a:t>
            </a:r>
            <a:r>
              <a:rPr lang="en-GB" sz="1400" dirty="0">
                <a:latin typeface="OpenDyslexicAlta" pitchFamily="2" charset="77"/>
              </a:rPr>
              <a:t>’ and then ‘</a:t>
            </a:r>
            <a:r>
              <a:rPr lang="en-GB" sz="1400" dirty="0" err="1">
                <a:latin typeface="OpenDyslexicAlta" pitchFamily="2" charset="77"/>
              </a:rPr>
              <a:t>ation</a:t>
            </a:r>
            <a:r>
              <a:rPr lang="en-GB" sz="1400" dirty="0">
                <a:latin typeface="OpenDyslexicAlta" pitchFamily="2" charset="77"/>
              </a:rPr>
              <a:t>’.</a:t>
            </a:r>
          </a:p>
        </p:txBody>
      </p:sp>
      <p:sp>
        <p:nvSpPr>
          <p:cNvPr id="8" name="TextBox 7">
            <a:extLst>
              <a:ext uri="{FF2B5EF4-FFF2-40B4-BE49-F238E27FC236}">
                <a16:creationId xmlns:a16="http://schemas.microsoft.com/office/drawing/2014/main" id="{03B28485-727B-4CB7-BECD-9AE4BBCB1571}"/>
              </a:ext>
            </a:extLst>
          </p:cNvPr>
          <p:cNvSpPr txBox="1"/>
          <p:nvPr/>
        </p:nvSpPr>
        <p:spPr>
          <a:xfrm>
            <a:off x="5812219" y="5295485"/>
            <a:ext cx="1878361" cy="738664"/>
          </a:xfrm>
          <a:prstGeom prst="rect">
            <a:avLst/>
          </a:prstGeom>
          <a:noFill/>
        </p:spPr>
        <p:txBody>
          <a:bodyPr wrap="square" rtlCol="0">
            <a:spAutoFit/>
          </a:bodyPr>
          <a:lstStyle/>
          <a:p>
            <a:pPr algn="ctr"/>
            <a:r>
              <a:rPr lang="en-GB" sz="1400" dirty="0">
                <a:latin typeface="OpenDyslexicAlta" pitchFamily="2" charset="77"/>
              </a:rPr>
              <a:t>Add ‘</a:t>
            </a:r>
            <a:r>
              <a:rPr lang="en-GB" sz="1400" dirty="0" err="1">
                <a:latin typeface="OpenDyslexicAlta" pitchFamily="2" charset="77"/>
              </a:rPr>
              <a:t>ation</a:t>
            </a:r>
            <a:r>
              <a:rPr lang="en-GB" sz="1400" dirty="0">
                <a:latin typeface="OpenDyslexicAlta" pitchFamily="2" charset="77"/>
              </a:rPr>
              <a:t>’ straight on the end.</a:t>
            </a:r>
          </a:p>
        </p:txBody>
      </p:sp>
      <p:sp>
        <p:nvSpPr>
          <p:cNvPr id="9" name="TextBox 8">
            <a:extLst>
              <a:ext uri="{FF2B5EF4-FFF2-40B4-BE49-F238E27FC236}">
                <a16:creationId xmlns:a16="http://schemas.microsoft.com/office/drawing/2014/main" id="{DA07C5AD-C2F7-4B3F-9348-4A45F11668BD}"/>
              </a:ext>
            </a:extLst>
          </p:cNvPr>
          <p:cNvSpPr txBox="1"/>
          <p:nvPr/>
        </p:nvSpPr>
        <p:spPr>
          <a:xfrm>
            <a:off x="9027486" y="5246618"/>
            <a:ext cx="1632408" cy="738664"/>
          </a:xfrm>
          <a:prstGeom prst="rect">
            <a:avLst/>
          </a:prstGeom>
          <a:noFill/>
        </p:spPr>
        <p:txBody>
          <a:bodyPr wrap="square" rtlCol="0">
            <a:spAutoFit/>
          </a:bodyPr>
          <a:lstStyle/>
          <a:p>
            <a:pPr algn="ctr"/>
            <a:r>
              <a:rPr lang="en-GB" sz="1400" dirty="0">
                <a:latin typeface="OpenDyslexicAlta" pitchFamily="2" charset="77"/>
              </a:rPr>
              <a:t>Remove ‘e’ then add ‘</a:t>
            </a:r>
            <a:r>
              <a:rPr lang="en-GB" sz="1400" dirty="0" err="1">
                <a:latin typeface="OpenDyslexicAlta" pitchFamily="2" charset="77"/>
              </a:rPr>
              <a:t>ation</a:t>
            </a:r>
            <a:r>
              <a:rPr lang="en-GB" sz="1400" dirty="0">
                <a:latin typeface="OpenDyslexicAlta" pitchFamily="2" charset="77"/>
              </a:rPr>
              <a:t>’</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nvGraphicFramePr>
        <p:xfrm>
          <a:off x="706120" y="2092853"/>
          <a:ext cx="10779762" cy="1518708"/>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1800" dirty="0">
                          <a:latin typeface="OpenDyslexicAlta" pitchFamily="2" charset="77"/>
                        </a:rPr>
                        <a:t>communicate</a:t>
                      </a:r>
                    </a:p>
                  </a:txBody>
                  <a:tcPr/>
                </a:tc>
                <a:tc>
                  <a:txBody>
                    <a:bodyPr/>
                    <a:lstStyle/>
                    <a:p>
                      <a:pPr algn="ctr"/>
                      <a:r>
                        <a:rPr lang="en-GB" sz="1800" dirty="0">
                          <a:latin typeface="OpenDyslexicAlta" pitchFamily="2" charset="77"/>
                        </a:rPr>
                        <a:t>vibrate</a:t>
                      </a:r>
                    </a:p>
                  </a:txBody>
                  <a:tcPr/>
                </a:tc>
                <a:tc>
                  <a:txBody>
                    <a:bodyPr/>
                    <a:lstStyle/>
                    <a:p>
                      <a:pPr algn="ctr"/>
                      <a:r>
                        <a:rPr lang="en-GB" sz="1800" dirty="0">
                          <a:latin typeface="OpenDyslexicAlta" pitchFamily="2" charset="77"/>
                        </a:rPr>
                        <a:t>multiply</a:t>
                      </a:r>
                    </a:p>
                  </a:txBody>
                  <a:tcPr/>
                </a:tc>
                <a:tc>
                  <a:txBody>
                    <a:bodyPr/>
                    <a:lstStyle/>
                    <a:p>
                      <a:pPr algn="ctr"/>
                      <a:r>
                        <a:rPr lang="en-GB" sz="1800" dirty="0">
                          <a:latin typeface="OpenDyslexicAlta" pitchFamily="2" charset="77"/>
                        </a:rPr>
                        <a:t>inform</a:t>
                      </a:r>
                    </a:p>
                  </a:txBody>
                  <a:tcPr/>
                </a:tc>
                <a:tc>
                  <a:txBody>
                    <a:bodyPr/>
                    <a:lstStyle/>
                    <a:p>
                      <a:pPr algn="ctr"/>
                      <a:r>
                        <a:rPr lang="en-GB" sz="1800" dirty="0">
                          <a:latin typeface="OpenDyslexicAlta" pitchFamily="2" charset="77"/>
                        </a:rPr>
                        <a:t>donate</a:t>
                      </a:r>
                    </a:p>
                  </a:txBody>
                  <a:tcPr/>
                </a:tc>
                <a:tc>
                  <a:txBody>
                    <a:bodyPr/>
                    <a:lstStyle/>
                    <a:p>
                      <a:pPr algn="ctr"/>
                      <a:r>
                        <a:rPr lang="en-GB" sz="1800" dirty="0">
                          <a:latin typeface="OpenDyslexicAlta" pitchFamily="2" charset="77"/>
                        </a:rPr>
                        <a:t>verify</a:t>
                      </a:r>
                    </a:p>
                  </a:txBody>
                  <a:tcPr/>
                </a:tc>
                <a:extLst>
                  <a:ext uri="{0D108BD9-81ED-4DB2-BD59-A6C34878D82A}">
                    <a16:rowId xmlns:a16="http://schemas.microsoft.com/office/drawing/2014/main" val="3036658332"/>
                  </a:ext>
                </a:extLst>
              </a:tr>
              <a:tr h="759354">
                <a:tc>
                  <a:txBody>
                    <a:bodyPr/>
                    <a:lstStyle/>
                    <a:p>
                      <a:pPr algn="ctr"/>
                      <a:r>
                        <a:rPr lang="en-GB" sz="1800" dirty="0">
                          <a:latin typeface="OpenDyslexicAlta" pitchFamily="2" charset="77"/>
                        </a:rPr>
                        <a:t>create</a:t>
                      </a:r>
                    </a:p>
                  </a:txBody>
                  <a:tcPr/>
                </a:tc>
                <a:tc>
                  <a:txBody>
                    <a:bodyPr/>
                    <a:lstStyle/>
                    <a:p>
                      <a:pPr algn="ctr"/>
                      <a:r>
                        <a:rPr lang="en-GB" sz="1800" dirty="0">
                          <a:latin typeface="OpenDyslexicAlta" pitchFamily="2" charset="77"/>
                        </a:rPr>
                        <a:t>populate</a:t>
                      </a:r>
                    </a:p>
                  </a:txBody>
                  <a:tcPr/>
                </a:tc>
                <a:tc>
                  <a:txBody>
                    <a:bodyPr/>
                    <a:lstStyle/>
                    <a:p>
                      <a:pPr algn="ctr"/>
                      <a:r>
                        <a:rPr lang="en-GB" sz="1800" dirty="0">
                          <a:latin typeface="OpenDyslexicAlta" pitchFamily="2" charset="77"/>
                        </a:rPr>
                        <a:t>sense</a:t>
                      </a:r>
                    </a:p>
                  </a:txBody>
                  <a:tcPr/>
                </a:tc>
                <a:tc>
                  <a:txBody>
                    <a:bodyPr/>
                    <a:lstStyle/>
                    <a:p>
                      <a:pPr algn="ctr"/>
                      <a:r>
                        <a:rPr lang="en-GB" sz="1800" dirty="0">
                          <a:latin typeface="OpenDyslexicAlta" pitchFamily="2" charset="77"/>
                        </a:rPr>
                        <a:t>determine</a:t>
                      </a:r>
                    </a:p>
                  </a:txBody>
                  <a:tcPr/>
                </a:tc>
                <a:tc>
                  <a:txBody>
                    <a:bodyPr/>
                    <a:lstStyle/>
                    <a:p>
                      <a:pPr algn="ctr"/>
                      <a:r>
                        <a:rPr lang="en-GB" sz="1800" dirty="0">
                          <a:latin typeface="OpenDyslexicAlta" pitchFamily="2" charset="77"/>
                        </a:rPr>
                        <a:t>amplify</a:t>
                      </a:r>
                    </a:p>
                  </a:txBody>
                  <a:tcPr/>
                </a:tc>
                <a:tc>
                  <a:txBody>
                    <a:bodyPr/>
                    <a:lstStyle/>
                    <a:p>
                      <a:pPr algn="ctr"/>
                      <a:r>
                        <a:rPr lang="en-GB" sz="1800" dirty="0">
                          <a:latin typeface="OpenDyslexicAlta" pitchFamily="2" charset="77"/>
                        </a:rPr>
                        <a:t>populate</a:t>
                      </a:r>
                    </a:p>
                  </a:txBody>
                  <a:tcPr/>
                </a:tc>
                <a:extLst>
                  <a:ext uri="{0D108BD9-81ED-4DB2-BD59-A6C34878D82A}">
                    <a16:rowId xmlns:a16="http://schemas.microsoft.com/office/drawing/2014/main" val="590146265"/>
                  </a:ext>
                </a:extLst>
              </a:tr>
            </a:tbl>
          </a:graphicData>
        </a:graphic>
      </p:graphicFrame>
      <p:sp>
        <p:nvSpPr>
          <p:cNvPr id="3" name="TextBox 2">
            <a:extLst>
              <a:ext uri="{FF2B5EF4-FFF2-40B4-BE49-F238E27FC236}">
                <a16:creationId xmlns:a16="http://schemas.microsoft.com/office/drawing/2014/main" id="{ABD8BA32-D024-A74D-B649-287D904FA812}"/>
              </a:ext>
            </a:extLst>
          </p:cNvPr>
          <p:cNvSpPr txBox="1"/>
          <p:nvPr/>
        </p:nvSpPr>
        <p:spPr>
          <a:xfrm>
            <a:off x="821803" y="289367"/>
            <a:ext cx="1435260" cy="369332"/>
          </a:xfrm>
          <a:prstGeom prst="rect">
            <a:avLst/>
          </a:prstGeom>
          <a:noFill/>
        </p:spPr>
        <p:txBody>
          <a:bodyPr wrap="square" rtlCol="0">
            <a:spAutoFit/>
          </a:bodyPr>
          <a:lstStyle/>
          <a:p>
            <a:r>
              <a:rPr lang="en-US" dirty="0">
                <a:solidFill>
                  <a:srgbClr val="FF3860"/>
                </a:solidFill>
              </a:rPr>
              <a:t>Answers: </a:t>
            </a:r>
          </a:p>
        </p:txBody>
      </p:sp>
      <p:sp>
        <p:nvSpPr>
          <p:cNvPr id="10" name="Rectangle 9">
            <a:extLst>
              <a:ext uri="{FF2B5EF4-FFF2-40B4-BE49-F238E27FC236}">
                <a16:creationId xmlns:a16="http://schemas.microsoft.com/office/drawing/2014/main" id="{103D5062-9436-784A-9237-4F5E9A4EEFA5}"/>
              </a:ext>
            </a:extLst>
          </p:cNvPr>
          <p:cNvSpPr/>
          <p:nvPr/>
        </p:nvSpPr>
        <p:spPr>
          <a:xfrm>
            <a:off x="4876412" y="4029433"/>
            <a:ext cx="1776512" cy="369332"/>
          </a:xfrm>
          <a:prstGeom prst="rect">
            <a:avLst/>
          </a:prstGeom>
        </p:spPr>
        <p:txBody>
          <a:bodyPr wrap="none">
            <a:spAutoFit/>
          </a:bodyPr>
          <a:lstStyle/>
          <a:p>
            <a:pPr algn="ctr"/>
            <a:r>
              <a:rPr lang="en-GB" dirty="0">
                <a:solidFill>
                  <a:srgbClr val="FF3860"/>
                </a:solidFill>
                <a:latin typeface="OpenDyslexicAlta" pitchFamily="2" charset="77"/>
              </a:rPr>
              <a:t>communicate</a:t>
            </a:r>
          </a:p>
        </p:txBody>
      </p:sp>
      <p:sp>
        <p:nvSpPr>
          <p:cNvPr id="11" name="Rectangle 10">
            <a:extLst>
              <a:ext uri="{FF2B5EF4-FFF2-40B4-BE49-F238E27FC236}">
                <a16:creationId xmlns:a16="http://schemas.microsoft.com/office/drawing/2014/main" id="{F912BF7B-00AF-E34B-9F1A-7444D87BE5D7}"/>
              </a:ext>
            </a:extLst>
          </p:cNvPr>
          <p:cNvSpPr/>
          <p:nvPr/>
        </p:nvSpPr>
        <p:spPr>
          <a:xfrm>
            <a:off x="4437471" y="3615648"/>
            <a:ext cx="1054648" cy="369332"/>
          </a:xfrm>
          <a:prstGeom prst="rect">
            <a:avLst/>
          </a:prstGeom>
        </p:spPr>
        <p:txBody>
          <a:bodyPr wrap="none">
            <a:spAutoFit/>
          </a:bodyPr>
          <a:lstStyle/>
          <a:p>
            <a:pPr algn="ctr"/>
            <a:r>
              <a:rPr lang="en-GB" dirty="0">
                <a:solidFill>
                  <a:srgbClr val="FF3860"/>
                </a:solidFill>
                <a:latin typeface="OpenDyslexicAlta" pitchFamily="2" charset="77"/>
              </a:rPr>
              <a:t>vibrate</a:t>
            </a:r>
          </a:p>
        </p:txBody>
      </p:sp>
      <p:sp>
        <p:nvSpPr>
          <p:cNvPr id="12" name="Rectangle 11">
            <a:extLst>
              <a:ext uri="{FF2B5EF4-FFF2-40B4-BE49-F238E27FC236}">
                <a16:creationId xmlns:a16="http://schemas.microsoft.com/office/drawing/2014/main" id="{8D5A8527-9B52-4E40-9B25-E56722DEEB3F}"/>
              </a:ext>
            </a:extLst>
          </p:cNvPr>
          <p:cNvSpPr/>
          <p:nvPr/>
        </p:nvSpPr>
        <p:spPr>
          <a:xfrm>
            <a:off x="2782590" y="4453373"/>
            <a:ext cx="971292" cy="369332"/>
          </a:xfrm>
          <a:prstGeom prst="rect">
            <a:avLst/>
          </a:prstGeom>
        </p:spPr>
        <p:txBody>
          <a:bodyPr wrap="none">
            <a:spAutoFit/>
          </a:bodyPr>
          <a:lstStyle/>
          <a:p>
            <a:pPr algn="ctr"/>
            <a:r>
              <a:rPr lang="en-GB" dirty="0">
                <a:solidFill>
                  <a:srgbClr val="FF3860"/>
                </a:solidFill>
                <a:latin typeface="OpenDyslexicAlta" pitchFamily="2" charset="77"/>
              </a:rPr>
              <a:t>create</a:t>
            </a:r>
          </a:p>
        </p:txBody>
      </p:sp>
      <p:sp>
        <p:nvSpPr>
          <p:cNvPr id="13" name="Rectangle 12">
            <a:extLst>
              <a:ext uri="{FF2B5EF4-FFF2-40B4-BE49-F238E27FC236}">
                <a16:creationId xmlns:a16="http://schemas.microsoft.com/office/drawing/2014/main" id="{FB0F1CB9-9B83-A04E-9CC7-D8B8B08A08F7}"/>
              </a:ext>
            </a:extLst>
          </p:cNvPr>
          <p:cNvSpPr/>
          <p:nvPr/>
        </p:nvSpPr>
        <p:spPr>
          <a:xfrm>
            <a:off x="2842799" y="4063563"/>
            <a:ext cx="1263486" cy="369332"/>
          </a:xfrm>
          <a:prstGeom prst="rect">
            <a:avLst/>
          </a:prstGeom>
        </p:spPr>
        <p:txBody>
          <a:bodyPr wrap="none">
            <a:spAutoFit/>
          </a:bodyPr>
          <a:lstStyle/>
          <a:p>
            <a:pPr algn="ctr"/>
            <a:r>
              <a:rPr lang="en-GB" dirty="0">
                <a:solidFill>
                  <a:srgbClr val="FF3860"/>
                </a:solidFill>
                <a:latin typeface="OpenDyslexicAlta" pitchFamily="2" charset="77"/>
              </a:rPr>
              <a:t>populate</a:t>
            </a:r>
          </a:p>
        </p:txBody>
      </p:sp>
      <p:sp>
        <p:nvSpPr>
          <p:cNvPr id="14" name="Rectangle 13">
            <a:extLst>
              <a:ext uri="{FF2B5EF4-FFF2-40B4-BE49-F238E27FC236}">
                <a16:creationId xmlns:a16="http://schemas.microsoft.com/office/drawing/2014/main" id="{C7372A16-627E-4D45-8D51-41308F377954}"/>
              </a:ext>
            </a:extLst>
          </p:cNvPr>
          <p:cNvSpPr/>
          <p:nvPr/>
        </p:nvSpPr>
        <p:spPr>
          <a:xfrm>
            <a:off x="9127534" y="4074757"/>
            <a:ext cx="881395" cy="369332"/>
          </a:xfrm>
          <a:prstGeom prst="rect">
            <a:avLst/>
          </a:prstGeom>
        </p:spPr>
        <p:txBody>
          <a:bodyPr wrap="none">
            <a:spAutoFit/>
          </a:bodyPr>
          <a:lstStyle/>
          <a:p>
            <a:pPr algn="ctr"/>
            <a:r>
              <a:rPr lang="en-GB" dirty="0">
                <a:solidFill>
                  <a:srgbClr val="FF3860"/>
                </a:solidFill>
                <a:latin typeface="OpenDyslexicAlta" pitchFamily="2" charset="77"/>
              </a:rPr>
              <a:t>sense</a:t>
            </a:r>
          </a:p>
        </p:txBody>
      </p:sp>
      <p:sp>
        <p:nvSpPr>
          <p:cNvPr id="15" name="Rectangle 14">
            <a:extLst>
              <a:ext uri="{FF2B5EF4-FFF2-40B4-BE49-F238E27FC236}">
                <a16:creationId xmlns:a16="http://schemas.microsoft.com/office/drawing/2014/main" id="{72C7AAF4-75F5-A94A-A476-573A5B832698}"/>
              </a:ext>
            </a:extLst>
          </p:cNvPr>
          <p:cNvSpPr/>
          <p:nvPr/>
        </p:nvSpPr>
        <p:spPr>
          <a:xfrm>
            <a:off x="7014400" y="4215727"/>
            <a:ext cx="974882" cy="369332"/>
          </a:xfrm>
          <a:prstGeom prst="rect">
            <a:avLst/>
          </a:prstGeom>
        </p:spPr>
        <p:txBody>
          <a:bodyPr wrap="none">
            <a:spAutoFit/>
          </a:bodyPr>
          <a:lstStyle/>
          <a:p>
            <a:pPr algn="ctr"/>
            <a:r>
              <a:rPr lang="en-GB" dirty="0">
                <a:solidFill>
                  <a:srgbClr val="FF3860"/>
                </a:solidFill>
                <a:latin typeface="OpenDyslexicAlta" pitchFamily="2" charset="77"/>
              </a:rPr>
              <a:t>inform</a:t>
            </a:r>
          </a:p>
        </p:txBody>
      </p:sp>
      <p:sp>
        <p:nvSpPr>
          <p:cNvPr id="16" name="Rectangle 15">
            <a:extLst>
              <a:ext uri="{FF2B5EF4-FFF2-40B4-BE49-F238E27FC236}">
                <a16:creationId xmlns:a16="http://schemas.microsoft.com/office/drawing/2014/main" id="{C7624188-7DE0-BD4D-8DA8-89A7C5B639A8}"/>
              </a:ext>
            </a:extLst>
          </p:cNvPr>
          <p:cNvSpPr/>
          <p:nvPr/>
        </p:nvSpPr>
        <p:spPr>
          <a:xfrm>
            <a:off x="10447818" y="4037425"/>
            <a:ext cx="1437188" cy="369332"/>
          </a:xfrm>
          <a:prstGeom prst="rect">
            <a:avLst/>
          </a:prstGeom>
        </p:spPr>
        <p:txBody>
          <a:bodyPr wrap="none">
            <a:spAutoFit/>
          </a:bodyPr>
          <a:lstStyle/>
          <a:p>
            <a:pPr algn="ctr"/>
            <a:r>
              <a:rPr lang="en-GB" dirty="0">
                <a:solidFill>
                  <a:srgbClr val="FF3860"/>
                </a:solidFill>
                <a:latin typeface="OpenDyslexicAlta" pitchFamily="2" charset="77"/>
              </a:rPr>
              <a:t>determine</a:t>
            </a:r>
          </a:p>
        </p:txBody>
      </p:sp>
      <p:sp>
        <p:nvSpPr>
          <p:cNvPr id="17" name="Rectangle 16">
            <a:extLst>
              <a:ext uri="{FF2B5EF4-FFF2-40B4-BE49-F238E27FC236}">
                <a16:creationId xmlns:a16="http://schemas.microsoft.com/office/drawing/2014/main" id="{FC1A403A-2C2A-7C44-84A0-F4DE31437F9A}"/>
              </a:ext>
            </a:extLst>
          </p:cNvPr>
          <p:cNvSpPr/>
          <p:nvPr/>
        </p:nvSpPr>
        <p:spPr>
          <a:xfrm>
            <a:off x="3778082" y="3846395"/>
            <a:ext cx="1033232" cy="369332"/>
          </a:xfrm>
          <a:prstGeom prst="rect">
            <a:avLst/>
          </a:prstGeom>
        </p:spPr>
        <p:txBody>
          <a:bodyPr wrap="none">
            <a:spAutoFit/>
          </a:bodyPr>
          <a:lstStyle/>
          <a:p>
            <a:pPr algn="ctr"/>
            <a:r>
              <a:rPr lang="en-GB" dirty="0">
                <a:solidFill>
                  <a:srgbClr val="FF3860"/>
                </a:solidFill>
                <a:latin typeface="OpenDyslexicAlta" pitchFamily="2" charset="77"/>
              </a:rPr>
              <a:t>donate</a:t>
            </a:r>
          </a:p>
        </p:txBody>
      </p:sp>
      <p:pic>
        <p:nvPicPr>
          <p:cNvPr id="19" name="Picture 2" descr="Box Cardboard Cardboard Box Packing Recycl">
            <a:extLst>
              <a:ext uri="{FF2B5EF4-FFF2-40B4-BE49-F238E27FC236}">
                <a16:creationId xmlns:a16="http://schemas.microsoft.com/office/drawing/2014/main" id="{18AFC718-0353-A343-A438-63EEB29DDC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0360" y="4776624"/>
            <a:ext cx="2561154" cy="13734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93067D4-F76B-8A4B-9484-E68AAAB87BCD}"/>
              </a:ext>
            </a:extLst>
          </p:cNvPr>
          <p:cNvSpPr/>
          <p:nvPr/>
        </p:nvSpPr>
        <p:spPr>
          <a:xfrm>
            <a:off x="453751" y="4389606"/>
            <a:ext cx="920572" cy="369332"/>
          </a:xfrm>
          <a:prstGeom prst="rect">
            <a:avLst/>
          </a:prstGeom>
        </p:spPr>
        <p:txBody>
          <a:bodyPr wrap="none">
            <a:spAutoFit/>
          </a:bodyPr>
          <a:lstStyle/>
          <a:p>
            <a:pPr algn="ctr"/>
            <a:r>
              <a:rPr lang="en-GB" dirty="0">
                <a:solidFill>
                  <a:srgbClr val="FF3860"/>
                </a:solidFill>
                <a:latin typeface="OpenDyslexicAlta" pitchFamily="2" charset="77"/>
              </a:rPr>
              <a:t>verify</a:t>
            </a:r>
          </a:p>
        </p:txBody>
      </p:sp>
      <p:sp>
        <p:nvSpPr>
          <p:cNvPr id="20" name="Rectangle 19">
            <a:extLst>
              <a:ext uri="{FF2B5EF4-FFF2-40B4-BE49-F238E27FC236}">
                <a16:creationId xmlns:a16="http://schemas.microsoft.com/office/drawing/2014/main" id="{DDCA16AB-E934-AF46-810C-A3D1FCF2976A}"/>
              </a:ext>
            </a:extLst>
          </p:cNvPr>
          <p:cNvSpPr/>
          <p:nvPr/>
        </p:nvSpPr>
        <p:spPr>
          <a:xfrm>
            <a:off x="1420380" y="4254766"/>
            <a:ext cx="1109598" cy="369332"/>
          </a:xfrm>
          <a:prstGeom prst="rect">
            <a:avLst/>
          </a:prstGeom>
        </p:spPr>
        <p:txBody>
          <a:bodyPr wrap="none">
            <a:spAutoFit/>
          </a:bodyPr>
          <a:lstStyle/>
          <a:p>
            <a:pPr algn="ctr"/>
            <a:r>
              <a:rPr lang="en-GB" dirty="0">
                <a:solidFill>
                  <a:srgbClr val="FF3860"/>
                </a:solidFill>
                <a:latin typeface="OpenDyslexicAlta" pitchFamily="2" charset="77"/>
              </a:rPr>
              <a:t>amplify</a:t>
            </a:r>
          </a:p>
        </p:txBody>
      </p:sp>
      <p:sp>
        <p:nvSpPr>
          <p:cNvPr id="22" name="TextBox 21">
            <a:extLst>
              <a:ext uri="{FF2B5EF4-FFF2-40B4-BE49-F238E27FC236}">
                <a16:creationId xmlns:a16="http://schemas.microsoft.com/office/drawing/2014/main" id="{CD6066EB-3862-B54B-BCD0-CEB677A715E2}"/>
              </a:ext>
            </a:extLst>
          </p:cNvPr>
          <p:cNvSpPr txBox="1"/>
          <p:nvPr/>
        </p:nvSpPr>
        <p:spPr>
          <a:xfrm>
            <a:off x="3099823" y="5512653"/>
            <a:ext cx="1715207" cy="523220"/>
          </a:xfrm>
          <a:prstGeom prst="rect">
            <a:avLst/>
          </a:prstGeom>
          <a:noFill/>
        </p:spPr>
        <p:txBody>
          <a:bodyPr wrap="square" rtlCol="0">
            <a:spAutoFit/>
          </a:bodyPr>
          <a:lstStyle/>
          <a:p>
            <a:pPr algn="ctr"/>
            <a:r>
              <a:rPr lang="en-GB" sz="1400" dirty="0">
                <a:latin typeface="OpenDyslexicAlta" pitchFamily="2" charset="77"/>
              </a:rPr>
              <a:t>Remove ‘ate’ then add ‘</a:t>
            </a:r>
            <a:r>
              <a:rPr lang="en-GB" sz="1400" dirty="0" err="1">
                <a:latin typeface="OpenDyslexicAlta" pitchFamily="2" charset="77"/>
              </a:rPr>
              <a:t>ation</a:t>
            </a:r>
            <a:r>
              <a:rPr lang="en-GB" sz="1400" dirty="0">
                <a:latin typeface="OpenDyslexicAlta" pitchFamily="2" charset="77"/>
              </a:rPr>
              <a:t>’</a:t>
            </a:r>
          </a:p>
        </p:txBody>
      </p:sp>
      <p:cxnSp>
        <p:nvCxnSpPr>
          <p:cNvPr id="23" name="Straight Arrow Connector 22">
            <a:extLst>
              <a:ext uri="{FF2B5EF4-FFF2-40B4-BE49-F238E27FC236}">
                <a16:creationId xmlns:a16="http://schemas.microsoft.com/office/drawing/2014/main" id="{7AF5059D-0C97-6C43-8B40-A2F654699AFD}"/>
              </a:ext>
            </a:extLst>
          </p:cNvPr>
          <p:cNvCxnSpPr>
            <a:cxnSpLocks/>
            <a:stCxn id="18" idx="2"/>
          </p:cNvCxnSpPr>
          <p:nvPr/>
        </p:nvCxnSpPr>
        <p:spPr>
          <a:xfrm>
            <a:off x="914037" y="4758938"/>
            <a:ext cx="482267" cy="508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76CF03-F64F-DB43-84ED-25A08B1CD8C0}"/>
              </a:ext>
            </a:extLst>
          </p:cNvPr>
          <p:cNvCxnSpPr>
            <a:cxnSpLocks/>
            <a:stCxn id="20" idx="2"/>
          </p:cNvCxnSpPr>
          <p:nvPr/>
        </p:nvCxnSpPr>
        <p:spPr>
          <a:xfrm flipH="1">
            <a:off x="1924843" y="4624098"/>
            <a:ext cx="50336" cy="587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32272A6-A7BC-6443-B3F5-77262CEAD841}"/>
              </a:ext>
            </a:extLst>
          </p:cNvPr>
          <p:cNvCxnSpPr>
            <a:stCxn id="15" idx="2"/>
          </p:cNvCxnSpPr>
          <p:nvPr/>
        </p:nvCxnSpPr>
        <p:spPr>
          <a:xfrm flipH="1">
            <a:off x="7482040" y="4585059"/>
            <a:ext cx="19801" cy="492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9AEB435-FFCA-5646-8950-8A276079DCE8}"/>
              </a:ext>
            </a:extLst>
          </p:cNvPr>
          <p:cNvCxnSpPr>
            <a:cxnSpLocks/>
            <a:stCxn id="12" idx="2"/>
          </p:cNvCxnSpPr>
          <p:nvPr/>
        </p:nvCxnSpPr>
        <p:spPr>
          <a:xfrm>
            <a:off x="3268236" y="4822705"/>
            <a:ext cx="538270" cy="357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4AF1997-EF85-5D49-A245-9E3B2668CF5B}"/>
              </a:ext>
            </a:extLst>
          </p:cNvPr>
          <p:cNvCxnSpPr>
            <a:cxnSpLocks/>
            <a:stCxn id="17" idx="2"/>
          </p:cNvCxnSpPr>
          <p:nvPr/>
        </p:nvCxnSpPr>
        <p:spPr>
          <a:xfrm flipH="1">
            <a:off x="4213033" y="4215727"/>
            <a:ext cx="81665" cy="810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F995855-BA75-B74F-9795-DE69AB7C813A}"/>
              </a:ext>
            </a:extLst>
          </p:cNvPr>
          <p:cNvCxnSpPr>
            <a:cxnSpLocks/>
            <a:stCxn id="10" idx="2"/>
          </p:cNvCxnSpPr>
          <p:nvPr/>
        </p:nvCxnSpPr>
        <p:spPr>
          <a:xfrm flipH="1">
            <a:off x="4641473" y="4398765"/>
            <a:ext cx="1123195" cy="791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11745BF-6645-1E4F-8767-1F737CC2C2E0}"/>
              </a:ext>
            </a:extLst>
          </p:cNvPr>
          <p:cNvCxnSpPr>
            <a:cxnSpLocks/>
            <a:stCxn id="11" idx="2"/>
          </p:cNvCxnSpPr>
          <p:nvPr/>
        </p:nvCxnSpPr>
        <p:spPr>
          <a:xfrm flipH="1">
            <a:off x="4618301" y="3984980"/>
            <a:ext cx="346494" cy="1081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ACEF975-1BCD-8740-8A33-090E6DDF39E0}"/>
              </a:ext>
            </a:extLst>
          </p:cNvPr>
          <p:cNvCxnSpPr>
            <a:cxnSpLocks/>
          </p:cNvCxnSpPr>
          <p:nvPr/>
        </p:nvCxnSpPr>
        <p:spPr>
          <a:xfrm>
            <a:off x="3779598" y="4450561"/>
            <a:ext cx="212846" cy="5637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65622D8-DE07-E44C-946E-B7C013D0594C}"/>
              </a:ext>
            </a:extLst>
          </p:cNvPr>
          <p:cNvCxnSpPr>
            <a:stCxn id="14" idx="2"/>
          </p:cNvCxnSpPr>
          <p:nvPr/>
        </p:nvCxnSpPr>
        <p:spPr>
          <a:xfrm>
            <a:off x="9568232" y="4444089"/>
            <a:ext cx="275458" cy="5055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81C2D89-D768-B848-9067-5BCA37AA4866}"/>
              </a:ext>
            </a:extLst>
          </p:cNvPr>
          <p:cNvCxnSpPr>
            <a:stCxn id="16" idx="2"/>
          </p:cNvCxnSpPr>
          <p:nvPr/>
        </p:nvCxnSpPr>
        <p:spPr>
          <a:xfrm flipH="1">
            <a:off x="10355704" y="4406757"/>
            <a:ext cx="810708" cy="488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621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1270691"/>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963738">
                  <a:extLst>
                    <a:ext uri="{9D8B030D-6E8A-4147-A177-3AD203B41FA5}">
                      <a16:colId xmlns:a16="http://schemas.microsoft.com/office/drawing/2014/main" val="20000"/>
                    </a:ext>
                  </a:extLst>
                </a:gridCol>
                <a:gridCol w="1753128">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132852384"/>
                    </a:ext>
                  </a:extLst>
                </a:gridCol>
                <a:gridCol w="1858433">
                  <a:extLst>
                    <a:ext uri="{9D8B030D-6E8A-4147-A177-3AD203B41FA5}">
                      <a16:colId xmlns:a16="http://schemas.microsoft.com/office/drawing/2014/main" val="2122768919"/>
                    </a:ext>
                  </a:extLst>
                </a:gridCol>
              </a:tblGrid>
              <a:tr h="457200">
                <a:tc>
                  <a:txBody>
                    <a:bodyPr/>
                    <a:lstStyle/>
                    <a:p>
                      <a:r>
                        <a:rPr lang="en-GB" sz="1600"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sz="1600" b="0" i="0" dirty="0">
                          <a:latin typeface="OpenDyslexicAlta" pitchFamily="2" charset="77"/>
                          <a:ea typeface="OpenDyslexic" charset="0"/>
                          <a:cs typeface="OpenDyslexic" charset="0"/>
                        </a:rPr>
                        <a:t>1</a:t>
                      </a:r>
                      <a:r>
                        <a:rPr lang="en-GB" sz="1600" b="0" i="0" baseline="30000" dirty="0">
                          <a:latin typeface="OpenDyslexicAlta" pitchFamily="2" charset="77"/>
                          <a:ea typeface="OpenDyslexic" charset="0"/>
                          <a:cs typeface="OpenDyslexic" charset="0"/>
                        </a:rPr>
                        <a:t>st</a:t>
                      </a:r>
                      <a:r>
                        <a:rPr lang="en-GB" sz="1600"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sz="1600" b="0" i="0" dirty="0">
                          <a:latin typeface="OpenDyslexicAlta" pitchFamily="2" charset="77"/>
                          <a:ea typeface="OpenDyslexic" charset="0"/>
                          <a:cs typeface="OpenDyslexic" charset="0"/>
                        </a:rPr>
                        <a:t>2</a:t>
                      </a:r>
                      <a:r>
                        <a:rPr lang="en-GB" sz="1600" b="0" i="0" baseline="30000" dirty="0">
                          <a:latin typeface="OpenDyslexicAlta" pitchFamily="2" charset="77"/>
                          <a:ea typeface="OpenDyslexic" charset="0"/>
                          <a:cs typeface="OpenDyslexic" charset="0"/>
                        </a:rPr>
                        <a:t>nd</a:t>
                      </a:r>
                      <a:r>
                        <a:rPr lang="en-GB" sz="1600" b="0" i="0" baseline="0" dirty="0">
                          <a:latin typeface="OpenDyslexicAlta" pitchFamily="2" charset="77"/>
                          <a:ea typeface="OpenDyslexic" charset="0"/>
                          <a:cs typeface="OpenDyslexic" charset="0"/>
                        </a:rPr>
                        <a:t> Attempt</a:t>
                      </a:r>
                      <a:endParaRPr lang="en-GB" sz="1600"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sz="1600" b="0" i="0" dirty="0">
                          <a:latin typeface="OpenDyslexicAlta" pitchFamily="2" charset="77"/>
                          <a:ea typeface="OpenDyslexic" charset="0"/>
                          <a:cs typeface="OpenDyslexic" charset="0"/>
                        </a:rPr>
                        <a:t>3</a:t>
                      </a:r>
                      <a:r>
                        <a:rPr lang="en-GB" sz="1600" b="0" i="0" baseline="30000" dirty="0">
                          <a:latin typeface="OpenDyslexicAlta" pitchFamily="2" charset="77"/>
                          <a:ea typeface="OpenDyslexic" charset="0"/>
                          <a:cs typeface="OpenDyslexic" charset="0"/>
                        </a:rPr>
                        <a:t>rd</a:t>
                      </a:r>
                      <a:r>
                        <a:rPr lang="en-GB" sz="1600"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sz="1600" b="0" i="0" dirty="0">
                          <a:latin typeface="OpenDyslexicAlta" pitchFamily="2" charset="77"/>
                          <a:ea typeface="OpenDyslexic" charset="0"/>
                          <a:cs typeface="OpenDyslexic" charset="0"/>
                        </a:rPr>
                        <a:t>4</a:t>
                      </a:r>
                      <a:r>
                        <a:rPr lang="en-GB" sz="1600" b="0" i="0" baseline="30000" dirty="0">
                          <a:latin typeface="OpenDyslexicAlta" pitchFamily="2" charset="77"/>
                          <a:ea typeface="OpenDyslexic" charset="0"/>
                          <a:cs typeface="OpenDyslexic" charset="0"/>
                        </a:rPr>
                        <a:t>th</a:t>
                      </a:r>
                      <a:r>
                        <a:rPr lang="en-GB" sz="1600"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sz="1600" b="0" i="0" dirty="0">
                          <a:latin typeface="OpenDyslexicAlta" pitchFamily="2" charset="77"/>
                          <a:ea typeface="OpenDyslexic" charset="0"/>
                          <a:cs typeface="OpenDyslexic" charset="0"/>
                        </a:rPr>
                        <a:t>5</a:t>
                      </a:r>
                      <a:r>
                        <a:rPr lang="en-GB" sz="1600" b="0" i="0" baseline="30000" dirty="0">
                          <a:latin typeface="OpenDyslexicAlta" pitchFamily="2" charset="77"/>
                          <a:ea typeface="OpenDyslexic" charset="0"/>
                          <a:cs typeface="OpenDyslexic" charset="0"/>
                        </a:rPr>
                        <a:t>th</a:t>
                      </a:r>
                      <a:r>
                        <a:rPr lang="en-GB" sz="1600"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800" b="0" i="0" dirty="0">
                          <a:latin typeface="OpenDyslexicAlta" pitchFamily="2" charset="77"/>
                          <a:ea typeface="OpenDyslexic" charset="0"/>
                          <a:cs typeface="OpenDyslexic" charset="0"/>
                        </a:rPr>
                        <a:t>information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800" b="0" i="0" dirty="0">
                          <a:latin typeface="OpenDyslexicAlta" pitchFamily="2" charset="77"/>
                          <a:ea typeface="OpenDyslexic" charset="0"/>
                          <a:cs typeface="OpenDyslexic" charset="0"/>
                        </a:rPr>
                        <a:t>sensation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800" b="0" i="0" dirty="0">
                          <a:latin typeface="OpenDyslexicAlta" pitchFamily="2" charset="77"/>
                          <a:ea typeface="OpenDyslexic" charset="0"/>
                          <a:cs typeface="OpenDyslexic" charset="0"/>
                        </a:rPr>
                        <a:t>preparation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800" b="0" i="0" dirty="0">
                          <a:latin typeface="OpenDyslexicAlta" pitchFamily="2" charset="77"/>
                          <a:ea typeface="OpenDyslexic" charset="0"/>
                          <a:cs typeface="OpenDyslexic" charset="0"/>
                        </a:rPr>
                        <a:t>vibration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800" b="0" i="0" dirty="0">
                          <a:latin typeface="OpenDyslexicAlta" pitchFamily="2" charset="77"/>
                          <a:ea typeface="OpenDyslexic" charset="0"/>
                          <a:cs typeface="OpenDyslexic" charset="0"/>
                        </a:rPr>
                        <a:t>decoration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800" b="0" i="0" dirty="0">
                          <a:latin typeface="OpenDyslexicAlta" pitchFamily="2" charset="77"/>
                          <a:ea typeface="OpenDyslexic" charset="0"/>
                          <a:cs typeface="OpenDyslexic" charset="0"/>
                        </a:rPr>
                        <a:t>donation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800" b="0" i="0" dirty="0">
                          <a:latin typeface="OpenDyslexicAlta" pitchFamily="2" charset="77"/>
                          <a:ea typeface="OpenDyslexic" charset="0"/>
                          <a:cs typeface="OpenDyslexic" charset="0"/>
                        </a:rPr>
                        <a:t>duration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800" b="0" i="0" dirty="0">
                          <a:latin typeface="OpenDyslexicAlta" pitchFamily="2" charset="77"/>
                          <a:ea typeface="OpenDyslexic" charset="0"/>
                          <a:cs typeface="OpenDyslexic" charset="0"/>
                        </a:rPr>
                        <a:t>registration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800" b="0" i="0" dirty="0">
                          <a:latin typeface="OpenDyslexicAlta" pitchFamily="2" charset="77"/>
                          <a:ea typeface="OpenDyslexic" charset="0"/>
                          <a:cs typeface="OpenDyslexic" charset="0"/>
                        </a:rPr>
                        <a:t>population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800" b="0" i="0" dirty="0">
                          <a:latin typeface="OpenDyslexicAlta" pitchFamily="2" charset="77"/>
                          <a:ea typeface="OpenDyslexic" charset="0"/>
                          <a:cs typeface="OpenDyslexic" charset="0"/>
                        </a:rPr>
                        <a:t>determination</a:t>
                      </a: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974509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 The suffix ’-</a:t>
                      </a:r>
                      <a:r>
                        <a:rPr lang="en-GB" sz="1400" baseline="0" dirty="0" err="1">
                          <a:latin typeface="Muli" pitchFamily="2" charset="77"/>
                        </a:rPr>
                        <a:t>ation</a:t>
                      </a:r>
                      <a:r>
                        <a:rPr lang="en-GB" sz="1400" baseline="0" dirty="0">
                          <a:latin typeface="Muli" pitchFamily="2" charset="77"/>
                        </a:rPr>
                        <a:t>’ is added to verbs to form nouns.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8557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381027">
            <a:off x="6494931" y="2199422"/>
            <a:ext cx="286521" cy="1455539"/>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 name="Table 3"/>
          <p:cNvGraphicFramePr>
            <a:graphicFrameLocks noGrp="1"/>
          </p:cNvGraphicFramePr>
          <p:nvPr>
            <p:extLst>
              <p:ext uri="{D42A27DB-BD31-4B8C-83A1-F6EECF244321}">
                <p14:modId xmlns:p14="http://schemas.microsoft.com/office/powerpoint/2010/main" val="2667759659"/>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information</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sensation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preparation</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vibration</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decoration</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donation</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duration</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registration</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population</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determination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68295617"/>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ation</a:t>
                      </a:r>
                      <a:r>
                        <a:rPr lang="en-GB" sz="1400" baseline="0" dirty="0">
                          <a:latin typeface="Muli" pitchFamily="2" charset="77"/>
                        </a:rPr>
                        <a:t>’ is added to verbs to form nouns.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4" name="Right Arrow 13"/>
          <p:cNvSpPr/>
          <p:nvPr/>
        </p:nvSpPr>
        <p:spPr>
          <a:xfrm>
            <a:off x="2993572" y="205740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Right Arrow 14"/>
          <p:cNvSpPr/>
          <p:nvPr/>
        </p:nvSpPr>
        <p:spPr>
          <a:xfrm>
            <a:off x="2993571" y="252276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ight Arrow 15"/>
          <p:cNvSpPr/>
          <p:nvPr/>
        </p:nvSpPr>
        <p:spPr>
          <a:xfrm>
            <a:off x="2971801" y="3016709"/>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7" name="Right Arrow 16"/>
          <p:cNvSpPr/>
          <p:nvPr/>
        </p:nvSpPr>
        <p:spPr>
          <a:xfrm>
            <a:off x="2971801" y="345349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8" name="Right Arrow 17"/>
          <p:cNvSpPr/>
          <p:nvPr/>
        </p:nvSpPr>
        <p:spPr>
          <a:xfrm>
            <a:off x="2971801" y="390797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9" name="Right Arrow 18"/>
          <p:cNvSpPr/>
          <p:nvPr/>
        </p:nvSpPr>
        <p:spPr>
          <a:xfrm>
            <a:off x="2971801" y="435972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0" name="Right Arrow 19"/>
          <p:cNvSpPr/>
          <p:nvPr/>
        </p:nvSpPr>
        <p:spPr>
          <a:xfrm>
            <a:off x="2993571" y="4814202"/>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1" name="Right Arrow 20"/>
          <p:cNvSpPr/>
          <p:nvPr/>
        </p:nvSpPr>
        <p:spPr>
          <a:xfrm>
            <a:off x="2993571" y="526868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2" name="Right Arrow 21"/>
          <p:cNvSpPr/>
          <p:nvPr/>
        </p:nvSpPr>
        <p:spPr>
          <a:xfrm>
            <a:off x="2993571" y="577699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3" name="Right Arrow 22"/>
          <p:cNvSpPr/>
          <p:nvPr/>
        </p:nvSpPr>
        <p:spPr>
          <a:xfrm>
            <a:off x="2971801" y="623751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ight Arrow 29"/>
          <p:cNvSpPr/>
          <p:nvPr/>
        </p:nvSpPr>
        <p:spPr>
          <a:xfrm>
            <a:off x="8672678" y="196488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ight Arrow 30"/>
          <p:cNvSpPr/>
          <p:nvPr/>
        </p:nvSpPr>
        <p:spPr>
          <a:xfrm>
            <a:off x="8672677" y="243024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ight Arrow 31"/>
          <p:cNvSpPr/>
          <p:nvPr/>
        </p:nvSpPr>
        <p:spPr>
          <a:xfrm>
            <a:off x="8650907" y="292419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ight Arrow 32"/>
          <p:cNvSpPr/>
          <p:nvPr/>
        </p:nvSpPr>
        <p:spPr>
          <a:xfrm>
            <a:off x="8650907" y="336098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ight Arrow 33"/>
          <p:cNvSpPr/>
          <p:nvPr/>
        </p:nvSpPr>
        <p:spPr>
          <a:xfrm>
            <a:off x="8650907" y="381546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5" name="Right Arrow 34"/>
          <p:cNvSpPr/>
          <p:nvPr/>
        </p:nvSpPr>
        <p:spPr>
          <a:xfrm>
            <a:off x="8650907" y="426720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6" name="Right Arrow 35"/>
          <p:cNvSpPr/>
          <p:nvPr/>
        </p:nvSpPr>
        <p:spPr>
          <a:xfrm>
            <a:off x="8672677" y="472168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7" name="Right Arrow 36"/>
          <p:cNvSpPr/>
          <p:nvPr/>
        </p:nvSpPr>
        <p:spPr>
          <a:xfrm>
            <a:off x="8672677" y="517616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8" name="Right Arrow 37"/>
          <p:cNvSpPr/>
          <p:nvPr/>
        </p:nvSpPr>
        <p:spPr>
          <a:xfrm>
            <a:off x="8672677" y="566058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9" name="Right Arrow 38"/>
          <p:cNvSpPr/>
          <p:nvPr/>
        </p:nvSpPr>
        <p:spPr>
          <a:xfrm>
            <a:off x="8650907" y="614499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0" name="Table 39"/>
          <p:cNvGraphicFramePr>
            <a:graphicFrameLocks noGrp="1"/>
          </p:cNvGraphicFramePr>
          <p:nvPr/>
        </p:nvGraphicFramePr>
        <p:xfrm>
          <a:off x="9716690" y="1465562"/>
          <a:ext cx="2283650" cy="5029200"/>
        </p:xfrm>
        <a:graphic>
          <a:graphicData uri="http://schemas.openxmlformats.org/drawingml/2006/table">
            <a:tbl>
              <a:tblPr firstRow="1" bandRow="1">
                <a:tableStyleId>{5940675A-B579-460E-94D1-54222C63F5DA}</a:tableStyleId>
              </a:tblPr>
              <a:tblGrid>
                <a:gridCol w="2283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Root Word</a:t>
                      </a:r>
                    </a:p>
                  </a:txBody>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inform</a:t>
                      </a: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
        <p:nvSpPr>
          <p:cNvPr id="41" name="TextBox 40"/>
          <p:cNvSpPr txBox="1"/>
          <p:nvPr/>
        </p:nvSpPr>
        <p:spPr>
          <a:xfrm rot="424549">
            <a:off x="5414499" y="1288631"/>
            <a:ext cx="310339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400" dirty="0">
                <a:latin typeface="OpenDyslexicAlta" pitchFamily="2" charset="77"/>
                <a:ea typeface="OpenDyslexic" charset="0"/>
                <a:cs typeface="OpenDyslexic" charset="0"/>
              </a:rPr>
              <a:t>The spelling words are all nouns.  Can you put them through the machine to turn them back into verbs?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2991" y="1947146"/>
            <a:ext cx="4261104" cy="4547616"/>
          </a:xfrm>
          <a:prstGeom prst="rect">
            <a:avLst/>
          </a:prstGeom>
        </p:spPr>
      </p:pic>
    </p:spTree>
    <p:extLst>
      <p:ext uri="{BB962C8B-B14F-4D97-AF65-F5344CB8AC3E}">
        <p14:creationId xmlns:p14="http://schemas.microsoft.com/office/powerpoint/2010/main" val="717138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381027">
            <a:off x="6494931" y="2199422"/>
            <a:ext cx="286521" cy="1455539"/>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 name="Table 3"/>
          <p:cNvGraphicFramePr>
            <a:graphicFrameLocks noGrp="1"/>
          </p:cNvGraphicFramePr>
          <p:nvPr>
            <p:extLst>
              <p:ext uri="{D42A27DB-BD31-4B8C-83A1-F6EECF244321}">
                <p14:modId xmlns:p14="http://schemas.microsoft.com/office/powerpoint/2010/main" val="402503041"/>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information</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sensation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preparation</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vibration</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decoration</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donation</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duration</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registration</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population</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determination</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3603884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ation</a:t>
                      </a:r>
                      <a:r>
                        <a:rPr lang="en-GB" sz="1400" baseline="0" dirty="0">
                          <a:latin typeface="Muli" pitchFamily="2" charset="77"/>
                        </a:rPr>
                        <a:t>’ is added to verbs to form nouns.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7</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4" name="Right Arrow 13"/>
          <p:cNvSpPr/>
          <p:nvPr/>
        </p:nvSpPr>
        <p:spPr>
          <a:xfrm>
            <a:off x="2993572" y="205740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Right Arrow 14"/>
          <p:cNvSpPr/>
          <p:nvPr/>
        </p:nvSpPr>
        <p:spPr>
          <a:xfrm>
            <a:off x="2993571" y="252276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ight Arrow 15"/>
          <p:cNvSpPr/>
          <p:nvPr/>
        </p:nvSpPr>
        <p:spPr>
          <a:xfrm>
            <a:off x="2971801" y="3016709"/>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7" name="Right Arrow 16"/>
          <p:cNvSpPr/>
          <p:nvPr/>
        </p:nvSpPr>
        <p:spPr>
          <a:xfrm>
            <a:off x="2971801" y="345349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8" name="Right Arrow 17"/>
          <p:cNvSpPr/>
          <p:nvPr/>
        </p:nvSpPr>
        <p:spPr>
          <a:xfrm>
            <a:off x="2971801" y="390797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9" name="Right Arrow 18"/>
          <p:cNvSpPr/>
          <p:nvPr/>
        </p:nvSpPr>
        <p:spPr>
          <a:xfrm>
            <a:off x="2971801" y="435972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0" name="Right Arrow 19"/>
          <p:cNvSpPr/>
          <p:nvPr/>
        </p:nvSpPr>
        <p:spPr>
          <a:xfrm>
            <a:off x="2993571" y="4814202"/>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1" name="Right Arrow 20"/>
          <p:cNvSpPr/>
          <p:nvPr/>
        </p:nvSpPr>
        <p:spPr>
          <a:xfrm>
            <a:off x="2993571" y="526868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2" name="Right Arrow 21"/>
          <p:cNvSpPr/>
          <p:nvPr/>
        </p:nvSpPr>
        <p:spPr>
          <a:xfrm>
            <a:off x="2993571" y="577699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3" name="Right Arrow 22"/>
          <p:cNvSpPr/>
          <p:nvPr/>
        </p:nvSpPr>
        <p:spPr>
          <a:xfrm>
            <a:off x="2971801" y="623751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ight Arrow 29"/>
          <p:cNvSpPr/>
          <p:nvPr/>
        </p:nvSpPr>
        <p:spPr>
          <a:xfrm>
            <a:off x="8672678" y="196488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ight Arrow 30"/>
          <p:cNvSpPr/>
          <p:nvPr/>
        </p:nvSpPr>
        <p:spPr>
          <a:xfrm>
            <a:off x="8672677" y="243024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ight Arrow 31"/>
          <p:cNvSpPr/>
          <p:nvPr/>
        </p:nvSpPr>
        <p:spPr>
          <a:xfrm>
            <a:off x="8650907" y="292419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ight Arrow 32"/>
          <p:cNvSpPr/>
          <p:nvPr/>
        </p:nvSpPr>
        <p:spPr>
          <a:xfrm>
            <a:off x="8650907" y="336098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ight Arrow 33"/>
          <p:cNvSpPr/>
          <p:nvPr/>
        </p:nvSpPr>
        <p:spPr>
          <a:xfrm>
            <a:off x="8650907" y="381546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5" name="Right Arrow 34"/>
          <p:cNvSpPr/>
          <p:nvPr/>
        </p:nvSpPr>
        <p:spPr>
          <a:xfrm>
            <a:off x="8650907" y="426720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6" name="Right Arrow 35"/>
          <p:cNvSpPr/>
          <p:nvPr/>
        </p:nvSpPr>
        <p:spPr>
          <a:xfrm>
            <a:off x="8672677" y="472168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7" name="Right Arrow 36"/>
          <p:cNvSpPr/>
          <p:nvPr/>
        </p:nvSpPr>
        <p:spPr>
          <a:xfrm>
            <a:off x="8672677" y="517616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8" name="Right Arrow 37"/>
          <p:cNvSpPr/>
          <p:nvPr/>
        </p:nvSpPr>
        <p:spPr>
          <a:xfrm>
            <a:off x="8672677" y="566058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9" name="Right Arrow 38"/>
          <p:cNvSpPr/>
          <p:nvPr/>
        </p:nvSpPr>
        <p:spPr>
          <a:xfrm>
            <a:off x="8650907" y="614499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0" name="Table 39"/>
          <p:cNvGraphicFramePr>
            <a:graphicFrameLocks noGrp="1"/>
          </p:cNvGraphicFramePr>
          <p:nvPr>
            <p:extLst>
              <p:ext uri="{D42A27DB-BD31-4B8C-83A1-F6EECF244321}">
                <p14:modId xmlns:p14="http://schemas.microsoft.com/office/powerpoint/2010/main" val="814519481"/>
              </p:ext>
            </p:extLst>
          </p:nvPr>
        </p:nvGraphicFramePr>
        <p:xfrm>
          <a:off x="9716690" y="1465562"/>
          <a:ext cx="2283650" cy="5090160"/>
        </p:xfrm>
        <a:graphic>
          <a:graphicData uri="http://schemas.openxmlformats.org/drawingml/2006/table">
            <a:tbl>
              <a:tblPr firstRow="1" bandRow="1">
                <a:tableStyleId>{5940675A-B579-460E-94D1-54222C63F5DA}</a:tableStyleId>
              </a:tblPr>
              <a:tblGrid>
                <a:gridCol w="2283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Root Word</a:t>
                      </a:r>
                    </a:p>
                  </a:txBody>
                  <a:tcPr/>
                </a:tc>
                <a:extLst>
                  <a:ext uri="{0D108BD9-81ED-4DB2-BD59-A6C34878D82A}">
                    <a16:rowId xmlns:a16="http://schemas.microsoft.com/office/drawing/2014/main" val="10000"/>
                  </a:ext>
                </a:extLst>
              </a:tr>
              <a:tr h="457200">
                <a:tc>
                  <a:txBody>
                    <a:bodyPr/>
                    <a:lstStyle/>
                    <a:p>
                      <a:r>
                        <a:rPr lang="en-GB" b="0" i="0" dirty="0">
                          <a:solidFill>
                            <a:srgbClr val="FF3860"/>
                          </a:solidFill>
                          <a:latin typeface="OpenDyslexicAlta" pitchFamily="2" charset="77"/>
                          <a:ea typeface="OpenDyslexic" charset="0"/>
                          <a:cs typeface="OpenDyslexic" charset="0"/>
                        </a:rPr>
                        <a:t>inform</a:t>
                      </a:r>
                    </a:p>
                  </a:txBody>
                  <a:tcPr/>
                </a:tc>
                <a:extLst>
                  <a:ext uri="{0D108BD9-81ED-4DB2-BD59-A6C34878D82A}">
                    <a16:rowId xmlns:a16="http://schemas.microsoft.com/office/drawing/2014/main" val="10001"/>
                  </a:ext>
                </a:extLst>
              </a:tr>
              <a:tr h="457200">
                <a:tc>
                  <a:txBody>
                    <a:bodyPr/>
                    <a:lstStyle/>
                    <a:p>
                      <a:r>
                        <a:rPr lang="en-GB" b="0" i="0" dirty="0">
                          <a:solidFill>
                            <a:srgbClr val="FF3860"/>
                          </a:solidFill>
                          <a:latin typeface="OpenDyslexicAlta" pitchFamily="2" charset="77"/>
                          <a:ea typeface="OpenDyslexic" charset="0"/>
                          <a:cs typeface="OpenDyslexic" charset="0"/>
                        </a:rPr>
                        <a:t>sense</a:t>
                      </a:r>
                    </a:p>
                  </a:txBody>
                  <a:tcPr/>
                </a:tc>
                <a:extLst>
                  <a:ext uri="{0D108BD9-81ED-4DB2-BD59-A6C34878D82A}">
                    <a16:rowId xmlns:a16="http://schemas.microsoft.com/office/drawing/2014/main" val="10002"/>
                  </a:ext>
                </a:extLst>
              </a:tr>
              <a:tr h="457200">
                <a:tc>
                  <a:txBody>
                    <a:bodyPr/>
                    <a:lstStyle/>
                    <a:p>
                      <a:r>
                        <a:rPr lang="en-GB" b="0" i="0" dirty="0">
                          <a:solidFill>
                            <a:srgbClr val="FF3860"/>
                          </a:solidFill>
                          <a:latin typeface="OpenDyslexicAlta" pitchFamily="2" charset="77"/>
                          <a:ea typeface="OpenDyslexic" charset="0"/>
                          <a:cs typeface="OpenDyslexic" charset="0"/>
                        </a:rPr>
                        <a:t>prepare</a:t>
                      </a:r>
                    </a:p>
                  </a:txBody>
                  <a:tcPr/>
                </a:tc>
                <a:extLst>
                  <a:ext uri="{0D108BD9-81ED-4DB2-BD59-A6C34878D82A}">
                    <a16:rowId xmlns:a16="http://schemas.microsoft.com/office/drawing/2014/main" val="10003"/>
                  </a:ext>
                </a:extLst>
              </a:tr>
              <a:tr h="457200">
                <a:tc>
                  <a:txBody>
                    <a:bodyPr/>
                    <a:lstStyle/>
                    <a:p>
                      <a:r>
                        <a:rPr lang="en-GB" b="0" i="0" dirty="0">
                          <a:solidFill>
                            <a:srgbClr val="FF3860"/>
                          </a:solidFill>
                          <a:latin typeface="OpenDyslexicAlta" pitchFamily="2" charset="77"/>
                          <a:ea typeface="OpenDyslexic" charset="0"/>
                          <a:cs typeface="OpenDyslexic" charset="0"/>
                        </a:rPr>
                        <a:t>vibrate</a:t>
                      </a:r>
                    </a:p>
                  </a:txBody>
                  <a:tcPr/>
                </a:tc>
                <a:extLst>
                  <a:ext uri="{0D108BD9-81ED-4DB2-BD59-A6C34878D82A}">
                    <a16:rowId xmlns:a16="http://schemas.microsoft.com/office/drawing/2014/main" val="10004"/>
                  </a:ext>
                </a:extLst>
              </a:tr>
              <a:tr h="457200">
                <a:tc>
                  <a:txBody>
                    <a:bodyPr/>
                    <a:lstStyle/>
                    <a:p>
                      <a:r>
                        <a:rPr lang="en-GB" b="0" i="0" dirty="0">
                          <a:solidFill>
                            <a:srgbClr val="FF3860"/>
                          </a:solidFill>
                          <a:latin typeface="OpenDyslexicAlta" pitchFamily="2" charset="77"/>
                          <a:ea typeface="OpenDyslexic" charset="0"/>
                          <a:cs typeface="OpenDyslexic" charset="0"/>
                        </a:rPr>
                        <a:t>decorate</a:t>
                      </a:r>
                    </a:p>
                  </a:txBody>
                  <a:tcPr/>
                </a:tc>
                <a:extLst>
                  <a:ext uri="{0D108BD9-81ED-4DB2-BD59-A6C34878D82A}">
                    <a16:rowId xmlns:a16="http://schemas.microsoft.com/office/drawing/2014/main" val="10005"/>
                  </a:ext>
                </a:extLst>
              </a:tr>
              <a:tr h="457200">
                <a:tc>
                  <a:txBody>
                    <a:bodyPr/>
                    <a:lstStyle/>
                    <a:p>
                      <a:r>
                        <a:rPr lang="en-GB" b="0" i="0" dirty="0">
                          <a:solidFill>
                            <a:srgbClr val="FF3860"/>
                          </a:solidFill>
                          <a:latin typeface="OpenDyslexicAlta" pitchFamily="2" charset="77"/>
                          <a:ea typeface="OpenDyslexic" charset="0"/>
                          <a:cs typeface="OpenDyslexic" charset="0"/>
                        </a:rPr>
                        <a:t>donate</a:t>
                      </a:r>
                    </a:p>
                  </a:txBody>
                  <a:tcPr/>
                </a:tc>
                <a:extLst>
                  <a:ext uri="{0D108BD9-81ED-4DB2-BD59-A6C34878D82A}">
                    <a16:rowId xmlns:a16="http://schemas.microsoft.com/office/drawing/2014/main" val="10006"/>
                  </a:ext>
                </a:extLst>
              </a:tr>
              <a:tr h="457200">
                <a:tc>
                  <a:txBody>
                    <a:bodyPr/>
                    <a:lstStyle/>
                    <a:p>
                      <a:r>
                        <a:rPr lang="en-GB" b="0" i="0" dirty="0">
                          <a:solidFill>
                            <a:srgbClr val="00B050"/>
                          </a:solidFill>
                          <a:latin typeface="OpenDyslexicAlta" pitchFamily="2" charset="77"/>
                          <a:ea typeface="OpenDyslexic" charset="0"/>
                          <a:cs typeface="OpenDyslexic" charset="0"/>
                        </a:rPr>
                        <a:t>*dur</a:t>
                      </a:r>
                      <a:r>
                        <a:rPr lang="en-GB" sz="1000" b="0" i="0" dirty="0">
                          <a:solidFill>
                            <a:schemeClr val="tx1">
                              <a:lumMod val="95000"/>
                              <a:lumOff val="5000"/>
                            </a:schemeClr>
                          </a:solidFill>
                          <a:latin typeface="OpenDyslexicAlta" pitchFamily="2" charset="77"/>
                          <a:ea typeface="OpenDyslexic" charset="0"/>
                          <a:cs typeface="OpenDyslexic" charset="0"/>
                        </a:rPr>
                        <a:t>(Talking point with other related words) </a:t>
                      </a:r>
                      <a:endParaRPr lang="en-GB" b="0" i="0" dirty="0">
                        <a:solidFill>
                          <a:schemeClr val="tx1">
                            <a:lumMod val="95000"/>
                            <a:lumOff val="5000"/>
                          </a:schemeClr>
                        </a:solidFill>
                        <a:latin typeface="OpenDyslexicAlta" pitchFamily="2" charset="77"/>
                        <a:ea typeface="OpenDyslexic" charset="0"/>
                        <a:cs typeface="OpenDyslexic" charset="0"/>
                      </a:endParaRPr>
                    </a:p>
                  </a:txBody>
                  <a:tcPr anchor="b"/>
                </a:tc>
                <a:extLst>
                  <a:ext uri="{0D108BD9-81ED-4DB2-BD59-A6C34878D82A}">
                    <a16:rowId xmlns:a16="http://schemas.microsoft.com/office/drawing/2014/main" val="10007"/>
                  </a:ext>
                </a:extLst>
              </a:tr>
              <a:tr h="457200">
                <a:tc>
                  <a:txBody>
                    <a:bodyPr/>
                    <a:lstStyle/>
                    <a:p>
                      <a:r>
                        <a:rPr lang="en-GB" b="0" i="0" dirty="0">
                          <a:solidFill>
                            <a:srgbClr val="FF3860"/>
                          </a:solidFill>
                          <a:latin typeface="OpenDyslexicAlta" pitchFamily="2" charset="77"/>
                          <a:ea typeface="OpenDyslexic" charset="0"/>
                          <a:cs typeface="OpenDyslexic" charset="0"/>
                        </a:rPr>
                        <a:t>register</a:t>
                      </a:r>
                    </a:p>
                  </a:txBody>
                  <a:tcPr/>
                </a:tc>
                <a:extLst>
                  <a:ext uri="{0D108BD9-81ED-4DB2-BD59-A6C34878D82A}">
                    <a16:rowId xmlns:a16="http://schemas.microsoft.com/office/drawing/2014/main" val="10008"/>
                  </a:ext>
                </a:extLst>
              </a:tr>
              <a:tr h="457200">
                <a:tc>
                  <a:txBody>
                    <a:bodyPr/>
                    <a:lstStyle/>
                    <a:p>
                      <a:r>
                        <a:rPr lang="en-GB" b="0" i="0" dirty="0">
                          <a:solidFill>
                            <a:srgbClr val="FF3860"/>
                          </a:solidFill>
                          <a:latin typeface="OpenDyslexicAlta" pitchFamily="2" charset="77"/>
                          <a:ea typeface="OpenDyslexic" charset="0"/>
                          <a:cs typeface="OpenDyslexic" charset="0"/>
                        </a:rPr>
                        <a:t>populate</a:t>
                      </a:r>
                    </a:p>
                  </a:txBody>
                  <a:tcPr/>
                </a:tc>
                <a:extLst>
                  <a:ext uri="{0D108BD9-81ED-4DB2-BD59-A6C34878D82A}">
                    <a16:rowId xmlns:a16="http://schemas.microsoft.com/office/drawing/2014/main" val="10009"/>
                  </a:ext>
                </a:extLst>
              </a:tr>
              <a:tr h="457200">
                <a:tc>
                  <a:txBody>
                    <a:bodyPr/>
                    <a:lstStyle/>
                    <a:p>
                      <a:r>
                        <a:rPr lang="en-GB" b="0" i="0" dirty="0">
                          <a:solidFill>
                            <a:srgbClr val="FF3860"/>
                          </a:solidFill>
                          <a:latin typeface="OpenDyslexicAlta" pitchFamily="2" charset="77"/>
                          <a:ea typeface="OpenDyslexic" charset="0"/>
                          <a:cs typeface="OpenDyslexic" charset="0"/>
                        </a:rPr>
                        <a:t>determinate</a:t>
                      </a:r>
                    </a:p>
                  </a:txBody>
                  <a:tcPr/>
                </a:tc>
                <a:extLst>
                  <a:ext uri="{0D108BD9-81ED-4DB2-BD59-A6C34878D82A}">
                    <a16:rowId xmlns:a16="http://schemas.microsoft.com/office/drawing/2014/main" val="10010"/>
                  </a:ext>
                </a:extLst>
              </a:tr>
            </a:tbl>
          </a:graphicData>
        </a:graphic>
      </p:graphicFrame>
      <p:sp>
        <p:nvSpPr>
          <p:cNvPr id="41" name="TextBox 40"/>
          <p:cNvSpPr txBox="1"/>
          <p:nvPr/>
        </p:nvSpPr>
        <p:spPr>
          <a:xfrm rot="424549">
            <a:off x="5414499" y="1288631"/>
            <a:ext cx="310339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400" dirty="0">
                <a:latin typeface="OpenDyslexicAlta" pitchFamily="2" charset="77"/>
                <a:ea typeface="OpenDyslexic" charset="0"/>
                <a:cs typeface="OpenDyslexic" charset="0"/>
              </a:rPr>
              <a:t>The spelling words are all nouns.  Can you put them through the machine to turn them back into verbs?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2991" y="1947146"/>
            <a:ext cx="4261104" cy="4547616"/>
          </a:xfrm>
          <a:prstGeom prst="rect">
            <a:avLst/>
          </a:prstGeom>
        </p:spPr>
      </p:pic>
    </p:spTree>
    <p:extLst>
      <p:ext uri="{BB962C8B-B14F-4D97-AF65-F5344CB8AC3E}">
        <p14:creationId xmlns:p14="http://schemas.microsoft.com/office/powerpoint/2010/main" val="2822784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suffix ’-</a:t>
            </a:r>
            <a:r>
              <a:rPr lang="en-GB" dirty="0" err="1"/>
              <a:t>ation</a:t>
            </a:r>
            <a:r>
              <a:rPr lang="en-GB" dirty="0"/>
              <a:t>’ is added to verbs to form nouns.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8</a:t>
            </a:r>
          </a:p>
        </p:txBody>
      </p:sp>
    </p:spTree>
    <p:extLst>
      <p:ext uri="{BB962C8B-B14F-4D97-AF65-F5344CB8AC3E}">
        <p14:creationId xmlns:p14="http://schemas.microsoft.com/office/powerpoint/2010/main" val="191496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a:t>
            </a:r>
            <a:r>
              <a:rPr lang="en-GB" dirty="0">
                <a:solidFill>
                  <a:srgbClr val="FF3860"/>
                </a:solidFill>
              </a:rPr>
              <a:t>knot</a:t>
            </a:r>
            <a:r>
              <a:rPr lang="en-GB" dirty="0"/>
              <a: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a:t>
            </a:r>
            <a:r>
              <a:rPr lang="en-GB" sz="4200" dirty="0">
                <a:solidFill>
                  <a:srgbClr val="FF3860"/>
                </a:solidFill>
              </a:rPr>
              <a:t>knot</a:t>
            </a:r>
          </a:p>
        </p:txBody>
      </p:sp>
      <p:sp>
        <p:nvSpPr>
          <p:cNvPr id="3" name="TextBox 2">
            <a:extLst>
              <a:ext uri="{FF2B5EF4-FFF2-40B4-BE49-F238E27FC236}">
                <a16:creationId xmlns:a16="http://schemas.microsoft.com/office/drawing/2014/main" id="{A7685032-7622-B14E-A706-620B62BAA092}"/>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6183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8</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The suffix ’-</a:t>
            </a:r>
            <a:r>
              <a:rPr lang="en-GB" dirty="0" err="1"/>
              <a:t>ation</a:t>
            </a:r>
            <a:r>
              <a:rPr lang="en-GB" dirty="0"/>
              <a:t>’ is added to verbs to form nouns.  </a:t>
            </a:r>
          </a:p>
          <a:p>
            <a:pPr>
              <a:lnSpc>
                <a:spcPct val="100000"/>
              </a:lnSpc>
              <a:spcBef>
                <a:spcPts val="0"/>
              </a:spcBef>
              <a:defRPr/>
            </a:pPr>
            <a:endParaRPr lang="en-GB" dirty="0"/>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adoration</a:t>
            </a:r>
          </a:p>
          <a:p>
            <a:pPr fontAlgn="t"/>
            <a:r>
              <a:rPr lang="en-GB" dirty="0"/>
              <a:t>admiration</a:t>
            </a:r>
          </a:p>
          <a:p>
            <a:pPr fontAlgn="t"/>
            <a:r>
              <a:rPr lang="en-GB" dirty="0"/>
              <a:t>coronation </a:t>
            </a:r>
          </a:p>
          <a:p>
            <a:pPr fontAlgn="t"/>
            <a:r>
              <a:rPr lang="en-GB" dirty="0"/>
              <a:t>detonation</a:t>
            </a:r>
          </a:p>
          <a:p>
            <a:pPr fontAlgn="t"/>
            <a:r>
              <a:rPr lang="en-GB" dirty="0"/>
              <a:t>observation</a:t>
            </a:r>
          </a:p>
          <a:p>
            <a:pPr fontAlgn="t"/>
            <a:r>
              <a:rPr lang="en-GB" dirty="0"/>
              <a:t>location</a:t>
            </a:r>
          </a:p>
          <a:p>
            <a:pPr fontAlgn="t"/>
            <a:r>
              <a:rPr lang="en-GB" dirty="0"/>
              <a:t>generation</a:t>
            </a:r>
          </a:p>
          <a:p>
            <a:pPr fontAlgn="t"/>
            <a:r>
              <a:rPr lang="en-GB" dirty="0"/>
              <a:t>exploration</a:t>
            </a:r>
          </a:p>
          <a:p>
            <a:pPr fontAlgn="t"/>
            <a:r>
              <a:rPr lang="en-GB" dirty="0"/>
              <a:t>combination</a:t>
            </a:r>
          </a:p>
          <a:p>
            <a:pPr fontAlgn="t"/>
            <a:r>
              <a:rPr lang="en-GB" dirty="0"/>
              <a:t>illustration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2063606534"/>
              </p:ext>
            </p:extLst>
          </p:nvPr>
        </p:nvGraphicFramePr>
        <p:xfrm>
          <a:off x="3415145" y="1318518"/>
          <a:ext cx="8559737" cy="5410200"/>
        </p:xfrm>
        <a:graphic>
          <a:graphicData uri="http://schemas.openxmlformats.org/drawingml/2006/table">
            <a:tbl>
              <a:tblPr firstRow="1" bandRow="1">
                <a:tableStyleId>{5940675A-B579-460E-94D1-54222C63F5DA}</a:tableStyleId>
              </a:tblPr>
              <a:tblGrid>
                <a:gridCol w="1610582">
                  <a:extLst>
                    <a:ext uri="{9D8B030D-6E8A-4147-A177-3AD203B41FA5}">
                      <a16:colId xmlns:a16="http://schemas.microsoft.com/office/drawing/2014/main" val="20000"/>
                    </a:ext>
                  </a:extLst>
                </a:gridCol>
                <a:gridCol w="6949155">
                  <a:extLst>
                    <a:ext uri="{9D8B030D-6E8A-4147-A177-3AD203B41FA5}">
                      <a16:colId xmlns:a16="http://schemas.microsoft.com/office/drawing/2014/main" val="20001"/>
                    </a:ext>
                  </a:extLst>
                </a:gridCol>
              </a:tblGrid>
              <a:tr h="1855014">
                <a:tc>
                  <a:txBody>
                    <a:bodyPr/>
                    <a:lstStyle/>
                    <a:p>
                      <a:r>
                        <a:rPr lang="en-GB" sz="1700" b="0" i="0" dirty="0">
                          <a:latin typeface="Muli" pitchFamily="2" charset="77"/>
                        </a:rPr>
                        <a:t>Introduction</a:t>
                      </a:r>
                    </a:p>
                  </a:txBody>
                  <a:tcPr/>
                </a:tc>
                <a:tc>
                  <a:txBody>
                    <a:bodyPr/>
                    <a:lstStyle/>
                    <a:p>
                      <a:r>
                        <a:rPr lang="en-GB" sz="1600" b="0" i="0" dirty="0">
                          <a:latin typeface="Muli" pitchFamily="2" charset="77"/>
                        </a:rPr>
                        <a:t>Today children will continue to consolidate understanding that adding ‘</a:t>
                      </a:r>
                      <a:r>
                        <a:rPr lang="en-GB" sz="1600" b="0" i="0" dirty="0" err="1">
                          <a:latin typeface="Muli" pitchFamily="2" charset="77"/>
                        </a:rPr>
                        <a:t>ation</a:t>
                      </a:r>
                      <a:r>
                        <a:rPr lang="en-GB" sz="1600" b="0" i="0" dirty="0">
                          <a:latin typeface="Muli" pitchFamily="2" charset="77"/>
                        </a:rPr>
                        <a:t>’ to verbs turns them in to nouns. Can children remember any ‘</a:t>
                      </a:r>
                      <a:r>
                        <a:rPr lang="en-GB" sz="1600" b="0" i="0" dirty="0" err="1">
                          <a:latin typeface="Muli" pitchFamily="2" charset="77"/>
                        </a:rPr>
                        <a:t>ation</a:t>
                      </a:r>
                      <a:r>
                        <a:rPr lang="en-GB" sz="1600" b="0" i="0" dirty="0">
                          <a:latin typeface="Muli" pitchFamily="2" charset="77"/>
                        </a:rPr>
                        <a:t>’ words from the last list?</a:t>
                      </a:r>
                      <a:br>
                        <a:rPr lang="en-GB" sz="1600" b="0" i="0" dirty="0">
                          <a:latin typeface="Muli" pitchFamily="2" charset="77"/>
                        </a:rPr>
                      </a:br>
                      <a:endParaRPr lang="en-GB" sz="1600" b="0" i="0" dirty="0">
                        <a:latin typeface="Muli" pitchFamily="2" charset="77"/>
                      </a:endParaRPr>
                    </a:p>
                    <a:p>
                      <a:r>
                        <a:rPr lang="en-GB" sz="1600" b="0" i="0" dirty="0">
                          <a:latin typeface="Muli" pitchFamily="2" charset="77"/>
                        </a:rPr>
                        <a:t>Word ends in ‘e’ – remove e  and + ‘</a:t>
                      </a:r>
                      <a:r>
                        <a:rPr lang="en-GB" sz="1600" b="0" i="0" dirty="0" err="1">
                          <a:latin typeface="Muli" pitchFamily="2" charset="77"/>
                        </a:rPr>
                        <a:t>ation</a:t>
                      </a:r>
                      <a:r>
                        <a:rPr lang="en-GB" sz="1600" b="0" i="0" dirty="0">
                          <a:latin typeface="Muli" pitchFamily="2" charset="77"/>
                        </a:rPr>
                        <a:t>’</a:t>
                      </a:r>
                      <a:br>
                        <a:rPr lang="en-GB" sz="1600" b="0" i="0" dirty="0">
                          <a:latin typeface="Muli" pitchFamily="2" charset="77"/>
                        </a:rPr>
                      </a:br>
                      <a:r>
                        <a:rPr lang="en-GB" sz="1600" b="0" i="0" dirty="0">
                          <a:latin typeface="Muli" pitchFamily="2" charset="77"/>
                        </a:rPr>
                        <a:t>Word ends in ‘y’ – remove y and + ‘</a:t>
                      </a:r>
                      <a:r>
                        <a:rPr lang="en-GB" sz="1600" b="0" i="0" dirty="0" err="1">
                          <a:latin typeface="Muli" pitchFamily="2" charset="77"/>
                        </a:rPr>
                        <a:t>ic</a:t>
                      </a:r>
                      <a:r>
                        <a:rPr lang="en-GB" sz="1600" b="0" i="0" dirty="0">
                          <a:latin typeface="Muli" pitchFamily="2" charset="77"/>
                        </a:rPr>
                        <a:t>’ + ‘</a:t>
                      </a:r>
                      <a:r>
                        <a:rPr lang="en-GB" sz="1600" b="0" i="0" dirty="0" err="1">
                          <a:latin typeface="Muli" pitchFamily="2" charset="77"/>
                        </a:rPr>
                        <a:t>ation</a:t>
                      </a:r>
                      <a:r>
                        <a:rPr lang="en-GB" sz="1600" b="0" i="0" dirty="0">
                          <a:latin typeface="Muli" pitchFamily="2" charset="77"/>
                        </a:rPr>
                        <a:t>’ (multiply to multiplication)</a:t>
                      </a:r>
                      <a:br>
                        <a:rPr lang="en-GB" sz="1600" b="0" i="0" dirty="0">
                          <a:latin typeface="Muli" pitchFamily="2" charset="77"/>
                        </a:rPr>
                      </a:br>
                      <a:r>
                        <a:rPr lang="en-GB" sz="1600" b="0" i="0" dirty="0">
                          <a:latin typeface="Muli" pitchFamily="2" charset="77"/>
                        </a:rPr>
                        <a:t>Most other words you can just add ‘</a:t>
                      </a:r>
                      <a:r>
                        <a:rPr lang="en-GB" sz="1600" b="0" i="0" dirty="0" err="1">
                          <a:latin typeface="Muli" pitchFamily="2" charset="77"/>
                        </a:rPr>
                        <a:t>ation</a:t>
                      </a:r>
                      <a:r>
                        <a:rPr lang="en-GB" sz="1600" b="0" i="0" dirty="0">
                          <a:latin typeface="Muli" pitchFamily="2" charset="77"/>
                        </a:rPr>
                        <a:t>’ straight on the end.</a:t>
                      </a:r>
                    </a:p>
                    <a:p>
                      <a:endParaRPr lang="en-GB" sz="1700" b="0" i="0" dirty="0">
                        <a:latin typeface="Muli" pitchFamily="2" charset="77"/>
                      </a:endParaRPr>
                    </a:p>
                  </a:txBody>
                  <a:tcPr/>
                </a:tc>
                <a:extLst>
                  <a:ext uri="{0D108BD9-81ED-4DB2-BD59-A6C34878D82A}">
                    <a16:rowId xmlns:a16="http://schemas.microsoft.com/office/drawing/2014/main" val="10000"/>
                  </a:ext>
                </a:extLst>
              </a:tr>
              <a:tr h="162142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All of the words in today’s lists follow the same rule, ask children if they can spot what it is and have a speed write on their whiteboards to write the root word. See how many they can correctly write in 3 minutes.</a:t>
                      </a:r>
                    </a:p>
                    <a:p>
                      <a:endParaRPr lang="en-GB" sz="1600" b="0" i="0" baseline="0" dirty="0">
                        <a:latin typeface="Muli" pitchFamily="2" charset="77"/>
                      </a:endParaRPr>
                    </a:p>
                    <a:p>
                      <a:r>
                        <a:rPr lang="en-GB" sz="1600" b="0" i="0" baseline="0" dirty="0">
                          <a:latin typeface="Muli" pitchFamily="2" charset="77"/>
                        </a:rPr>
                        <a:t>Click the slide to check the answer.</a:t>
                      </a:r>
                      <a:br>
                        <a:rPr lang="en-GB" sz="1600" b="0" i="0" baseline="0" dirty="0">
                          <a:latin typeface="Muli" pitchFamily="2" charset="77"/>
                        </a:rPr>
                      </a:br>
                      <a:br>
                        <a:rPr lang="en-GB" sz="1600" b="0" i="0" baseline="0" dirty="0">
                          <a:latin typeface="Muli" pitchFamily="2" charset="77"/>
                        </a:rPr>
                      </a:br>
                      <a:r>
                        <a:rPr lang="en-GB" sz="1600" b="0" i="0" baseline="0" dirty="0">
                          <a:latin typeface="Muli" pitchFamily="2" charset="77"/>
                        </a:rPr>
                        <a:t>Discuss any errors or misconceptions.</a:t>
                      </a:r>
                    </a:p>
                  </a:txBody>
                  <a:tcPr/>
                </a:tc>
                <a:extLst>
                  <a:ext uri="{0D108BD9-81ED-4DB2-BD59-A6C34878D82A}">
                    <a16:rowId xmlns:a16="http://schemas.microsoft.com/office/drawing/2014/main" val="10001"/>
                  </a:ext>
                </a:extLst>
              </a:tr>
              <a:tr h="1443923">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Ask children to write 5 sentences using words, appropriately, from the spelling list. </a:t>
                      </a:r>
                      <a:br>
                        <a:rPr lang="en-GB" sz="1600" b="0" i="0" dirty="0">
                          <a:latin typeface="Muli" pitchFamily="2" charset="77"/>
                        </a:rPr>
                      </a:br>
                      <a:br>
                        <a:rPr lang="en-GB" sz="1600" b="0" i="0" dirty="0">
                          <a:latin typeface="Muli" pitchFamily="2" charset="77"/>
                        </a:rPr>
                      </a:br>
                      <a:r>
                        <a:rPr lang="en-GB" sz="1600" b="0" i="0" dirty="0">
                          <a:latin typeface="Muli" pitchFamily="2" charset="77"/>
                        </a:rPr>
                        <a:t>To extend children you could ask them to also write a sentence for the verb form of the word. E.g. a sentence with ‘location’ and one with ‘locate’.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6375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47675" y="441324"/>
            <a:ext cx="7877175" cy="1325563"/>
          </a:xfrm>
        </p:spPr>
        <p:txBody>
          <a:bodyPr>
            <a:noAutofit/>
          </a:bodyPr>
          <a:lstStyle/>
          <a:p>
            <a:pPr algn="l"/>
            <a:r>
              <a:rPr lang="en-GB" sz="3200" dirty="0"/>
              <a:t>What is the root word for each of the spellings below:</a:t>
            </a:r>
          </a:p>
        </p:txBody>
      </p:sp>
      <p:graphicFrame>
        <p:nvGraphicFramePr>
          <p:cNvPr id="4" name="Table 3">
            <a:extLst>
              <a:ext uri="{FF2B5EF4-FFF2-40B4-BE49-F238E27FC236}">
                <a16:creationId xmlns:a16="http://schemas.microsoft.com/office/drawing/2014/main" id="{7FBEFE2F-F432-4A8A-91BA-0AF9E4480C90}"/>
              </a:ext>
            </a:extLst>
          </p:cNvPr>
          <p:cNvGraphicFramePr>
            <a:graphicFrameLocks noGrp="1"/>
          </p:cNvGraphicFramePr>
          <p:nvPr>
            <p:extLst>
              <p:ext uri="{D42A27DB-BD31-4B8C-83A1-F6EECF244321}">
                <p14:modId xmlns:p14="http://schemas.microsoft.com/office/powerpoint/2010/main" val="579457477"/>
              </p:ext>
            </p:extLst>
          </p:nvPr>
        </p:nvGraphicFramePr>
        <p:xfrm>
          <a:off x="2632075" y="1871663"/>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3286426097"/>
                    </a:ext>
                  </a:extLst>
                </a:gridCol>
              </a:tblGrid>
              <a:tr h="356553">
                <a:tc>
                  <a:txBody>
                    <a:bodyPr/>
                    <a:lstStyle/>
                    <a:p>
                      <a:pPr algn="ctr" fontAlgn="t"/>
                      <a:r>
                        <a:rPr lang="en-GB" sz="2400" b="0" i="0" dirty="0">
                          <a:latin typeface="OpenDyslexicAlta" pitchFamily="2" charset="77"/>
                        </a:rPr>
                        <a:t>adoration</a:t>
                      </a:r>
                    </a:p>
                  </a:txBody>
                  <a:tcPr/>
                </a:tc>
                <a:extLst>
                  <a:ext uri="{0D108BD9-81ED-4DB2-BD59-A6C34878D82A}">
                    <a16:rowId xmlns:a16="http://schemas.microsoft.com/office/drawing/2014/main" val="2033931701"/>
                  </a:ext>
                </a:extLst>
              </a:tr>
              <a:tr h="370840">
                <a:tc>
                  <a:txBody>
                    <a:bodyPr/>
                    <a:lstStyle/>
                    <a:p>
                      <a:pPr algn="ctr"/>
                      <a:r>
                        <a:rPr lang="en-GB" sz="2400" b="0" i="0" dirty="0">
                          <a:latin typeface="OpenDyslexicAlta" pitchFamily="2" charset="77"/>
                        </a:rPr>
                        <a:t>admiration</a:t>
                      </a:r>
                    </a:p>
                  </a:txBody>
                  <a:tcPr/>
                </a:tc>
                <a:extLst>
                  <a:ext uri="{0D108BD9-81ED-4DB2-BD59-A6C34878D82A}">
                    <a16:rowId xmlns:a16="http://schemas.microsoft.com/office/drawing/2014/main" val="1803618354"/>
                  </a:ext>
                </a:extLst>
              </a:tr>
              <a:tr h="370840">
                <a:tc>
                  <a:txBody>
                    <a:bodyPr/>
                    <a:lstStyle/>
                    <a:p>
                      <a:pPr algn="ctr"/>
                      <a:r>
                        <a:rPr lang="en-GB" sz="2400" b="0" i="0" dirty="0">
                          <a:latin typeface="OpenDyslexicAlta" pitchFamily="2" charset="77"/>
                        </a:rPr>
                        <a:t>coronation</a:t>
                      </a:r>
                    </a:p>
                  </a:txBody>
                  <a:tcPr/>
                </a:tc>
                <a:extLst>
                  <a:ext uri="{0D108BD9-81ED-4DB2-BD59-A6C34878D82A}">
                    <a16:rowId xmlns:a16="http://schemas.microsoft.com/office/drawing/2014/main" val="631490802"/>
                  </a:ext>
                </a:extLst>
              </a:tr>
              <a:tr h="370840">
                <a:tc>
                  <a:txBody>
                    <a:bodyPr/>
                    <a:lstStyle/>
                    <a:p>
                      <a:pPr algn="ctr"/>
                      <a:r>
                        <a:rPr lang="en-GB" sz="2400" b="0" i="0" dirty="0">
                          <a:latin typeface="OpenDyslexicAlta" pitchFamily="2" charset="77"/>
                        </a:rPr>
                        <a:t>detonation</a:t>
                      </a:r>
                    </a:p>
                  </a:txBody>
                  <a:tcPr/>
                </a:tc>
                <a:extLst>
                  <a:ext uri="{0D108BD9-81ED-4DB2-BD59-A6C34878D82A}">
                    <a16:rowId xmlns:a16="http://schemas.microsoft.com/office/drawing/2014/main" val="3526530755"/>
                  </a:ext>
                </a:extLst>
              </a:tr>
              <a:tr h="370840">
                <a:tc>
                  <a:txBody>
                    <a:bodyPr/>
                    <a:lstStyle/>
                    <a:p>
                      <a:pPr algn="ctr"/>
                      <a:r>
                        <a:rPr lang="en-GB" sz="2400" b="0" i="0" dirty="0">
                          <a:latin typeface="OpenDyslexicAlta" pitchFamily="2" charset="77"/>
                        </a:rPr>
                        <a:t>observation</a:t>
                      </a:r>
                    </a:p>
                  </a:txBody>
                  <a:tcPr/>
                </a:tc>
                <a:extLst>
                  <a:ext uri="{0D108BD9-81ED-4DB2-BD59-A6C34878D82A}">
                    <a16:rowId xmlns:a16="http://schemas.microsoft.com/office/drawing/2014/main" val="3613149028"/>
                  </a:ext>
                </a:extLst>
              </a:tr>
              <a:tr h="370840">
                <a:tc>
                  <a:txBody>
                    <a:bodyPr/>
                    <a:lstStyle/>
                    <a:p>
                      <a:pPr algn="ctr"/>
                      <a:r>
                        <a:rPr lang="en-GB" sz="2400" b="0" i="0" dirty="0">
                          <a:latin typeface="OpenDyslexicAlta" pitchFamily="2" charset="77"/>
                        </a:rPr>
                        <a:t>location</a:t>
                      </a:r>
                    </a:p>
                  </a:txBody>
                  <a:tcPr/>
                </a:tc>
                <a:extLst>
                  <a:ext uri="{0D108BD9-81ED-4DB2-BD59-A6C34878D82A}">
                    <a16:rowId xmlns:a16="http://schemas.microsoft.com/office/drawing/2014/main" val="2629544501"/>
                  </a:ext>
                </a:extLst>
              </a:tr>
              <a:tr h="370840">
                <a:tc>
                  <a:txBody>
                    <a:bodyPr/>
                    <a:lstStyle/>
                    <a:p>
                      <a:pPr algn="ctr"/>
                      <a:r>
                        <a:rPr lang="en-GB" sz="2400" b="0" i="0" dirty="0">
                          <a:latin typeface="OpenDyslexicAlta" pitchFamily="2" charset="77"/>
                        </a:rPr>
                        <a:t>generation</a:t>
                      </a:r>
                    </a:p>
                  </a:txBody>
                  <a:tcPr/>
                </a:tc>
                <a:extLst>
                  <a:ext uri="{0D108BD9-81ED-4DB2-BD59-A6C34878D82A}">
                    <a16:rowId xmlns:a16="http://schemas.microsoft.com/office/drawing/2014/main" val="470169902"/>
                  </a:ext>
                </a:extLst>
              </a:tr>
              <a:tr h="370840">
                <a:tc>
                  <a:txBody>
                    <a:bodyPr/>
                    <a:lstStyle/>
                    <a:p>
                      <a:pPr algn="ctr"/>
                      <a:r>
                        <a:rPr lang="en-GB" sz="2400" b="0" i="0" dirty="0">
                          <a:latin typeface="OpenDyslexicAlta" pitchFamily="2" charset="77"/>
                        </a:rPr>
                        <a:t>exploration</a:t>
                      </a:r>
                    </a:p>
                  </a:txBody>
                  <a:tcPr/>
                </a:tc>
                <a:extLst>
                  <a:ext uri="{0D108BD9-81ED-4DB2-BD59-A6C34878D82A}">
                    <a16:rowId xmlns:a16="http://schemas.microsoft.com/office/drawing/2014/main" val="1420730622"/>
                  </a:ext>
                </a:extLst>
              </a:tr>
              <a:tr h="370840">
                <a:tc>
                  <a:txBody>
                    <a:bodyPr/>
                    <a:lstStyle/>
                    <a:p>
                      <a:pPr algn="ctr"/>
                      <a:r>
                        <a:rPr lang="en-GB" sz="2400" b="0" i="0" dirty="0">
                          <a:latin typeface="OpenDyslexicAlta" pitchFamily="2" charset="77"/>
                        </a:rPr>
                        <a:t>combination</a:t>
                      </a:r>
                    </a:p>
                  </a:txBody>
                  <a:tcPr/>
                </a:tc>
                <a:extLst>
                  <a:ext uri="{0D108BD9-81ED-4DB2-BD59-A6C34878D82A}">
                    <a16:rowId xmlns:a16="http://schemas.microsoft.com/office/drawing/2014/main" val="4157119024"/>
                  </a:ext>
                </a:extLst>
              </a:tr>
              <a:tr h="370840">
                <a:tc>
                  <a:txBody>
                    <a:bodyPr/>
                    <a:lstStyle/>
                    <a:p>
                      <a:pPr algn="ctr"/>
                      <a:r>
                        <a:rPr lang="en-GB" sz="2400" b="0" i="0" dirty="0">
                          <a:latin typeface="OpenDyslexicAlta" pitchFamily="2" charset="77"/>
                        </a:rPr>
                        <a:t>illustration</a:t>
                      </a:r>
                    </a:p>
                  </a:txBody>
                  <a:tcPr/>
                </a:tc>
                <a:extLst>
                  <a:ext uri="{0D108BD9-81ED-4DB2-BD59-A6C34878D82A}">
                    <a16:rowId xmlns:a16="http://schemas.microsoft.com/office/drawing/2014/main" val="682222648"/>
                  </a:ext>
                </a:extLst>
              </a:tr>
            </a:tbl>
          </a:graphicData>
        </a:graphic>
      </p:graphicFrame>
      <p:graphicFrame>
        <p:nvGraphicFramePr>
          <p:cNvPr id="7" name="Table 6">
            <a:extLst>
              <a:ext uri="{FF2B5EF4-FFF2-40B4-BE49-F238E27FC236}">
                <a16:creationId xmlns:a16="http://schemas.microsoft.com/office/drawing/2014/main" id="{C73BF249-5D4A-4CE2-B06A-B8D5AEA7BA7A}"/>
              </a:ext>
            </a:extLst>
          </p:cNvPr>
          <p:cNvGraphicFramePr>
            <a:graphicFrameLocks noGrp="1"/>
          </p:cNvGraphicFramePr>
          <p:nvPr>
            <p:extLst>
              <p:ext uri="{D42A27DB-BD31-4B8C-83A1-F6EECF244321}">
                <p14:modId xmlns:p14="http://schemas.microsoft.com/office/powerpoint/2010/main" val="1123112109"/>
              </p:ext>
            </p:extLst>
          </p:nvPr>
        </p:nvGraphicFramePr>
        <p:xfrm>
          <a:off x="6451600" y="1876426"/>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1850264885"/>
                    </a:ext>
                  </a:extLst>
                </a:gridCol>
              </a:tblGrid>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4001760789"/>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1382224305"/>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2871676149"/>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2975136603"/>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4212700709"/>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3213158023"/>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693617486"/>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481389073"/>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1892464185"/>
                  </a:ext>
                </a:extLst>
              </a:tr>
              <a:tr h="370840">
                <a:tc>
                  <a:txBody>
                    <a:bodyPr/>
                    <a:lstStyle/>
                    <a:p>
                      <a:pPr algn="ctr"/>
                      <a:endParaRPr lang="en-GB" sz="2400" b="0" i="0" dirty="0">
                        <a:latin typeface="OpenDyslexicAlta" pitchFamily="2" charset="77"/>
                      </a:endParaRPr>
                    </a:p>
                  </a:txBody>
                  <a:tcPr/>
                </a:tc>
                <a:extLst>
                  <a:ext uri="{0D108BD9-81ED-4DB2-BD59-A6C34878D82A}">
                    <a16:rowId xmlns:a16="http://schemas.microsoft.com/office/drawing/2014/main" val="1368000252"/>
                  </a:ext>
                </a:extLst>
              </a:tr>
            </a:tbl>
          </a:graphicData>
        </a:graphic>
      </p:graphicFrame>
    </p:spTree>
    <p:extLst>
      <p:ext uri="{BB962C8B-B14F-4D97-AF65-F5344CB8AC3E}">
        <p14:creationId xmlns:p14="http://schemas.microsoft.com/office/powerpoint/2010/main" val="36952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47675" y="441324"/>
            <a:ext cx="7877175" cy="1325563"/>
          </a:xfrm>
        </p:spPr>
        <p:txBody>
          <a:bodyPr>
            <a:noAutofit/>
          </a:bodyPr>
          <a:lstStyle/>
          <a:p>
            <a:pPr algn="l"/>
            <a:r>
              <a:rPr lang="en-GB" sz="3200" dirty="0"/>
              <a:t>What is the root word for each of the spellings below:</a:t>
            </a:r>
          </a:p>
        </p:txBody>
      </p:sp>
      <p:graphicFrame>
        <p:nvGraphicFramePr>
          <p:cNvPr id="4" name="Table 3">
            <a:extLst>
              <a:ext uri="{FF2B5EF4-FFF2-40B4-BE49-F238E27FC236}">
                <a16:creationId xmlns:a16="http://schemas.microsoft.com/office/drawing/2014/main" id="{7FBEFE2F-F432-4A8A-91BA-0AF9E4480C90}"/>
              </a:ext>
            </a:extLst>
          </p:cNvPr>
          <p:cNvGraphicFramePr>
            <a:graphicFrameLocks noGrp="1"/>
          </p:cNvGraphicFramePr>
          <p:nvPr/>
        </p:nvGraphicFramePr>
        <p:xfrm>
          <a:off x="2632075" y="1871663"/>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3286426097"/>
                    </a:ext>
                  </a:extLst>
                </a:gridCol>
              </a:tblGrid>
              <a:tr h="356553">
                <a:tc>
                  <a:txBody>
                    <a:bodyPr/>
                    <a:lstStyle/>
                    <a:p>
                      <a:pPr algn="ctr" fontAlgn="t"/>
                      <a:r>
                        <a:rPr lang="en-GB" sz="2400" b="0" i="0" dirty="0">
                          <a:latin typeface="OpenDyslexicAlta" pitchFamily="2" charset="77"/>
                        </a:rPr>
                        <a:t>adoration</a:t>
                      </a:r>
                    </a:p>
                  </a:txBody>
                  <a:tcPr/>
                </a:tc>
                <a:extLst>
                  <a:ext uri="{0D108BD9-81ED-4DB2-BD59-A6C34878D82A}">
                    <a16:rowId xmlns:a16="http://schemas.microsoft.com/office/drawing/2014/main" val="2033931701"/>
                  </a:ext>
                </a:extLst>
              </a:tr>
              <a:tr h="370840">
                <a:tc>
                  <a:txBody>
                    <a:bodyPr/>
                    <a:lstStyle/>
                    <a:p>
                      <a:pPr algn="ctr"/>
                      <a:r>
                        <a:rPr lang="en-GB" sz="2400" b="0" i="0" dirty="0">
                          <a:latin typeface="OpenDyslexicAlta" pitchFamily="2" charset="77"/>
                        </a:rPr>
                        <a:t>admiration</a:t>
                      </a:r>
                    </a:p>
                  </a:txBody>
                  <a:tcPr/>
                </a:tc>
                <a:extLst>
                  <a:ext uri="{0D108BD9-81ED-4DB2-BD59-A6C34878D82A}">
                    <a16:rowId xmlns:a16="http://schemas.microsoft.com/office/drawing/2014/main" val="1803618354"/>
                  </a:ext>
                </a:extLst>
              </a:tr>
              <a:tr h="370840">
                <a:tc>
                  <a:txBody>
                    <a:bodyPr/>
                    <a:lstStyle/>
                    <a:p>
                      <a:pPr algn="ctr"/>
                      <a:r>
                        <a:rPr lang="en-GB" sz="2400" b="0" i="0" dirty="0">
                          <a:latin typeface="OpenDyslexicAlta" pitchFamily="2" charset="77"/>
                        </a:rPr>
                        <a:t>coronation</a:t>
                      </a:r>
                    </a:p>
                  </a:txBody>
                  <a:tcPr/>
                </a:tc>
                <a:extLst>
                  <a:ext uri="{0D108BD9-81ED-4DB2-BD59-A6C34878D82A}">
                    <a16:rowId xmlns:a16="http://schemas.microsoft.com/office/drawing/2014/main" val="631490802"/>
                  </a:ext>
                </a:extLst>
              </a:tr>
              <a:tr h="370840">
                <a:tc>
                  <a:txBody>
                    <a:bodyPr/>
                    <a:lstStyle/>
                    <a:p>
                      <a:pPr algn="ctr"/>
                      <a:r>
                        <a:rPr lang="en-GB" sz="2400" b="0" i="0" dirty="0">
                          <a:latin typeface="OpenDyslexicAlta" pitchFamily="2" charset="77"/>
                        </a:rPr>
                        <a:t>detonation</a:t>
                      </a:r>
                    </a:p>
                  </a:txBody>
                  <a:tcPr/>
                </a:tc>
                <a:extLst>
                  <a:ext uri="{0D108BD9-81ED-4DB2-BD59-A6C34878D82A}">
                    <a16:rowId xmlns:a16="http://schemas.microsoft.com/office/drawing/2014/main" val="3526530755"/>
                  </a:ext>
                </a:extLst>
              </a:tr>
              <a:tr h="370840">
                <a:tc>
                  <a:txBody>
                    <a:bodyPr/>
                    <a:lstStyle/>
                    <a:p>
                      <a:pPr algn="ctr"/>
                      <a:r>
                        <a:rPr lang="en-GB" sz="2400" b="0" i="0" dirty="0">
                          <a:latin typeface="OpenDyslexicAlta" pitchFamily="2" charset="77"/>
                        </a:rPr>
                        <a:t>observation</a:t>
                      </a:r>
                    </a:p>
                  </a:txBody>
                  <a:tcPr/>
                </a:tc>
                <a:extLst>
                  <a:ext uri="{0D108BD9-81ED-4DB2-BD59-A6C34878D82A}">
                    <a16:rowId xmlns:a16="http://schemas.microsoft.com/office/drawing/2014/main" val="3613149028"/>
                  </a:ext>
                </a:extLst>
              </a:tr>
              <a:tr h="370840">
                <a:tc>
                  <a:txBody>
                    <a:bodyPr/>
                    <a:lstStyle/>
                    <a:p>
                      <a:pPr algn="ctr"/>
                      <a:r>
                        <a:rPr lang="en-GB" sz="2400" b="0" i="0" dirty="0">
                          <a:latin typeface="OpenDyslexicAlta" pitchFamily="2" charset="77"/>
                        </a:rPr>
                        <a:t>location</a:t>
                      </a:r>
                    </a:p>
                  </a:txBody>
                  <a:tcPr/>
                </a:tc>
                <a:extLst>
                  <a:ext uri="{0D108BD9-81ED-4DB2-BD59-A6C34878D82A}">
                    <a16:rowId xmlns:a16="http://schemas.microsoft.com/office/drawing/2014/main" val="2629544501"/>
                  </a:ext>
                </a:extLst>
              </a:tr>
              <a:tr h="370840">
                <a:tc>
                  <a:txBody>
                    <a:bodyPr/>
                    <a:lstStyle/>
                    <a:p>
                      <a:pPr algn="ctr"/>
                      <a:r>
                        <a:rPr lang="en-GB" sz="2400" b="0" i="0" dirty="0">
                          <a:latin typeface="OpenDyslexicAlta" pitchFamily="2" charset="77"/>
                        </a:rPr>
                        <a:t>generation</a:t>
                      </a:r>
                    </a:p>
                  </a:txBody>
                  <a:tcPr/>
                </a:tc>
                <a:extLst>
                  <a:ext uri="{0D108BD9-81ED-4DB2-BD59-A6C34878D82A}">
                    <a16:rowId xmlns:a16="http://schemas.microsoft.com/office/drawing/2014/main" val="470169902"/>
                  </a:ext>
                </a:extLst>
              </a:tr>
              <a:tr h="370840">
                <a:tc>
                  <a:txBody>
                    <a:bodyPr/>
                    <a:lstStyle/>
                    <a:p>
                      <a:pPr algn="ctr"/>
                      <a:r>
                        <a:rPr lang="en-GB" sz="2400" b="0" i="0" dirty="0">
                          <a:latin typeface="OpenDyslexicAlta" pitchFamily="2" charset="77"/>
                        </a:rPr>
                        <a:t>exploration</a:t>
                      </a:r>
                    </a:p>
                  </a:txBody>
                  <a:tcPr/>
                </a:tc>
                <a:extLst>
                  <a:ext uri="{0D108BD9-81ED-4DB2-BD59-A6C34878D82A}">
                    <a16:rowId xmlns:a16="http://schemas.microsoft.com/office/drawing/2014/main" val="1420730622"/>
                  </a:ext>
                </a:extLst>
              </a:tr>
              <a:tr h="370840">
                <a:tc>
                  <a:txBody>
                    <a:bodyPr/>
                    <a:lstStyle/>
                    <a:p>
                      <a:pPr algn="ctr"/>
                      <a:r>
                        <a:rPr lang="en-GB" sz="2400" b="0" i="0" dirty="0">
                          <a:latin typeface="OpenDyslexicAlta" pitchFamily="2" charset="77"/>
                        </a:rPr>
                        <a:t>combination</a:t>
                      </a:r>
                    </a:p>
                  </a:txBody>
                  <a:tcPr/>
                </a:tc>
                <a:extLst>
                  <a:ext uri="{0D108BD9-81ED-4DB2-BD59-A6C34878D82A}">
                    <a16:rowId xmlns:a16="http://schemas.microsoft.com/office/drawing/2014/main" val="4157119024"/>
                  </a:ext>
                </a:extLst>
              </a:tr>
              <a:tr h="370840">
                <a:tc>
                  <a:txBody>
                    <a:bodyPr/>
                    <a:lstStyle/>
                    <a:p>
                      <a:pPr algn="ctr"/>
                      <a:r>
                        <a:rPr lang="en-GB" sz="2400" b="0" i="0" dirty="0">
                          <a:latin typeface="OpenDyslexicAlta" pitchFamily="2" charset="77"/>
                        </a:rPr>
                        <a:t>illustration</a:t>
                      </a:r>
                    </a:p>
                  </a:txBody>
                  <a:tcPr/>
                </a:tc>
                <a:extLst>
                  <a:ext uri="{0D108BD9-81ED-4DB2-BD59-A6C34878D82A}">
                    <a16:rowId xmlns:a16="http://schemas.microsoft.com/office/drawing/2014/main" val="682222648"/>
                  </a:ext>
                </a:extLst>
              </a:tr>
            </a:tbl>
          </a:graphicData>
        </a:graphic>
      </p:graphicFrame>
      <p:graphicFrame>
        <p:nvGraphicFramePr>
          <p:cNvPr id="7" name="Table 6">
            <a:extLst>
              <a:ext uri="{FF2B5EF4-FFF2-40B4-BE49-F238E27FC236}">
                <a16:creationId xmlns:a16="http://schemas.microsoft.com/office/drawing/2014/main" id="{C73BF249-5D4A-4CE2-B06A-B8D5AEA7BA7A}"/>
              </a:ext>
            </a:extLst>
          </p:cNvPr>
          <p:cNvGraphicFramePr>
            <a:graphicFrameLocks noGrp="1"/>
          </p:cNvGraphicFramePr>
          <p:nvPr>
            <p:extLst>
              <p:ext uri="{D42A27DB-BD31-4B8C-83A1-F6EECF244321}">
                <p14:modId xmlns:p14="http://schemas.microsoft.com/office/powerpoint/2010/main" val="1400187543"/>
              </p:ext>
            </p:extLst>
          </p:nvPr>
        </p:nvGraphicFramePr>
        <p:xfrm>
          <a:off x="6451600" y="1876426"/>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1850264885"/>
                    </a:ext>
                  </a:extLst>
                </a:gridCol>
              </a:tblGrid>
              <a:tr h="370840">
                <a:tc>
                  <a:txBody>
                    <a:bodyPr/>
                    <a:lstStyle/>
                    <a:p>
                      <a:pPr algn="ctr"/>
                      <a:r>
                        <a:rPr lang="en-GB" sz="2400" b="0" i="0" dirty="0">
                          <a:solidFill>
                            <a:srgbClr val="FF3860"/>
                          </a:solidFill>
                          <a:latin typeface="OpenDyslexicAlta" pitchFamily="2" charset="77"/>
                        </a:rPr>
                        <a:t>adore</a:t>
                      </a:r>
                    </a:p>
                  </a:txBody>
                  <a:tcPr/>
                </a:tc>
                <a:extLst>
                  <a:ext uri="{0D108BD9-81ED-4DB2-BD59-A6C34878D82A}">
                    <a16:rowId xmlns:a16="http://schemas.microsoft.com/office/drawing/2014/main" val="4001760789"/>
                  </a:ext>
                </a:extLst>
              </a:tr>
              <a:tr h="370840">
                <a:tc>
                  <a:txBody>
                    <a:bodyPr/>
                    <a:lstStyle/>
                    <a:p>
                      <a:pPr algn="ctr"/>
                      <a:r>
                        <a:rPr lang="en-GB" sz="2400" b="0" i="0" dirty="0">
                          <a:solidFill>
                            <a:srgbClr val="FF3860"/>
                          </a:solidFill>
                          <a:latin typeface="OpenDyslexicAlta" pitchFamily="2" charset="77"/>
                        </a:rPr>
                        <a:t>admire</a:t>
                      </a:r>
                    </a:p>
                  </a:txBody>
                  <a:tcPr/>
                </a:tc>
                <a:extLst>
                  <a:ext uri="{0D108BD9-81ED-4DB2-BD59-A6C34878D82A}">
                    <a16:rowId xmlns:a16="http://schemas.microsoft.com/office/drawing/2014/main" val="1382224305"/>
                  </a:ext>
                </a:extLst>
              </a:tr>
              <a:tr h="370840">
                <a:tc>
                  <a:txBody>
                    <a:bodyPr/>
                    <a:lstStyle/>
                    <a:p>
                      <a:pPr algn="ctr"/>
                      <a:r>
                        <a:rPr lang="en-GB" sz="2400" b="0" i="0" dirty="0">
                          <a:solidFill>
                            <a:srgbClr val="FF3860"/>
                          </a:solidFill>
                          <a:latin typeface="OpenDyslexicAlta" pitchFamily="2" charset="77"/>
                        </a:rPr>
                        <a:t>coronate</a:t>
                      </a:r>
                    </a:p>
                  </a:txBody>
                  <a:tcPr/>
                </a:tc>
                <a:extLst>
                  <a:ext uri="{0D108BD9-81ED-4DB2-BD59-A6C34878D82A}">
                    <a16:rowId xmlns:a16="http://schemas.microsoft.com/office/drawing/2014/main" val="2871676149"/>
                  </a:ext>
                </a:extLst>
              </a:tr>
              <a:tr h="370840">
                <a:tc>
                  <a:txBody>
                    <a:bodyPr/>
                    <a:lstStyle/>
                    <a:p>
                      <a:pPr algn="ctr"/>
                      <a:r>
                        <a:rPr lang="en-GB" sz="2400" b="0" i="0" dirty="0">
                          <a:solidFill>
                            <a:srgbClr val="FF3860"/>
                          </a:solidFill>
                          <a:latin typeface="OpenDyslexicAlta" pitchFamily="2" charset="77"/>
                        </a:rPr>
                        <a:t>detonate</a:t>
                      </a:r>
                    </a:p>
                  </a:txBody>
                  <a:tcPr/>
                </a:tc>
                <a:extLst>
                  <a:ext uri="{0D108BD9-81ED-4DB2-BD59-A6C34878D82A}">
                    <a16:rowId xmlns:a16="http://schemas.microsoft.com/office/drawing/2014/main" val="2975136603"/>
                  </a:ext>
                </a:extLst>
              </a:tr>
              <a:tr h="370840">
                <a:tc>
                  <a:txBody>
                    <a:bodyPr/>
                    <a:lstStyle/>
                    <a:p>
                      <a:pPr algn="ctr"/>
                      <a:r>
                        <a:rPr lang="en-GB" sz="2400" b="0" i="0" dirty="0">
                          <a:solidFill>
                            <a:srgbClr val="FF3860"/>
                          </a:solidFill>
                          <a:latin typeface="OpenDyslexicAlta" pitchFamily="2" charset="77"/>
                        </a:rPr>
                        <a:t>observe</a:t>
                      </a:r>
                    </a:p>
                  </a:txBody>
                  <a:tcPr/>
                </a:tc>
                <a:extLst>
                  <a:ext uri="{0D108BD9-81ED-4DB2-BD59-A6C34878D82A}">
                    <a16:rowId xmlns:a16="http://schemas.microsoft.com/office/drawing/2014/main" val="4212700709"/>
                  </a:ext>
                </a:extLst>
              </a:tr>
              <a:tr h="370840">
                <a:tc>
                  <a:txBody>
                    <a:bodyPr/>
                    <a:lstStyle/>
                    <a:p>
                      <a:pPr algn="ctr"/>
                      <a:r>
                        <a:rPr lang="en-GB" sz="2400" b="0" i="0" dirty="0">
                          <a:solidFill>
                            <a:srgbClr val="FF3860"/>
                          </a:solidFill>
                          <a:latin typeface="OpenDyslexicAlta" pitchFamily="2" charset="77"/>
                        </a:rPr>
                        <a:t>locate</a:t>
                      </a:r>
                    </a:p>
                  </a:txBody>
                  <a:tcPr/>
                </a:tc>
                <a:extLst>
                  <a:ext uri="{0D108BD9-81ED-4DB2-BD59-A6C34878D82A}">
                    <a16:rowId xmlns:a16="http://schemas.microsoft.com/office/drawing/2014/main" val="3213158023"/>
                  </a:ext>
                </a:extLst>
              </a:tr>
              <a:tr h="370840">
                <a:tc>
                  <a:txBody>
                    <a:bodyPr/>
                    <a:lstStyle/>
                    <a:p>
                      <a:pPr algn="ctr"/>
                      <a:r>
                        <a:rPr lang="en-GB" sz="2400" b="0" i="0" dirty="0">
                          <a:solidFill>
                            <a:srgbClr val="FF3860"/>
                          </a:solidFill>
                          <a:latin typeface="OpenDyslexicAlta" pitchFamily="2" charset="77"/>
                        </a:rPr>
                        <a:t>generate</a:t>
                      </a:r>
                    </a:p>
                  </a:txBody>
                  <a:tcPr/>
                </a:tc>
                <a:extLst>
                  <a:ext uri="{0D108BD9-81ED-4DB2-BD59-A6C34878D82A}">
                    <a16:rowId xmlns:a16="http://schemas.microsoft.com/office/drawing/2014/main" val="693617486"/>
                  </a:ext>
                </a:extLst>
              </a:tr>
              <a:tr h="370840">
                <a:tc>
                  <a:txBody>
                    <a:bodyPr/>
                    <a:lstStyle/>
                    <a:p>
                      <a:pPr algn="ctr"/>
                      <a:r>
                        <a:rPr lang="en-GB" sz="2400" b="0" i="0" dirty="0">
                          <a:solidFill>
                            <a:srgbClr val="FF3860"/>
                          </a:solidFill>
                          <a:latin typeface="OpenDyslexicAlta" pitchFamily="2" charset="77"/>
                        </a:rPr>
                        <a:t>explore</a:t>
                      </a:r>
                    </a:p>
                  </a:txBody>
                  <a:tcPr/>
                </a:tc>
                <a:extLst>
                  <a:ext uri="{0D108BD9-81ED-4DB2-BD59-A6C34878D82A}">
                    <a16:rowId xmlns:a16="http://schemas.microsoft.com/office/drawing/2014/main" val="481389073"/>
                  </a:ext>
                </a:extLst>
              </a:tr>
              <a:tr h="370840">
                <a:tc>
                  <a:txBody>
                    <a:bodyPr/>
                    <a:lstStyle/>
                    <a:p>
                      <a:pPr algn="ctr"/>
                      <a:r>
                        <a:rPr lang="en-GB" sz="2400" b="0" i="0" dirty="0">
                          <a:solidFill>
                            <a:srgbClr val="FF3860"/>
                          </a:solidFill>
                          <a:latin typeface="OpenDyslexicAlta" pitchFamily="2" charset="77"/>
                        </a:rPr>
                        <a:t>combine</a:t>
                      </a:r>
                    </a:p>
                  </a:txBody>
                  <a:tcPr/>
                </a:tc>
                <a:extLst>
                  <a:ext uri="{0D108BD9-81ED-4DB2-BD59-A6C34878D82A}">
                    <a16:rowId xmlns:a16="http://schemas.microsoft.com/office/drawing/2014/main" val="1892464185"/>
                  </a:ext>
                </a:extLst>
              </a:tr>
              <a:tr h="370840">
                <a:tc>
                  <a:txBody>
                    <a:bodyPr/>
                    <a:lstStyle/>
                    <a:p>
                      <a:pPr algn="ctr"/>
                      <a:r>
                        <a:rPr lang="en-GB" sz="2400" b="0" i="0" dirty="0">
                          <a:solidFill>
                            <a:srgbClr val="FF3860"/>
                          </a:solidFill>
                          <a:latin typeface="OpenDyslexicAlta" pitchFamily="2" charset="77"/>
                        </a:rPr>
                        <a:t>illustrate</a:t>
                      </a:r>
                    </a:p>
                  </a:txBody>
                  <a:tcPr/>
                </a:tc>
                <a:extLst>
                  <a:ext uri="{0D108BD9-81ED-4DB2-BD59-A6C34878D82A}">
                    <a16:rowId xmlns:a16="http://schemas.microsoft.com/office/drawing/2014/main" val="1368000252"/>
                  </a:ext>
                </a:extLst>
              </a:tr>
            </a:tbl>
          </a:graphicData>
        </a:graphic>
      </p:graphicFrame>
      <p:sp>
        <p:nvSpPr>
          <p:cNvPr id="3" name="TextBox 2">
            <a:extLst>
              <a:ext uri="{FF2B5EF4-FFF2-40B4-BE49-F238E27FC236}">
                <a16:creationId xmlns:a16="http://schemas.microsoft.com/office/drawing/2014/main" id="{66925E2F-F50A-0E4D-8FC6-250B3B22EE60}"/>
              </a:ext>
            </a:extLst>
          </p:cNvPr>
          <p:cNvSpPr txBox="1"/>
          <p:nvPr/>
        </p:nvSpPr>
        <p:spPr>
          <a:xfrm>
            <a:off x="544010" y="231494"/>
            <a:ext cx="1412112"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63868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072340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186536060"/>
                    </a:ext>
                  </a:extLst>
                </a:gridCol>
                <a:gridCol w="1858433">
                  <a:extLst>
                    <a:ext uri="{9D8B030D-6E8A-4147-A177-3AD203B41FA5}">
                      <a16:colId xmlns:a16="http://schemas.microsoft.com/office/drawing/2014/main" val="86303869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adoration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admiration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coronation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detonation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observation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location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generation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exploration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combination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illustration</a:t>
                      </a:r>
                      <a:r>
                        <a:rPr lang="en-GB" sz="2000" b="0" i="0" baseline="0" dirty="0">
                          <a:latin typeface="OpenDyslexicAlta" pitchFamily="2" charset="77"/>
                          <a:ea typeface="OpenDyslexic" charset="0"/>
                          <a:cs typeface="OpenDyslexic" charset="0"/>
                        </a:rPr>
                        <a:t> </a:t>
                      </a:r>
                      <a:endParaRPr lang="en-GB" sz="2000"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4274947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suffix ’-</a:t>
                      </a:r>
                      <a:r>
                        <a:rPr lang="en-GB" sz="1400" baseline="0" dirty="0" err="1">
                          <a:latin typeface="Muli" pitchFamily="2" charset="77"/>
                        </a:rPr>
                        <a:t>ation</a:t>
                      </a:r>
                      <a:r>
                        <a:rPr lang="en-GB" sz="1400" baseline="0" dirty="0">
                          <a:latin typeface="Muli" pitchFamily="2" charset="77"/>
                        </a:rPr>
                        <a:t>’ is added to verbs to form nouns.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4156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381027">
            <a:off x="6494931" y="2199422"/>
            <a:ext cx="286521" cy="1455539"/>
          </a:xfrm>
          <a:prstGeom prst="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adoration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admiration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coronation </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detonation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observation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location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generation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exploration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combination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illustration</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1228188"/>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The suffix ’-</a:t>
                      </a:r>
                      <a:r>
                        <a:rPr lang="en-GB" sz="1400" baseline="0" dirty="0" err="1"/>
                        <a:t>ation</a:t>
                      </a:r>
                      <a:r>
                        <a:rPr lang="en-GB" sz="1400" baseline="0" dirty="0"/>
                        <a:t>’ is added to verbs to form nouns.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4" name="Right Arrow 13"/>
          <p:cNvSpPr/>
          <p:nvPr/>
        </p:nvSpPr>
        <p:spPr>
          <a:xfrm>
            <a:off x="2993572" y="205740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Right Arrow 14"/>
          <p:cNvSpPr/>
          <p:nvPr/>
        </p:nvSpPr>
        <p:spPr>
          <a:xfrm>
            <a:off x="2993571" y="252276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ight Arrow 15"/>
          <p:cNvSpPr/>
          <p:nvPr/>
        </p:nvSpPr>
        <p:spPr>
          <a:xfrm>
            <a:off x="2971801" y="3016709"/>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7" name="Right Arrow 16"/>
          <p:cNvSpPr/>
          <p:nvPr/>
        </p:nvSpPr>
        <p:spPr>
          <a:xfrm>
            <a:off x="2971801" y="345349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8" name="Right Arrow 17"/>
          <p:cNvSpPr/>
          <p:nvPr/>
        </p:nvSpPr>
        <p:spPr>
          <a:xfrm>
            <a:off x="2971801" y="390797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9" name="Right Arrow 18"/>
          <p:cNvSpPr/>
          <p:nvPr/>
        </p:nvSpPr>
        <p:spPr>
          <a:xfrm>
            <a:off x="2971801" y="435972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0" name="Right Arrow 19"/>
          <p:cNvSpPr/>
          <p:nvPr/>
        </p:nvSpPr>
        <p:spPr>
          <a:xfrm>
            <a:off x="2993571" y="4814202"/>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1" name="Right Arrow 20"/>
          <p:cNvSpPr/>
          <p:nvPr/>
        </p:nvSpPr>
        <p:spPr>
          <a:xfrm>
            <a:off x="2993571" y="526868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2" name="Right Arrow 21"/>
          <p:cNvSpPr/>
          <p:nvPr/>
        </p:nvSpPr>
        <p:spPr>
          <a:xfrm>
            <a:off x="2993571" y="577699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3" name="Right Arrow 22"/>
          <p:cNvSpPr/>
          <p:nvPr/>
        </p:nvSpPr>
        <p:spPr>
          <a:xfrm>
            <a:off x="2971801" y="623751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ight Arrow 29"/>
          <p:cNvSpPr/>
          <p:nvPr/>
        </p:nvSpPr>
        <p:spPr>
          <a:xfrm>
            <a:off x="8672678" y="196488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ight Arrow 30"/>
          <p:cNvSpPr/>
          <p:nvPr/>
        </p:nvSpPr>
        <p:spPr>
          <a:xfrm>
            <a:off x="8672677" y="243024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ight Arrow 31"/>
          <p:cNvSpPr/>
          <p:nvPr/>
        </p:nvSpPr>
        <p:spPr>
          <a:xfrm>
            <a:off x="8650907" y="292419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ight Arrow 32"/>
          <p:cNvSpPr/>
          <p:nvPr/>
        </p:nvSpPr>
        <p:spPr>
          <a:xfrm>
            <a:off x="8650907" y="336098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ight Arrow 33"/>
          <p:cNvSpPr/>
          <p:nvPr/>
        </p:nvSpPr>
        <p:spPr>
          <a:xfrm>
            <a:off x="8650907" y="381546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5" name="Right Arrow 34"/>
          <p:cNvSpPr/>
          <p:nvPr/>
        </p:nvSpPr>
        <p:spPr>
          <a:xfrm>
            <a:off x="8650907" y="426720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6" name="Right Arrow 35"/>
          <p:cNvSpPr/>
          <p:nvPr/>
        </p:nvSpPr>
        <p:spPr>
          <a:xfrm>
            <a:off x="8672677" y="472168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7" name="Right Arrow 36"/>
          <p:cNvSpPr/>
          <p:nvPr/>
        </p:nvSpPr>
        <p:spPr>
          <a:xfrm>
            <a:off x="8672677" y="517616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8" name="Right Arrow 37"/>
          <p:cNvSpPr/>
          <p:nvPr/>
        </p:nvSpPr>
        <p:spPr>
          <a:xfrm>
            <a:off x="8672677" y="566058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9" name="Right Arrow 38"/>
          <p:cNvSpPr/>
          <p:nvPr/>
        </p:nvSpPr>
        <p:spPr>
          <a:xfrm>
            <a:off x="8650907" y="614499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0" name="Table 39"/>
          <p:cNvGraphicFramePr>
            <a:graphicFrameLocks noGrp="1"/>
          </p:cNvGraphicFramePr>
          <p:nvPr>
            <p:extLst>
              <p:ext uri="{D42A27DB-BD31-4B8C-83A1-F6EECF244321}">
                <p14:modId xmlns:p14="http://schemas.microsoft.com/office/powerpoint/2010/main" val="12525721"/>
              </p:ext>
            </p:extLst>
          </p:nvPr>
        </p:nvGraphicFramePr>
        <p:xfrm>
          <a:off x="9664861" y="1465562"/>
          <a:ext cx="2335479" cy="5029200"/>
        </p:xfrm>
        <a:graphic>
          <a:graphicData uri="http://schemas.openxmlformats.org/drawingml/2006/table">
            <a:tbl>
              <a:tblPr firstRow="1" bandRow="1">
                <a:tableStyleId>{5940675A-B579-460E-94D1-54222C63F5DA}</a:tableStyleId>
              </a:tblPr>
              <a:tblGrid>
                <a:gridCol w="2335479">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Root Word</a:t>
                      </a:r>
                    </a:p>
                  </a:txBody>
                  <a:tcPr/>
                </a:tc>
                <a:extLst>
                  <a:ext uri="{0D108BD9-81ED-4DB2-BD59-A6C34878D82A}">
                    <a16:rowId xmlns:a16="http://schemas.microsoft.com/office/drawing/2014/main" val="10000"/>
                  </a:ext>
                </a:extLst>
              </a:tr>
              <a:tr h="457200">
                <a:tc>
                  <a:txBody>
                    <a:bodyPr/>
                    <a:lstStyle/>
                    <a:p>
                      <a:r>
                        <a:rPr lang="en-GB" b="0" i="0" dirty="0">
                          <a:solidFill>
                            <a:schemeClr val="tx1"/>
                          </a:solidFill>
                          <a:latin typeface="OpenDyslexicAlta" pitchFamily="2" charset="77"/>
                          <a:ea typeface="OpenDyslexic" charset="0"/>
                          <a:cs typeface="OpenDyslexic" charset="0"/>
                        </a:rPr>
                        <a:t>adore</a:t>
                      </a:r>
                    </a:p>
                  </a:txBody>
                  <a:tcPr/>
                </a:tc>
                <a:extLst>
                  <a:ext uri="{0D108BD9-81ED-4DB2-BD59-A6C34878D82A}">
                    <a16:rowId xmlns:a16="http://schemas.microsoft.com/office/drawing/2014/main" val="10001"/>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2"/>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3"/>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4"/>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5"/>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6"/>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7"/>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8"/>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09"/>
                  </a:ext>
                </a:extLst>
              </a:tr>
              <a:tr h="457200">
                <a:tc>
                  <a:txBody>
                    <a:bodyPr/>
                    <a:lstStyle/>
                    <a:p>
                      <a:pPr algn="l"/>
                      <a:endParaRPr lang="en-GB" sz="1800" b="0" i="0" dirty="0">
                        <a:solidFill>
                          <a:srgbClr val="FF3860"/>
                        </a:solidFill>
                        <a:latin typeface="OpenDyslexicAlta" pitchFamily="2" charset="77"/>
                      </a:endParaRPr>
                    </a:p>
                  </a:txBody>
                  <a:tcPr/>
                </a:tc>
                <a:extLst>
                  <a:ext uri="{0D108BD9-81ED-4DB2-BD59-A6C34878D82A}">
                    <a16:rowId xmlns:a16="http://schemas.microsoft.com/office/drawing/2014/main" val="10010"/>
                  </a:ext>
                </a:extLst>
              </a:tr>
            </a:tbl>
          </a:graphicData>
        </a:graphic>
      </p:graphicFrame>
      <p:sp>
        <p:nvSpPr>
          <p:cNvPr id="41" name="TextBox 40"/>
          <p:cNvSpPr txBox="1"/>
          <p:nvPr/>
        </p:nvSpPr>
        <p:spPr>
          <a:xfrm rot="424549">
            <a:off x="5468419" y="1307426"/>
            <a:ext cx="3103390" cy="954107"/>
          </a:xfrm>
          <a:prstGeom prst="rect">
            <a:avLst/>
          </a:prstGeom>
          <a:solidFill>
            <a:srgbClr val="E2BB5C"/>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400" dirty="0">
                <a:latin typeface="OpenDyslexicAlta" pitchFamily="2" charset="77"/>
                <a:ea typeface="OpenDyslexic" charset="0"/>
                <a:cs typeface="OpenDyslexic" charset="0"/>
              </a:rPr>
              <a:t>The spelling words are all nouns.  Can you put them through the machine to turn them back into verbs?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7347" y="1914759"/>
            <a:ext cx="4261104" cy="4565904"/>
          </a:xfrm>
          <a:prstGeom prst="rect">
            <a:avLst/>
          </a:prstGeom>
        </p:spPr>
      </p:pic>
    </p:spTree>
    <p:extLst>
      <p:ext uri="{BB962C8B-B14F-4D97-AF65-F5344CB8AC3E}">
        <p14:creationId xmlns:p14="http://schemas.microsoft.com/office/powerpoint/2010/main" val="1830189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rot="381027">
            <a:off x="6494931" y="2199422"/>
            <a:ext cx="286521" cy="1455539"/>
          </a:xfrm>
          <a:prstGeom prst="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adoration</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admiration</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coronation </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detonation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observation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location</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generation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exploration</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combination</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illustration</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38965563"/>
              </p:ext>
            </p:extLst>
          </p:nvPr>
        </p:nvGraphicFramePr>
        <p:xfrm>
          <a:off x="508000" y="325966"/>
          <a:ext cx="9055100" cy="91440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t>The suffix ’-</a:t>
                      </a:r>
                      <a:r>
                        <a:rPr lang="en-GB" sz="1800" baseline="0" dirty="0" err="1"/>
                        <a:t>ation</a:t>
                      </a:r>
                      <a:r>
                        <a:rPr lang="en-GB" sz="1800" baseline="0" dirty="0"/>
                        <a:t>’ is added to verbs to form nouns.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aseline="0" dirty="0"/>
                    </a:p>
                    <a:p>
                      <a:r>
                        <a:rPr lang="en-GB" sz="1800" baseline="0" dirty="0">
                          <a:solidFill>
                            <a:srgbClr val="FF3860"/>
                          </a:solidFill>
                        </a:rPr>
                        <a:t>Answers: </a:t>
                      </a:r>
                      <a:endParaRPr lang="en-GB" sz="1800" dirty="0">
                        <a:solidFill>
                          <a:srgbClr val="FF3860"/>
                        </a:solidFill>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8</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4" name="Right Arrow 13"/>
          <p:cNvSpPr/>
          <p:nvPr/>
        </p:nvSpPr>
        <p:spPr>
          <a:xfrm>
            <a:off x="2993572" y="205740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Right Arrow 14"/>
          <p:cNvSpPr/>
          <p:nvPr/>
        </p:nvSpPr>
        <p:spPr>
          <a:xfrm>
            <a:off x="2993571" y="252276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6" name="Right Arrow 15"/>
          <p:cNvSpPr/>
          <p:nvPr/>
        </p:nvSpPr>
        <p:spPr>
          <a:xfrm>
            <a:off x="2971801" y="3016709"/>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7" name="Right Arrow 16"/>
          <p:cNvSpPr/>
          <p:nvPr/>
        </p:nvSpPr>
        <p:spPr>
          <a:xfrm>
            <a:off x="2971801" y="345349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8" name="Right Arrow 17"/>
          <p:cNvSpPr/>
          <p:nvPr/>
        </p:nvSpPr>
        <p:spPr>
          <a:xfrm>
            <a:off x="2971801" y="390797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9" name="Right Arrow 18"/>
          <p:cNvSpPr/>
          <p:nvPr/>
        </p:nvSpPr>
        <p:spPr>
          <a:xfrm>
            <a:off x="2971801" y="435972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0" name="Right Arrow 19"/>
          <p:cNvSpPr/>
          <p:nvPr/>
        </p:nvSpPr>
        <p:spPr>
          <a:xfrm>
            <a:off x="2993571" y="4814202"/>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1" name="Right Arrow 20"/>
          <p:cNvSpPr/>
          <p:nvPr/>
        </p:nvSpPr>
        <p:spPr>
          <a:xfrm>
            <a:off x="2993571" y="526868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2" name="Right Arrow 21"/>
          <p:cNvSpPr/>
          <p:nvPr/>
        </p:nvSpPr>
        <p:spPr>
          <a:xfrm>
            <a:off x="2993571" y="577699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3" name="Right Arrow 22"/>
          <p:cNvSpPr/>
          <p:nvPr/>
        </p:nvSpPr>
        <p:spPr>
          <a:xfrm>
            <a:off x="2971801" y="623751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ight Arrow 29"/>
          <p:cNvSpPr/>
          <p:nvPr/>
        </p:nvSpPr>
        <p:spPr>
          <a:xfrm>
            <a:off x="8672678" y="196488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ight Arrow 30"/>
          <p:cNvSpPr/>
          <p:nvPr/>
        </p:nvSpPr>
        <p:spPr>
          <a:xfrm>
            <a:off x="8672677" y="243024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ight Arrow 31"/>
          <p:cNvSpPr/>
          <p:nvPr/>
        </p:nvSpPr>
        <p:spPr>
          <a:xfrm>
            <a:off x="8650907" y="2924193"/>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ight Arrow 32"/>
          <p:cNvSpPr/>
          <p:nvPr/>
        </p:nvSpPr>
        <p:spPr>
          <a:xfrm>
            <a:off x="8650907" y="3360980"/>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ight Arrow 33"/>
          <p:cNvSpPr/>
          <p:nvPr/>
        </p:nvSpPr>
        <p:spPr>
          <a:xfrm>
            <a:off x="8650907" y="381546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5" name="Right Arrow 34"/>
          <p:cNvSpPr/>
          <p:nvPr/>
        </p:nvSpPr>
        <p:spPr>
          <a:xfrm>
            <a:off x="8650907" y="426720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6" name="Right Arrow 35"/>
          <p:cNvSpPr/>
          <p:nvPr/>
        </p:nvSpPr>
        <p:spPr>
          <a:xfrm>
            <a:off x="8672677" y="4721686"/>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7" name="Right Arrow 36"/>
          <p:cNvSpPr/>
          <p:nvPr/>
        </p:nvSpPr>
        <p:spPr>
          <a:xfrm>
            <a:off x="8672677" y="5176167"/>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8" name="Right Arrow 37"/>
          <p:cNvSpPr/>
          <p:nvPr/>
        </p:nvSpPr>
        <p:spPr>
          <a:xfrm>
            <a:off x="8672677" y="5660581"/>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9" name="Right Arrow 38"/>
          <p:cNvSpPr/>
          <p:nvPr/>
        </p:nvSpPr>
        <p:spPr>
          <a:xfrm>
            <a:off x="8650907" y="6144995"/>
            <a:ext cx="936171" cy="359228"/>
          </a:xfrm>
          <a:prstGeom prst="rightArrow">
            <a:avLst/>
          </a:prstGeom>
          <a:solidFill>
            <a:srgbClr val="FF7E79"/>
          </a:solidFill>
          <a:ln>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graphicFrame>
        <p:nvGraphicFramePr>
          <p:cNvPr id="40" name="Table 39"/>
          <p:cNvGraphicFramePr>
            <a:graphicFrameLocks noGrp="1"/>
          </p:cNvGraphicFramePr>
          <p:nvPr>
            <p:extLst>
              <p:ext uri="{D42A27DB-BD31-4B8C-83A1-F6EECF244321}">
                <p14:modId xmlns:p14="http://schemas.microsoft.com/office/powerpoint/2010/main" val="3420618974"/>
              </p:ext>
            </p:extLst>
          </p:nvPr>
        </p:nvGraphicFramePr>
        <p:xfrm>
          <a:off x="9716690" y="1465562"/>
          <a:ext cx="2283650" cy="5029200"/>
        </p:xfrm>
        <a:graphic>
          <a:graphicData uri="http://schemas.openxmlformats.org/drawingml/2006/table">
            <a:tbl>
              <a:tblPr firstRow="1" bandRow="1">
                <a:tableStyleId>{5940675A-B579-460E-94D1-54222C63F5DA}</a:tableStyleId>
              </a:tblPr>
              <a:tblGrid>
                <a:gridCol w="2283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Root Word</a:t>
                      </a:r>
                    </a:p>
                  </a:txBody>
                  <a:tcPr/>
                </a:tc>
                <a:extLst>
                  <a:ext uri="{0D108BD9-81ED-4DB2-BD59-A6C34878D82A}">
                    <a16:rowId xmlns:a16="http://schemas.microsoft.com/office/drawing/2014/main" val="10000"/>
                  </a:ext>
                </a:extLst>
              </a:tr>
              <a:tr h="457200">
                <a:tc>
                  <a:txBody>
                    <a:bodyPr/>
                    <a:lstStyle/>
                    <a:p>
                      <a:r>
                        <a:rPr lang="en-GB" b="0" i="0" dirty="0">
                          <a:solidFill>
                            <a:schemeClr val="tx1"/>
                          </a:solidFill>
                          <a:latin typeface="OpenDyslexicAlta" pitchFamily="2" charset="77"/>
                          <a:ea typeface="OpenDyslexic" charset="0"/>
                          <a:cs typeface="OpenDyslexic" charset="0"/>
                        </a:rPr>
                        <a:t>adore</a:t>
                      </a:r>
                    </a:p>
                  </a:txBody>
                  <a:tcPr/>
                </a:tc>
                <a:extLst>
                  <a:ext uri="{0D108BD9-81ED-4DB2-BD59-A6C34878D82A}">
                    <a16:rowId xmlns:a16="http://schemas.microsoft.com/office/drawing/2014/main" val="10001"/>
                  </a:ext>
                </a:extLst>
              </a:tr>
              <a:tr h="457200">
                <a:tc>
                  <a:txBody>
                    <a:bodyPr/>
                    <a:lstStyle/>
                    <a:p>
                      <a:pPr algn="l"/>
                      <a:r>
                        <a:rPr lang="en-GB" sz="1800" b="0" i="0" dirty="0">
                          <a:solidFill>
                            <a:srgbClr val="FF3860"/>
                          </a:solidFill>
                          <a:latin typeface="OpenDyslexicAlta" pitchFamily="2" charset="77"/>
                        </a:rPr>
                        <a:t>admire</a:t>
                      </a:r>
                    </a:p>
                  </a:txBody>
                  <a:tcPr/>
                </a:tc>
                <a:extLst>
                  <a:ext uri="{0D108BD9-81ED-4DB2-BD59-A6C34878D82A}">
                    <a16:rowId xmlns:a16="http://schemas.microsoft.com/office/drawing/2014/main" val="10002"/>
                  </a:ext>
                </a:extLst>
              </a:tr>
              <a:tr h="457200">
                <a:tc>
                  <a:txBody>
                    <a:bodyPr/>
                    <a:lstStyle/>
                    <a:p>
                      <a:pPr algn="l"/>
                      <a:r>
                        <a:rPr lang="en-GB" sz="1800" b="0" i="0" dirty="0">
                          <a:solidFill>
                            <a:srgbClr val="FF3860"/>
                          </a:solidFill>
                          <a:latin typeface="OpenDyslexicAlta" pitchFamily="2" charset="77"/>
                        </a:rPr>
                        <a:t>coronate</a:t>
                      </a:r>
                    </a:p>
                  </a:txBody>
                  <a:tcPr/>
                </a:tc>
                <a:extLst>
                  <a:ext uri="{0D108BD9-81ED-4DB2-BD59-A6C34878D82A}">
                    <a16:rowId xmlns:a16="http://schemas.microsoft.com/office/drawing/2014/main" val="10003"/>
                  </a:ext>
                </a:extLst>
              </a:tr>
              <a:tr h="457200">
                <a:tc>
                  <a:txBody>
                    <a:bodyPr/>
                    <a:lstStyle/>
                    <a:p>
                      <a:pPr algn="l"/>
                      <a:r>
                        <a:rPr lang="en-GB" sz="1800" b="0" i="0" dirty="0">
                          <a:solidFill>
                            <a:srgbClr val="FF3860"/>
                          </a:solidFill>
                          <a:latin typeface="OpenDyslexicAlta" pitchFamily="2" charset="77"/>
                        </a:rPr>
                        <a:t>detonate</a:t>
                      </a:r>
                    </a:p>
                  </a:txBody>
                  <a:tcPr/>
                </a:tc>
                <a:extLst>
                  <a:ext uri="{0D108BD9-81ED-4DB2-BD59-A6C34878D82A}">
                    <a16:rowId xmlns:a16="http://schemas.microsoft.com/office/drawing/2014/main" val="10004"/>
                  </a:ext>
                </a:extLst>
              </a:tr>
              <a:tr h="457200">
                <a:tc>
                  <a:txBody>
                    <a:bodyPr/>
                    <a:lstStyle/>
                    <a:p>
                      <a:pPr algn="l"/>
                      <a:r>
                        <a:rPr lang="en-GB" sz="1800" b="0" i="0" dirty="0">
                          <a:solidFill>
                            <a:srgbClr val="FF3860"/>
                          </a:solidFill>
                          <a:latin typeface="OpenDyslexicAlta" pitchFamily="2" charset="77"/>
                        </a:rPr>
                        <a:t>observe</a:t>
                      </a:r>
                    </a:p>
                  </a:txBody>
                  <a:tcPr/>
                </a:tc>
                <a:extLst>
                  <a:ext uri="{0D108BD9-81ED-4DB2-BD59-A6C34878D82A}">
                    <a16:rowId xmlns:a16="http://schemas.microsoft.com/office/drawing/2014/main" val="10005"/>
                  </a:ext>
                </a:extLst>
              </a:tr>
              <a:tr h="457200">
                <a:tc>
                  <a:txBody>
                    <a:bodyPr/>
                    <a:lstStyle/>
                    <a:p>
                      <a:pPr algn="l"/>
                      <a:r>
                        <a:rPr lang="en-GB" sz="1800" b="0" i="0" dirty="0">
                          <a:solidFill>
                            <a:srgbClr val="FF3860"/>
                          </a:solidFill>
                          <a:latin typeface="OpenDyslexicAlta" pitchFamily="2" charset="77"/>
                        </a:rPr>
                        <a:t>locate</a:t>
                      </a:r>
                    </a:p>
                  </a:txBody>
                  <a:tcPr/>
                </a:tc>
                <a:extLst>
                  <a:ext uri="{0D108BD9-81ED-4DB2-BD59-A6C34878D82A}">
                    <a16:rowId xmlns:a16="http://schemas.microsoft.com/office/drawing/2014/main" val="10006"/>
                  </a:ext>
                </a:extLst>
              </a:tr>
              <a:tr h="457200">
                <a:tc>
                  <a:txBody>
                    <a:bodyPr/>
                    <a:lstStyle/>
                    <a:p>
                      <a:pPr algn="l"/>
                      <a:r>
                        <a:rPr lang="en-GB" sz="1800" b="0" i="0" dirty="0">
                          <a:solidFill>
                            <a:srgbClr val="FF3860"/>
                          </a:solidFill>
                          <a:latin typeface="OpenDyslexicAlta" pitchFamily="2" charset="77"/>
                        </a:rPr>
                        <a:t>generate</a:t>
                      </a:r>
                    </a:p>
                  </a:txBody>
                  <a:tcPr/>
                </a:tc>
                <a:extLst>
                  <a:ext uri="{0D108BD9-81ED-4DB2-BD59-A6C34878D82A}">
                    <a16:rowId xmlns:a16="http://schemas.microsoft.com/office/drawing/2014/main" val="10007"/>
                  </a:ext>
                </a:extLst>
              </a:tr>
              <a:tr h="457200">
                <a:tc>
                  <a:txBody>
                    <a:bodyPr/>
                    <a:lstStyle/>
                    <a:p>
                      <a:pPr algn="l"/>
                      <a:r>
                        <a:rPr lang="en-GB" sz="1800" b="0" i="0" dirty="0">
                          <a:solidFill>
                            <a:srgbClr val="FF3860"/>
                          </a:solidFill>
                          <a:latin typeface="OpenDyslexicAlta" pitchFamily="2" charset="77"/>
                        </a:rPr>
                        <a:t>explore</a:t>
                      </a:r>
                    </a:p>
                  </a:txBody>
                  <a:tcPr/>
                </a:tc>
                <a:extLst>
                  <a:ext uri="{0D108BD9-81ED-4DB2-BD59-A6C34878D82A}">
                    <a16:rowId xmlns:a16="http://schemas.microsoft.com/office/drawing/2014/main" val="10008"/>
                  </a:ext>
                </a:extLst>
              </a:tr>
              <a:tr h="457200">
                <a:tc>
                  <a:txBody>
                    <a:bodyPr/>
                    <a:lstStyle/>
                    <a:p>
                      <a:pPr algn="l"/>
                      <a:r>
                        <a:rPr lang="en-GB" sz="1800" b="0" i="0" dirty="0">
                          <a:solidFill>
                            <a:srgbClr val="FF3860"/>
                          </a:solidFill>
                          <a:latin typeface="OpenDyslexicAlta" pitchFamily="2" charset="77"/>
                        </a:rPr>
                        <a:t>combine</a:t>
                      </a:r>
                    </a:p>
                  </a:txBody>
                  <a:tcPr/>
                </a:tc>
                <a:extLst>
                  <a:ext uri="{0D108BD9-81ED-4DB2-BD59-A6C34878D82A}">
                    <a16:rowId xmlns:a16="http://schemas.microsoft.com/office/drawing/2014/main" val="10009"/>
                  </a:ext>
                </a:extLst>
              </a:tr>
              <a:tr h="457200">
                <a:tc>
                  <a:txBody>
                    <a:bodyPr/>
                    <a:lstStyle/>
                    <a:p>
                      <a:pPr algn="l"/>
                      <a:r>
                        <a:rPr lang="en-GB" sz="1800" b="0" i="0" dirty="0">
                          <a:solidFill>
                            <a:srgbClr val="FF3860"/>
                          </a:solidFill>
                          <a:latin typeface="OpenDyslexicAlta" pitchFamily="2" charset="77"/>
                        </a:rPr>
                        <a:t>illustrate</a:t>
                      </a:r>
                    </a:p>
                  </a:txBody>
                  <a:tcPr/>
                </a:tc>
                <a:extLst>
                  <a:ext uri="{0D108BD9-81ED-4DB2-BD59-A6C34878D82A}">
                    <a16:rowId xmlns:a16="http://schemas.microsoft.com/office/drawing/2014/main" val="10010"/>
                  </a:ext>
                </a:extLst>
              </a:tr>
            </a:tbl>
          </a:graphicData>
        </a:graphic>
      </p:graphicFrame>
      <p:sp>
        <p:nvSpPr>
          <p:cNvPr id="41" name="TextBox 40"/>
          <p:cNvSpPr txBox="1"/>
          <p:nvPr/>
        </p:nvSpPr>
        <p:spPr>
          <a:xfrm rot="424549">
            <a:off x="5468419" y="1307426"/>
            <a:ext cx="3103390" cy="954107"/>
          </a:xfrm>
          <a:prstGeom prst="rect">
            <a:avLst/>
          </a:prstGeom>
          <a:solidFill>
            <a:srgbClr val="E2BB5C"/>
          </a:solidFill>
          <a:ln>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1400" dirty="0">
                <a:latin typeface="OpenDyslexicAlta" pitchFamily="2" charset="77"/>
                <a:ea typeface="OpenDyslexic" charset="0"/>
                <a:cs typeface="OpenDyslexic" charset="0"/>
              </a:rPr>
              <a:t>The spelling words are all nouns.  Can you put them through the machine to turn them back into verbs?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7347" y="1914759"/>
            <a:ext cx="4261104" cy="4565904"/>
          </a:xfrm>
          <a:prstGeom prst="rect">
            <a:avLst/>
          </a:prstGeom>
        </p:spPr>
      </p:pic>
    </p:spTree>
    <p:extLst>
      <p:ext uri="{BB962C8B-B14F-4D97-AF65-F5344CB8AC3E}">
        <p14:creationId xmlns:p14="http://schemas.microsoft.com/office/powerpoint/2010/main" val="2899261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Adding </a:t>
            </a:r>
            <a:r>
              <a:rPr lang="mr-IN" dirty="0"/>
              <a:t>–</a:t>
            </a:r>
            <a:r>
              <a:rPr lang="en-GB" dirty="0"/>
              <a:t>ly to adverbs. Remembering words ending in ‘-y’ become ‘-ily’ and words ending in ‘</a:t>
            </a:r>
            <a:r>
              <a:rPr lang="mr-IN" dirty="0"/>
              <a:t>–</a:t>
            </a:r>
            <a:r>
              <a:rPr lang="en-GB" dirty="0"/>
              <a:t>le’ become ‘</a:t>
            </a:r>
            <a:r>
              <a:rPr lang="mr-IN" dirty="0"/>
              <a:t>–</a:t>
            </a:r>
            <a:r>
              <a:rPr lang="en-GB" dirty="0"/>
              <a:t>ly.’</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9</a:t>
            </a:r>
          </a:p>
        </p:txBody>
      </p:sp>
    </p:spTree>
    <p:extLst>
      <p:ext uri="{BB962C8B-B14F-4D97-AF65-F5344CB8AC3E}">
        <p14:creationId xmlns:p14="http://schemas.microsoft.com/office/powerpoint/2010/main" val="15799988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9</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Adding </a:t>
            </a:r>
            <a:r>
              <a:rPr lang="mr-IN" dirty="0"/>
              <a:t>–</a:t>
            </a:r>
            <a:r>
              <a:rPr lang="en-GB" dirty="0"/>
              <a:t>ly to make adverbs. Remembering words ending in ‘-y’ become ‘-ily’ and words ending in ‘</a:t>
            </a:r>
            <a:r>
              <a:rPr lang="mr-IN" dirty="0"/>
              <a:t>–</a:t>
            </a:r>
            <a:r>
              <a:rPr lang="en-GB" dirty="0"/>
              <a:t>le’ become ‘</a:t>
            </a:r>
            <a:r>
              <a:rPr lang="mr-IN" dirty="0"/>
              <a:t>–</a:t>
            </a:r>
            <a:r>
              <a:rPr lang="en-GB" dirty="0"/>
              <a:t>ly.’</a:t>
            </a:r>
          </a:p>
          <a:p>
            <a:pPr>
              <a:lnSpc>
                <a:spcPct val="100000"/>
              </a:lnSpc>
              <a:spcBef>
                <a:spcPts val="0"/>
              </a:spcBef>
              <a:defRPr/>
            </a:pPr>
            <a:endParaRPr lang="en-GB" dirty="0"/>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sadly</a:t>
            </a:r>
          </a:p>
          <a:p>
            <a:pPr fontAlgn="t"/>
            <a:r>
              <a:rPr lang="en-GB" dirty="0"/>
              <a:t>completely</a:t>
            </a:r>
          </a:p>
          <a:p>
            <a:pPr fontAlgn="t"/>
            <a:r>
              <a:rPr lang="en-GB" dirty="0"/>
              <a:t>wildly</a:t>
            </a:r>
          </a:p>
          <a:p>
            <a:pPr fontAlgn="t"/>
            <a:r>
              <a:rPr lang="en-GB" dirty="0"/>
              <a:t>bravely</a:t>
            </a:r>
          </a:p>
          <a:p>
            <a:pPr fontAlgn="t"/>
            <a:r>
              <a:rPr lang="en-GB" dirty="0"/>
              <a:t>gently</a:t>
            </a:r>
          </a:p>
          <a:p>
            <a:pPr fontAlgn="t"/>
            <a:r>
              <a:rPr lang="en-GB" dirty="0"/>
              <a:t>foolishly</a:t>
            </a:r>
          </a:p>
          <a:p>
            <a:pPr fontAlgn="t"/>
            <a:r>
              <a:rPr lang="en-GB" dirty="0"/>
              <a:t>proudly</a:t>
            </a:r>
          </a:p>
          <a:p>
            <a:pPr fontAlgn="t"/>
            <a:r>
              <a:rPr lang="en-GB" dirty="0"/>
              <a:t>horribly</a:t>
            </a:r>
          </a:p>
          <a:p>
            <a:pPr fontAlgn="t"/>
            <a:r>
              <a:rPr lang="en-GB" dirty="0"/>
              <a:t>nervously</a:t>
            </a:r>
          </a:p>
          <a:p>
            <a:pPr fontAlgn="t"/>
            <a:r>
              <a:rPr lang="en-GB" dirty="0"/>
              <a:t>happily</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709364142"/>
              </p:ext>
            </p:extLst>
          </p:nvPr>
        </p:nvGraphicFramePr>
        <p:xfrm>
          <a:off x="3429000" y="1311275"/>
          <a:ext cx="8583460" cy="5396413"/>
        </p:xfrm>
        <a:graphic>
          <a:graphicData uri="http://schemas.openxmlformats.org/drawingml/2006/table">
            <a:tbl>
              <a:tblPr firstRow="1" bandRow="1">
                <a:tableStyleId>{5940675A-B579-460E-94D1-54222C63F5DA}</a:tableStyleId>
              </a:tblPr>
              <a:tblGrid>
                <a:gridCol w="1481203">
                  <a:extLst>
                    <a:ext uri="{9D8B030D-6E8A-4147-A177-3AD203B41FA5}">
                      <a16:colId xmlns:a16="http://schemas.microsoft.com/office/drawing/2014/main" val="20000"/>
                    </a:ext>
                  </a:extLst>
                </a:gridCol>
                <a:gridCol w="7102257">
                  <a:extLst>
                    <a:ext uri="{9D8B030D-6E8A-4147-A177-3AD203B41FA5}">
                      <a16:colId xmlns:a16="http://schemas.microsoft.com/office/drawing/2014/main" val="20001"/>
                    </a:ext>
                  </a:extLst>
                </a:gridCol>
              </a:tblGrid>
              <a:tr h="1386440">
                <a:tc>
                  <a:txBody>
                    <a:bodyPr/>
                    <a:lstStyle/>
                    <a:p>
                      <a:r>
                        <a:rPr lang="en-GB" sz="1700" b="0" i="0" dirty="0">
                          <a:latin typeface="Muli" pitchFamily="2" charset="77"/>
                        </a:rPr>
                        <a:t>Introduction</a:t>
                      </a:r>
                    </a:p>
                  </a:txBody>
                  <a:tcPr/>
                </a:tc>
                <a:tc>
                  <a:txBody>
                    <a:bodyPr/>
                    <a:lstStyle/>
                    <a:p>
                      <a:pPr marL="0" indent="0">
                        <a:buFont typeface="Arial" panose="020B0604020202020204" pitchFamily="34" charset="0"/>
                        <a:buNone/>
                      </a:pPr>
                      <a:r>
                        <a:rPr lang="en-GB" sz="1600" b="0" i="0" dirty="0">
                          <a:latin typeface="Muli" pitchFamily="2" charset="77"/>
                        </a:rPr>
                        <a:t>Today children are learning about adverbs that end with ‘</a:t>
                      </a:r>
                      <a:r>
                        <a:rPr lang="en-GB" sz="1600" b="0" i="0" dirty="0" err="1">
                          <a:latin typeface="Muli" pitchFamily="2" charset="77"/>
                        </a:rPr>
                        <a:t>ly</a:t>
                      </a:r>
                      <a:r>
                        <a:rPr lang="en-GB" sz="1600" b="0" i="0" dirty="0">
                          <a:latin typeface="Muli" pitchFamily="2" charset="77"/>
                        </a:rPr>
                        <a:t>’ – words that explain ‘how’ something is done. The general spelling rules are:</a:t>
                      </a:r>
                    </a:p>
                    <a:p>
                      <a:pPr marL="285750" indent="-285750">
                        <a:buFont typeface="Arial" panose="020B0604020202020204" pitchFamily="34" charset="0"/>
                        <a:buChar char="•"/>
                      </a:pPr>
                      <a:r>
                        <a:rPr lang="en-GB" sz="1600" b="0" i="0" dirty="0">
                          <a:latin typeface="Muli" pitchFamily="2" charset="77"/>
                        </a:rPr>
                        <a:t>If the root word end in ‘y’, change the ‘y’ to an ‘</a:t>
                      </a:r>
                      <a:r>
                        <a:rPr lang="en-GB" sz="1600" b="0" i="0" dirty="0" err="1">
                          <a:latin typeface="Muli" pitchFamily="2" charset="77"/>
                        </a:rPr>
                        <a:t>i</a:t>
                      </a:r>
                      <a:r>
                        <a:rPr lang="en-GB" sz="1600" b="0" i="0" dirty="0">
                          <a:latin typeface="Muli" pitchFamily="2" charset="77"/>
                        </a:rPr>
                        <a:t>’ and add ‘</a:t>
                      </a:r>
                      <a:r>
                        <a:rPr lang="en-GB" sz="1600" b="0" i="0" dirty="0" err="1">
                          <a:latin typeface="Muli" pitchFamily="2" charset="77"/>
                        </a:rPr>
                        <a:t>ly</a:t>
                      </a:r>
                      <a:endParaRPr lang="en-GB" sz="1600" b="0" i="0" dirty="0">
                        <a:latin typeface="Muli" pitchFamily="2" charset="77"/>
                      </a:endParaRPr>
                    </a:p>
                    <a:p>
                      <a:pPr marL="285750" indent="-285750">
                        <a:buFont typeface="Arial" panose="020B0604020202020204" pitchFamily="34" charset="0"/>
                        <a:buChar char="•"/>
                      </a:pPr>
                      <a:r>
                        <a:rPr lang="en-GB" sz="1600" b="0" i="0" dirty="0">
                          <a:latin typeface="Muli" pitchFamily="2" charset="77"/>
                        </a:rPr>
                        <a:t>If the root word ends in ‘le’, change ‘le’ to ‘</a:t>
                      </a:r>
                      <a:r>
                        <a:rPr lang="en-GB" sz="1600" b="0" i="0" dirty="0" err="1">
                          <a:latin typeface="Muli" pitchFamily="2" charset="77"/>
                        </a:rPr>
                        <a:t>ly</a:t>
                      </a:r>
                      <a:r>
                        <a:rPr lang="en-GB" sz="1600" b="0" i="0" dirty="0">
                          <a:latin typeface="Muli" pitchFamily="2" charset="77"/>
                        </a:rPr>
                        <a:t>’</a:t>
                      </a:r>
                    </a:p>
                    <a:p>
                      <a:pPr marL="285750" indent="-285750">
                        <a:buFont typeface="Arial" panose="020B0604020202020204" pitchFamily="34" charset="0"/>
                        <a:buChar char="•"/>
                      </a:pPr>
                      <a:r>
                        <a:rPr lang="en-GB" sz="1600" b="0" i="0" dirty="0">
                          <a:latin typeface="Muli" pitchFamily="2" charset="77"/>
                        </a:rPr>
                        <a:t>Most other endings you just add ‘</a:t>
                      </a:r>
                      <a:r>
                        <a:rPr lang="en-GB" sz="1600" b="0" i="0" dirty="0" err="1">
                          <a:latin typeface="Muli" pitchFamily="2" charset="77"/>
                        </a:rPr>
                        <a:t>ly</a:t>
                      </a:r>
                      <a:r>
                        <a:rPr lang="en-GB" sz="1600" b="0" i="0" dirty="0">
                          <a:latin typeface="Muli" pitchFamily="2" charset="77"/>
                        </a:rPr>
                        <a:t>’</a:t>
                      </a:r>
                    </a:p>
                    <a:p>
                      <a:pPr marL="0" indent="0">
                        <a:buFont typeface="Arial" panose="020B0604020202020204" pitchFamily="34" charset="0"/>
                        <a:buNone/>
                      </a:pPr>
                      <a:r>
                        <a:rPr lang="en-GB" sz="1600" b="0" i="0" dirty="0">
                          <a:latin typeface="Muli" pitchFamily="2" charset="77"/>
                        </a:rPr>
                        <a:t>Ask children if they can think of any adverbs that end with the ‘</a:t>
                      </a:r>
                      <a:r>
                        <a:rPr lang="en-GB" sz="1600" b="0" i="0" dirty="0" err="1">
                          <a:latin typeface="Muli" pitchFamily="2" charset="77"/>
                        </a:rPr>
                        <a:t>ly</a:t>
                      </a:r>
                      <a:r>
                        <a:rPr lang="en-GB" sz="1600" b="0" i="0" dirty="0">
                          <a:latin typeface="Muli" pitchFamily="2" charset="77"/>
                        </a:rPr>
                        <a:t>’ sound.</a:t>
                      </a:r>
                    </a:p>
                  </a:txBody>
                  <a:tcPr/>
                </a:tc>
                <a:extLst>
                  <a:ext uri="{0D108BD9-81ED-4DB2-BD59-A6C34878D82A}">
                    <a16:rowId xmlns:a16="http://schemas.microsoft.com/office/drawing/2014/main" val="10000"/>
                  </a:ext>
                </a:extLst>
              </a:tr>
              <a:tr h="1555933">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 point slide, get children to apply the spelling rules to the list of words, drawing a line from each word to the correct form of the ending. </a:t>
                      </a:r>
                    </a:p>
                    <a:p>
                      <a:r>
                        <a:rPr lang="en-GB" sz="1600" b="0" i="0" baseline="0" dirty="0">
                          <a:latin typeface="Muli" pitchFamily="2" charset="77"/>
                        </a:rPr>
                        <a:t>Children can copy the words on to a mini whiteboard or draw the lines on the IWB as a whole class.  </a:t>
                      </a:r>
                      <a:br>
                        <a:rPr lang="en-GB" sz="1600" b="0" i="0" baseline="0" dirty="0">
                          <a:latin typeface="Muli" pitchFamily="2" charset="77"/>
                        </a:rPr>
                      </a:br>
                      <a:r>
                        <a:rPr lang="en-GB" sz="1600" b="0" i="0" baseline="0" dirty="0">
                          <a:latin typeface="Muli" pitchFamily="2" charset="77"/>
                        </a:rPr>
                        <a:t>Discuss any errors or misconceptions.</a:t>
                      </a:r>
                    </a:p>
                  </a:txBody>
                  <a:tcPr/>
                </a:tc>
                <a:extLst>
                  <a:ext uri="{0D108BD9-81ED-4DB2-BD59-A6C34878D82A}">
                    <a16:rowId xmlns:a16="http://schemas.microsoft.com/office/drawing/2014/main" val="10001"/>
                  </a:ext>
                </a:extLst>
              </a:tr>
              <a:tr h="1736350">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Leaving the teaching activity slide on the board, in small groups, get a child to choose a word and say what it is as an adverb.  E.g. “wild is wildly”. </a:t>
                      </a:r>
                      <a:br>
                        <a:rPr lang="en-GB" sz="1600" b="0" i="0" dirty="0">
                          <a:latin typeface="Muli" pitchFamily="2" charset="77"/>
                        </a:rPr>
                      </a:br>
                      <a:br>
                        <a:rPr lang="en-GB" sz="1600" b="0" i="0" dirty="0">
                          <a:latin typeface="Muli" pitchFamily="2" charset="77"/>
                        </a:rPr>
                      </a:br>
                      <a:r>
                        <a:rPr lang="en-GB" sz="1600" b="0" i="0" dirty="0">
                          <a:latin typeface="Muli" pitchFamily="2" charset="77"/>
                        </a:rPr>
                        <a:t>They then write the first letter on a mini whiteboard and pass the board to their left, the next child writes the next letter of the adverb and so on until the word is complete. The child that writes the final letter checks the spelling is correct and then picks another word from the board to start again.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80227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206215"/>
            <a:ext cx="7877175" cy="1325563"/>
          </a:xfrm>
        </p:spPr>
        <p:txBody>
          <a:bodyPr>
            <a:noAutofit/>
          </a:bodyPr>
          <a:lstStyle/>
          <a:p>
            <a:pPr algn="l"/>
            <a:r>
              <a:rPr lang="en-GB" sz="2800" dirty="0"/>
              <a:t>Draw a line from each word to correct ending to turn these words in to adverbs:</a:t>
            </a:r>
          </a:p>
        </p:txBody>
      </p:sp>
      <p:graphicFrame>
        <p:nvGraphicFramePr>
          <p:cNvPr id="4" name="Table 3">
            <a:extLst>
              <a:ext uri="{FF2B5EF4-FFF2-40B4-BE49-F238E27FC236}">
                <a16:creationId xmlns:a16="http://schemas.microsoft.com/office/drawing/2014/main" id="{7FBEFE2F-F432-4A8A-91BA-0AF9E4480C90}"/>
              </a:ext>
            </a:extLst>
          </p:cNvPr>
          <p:cNvGraphicFramePr>
            <a:graphicFrameLocks noGrp="1"/>
          </p:cNvGraphicFramePr>
          <p:nvPr>
            <p:extLst>
              <p:ext uri="{D42A27DB-BD31-4B8C-83A1-F6EECF244321}">
                <p14:modId xmlns:p14="http://schemas.microsoft.com/office/powerpoint/2010/main" val="3374294506"/>
              </p:ext>
            </p:extLst>
          </p:nvPr>
        </p:nvGraphicFramePr>
        <p:xfrm>
          <a:off x="2355850" y="1659572"/>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3286426097"/>
                    </a:ext>
                  </a:extLst>
                </a:gridCol>
              </a:tblGrid>
              <a:tr h="408941">
                <a:tc>
                  <a:txBody>
                    <a:bodyPr/>
                    <a:lstStyle/>
                    <a:p>
                      <a:pPr algn="ctr" fontAlgn="t"/>
                      <a:r>
                        <a:rPr lang="en-GB" sz="2400" b="0" i="0" dirty="0">
                          <a:latin typeface="OpenDyslexicAlta" pitchFamily="2" charset="77"/>
                        </a:rPr>
                        <a:t>sad</a:t>
                      </a:r>
                    </a:p>
                  </a:txBody>
                  <a:tcPr/>
                </a:tc>
                <a:extLst>
                  <a:ext uri="{0D108BD9-81ED-4DB2-BD59-A6C34878D82A}">
                    <a16:rowId xmlns:a16="http://schemas.microsoft.com/office/drawing/2014/main" val="2033931701"/>
                  </a:ext>
                </a:extLst>
              </a:tr>
              <a:tr h="370840">
                <a:tc>
                  <a:txBody>
                    <a:bodyPr/>
                    <a:lstStyle/>
                    <a:p>
                      <a:pPr algn="ctr"/>
                      <a:r>
                        <a:rPr lang="en-GB" sz="2400" b="0" i="0" dirty="0">
                          <a:latin typeface="OpenDyslexicAlta" pitchFamily="2" charset="77"/>
                        </a:rPr>
                        <a:t>complete</a:t>
                      </a:r>
                    </a:p>
                  </a:txBody>
                  <a:tcPr/>
                </a:tc>
                <a:extLst>
                  <a:ext uri="{0D108BD9-81ED-4DB2-BD59-A6C34878D82A}">
                    <a16:rowId xmlns:a16="http://schemas.microsoft.com/office/drawing/2014/main" val="1803618354"/>
                  </a:ext>
                </a:extLst>
              </a:tr>
              <a:tr h="370840">
                <a:tc>
                  <a:txBody>
                    <a:bodyPr/>
                    <a:lstStyle/>
                    <a:p>
                      <a:pPr algn="ctr"/>
                      <a:r>
                        <a:rPr lang="en-GB" sz="2400" b="0" i="0" dirty="0">
                          <a:latin typeface="OpenDyslexicAlta" pitchFamily="2" charset="77"/>
                        </a:rPr>
                        <a:t>wild</a:t>
                      </a:r>
                    </a:p>
                  </a:txBody>
                  <a:tcPr/>
                </a:tc>
                <a:extLst>
                  <a:ext uri="{0D108BD9-81ED-4DB2-BD59-A6C34878D82A}">
                    <a16:rowId xmlns:a16="http://schemas.microsoft.com/office/drawing/2014/main" val="631490802"/>
                  </a:ext>
                </a:extLst>
              </a:tr>
              <a:tr h="370840">
                <a:tc>
                  <a:txBody>
                    <a:bodyPr/>
                    <a:lstStyle/>
                    <a:p>
                      <a:pPr algn="ctr"/>
                      <a:r>
                        <a:rPr lang="en-GB" sz="2400" b="0" i="0" dirty="0">
                          <a:latin typeface="OpenDyslexicAlta" pitchFamily="2" charset="77"/>
                        </a:rPr>
                        <a:t>brave</a:t>
                      </a:r>
                    </a:p>
                  </a:txBody>
                  <a:tcPr/>
                </a:tc>
                <a:extLst>
                  <a:ext uri="{0D108BD9-81ED-4DB2-BD59-A6C34878D82A}">
                    <a16:rowId xmlns:a16="http://schemas.microsoft.com/office/drawing/2014/main" val="3526530755"/>
                  </a:ext>
                </a:extLst>
              </a:tr>
              <a:tr h="370840">
                <a:tc>
                  <a:txBody>
                    <a:bodyPr/>
                    <a:lstStyle/>
                    <a:p>
                      <a:pPr algn="ctr"/>
                      <a:r>
                        <a:rPr lang="en-GB" sz="2400" b="0" i="0" dirty="0">
                          <a:latin typeface="OpenDyslexicAlta" pitchFamily="2" charset="77"/>
                        </a:rPr>
                        <a:t>gentle</a:t>
                      </a:r>
                    </a:p>
                  </a:txBody>
                  <a:tcPr/>
                </a:tc>
                <a:extLst>
                  <a:ext uri="{0D108BD9-81ED-4DB2-BD59-A6C34878D82A}">
                    <a16:rowId xmlns:a16="http://schemas.microsoft.com/office/drawing/2014/main" val="3613149028"/>
                  </a:ext>
                </a:extLst>
              </a:tr>
              <a:tr h="370840">
                <a:tc>
                  <a:txBody>
                    <a:bodyPr/>
                    <a:lstStyle/>
                    <a:p>
                      <a:pPr algn="ctr"/>
                      <a:r>
                        <a:rPr lang="en-GB" sz="2400" b="0" i="0" dirty="0">
                          <a:latin typeface="OpenDyslexicAlta" pitchFamily="2" charset="77"/>
                        </a:rPr>
                        <a:t>foolish</a:t>
                      </a:r>
                    </a:p>
                  </a:txBody>
                  <a:tcPr/>
                </a:tc>
                <a:extLst>
                  <a:ext uri="{0D108BD9-81ED-4DB2-BD59-A6C34878D82A}">
                    <a16:rowId xmlns:a16="http://schemas.microsoft.com/office/drawing/2014/main" val="2629544501"/>
                  </a:ext>
                </a:extLst>
              </a:tr>
              <a:tr h="370840">
                <a:tc>
                  <a:txBody>
                    <a:bodyPr/>
                    <a:lstStyle/>
                    <a:p>
                      <a:pPr algn="ctr"/>
                      <a:r>
                        <a:rPr lang="en-GB" sz="2400" b="0" i="0" dirty="0">
                          <a:latin typeface="OpenDyslexicAlta" pitchFamily="2" charset="77"/>
                        </a:rPr>
                        <a:t>proud</a:t>
                      </a:r>
                    </a:p>
                  </a:txBody>
                  <a:tcPr/>
                </a:tc>
                <a:extLst>
                  <a:ext uri="{0D108BD9-81ED-4DB2-BD59-A6C34878D82A}">
                    <a16:rowId xmlns:a16="http://schemas.microsoft.com/office/drawing/2014/main" val="470169902"/>
                  </a:ext>
                </a:extLst>
              </a:tr>
              <a:tr h="370840">
                <a:tc>
                  <a:txBody>
                    <a:bodyPr/>
                    <a:lstStyle/>
                    <a:p>
                      <a:pPr algn="ctr"/>
                      <a:r>
                        <a:rPr lang="en-GB" sz="2400" b="0" i="0" dirty="0">
                          <a:latin typeface="OpenDyslexicAlta" pitchFamily="2" charset="77"/>
                        </a:rPr>
                        <a:t>horrible</a:t>
                      </a:r>
                    </a:p>
                  </a:txBody>
                  <a:tcPr/>
                </a:tc>
                <a:extLst>
                  <a:ext uri="{0D108BD9-81ED-4DB2-BD59-A6C34878D82A}">
                    <a16:rowId xmlns:a16="http://schemas.microsoft.com/office/drawing/2014/main" val="1420730622"/>
                  </a:ext>
                </a:extLst>
              </a:tr>
              <a:tr h="370840">
                <a:tc>
                  <a:txBody>
                    <a:bodyPr/>
                    <a:lstStyle/>
                    <a:p>
                      <a:pPr algn="ctr"/>
                      <a:r>
                        <a:rPr lang="en-GB" sz="2400" b="0" i="0" dirty="0">
                          <a:latin typeface="OpenDyslexicAlta" pitchFamily="2" charset="77"/>
                        </a:rPr>
                        <a:t>nervous</a:t>
                      </a:r>
                    </a:p>
                  </a:txBody>
                  <a:tcPr/>
                </a:tc>
                <a:extLst>
                  <a:ext uri="{0D108BD9-81ED-4DB2-BD59-A6C34878D82A}">
                    <a16:rowId xmlns:a16="http://schemas.microsoft.com/office/drawing/2014/main" val="4157119024"/>
                  </a:ext>
                </a:extLst>
              </a:tr>
              <a:tr h="370840">
                <a:tc>
                  <a:txBody>
                    <a:bodyPr/>
                    <a:lstStyle/>
                    <a:p>
                      <a:pPr algn="ctr"/>
                      <a:r>
                        <a:rPr lang="en-GB" sz="2400" b="0" i="0" dirty="0">
                          <a:latin typeface="OpenDyslexicAlta" pitchFamily="2" charset="77"/>
                        </a:rPr>
                        <a:t>happy</a:t>
                      </a:r>
                    </a:p>
                  </a:txBody>
                  <a:tcPr/>
                </a:tc>
                <a:extLst>
                  <a:ext uri="{0D108BD9-81ED-4DB2-BD59-A6C34878D82A}">
                    <a16:rowId xmlns:a16="http://schemas.microsoft.com/office/drawing/2014/main" val="682222648"/>
                  </a:ext>
                </a:extLst>
              </a:tr>
            </a:tbl>
          </a:graphicData>
        </a:graphic>
      </p:graphicFrame>
      <p:sp>
        <p:nvSpPr>
          <p:cNvPr id="3" name="Rectangle: Rounded Corners 2">
            <a:extLst>
              <a:ext uri="{FF2B5EF4-FFF2-40B4-BE49-F238E27FC236}">
                <a16:creationId xmlns:a16="http://schemas.microsoft.com/office/drawing/2014/main" id="{CF7CE2FD-E7AF-4599-B9C5-48D09DEDEE2B}"/>
              </a:ext>
            </a:extLst>
          </p:cNvPr>
          <p:cNvSpPr/>
          <p:nvPr/>
        </p:nvSpPr>
        <p:spPr>
          <a:xfrm>
            <a:off x="8010525" y="1659572"/>
            <a:ext cx="23622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OpenDyslexicAlta" pitchFamily="2" charset="77"/>
              </a:rPr>
              <a:t>+ ly</a:t>
            </a:r>
          </a:p>
        </p:txBody>
      </p:sp>
      <p:sp>
        <p:nvSpPr>
          <p:cNvPr id="9" name="Rectangle: Rounded Corners 8">
            <a:extLst>
              <a:ext uri="{FF2B5EF4-FFF2-40B4-BE49-F238E27FC236}">
                <a16:creationId xmlns:a16="http://schemas.microsoft.com/office/drawing/2014/main" id="{3431AB0F-8503-490E-BCDF-836D65847C6C}"/>
              </a:ext>
            </a:extLst>
          </p:cNvPr>
          <p:cNvSpPr/>
          <p:nvPr/>
        </p:nvSpPr>
        <p:spPr>
          <a:xfrm>
            <a:off x="8010525" y="3210084"/>
            <a:ext cx="23622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OpenDyslexicAlta" pitchFamily="2" charset="77"/>
              </a:rPr>
              <a:t>+ ily</a:t>
            </a:r>
          </a:p>
        </p:txBody>
      </p:sp>
      <p:sp>
        <p:nvSpPr>
          <p:cNvPr id="10" name="Rectangle: Rounded Corners 9">
            <a:extLst>
              <a:ext uri="{FF2B5EF4-FFF2-40B4-BE49-F238E27FC236}">
                <a16:creationId xmlns:a16="http://schemas.microsoft.com/office/drawing/2014/main" id="{681A0D15-1359-4271-A3B9-6D13210348EC}"/>
              </a:ext>
            </a:extLst>
          </p:cNvPr>
          <p:cNvSpPr/>
          <p:nvPr/>
        </p:nvSpPr>
        <p:spPr>
          <a:xfrm>
            <a:off x="8010525" y="4760596"/>
            <a:ext cx="23622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OpenDyslexicAlta" pitchFamily="2" charset="77"/>
              </a:rPr>
              <a:t>Change le </a:t>
            </a:r>
            <a:br>
              <a:rPr lang="en-GB" sz="2800" dirty="0">
                <a:latin typeface="OpenDyslexicAlta" pitchFamily="2" charset="77"/>
              </a:rPr>
            </a:br>
            <a:r>
              <a:rPr lang="en-GB" sz="2800" dirty="0">
                <a:latin typeface="OpenDyslexicAlta" pitchFamily="2" charset="77"/>
              </a:rPr>
              <a:t>to ly</a:t>
            </a:r>
          </a:p>
        </p:txBody>
      </p:sp>
    </p:spTree>
    <p:extLst>
      <p:ext uri="{BB962C8B-B14F-4D97-AF65-F5344CB8AC3E}">
        <p14:creationId xmlns:p14="http://schemas.microsoft.com/office/powerpoint/2010/main" val="26689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381000" y="206215"/>
            <a:ext cx="7877175" cy="1325563"/>
          </a:xfrm>
        </p:spPr>
        <p:txBody>
          <a:bodyPr>
            <a:noAutofit/>
          </a:bodyPr>
          <a:lstStyle/>
          <a:p>
            <a:pPr algn="l"/>
            <a:r>
              <a:rPr lang="en-GB" sz="2800" dirty="0"/>
              <a:t>Draw a line from each word to correct ending to turn these words in to adverbs:</a:t>
            </a:r>
          </a:p>
        </p:txBody>
      </p:sp>
      <p:graphicFrame>
        <p:nvGraphicFramePr>
          <p:cNvPr id="4" name="Table 3">
            <a:extLst>
              <a:ext uri="{FF2B5EF4-FFF2-40B4-BE49-F238E27FC236}">
                <a16:creationId xmlns:a16="http://schemas.microsoft.com/office/drawing/2014/main" id="{7FBEFE2F-F432-4A8A-91BA-0AF9E4480C90}"/>
              </a:ext>
            </a:extLst>
          </p:cNvPr>
          <p:cNvGraphicFramePr>
            <a:graphicFrameLocks noGrp="1"/>
          </p:cNvGraphicFramePr>
          <p:nvPr>
            <p:extLst>
              <p:ext uri="{D42A27DB-BD31-4B8C-83A1-F6EECF244321}">
                <p14:modId xmlns:p14="http://schemas.microsoft.com/office/powerpoint/2010/main" val="1552881765"/>
              </p:ext>
            </p:extLst>
          </p:nvPr>
        </p:nvGraphicFramePr>
        <p:xfrm>
          <a:off x="1036336" y="1659572"/>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3286426097"/>
                    </a:ext>
                  </a:extLst>
                </a:gridCol>
              </a:tblGrid>
              <a:tr h="408941">
                <a:tc>
                  <a:txBody>
                    <a:bodyPr/>
                    <a:lstStyle/>
                    <a:p>
                      <a:pPr algn="ctr" fontAlgn="t"/>
                      <a:r>
                        <a:rPr lang="en-GB" sz="2400" b="0" i="0" dirty="0">
                          <a:latin typeface="OpenDyslexicAlta" pitchFamily="2" charset="77"/>
                        </a:rPr>
                        <a:t>sad</a:t>
                      </a:r>
                    </a:p>
                  </a:txBody>
                  <a:tcPr/>
                </a:tc>
                <a:extLst>
                  <a:ext uri="{0D108BD9-81ED-4DB2-BD59-A6C34878D82A}">
                    <a16:rowId xmlns:a16="http://schemas.microsoft.com/office/drawing/2014/main" val="2033931701"/>
                  </a:ext>
                </a:extLst>
              </a:tr>
              <a:tr h="370840">
                <a:tc>
                  <a:txBody>
                    <a:bodyPr/>
                    <a:lstStyle/>
                    <a:p>
                      <a:pPr algn="ctr"/>
                      <a:r>
                        <a:rPr lang="en-GB" sz="2400" b="0" i="0" dirty="0">
                          <a:latin typeface="OpenDyslexicAlta" pitchFamily="2" charset="77"/>
                        </a:rPr>
                        <a:t>complete</a:t>
                      </a:r>
                    </a:p>
                  </a:txBody>
                  <a:tcPr/>
                </a:tc>
                <a:extLst>
                  <a:ext uri="{0D108BD9-81ED-4DB2-BD59-A6C34878D82A}">
                    <a16:rowId xmlns:a16="http://schemas.microsoft.com/office/drawing/2014/main" val="1803618354"/>
                  </a:ext>
                </a:extLst>
              </a:tr>
              <a:tr h="370840">
                <a:tc>
                  <a:txBody>
                    <a:bodyPr/>
                    <a:lstStyle/>
                    <a:p>
                      <a:pPr algn="ctr"/>
                      <a:r>
                        <a:rPr lang="en-GB" sz="2400" b="0" i="0" dirty="0">
                          <a:latin typeface="OpenDyslexicAlta" pitchFamily="2" charset="77"/>
                        </a:rPr>
                        <a:t>wild</a:t>
                      </a:r>
                    </a:p>
                  </a:txBody>
                  <a:tcPr/>
                </a:tc>
                <a:extLst>
                  <a:ext uri="{0D108BD9-81ED-4DB2-BD59-A6C34878D82A}">
                    <a16:rowId xmlns:a16="http://schemas.microsoft.com/office/drawing/2014/main" val="631490802"/>
                  </a:ext>
                </a:extLst>
              </a:tr>
              <a:tr h="370840">
                <a:tc>
                  <a:txBody>
                    <a:bodyPr/>
                    <a:lstStyle/>
                    <a:p>
                      <a:pPr algn="ctr"/>
                      <a:r>
                        <a:rPr lang="en-GB" sz="2400" b="0" i="0" dirty="0">
                          <a:latin typeface="OpenDyslexicAlta" pitchFamily="2" charset="77"/>
                        </a:rPr>
                        <a:t>brave</a:t>
                      </a:r>
                    </a:p>
                  </a:txBody>
                  <a:tcPr/>
                </a:tc>
                <a:extLst>
                  <a:ext uri="{0D108BD9-81ED-4DB2-BD59-A6C34878D82A}">
                    <a16:rowId xmlns:a16="http://schemas.microsoft.com/office/drawing/2014/main" val="3526530755"/>
                  </a:ext>
                </a:extLst>
              </a:tr>
              <a:tr h="370840">
                <a:tc>
                  <a:txBody>
                    <a:bodyPr/>
                    <a:lstStyle/>
                    <a:p>
                      <a:pPr algn="ctr"/>
                      <a:r>
                        <a:rPr lang="en-GB" sz="2400" b="0" i="0" dirty="0">
                          <a:latin typeface="OpenDyslexicAlta" pitchFamily="2" charset="77"/>
                        </a:rPr>
                        <a:t>gentle</a:t>
                      </a:r>
                    </a:p>
                  </a:txBody>
                  <a:tcPr/>
                </a:tc>
                <a:extLst>
                  <a:ext uri="{0D108BD9-81ED-4DB2-BD59-A6C34878D82A}">
                    <a16:rowId xmlns:a16="http://schemas.microsoft.com/office/drawing/2014/main" val="3613149028"/>
                  </a:ext>
                </a:extLst>
              </a:tr>
              <a:tr h="370840">
                <a:tc>
                  <a:txBody>
                    <a:bodyPr/>
                    <a:lstStyle/>
                    <a:p>
                      <a:pPr algn="ctr"/>
                      <a:r>
                        <a:rPr lang="en-GB" sz="2400" b="0" i="0" dirty="0">
                          <a:latin typeface="OpenDyslexicAlta" pitchFamily="2" charset="77"/>
                        </a:rPr>
                        <a:t>foolish</a:t>
                      </a:r>
                    </a:p>
                  </a:txBody>
                  <a:tcPr/>
                </a:tc>
                <a:extLst>
                  <a:ext uri="{0D108BD9-81ED-4DB2-BD59-A6C34878D82A}">
                    <a16:rowId xmlns:a16="http://schemas.microsoft.com/office/drawing/2014/main" val="2629544501"/>
                  </a:ext>
                </a:extLst>
              </a:tr>
              <a:tr h="370840">
                <a:tc>
                  <a:txBody>
                    <a:bodyPr/>
                    <a:lstStyle/>
                    <a:p>
                      <a:pPr algn="ctr"/>
                      <a:r>
                        <a:rPr lang="en-GB" sz="2400" b="0" i="0" dirty="0">
                          <a:latin typeface="OpenDyslexicAlta" pitchFamily="2" charset="77"/>
                        </a:rPr>
                        <a:t>proud</a:t>
                      </a:r>
                    </a:p>
                  </a:txBody>
                  <a:tcPr/>
                </a:tc>
                <a:extLst>
                  <a:ext uri="{0D108BD9-81ED-4DB2-BD59-A6C34878D82A}">
                    <a16:rowId xmlns:a16="http://schemas.microsoft.com/office/drawing/2014/main" val="470169902"/>
                  </a:ext>
                </a:extLst>
              </a:tr>
              <a:tr h="370840">
                <a:tc>
                  <a:txBody>
                    <a:bodyPr/>
                    <a:lstStyle/>
                    <a:p>
                      <a:pPr algn="ctr"/>
                      <a:r>
                        <a:rPr lang="en-GB" sz="2400" b="0" i="0" dirty="0">
                          <a:latin typeface="OpenDyslexicAlta" pitchFamily="2" charset="77"/>
                        </a:rPr>
                        <a:t>horrible</a:t>
                      </a:r>
                    </a:p>
                  </a:txBody>
                  <a:tcPr/>
                </a:tc>
                <a:extLst>
                  <a:ext uri="{0D108BD9-81ED-4DB2-BD59-A6C34878D82A}">
                    <a16:rowId xmlns:a16="http://schemas.microsoft.com/office/drawing/2014/main" val="1420730622"/>
                  </a:ext>
                </a:extLst>
              </a:tr>
              <a:tr h="370840">
                <a:tc>
                  <a:txBody>
                    <a:bodyPr/>
                    <a:lstStyle/>
                    <a:p>
                      <a:pPr algn="ctr"/>
                      <a:r>
                        <a:rPr lang="en-GB" sz="2400" b="0" i="0" dirty="0">
                          <a:latin typeface="OpenDyslexicAlta" pitchFamily="2" charset="77"/>
                        </a:rPr>
                        <a:t>nervous</a:t>
                      </a:r>
                    </a:p>
                  </a:txBody>
                  <a:tcPr/>
                </a:tc>
                <a:extLst>
                  <a:ext uri="{0D108BD9-81ED-4DB2-BD59-A6C34878D82A}">
                    <a16:rowId xmlns:a16="http://schemas.microsoft.com/office/drawing/2014/main" val="4157119024"/>
                  </a:ext>
                </a:extLst>
              </a:tr>
              <a:tr h="370840">
                <a:tc>
                  <a:txBody>
                    <a:bodyPr/>
                    <a:lstStyle/>
                    <a:p>
                      <a:pPr algn="ctr"/>
                      <a:r>
                        <a:rPr lang="en-GB" sz="2400" b="0" i="0" dirty="0">
                          <a:latin typeface="OpenDyslexicAlta" pitchFamily="2" charset="77"/>
                        </a:rPr>
                        <a:t>happy</a:t>
                      </a:r>
                    </a:p>
                  </a:txBody>
                  <a:tcPr/>
                </a:tc>
                <a:extLst>
                  <a:ext uri="{0D108BD9-81ED-4DB2-BD59-A6C34878D82A}">
                    <a16:rowId xmlns:a16="http://schemas.microsoft.com/office/drawing/2014/main" val="682222648"/>
                  </a:ext>
                </a:extLst>
              </a:tr>
            </a:tbl>
          </a:graphicData>
        </a:graphic>
      </p:graphicFrame>
      <p:sp>
        <p:nvSpPr>
          <p:cNvPr id="3" name="Rectangle: Rounded Corners 2">
            <a:extLst>
              <a:ext uri="{FF2B5EF4-FFF2-40B4-BE49-F238E27FC236}">
                <a16:creationId xmlns:a16="http://schemas.microsoft.com/office/drawing/2014/main" id="{CF7CE2FD-E7AF-4599-B9C5-48D09DEDEE2B}"/>
              </a:ext>
            </a:extLst>
          </p:cNvPr>
          <p:cNvSpPr/>
          <p:nvPr/>
        </p:nvSpPr>
        <p:spPr>
          <a:xfrm>
            <a:off x="8010525" y="1659572"/>
            <a:ext cx="23622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OpenDyslexicAlta" pitchFamily="2" charset="77"/>
              </a:rPr>
              <a:t>+ ly</a:t>
            </a:r>
          </a:p>
        </p:txBody>
      </p:sp>
      <p:sp>
        <p:nvSpPr>
          <p:cNvPr id="9" name="Rectangle: Rounded Corners 8">
            <a:extLst>
              <a:ext uri="{FF2B5EF4-FFF2-40B4-BE49-F238E27FC236}">
                <a16:creationId xmlns:a16="http://schemas.microsoft.com/office/drawing/2014/main" id="{3431AB0F-8503-490E-BCDF-836D65847C6C}"/>
              </a:ext>
            </a:extLst>
          </p:cNvPr>
          <p:cNvSpPr/>
          <p:nvPr/>
        </p:nvSpPr>
        <p:spPr>
          <a:xfrm>
            <a:off x="8010525" y="3210084"/>
            <a:ext cx="23622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OpenDyslexicAlta" pitchFamily="2" charset="77"/>
              </a:rPr>
              <a:t>+ ily</a:t>
            </a:r>
          </a:p>
        </p:txBody>
      </p:sp>
      <p:sp>
        <p:nvSpPr>
          <p:cNvPr id="10" name="Rectangle: Rounded Corners 9">
            <a:extLst>
              <a:ext uri="{FF2B5EF4-FFF2-40B4-BE49-F238E27FC236}">
                <a16:creationId xmlns:a16="http://schemas.microsoft.com/office/drawing/2014/main" id="{681A0D15-1359-4271-A3B9-6D13210348EC}"/>
              </a:ext>
            </a:extLst>
          </p:cNvPr>
          <p:cNvSpPr/>
          <p:nvPr/>
        </p:nvSpPr>
        <p:spPr>
          <a:xfrm>
            <a:off x="8010525" y="4760596"/>
            <a:ext cx="236220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OpenDyslexicAlta" pitchFamily="2" charset="77"/>
              </a:rPr>
              <a:t>Change le </a:t>
            </a:r>
            <a:br>
              <a:rPr lang="en-GB" sz="2800" dirty="0">
                <a:latin typeface="OpenDyslexicAlta" pitchFamily="2" charset="77"/>
              </a:rPr>
            </a:br>
            <a:r>
              <a:rPr lang="en-GB" sz="2800" dirty="0">
                <a:latin typeface="OpenDyslexicAlta" pitchFamily="2" charset="77"/>
              </a:rPr>
              <a:t>to ly</a:t>
            </a:r>
          </a:p>
        </p:txBody>
      </p:sp>
      <p:graphicFrame>
        <p:nvGraphicFramePr>
          <p:cNvPr id="8" name="Table 7">
            <a:extLst>
              <a:ext uri="{FF2B5EF4-FFF2-40B4-BE49-F238E27FC236}">
                <a16:creationId xmlns:a16="http://schemas.microsoft.com/office/drawing/2014/main" id="{1B9BE464-C5A1-7D49-8169-3EF214ADA8C2}"/>
              </a:ext>
            </a:extLst>
          </p:cNvPr>
          <p:cNvGraphicFramePr>
            <a:graphicFrameLocks noGrp="1"/>
          </p:cNvGraphicFramePr>
          <p:nvPr>
            <p:extLst>
              <p:ext uri="{D42A27DB-BD31-4B8C-83A1-F6EECF244321}">
                <p14:modId xmlns:p14="http://schemas.microsoft.com/office/powerpoint/2010/main" val="2056351059"/>
              </p:ext>
            </p:extLst>
          </p:nvPr>
        </p:nvGraphicFramePr>
        <p:xfrm>
          <a:off x="4181476" y="1659572"/>
          <a:ext cx="2730500" cy="4572000"/>
        </p:xfrm>
        <a:graphic>
          <a:graphicData uri="http://schemas.openxmlformats.org/drawingml/2006/table">
            <a:tbl>
              <a:tblPr firstRow="1" bandRow="1">
                <a:tableStyleId>{5940675A-B579-460E-94D1-54222C63F5DA}</a:tableStyleId>
              </a:tblPr>
              <a:tblGrid>
                <a:gridCol w="2730500">
                  <a:extLst>
                    <a:ext uri="{9D8B030D-6E8A-4147-A177-3AD203B41FA5}">
                      <a16:colId xmlns:a16="http://schemas.microsoft.com/office/drawing/2014/main" val="3286426097"/>
                    </a:ext>
                  </a:extLst>
                </a:gridCol>
              </a:tblGrid>
              <a:tr h="408941">
                <a:tc>
                  <a:txBody>
                    <a:bodyPr/>
                    <a:lstStyle/>
                    <a:p>
                      <a:pPr algn="ctr" fontAlgn="t"/>
                      <a:r>
                        <a:rPr lang="en-GB" sz="2400" b="0" i="0" dirty="0">
                          <a:solidFill>
                            <a:srgbClr val="FF3860"/>
                          </a:solidFill>
                          <a:latin typeface="OpenDyslexicAlta" pitchFamily="2" charset="77"/>
                        </a:rPr>
                        <a:t>sadly</a:t>
                      </a:r>
                    </a:p>
                  </a:txBody>
                  <a:tcPr/>
                </a:tc>
                <a:extLst>
                  <a:ext uri="{0D108BD9-81ED-4DB2-BD59-A6C34878D82A}">
                    <a16:rowId xmlns:a16="http://schemas.microsoft.com/office/drawing/2014/main" val="2033931701"/>
                  </a:ext>
                </a:extLst>
              </a:tr>
              <a:tr h="370840">
                <a:tc>
                  <a:txBody>
                    <a:bodyPr/>
                    <a:lstStyle/>
                    <a:p>
                      <a:pPr algn="ctr"/>
                      <a:r>
                        <a:rPr lang="en-GB" sz="2400" b="0" i="0" dirty="0">
                          <a:solidFill>
                            <a:srgbClr val="FF3860"/>
                          </a:solidFill>
                          <a:latin typeface="OpenDyslexicAlta" pitchFamily="2" charset="77"/>
                        </a:rPr>
                        <a:t>completely</a:t>
                      </a:r>
                    </a:p>
                  </a:txBody>
                  <a:tcPr/>
                </a:tc>
                <a:extLst>
                  <a:ext uri="{0D108BD9-81ED-4DB2-BD59-A6C34878D82A}">
                    <a16:rowId xmlns:a16="http://schemas.microsoft.com/office/drawing/2014/main" val="1803618354"/>
                  </a:ext>
                </a:extLst>
              </a:tr>
              <a:tr h="370840">
                <a:tc>
                  <a:txBody>
                    <a:bodyPr/>
                    <a:lstStyle/>
                    <a:p>
                      <a:pPr algn="ctr"/>
                      <a:r>
                        <a:rPr lang="en-GB" sz="2400" b="0" i="0" dirty="0">
                          <a:solidFill>
                            <a:srgbClr val="FF3860"/>
                          </a:solidFill>
                          <a:latin typeface="OpenDyslexicAlta" pitchFamily="2" charset="77"/>
                        </a:rPr>
                        <a:t>wildly</a:t>
                      </a:r>
                    </a:p>
                  </a:txBody>
                  <a:tcPr/>
                </a:tc>
                <a:extLst>
                  <a:ext uri="{0D108BD9-81ED-4DB2-BD59-A6C34878D82A}">
                    <a16:rowId xmlns:a16="http://schemas.microsoft.com/office/drawing/2014/main" val="631490802"/>
                  </a:ext>
                </a:extLst>
              </a:tr>
              <a:tr h="370840">
                <a:tc>
                  <a:txBody>
                    <a:bodyPr/>
                    <a:lstStyle/>
                    <a:p>
                      <a:pPr algn="ctr"/>
                      <a:r>
                        <a:rPr lang="en-GB" sz="2400" b="0" i="0" dirty="0">
                          <a:solidFill>
                            <a:srgbClr val="FF3860"/>
                          </a:solidFill>
                          <a:latin typeface="OpenDyslexicAlta" pitchFamily="2" charset="77"/>
                        </a:rPr>
                        <a:t>bravely</a:t>
                      </a:r>
                    </a:p>
                  </a:txBody>
                  <a:tcPr/>
                </a:tc>
                <a:extLst>
                  <a:ext uri="{0D108BD9-81ED-4DB2-BD59-A6C34878D82A}">
                    <a16:rowId xmlns:a16="http://schemas.microsoft.com/office/drawing/2014/main" val="3526530755"/>
                  </a:ext>
                </a:extLst>
              </a:tr>
              <a:tr h="370840">
                <a:tc>
                  <a:txBody>
                    <a:bodyPr/>
                    <a:lstStyle/>
                    <a:p>
                      <a:pPr algn="ctr"/>
                      <a:r>
                        <a:rPr lang="en-GB" sz="2400" b="0" i="0" dirty="0">
                          <a:solidFill>
                            <a:srgbClr val="FF3860"/>
                          </a:solidFill>
                          <a:latin typeface="OpenDyslexicAlta" pitchFamily="2" charset="77"/>
                        </a:rPr>
                        <a:t>gently</a:t>
                      </a:r>
                    </a:p>
                  </a:txBody>
                  <a:tcPr/>
                </a:tc>
                <a:extLst>
                  <a:ext uri="{0D108BD9-81ED-4DB2-BD59-A6C34878D82A}">
                    <a16:rowId xmlns:a16="http://schemas.microsoft.com/office/drawing/2014/main" val="3613149028"/>
                  </a:ext>
                </a:extLst>
              </a:tr>
              <a:tr h="370840">
                <a:tc>
                  <a:txBody>
                    <a:bodyPr/>
                    <a:lstStyle/>
                    <a:p>
                      <a:pPr algn="ctr"/>
                      <a:r>
                        <a:rPr lang="en-GB" sz="2400" b="0" i="0" dirty="0">
                          <a:solidFill>
                            <a:srgbClr val="FF3860"/>
                          </a:solidFill>
                          <a:latin typeface="OpenDyslexicAlta" pitchFamily="2" charset="77"/>
                        </a:rPr>
                        <a:t>foolishly</a:t>
                      </a:r>
                    </a:p>
                  </a:txBody>
                  <a:tcPr/>
                </a:tc>
                <a:extLst>
                  <a:ext uri="{0D108BD9-81ED-4DB2-BD59-A6C34878D82A}">
                    <a16:rowId xmlns:a16="http://schemas.microsoft.com/office/drawing/2014/main" val="2629544501"/>
                  </a:ext>
                </a:extLst>
              </a:tr>
              <a:tr h="370840">
                <a:tc>
                  <a:txBody>
                    <a:bodyPr/>
                    <a:lstStyle/>
                    <a:p>
                      <a:pPr algn="ctr"/>
                      <a:r>
                        <a:rPr lang="en-GB" sz="2400" b="0" i="0" dirty="0">
                          <a:solidFill>
                            <a:srgbClr val="FF3860"/>
                          </a:solidFill>
                          <a:latin typeface="OpenDyslexicAlta" pitchFamily="2" charset="77"/>
                        </a:rPr>
                        <a:t>proudly</a:t>
                      </a:r>
                    </a:p>
                  </a:txBody>
                  <a:tcPr/>
                </a:tc>
                <a:extLst>
                  <a:ext uri="{0D108BD9-81ED-4DB2-BD59-A6C34878D82A}">
                    <a16:rowId xmlns:a16="http://schemas.microsoft.com/office/drawing/2014/main" val="470169902"/>
                  </a:ext>
                </a:extLst>
              </a:tr>
              <a:tr h="370840">
                <a:tc>
                  <a:txBody>
                    <a:bodyPr/>
                    <a:lstStyle/>
                    <a:p>
                      <a:pPr algn="ctr"/>
                      <a:r>
                        <a:rPr lang="en-GB" sz="2400" b="0" i="0" dirty="0">
                          <a:solidFill>
                            <a:srgbClr val="FF3860"/>
                          </a:solidFill>
                          <a:latin typeface="OpenDyslexicAlta" pitchFamily="2" charset="77"/>
                        </a:rPr>
                        <a:t>horribly</a:t>
                      </a:r>
                    </a:p>
                  </a:txBody>
                  <a:tcPr/>
                </a:tc>
                <a:extLst>
                  <a:ext uri="{0D108BD9-81ED-4DB2-BD59-A6C34878D82A}">
                    <a16:rowId xmlns:a16="http://schemas.microsoft.com/office/drawing/2014/main" val="1420730622"/>
                  </a:ext>
                </a:extLst>
              </a:tr>
              <a:tr h="370840">
                <a:tc>
                  <a:txBody>
                    <a:bodyPr/>
                    <a:lstStyle/>
                    <a:p>
                      <a:pPr algn="ctr"/>
                      <a:r>
                        <a:rPr lang="en-GB" sz="2400" b="0" i="0" dirty="0">
                          <a:solidFill>
                            <a:srgbClr val="FF3860"/>
                          </a:solidFill>
                          <a:latin typeface="OpenDyslexicAlta" pitchFamily="2" charset="77"/>
                        </a:rPr>
                        <a:t>nervously</a:t>
                      </a:r>
                    </a:p>
                  </a:txBody>
                  <a:tcPr/>
                </a:tc>
                <a:extLst>
                  <a:ext uri="{0D108BD9-81ED-4DB2-BD59-A6C34878D82A}">
                    <a16:rowId xmlns:a16="http://schemas.microsoft.com/office/drawing/2014/main" val="4157119024"/>
                  </a:ext>
                </a:extLst>
              </a:tr>
              <a:tr h="370840">
                <a:tc>
                  <a:txBody>
                    <a:bodyPr/>
                    <a:lstStyle/>
                    <a:p>
                      <a:pPr algn="ctr"/>
                      <a:r>
                        <a:rPr lang="en-GB" sz="2400" b="0" i="0" dirty="0">
                          <a:solidFill>
                            <a:srgbClr val="FF3860"/>
                          </a:solidFill>
                          <a:latin typeface="OpenDyslexicAlta" pitchFamily="2" charset="77"/>
                        </a:rPr>
                        <a:t>happily</a:t>
                      </a:r>
                    </a:p>
                  </a:txBody>
                  <a:tcPr/>
                </a:tc>
                <a:extLst>
                  <a:ext uri="{0D108BD9-81ED-4DB2-BD59-A6C34878D82A}">
                    <a16:rowId xmlns:a16="http://schemas.microsoft.com/office/drawing/2014/main" val="682222648"/>
                  </a:ext>
                </a:extLst>
              </a:tr>
            </a:tbl>
          </a:graphicData>
        </a:graphic>
      </p:graphicFrame>
      <p:sp>
        <p:nvSpPr>
          <p:cNvPr id="11" name="TextBox 10">
            <a:extLst>
              <a:ext uri="{FF2B5EF4-FFF2-40B4-BE49-F238E27FC236}">
                <a16:creationId xmlns:a16="http://schemas.microsoft.com/office/drawing/2014/main" id="{BC5DF5A5-3A93-BF45-8606-4911A177F1C0}"/>
              </a:ext>
            </a:extLst>
          </p:cNvPr>
          <p:cNvSpPr txBox="1"/>
          <p:nvPr/>
        </p:nvSpPr>
        <p:spPr>
          <a:xfrm>
            <a:off x="2309220" y="995510"/>
            <a:ext cx="1872256" cy="400110"/>
          </a:xfrm>
          <a:prstGeom prst="rect">
            <a:avLst/>
          </a:prstGeom>
          <a:noFill/>
        </p:spPr>
        <p:txBody>
          <a:bodyPr wrap="square" rtlCol="0">
            <a:spAutoFit/>
          </a:bodyPr>
          <a:lstStyle/>
          <a:p>
            <a:r>
              <a:rPr lang="en-US" sz="2000" dirty="0">
                <a:solidFill>
                  <a:srgbClr val="FF3860"/>
                </a:solidFill>
              </a:rPr>
              <a:t>Answers: </a:t>
            </a:r>
          </a:p>
        </p:txBody>
      </p:sp>
    </p:spTree>
    <p:extLst>
      <p:ext uri="{BB962C8B-B14F-4D97-AF65-F5344CB8AC3E}">
        <p14:creationId xmlns:p14="http://schemas.microsoft.com/office/powerpoint/2010/main" val="114715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______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except</a:t>
            </a:r>
          </a:p>
          <a:p>
            <a:endParaRPr lang="en-GB" dirty="0"/>
          </a:p>
        </p:txBody>
      </p:sp>
    </p:spTree>
    <p:extLst>
      <p:ext uri="{BB962C8B-B14F-4D97-AF65-F5344CB8AC3E}">
        <p14:creationId xmlns:p14="http://schemas.microsoft.com/office/powerpoint/2010/main" val="11180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7252755"/>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841278847"/>
                    </a:ext>
                  </a:extLst>
                </a:gridCol>
                <a:gridCol w="1858433">
                  <a:extLst>
                    <a:ext uri="{9D8B030D-6E8A-4147-A177-3AD203B41FA5}">
                      <a16:colId xmlns:a16="http://schemas.microsoft.com/office/drawing/2014/main" val="1422849247"/>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sadly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completely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wildly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bravely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gently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foolishly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proudly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horribly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nervously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happily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6681681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Adding </a:t>
                      </a:r>
                      <a:r>
                        <a:rPr lang="mr-IN" sz="1400" b="0" i="0" baseline="0" dirty="0">
                          <a:solidFill>
                            <a:schemeClr val="tx1"/>
                          </a:solidFill>
                          <a:latin typeface="Muli" pitchFamily="2" charset="77"/>
                        </a:rPr>
                        <a:t>–</a:t>
                      </a:r>
                      <a:r>
                        <a:rPr lang="en-GB" sz="1400" baseline="0" dirty="0" err="1">
                          <a:solidFill>
                            <a:schemeClr val="tx1"/>
                          </a:solidFill>
                          <a:latin typeface="Muli" pitchFamily="2" charset="77"/>
                        </a:rPr>
                        <a:t>ly</a:t>
                      </a:r>
                      <a:r>
                        <a:rPr lang="en-GB" sz="1400" baseline="0" dirty="0">
                          <a:solidFill>
                            <a:schemeClr val="tx1"/>
                          </a:solidFill>
                          <a:latin typeface="Muli" pitchFamily="2" charset="77"/>
                        </a:rPr>
                        <a:t> to make adverbs. Remembering words ending in ‘-y’ become ‘-</a:t>
                      </a:r>
                      <a:r>
                        <a:rPr lang="en-GB" sz="1400" baseline="0" dirty="0" err="1">
                          <a:solidFill>
                            <a:schemeClr val="tx1"/>
                          </a:solidFill>
                          <a:latin typeface="Muli" pitchFamily="2" charset="77"/>
                        </a:rPr>
                        <a:t>ily</a:t>
                      </a:r>
                      <a:r>
                        <a:rPr lang="en-GB" sz="1400" baseline="0" dirty="0">
                          <a:solidFill>
                            <a:schemeClr val="tx1"/>
                          </a:solidFill>
                          <a:latin typeface="Muli" pitchFamily="2" charset="77"/>
                        </a:rPr>
                        <a:t>’ and words ending in ‘</a:t>
                      </a:r>
                      <a:r>
                        <a:rPr lang="mr-IN" sz="1400" baseline="0" dirty="0">
                          <a:solidFill>
                            <a:schemeClr val="tx1"/>
                          </a:solidFill>
                          <a:latin typeface="Muli" pitchFamily="2" charset="77"/>
                        </a:rPr>
                        <a:t>–</a:t>
                      </a:r>
                      <a:r>
                        <a:rPr lang="en-GB" sz="1400" baseline="0" dirty="0">
                          <a:solidFill>
                            <a:schemeClr val="tx1"/>
                          </a:solidFill>
                          <a:latin typeface="Muli" pitchFamily="2" charset="77"/>
                        </a:rPr>
                        <a:t>le’ become ‘</a:t>
                      </a:r>
                      <a:r>
                        <a:rPr lang="mr-IN" sz="1400" baseline="0" dirty="0">
                          <a:solidFill>
                            <a:schemeClr val="tx1"/>
                          </a:solidFill>
                          <a:latin typeface="Muli" pitchFamily="2" charset="77"/>
                        </a:rPr>
                        <a:t>–</a:t>
                      </a:r>
                      <a:r>
                        <a:rPr lang="en-GB" sz="1400" baseline="0" dirty="0" err="1">
                          <a:solidFill>
                            <a:schemeClr val="tx1"/>
                          </a:solidFill>
                          <a:latin typeface="Muli" pitchFamily="2" charset="77"/>
                        </a:rPr>
                        <a:t>ly</a:t>
                      </a:r>
                      <a:r>
                        <a:rPr lang="en-GB" sz="140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29322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sadly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completely</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wildly</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bravely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gently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foolishly</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proudly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horribly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nervously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happily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7865735"/>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Adding </a:t>
                      </a:r>
                      <a:r>
                        <a:rPr lang="mr-IN" sz="1400" b="0" i="0" baseline="0" dirty="0">
                          <a:solidFill>
                            <a:schemeClr val="tx1"/>
                          </a:solidFill>
                          <a:latin typeface="Muli" pitchFamily="2" charset="77"/>
                        </a:rPr>
                        <a:t>–</a:t>
                      </a:r>
                      <a:r>
                        <a:rPr lang="en-GB" sz="1400" baseline="0" dirty="0" err="1">
                          <a:solidFill>
                            <a:schemeClr val="tx1"/>
                          </a:solidFill>
                          <a:latin typeface="Muli" pitchFamily="2" charset="77"/>
                        </a:rPr>
                        <a:t>ly</a:t>
                      </a:r>
                      <a:r>
                        <a:rPr lang="en-GB" sz="1400" baseline="0" dirty="0">
                          <a:solidFill>
                            <a:schemeClr val="tx1"/>
                          </a:solidFill>
                          <a:latin typeface="Muli" pitchFamily="2" charset="77"/>
                        </a:rPr>
                        <a:t> to make adverbs. Remembering words ending in ‘-y’ become ‘-</a:t>
                      </a:r>
                      <a:r>
                        <a:rPr lang="en-GB" sz="1400" baseline="0" dirty="0" err="1">
                          <a:solidFill>
                            <a:schemeClr val="tx1"/>
                          </a:solidFill>
                          <a:latin typeface="Muli" pitchFamily="2" charset="77"/>
                        </a:rPr>
                        <a:t>ily</a:t>
                      </a:r>
                      <a:r>
                        <a:rPr lang="en-GB" sz="1400" baseline="0" dirty="0">
                          <a:solidFill>
                            <a:schemeClr val="tx1"/>
                          </a:solidFill>
                          <a:latin typeface="Muli" pitchFamily="2" charset="77"/>
                        </a:rPr>
                        <a:t>’ and words ending in ‘</a:t>
                      </a:r>
                      <a:r>
                        <a:rPr lang="mr-IN" sz="1400" baseline="0" dirty="0">
                          <a:solidFill>
                            <a:schemeClr val="tx1"/>
                          </a:solidFill>
                          <a:latin typeface="Muli" pitchFamily="2" charset="77"/>
                        </a:rPr>
                        <a:t>–</a:t>
                      </a:r>
                      <a:r>
                        <a:rPr lang="en-GB" sz="1400" baseline="0" dirty="0">
                          <a:solidFill>
                            <a:schemeClr val="tx1"/>
                          </a:solidFill>
                          <a:latin typeface="Muli" pitchFamily="2" charset="77"/>
                        </a:rPr>
                        <a:t>le’ become ‘</a:t>
                      </a:r>
                      <a:r>
                        <a:rPr lang="mr-IN" sz="1400" baseline="0" dirty="0">
                          <a:solidFill>
                            <a:schemeClr val="tx1"/>
                          </a:solidFill>
                          <a:latin typeface="Muli" pitchFamily="2" charset="77"/>
                        </a:rPr>
                        <a:t>–</a:t>
                      </a:r>
                      <a:r>
                        <a:rPr lang="en-GB" sz="1400" baseline="0" dirty="0" err="1">
                          <a:solidFill>
                            <a:schemeClr val="tx1"/>
                          </a:solidFill>
                          <a:latin typeface="Muli" pitchFamily="2" charset="77"/>
                        </a:rPr>
                        <a:t>ly</a:t>
                      </a:r>
                      <a:r>
                        <a:rPr lang="en-GB" sz="140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tx1"/>
                        </a:solidFill>
                        <a:latin typeface="Muli" pitchFamily="2" charset="77"/>
                      </a:endParaRPr>
                    </a:p>
                    <a:p>
                      <a:r>
                        <a:rPr lang="en-GB" sz="1400" baseline="0" dirty="0">
                          <a:solidFill>
                            <a:schemeClr val="tx1"/>
                          </a:solidFill>
                          <a:latin typeface="Muli" pitchFamily="2" charset="77"/>
                        </a:rPr>
                        <a:t>Name:</a:t>
                      </a:r>
                      <a:endParaRPr lang="en-GB" sz="1400" dirty="0">
                        <a:solidFill>
                          <a:schemeClr val="tx1"/>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9</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3721994" y="1600196"/>
            <a:ext cx="7920507" cy="954107"/>
          </a:xfrm>
          <a:prstGeom prst="rect">
            <a:avLst/>
          </a:prstGeom>
          <a:solidFill>
            <a:srgbClr val="FF7E79"/>
          </a:solidFill>
        </p:spPr>
        <p:txBody>
          <a:bodyPr wrap="square" rtlCol="0">
            <a:spAutoFit/>
          </a:bodyPr>
          <a:lstStyle/>
          <a:p>
            <a:pPr algn="ctr"/>
            <a:r>
              <a:rPr lang="en-GB" sz="1400" dirty="0">
                <a:latin typeface="OpenDyslexicAlta" pitchFamily="2" charset="77"/>
                <a:ea typeface="OpenDyslexic" charset="0"/>
                <a:cs typeface="OpenDyslexic" charset="0"/>
              </a:rPr>
              <a:t>Create a sentence for each of your spellings. </a:t>
            </a:r>
          </a:p>
          <a:p>
            <a:pPr algn="ctr"/>
            <a:endParaRPr lang="en-GB" sz="1400" dirty="0">
              <a:latin typeface="OpenDyslexicAlta" pitchFamily="2" charset="77"/>
              <a:ea typeface="OpenDyslexic" charset="0"/>
              <a:cs typeface="OpenDyslexic" charset="0"/>
            </a:endParaRPr>
          </a:p>
          <a:p>
            <a:pPr algn="ctr"/>
            <a:r>
              <a:rPr lang="en-GB" sz="1400" dirty="0">
                <a:latin typeface="OpenDyslexicAlta" pitchFamily="2" charset="77"/>
                <a:ea typeface="OpenDyslexic" charset="0"/>
                <a:cs typeface="OpenDyslexic" charset="0"/>
              </a:rPr>
              <a:t>You get 1 point for each spelling used correctly.  For every sentence that you can start with a spelling, you will be awarded 2 bonus points. </a:t>
            </a:r>
          </a:p>
        </p:txBody>
      </p:sp>
      <p:graphicFrame>
        <p:nvGraphicFramePr>
          <p:cNvPr id="6" name="Table 5"/>
          <p:cNvGraphicFramePr>
            <a:graphicFrameLocks noGrp="1"/>
          </p:cNvGraphicFramePr>
          <p:nvPr/>
        </p:nvGraphicFramePr>
        <p:xfrm>
          <a:off x="3514500" y="2631436"/>
          <a:ext cx="8432571" cy="4079240"/>
        </p:xfrm>
        <a:graphic>
          <a:graphicData uri="http://schemas.openxmlformats.org/drawingml/2006/table">
            <a:tbl>
              <a:tblPr>
                <a:tableStyleId>{5940675A-B579-460E-94D1-54222C63F5DA}</a:tableStyleId>
              </a:tblPr>
              <a:tblGrid>
                <a:gridCol w="8432571">
                  <a:extLst>
                    <a:ext uri="{9D8B030D-6E8A-4147-A177-3AD203B41FA5}">
                      <a16:colId xmlns:a16="http://schemas.microsoft.com/office/drawing/2014/main" val="20000"/>
                    </a:ext>
                  </a:extLst>
                </a:gridCol>
              </a:tblGrid>
              <a:tr h="370840">
                <a:tc>
                  <a:txBody>
                    <a:bodyPr/>
                    <a:lstStyle/>
                    <a:p>
                      <a:endParaRPr lang="en-GB" b="0" i="0" dirty="0">
                        <a:latin typeface="Muli" pitchFamily="2" charset="77"/>
                      </a:endParaRPr>
                    </a:p>
                  </a:txBody>
                  <a:tcPr/>
                </a:tc>
                <a:extLst>
                  <a:ext uri="{0D108BD9-81ED-4DB2-BD59-A6C34878D82A}">
                    <a16:rowId xmlns:a16="http://schemas.microsoft.com/office/drawing/2014/main" val="10000"/>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1"/>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3"/>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4"/>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5"/>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6"/>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7"/>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8"/>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09"/>
                  </a:ext>
                </a:extLst>
              </a:tr>
              <a:tr h="370840">
                <a:tc>
                  <a:txBody>
                    <a:bodyPr/>
                    <a:lstStyle/>
                    <a:p>
                      <a:endParaRPr lang="en-GB" b="0" i="0" dirty="0">
                        <a:latin typeface="Muli" pitchFamily="2" charset="77"/>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64219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Adding ‘-ly’ to </a:t>
            </a:r>
            <a:r>
              <a:rPr lang="en-GB" dirty="0" err="1"/>
              <a:t>to</a:t>
            </a:r>
            <a:r>
              <a:rPr lang="en-GB" dirty="0"/>
              <a:t> turn an adjective into an adverb when the final letter is ‘l.’</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10</a:t>
            </a:r>
          </a:p>
        </p:txBody>
      </p:sp>
    </p:spTree>
    <p:extLst>
      <p:ext uri="{BB962C8B-B14F-4D97-AF65-F5344CB8AC3E}">
        <p14:creationId xmlns:p14="http://schemas.microsoft.com/office/powerpoint/2010/main" val="6294767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39813" y="788061"/>
            <a:ext cx="427037" cy="362803"/>
          </a:xfrm>
        </p:spPr>
        <p:txBody>
          <a:bodyPr>
            <a:noAutofit/>
          </a:bodyPr>
          <a:lstStyle/>
          <a:p>
            <a:r>
              <a:rPr lang="en-GB" dirty="0"/>
              <a:t>10</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Adding ‘-ly’ to to turn an adjective into an adverb when the final letter is ‘l.’ </a:t>
            </a:r>
          </a:p>
          <a:p>
            <a:pPr>
              <a:lnSpc>
                <a:spcPct val="100000"/>
              </a:lnSpc>
              <a:spcBef>
                <a:spcPts val="0"/>
              </a:spcBef>
              <a:defRPr/>
            </a:pPr>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193439892"/>
              </p:ext>
            </p:extLst>
          </p:nvPr>
        </p:nvGraphicFramePr>
        <p:xfrm>
          <a:off x="3429000" y="1311275"/>
          <a:ext cx="8363607" cy="5336897"/>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438341">
                <a:tc>
                  <a:txBody>
                    <a:bodyPr/>
                    <a:lstStyle/>
                    <a:p>
                      <a:r>
                        <a:rPr lang="en-GB" sz="1700" b="0" i="0" dirty="0">
                          <a:latin typeface="Muli" pitchFamily="2" charset="77"/>
                        </a:rPr>
                        <a:t>Introduction</a:t>
                      </a:r>
                    </a:p>
                  </a:txBody>
                  <a:tcPr/>
                </a:tc>
                <a:tc>
                  <a:txBody>
                    <a:bodyPr/>
                    <a:lstStyle/>
                    <a:p>
                      <a:r>
                        <a:rPr lang="en-GB" sz="1600" b="0" i="0" dirty="0">
                          <a:latin typeface="Muli" pitchFamily="2" charset="77"/>
                        </a:rPr>
                        <a:t>Following on from the last lesson on adding ‘ly’ children will learn that adding ‘ly’ to an adjective that ends in ‘l’ will turn it in to an ‘adverb’ – ‘how’ something is done.</a:t>
                      </a:r>
                    </a:p>
                    <a:p>
                      <a:endParaRPr lang="en-GB" sz="1600" b="0" i="0" dirty="0">
                        <a:latin typeface="Muli" pitchFamily="2" charset="77"/>
                      </a:endParaRPr>
                    </a:p>
                    <a:p>
                      <a:r>
                        <a:rPr lang="en-GB" sz="1600" b="0" i="0" dirty="0">
                          <a:latin typeface="Muli" pitchFamily="2" charset="77"/>
                        </a:rPr>
                        <a:t>The rule is simple – if the root word ends in ‘l’ you add ‘ly’ straight on the end.</a:t>
                      </a:r>
                    </a:p>
                  </a:txBody>
                  <a:tcPr/>
                </a:tc>
                <a:extLst>
                  <a:ext uri="{0D108BD9-81ED-4DB2-BD59-A6C34878D82A}">
                    <a16:rowId xmlns:a16="http://schemas.microsoft.com/office/drawing/2014/main" val="10000"/>
                  </a:ext>
                </a:extLst>
              </a:tr>
              <a:tr h="1981068">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Speed round – children complete the power-point slide as quickly as possible, adding ‘ly’ to each of the root words to create their spelling words. </a:t>
                      </a:r>
                    </a:p>
                    <a:p>
                      <a:endParaRPr lang="en-GB" sz="1600" b="0" i="0" baseline="0" dirty="0">
                        <a:latin typeface="Muli" pitchFamily="2" charset="77"/>
                      </a:endParaRPr>
                    </a:p>
                    <a:p>
                      <a:r>
                        <a:rPr lang="en-GB" sz="1600" b="0" i="0" baseline="0" dirty="0">
                          <a:latin typeface="Muli" pitchFamily="2" charset="77"/>
                        </a:rPr>
                        <a:t>Can be done on mini whiteboards individually or as a class with children coming up to the board.</a:t>
                      </a:r>
                    </a:p>
                  </a:txBody>
                  <a:tcPr/>
                </a:tc>
                <a:extLst>
                  <a:ext uri="{0D108BD9-81ED-4DB2-BD59-A6C34878D82A}">
                    <a16:rowId xmlns:a16="http://schemas.microsoft.com/office/drawing/2014/main" val="10001"/>
                  </a:ext>
                </a:extLst>
              </a:tr>
              <a:tr h="1801349">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Children play spelling noughts and crosses (tic tac toe). On a mini whiteboard draw a nought and crosses grid (see </a:t>
                      </a:r>
                      <a:r>
                        <a:rPr lang="en-GB" sz="1700" b="0" i="0" dirty="0" err="1">
                          <a:latin typeface="Muli" pitchFamily="2" charset="77"/>
                        </a:rPr>
                        <a:t>powerpoint</a:t>
                      </a:r>
                      <a:r>
                        <a:rPr lang="en-GB" sz="1700" b="0" i="0" dirty="0">
                          <a:latin typeface="Muli" pitchFamily="2" charset="77"/>
                        </a:rPr>
                        <a:t> slide). Each child chooses a target word from the list and has to write it in one of the squares next child writes their word in another, play like noughts and crosses. First to get three words in a row wins that round. Begin again with a new word from the list. </a:t>
                      </a:r>
                    </a:p>
                  </a:txBody>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15575D8D-285A-424E-BBBA-EA6ADB145F94}"/>
              </a:ext>
            </a:extLst>
          </p:cNvPr>
          <p:cNvGraphicFramePr>
            <a:graphicFrameLocks noGrp="1"/>
          </p:cNvGraphicFramePr>
          <p:nvPr>
            <p:extLst>
              <p:ext uri="{D42A27DB-BD31-4B8C-83A1-F6EECF244321}">
                <p14:modId xmlns:p14="http://schemas.microsoft.com/office/powerpoint/2010/main" val="142462401"/>
              </p:ext>
            </p:extLst>
          </p:nvPr>
        </p:nvGraphicFramePr>
        <p:xfrm>
          <a:off x="508000" y="15526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usually</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finally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beautifully</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thoughtfully</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wonderfully</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carefully</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faithfully</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peacefully</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cruelly</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generally</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01639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D5375B4-3BBD-4824-8C42-5B19AFAFC287}"/>
              </a:ext>
            </a:extLst>
          </p:cNvPr>
          <p:cNvSpPr/>
          <p:nvPr/>
        </p:nvSpPr>
        <p:spPr>
          <a:xfrm>
            <a:off x="5105400" y="2514600"/>
            <a:ext cx="2095500"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DyslexicAlta" pitchFamily="2" charset="77"/>
            </a:endParaRPr>
          </a:p>
        </p:txBody>
      </p:sp>
      <p:sp>
        <p:nvSpPr>
          <p:cNvPr id="9" name="TextBox 8">
            <a:extLst>
              <a:ext uri="{FF2B5EF4-FFF2-40B4-BE49-F238E27FC236}">
                <a16:creationId xmlns:a16="http://schemas.microsoft.com/office/drawing/2014/main" id="{75E85226-5763-466F-ADB3-B2F95F9AD9AF}"/>
              </a:ext>
            </a:extLst>
          </p:cNvPr>
          <p:cNvSpPr txBox="1"/>
          <p:nvPr/>
        </p:nvSpPr>
        <p:spPr>
          <a:xfrm>
            <a:off x="5264682" y="2999348"/>
            <a:ext cx="1852614" cy="1015663"/>
          </a:xfrm>
          <a:prstGeom prst="rect">
            <a:avLst/>
          </a:prstGeom>
          <a:noFill/>
          <a:ln>
            <a:noFill/>
          </a:ln>
        </p:spPr>
        <p:txBody>
          <a:bodyPr wrap="square" rtlCol="0">
            <a:spAutoFit/>
          </a:bodyPr>
          <a:lstStyle/>
          <a:p>
            <a:pPr algn="ctr"/>
            <a:r>
              <a:rPr lang="en-GB" sz="6000" dirty="0">
                <a:latin typeface="OpenDyslexicAlta" pitchFamily="2" charset="77"/>
              </a:rPr>
              <a:t>+ ly</a:t>
            </a:r>
          </a:p>
        </p:txBody>
      </p:sp>
      <p:sp>
        <p:nvSpPr>
          <p:cNvPr id="11" name="TextBox 10">
            <a:extLst>
              <a:ext uri="{FF2B5EF4-FFF2-40B4-BE49-F238E27FC236}">
                <a16:creationId xmlns:a16="http://schemas.microsoft.com/office/drawing/2014/main" id="{A92EAE90-B367-4D3B-81DD-BE46B16707BA}"/>
              </a:ext>
            </a:extLst>
          </p:cNvPr>
          <p:cNvSpPr txBox="1"/>
          <p:nvPr/>
        </p:nvSpPr>
        <p:spPr>
          <a:xfrm>
            <a:off x="4819647" y="170599"/>
            <a:ext cx="1419225" cy="584775"/>
          </a:xfrm>
          <a:prstGeom prst="rect">
            <a:avLst/>
          </a:prstGeom>
          <a:noFill/>
        </p:spPr>
        <p:txBody>
          <a:bodyPr wrap="square" rtlCol="0">
            <a:spAutoFit/>
          </a:bodyPr>
          <a:lstStyle/>
          <a:p>
            <a:r>
              <a:rPr lang="en-GB" sz="3200" dirty="0">
                <a:latin typeface="OpenDyslexicAlta" pitchFamily="2" charset="77"/>
              </a:rPr>
              <a:t>usual</a:t>
            </a:r>
          </a:p>
        </p:txBody>
      </p:sp>
      <p:sp>
        <p:nvSpPr>
          <p:cNvPr id="12" name="TextBox 11">
            <a:extLst>
              <a:ext uri="{FF2B5EF4-FFF2-40B4-BE49-F238E27FC236}">
                <a16:creationId xmlns:a16="http://schemas.microsoft.com/office/drawing/2014/main" id="{730E3FD2-6CC8-4E6D-9D1D-F53185D2BA4C}"/>
              </a:ext>
            </a:extLst>
          </p:cNvPr>
          <p:cNvSpPr txBox="1"/>
          <p:nvPr/>
        </p:nvSpPr>
        <p:spPr>
          <a:xfrm>
            <a:off x="7727155" y="849254"/>
            <a:ext cx="1419225" cy="584775"/>
          </a:xfrm>
          <a:prstGeom prst="rect">
            <a:avLst/>
          </a:prstGeom>
          <a:noFill/>
        </p:spPr>
        <p:txBody>
          <a:bodyPr wrap="square" rtlCol="0">
            <a:spAutoFit/>
          </a:bodyPr>
          <a:lstStyle/>
          <a:p>
            <a:r>
              <a:rPr lang="en-GB" sz="3200" dirty="0">
                <a:latin typeface="OpenDyslexicAlta" pitchFamily="2" charset="77"/>
              </a:rPr>
              <a:t>final</a:t>
            </a:r>
          </a:p>
        </p:txBody>
      </p:sp>
      <p:sp>
        <p:nvSpPr>
          <p:cNvPr id="13" name="TextBox 12">
            <a:extLst>
              <a:ext uri="{FF2B5EF4-FFF2-40B4-BE49-F238E27FC236}">
                <a16:creationId xmlns:a16="http://schemas.microsoft.com/office/drawing/2014/main" id="{628DE31F-D06A-4FC4-ABA5-1F93E772F926}"/>
              </a:ext>
            </a:extLst>
          </p:cNvPr>
          <p:cNvSpPr txBox="1"/>
          <p:nvPr/>
        </p:nvSpPr>
        <p:spPr>
          <a:xfrm>
            <a:off x="9316689" y="2264762"/>
            <a:ext cx="2262188" cy="584775"/>
          </a:xfrm>
          <a:prstGeom prst="rect">
            <a:avLst/>
          </a:prstGeom>
          <a:noFill/>
        </p:spPr>
        <p:txBody>
          <a:bodyPr wrap="square" rtlCol="0">
            <a:spAutoFit/>
          </a:bodyPr>
          <a:lstStyle/>
          <a:p>
            <a:r>
              <a:rPr lang="en-GB" sz="3200" dirty="0">
                <a:latin typeface="OpenDyslexicAlta" pitchFamily="2" charset="77"/>
              </a:rPr>
              <a:t>beautiful</a:t>
            </a:r>
          </a:p>
        </p:txBody>
      </p:sp>
      <p:sp>
        <p:nvSpPr>
          <p:cNvPr id="14" name="TextBox 13">
            <a:extLst>
              <a:ext uri="{FF2B5EF4-FFF2-40B4-BE49-F238E27FC236}">
                <a16:creationId xmlns:a16="http://schemas.microsoft.com/office/drawing/2014/main" id="{0CC8F68C-750B-4FEE-B7D2-49C242B5040B}"/>
              </a:ext>
            </a:extLst>
          </p:cNvPr>
          <p:cNvSpPr txBox="1"/>
          <p:nvPr/>
        </p:nvSpPr>
        <p:spPr>
          <a:xfrm>
            <a:off x="9348787" y="3716076"/>
            <a:ext cx="2628086" cy="584775"/>
          </a:xfrm>
          <a:prstGeom prst="rect">
            <a:avLst/>
          </a:prstGeom>
          <a:noFill/>
        </p:spPr>
        <p:txBody>
          <a:bodyPr wrap="square" rtlCol="0">
            <a:spAutoFit/>
          </a:bodyPr>
          <a:lstStyle/>
          <a:p>
            <a:r>
              <a:rPr lang="en-GB" sz="3200" dirty="0">
                <a:latin typeface="OpenDyslexicAlta" pitchFamily="2" charset="77"/>
              </a:rPr>
              <a:t>thoughtful</a:t>
            </a:r>
          </a:p>
        </p:txBody>
      </p:sp>
      <p:sp>
        <p:nvSpPr>
          <p:cNvPr id="15" name="TextBox 14">
            <a:extLst>
              <a:ext uri="{FF2B5EF4-FFF2-40B4-BE49-F238E27FC236}">
                <a16:creationId xmlns:a16="http://schemas.microsoft.com/office/drawing/2014/main" id="{98B771A0-E70C-474E-BEBA-C007F104A6D2}"/>
              </a:ext>
            </a:extLst>
          </p:cNvPr>
          <p:cNvSpPr txBox="1"/>
          <p:nvPr/>
        </p:nvSpPr>
        <p:spPr>
          <a:xfrm>
            <a:off x="8334372" y="5163718"/>
            <a:ext cx="2535151" cy="584775"/>
          </a:xfrm>
          <a:prstGeom prst="rect">
            <a:avLst/>
          </a:prstGeom>
          <a:noFill/>
        </p:spPr>
        <p:txBody>
          <a:bodyPr wrap="square" rtlCol="0">
            <a:spAutoFit/>
          </a:bodyPr>
          <a:lstStyle/>
          <a:p>
            <a:r>
              <a:rPr lang="en-GB" sz="3200" dirty="0">
                <a:latin typeface="OpenDyslexicAlta" pitchFamily="2" charset="77"/>
              </a:rPr>
              <a:t>wonderful</a:t>
            </a:r>
          </a:p>
        </p:txBody>
      </p:sp>
      <p:sp>
        <p:nvSpPr>
          <p:cNvPr id="16" name="TextBox 15">
            <a:extLst>
              <a:ext uri="{FF2B5EF4-FFF2-40B4-BE49-F238E27FC236}">
                <a16:creationId xmlns:a16="http://schemas.microsoft.com/office/drawing/2014/main" id="{56AA7B0E-E33F-4733-B268-286F2B929002}"/>
              </a:ext>
            </a:extLst>
          </p:cNvPr>
          <p:cNvSpPr txBox="1"/>
          <p:nvPr/>
        </p:nvSpPr>
        <p:spPr>
          <a:xfrm>
            <a:off x="5708015" y="5403229"/>
            <a:ext cx="1759584" cy="584775"/>
          </a:xfrm>
          <a:prstGeom prst="rect">
            <a:avLst/>
          </a:prstGeom>
          <a:noFill/>
        </p:spPr>
        <p:txBody>
          <a:bodyPr wrap="square" rtlCol="0">
            <a:spAutoFit/>
          </a:bodyPr>
          <a:lstStyle/>
          <a:p>
            <a:r>
              <a:rPr lang="en-GB" sz="3200" dirty="0">
                <a:latin typeface="OpenDyslexicAlta" pitchFamily="2" charset="77"/>
              </a:rPr>
              <a:t>careful</a:t>
            </a:r>
          </a:p>
        </p:txBody>
      </p:sp>
      <p:sp>
        <p:nvSpPr>
          <p:cNvPr id="17" name="TextBox 16">
            <a:extLst>
              <a:ext uri="{FF2B5EF4-FFF2-40B4-BE49-F238E27FC236}">
                <a16:creationId xmlns:a16="http://schemas.microsoft.com/office/drawing/2014/main" id="{28924F2C-7ED9-4D5C-B084-061823DF5751}"/>
              </a:ext>
            </a:extLst>
          </p:cNvPr>
          <p:cNvSpPr txBox="1"/>
          <p:nvPr/>
        </p:nvSpPr>
        <p:spPr>
          <a:xfrm>
            <a:off x="1990719" y="5215893"/>
            <a:ext cx="2109789" cy="584775"/>
          </a:xfrm>
          <a:prstGeom prst="rect">
            <a:avLst/>
          </a:prstGeom>
          <a:noFill/>
        </p:spPr>
        <p:txBody>
          <a:bodyPr wrap="square" rtlCol="0">
            <a:spAutoFit/>
          </a:bodyPr>
          <a:lstStyle/>
          <a:p>
            <a:r>
              <a:rPr lang="en-GB" sz="3200" dirty="0">
                <a:latin typeface="OpenDyslexicAlta" pitchFamily="2" charset="77"/>
              </a:rPr>
              <a:t>faithful</a:t>
            </a:r>
          </a:p>
        </p:txBody>
      </p:sp>
      <p:sp>
        <p:nvSpPr>
          <p:cNvPr id="18" name="TextBox 17">
            <a:extLst>
              <a:ext uri="{FF2B5EF4-FFF2-40B4-BE49-F238E27FC236}">
                <a16:creationId xmlns:a16="http://schemas.microsoft.com/office/drawing/2014/main" id="{4342E78C-4958-4F61-BF14-D3E062BA58C9}"/>
              </a:ext>
            </a:extLst>
          </p:cNvPr>
          <p:cNvSpPr txBox="1"/>
          <p:nvPr/>
        </p:nvSpPr>
        <p:spPr>
          <a:xfrm>
            <a:off x="978683" y="3758654"/>
            <a:ext cx="2309816" cy="584775"/>
          </a:xfrm>
          <a:prstGeom prst="rect">
            <a:avLst/>
          </a:prstGeom>
          <a:noFill/>
        </p:spPr>
        <p:txBody>
          <a:bodyPr wrap="square" rtlCol="0">
            <a:spAutoFit/>
          </a:bodyPr>
          <a:lstStyle/>
          <a:p>
            <a:r>
              <a:rPr lang="en-GB" sz="3200" dirty="0">
                <a:latin typeface="OpenDyslexicAlta" pitchFamily="2" charset="77"/>
              </a:rPr>
              <a:t>peaceful</a:t>
            </a:r>
          </a:p>
        </p:txBody>
      </p:sp>
      <p:sp>
        <p:nvSpPr>
          <p:cNvPr id="19" name="TextBox 18">
            <a:extLst>
              <a:ext uri="{FF2B5EF4-FFF2-40B4-BE49-F238E27FC236}">
                <a16:creationId xmlns:a16="http://schemas.microsoft.com/office/drawing/2014/main" id="{4E914D41-698D-4ECC-831F-CED8996D341B}"/>
              </a:ext>
            </a:extLst>
          </p:cNvPr>
          <p:cNvSpPr txBox="1"/>
          <p:nvPr/>
        </p:nvSpPr>
        <p:spPr>
          <a:xfrm>
            <a:off x="881057" y="2234654"/>
            <a:ext cx="1419225" cy="584775"/>
          </a:xfrm>
          <a:prstGeom prst="rect">
            <a:avLst/>
          </a:prstGeom>
          <a:noFill/>
        </p:spPr>
        <p:txBody>
          <a:bodyPr wrap="square" rtlCol="0">
            <a:spAutoFit/>
          </a:bodyPr>
          <a:lstStyle/>
          <a:p>
            <a:r>
              <a:rPr lang="en-GB" sz="3200" dirty="0">
                <a:latin typeface="OpenDyslexicAlta" pitchFamily="2" charset="77"/>
              </a:rPr>
              <a:t>cruel</a:t>
            </a:r>
          </a:p>
        </p:txBody>
      </p:sp>
      <p:sp>
        <p:nvSpPr>
          <p:cNvPr id="20" name="TextBox 19">
            <a:extLst>
              <a:ext uri="{FF2B5EF4-FFF2-40B4-BE49-F238E27FC236}">
                <a16:creationId xmlns:a16="http://schemas.microsoft.com/office/drawing/2014/main" id="{A672AE35-24EB-4A62-A743-F27EE30AE797}"/>
              </a:ext>
            </a:extLst>
          </p:cNvPr>
          <p:cNvSpPr txBox="1"/>
          <p:nvPr/>
        </p:nvSpPr>
        <p:spPr>
          <a:xfrm>
            <a:off x="2071685" y="820219"/>
            <a:ext cx="1771655" cy="584775"/>
          </a:xfrm>
          <a:prstGeom prst="rect">
            <a:avLst/>
          </a:prstGeom>
          <a:noFill/>
        </p:spPr>
        <p:txBody>
          <a:bodyPr wrap="square" rtlCol="0">
            <a:spAutoFit/>
          </a:bodyPr>
          <a:lstStyle/>
          <a:p>
            <a:r>
              <a:rPr lang="en-GB" sz="3200" dirty="0">
                <a:latin typeface="OpenDyslexicAlta" pitchFamily="2" charset="77"/>
              </a:rPr>
              <a:t>general</a:t>
            </a:r>
          </a:p>
        </p:txBody>
      </p:sp>
      <p:cxnSp>
        <p:nvCxnSpPr>
          <p:cNvPr id="22" name="Straight Connector 21">
            <a:extLst>
              <a:ext uri="{FF2B5EF4-FFF2-40B4-BE49-F238E27FC236}">
                <a16:creationId xmlns:a16="http://schemas.microsoft.com/office/drawing/2014/main" id="{C01045F2-4475-472B-B136-F38034B4D449}"/>
              </a:ext>
            </a:extLst>
          </p:cNvPr>
          <p:cNvCxnSpPr/>
          <p:nvPr/>
        </p:nvCxnSpPr>
        <p:spPr>
          <a:xfrm>
            <a:off x="2509837"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B4DF807-86C6-452C-A267-750E60D863BE}"/>
              </a:ext>
            </a:extLst>
          </p:cNvPr>
          <p:cNvCxnSpPr/>
          <p:nvPr/>
        </p:nvCxnSpPr>
        <p:spPr>
          <a:xfrm>
            <a:off x="5029202" y="12096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DDCF3A4-7FDA-4118-A786-584B03518B10}"/>
              </a:ext>
            </a:extLst>
          </p:cNvPr>
          <p:cNvCxnSpPr/>
          <p:nvPr/>
        </p:nvCxnSpPr>
        <p:spPr>
          <a:xfrm>
            <a:off x="1252540" y="3305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AEBE3352-B805-4F96-8CDA-D6809213251A}"/>
              </a:ext>
            </a:extLst>
          </p:cNvPr>
          <p:cNvCxnSpPr/>
          <p:nvPr/>
        </p:nvCxnSpPr>
        <p:spPr>
          <a:xfrm>
            <a:off x="1657350" y="4829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6A97DC40-B7D2-4C5F-8807-59FB97012C4A}"/>
              </a:ext>
            </a:extLst>
          </p:cNvPr>
          <p:cNvCxnSpPr/>
          <p:nvPr/>
        </p:nvCxnSpPr>
        <p:spPr>
          <a:xfrm>
            <a:off x="2552697" y="6232237"/>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A9E94EC1-3346-4335-82ED-20208DD673FA}"/>
              </a:ext>
            </a:extLst>
          </p:cNvPr>
          <p:cNvCxnSpPr/>
          <p:nvPr/>
        </p:nvCxnSpPr>
        <p:spPr>
          <a:xfrm>
            <a:off x="5243512" y="6591300"/>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6FD23C84-7964-4725-A535-BBD4B78DF0B0}"/>
              </a:ext>
            </a:extLst>
          </p:cNvPr>
          <p:cNvCxnSpPr>
            <a:cxnSpLocks/>
          </p:cNvCxnSpPr>
          <p:nvPr/>
        </p:nvCxnSpPr>
        <p:spPr>
          <a:xfrm>
            <a:off x="7986712" y="6241762"/>
            <a:ext cx="201453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2D5B508-91F9-4D0D-AD47-C890110D076F}"/>
              </a:ext>
            </a:extLst>
          </p:cNvPr>
          <p:cNvCxnSpPr>
            <a:cxnSpLocks/>
          </p:cNvCxnSpPr>
          <p:nvPr/>
        </p:nvCxnSpPr>
        <p:spPr>
          <a:xfrm>
            <a:off x="8993981" y="4714875"/>
            <a:ext cx="2262188"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00A9B2FD-0241-4F2A-99D7-44A69C764891}"/>
              </a:ext>
            </a:extLst>
          </p:cNvPr>
          <p:cNvCxnSpPr>
            <a:cxnSpLocks/>
          </p:cNvCxnSpPr>
          <p:nvPr/>
        </p:nvCxnSpPr>
        <p:spPr>
          <a:xfrm>
            <a:off x="9146380" y="3305175"/>
            <a:ext cx="1871663"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7198B5F9-5F60-49F2-A649-93948308E198}"/>
              </a:ext>
            </a:extLst>
          </p:cNvPr>
          <p:cNvCxnSpPr/>
          <p:nvPr/>
        </p:nvCxnSpPr>
        <p:spPr>
          <a:xfrm>
            <a:off x="7289008"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8558CA86-1129-4F5D-A3D2-8106871B061D}"/>
              </a:ext>
            </a:extLst>
          </p:cNvPr>
          <p:cNvCxnSpPr/>
          <p:nvPr/>
        </p:nvCxnSpPr>
        <p:spPr>
          <a:xfrm>
            <a:off x="4257670" y="2028825"/>
            <a:ext cx="985842"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18809B-1611-412D-B279-4FC6AF8A00AF}"/>
              </a:ext>
            </a:extLst>
          </p:cNvPr>
          <p:cNvCxnSpPr>
            <a:cxnSpLocks/>
          </p:cNvCxnSpPr>
          <p:nvPr/>
        </p:nvCxnSpPr>
        <p:spPr>
          <a:xfrm>
            <a:off x="6015033" y="1337940"/>
            <a:ext cx="14292" cy="98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42BDD9-2131-41A7-A965-FBB57385A8B7}"/>
              </a:ext>
            </a:extLst>
          </p:cNvPr>
          <p:cNvCxnSpPr>
            <a:cxnSpLocks/>
          </p:cNvCxnSpPr>
          <p:nvPr/>
        </p:nvCxnSpPr>
        <p:spPr>
          <a:xfrm>
            <a:off x="3045614" y="3371606"/>
            <a:ext cx="1857379" cy="2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D17F7C-7F8D-4F03-8A12-CEF7723B79FE}"/>
              </a:ext>
            </a:extLst>
          </p:cNvPr>
          <p:cNvCxnSpPr>
            <a:cxnSpLocks/>
          </p:cNvCxnSpPr>
          <p:nvPr/>
        </p:nvCxnSpPr>
        <p:spPr>
          <a:xfrm flipV="1">
            <a:off x="3490906" y="4260561"/>
            <a:ext cx="1538296" cy="523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817183-C364-4166-9B8D-7CBD57BBF15F}"/>
              </a:ext>
            </a:extLst>
          </p:cNvPr>
          <p:cNvCxnSpPr>
            <a:cxnSpLocks/>
          </p:cNvCxnSpPr>
          <p:nvPr/>
        </p:nvCxnSpPr>
        <p:spPr>
          <a:xfrm flipV="1">
            <a:off x="4136230" y="4667672"/>
            <a:ext cx="1307307" cy="147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EAD4B6-19C6-469C-ACD5-58B94384884E}"/>
              </a:ext>
            </a:extLst>
          </p:cNvPr>
          <p:cNvCxnSpPr>
            <a:cxnSpLocks/>
          </p:cNvCxnSpPr>
          <p:nvPr/>
        </p:nvCxnSpPr>
        <p:spPr>
          <a:xfrm flipV="1">
            <a:off x="5419716" y="4784325"/>
            <a:ext cx="461972" cy="147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00E6C54-0515-4EA5-B45F-C55087F0131D}"/>
              </a:ext>
            </a:extLst>
          </p:cNvPr>
          <p:cNvCxnSpPr>
            <a:cxnSpLocks/>
          </p:cNvCxnSpPr>
          <p:nvPr/>
        </p:nvCxnSpPr>
        <p:spPr>
          <a:xfrm flipH="1" flipV="1">
            <a:off x="6948486" y="4616048"/>
            <a:ext cx="1038226" cy="15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C2E70B4-3FAD-4DF9-A7B6-1C32D96DACDA}"/>
              </a:ext>
            </a:extLst>
          </p:cNvPr>
          <p:cNvCxnSpPr>
            <a:cxnSpLocks/>
          </p:cNvCxnSpPr>
          <p:nvPr/>
        </p:nvCxnSpPr>
        <p:spPr>
          <a:xfrm flipH="1" flipV="1">
            <a:off x="7467599" y="4095986"/>
            <a:ext cx="1497806" cy="57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D19A816-3ADD-4D6B-9C5A-BDF3CC3573FB}"/>
              </a:ext>
            </a:extLst>
          </p:cNvPr>
          <p:cNvCxnSpPr>
            <a:cxnSpLocks/>
          </p:cNvCxnSpPr>
          <p:nvPr/>
        </p:nvCxnSpPr>
        <p:spPr>
          <a:xfrm flipH="1">
            <a:off x="7403307" y="3292274"/>
            <a:ext cx="1635920" cy="7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ACCB8C-20B9-4876-A945-9515886E7447}"/>
              </a:ext>
            </a:extLst>
          </p:cNvPr>
          <p:cNvCxnSpPr>
            <a:cxnSpLocks/>
          </p:cNvCxnSpPr>
          <p:nvPr/>
        </p:nvCxnSpPr>
        <p:spPr>
          <a:xfrm flipH="1">
            <a:off x="6862762" y="2005343"/>
            <a:ext cx="414336" cy="558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576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D5375B4-3BBD-4824-8C42-5B19AFAFC287}"/>
              </a:ext>
            </a:extLst>
          </p:cNvPr>
          <p:cNvSpPr/>
          <p:nvPr/>
        </p:nvSpPr>
        <p:spPr>
          <a:xfrm>
            <a:off x="5105400" y="2514600"/>
            <a:ext cx="2095500"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DyslexicAlta" pitchFamily="2" charset="77"/>
            </a:endParaRPr>
          </a:p>
        </p:txBody>
      </p:sp>
      <p:sp>
        <p:nvSpPr>
          <p:cNvPr id="9" name="TextBox 8">
            <a:extLst>
              <a:ext uri="{FF2B5EF4-FFF2-40B4-BE49-F238E27FC236}">
                <a16:creationId xmlns:a16="http://schemas.microsoft.com/office/drawing/2014/main" id="{75E85226-5763-466F-ADB3-B2F95F9AD9AF}"/>
              </a:ext>
            </a:extLst>
          </p:cNvPr>
          <p:cNvSpPr txBox="1"/>
          <p:nvPr/>
        </p:nvSpPr>
        <p:spPr>
          <a:xfrm>
            <a:off x="5264682" y="2999348"/>
            <a:ext cx="1852614" cy="1015663"/>
          </a:xfrm>
          <a:prstGeom prst="rect">
            <a:avLst/>
          </a:prstGeom>
          <a:noFill/>
          <a:ln>
            <a:noFill/>
          </a:ln>
        </p:spPr>
        <p:txBody>
          <a:bodyPr wrap="square" rtlCol="0">
            <a:spAutoFit/>
          </a:bodyPr>
          <a:lstStyle/>
          <a:p>
            <a:pPr algn="ctr"/>
            <a:r>
              <a:rPr lang="en-GB" sz="6000" dirty="0">
                <a:latin typeface="OpenDyslexicAlta" pitchFamily="2" charset="77"/>
              </a:rPr>
              <a:t>+ </a:t>
            </a:r>
            <a:r>
              <a:rPr lang="en-GB" sz="6000" dirty="0" err="1">
                <a:latin typeface="OpenDyslexicAlta" pitchFamily="2" charset="77"/>
              </a:rPr>
              <a:t>ly</a:t>
            </a:r>
            <a:endParaRPr lang="en-GB" sz="6000" dirty="0">
              <a:latin typeface="OpenDyslexicAlta" pitchFamily="2" charset="77"/>
            </a:endParaRPr>
          </a:p>
        </p:txBody>
      </p:sp>
      <p:sp>
        <p:nvSpPr>
          <p:cNvPr id="11" name="TextBox 10">
            <a:extLst>
              <a:ext uri="{FF2B5EF4-FFF2-40B4-BE49-F238E27FC236}">
                <a16:creationId xmlns:a16="http://schemas.microsoft.com/office/drawing/2014/main" id="{A92EAE90-B367-4D3B-81DD-BE46B16707BA}"/>
              </a:ext>
            </a:extLst>
          </p:cNvPr>
          <p:cNvSpPr txBox="1"/>
          <p:nvPr/>
        </p:nvSpPr>
        <p:spPr>
          <a:xfrm>
            <a:off x="4819647" y="170599"/>
            <a:ext cx="1419225" cy="584775"/>
          </a:xfrm>
          <a:prstGeom prst="rect">
            <a:avLst/>
          </a:prstGeom>
          <a:noFill/>
        </p:spPr>
        <p:txBody>
          <a:bodyPr wrap="square" rtlCol="0">
            <a:spAutoFit/>
          </a:bodyPr>
          <a:lstStyle/>
          <a:p>
            <a:r>
              <a:rPr lang="en-GB" sz="3200" dirty="0">
                <a:latin typeface="OpenDyslexicAlta" pitchFamily="2" charset="77"/>
              </a:rPr>
              <a:t>usual</a:t>
            </a:r>
          </a:p>
        </p:txBody>
      </p:sp>
      <p:sp>
        <p:nvSpPr>
          <p:cNvPr id="12" name="TextBox 11">
            <a:extLst>
              <a:ext uri="{FF2B5EF4-FFF2-40B4-BE49-F238E27FC236}">
                <a16:creationId xmlns:a16="http://schemas.microsoft.com/office/drawing/2014/main" id="{730E3FD2-6CC8-4E6D-9D1D-F53185D2BA4C}"/>
              </a:ext>
            </a:extLst>
          </p:cNvPr>
          <p:cNvSpPr txBox="1"/>
          <p:nvPr/>
        </p:nvSpPr>
        <p:spPr>
          <a:xfrm>
            <a:off x="7727155" y="849254"/>
            <a:ext cx="1419225" cy="584775"/>
          </a:xfrm>
          <a:prstGeom prst="rect">
            <a:avLst/>
          </a:prstGeom>
          <a:noFill/>
        </p:spPr>
        <p:txBody>
          <a:bodyPr wrap="square" rtlCol="0">
            <a:spAutoFit/>
          </a:bodyPr>
          <a:lstStyle/>
          <a:p>
            <a:r>
              <a:rPr lang="en-GB" sz="3200" dirty="0">
                <a:latin typeface="OpenDyslexicAlta" pitchFamily="2" charset="77"/>
              </a:rPr>
              <a:t>final</a:t>
            </a:r>
          </a:p>
        </p:txBody>
      </p:sp>
      <p:sp>
        <p:nvSpPr>
          <p:cNvPr id="13" name="TextBox 12">
            <a:extLst>
              <a:ext uri="{FF2B5EF4-FFF2-40B4-BE49-F238E27FC236}">
                <a16:creationId xmlns:a16="http://schemas.microsoft.com/office/drawing/2014/main" id="{628DE31F-D06A-4FC4-ABA5-1F93E772F926}"/>
              </a:ext>
            </a:extLst>
          </p:cNvPr>
          <p:cNvSpPr txBox="1"/>
          <p:nvPr/>
        </p:nvSpPr>
        <p:spPr>
          <a:xfrm>
            <a:off x="9316689" y="2264762"/>
            <a:ext cx="2262188" cy="584775"/>
          </a:xfrm>
          <a:prstGeom prst="rect">
            <a:avLst/>
          </a:prstGeom>
          <a:noFill/>
        </p:spPr>
        <p:txBody>
          <a:bodyPr wrap="square" rtlCol="0">
            <a:spAutoFit/>
          </a:bodyPr>
          <a:lstStyle/>
          <a:p>
            <a:r>
              <a:rPr lang="en-GB" sz="3200" dirty="0">
                <a:latin typeface="OpenDyslexicAlta" pitchFamily="2" charset="77"/>
              </a:rPr>
              <a:t>beautiful</a:t>
            </a:r>
          </a:p>
        </p:txBody>
      </p:sp>
      <p:sp>
        <p:nvSpPr>
          <p:cNvPr id="14" name="TextBox 13">
            <a:extLst>
              <a:ext uri="{FF2B5EF4-FFF2-40B4-BE49-F238E27FC236}">
                <a16:creationId xmlns:a16="http://schemas.microsoft.com/office/drawing/2014/main" id="{0CC8F68C-750B-4FEE-B7D2-49C242B5040B}"/>
              </a:ext>
            </a:extLst>
          </p:cNvPr>
          <p:cNvSpPr txBox="1"/>
          <p:nvPr/>
        </p:nvSpPr>
        <p:spPr>
          <a:xfrm>
            <a:off x="9348787" y="3716076"/>
            <a:ext cx="2628086" cy="584775"/>
          </a:xfrm>
          <a:prstGeom prst="rect">
            <a:avLst/>
          </a:prstGeom>
          <a:noFill/>
        </p:spPr>
        <p:txBody>
          <a:bodyPr wrap="square" rtlCol="0">
            <a:spAutoFit/>
          </a:bodyPr>
          <a:lstStyle/>
          <a:p>
            <a:r>
              <a:rPr lang="en-GB" sz="3200" dirty="0">
                <a:latin typeface="OpenDyslexicAlta" pitchFamily="2" charset="77"/>
              </a:rPr>
              <a:t>thoughtful</a:t>
            </a:r>
          </a:p>
        </p:txBody>
      </p:sp>
      <p:sp>
        <p:nvSpPr>
          <p:cNvPr id="15" name="TextBox 14">
            <a:extLst>
              <a:ext uri="{FF2B5EF4-FFF2-40B4-BE49-F238E27FC236}">
                <a16:creationId xmlns:a16="http://schemas.microsoft.com/office/drawing/2014/main" id="{98B771A0-E70C-474E-BEBA-C007F104A6D2}"/>
              </a:ext>
            </a:extLst>
          </p:cNvPr>
          <p:cNvSpPr txBox="1"/>
          <p:nvPr/>
        </p:nvSpPr>
        <p:spPr>
          <a:xfrm>
            <a:off x="8334372" y="5163718"/>
            <a:ext cx="2535151" cy="584775"/>
          </a:xfrm>
          <a:prstGeom prst="rect">
            <a:avLst/>
          </a:prstGeom>
          <a:noFill/>
        </p:spPr>
        <p:txBody>
          <a:bodyPr wrap="square" rtlCol="0">
            <a:spAutoFit/>
          </a:bodyPr>
          <a:lstStyle/>
          <a:p>
            <a:r>
              <a:rPr lang="en-GB" sz="3200" dirty="0">
                <a:latin typeface="OpenDyslexicAlta" pitchFamily="2" charset="77"/>
              </a:rPr>
              <a:t>wonderful</a:t>
            </a:r>
          </a:p>
        </p:txBody>
      </p:sp>
      <p:sp>
        <p:nvSpPr>
          <p:cNvPr id="16" name="TextBox 15">
            <a:extLst>
              <a:ext uri="{FF2B5EF4-FFF2-40B4-BE49-F238E27FC236}">
                <a16:creationId xmlns:a16="http://schemas.microsoft.com/office/drawing/2014/main" id="{56AA7B0E-E33F-4733-B268-286F2B929002}"/>
              </a:ext>
            </a:extLst>
          </p:cNvPr>
          <p:cNvSpPr txBox="1"/>
          <p:nvPr/>
        </p:nvSpPr>
        <p:spPr>
          <a:xfrm>
            <a:off x="5708015" y="5403229"/>
            <a:ext cx="1759584" cy="584775"/>
          </a:xfrm>
          <a:prstGeom prst="rect">
            <a:avLst/>
          </a:prstGeom>
          <a:noFill/>
        </p:spPr>
        <p:txBody>
          <a:bodyPr wrap="square" rtlCol="0">
            <a:spAutoFit/>
          </a:bodyPr>
          <a:lstStyle/>
          <a:p>
            <a:r>
              <a:rPr lang="en-GB" sz="3200" dirty="0">
                <a:latin typeface="OpenDyslexicAlta" pitchFamily="2" charset="77"/>
              </a:rPr>
              <a:t>careful</a:t>
            </a:r>
          </a:p>
        </p:txBody>
      </p:sp>
      <p:sp>
        <p:nvSpPr>
          <p:cNvPr id="17" name="TextBox 16">
            <a:extLst>
              <a:ext uri="{FF2B5EF4-FFF2-40B4-BE49-F238E27FC236}">
                <a16:creationId xmlns:a16="http://schemas.microsoft.com/office/drawing/2014/main" id="{28924F2C-7ED9-4D5C-B084-061823DF5751}"/>
              </a:ext>
            </a:extLst>
          </p:cNvPr>
          <p:cNvSpPr txBox="1"/>
          <p:nvPr/>
        </p:nvSpPr>
        <p:spPr>
          <a:xfrm>
            <a:off x="1990719" y="5215893"/>
            <a:ext cx="2109789" cy="584775"/>
          </a:xfrm>
          <a:prstGeom prst="rect">
            <a:avLst/>
          </a:prstGeom>
          <a:noFill/>
        </p:spPr>
        <p:txBody>
          <a:bodyPr wrap="square" rtlCol="0">
            <a:spAutoFit/>
          </a:bodyPr>
          <a:lstStyle/>
          <a:p>
            <a:r>
              <a:rPr lang="en-GB" sz="3200" dirty="0">
                <a:latin typeface="OpenDyslexicAlta" pitchFamily="2" charset="77"/>
              </a:rPr>
              <a:t>faithful</a:t>
            </a:r>
          </a:p>
        </p:txBody>
      </p:sp>
      <p:sp>
        <p:nvSpPr>
          <p:cNvPr id="18" name="TextBox 17">
            <a:extLst>
              <a:ext uri="{FF2B5EF4-FFF2-40B4-BE49-F238E27FC236}">
                <a16:creationId xmlns:a16="http://schemas.microsoft.com/office/drawing/2014/main" id="{4342E78C-4958-4F61-BF14-D3E062BA58C9}"/>
              </a:ext>
            </a:extLst>
          </p:cNvPr>
          <p:cNvSpPr txBox="1"/>
          <p:nvPr/>
        </p:nvSpPr>
        <p:spPr>
          <a:xfrm>
            <a:off x="978683" y="3758654"/>
            <a:ext cx="2309816" cy="584775"/>
          </a:xfrm>
          <a:prstGeom prst="rect">
            <a:avLst/>
          </a:prstGeom>
          <a:noFill/>
        </p:spPr>
        <p:txBody>
          <a:bodyPr wrap="square" rtlCol="0">
            <a:spAutoFit/>
          </a:bodyPr>
          <a:lstStyle/>
          <a:p>
            <a:r>
              <a:rPr lang="en-GB" sz="3200" dirty="0">
                <a:latin typeface="OpenDyslexicAlta" pitchFamily="2" charset="77"/>
              </a:rPr>
              <a:t>peaceful</a:t>
            </a:r>
          </a:p>
        </p:txBody>
      </p:sp>
      <p:sp>
        <p:nvSpPr>
          <p:cNvPr id="19" name="TextBox 18">
            <a:extLst>
              <a:ext uri="{FF2B5EF4-FFF2-40B4-BE49-F238E27FC236}">
                <a16:creationId xmlns:a16="http://schemas.microsoft.com/office/drawing/2014/main" id="{4E914D41-698D-4ECC-831F-CED8996D341B}"/>
              </a:ext>
            </a:extLst>
          </p:cNvPr>
          <p:cNvSpPr txBox="1"/>
          <p:nvPr/>
        </p:nvSpPr>
        <p:spPr>
          <a:xfrm>
            <a:off x="881057" y="2234654"/>
            <a:ext cx="1419225" cy="584775"/>
          </a:xfrm>
          <a:prstGeom prst="rect">
            <a:avLst/>
          </a:prstGeom>
          <a:noFill/>
        </p:spPr>
        <p:txBody>
          <a:bodyPr wrap="square" rtlCol="0">
            <a:spAutoFit/>
          </a:bodyPr>
          <a:lstStyle/>
          <a:p>
            <a:r>
              <a:rPr lang="en-GB" sz="3200" dirty="0">
                <a:latin typeface="OpenDyslexicAlta" pitchFamily="2" charset="77"/>
              </a:rPr>
              <a:t>cruel</a:t>
            </a:r>
          </a:p>
        </p:txBody>
      </p:sp>
      <p:sp>
        <p:nvSpPr>
          <p:cNvPr id="20" name="TextBox 19">
            <a:extLst>
              <a:ext uri="{FF2B5EF4-FFF2-40B4-BE49-F238E27FC236}">
                <a16:creationId xmlns:a16="http://schemas.microsoft.com/office/drawing/2014/main" id="{A672AE35-24EB-4A62-A743-F27EE30AE797}"/>
              </a:ext>
            </a:extLst>
          </p:cNvPr>
          <p:cNvSpPr txBox="1"/>
          <p:nvPr/>
        </p:nvSpPr>
        <p:spPr>
          <a:xfrm>
            <a:off x="2071685" y="820219"/>
            <a:ext cx="1771655" cy="584775"/>
          </a:xfrm>
          <a:prstGeom prst="rect">
            <a:avLst/>
          </a:prstGeom>
          <a:noFill/>
        </p:spPr>
        <p:txBody>
          <a:bodyPr wrap="square" rtlCol="0">
            <a:spAutoFit/>
          </a:bodyPr>
          <a:lstStyle/>
          <a:p>
            <a:r>
              <a:rPr lang="en-GB" sz="3200" dirty="0">
                <a:latin typeface="OpenDyslexicAlta" pitchFamily="2" charset="77"/>
              </a:rPr>
              <a:t>general</a:t>
            </a:r>
          </a:p>
        </p:txBody>
      </p:sp>
      <p:cxnSp>
        <p:nvCxnSpPr>
          <p:cNvPr id="22" name="Straight Connector 21">
            <a:extLst>
              <a:ext uri="{FF2B5EF4-FFF2-40B4-BE49-F238E27FC236}">
                <a16:creationId xmlns:a16="http://schemas.microsoft.com/office/drawing/2014/main" id="{C01045F2-4475-472B-B136-F38034B4D449}"/>
              </a:ext>
            </a:extLst>
          </p:cNvPr>
          <p:cNvCxnSpPr/>
          <p:nvPr/>
        </p:nvCxnSpPr>
        <p:spPr>
          <a:xfrm>
            <a:off x="2509837"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BB4DF807-86C6-452C-A267-750E60D863BE}"/>
              </a:ext>
            </a:extLst>
          </p:cNvPr>
          <p:cNvCxnSpPr/>
          <p:nvPr/>
        </p:nvCxnSpPr>
        <p:spPr>
          <a:xfrm>
            <a:off x="5029202" y="12096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1DDCF3A4-7FDA-4118-A786-584B03518B10}"/>
              </a:ext>
            </a:extLst>
          </p:cNvPr>
          <p:cNvCxnSpPr/>
          <p:nvPr/>
        </p:nvCxnSpPr>
        <p:spPr>
          <a:xfrm>
            <a:off x="1252540" y="3305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AEBE3352-B805-4F96-8CDA-D6809213251A}"/>
              </a:ext>
            </a:extLst>
          </p:cNvPr>
          <p:cNvCxnSpPr/>
          <p:nvPr/>
        </p:nvCxnSpPr>
        <p:spPr>
          <a:xfrm>
            <a:off x="1657350" y="48291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6A97DC40-B7D2-4C5F-8807-59FB97012C4A}"/>
              </a:ext>
            </a:extLst>
          </p:cNvPr>
          <p:cNvCxnSpPr/>
          <p:nvPr/>
        </p:nvCxnSpPr>
        <p:spPr>
          <a:xfrm>
            <a:off x="2552697" y="6232237"/>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A9E94EC1-3346-4335-82ED-20208DD673FA}"/>
              </a:ext>
            </a:extLst>
          </p:cNvPr>
          <p:cNvCxnSpPr/>
          <p:nvPr/>
        </p:nvCxnSpPr>
        <p:spPr>
          <a:xfrm>
            <a:off x="5243512" y="6591300"/>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6FD23C84-7964-4725-A535-BBD4B78DF0B0}"/>
              </a:ext>
            </a:extLst>
          </p:cNvPr>
          <p:cNvCxnSpPr>
            <a:cxnSpLocks/>
          </p:cNvCxnSpPr>
          <p:nvPr/>
        </p:nvCxnSpPr>
        <p:spPr>
          <a:xfrm>
            <a:off x="7986712" y="6241762"/>
            <a:ext cx="201453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62D5B508-91F9-4D0D-AD47-C890110D076F}"/>
              </a:ext>
            </a:extLst>
          </p:cNvPr>
          <p:cNvCxnSpPr>
            <a:cxnSpLocks/>
          </p:cNvCxnSpPr>
          <p:nvPr/>
        </p:nvCxnSpPr>
        <p:spPr>
          <a:xfrm>
            <a:off x="8993981" y="4714875"/>
            <a:ext cx="2262188"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00A9B2FD-0241-4F2A-99D7-44A69C764891}"/>
              </a:ext>
            </a:extLst>
          </p:cNvPr>
          <p:cNvCxnSpPr>
            <a:cxnSpLocks/>
          </p:cNvCxnSpPr>
          <p:nvPr/>
        </p:nvCxnSpPr>
        <p:spPr>
          <a:xfrm>
            <a:off x="9146380" y="3305175"/>
            <a:ext cx="1871663"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7198B5F9-5F60-49F2-A649-93948308E198}"/>
              </a:ext>
            </a:extLst>
          </p:cNvPr>
          <p:cNvCxnSpPr/>
          <p:nvPr/>
        </p:nvCxnSpPr>
        <p:spPr>
          <a:xfrm>
            <a:off x="7289008" y="1933575"/>
            <a:ext cx="1704973"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8558CA86-1129-4F5D-A3D2-8106871B061D}"/>
              </a:ext>
            </a:extLst>
          </p:cNvPr>
          <p:cNvCxnSpPr/>
          <p:nvPr/>
        </p:nvCxnSpPr>
        <p:spPr>
          <a:xfrm>
            <a:off x="4257670" y="2028825"/>
            <a:ext cx="985842"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218809B-1611-412D-B279-4FC6AF8A00AF}"/>
              </a:ext>
            </a:extLst>
          </p:cNvPr>
          <p:cNvCxnSpPr>
            <a:cxnSpLocks/>
          </p:cNvCxnSpPr>
          <p:nvPr/>
        </p:nvCxnSpPr>
        <p:spPr>
          <a:xfrm>
            <a:off x="6015033" y="1337940"/>
            <a:ext cx="14292" cy="98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42BDD9-2131-41A7-A965-FBB57385A8B7}"/>
              </a:ext>
            </a:extLst>
          </p:cNvPr>
          <p:cNvCxnSpPr>
            <a:cxnSpLocks/>
          </p:cNvCxnSpPr>
          <p:nvPr/>
        </p:nvCxnSpPr>
        <p:spPr>
          <a:xfrm>
            <a:off x="3045614" y="3371606"/>
            <a:ext cx="1857379" cy="22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D17F7C-7F8D-4F03-8A12-CEF7723B79FE}"/>
              </a:ext>
            </a:extLst>
          </p:cNvPr>
          <p:cNvCxnSpPr>
            <a:cxnSpLocks/>
          </p:cNvCxnSpPr>
          <p:nvPr/>
        </p:nvCxnSpPr>
        <p:spPr>
          <a:xfrm flipV="1">
            <a:off x="3490906" y="4260561"/>
            <a:ext cx="1538296" cy="523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B817183-C364-4166-9B8D-7CBD57BBF15F}"/>
              </a:ext>
            </a:extLst>
          </p:cNvPr>
          <p:cNvCxnSpPr>
            <a:cxnSpLocks/>
          </p:cNvCxnSpPr>
          <p:nvPr/>
        </p:nvCxnSpPr>
        <p:spPr>
          <a:xfrm flipV="1">
            <a:off x="4136230" y="4667672"/>
            <a:ext cx="1307307" cy="147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5EAD4B6-19C6-469C-ACD5-58B94384884E}"/>
              </a:ext>
            </a:extLst>
          </p:cNvPr>
          <p:cNvCxnSpPr>
            <a:cxnSpLocks/>
          </p:cNvCxnSpPr>
          <p:nvPr/>
        </p:nvCxnSpPr>
        <p:spPr>
          <a:xfrm flipV="1">
            <a:off x="5419716" y="4784325"/>
            <a:ext cx="461972" cy="1478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00E6C54-0515-4EA5-B45F-C55087F0131D}"/>
              </a:ext>
            </a:extLst>
          </p:cNvPr>
          <p:cNvCxnSpPr>
            <a:cxnSpLocks/>
          </p:cNvCxnSpPr>
          <p:nvPr/>
        </p:nvCxnSpPr>
        <p:spPr>
          <a:xfrm flipH="1" flipV="1">
            <a:off x="6948486" y="4616048"/>
            <a:ext cx="1038226" cy="1522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C2E70B4-3FAD-4DF9-A7B6-1C32D96DACDA}"/>
              </a:ext>
            </a:extLst>
          </p:cNvPr>
          <p:cNvCxnSpPr>
            <a:cxnSpLocks/>
          </p:cNvCxnSpPr>
          <p:nvPr/>
        </p:nvCxnSpPr>
        <p:spPr>
          <a:xfrm flipH="1" flipV="1">
            <a:off x="7467599" y="4095986"/>
            <a:ext cx="1497806" cy="576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D19A816-3ADD-4D6B-9C5A-BDF3CC3573FB}"/>
              </a:ext>
            </a:extLst>
          </p:cNvPr>
          <p:cNvCxnSpPr>
            <a:cxnSpLocks/>
          </p:cNvCxnSpPr>
          <p:nvPr/>
        </p:nvCxnSpPr>
        <p:spPr>
          <a:xfrm flipH="1">
            <a:off x="7403307" y="3292274"/>
            <a:ext cx="1635920" cy="7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3ACCB8C-20B9-4876-A945-9515886E7447}"/>
              </a:ext>
            </a:extLst>
          </p:cNvPr>
          <p:cNvCxnSpPr>
            <a:cxnSpLocks/>
          </p:cNvCxnSpPr>
          <p:nvPr/>
        </p:nvCxnSpPr>
        <p:spPr>
          <a:xfrm flipH="1">
            <a:off x="6862762" y="2005343"/>
            <a:ext cx="414336" cy="558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2327DC5-3B7C-1547-8F4B-B2D0105E3CB5}"/>
              </a:ext>
            </a:extLst>
          </p:cNvPr>
          <p:cNvSpPr/>
          <p:nvPr/>
        </p:nvSpPr>
        <p:spPr>
          <a:xfrm>
            <a:off x="5207264" y="755374"/>
            <a:ext cx="1149674" cy="400110"/>
          </a:xfrm>
          <a:prstGeom prst="rect">
            <a:avLst/>
          </a:prstGeom>
        </p:spPr>
        <p:txBody>
          <a:bodyPr wrap="none">
            <a:spAutoFit/>
          </a:bodyPr>
          <a:lstStyle/>
          <a:p>
            <a:pPr fontAlgn="t"/>
            <a:r>
              <a:rPr lang="en-GB" sz="2000" dirty="0">
                <a:solidFill>
                  <a:srgbClr val="FF3860"/>
                </a:solidFill>
                <a:latin typeface="OpenDyslexicAlta" pitchFamily="2" charset="77"/>
              </a:rPr>
              <a:t>usually</a:t>
            </a:r>
          </a:p>
        </p:txBody>
      </p:sp>
      <p:sp>
        <p:nvSpPr>
          <p:cNvPr id="3" name="Rectangle 2">
            <a:extLst>
              <a:ext uri="{FF2B5EF4-FFF2-40B4-BE49-F238E27FC236}">
                <a16:creationId xmlns:a16="http://schemas.microsoft.com/office/drawing/2014/main" id="{BFC39ABD-C96A-9849-85D9-996506EDD324}"/>
              </a:ext>
            </a:extLst>
          </p:cNvPr>
          <p:cNvSpPr/>
          <p:nvPr/>
        </p:nvSpPr>
        <p:spPr>
          <a:xfrm>
            <a:off x="7390968" y="1452474"/>
            <a:ext cx="1036630" cy="400110"/>
          </a:xfrm>
          <a:prstGeom prst="rect">
            <a:avLst/>
          </a:prstGeom>
        </p:spPr>
        <p:txBody>
          <a:bodyPr wrap="none">
            <a:spAutoFit/>
          </a:bodyPr>
          <a:lstStyle/>
          <a:p>
            <a:pPr fontAlgn="t"/>
            <a:r>
              <a:rPr lang="en-GB" sz="2000" dirty="0">
                <a:solidFill>
                  <a:srgbClr val="FF3860"/>
                </a:solidFill>
                <a:latin typeface="OpenDyslexicAlta" pitchFamily="2" charset="77"/>
              </a:rPr>
              <a:t>finally</a:t>
            </a:r>
          </a:p>
        </p:txBody>
      </p:sp>
      <p:sp>
        <p:nvSpPr>
          <p:cNvPr id="4" name="Rectangle 3">
            <a:extLst>
              <a:ext uri="{FF2B5EF4-FFF2-40B4-BE49-F238E27FC236}">
                <a16:creationId xmlns:a16="http://schemas.microsoft.com/office/drawing/2014/main" id="{86030A15-8A78-5D4C-91C5-422AA8CE0AFD}"/>
              </a:ext>
            </a:extLst>
          </p:cNvPr>
          <p:cNvSpPr/>
          <p:nvPr/>
        </p:nvSpPr>
        <p:spPr>
          <a:xfrm>
            <a:off x="9180382" y="2849537"/>
            <a:ext cx="1641924" cy="400110"/>
          </a:xfrm>
          <a:prstGeom prst="rect">
            <a:avLst/>
          </a:prstGeom>
        </p:spPr>
        <p:txBody>
          <a:bodyPr wrap="none">
            <a:spAutoFit/>
          </a:bodyPr>
          <a:lstStyle/>
          <a:p>
            <a:pPr fontAlgn="t"/>
            <a:r>
              <a:rPr lang="en-GB" sz="2000" dirty="0">
                <a:solidFill>
                  <a:srgbClr val="FF3860"/>
                </a:solidFill>
                <a:latin typeface="OpenDyslexicAlta" pitchFamily="2" charset="77"/>
              </a:rPr>
              <a:t>beautifully</a:t>
            </a:r>
            <a:endParaRPr lang="en-GB" dirty="0">
              <a:solidFill>
                <a:srgbClr val="FF3860"/>
              </a:solidFill>
              <a:latin typeface="OpenDyslexicAlta" pitchFamily="2" charset="77"/>
            </a:endParaRPr>
          </a:p>
        </p:txBody>
      </p:sp>
      <p:sp>
        <p:nvSpPr>
          <p:cNvPr id="5" name="Rectangle 4">
            <a:extLst>
              <a:ext uri="{FF2B5EF4-FFF2-40B4-BE49-F238E27FC236}">
                <a16:creationId xmlns:a16="http://schemas.microsoft.com/office/drawing/2014/main" id="{814DB8F1-CA0E-4E46-9A50-96244A4F7C8B}"/>
              </a:ext>
            </a:extLst>
          </p:cNvPr>
          <p:cNvSpPr/>
          <p:nvPr/>
        </p:nvSpPr>
        <p:spPr>
          <a:xfrm>
            <a:off x="9238441" y="4261849"/>
            <a:ext cx="1881412" cy="400110"/>
          </a:xfrm>
          <a:prstGeom prst="rect">
            <a:avLst/>
          </a:prstGeom>
        </p:spPr>
        <p:txBody>
          <a:bodyPr wrap="none">
            <a:spAutoFit/>
          </a:bodyPr>
          <a:lstStyle/>
          <a:p>
            <a:pPr fontAlgn="t"/>
            <a:r>
              <a:rPr lang="en-GB" sz="2000" dirty="0">
                <a:solidFill>
                  <a:srgbClr val="FF3860"/>
                </a:solidFill>
                <a:latin typeface="OpenDyslexicAlta" pitchFamily="2" charset="77"/>
              </a:rPr>
              <a:t>thoughtfully</a:t>
            </a:r>
            <a:endParaRPr lang="en-GB"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id="{2723C8F4-1044-D54C-8F9B-5E7C3A9EF5D6}"/>
              </a:ext>
            </a:extLst>
          </p:cNvPr>
          <p:cNvSpPr/>
          <p:nvPr/>
        </p:nvSpPr>
        <p:spPr>
          <a:xfrm>
            <a:off x="8180596" y="5803338"/>
            <a:ext cx="1811009" cy="400110"/>
          </a:xfrm>
          <a:prstGeom prst="rect">
            <a:avLst/>
          </a:prstGeom>
        </p:spPr>
        <p:txBody>
          <a:bodyPr wrap="none">
            <a:spAutoFit/>
          </a:bodyPr>
          <a:lstStyle/>
          <a:p>
            <a:pPr fontAlgn="t"/>
            <a:r>
              <a:rPr lang="en-GB" sz="2000" dirty="0">
                <a:solidFill>
                  <a:srgbClr val="FF3860"/>
                </a:solidFill>
                <a:latin typeface="OpenDyslexicAlta" pitchFamily="2" charset="77"/>
              </a:rPr>
              <a:t>wonderfully</a:t>
            </a:r>
            <a:endParaRPr lang="en-GB" dirty="0">
              <a:solidFill>
                <a:srgbClr val="FF3860"/>
              </a:solidFill>
              <a:latin typeface="OpenDyslexicAlta" pitchFamily="2" charset="77"/>
            </a:endParaRPr>
          </a:p>
        </p:txBody>
      </p:sp>
      <p:sp>
        <p:nvSpPr>
          <p:cNvPr id="7" name="Rectangle 6">
            <a:extLst>
              <a:ext uri="{FF2B5EF4-FFF2-40B4-BE49-F238E27FC236}">
                <a16:creationId xmlns:a16="http://schemas.microsoft.com/office/drawing/2014/main" id="{ADFDEF93-7F0A-DD44-AEA6-61889D44EAA4}"/>
              </a:ext>
            </a:extLst>
          </p:cNvPr>
          <p:cNvSpPr/>
          <p:nvPr/>
        </p:nvSpPr>
        <p:spPr>
          <a:xfrm>
            <a:off x="5698995" y="6047571"/>
            <a:ext cx="1381725" cy="400110"/>
          </a:xfrm>
          <a:prstGeom prst="rect">
            <a:avLst/>
          </a:prstGeom>
        </p:spPr>
        <p:txBody>
          <a:bodyPr wrap="none">
            <a:spAutoFit/>
          </a:bodyPr>
          <a:lstStyle/>
          <a:p>
            <a:pPr fontAlgn="t"/>
            <a:r>
              <a:rPr lang="en-GB" sz="2000" dirty="0">
                <a:solidFill>
                  <a:srgbClr val="FF3860"/>
                </a:solidFill>
                <a:latin typeface="OpenDyslexicAlta" pitchFamily="2" charset="77"/>
              </a:rPr>
              <a:t>carefully</a:t>
            </a:r>
            <a:endParaRPr lang="en-GB" dirty="0">
              <a:solidFill>
                <a:srgbClr val="FF3860"/>
              </a:solidFill>
              <a:latin typeface="OpenDyslexicAlta" pitchFamily="2" charset="77"/>
            </a:endParaRPr>
          </a:p>
        </p:txBody>
      </p:sp>
      <p:sp>
        <p:nvSpPr>
          <p:cNvPr id="10" name="Rectangle 9">
            <a:extLst>
              <a:ext uri="{FF2B5EF4-FFF2-40B4-BE49-F238E27FC236}">
                <a16:creationId xmlns:a16="http://schemas.microsoft.com/office/drawing/2014/main" id="{8FC6E4AD-B928-654D-AC6D-BADAFF789561}"/>
              </a:ext>
            </a:extLst>
          </p:cNvPr>
          <p:cNvSpPr/>
          <p:nvPr/>
        </p:nvSpPr>
        <p:spPr>
          <a:xfrm>
            <a:off x="2755093" y="5791341"/>
            <a:ext cx="1441420" cy="400110"/>
          </a:xfrm>
          <a:prstGeom prst="rect">
            <a:avLst/>
          </a:prstGeom>
        </p:spPr>
        <p:txBody>
          <a:bodyPr wrap="none">
            <a:spAutoFit/>
          </a:bodyPr>
          <a:lstStyle/>
          <a:p>
            <a:pPr fontAlgn="t"/>
            <a:r>
              <a:rPr lang="en-GB" sz="2000" dirty="0">
                <a:solidFill>
                  <a:srgbClr val="FF3860"/>
                </a:solidFill>
                <a:latin typeface="OpenDyslexicAlta" pitchFamily="2" charset="77"/>
              </a:rPr>
              <a:t>faithfully</a:t>
            </a:r>
            <a:endParaRPr lang="en-GB" dirty="0">
              <a:solidFill>
                <a:srgbClr val="FF3860"/>
              </a:solidFill>
              <a:latin typeface="OpenDyslexicAlta" pitchFamily="2" charset="77"/>
            </a:endParaRPr>
          </a:p>
        </p:txBody>
      </p:sp>
      <p:sp>
        <p:nvSpPr>
          <p:cNvPr id="21" name="Rectangle 20">
            <a:extLst>
              <a:ext uri="{FF2B5EF4-FFF2-40B4-BE49-F238E27FC236}">
                <a16:creationId xmlns:a16="http://schemas.microsoft.com/office/drawing/2014/main" id="{28FA26BC-8DD0-0444-A83A-8B59DDBD6F45}"/>
              </a:ext>
            </a:extLst>
          </p:cNvPr>
          <p:cNvSpPr/>
          <p:nvPr/>
        </p:nvSpPr>
        <p:spPr>
          <a:xfrm>
            <a:off x="1594995" y="4358759"/>
            <a:ext cx="1605889" cy="400110"/>
          </a:xfrm>
          <a:prstGeom prst="rect">
            <a:avLst/>
          </a:prstGeom>
        </p:spPr>
        <p:txBody>
          <a:bodyPr wrap="none">
            <a:spAutoFit/>
          </a:bodyPr>
          <a:lstStyle/>
          <a:p>
            <a:pPr fontAlgn="t"/>
            <a:r>
              <a:rPr lang="en-GB" sz="2000" dirty="0">
                <a:solidFill>
                  <a:srgbClr val="FF3860"/>
                </a:solidFill>
                <a:latin typeface="OpenDyslexicAlta" pitchFamily="2" charset="77"/>
              </a:rPr>
              <a:t>peacefully</a:t>
            </a:r>
            <a:endParaRPr lang="en-GB" dirty="0">
              <a:solidFill>
                <a:srgbClr val="FF3860"/>
              </a:solidFill>
              <a:latin typeface="OpenDyslexicAlta" pitchFamily="2" charset="77"/>
            </a:endParaRPr>
          </a:p>
        </p:txBody>
      </p:sp>
      <p:sp>
        <p:nvSpPr>
          <p:cNvPr id="29" name="Rectangle 28">
            <a:extLst>
              <a:ext uri="{FF2B5EF4-FFF2-40B4-BE49-F238E27FC236}">
                <a16:creationId xmlns:a16="http://schemas.microsoft.com/office/drawing/2014/main" id="{C6F138D5-5FCB-FA4A-8FBE-A0C950ACB540}"/>
              </a:ext>
            </a:extLst>
          </p:cNvPr>
          <p:cNvSpPr/>
          <p:nvPr/>
        </p:nvSpPr>
        <p:spPr>
          <a:xfrm>
            <a:off x="1563517" y="2935843"/>
            <a:ext cx="1130438" cy="400110"/>
          </a:xfrm>
          <a:prstGeom prst="rect">
            <a:avLst/>
          </a:prstGeom>
        </p:spPr>
        <p:txBody>
          <a:bodyPr wrap="none">
            <a:spAutoFit/>
          </a:bodyPr>
          <a:lstStyle/>
          <a:p>
            <a:pPr fontAlgn="t"/>
            <a:r>
              <a:rPr lang="en-GB" sz="2000" dirty="0">
                <a:solidFill>
                  <a:srgbClr val="FF3860"/>
                </a:solidFill>
                <a:latin typeface="OpenDyslexicAlta" pitchFamily="2" charset="77"/>
              </a:rPr>
              <a:t>cruelly</a:t>
            </a:r>
            <a:endParaRPr lang="en-GB" dirty="0">
              <a:solidFill>
                <a:srgbClr val="FF3860"/>
              </a:solidFill>
              <a:latin typeface="OpenDyslexicAlta" pitchFamily="2" charset="77"/>
            </a:endParaRPr>
          </a:p>
        </p:txBody>
      </p:sp>
      <p:sp>
        <p:nvSpPr>
          <p:cNvPr id="31" name="Rectangle 30">
            <a:extLst>
              <a:ext uri="{FF2B5EF4-FFF2-40B4-BE49-F238E27FC236}">
                <a16:creationId xmlns:a16="http://schemas.microsoft.com/office/drawing/2014/main" id="{CB5FD5BF-FC85-E449-974C-87B188C62E9D}"/>
              </a:ext>
            </a:extLst>
          </p:cNvPr>
          <p:cNvSpPr/>
          <p:nvPr/>
        </p:nvSpPr>
        <p:spPr>
          <a:xfrm>
            <a:off x="2802927" y="1483144"/>
            <a:ext cx="1444306" cy="400110"/>
          </a:xfrm>
          <a:prstGeom prst="rect">
            <a:avLst/>
          </a:prstGeom>
        </p:spPr>
        <p:txBody>
          <a:bodyPr wrap="none">
            <a:spAutoFit/>
          </a:bodyPr>
          <a:lstStyle/>
          <a:p>
            <a:pPr fontAlgn="t"/>
            <a:r>
              <a:rPr lang="en-GB" sz="2000" dirty="0">
                <a:solidFill>
                  <a:srgbClr val="FF3860"/>
                </a:solidFill>
                <a:latin typeface="OpenDyslexicAlta" pitchFamily="2" charset="77"/>
              </a:rPr>
              <a:t>generally</a:t>
            </a:r>
            <a:endParaRPr lang="en-GB" dirty="0">
              <a:solidFill>
                <a:srgbClr val="FF3860"/>
              </a:solidFill>
              <a:latin typeface="OpenDyslexicAlta" pitchFamily="2" charset="77"/>
            </a:endParaRPr>
          </a:p>
        </p:txBody>
      </p:sp>
      <p:sp>
        <p:nvSpPr>
          <p:cNvPr id="45" name="TextBox 44">
            <a:extLst>
              <a:ext uri="{FF2B5EF4-FFF2-40B4-BE49-F238E27FC236}">
                <a16:creationId xmlns:a16="http://schemas.microsoft.com/office/drawing/2014/main" id="{FF8BF8D1-40B5-0E43-8A17-68F6D1F0CE6E}"/>
              </a:ext>
            </a:extLst>
          </p:cNvPr>
          <p:cNvSpPr txBox="1"/>
          <p:nvPr/>
        </p:nvSpPr>
        <p:spPr>
          <a:xfrm>
            <a:off x="356691" y="267243"/>
            <a:ext cx="1872256" cy="400110"/>
          </a:xfrm>
          <a:prstGeom prst="rect">
            <a:avLst/>
          </a:prstGeom>
          <a:noFill/>
        </p:spPr>
        <p:txBody>
          <a:bodyPr wrap="square" rtlCol="0">
            <a:spAutoFit/>
          </a:bodyPr>
          <a:lstStyle/>
          <a:p>
            <a:r>
              <a:rPr lang="en-US" sz="2000" dirty="0">
                <a:solidFill>
                  <a:srgbClr val="FF3860"/>
                </a:solidFill>
              </a:rPr>
              <a:t>Answers: </a:t>
            </a:r>
          </a:p>
        </p:txBody>
      </p:sp>
    </p:spTree>
    <p:extLst>
      <p:ext uri="{BB962C8B-B14F-4D97-AF65-F5344CB8AC3E}">
        <p14:creationId xmlns:p14="http://schemas.microsoft.com/office/powerpoint/2010/main" val="3257347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5A73811-A2D8-4947-B1BE-AC82A68AD59B}"/>
              </a:ext>
            </a:extLst>
          </p:cNvPr>
          <p:cNvCxnSpPr>
            <a:cxnSpLocks/>
          </p:cNvCxnSpPr>
          <p:nvPr/>
        </p:nvCxnSpPr>
        <p:spPr>
          <a:xfrm>
            <a:off x="4667250" y="2482369"/>
            <a:ext cx="0" cy="398145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C6B607F2-33CE-4DE6-841A-B52D63F7A5FE}"/>
              </a:ext>
            </a:extLst>
          </p:cNvPr>
          <p:cNvCxnSpPr>
            <a:cxnSpLocks/>
          </p:cNvCxnSpPr>
          <p:nvPr/>
        </p:nvCxnSpPr>
        <p:spPr>
          <a:xfrm>
            <a:off x="6467475" y="2482369"/>
            <a:ext cx="0" cy="405765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10E526A9-3E3B-42D7-8D30-3D14B9F23285}"/>
              </a:ext>
            </a:extLst>
          </p:cNvPr>
          <p:cNvCxnSpPr>
            <a:cxnSpLocks/>
          </p:cNvCxnSpPr>
          <p:nvPr/>
        </p:nvCxnSpPr>
        <p:spPr>
          <a:xfrm flipH="1">
            <a:off x="3114675" y="5101744"/>
            <a:ext cx="478155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DB4FA62-65FB-4C6F-A4DD-5BD7FF277243}"/>
              </a:ext>
            </a:extLst>
          </p:cNvPr>
          <p:cNvCxnSpPr>
            <a:cxnSpLocks/>
          </p:cNvCxnSpPr>
          <p:nvPr/>
        </p:nvCxnSpPr>
        <p:spPr>
          <a:xfrm flipH="1">
            <a:off x="3114675" y="3882544"/>
            <a:ext cx="4781550" cy="0"/>
          </a:xfrm>
          <a:prstGeom prst="line">
            <a:avLst/>
          </a:prstGeom>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3EDAE835-8966-4FF7-BF1B-E00DBDEB6B07}"/>
              </a:ext>
            </a:extLst>
          </p:cNvPr>
          <p:cNvSpPr txBox="1"/>
          <p:nvPr/>
        </p:nvSpPr>
        <p:spPr>
          <a:xfrm>
            <a:off x="2986089" y="2946474"/>
            <a:ext cx="1428746" cy="461665"/>
          </a:xfrm>
          <a:prstGeom prst="rect">
            <a:avLst/>
          </a:prstGeom>
          <a:noFill/>
        </p:spPr>
        <p:txBody>
          <a:bodyPr wrap="square" rtlCol="0">
            <a:spAutoFit/>
          </a:bodyPr>
          <a:lstStyle/>
          <a:p>
            <a:pPr algn="ctr"/>
            <a:r>
              <a:rPr lang="en-GB" sz="2400" dirty="0">
                <a:latin typeface="OpenDyslexicAlta" pitchFamily="2" charset="77"/>
              </a:rPr>
              <a:t>usually</a:t>
            </a:r>
            <a:endParaRPr lang="en-GB" dirty="0">
              <a:latin typeface="OpenDyslexicAlta" pitchFamily="2" charset="77"/>
            </a:endParaRPr>
          </a:p>
        </p:txBody>
      </p:sp>
      <p:sp>
        <p:nvSpPr>
          <p:cNvPr id="20" name="TextBox 19">
            <a:extLst>
              <a:ext uri="{FF2B5EF4-FFF2-40B4-BE49-F238E27FC236}">
                <a16:creationId xmlns:a16="http://schemas.microsoft.com/office/drawing/2014/main" id="{F9B63D0A-7956-49AF-9198-E55F7947D01B}"/>
              </a:ext>
            </a:extLst>
          </p:cNvPr>
          <p:cNvSpPr txBox="1"/>
          <p:nvPr/>
        </p:nvSpPr>
        <p:spPr>
          <a:xfrm>
            <a:off x="4667254" y="4261312"/>
            <a:ext cx="1428746" cy="461665"/>
          </a:xfrm>
          <a:prstGeom prst="rect">
            <a:avLst/>
          </a:prstGeom>
          <a:noFill/>
        </p:spPr>
        <p:txBody>
          <a:bodyPr wrap="square" rtlCol="0">
            <a:spAutoFit/>
          </a:bodyPr>
          <a:lstStyle/>
          <a:p>
            <a:pPr algn="ctr"/>
            <a:r>
              <a:rPr lang="en-GB" sz="2400" dirty="0">
                <a:latin typeface="OpenDyslexicAlta" pitchFamily="2" charset="77"/>
              </a:rPr>
              <a:t>usually</a:t>
            </a:r>
            <a:endParaRPr lang="en-GB" dirty="0">
              <a:latin typeface="OpenDyslexicAlta" pitchFamily="2" charset="77"/>
            </a:endParaRPr>
          </a:p>
        </p:txBody>
      </p:sp>
      <p:sp>
        <p:nvSpPr>
          <p:cNvPr id="21" name="TextBox 20">
            <a:extLst>
              <a:ext uri="{FF2B5EF4-FFF2-40B4-BE49-F238E27FC236}">
                <a16:creationId xmlns:a16="http://schemas.microsoft.com/office/drawing/2014/main" id="{6E70CB29-5CB5-445C-AEEA-C1FDDD624DD6}"/>
              </a:ext>
            </a:extLst>
          </p:cNvPr>
          <p:cNvSpPr txBox="1"/>
          <p:nvPr/>
        </p:nvSpPr>
        <p:spPr>
          <a:xfrm>
            <a:off x="6467475" y="5551949"/>
            <a:ext cx="1428746" cy="461665"/>
          </a:xfrm>
          <a:prstGeom prst="rect">
            <a:avLst/>
          </a:prstGeom>
          <a:noFill/>
        </p:spPr>
        <p:txBody>
          <a:bodyPr wrap="square" rtlCol="0">
            <a:spAutoFit/>
          </a:bodyPr>
          <a:lstStyle/>
          <a:p>
            <a:pPr algn="ctr"/>
            <a:r>
              <a:rPr lang="en-GB" sz="2400" dirty="0">
                <a:latin typeface="OpenDyslexicAlta" pitchFamily="2" charset="77"/>
              </a:rPr>
              <a:t>usually</a:t>
            </a:r>
            <a:endParaRPr lang="en-GB" dirty="0">
              <a:latin typeface="OpenDyslexicAlta" pitchFamily="2" charset="77"/>
            </a:endParaRPr>
          </a:p>
        </p:txBody>
      </p:sp>
      <p:sp>
        <p:nvSpPr>
          <p:cNvPr id="22" name="TextBox 21">
            <a:extLst>
              <a:ext uri="{FF2B5EF4-FFF2-40B4-BE49-F238E27FC236}">
                <a16:creationId xmlns:a16="http://schemas.microsoft.com/office/drawing/2014/main" id="{3C757D02-199B-4E8F-92D8-D83679F3ADDA}"/>
              </a:ext>
            </a:extLst>
          </p:cNvPr>
          <p:cNvSpPr txBox="1"/>
          <p:nvPr/>
        </p:nvSpPr>
        <p:spPr>
          <a:xfrm>
            <a:off x="4624385" y="2972685"/>
            <a:ext cx="1955491" cy="461665"/>
          </a:xfrm>
          <a:prstGeom prst="rect">
            <a:avLst/>
          </a:prstGeom>
          <a:noFill/>
        </p:spPr>
        <p:txBody>
          <a:bodyPr wrap="square" rtlCol="0">
            <a:spAutoFit/>
          </a:bodyPr>
          <a:lstStyle/>
          <a:p>
            <a:pPr algn="ctr"/>
            <a:r>
              <a:rPr lang="en-GB" sz="2400" dirty="0">
                <a:latin typeface="OpenDyslexicAlta" pitchFamily="2" charset="77"/>
              </a:rPr>
              <a:t>beautifully</a:t>
            </a:r>
            <a:endParaRPr lang="en-GB" dirty="0">
              <a:latin typeface="OpenDyslexicAlta" pitchFamily="2" charset="77"/>
            </a:endParaRPr>
          </a:p>
        </p:txBody>
      </p:sp>
      <p:sp>
        <p:nvSpPr>
          <p:cNvPr id="23" name="TextBox 22">
            <a:extLst>
              <a:ext uri="{FF2B5EF4-FFF2-40B4-BE49-F238E27FC236}">
                <a16:creationId xmlns:a16="http://schemas.microsoft.com/office/drawing/2014/main" id="{9DD9AF0A-D46F-4955-B328-6D96DA3A32C7}"/>
              </a:ext>
            </a:extLst>
          </p:cNvPr>
          <p:cNvSpPr txBox="1"/>
          <p:nvPr/>
        </p:nvSpPr>
        <p:spPr>
          <a:xfrm>
            <a:off x="2831148" y="5628447"/>
            <a:ext cx="1943812" cy="461665"/>
          </a:xfrm>
          <a:prstGeom prst="rect">
            <a:avLst/>
          </a:prstGeom>
          <a:noFill/>
        </p:spPr>
        <p:txBody>
          <a:bodyPr wrap="square" rtlCol="0">
            <a:spAutoFit/>
          </a:bodyPr>
          <a:lstStyle/>
          <a:p>
            <a:pPr algn="ctr"/>
            <a:r>
              <a:rPr lang="en-GB" sz="2400" dirty="0">
                <a:latin typeface="OpenDyslexicAlta" pitchFamily="2" charset="77"/>
              </a:rPr>
              <a:t>beautifully</a:t>
            </a:r>
            <a:endParaRPr lang="en-GB" dirty="0">
              <a:latin typeface="OpenDyslexicAlta" pitchFamily="2" charset="77"/>
            </a:endParaRPr>
          </a:p>
        </p:txBody>
      </p:sp>
      <p:cxnSp>
        <p:nvCxnSpPr>
          <p:cNvPr id="25" name="Straight Connector 24">
            <a:extLst>
              <a:ext uri="{FF2B5EF4-FFF2-40B4-BE49-F238E27FC236}">
                <a16:creationId xmlns:a16="http://schemas.microsoft.com/office/drawing/2014/main" id="{02AEB9C1-DC2F-4813-8395-1A018DF97C11}"/>
              </a:ext>
            </a:extLst>
          </p:cNvPr>
          <p:cNvCxnSpPr/>
          <p:nvPr/>
        </p:nvCxnSpPr>
        <p:spPr>
          <a:xfrm>
            <a:off x="3419475" y="2946474"/>
            <a:ext cx="4343400" cy="3231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5F0ECC2-A834-4814-9DE0-84465D17A9E2}"/>
              </a:ext>
            </a:extLst>
          </p:cNvPr>
          <p:cNvSpPr txBox="1"/>
          <p:nvPr/>
        </p:nvSpPr>
        <p:spPr>
          <a:xfrm>
            <a:off x="285749" y="241252"/>
            <a:ext cx="9143999" cy="2254656"/>
          </a:xfrm>
          <a:prstGeom prst="rect">
            <a:avLst/>
          </a:prstGeom>
          <a:noFill/>
        </p:spPr>
        <p:txBody>
          <a:bodyPr wrap="square" rtlCol="0">
            <a:spAutoFit/>
          </a:bodyPr>
          <a:lstStyle/>
          <a:p>
            <a:pPr>
              <a:lnSpc>
                <a:spcPct val="150000"/>
              </a:lnSpc>
            </a:pPr>
            <a:r>
              <a:rPr lang="en-GB" sz="2400" dirty="0">
                <a:latin typeface="OpenDyslexicAlta" pitchFamily="2" charset="77"/>
              </a:rPr>
              <a:t>Play a word version of noughts and crosses: </a:t>
            </a:r>
          </a:p>
          <a:p>
            <a:pPr marL="285750" indent="-285750">
              <a:lnSpc>
                <a:spcPct val="150000"/>
              </a:lnSpc>
              <a:buFont typeface="Arial" panose="020B0604020202020204" pitchFamily="34" charset="0"/>
              <a:buChar char="•"/>
            </a:pPr>
            <a:r>
              <a:rPr lang="en-GB" dirty="0">
                <a:latin typeface="OpenDyslexicAlta" pitchFamily="2" charset="77"/>
              </a:rPr>
              <a:t>Each partner chooses a word from the spelling list and has to try and get three of their chosen word in a row. </a:t>
            </a:r>
          </a:p>
          <a:p>
            <a:pPr marL="285750" indent="-285750">
              <a:lnSpc>
                <a:spcPct val="150000"/>
              </a:lnSpc>
              <a:buFont typeface="Arial" panose="020B0604020202020204" pitchFamily="34" charset="0"/>
              <a:buChar char="•"/>
            </a:pPr>
            <a:r>
              <a:rPr lang="en-GB" dirty="0">
                <a:latin typeface="OpenDyslexicAlta" pitchFamily="2" charset="77"/>
              </a:rPr>
              <a:t>Winner has three in a row, all spelled correctly. </a:t>
            </a:r>
          </a:p>
          <a:p>
            <a:pPr marL="285750" indent="-285750">
              <a:lnSpc>
                <a:spcPct val="150000"/>
              </a:lnSpc>
              <a:buFont typeface="Arial" panose="020B0604020202020204" pitchFamily="34" charset="0"/>
              <a:buChar char="•"/>
            </a:pPr>
            <a:r>
              <a:rPr lang="en-GB" dirty="0">
                <a:latin typeface="OpenDyslexicAlta" pitchFamily="2" charset="77"/>
              </a:rPr>
              <a:t>Start again with new words.</a:t>
            </a:r>
          </a:p>
        </p:txBody>
      </p:sp>
    </p:spTree>
    <p:extLst>
      <p:ext uri="{BB962C8B-B14F-4D97-AF65-F5344CB8AC3E}">
        <p14:creationId xmlns:p14="http://schemas.microsoft.com/office/powerpoint/2010/main" val="24481176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8173893"/>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177843332"/>
                    </a:ext>
                  </a:extLst>
                </a:gridCol>
                <a:gridCol w="1858433">
                  <a:extLst>
                    <a:ext uri="{9D8B030D-6E8A-4147-A177-3AD203B41FA5}">
                      <a16:colId xmlns:a16="http://schemas.microsoft.com/office/drawing/2014/main" val="1184821519"/>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1800" b="0" i="0" dirty="0">
                          <a:latin typeface="OpenDyslexicAlta" pitchFamily="2" charset="77"/>
                          <a:ea typeface="OpenDyslexic" charset="0"/>
                          <a:cs typeface="OpenDyslexic" charset="0"/>
                        </a:rPr>
                        <a:t>usually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1800" b="0" i="0" dirty="0">
                          <a:latin typeface="OpenDyslexicAlta" pitchFamily="2" charset="77"/>
                          <a:ea typeface="OpenDyslexic" charset="0"/>
                          <a:cs typeface="OpenDyslexic" charset="0"/>
                        </a:rPr>
                        <a:t>finally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1800" b="0" i="0" dirty="0">
                          <a:latin typeface="OpenDyslexicAlta" pitchFamily="2" charset="77"/>
                          <a:ea typeface="OpenDyslexic" charset="0"/>
                          <a:cs typeface="OpenDyslexic" charset="0"/>
                        </a:rPr>
                        <a:t>beautifully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1800" b="0" i="0" dirty="0">
                          <a:latin typeface="OpenDyslexicAlta" pitchFamily="2" charset="77"/>
                          <a:ea typeface="OpenDyslexic" charset="0"/>
                          <a:cs typeface="OpenDyslexic" charset="0"/>
                        </a:rPr>
                        <a:t>thoughtfully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1800" b="0" i="0" dirty="0">
                          <a:latin typeface="OpenDyslexicAlta" pitchFamily="2" charset="77"/>
                          <a:ea typeface="OpenDyslexic" charset="0"/>
                          <a:cs typeface="OpenDyslexic" charset="0"/>
                        </a:rPr>
                        <a:t>wonderfully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1800" b="0" i="0" dirty="0">
                          <a:latin typeface="OpenDyslexicAlta" pitchFamily="2" charset="77"/>
                          <a:ea typeface="OpenDyslexic" charset="0"/>
                          <a:cs typeface="OpenDyslexic" charset="0"/>
                        </a:rPr>
                        <a:t>carefully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1800" b="0" i="0" dirty="0">
                          <a:latin typeface="OpenDyslexicAlta" pitchFamily="2" charset="77"/>
                          <a:ea typeface="OpenDyslexic" charset="0"/>
                          <a:cs typeface="OpenDyslexic" charset="0"/>
                        </a:rPr>
                        <a:t>faithfully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1800" b="0" i="0" dirty="0">
                          <a:latin typeface="OpenDyslexicAlta" pitchFamily="2" charset="77"/>
                          <a:ea typeface="OpenDyslexic" charset="0"/>
                          <a:cs typeface="OpenDyslexic" charset="0"/>
                        </a:rPr>
                        <a:t>peacefully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1800" b="0" i="0" dirty="0">
                          <a:latin typeface="OpenDyslexicAlta" pitchFamily="2" charset="77"/>
                          <a:ea typeface="OpenDyslexic" charset="0"/>
                          <a:cs typeface="OpenDyslexic" charset="0"/>
                        </a:rPr>
                        <a:t>cruelly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1800" b="0" i="0" dirty="0">
                          <a:latin typeface="OpenDyslexicAlta" pitchFamily="2" charset="77"/>
                          <a:ea typeface="OpenDyslexic" charset="0"/>
                          <a:cs typeface="OpenDyslexic" charset="0"/>
                        </a:rPr>
                        <a:t>generally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46829138"/>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a:t>
                      </a:r>
                      <a:r>
                        <a:rPr lang="en-GB" sz="1400" baseline="0" dirty="0" err="1">
                          <a:latin typeface="Muli" pitchFamily="2" charset="77"/>
                        </a:rPr>
                        <a:t>ly</a:t>
                      </a:r>
                      <a:r>
                        <a:rPr lang="en-GB" sz="1400" baseline="0" dirty="0">
                          <a:latin typeface="Muli" pitchFamily="2" charset="77"/>
                        </a:rPr>
                        <a:t>’ to to turn an adjective into an adverb when the final letter is ‘l.’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59180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040025"/>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usually</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finally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beautifully</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thoughtfully</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wonderfully</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carefully</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faithfully</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peacefully</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cruelly</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generally</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139332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Adding ‘-</a:t>
                      </a:r>
                      <a:r>
                        <a:rPr lang="en-GB" sz="1400" baseline="0" dirty="0" err="1">
                          <a:latin typeface="Muli" pitchFamily="2" charset="77"/>
                        </a:rPr>
                        <a:t>ly</a:t>
                      </a:r>
                      <a:r>
                        <a:rPr lang="en-GB" sz="1400" baseline="0" dirty="0">
                          <a:latin typeface="Muli" pitchFamily="2" charset="77"/>
                        </a:rPr>
                        <a:t>’ to to turn an adjective into an adverb when the final letter is ‘l.’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10</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399" y="2072018"/>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0" y="3012933"/>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9" name="Rounded Rectangle 8"/>
          <p:cNvSpPr/>
          <p:nvPr/>
        </p:nvSpPr>
        <p:spPr>
          <a:xfrm>
            <a:off x="3477296" y="3955405"/>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2" y="3955405"/>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FF7E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flipV="1">
            <a:off x="4855334" y="2482534"/>
            <a:ext cx="294065" cy="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flipV="1">
            <a:off x="4855334" y="3423449"/>
            <a:ext cx="294066" cy="3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474389" y="1841027"/>
            <a:ext cx="1596912"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definition</a:t>
            </a:r>
          </a:p>
        </p:txBody>
      </p:sp>
      <p:sp>
        <p:nvSpPr>
          <p:cNvPr id="45" name="TextBox 44"/>
          <p:cNvSpPr txBox="1"/>
          <p:nvPr/>
        </p:nvSpPr>
        <p:spPr>
          <a:xfrm>
            <a:off x="4855334" y="1291768"/>
            <a:ext cx="5520709"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Use a dictionary to find out what your spellings mean.  </a:t>
            </a:r>
          </a:p>
          <a:p>
            <a:pPr algn="ctr"/>
            <a:r>
              <a:rPr lang="en-GB" sz="1400" dirty="0">
                <a:latin typeface="OpenDyslexicAlta" pitchFamily="2" charset="77"/>
                <a:ea typeface="OpenDyslexic" charset="0"/>
                <a:cs typeface="OpenDyslexic" charset="0"/>
              </a:rPr>
              <a:t>Create your own definition for 5 of your words. </a:t>
            </a:r>
          </a:p>
        </p:txBody>
      </p:sp>
    </p:spTree>
    <p:extLst>
      <p:ext uri="{BB962C8B-B14F-4D97-AF65-F5344CB8AC3E}">
        <p14:creationId xmlns:p14="http://schemas.microsoft.com/office/powerpoint/2010/main" val="12389165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Word with the ’</a:t>
            </a:r>
            <a:r>
              <a:rPr lang="en-GB" dirty="0" err="1"/>
              <a:t>sh</a:t>
            </a:r>
            <a:r>
              <a:rPr lang="en-GB" dirty="0"/>
              <a:t>’ sound spelled </a:t>
            </a:r>
            <a:r>
              <a:rPr lang="en-GB" dirty="0" err="1"/>
              <a:t>ch.</a:t>
            </a:r>
            <a:r>
              <a:rPr lang="en-GB" dirty="0"/>
              <a:t>  These words are French in origin.</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11</a:t>
            </a:r>
          </a:p>
        </p:txBody>
      </p:sp>
    </p:spTree>
    <p:extLst>
      <p:ext uri="{BB962C8B-B14F-4D97-AF65-F5344CB8AC3E}">
        <p14:creationId xmlns:p14="http://schemas.microsoft.com/office/powerpoint/2010/main" val="124471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a:t>
            </a:r>
            <a:br>
              <a:rPr lang="en-GB" dirty="0"/>
            </a:br>
            <a:r>
              <a:rPr lang="en-GB" dirty="0">
                <a:solidFill>
                  <a:srgbClr val="FF3860"/>
                </a:solidFill>
              </a:rPr>
              <a:t>except</a:t>
            </a:r>
            <a:r>
              <a:rPr lang="en-GB" dirty="0"/>
              <a:t>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a:t>
            </a:r>
            <a:r>
              <a:rPr lang="en-GB" dirty="0">
                <a:solidFill>
                  <a:srgbClr val="FF3860"/>
                </a:solidFill>
              </a:rPr>
              <a:t>except</a:t>
            </a:r>
          </a:p>
          <a:p>
            <a:endParaRPr lang="en-GB" dirty="0"/>
          </a:p>
        </p:txBody>
      </p:sp>
      <p:sp>
        <p:nvSpPr>
          <p:cNvPr id="4" name="TextBox 3">
            <a:extLst>
              <a:ext uri="{FF2B5EF4-FFF2-40B4-BE49-F238E27FC236}">
                <a16:creationId xmlns:a16="http://schemas.microsoft.com/office/drawing/2014/main" id="{E3B66D49-E205-C44F-BBE4-E0B03CF377E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8862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030288" y="788047"/>
            <a:ext cx="427037" cy="362803"/>
          </a:xfrm>
        </p:spPr>
        <p:txBody>
          <a:bodyPr>
            <a:normAutofit fontScale="85000" lnSpcReduction="20000"/>
          </a:bodyPr>
          <a:lstStyle/>
          <a:p>
            <a:r>
              <a:rPr lang="en-GB" dirty="0"/>
              <a:t>  11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Word with the ’</a:t>
            </a:r>
            <a:r>
              <a:rPr lang="en-GB" dirty="0" err="1"/>
              <a:t>sh</a:t>
            </a:r>
            <a:r>
              <a:rPr lang="en-GB" dirty="0"/>
              <a:t>’ sound spelled </a:t>
            </a:r>
            <a:r>
              <a:rPr lang="en-GB" dirty="0" err="1"/>
              <a:t>ch.</a:t>
            </a:r>
            <a:r>
              <a:rPr lang="en-GB" dirty="0"/>
              <a:t>  These words are French in origin. </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478076998"/>
              </p:ext>
            </p:extLst>
          </p:nvPr>
        </p:nvGraphicFramePr>
        <p:xfrm>
          <a:off x="3429000" y="1311275"/>
          <a:ext cx="8363607" cy="4788425"/>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children are looking at words that we have taken from the French language. These words all contain a ‘</a:t>
                      </a:r>
                      <a:r>
                        <a:rPr lang="en-GB" sz="1700" b="0" i="0" dirty="0" err="1">
                          <a:latin typeface="Muli" pitchFamily="2" charset="77"/>
                        </a:rPr>
                        <a:t>sh</a:t>
                      </a:r>
                      <a:r>
                        <a:rPr lang="en-GB" sz="1700" b="0" i="0" dirty="0">
                          <a:latin typeface="Muli" pitchFamily="2" charset="77"/>
                        </a:rPr>
                        <a:t>’ sound which is spelled ‘</a:t>
                      </a:r>
                      <a:r>
                        <a:rPr lang="en-GB" sz="1700" b="0" i="0" dirty="0" err="1">
                          <a:latin typeface="Muli" pitchFamily="2" charset="77"/>
                        </a:rPr>
                        <a:t>ch</a:t>
                      </a:r>
                      <a:r>
                        <a:rPr lang="en-GB" sz="1700" b="0" i="0" dirty="0">
                          <a:latin typeface="Muli" pitchFamily="2" charset="77"/>
                        </a:rPr>
                        <a:t>’. Can the children think of any words where ‘</a:t>
                      </a:r>
                      <a:r>
                        <a:rPr lang="en-GB" sz="1700" b="0" i="0" dirty="0" err="1">
                          <a:latin typeface="Muli" pitchFamily="2" charset="77"/>
                        </a:rPr>
                        <a:t>ch</a:t>
                      </a:r>
                      <a:r>
                        <a:rPr lang="en-GB" sz="1700" b="0" i="0" dirty="0">
                          <a:latin typeface="Muli" pitchFamily="2" charset="77"/>
                        </a:rPr>
                        <a:t>’ sounds like ‘</a:t>
                      </a:r>
                      <a:r>
                        <a:rPr lang="en-GB" sz="1700" b="0" i="0" dirty="0" err="1">
                          <a:latin typeface="Muli" pitchFamily="2" charset="77"/>
                        </a:rPr>
                        <a:t>sh</a:t>
                      </a:r>
                      <a:r>
                        <a:rPr lang="en-GB" sz="1700" b="0" i="0" dirty="0">
                          <a:latin typeface="Muli" pitchFamily="2" charset="77"/>
                        </a:rPr>
                        <a:t>’?</a:t>
                      </a:r>
                    </a:p>
                  </a:txBody>
                  <a:tcPr/>
                </a:tc>
                <a:extLst>
                  <a:ext uri="{0D108BD9-81ED-4DB2-BD59-A6C34878D82A}">
                    <a16:rowId xmlns:a16="http://schemas.microsoft.com/office/drawing/2014/main" val="10000"/>
                  </a:ext>
                </a:extLst>
              </a:tr>
              <a:tr h="1660862">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Children look at the power point slide with images on – can  they identify any of the images and write down the words on their whiteboard, remind them that if they hear ‘</a:t>
                      </a:r>
                      <a:r>
                        <a:rPr lang="en-GB" sz="1700" b="0" i="0" baseline="0" dirty="0" err="1">
                          <a:latin typeface="Muli" pitchFamily="2" charset="77"/>
                        </a:rPr>
                        <a:t>sh</a:t>
                      </a:r>
                      <a:r>
                        <a:rPr lang="en-GB" sz="1700" b="0" i="0" baseline="0" dirty="0">
                          <a:latin typeface="Muli" pitchFamily="2" charset="77"/>
                        </a:rPr>
                        <a:t>’ in the word then it will be spelled ‘</a:t>
                      </a:r>
                      <a:r>
                        <a:rPr lang="en-GB" sz="1700" b="0" i="0" baseline="0" dirty="0" err="1">
                          <a:latin typeface="Muli" pitchFamily="2" charset="77"/>
                        </a:rPr>
                        <a:t>ch</a:t>
                      </a:r>
                      <a:r>
                        <a:rPr lang="en-GB" sz="1700" b="0" i="0" baseline="0" dirty="0">
                          <a:latin typeface="Muli" pitchFamily="2" charset="77"/>
                        </a:rPr>
                        <a:t>’ in these words!</a:t>
                      </a:r>
                      <a:br>
                        <a:rPr lang="en-GB" sz="1700" b="0" i="0" baseline="0" dirty="0">
                          <a:latin typeface="Muli" pitchFamily="2" charset="77"/>
                        </a:rPr>
                      </a:br>
                      <a:br>
                        <a:rPr lang="en-GB" sz="1700" b="0" i="0" baseline="0" dirty="0">
                          <a:latin typeface="Muli" pitchFamily="2" charset="77"/>
                        </a:rPr>
                      </a:br>
                      <a:r>
                        <a:rPr lang="en-GB" sz="1700" b="0" i="0" baseline="0" dirty="0">
                          <a:latin typeface="Muli" pitchFamily="2" charset="77"/>
                        </a:rPr>
                        <a:t>Click once to add the clues if required.</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Children to write three sentences which accurately contain two of the images on the power point slide. </a:t>
                      </a:r>
                      <a:br>
                        <a:rPr lang="en-GB" sz="1700" b="0" i="0" dirty="0">
                          <a:latin typeface="Muli" pitchFamily="2" charset="77"/>
                        </a:rPr>
                      </a:br>
                      <a:r>
                        <a:rPr lang="en-GB" sz="1700" b="0" i="0" dirty="0">
                          <a:latin typeface="Muli" pitchFamily="2" charset="77"/>
                        </a:rPr>
                        <a:t>For example:</a:t>
                      </a:r>
                      <a:br>
                        <a:rPr lang="en-GB" sz="1700" b="0" i="0" dirty="0">
                          <a:latin typeface="Muli" pitchFamily="2" charset="77"/>
                        </a:rPr>
                      </a:br>
                      <a:r>
                        <a:rPr lang="en-GB" sz="1700" b="0" i="0" dirty="0">
                          <a:latin typeface="Muli" pitchFamily="2" charset="77"/>
                        </a:rPr>
                        <a:t> </a:t>
                      </a:r>
                      <a:br>
                        <a:rPr lang="en-GB" sz="1700" b="0" i="0" dirty="0">
                          <a:latin typeface="Muli" pitchFamily="2" charset="77"/>
                        </a:rPr>
                      </a:br>
                      <a:r>
                        <a:rPr lang="en-GB" sz="1700" b="0" i="0" dirty="0">
                          <a:latin typeface="Muli" pitchFamily="2" charset="77"/>
                        </a:rPr>
                        <a:t>“The talented chef came a small town in France where he lived in a wooden chalet.”</a:t>
                      </a:r>
                    </a:p>
                  </a:txBody>
                  <a:tcPr/>
                </a:tc>
                <a:extLst>
                  <a:ext uri="{0D108BD9-81ED-4DB2-BD59-A6C34878D82A}">
                    <a16:rowId xmlns:a16="http://schemas.microsoft.com/office/drawing/2014/main" val="10002"/>
                  </a:ext>
                </a:extLst>
              </a:tr>
            </a:tbl>
          </a:graphicData>
        </a:graphic>
      </p:graphicFrame>
      <p:graphicFrame>
        <p:nvGraphicFramePr>
          <p:cNvPr id="9" name="Table 8">
            <a:extLst>
              <a:ext uri="{FF2B5EF4-FFF2-40B4-BE49-F238E27FC236}">
                <a16:creationId xmlns:a16="http://schemas.microsoft.com/office/drawing/2014/main" id="{CC20A80F-7312-8144-B6D1-74C35EFAECC0}"/>
              </a:ext>
            </a:extLst>
          </p:cNvPr>
          <p:cNvGraphicFramePr>
            <a:graphicFrameLocks noGrp="1"/>
          </p:cNvGraphicFramePr>
          <p:nvPr>
            <p:extLst>
              <p:ext uri="{D42A27DB-BD31-4B8C-83A1-F6EECF244321}">
                <p14:modId xmlns:p14="http://schemas.microsoft.com/office/powerpoint/2010/main" val="3243722562"/>
              </p:ext>
            </p:extLst>
          </p:nvPr>
        </p:nvGraphicFramePr>
        <p:xfrm>
          <a:off x="508000" y="15526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chef</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chalet</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machine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brochure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parachute</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chute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chaperone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chandelier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crochet</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quiche</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763876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dirty="0"/>
              <a:t>What can you see? Write down what these images are:</a:t>
            </a:r>
          </a:p>
        </p:txBody>
      </p:sp>
      <p:pic>
        <p:nvPicPr>
          <p:cNvPr id="2050" name="Picture 2" descr="Chef, Character, Cook, Gourmet">
            <a:extLst>
              <a:ext uri="{FF2B5EF4-FFF2-40B4-BE49-F238E27FC236}">
                <a16:creationId xmlns:a16="http://schemas.microsoft.com/office/drawing/2014/main" id="{3A95E43C-A526-44BB-8533-AD7D383C3E9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5820" y="1842690"/>
            <a:ext cx="163322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shing Machine Clothes Laundry Washer Was">
            <a:extLst>
              <a:ext uri="{FF2B5EF4-FFF2-40B4-BE49-F238E27FC236}">
                <a16:creationId xmlns:a16="http://schemas.microsoft.com/office/drawing/2014/main" id="{2F934879-BE1D-4FC4-9F4F-66F01928335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99083" y="4469130"/>
            <a:ext cx="1072291" cy="1736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ratrooper Parachute Parachutist Person C">
            <a:extLst>
              <a:ext uri="{FF2B5EF4-FFF2-40B4-BE49-F238E27FC236}">
                <a16:creationId xmlns:a16="http://schemas.microsoft.com/office/drawing/2014/main" id="{8AF5B9FE-D2E8-4FE8-9540-8C51B511C0B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47789" y="1261070"/>
            <a:ext cx="1224598" cy="24491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delier Light Lighting Lamp Crystal Han">
            <a:extLst>
              <a:ext uri="{FF2B5EF4-FFF2-40B4-BE49-F238E27FC236}">
                <a16:creationId xmlns:a16="http://schemas.microsoft.com/office/drawing/2014/main" id="{B38B3F91-9E1D-42DD-B0A5-4C7EAC67A20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23353" y="1621790"/>
            <a:ext cx="1629559" cy="25184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tholder, Craft, Base, Colorful">
            <a:extLst>
              <a:ext uri="{FF2B5EF4-FFF2-40B4-BE49-F238E27FC236}">
                <a16:creationId xmlns:a16="http://schemas.microsoft.com/office/drawing/2014/main" id="{6C8B8DD7-116D-4F8C-A69C-EEC930DADCA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29115" y="1809750"/>
            <a:ext cx="1452563"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gazine, Photo Book, Brochure, Layout">
            <a:extLst>
              <a:ext uri="{FF2B5EF4-FFF2-40B4-BE49-F238E27FC236}">
                <a16:creationId xmlns:a16="http://schemas.microsoft.com/office/drawing/2014/main" id="{92B0A7D0-5A89-405C-AB2E-B12E557DECD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95246" y="4855210"/>
            <a:ext cx="2077559" cy="151257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uilding House Home Mountain Wooden Chalet">
            <a:extLst>
              <a:ext uri="{FF2B5EF4-FFF2-40B4-BE49-F238E27FC236}">
                <a16:creationId xmlns:a16="http://schemas.microsoft.com/office/drawing/2014/main" id="{49865B9E-62BE-439A-BE8A-9D508568A45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12694" y="4352398"/>
            <a:ext cx="2808383" cy="1736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dirty="0">
                <a:latin typeface="Muli" pitchFamily="2" charset="77"/>
              </a:rPr>
              <a:t>pa_ _ _ _ </a:t>
            </a:r>
            <a:r>
              <a:rPr lang="en-GB" dirty="0" err="1">
                <a:latin typeface="Muli" pitchFamily="2" charset="77"/>
              </a:rPr>
              <a:t>ut</a:t>
            </a:r>
            <a:r>
              <a:rPr lang="en-GB" dirty="0">
                <a:latin typeface="Muli" pitchFamily="2" charset="77"/>
              </a:rPr>
              <a:t> _</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664229" y="3525599"/>
            <a:ext cx="1182334" cy="369332"/>
          </a:xfrm>
          <a:prstGeom prst="rect">
            <a:avLst/>
          </a:prstGeom>
          <a:noFill/>
        </p:spPr>
        <p:txBody>
          <a:bodyPr wrap="square" rtlCol="0">
            <a:spAutoFit/>
          </a:bodyPr>
          <a:lstStyle/>
          <a:p>
            <a:r>
              <a:rPr lang="en-GB" dirty="0" err="1">
                <a:latin typeface="Muli" pitchFamily="2" charset="77"/>
              </a:rPr>
              <a:t>cr</a:t>
            </a:r>
            <a:r>
              <a:rPr lang="en-GB" dirty="0">
                <a:latin typeface="Muli" pitchFamily="2" charset="77"/>
              </a:rPr>
              <a:t>_ _ _ _ t</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639175" y="6168866"/>
            <a:ext cx="1104900" cy="369332"/>
          </a:xfrm>
          <a:prstGeom prst="rect">
            <a:avLst/>
          </a:prstGeom>
          <a:noFill/>
        </p:spPr>
        <p:txBody>
          <a:bodyPr wrap="square" rtlCol="0">
            <a:spAutoFit/>
          </a:bodyPr>
          <a:lstStyle/>
          <a:p>
            <a:r>
              <a:rPr lang="en-GB" dirty="0">
                <a:latin typeface="Muli" pitchFamily="2" charset="77"/>
              </a:rPr>
              <a:t>c_ _ l _ _</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693150" y="4104838"/>
            <a:ext cx="1971040" cy="369332"/>
          </a:xfrm>
          <a:prstGeom prst="rect">
            <a:avLst/>
          </a:prstGeom>
          <a:noFill/>
        </p:spPr>
        <p:txBody>
          <a:bodyPr wrap="square" rtlCol="0">
            <a:spAutoFit/>
          </a:bodyPr>
          <a:lstStyle/>
          <a:p>
            <a:r>
              <a:rPr lang="en-GB" dirty="0" err="1">
                <a:latin typeface="Muli" pitchFamily="2" charset="77"/>
              </a:rPr>
              <a:t>ch</a:t>
            </a:r>
            <a:r>
              <a:rPr lang="en-GB" dirty="0">
                <a:latin typeface="Muli" pitchFamily="2" charset="77"/>
              </a:rPr>
              <a:t>_ _ _e_ _ _r</a:t>
            </a:r>
          </a:p>
        </p:txBody>
      </p:sp>
      <p:sp>
        <p:nvSpPr>
          <p:cNvPr id="17" name="TextBox 16">
            <a:extLst>
              <a:ext uri="{FF2B5EF4-FFF2-40B4-BE49-F238E27FC236}">
                <a16:creationId xmlns:a16="http://schemas.microsoft.com/office/drawing/2014/main" id="{F573D6F0-21F1-4AE7-B136-B0A08B642584}"/>
              </a:ext>
            </a:extLst>
          </p:cNvPr>
          <p:cNvSpPr txBox="1"/>
          <p:nvPr/>
        </p:nvSpPr>
        <p:spPr>
          <a:xfrm>
            <a:off x="1140982" y="3894931"/>
            <a:ext cx="1971040" cy="369332"/>
          </a:xfrm>
          <a:prstGeom prst="rect">
            <a:avLst/>
          </a:prstGeom>
          <a:noFill/>
        </p:spPr>
        <p:txBody>
          <a:bodyPr wrap="square" rtlCol="0">
            <a:spAutoFit/>
          </a:bodyPr>
          <a:lstStyle/>
          <a:p>
            <a:r>
              <a:rPr lang="en-GB" dirty="0">
                <a:latin typeface="Muli" pitchFamily="2" charset="77"/>
              </a:rPr>
              <a:t>_ _ _ f</a:t>
            </a: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646331"/>
          </a:xfrm>
          <a:prstGeom prst="rect">
            <a:avLst/>
          </a:prstGeom>
          <a:noFill/>
        </p:spPr>
        <p:txBody>
          <a:bodyPr wrap="square" rtlCol="0">
            <a:spAutoFit/>
          </a:bodyPr>
          <a:lstStyle/>
          <a:p>
            <a:r>
              <a:rPr lang="en-GB" dirty="0">
                <a:latin typeface="Muli" pitchFamily="2" charset="77"/>
              </a:rPr>
              <a:t>washing m_ _ _ _ _ _</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838122" y="6238081"/>
            <a:ext cx="1395990" cy="369332"/>
          </a:xfrm>
          <a:prstGeom prst="rect">
            <a:avLst/>
          </a:prstGeom>
          <a:noFill/>
        </p:spPr>
        <p:txBody>
          <a:bodyPr wrap="square" rtlCol="0">
            <a:spAutoFit/>
          </a:bodyPr>
          <a:lstStyle/>
          <a:p>
            <a:r>
              <a:rPr lang="en-GB" dirty="0">
                <a:latin typeface="Muli" pitchFamily="2" charset="77"/>
              </a:rPr>
              <a:t>b r _ _ _ _ _</a:t>
            </a:r>
          </a:p>
        </p:txBody>
      </p:sp>
    </p:spTree>
    <p:extLst>
      <p:ext uri="{BB962C8B-B14F-4D97-AF65-F5344CB8AC3E}">
        <p14:creationId xmlns:p14="http://schemas.microsoft.com/office/powerpoint/2010/main" val="31904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dirty="0"/>
              <a:t>What can you see? Write down what these images are:</a:t>
            </a:r>
          </a:p>
        </p:txBody>
      </p:sp>
      <p:pic>
        <p:nvPicPr>
          <p:cNvPr id="2050" name="Picture 2" descr="Chef, Character, Cook, Gourmet">
            <a:extLst>
              <a:ext uri="{FF2B5EF4-FFF2-40B4-BE49-F238E27FC236}">
                <a16:creationId xmlns:a16="http://schemas.microsoft.com/office/drawing/2014/main" id="{3A95E43C-A526-44BB-8533-AD7D383C3E9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5820" y="1842690"/>
            <a:ext cx="163322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shing Machine Clothes Laundry Washer Was">
            <a:extLst>
              <a:ext uri="{FF2B5EF4-FFF2-40B4-BE49-F238E27FC236}">
                <a16:creationId xmlns:a16="http://schemas.microsoft.com/office/drawing/2014/main" id="{2F934879-BE1D-4FC4-9F4F-66F01928335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99083" y="4469130"/>
            <a:ext cx="1072291" cy="1736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ratrooper Parachute Parachutist Person C">
            <a:extLst>
              <a:ext uri="{FF2B5EF4-FFF2-40B4-BE49-F238E27FC236}">
                <a16:creationId xmlns:a16="http://schemas.microsoft.com/office/drawing/2014/main" id="{8AF5B9FE-D2E8-4FE8-9540-8C51B511C0B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47789" y="1261070"/>
            <a:ext cx="1224598" cy="24491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andelier Light Lighting Lamp Crystal Han">
            <a:extLst>
              <a:ext uri="{FF2B5EF4-FFF2-40B4-BE49-F238E27FC236}">
                <a16:creationId xmlns:a16="http://schemas.microsoft.com/office/drawing/2014/main" id="{B38B3F91-9E1D-42DD-B0A5-4C7EAC67A20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23353" y="1621790"/>
            <a:ext cx="1629559" cy="25184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tholder, Craft, Base, Colorful">
            <a:extLst>
              <a:ext uri="{FF2B5EF4-FFF2-40B4-BE49-F238E27FC236}">
                <a16:creationId xmlns:a16="http://schemas.microsoft.com/office/drawing/2014/main" id="{6C8B8DD7-116D-4F8C-A69C-EEC930DADCA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29115" y="1809750"/>
            <a:ext cx="1452563"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gazine, Photo Book, Brochure, Layout">
            <a:extLst>
              <a:ext uri="{FF2B5EF4-FFF2-40B4-BE49-F238E27FC236}">
                <a16:creationId xmlns:a16="http://schemas.microsoft.com/office/drawing/2014/main" id="{92B0A7D0-5A89-405C-AB2E-B12E557DECD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95246" y="4855210"/>
            <a:ext cx="2077559" cy="151257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uilding House Home Mountain Wooden Chalet">
            <a:extLst>
              <a:ext uri="{FF2B5EF4-FFF2-40B4-BE49-F238E27FC236}">
                <a16:creationId xmlns:a16="http://schemas.microsoft.com/office/drawing/2014/main" id="{49865B9E-62BE-439A-BE8A-9D508568A45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212694" y="4352398"/>
            <a:ext cx="2808383" cy="1736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dirty="0">
                <a:latin typeface="Muli" pitchFamily="2" charset="77"/>
              </a:rPr>
              <a:t>pa </a:t>
            </a:r>
            <a:r>
              <a:rPr lang="en-GB" u="sng" dirty="0">
                <a:solidFill>
                  <a:srgbClr val="FF3860"/>
                </a:solidFill>
                <a:latin typeface="Muli" pitchFamily="2" charset="77"/>
              </a:rPr>
              <a:t>r</a:t>
            </a:r>
            <a:r>
              <a:rPr lang="en-GB" dirty="0">
                <a:latin typeface="Muli" pitchFamily="2" charset="77"/>
              </a:rPr>
              <a:t> </a:t>
            </a:r>
            <a:r>
              <a:rPr lang="en-GB" u="sng" dirty="0">
                <a:solidFill>
                  <a:srgbClr val="FF3860"/>
                </a:solidFill>
                <a:latin typeface="Muli" pitchFamily="2" charset="77"/>
              </a:rPr>
              <a:t>a</a:t>
            </a:r>
            <a:r>
              <a:rPr lang="en-GB" dirty="0">
                <a:latin typeface="Muli" pitchFamily="2" charset="77"/>
              </a:rPr>
              <a:t> </a:t>
            </a:r>
            <a:r>
              <a:rPr lang="en-GB" u="sng" dirty="0">
                <a:solidFill>
                  <a:srgbClr val="FF3860"/>
                </a:solidFill>
                <a:latin typeface="Muli" pitchFamily="2" charset="77"/>
              </a:rPr>
              <a:t>c</a:t>
            </a:r>
            <a:r>
              <a:rPr lang="en-GB" dirty="0">
                <a:latin typeface="Muli" pitchFamily="2" charset="77"/>
              </a:rPr>
              <a:t> </a:t>
            </a:r>
            <a:r>
              <a:rPr lang="en-GB" dirty="0">
                <a:solidFill>
                  <a:srgbClr val="FF3860"/>
                </a:solidFill>
                <a:latin typeface="Muli" pitchFamily="2" charset="77"/>
              </a:rPr>
              <a:t>h </a:t>
            </a:r>
            <a:r>
              <a:rPr lang="en-GB" dirty="0" err="1">
                <a:latin typeface="Muli" pitchFamily="2" charset="77"/>
              </a:rPr>
              <a:t>ut</a:t>
            </a:r>
            <a:r>
              <a:rPr lang="en-GB" dirty="0">
                <a:latin typeface="Muli" pitchFamily="2" charset="77"/>
              </a:rPr>
              <a:t> </a:t>
            </a:r>
            <a:r>
              <a:rPr lang="en-GB" u="sng" dirty="0">
                <a:solidFill>
                  <a:srgbClr val="FF3860"/>
                </a:solidFill>
                <a:latin typeface="Muli" pitchFamily="2" charset="77"/>
              </a:rPr>
              <a:t>e</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664229" y="3525599"/>
            <a:ext cx="1224598" cy="369332"/>
          </a:xfrm>
          <a:prstGeom prst="rect">
            <a:avLst/>
          </a:prstGeom>
          <a:noFill/>
        </p:spPr>
        <p:txBody>
          <a:bodyPr wrap="square" rtlCol="0">
            <a:spAutoFit/>
          </a:bodyPr>
          <a:lstStyle/>
          <a:p>
            <a:r>
              <a:rPr lang="en-GB" dirty="0" err="1">
                <a:latin typeface="Muli" pitchFamily="2" charset="77"/>
              </a:rPr>
              <a:t>cr</a:t>
            </a:r>
            <a:r>
              <a:rPr lang="en-GB" u="sng" dirty="0" err="1">
                <a:solidFill>
                  <a:srgbClr val="FF3860"/>
                </a:solidFill>
                <a:latin typeface="Muli" pitchFamily="2" charset="77"/>
              </a:rPr>
              <a:t>o</a:t>
            </a:r>
            <a:r>
              <a:rPr lang="en-GB" dirty="0">
                <a:latin typeface="Muli" pitchFamily="2" charset="77"/>
              </a:rPr>
              <a:t> </a:t>
            </a:r>
            <a:r>
              <a:rPr lang="en-GB" u="sng" dirty="0">
                <a:solidFill>
                  <a:srgbClr val="FF3860"/>
                </a:solidFill>
                <a:latin typeface="Muli" pitchFamily="2" charset="77"/>
              </a:rPr>
              <a:t>c</a:t>
            </a:r>
            <a:r>
              <a:rPr lang="en-GB" dirty="0">
                <a:latin typeface="Muli" pitchFamily="2" charset="77"/>
              </a:rPr>
              <a:t> </a:t>
            </a:r>
            <a:r>
              <a:rPr lang="en-GB" u="sng" dirty="0">
                <a:solidFill>
                  <a:srgbClr val="FF3860"/>
                </a:solidFill>
                <a:latin typeface="Muli" pitchFamily="2" charset="77"/>
              </a:rPr>
              <a:t>h</a:t>
            </a:r>
            <a:r>
              <a:rPr lang="en-GB" dirty="0">
                <a:latin typeface="Muli" pitchFamily="2" charset="77"/>
              </a:rPr>
              <a:t> </a:t>
            </a:r>
            <a:r>
              <a:rPr lang="en-GB" u="sng" dirty="0">
                <a:solidFill>
                  <a:srgbClr val="FF3860"/>
                </a:solidFill>
                <a:latin typeface="Muli" pitchFamily="2" charset="77"/>
              </a:rPr>
              <a:t>e</a:t>
            </a:r>
            <a:r>
              <a:rPr lang="en-GB" dirty="0">
                <a:latin typeface="Muli" pitchFamily="2" charset="77"/>
              </a:rPr>
              <a:t> t</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477128" y="6183105"/>
            <a:ext cx="1176157" cy="369332"/>
          </a:xfrm>
          <a:prstGeom prst="rect">
            <a:avLst/>
          </a:prstGeom>
          <a:noFill/>
        </p:spPr>
        <p:txBody>
          <a:bodyPr wrap="square" rtlCol="0">
            <a:spAutoFit/>
          </a:bodyPr>
          <a:lstStyle/>
          <a:p>
            <a:r>
              <a:rPr lang="en-GB" dirty="0">
                <a:latin typeface="Muli" pitchFamily="2" charset="77"/>
              </a:rPr>
              <a:t>c </a:t>
            </a:r>
            <a:r>
              <a:rPr lang="en-GB" u="sng" dirty="0">
                <a:solidFill>
                  <a:srgbClr val="FF3860"/>
                </a:solidFill>
                <a:latin typeface="Muli" pitchFamily="2" charset="77"/>
              </a:rPr>
              <a:t>h</a:t>
            </a:r>
            <a:r>
              <a:rPr lang="en-GB" dirty="0">
                <a:latin typeface="Muli" pitchFamily="2" charset="77"/>
              </a:rPr>
              <a:t> </a:t>
            </a:r>
            <a:r>
              <a:rPr lang="en-GB" u="sng" dirty="0">
                <a:solidFill>
                  <a:srgbClr val="FF3860"/>
                </a:solidFill>
                <a:latin typeface="Muli" pitchFamily="2" charset="77"/>
              </a:rPr>
              <a:t>a</a:t>
            </a:r>
            <a:r>
              <a:rPr lang="en-GB" dirty="0">
                <a:latin typeface="Muli" pitchFamily="2" charset="77"/>
              </a:rPr>
              <a:t> l </a:t>
            </a:r>
            <a:r>
              <a:rPr lang="en-GB" u="sng" dirty="0">
                <a:solidFill>
                  <a:srgbClr val="FF3860"/>
                </a:solidFill>
                <a:latin typeface="Muli" pitchFamily="2" charset="77"/>
              </a:rPr>
              <a:t>e</a:t>
            </a:r>
            <a:r>
              <a:rPr lang="en-GB" dirty="0">
                <a:latin typeface="Muli" pitchFamily="2" charset="77"/>
              </a:rPr>
              <a:t> </a:t>
            </a:r>
            <a:r>
              <a:rPr lang="en-GB" u="sng" dirty="0">
                <a:solidFill>
                  <a:srgbClr val="FF3860"/>
                </a:solidFill>
                <a:latin typeface="Muli" pitchFamily="2" charset="77"/>
              </a:rPr>
              <a:t>t</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693150" y="4104838"/>
            <a:ext cx="1971040" cy="369332"/>
          </a:xfrm>
          <a:prstGeom prst="rect">
            <a:avLst/>
          </a:prstGeom>
          <a:noFill/>
        </p:spPr>
        <p:txBody>
          <a:bodyPr wrap="square" rtlCol="0">
            <a:spAutoFit/>
          </a:bodyPr>
          <a:lstStyle/>
          <a:p>
            <a:r>
              <a:rPr lang="en-GB" dirty="0" err="1">
                <a:latin typeface="Muli" pitchFamily="2" charset="77"/>
              </a:rPr>
              <a:t>ch</a:t>
            </a:r>
            <a:r>
              <a:rPr lang="en-GB" dirty="0">
                <a:latin typeface="Muli" pitchFamily="2" charset="77"/>
              </a:rPr>
              <a:t> </a:t>
            </a:r>
            <a:r>
              <a:rPr lang="en-GB" u="sng" dirty="0">
                <a:solidFill>
                  <a:srgbClr val="FF3860"/>
                </a:solidFill>
                <a:latin typeface="Muli" pitchFamily="2" charset="77"/>
              </a:rPr>
              <a:t>a</a:t>
            </a:r>
            <a:r>
              <a:rPr lang="en-GB" dirty="0">
                <a:latin typeface="Muli" pitchFamily="2" charset="77"/>
              </a:rPr>
              <a:t> </a:t>
            </a:r>
            <a:r>
              <a:rPr lang="en-GB" u="sng" dirty="0">
                <a:solidFill>
                  <a:srgbClr val="FF3860"/>
                </a:solidFill>
                <a:latin typeface="Muli" pitchFamily="2" charset="77"/>
              </a:rPr>
              <a:t>n</a:t>
            </a:r>
            <a:r>
              <a:rPr lang="en-GB" dirty="0">
                <a:latin typeface="Muli" pitchFamily="2" charset="77"/>
              </a:rPr>
              <a:t> </a:t>
            </a:r>
            <a:r>
              <a:rPr lang="en-GB" u="sng" dirty="0">
                <a:solidFill>
                  <a:srgbClr val="FF3860"/>
                </a:solidFill>
                <a:latin typeface="Muli" pitchFamily="2" charset="77"/>
              </a:rPr>
              <a:t>d</a:t>
            </a:r>
            <a:r>
              <a:rPr lang="en-GB" dirty="0">
                <a:solidFill>
                  <a:srgbClr val="FF3860"/>
                </a:solidFill>
                <a:latin typeface="Muli" pitchFamily="2" charset="77"/>
              </a:rPr>
              <a:t> </a:t>
            </a:r>
            <a:r>
              <a:rPr lang="en-GB" dirty="0">
                <a:latin typeface="Muli" pitchFamily="2" charset="77"/>
              </a:rPr>
              <a:t>e </a:t>
            </a:r>
            <a:r>
              <a:rPr lang="en-GB" u="sng" dirty="0">
                <a:solidFill>
                  <a:srgbClr val="FF3860"/>
                </a:solidFill>
                <a:latin typeface="Muli" pitchFamily="2" charset="77"/>
              </a:rPr>
              <a:t>l</a:t>
            </a:r>
            <a:r>
              <a:rPr lang="en-GB" dirty="0">
                <a:latin typeface="Muli" pitchFamily="2" charset="77"/>
              </a:rPr>
              <a:t> </a:t>
            </a:r>
            <a:r>
              <a:rPr lang="en-GB" u="sng" dirty="0" err="1">
                <a:solidFill>
                  <a:srgbClr val="FF3860"/>
                </a:solidFill>
                <a:latin typeface="Muli" pitchFamily="2" charset="77"/>
              </a:rPr>
              <a:t>i</a:t>
            </a:r>
            <a:r>
              <a:rPr lang="en-GB" dirty="0">
                <a:latin typeface="Muli" pitchFamily="2" charset="77"/>
              </a:rPr>
              <a:t> </a:t>
            </a:r>
            <a:r>
              <a:rPr lang="en-GB" u="sng" dirty="0">
                <a:solidFill>
                  <a:srgbClr val="FF3860"/>
                </a:solidFill>
                <a:latin typeface="Muli" pitchFamily="2" charset="77"/>
              </a:rPr>
              <a:t>e</a:t>
            </a:r>
            <a:r>
              <a:rPr lang="en-GB" dirty="0">
                <a:solidFill>
                  <a:srgbClr val="FF3860"/>
                </a:solidFill>
                <a:latin typeface="Muli" pitchFamily="2" charset="77"/>
              </a:rPr>
              <a:t> </a:t>
            </a:r>
            <a:r>
              <a:rPr lang="en-GB" dirty="0">
                <a:latin typeface="Muli" pitchFamily="2" charset="77"/>
              </a:rPr>
              <a:t>r</a:t>
            </a:r>
          </a:p>
        </p:txBody>
      </p:sp>
      <p:sp>
        <p:nvSpPr>
          <p:cNvPr id="17" name="TextBox 16">
            <a:extLst>
              <a:ext uri="{FF2B5EF4-FFF2-40B4-BE49-F238E27FC236}">
                <a16:creationId xmlns:a16="http://schemas.microsoft.com/office/drawing/2014/main" id="{F573D6F0-21F1-4AE7-B136-B0A08B642584}"/>
              </a:ext>
            </a:extLst>
          </p:cNvPr>
          <p:cNvSpPr txBox="1"/>
          <p:nvPr/>
        </p:nvSpPr>
        <p:spPr>
          <a:xfrm>
            <a:off x="1140982" y="3894931"/>
            <a:ext cx="1971040" cy="369332"/>
          </a:xfrm>
          <a:prstGeom prst="rect">
            <a:avLst/>
          </a:prstGeom>
          <a:noFill/>
        </p:spPr>
        <p:txBody>
          <a:bodyPr wrap="square" rtlCol="0">
            <a:spAutoFit/>
          </a:bodyPr>
          <a:lstStyle/>
          <a:p>
            <a:r>
              <a:rPr lang="en-GB" u="sng" dirty="0">
                <a:solidFill>
                  <a:srgbClr val="FF3860"/>
                </a:solidFill>
                <a:latin typeface="Muli" pitchFamily="2" charset="77"/>
              </a:rPr>
              <a:t>c</a:t>
            </a:r>
            <a:r>
              <a:rPr lang="en-GB" dirty="0">
                <a:latin typeface="Muli" pitchFamily="2" charset="77"/>
              </a:rPr>
              <a:t> </a:t>
            </a:r>
            <a:r>
              <a:rPr lang="en-GB" u="sng" dirty="0">
                <a:solidFill>
                  <a:srgbClr val="FF3860"/>
                </a:solidFill>
                <a:latin typeface="Muli" pitchFamily="2" charset="77"/>
              </a:rPr>
              <a:t>h</a:t>
            </a:r>
            <a:r>
              <a:rPr lang="en-GB" dirty="0">
                <a:latin typeface="Muli" pitchFamily="2" charset="77"/>
              </a:rPr>
              <a:t> </a:t>
            </a:r>
            <a:r>
              <a:rPr lang="en-GB" u="sng" dirty="0">
                <a:solidFill>
                  <a:srgbClr val="FF3860"/>
                </a:solidFill>
                <a:latin typeface="Muli" pitchFamily="2" charset="77"/>
              </a:rPr>
              <a:t>e</a:t>
            </a:r>
            <a:r>
              <a:rPr lang="en-GB" dirty="0">
                <a:solidFill>
                  <a:srgbClr val="FF3860"/>
                </a:solidFill>
                <a:latin typeface="Muli" pitchFamily="2" charset="77"/>
              </a:rPr>
              <a:t> </a:t>
            </a:r>
            <a:r>
              <a:rPr lang="en-GB" dirty="0">
                <a:latin typeface="Muli" pitchFamily="2" charset="77"/>
              </a:rPr>
              <a:t>f</a:t>
            </a: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466628" cy="369332"/>
          </a:xfrm>
          <a:prstGeom prst="rect">
            <a:avLst/>
          </a:prstGeom>
          <a:noFill/>
        </p:spPr>
        <p:txBody>
          <a:bodyPr wrap="square" rtlCol="0">
            <a:spAutoFit/>
          </a:bodyPr>
          <a:lstStyle/>
          <a:p>
            <a:r>
              <a:rPr lang="en-GB" dirty="0">
                <a:latin typeface="Muli" pitchFamily="2" charset="77"/>
              </a:rPr>
              <a:t>washing m</a:t>
            </a:r>
            <a:r>
              <a:rPr lang="en-GB" u="sng" dirty="0">
                <a:solidFill>
                  <a:srgbClr val="FF3860"/>
                </a:solidFill>
                <a:latin typeface="Muli" pitchFamily="2" charset="77"/>
              </a:rPr>
              <a:t>a</a:t>
            </a:r>
            <a:r>
              <a:rPr lang="en-GB" dirty="0">
                <a:latin typeface="Muli" pitchFamily="2" charset="77"/>
              </a:rPr>
              <a:t> </a:t>
            </a:r>
            <a:r>
              <a:rPr lang="en-GB" u="sng" dirty="0">
                <a:solidFill>
                  <a:srgbClr val="FF3860"/>
                </a:solidFill>
                <a:latin typeface="Muli" pitchFamily="2" charset="77"/>
              </a:rPr>
              <a:t>c</a:t>
            </a:r>
            <a:r>
              <a:rPr lang="en-GB" dirty="0">
                <a:latin typeface="Muli" pitchFamily="2" charset="77"/>
              </a:rPr>
              <a:t> </a:t>
            </a:r>
            <a:r>
              <a:rPr lang="en-GB" u="sng" dirty="0">
                <a:solidFill>
                  <a:srgbClr val="FF3860"/>
                </a:solidFill>
                <a:latin typeface="Muli" pitchFamily="2" charset="77"/>
              </a:rPr>
              <a:t>h</a:t>
            </a:r>
            <a:r>
              <a:rPr lang="en-GB" dirty="0">
                <a:latin typeface="Muli" pitchFamily="2" charset="77"/>
              </a:rPr>
              <a:t> </a:t>
            </a:r>
            <a:r>
              <a:rPr lang="en-GB" u="sng" dirty="0" err="1">
                <a:solidFill>
                  <a:srgbClr val="FF3860"/>
                </a:solidFill>
                <a:latin typeface="Muli" pitchFamily="2" charset="77"/>
              </a:rPr>
              <a:t>i</a:t>
            </a:r>
            <a:r>
              <a:rPr lang="en-GB" dirty="0">
                <a:latin typeface="Muli" pitchFamily="2" charset="77"/>
              </a:rPr>
              <a:t> </a:t>
            </a:r>
            <a:r>
              <a:rPr lang="en-GB" u="sng" dirty="0">
                <a:solidFill>
                  <a:srgbClr val="FF3860"/>
                </a:solidFill>
                <a:latin typeface="Muli" pitchFamily="2" charset="77"/>
              </a:rPr>
              <a:t>n</a:t>
            </a:r>
            <a:r>
              <a:rPr lang="en-GB" dirty="0">
                <a:solidFill>
                  <a:srgbClr val="FF3860"/>
                </a:solidFill>
                <a:latin typeface="Muli" pitchFamily="2" charset="77"/>
              </a:rPr>
              <a:t> </a:t>
            </a:r>
            <a:r>
              <a:rPr lang="en-GB" u="sng" dirty="0">
                <a:solidFill>
                  <a:srgbClr val="FF3860"/>
                </a:solidFill>
                <a:latin typeface="Muli" pitchFamily="2" charset="77"/>
              </a:rPr>
              <a:t>e</a:t>
            </a:r>
            <a:r>
              <a:rPr lang="en-GB" dirty="0">
                <a:latin typeface="Muli" pitchFamily="2" charset="77"/>
              </a:rPr>
              <a:t> </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838121" y="6238081"/>
            <a:ext cx="1690994" cy="369332"/>
          </a:xfrm>
          <a:prstGeom prst="rect">
            <a:avLst/>
          </a:prstGeom>
          <a:noFill/>
        </p:spPr>
        <p:txBody>
          <a:bodyPr wrap="square" rtlCol="0">
            <a:spAutoFit/>
          </a:bodyPr>
          <a:lstStyle/>
          <a:p>
            <a:r>
              <a:rPr lang="en-GB" dirty="0">
                <a:latin typeface="Muli" pitchFamily="2" charset="77"/>
              </a:rPr>
              <a:t>b r </a:t>
            </a:r>
            <a:r>
              <a:rPr lang="en-GB" u="sng" dirty="0">
                <a:solidFill>
                  <a:srgbClr val="FF3860"/>
                </a:solidFill>
                <a:latin typeface="Muli" pitchFamily="2" charset="77"/>
              </a:rPr>
              <a:t>o</a:t>
            </a:r>
            <a:r>
              <a:rPr lang="en-GB" dirty="0">
                <a:latin typeface="Muli" pitchFamily="2" charset="77"/>
              </a:rPr>
              <a:t> </a:t>
            </a:r>
            <a:r>
              <a:rPr lang="en-GB" u="sng" dirty="0">
                <a:solidFill>
                  <a:srgbClr val="FF3860"/>
                </a:solidFill>
                <a:latin typeface="Muli" pitchFamily="2" charset="77"/>
              </a:rPr>
              <a:t>c</a:t>
            </a:r>
            <a:r>
              <a:rPr lang="en-GB" dirty="0">
                <a:latin typeface="Muli" pitchFamily="2" charset="77"/>
              </a:rPr>
              <a:t> </a:t>
            </a:r>
            <a:r>
              <a:rPr lang="en-GB" u="sng" dirty="0">
                <a:solidFill>
                  <a:srgbClr val="FF3860"/>
                </a:solidFill>
                <a:latin typeface="Muli" pitchFamily="2" charset="77"/>
              </a:rPr>
              <a:t>h</a:t>
            </a:r>
            <a:r>
              <a:rPr lang="en-GB" dirty="0">
                <a:solidFill>
                  <a:srgbClr val="FF3860"/>
                </a:solidFill>
                <a:latin typeface="Muli" pitchFamily="2" charset="77"/>
              </a:rPr>
              <a:t> </a:t>
            </a:r>
            <a:r>
              <a:rPr lang="en-GB" u="sng" dirty="0">
                <a:solidFill>
                  <a:srgbClr val="FF3860"/>
                </a:solidFill>
                <a:latin typeface="Muli" pitchFamily="2" charset="77"/>
              </a:rPr>
              <a:t>u</a:t>
            </a:r>
            <a:r>
              <a:rPr lang="en-GB" dirty="0">
                <a:latin typeface="Muli" pitchFamily="2" charset="77"/>
              </a:rPr>
              <a:t> </a:t>
            </a:r>
            <a:r>
              <a:rPr lang="en-GB" u="sng" dirty="0">
                <a:solidFill>
                  <a:srgbClr val="FF3860"/>
                </a:solidFill>
                <a:latin typeface="Muli" pitchFamily="2" charset="77"/>
              </a:rPr>
              <a:t>r</a:t>
            </a:r>
            <a:r>
              <a:rPr lang="en-GB" dirty="0">
                <a:solidFill>
                  <a:srgbClr val="FF3860"/>
                </a:solidFill>
                <a:latin typeface="Muli" pitchFamily="2" charset="77"/>
              </a:rPr>
              <a:t> </a:t>
            </a:r>
            <a:r>
              <a:rPr lang="en-GB" u="sng" dirty="0">
                <a:solidFill>
                  <a:srgbClr val="FF3860"/>
                </a:solidFill>
                <a:latin typeface="Muli" pitchFamily="2" charset="77"/>
              </a:rPr>
              <a:t>e</a:t>
            </a:r>
          </a:p>
        </p:txBody>
      </p:sp>
      <p:sp>
        <p:nvSpPr>
          <p:cNvPr id="20" name="TextBox 19">
            <a:extLst>
              <a:ext uri="{FF2B5EF4-FFF2-40B4-BE49-F238E27FC236}">
                <a16:creationId xmlns:a16="http://schemas.microsoft.com/office/drawing/2014/main" id="{78947F80-EC8C-4E4D-9604-22801DBDF2DD}"/>
              </a:ext>
            </a:extLst>
          </p:cNvPr>
          <p:cNvSpPr txBox="1"/>
          <p:nvPr/>
        </p:nvSpPr>
        <p:spPr>
          <a:xfrm>
            <a:off x="438150" y="171380"/>
            <a:ext cx="1872256" cy="400110"/>
          </a:xfrm>
          <a:prstGeom prst="rect">
            <a:avLst/>
          </a:prstGeom>
          <a:noFill/>
        </p:spPr>
        <p:txBody>
          <a:bodyPr wrap="square" rtlCol="0">
            <a:spAutoFit/>
          </a:bodyPr>
          <a:lstStyle/>
          <a:p>
            <a:r>
              <a:rPr lang="en-US" sz="2000" dirty="0">
                <a:solidFill>
                  <a:srgbClr val="FF3860"/>
                </a:solidFill>
              </a:rPr>
              <a:t>Answers: </a:t>
            </a:r>
          </a:p>
        </p:txBody>
      </p:sp>
    </p:spTree>
    <p:extLst>
      <p:ext uri="{BB962C8B-B14F-4D97-AF65-F5344CB8AC3E}">
        <p14:creationId xmlns:p14="http://schemas.microsoft.com/office/powerpoint/2010/main" val="238000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1651564"/>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14984117"/>
                    </a:ext>
                  </a:extLst>
                </a:gridCol>
                <a:gridCol w="1858433">
                  <a:extLst>
                    <a:ext uri="{9D8B030D-6E8A-4147-A177-3AD203B41FA5}">
                      <a16:colId xmlns:a16="http://schemas.microsoft.com/office/drawing/2014/main" val="3396421574"/>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chef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chalet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machine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brochure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parachute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chute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chaperone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chandelier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crochet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quiche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3741475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 Word with the ’</a:t>
                      </a:r>
                      <a:r>
                        <a:rPr lang="en-GB" sz="1400" baseline="0" dirty="0" err="1"/>
                        <a:t>sh</a:t>
                      </a:r>
                      <a:r>
                        <a:rPr lang="en-GB" sz="1400" baseline="0" dirty="0"/>
                        <a:t>’ sound spelled </a:t>
                      </a:r>
                      <a:r>
                        <a:rPr lang="en-GB" sz="1400" baseline="0" dirty="0" err="1"/>
                        <a:t>ch.</a:t>
                      </a:r>
                      <a:r>
                        <a:rPr lang="en-GB" sz="1400" baseline="0" dirty="0"/>
                        <a:t>  These words are French in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82246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104495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chef</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chalet</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machine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brochure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parachute</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chute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chaperone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chandelier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crochet</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quiche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2273136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 with the ’</a:t>
                      </a:r>
                      <a:r>
                        <a:rPr lang="en-GB" sz="1400" baseline="0" dirty="0" err="1">
                          <a:latin typeface="Muli" pitchFamily="2" charset="77"/>
                        </a:rPr>
                        <a:t>sh</a:t>
                      </a:r>
                      <a:r>
                        <a:rPr lang="en-GB" sz="1400" baseline="0" dirty="0">
                          <a:latin typeface="Muli" pitchFamily="2" charset="77"/>
                        </a:rPr>
                        <a:t>’ sound spelled </a:t>
                      </a:r>
                      <a:r>
                        <a:rPr lang="en-GB" sz="1400" baseline="0" dirty="0" err="1">
                          <a:latin typeface="Muli" pitchFamily="2" charset="77"/>
                        </a:rPr>
                        <a:t>ch.</a:t>
                      </a:r>
                      <a:r>
                        <a:rPr lang="en-GB" sz="1400" baseline="0" dirty="0">
                          <a:latin typeface="Muli" pitchFamily="2" charset="77"/>
                        </a:rPr>
                        <a:t>  These words are French in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223658" y="1432845"/>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h</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580371" y="626006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1070920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6055188"/>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chef</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chalet</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machine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brochure</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parachute</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chute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chaperone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chandelier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crochet</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quiche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28614255"/>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Word with the ’</a:t>
                      </a:r>
                      <a:r>
                        <a:rPr lang="en-GB" sz="1400" baseline="0" dirty="0" err="1">
                          <a:latin typeface="Muli" pitchFamily="2" charset="77"/>
                        </a:rPr>
                        <a:t>sh</a:t>
                      </a:r>
                      <a:r>
                        <a:rPr lang="en-GB" sz="1400" baseline="0" dirty="0">
                          <a:latin typeface="Muli" pitchFamily="2" charset="77"/>
                        </a:rPr>
                        <a:t>’ sound spelled </a:t>
                      </a:r>
                      <a:r>
                        <a:rPr lang="en-GB" sz="1400" baseline="0" dirty="0" err="1">
                          <a:latin typeface="Muli" pitchFamily="2" charset="77"/>
                        </a:rPr>
                        <a:t>ch.</a:t>
                      </a:r>
                      <a:r>
                        <a:rPr lang="en-GB" sz="1400" baseline="0" dirty="0">
                          <a:latin typeface="Muli" pitchFamily="2" charset="77"/>
                        </a:rPr>
                        <a:t>  These words are French in origin.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39663748"/>
              </p:ext>
            </p:extLst>
          </p:nvPr>
        </p:nvGraphicFramePr>
        <p:xfrm>
          <a:off x="4223658" y="1432845"/>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h</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p</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n</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c</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h</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j</a:t>
                      </a: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4580371" y="626006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2982862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12</a:t>
            </a:r>
          </a:p>
        </p:txBody>
      </p:sp>
    </p:spTree>
    <p:extLst>
      <p:ext uri="{BB962C8B-B14F-4D97-AF65-F5344CB8AC3E}">
        <p14:creationId xmlns:p14="http://schemas.microsoft.com/office/powerpoint/2010/main" val="9297166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fontScale="85000" lnSpcReduction="20000"/>
          </a:bodyPr>
          <a:lstStyle/>
          <a:p>
            <a:r>
              <a:rPr lang="en-GB" dirty="0"/>
              <a:t>  12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b="1" dirty="0">
                <a:solidFill>
                  <a:srgbClr val="FF3860"/>
                </a:solidFill>
              </a:rPr>
              <a:t>Challenge Words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normAutofit/>
          </a:bodyPr>
          <a:lstStyle/>
          <a:p>
            <a:pPr fontAlgn="t">
              <a:lnSpc>
                <a:spcPct val="100000"/>
              </a:lnSpc>
              <a:spcAft>
                <a:spcPts val="200"/>
              </a:spcAft>
            </a:pPr>
            <a:r>
              <a:rPr lang="en-GB" sz="2000" dirty="0"/>
              <a:t>complete</a:t>
            </a:r>
          </a:p>
          <a:p>
            <a:pPr fontAlgn="t">
              <a:lnSpc>
                <a:spcPct val="100000"/>
              </a:lnSpc>
              <a:spcAft>
                <a:spcPts val="200"/>
              </a:spcAft>
            </a:pPr>
            <a:r>
              <a:rPr lang="en-GB" sz="2000" dirty="0"/>
              <a:t>continue</a:t>
            </a:r>
          </a:p>
          <a:p>
            <a:pPr fontAlgn="t">
              <a:lnSpc>
                <a:spcPct val="100000"/>
              </a:lnSpc>
              <a:spcAft>
                <a:spcPts val="200"/>
              </a:spcAft>
            </a:pPr>
            <a:r>
              <a:rPr lang="en-GB" sz="2000" dirty="0"/>
              <a:t>experiment</a:t>
            </a:r>
          </a:p>
          <a:p>
            <a:pPr fontAlgn="t">
              <a:lnSpc>
                <a:spcPct val="100000"/>
              </a:lnSpc>
              <a:spcAft>
                <a:spcPts val="200"/>
              </a:spcAft>
            </a:pPr>
            <a:r>
              <a:rPr lang="en-GB" sz="2000" dirty="0"/>
              <a:t>famous</a:t>
            </a:r>
          </a:p>
          <a:p>
            <a:pPr fontAlgn="t">
              <a:lnSpc>
                <a:spcPct val="100000"/>
              </a:lnSpc>
              <a:spcAft>
                <a:spcPts val="200"/>
              </a:spcAft>
            </a:pPr>
            <a:r>
              <a:rPr lang="en-GB" sz="2000" dirty="0"/>
              <a:t>favourite</a:t>
            </a:r>
          </a:p>
          <a:p>
            <a:pPr fontAlgn="t">
              <a:lnSpc>
                <a:spcPct val="100000"/>
              </a:lnSpc>
              <a:spcAft>
                <a:spcPts val="200"/>
              </a:spcAft>
            </a:pPr>
            <a:r>
              <a:rPr lang="en-GB" sz="2000" dirty="0"/>
              <a:t>February</a:t>
            </a:r>
          </a:p>
          <a:p>
            <a:pPr fontAlgn="t">
              <a:lnSpc>
                <a:spcPct val="100000"/>
              </a:lnSpc>
              <a:spcAft>
                <a:spcPts val="200"/>
              </a:spcAft>
            </a:pPr>
            <a:r>
              <a:rPr lang="en-GB" sz="2000" dirty="0"/>
              <a:t>naughty</a:t>
            </a:r>
          </a:p>
          <a:p>
            <a:pPr fontAlgn="t">
              <a:lnSpc>
                <a:spcPct val="100000"/>
              </a:lnSpc>
              <a:spcAft>
                <a:spcPts val="200"/>
              </a:spcAft>
            </a:pPr>
            <a:r>
              <a:rPr lang="en-GB" sz="2000" dirty="0"/>
              <a:t>material</a:t>
            </a:r>
          </a:p>
          <a:p>
            <a:pPr fontAlgn="t">
              <a:lnSpc>
                <a:spcPct val="100000"/>
              </a:lnSpc>
              <a:spcAft>
                <a:spcPts val="200"/>
              </a:spcAft>
            </a:pPr>
            <a:r>
              <a:rPr lang="en-GB" sz="2000" dirty="0"/>
              <a:t>knowledge</a:t>
            </a:r>
          </a:p>
          <a:p>
            <a:pPr fontAlgn="t">
              <a:lnSpc>
                <a:spcPct val="100000"/>
              </a:lnSpc>
              <a:spcAft>
                <a:spcPts val="200"/>
              </a:spcAft>
            </a:pPr>
            <a:r>
              <a:rPr lang="en-GB" sz="2000" dirty="0"/>
              <a:t>remember</a:t>
            </a:r>
          </a:p>
          <a:p>
            <a:endParaRPr lang="en-GB" dirty="0"/>
          </a:p>
        </p:txBody>
      </p:sp>
      <p:sp>
        <p:nvSpPr>
          <p:cNvPr id="6" name="Rectangle 5"/>
          <p:cNvSpPr/>
          <p:nvPr/>
        </p:nvSpPr>
        <p:spPr>
          <a:xfrm>
            <a:off x="3467100" y="1569663"/>
            <a:ext cx="6096000" cy="1200329"/>
          </a:xfrm>
          <a:prstGeom prst="rect">
            <a:avLst/>
          </a:prstGeom>
        </p:spPr>
        <p:txBody>
          <a:bodyPr>
            <a:spAutoFit/>
          </a:bodyPr>
          <a:lstStyle/>
          <a:p>
            <a:pPr algn="ctr"/>
            <a:r>
              <a:rPr lang="en-GB" dirty="0">
                <a:latin typeface="OpenDyslexicAlta" pitchFamily="2" charset="77"/>
                <a:ea typeface="OpenDyslexic" charset="0"/>
                <a:cs typeface="OpenDyslexic" charset="0"/>
              </a:rPr>
              <a:t>Challenge Week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Choose an activity from the Challenge Activity Pack </a:t>
            </a:r>
          </a:p>
        </p:txBody>
      </p:sp>
    </p:spTree>
    <p:extLst>
      <p:ext uri="{BB962C8B-B14F-4D97-AF65-F5344CB8AC3E}">
        <p14:creationId xmlns:p14="http://schemas.microsoft.com/office/powerpoint/2010/main" val="11081184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715964"/>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639505535"/>
                    </a:ext>
                  </a:extLst>
                </a:gridCol>
                <a:gridCol w="1858433">
                  <a:extLst>
                    <a:ext uri="{9D8B030D-6E8A-4147-A177-3AD203B41FA5}">
                      <a16:colId xmlns:a16="http://schemas.microsoft.com/office/drawing/2014/main" val="268073142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complete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continue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experiment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famous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favourite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February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naughty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material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knowledge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remember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1762999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baseline="0" dirty="0">
                          <a:solidFill>
                            <a:srgbClr val="FF3860"/>
                          </a:solidFill>
                          <a:latin typeface="Muli" pitchFamily="2" charset="77"/>
                        </a:rPr>
                        <a:t>Challenge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63644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complete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continue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experiment</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famous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favourite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February</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naughty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material</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knowledge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remember</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91600539"/>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baseline="0" dirty="0">
                          <a:solidFill>
                            <a:srgbClr val="FF3860"/>
                          </a:solidFill>
                          <a:latin typeface="Muli" pitchFamily="2" charset="77"/>
                        </a:rPr>
                        <a:t>Challenge Words </a:t>
                      </a:r>
                      <a:endParaRPr lang="en-GB" sz="1400" b="1"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Name: </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21644849"/>
              </p:ext>
            </p:extLst>
          </p:nvPr>
        </p:nvGraphicFramePr>
        <p:xfrm>
          <a:off x="3295650" y="2079921"/>
          <a:ext cx="8896350" cy="4555895"/>
        </p:xfrm>
        <a:graphic>
          <a:graphicData uri="http://schemas.openxmlformats.org/drawingml/2006/table">
            <a:tbl>
              <a:tblPr firstRow="1" bandRow="1">
                <a:tableStyleId>{5940675A-B579-460E-94D1-54222C63F5DA}</a:tableStyleId>
              </a:tblPr>
              <a:tblGrid>
                <a:gridCol w="1482725">
                  <a:extLst>
                    <a:ext uri="{9D8B030D-6E8A-4147-A177-3AD203B41FA5}">
                      <a16:colId xmlns:a16="http://schemas.microsoft.com/office/drawing/2014/main" val="20000"/>
                    </a:ext>
                  </a:extLst>
                </a:gridCol>
                <a:gridCol w="1482725">
                  <a:extLst>
                    <a:ext uri="{9D8B030D-6E8A-4147-A177-3AD203B41FA5}">
                      <a16:colId xmlns:a16="http://schemas.microsoft.com/office/drawing/2014/main" val="20001"/>
                    </a:ext>
                  </a:extLst>
                </a:gridCol>
                <a:gridCol w="14827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gridCol w="1482725">
                  <a:extLst>
                    <a:ext uri="{9D8B030D-6E8A-4147-A177-3AD203B41FA5}">
                      <a16:colId xmlns:a16="http://schemas.microsoft.com/office/drawing/2014/main" val="20004"/>
                    </a:ext>
                  </a:extLst>
                </a:gridCol>
                <a:gridCol w="1482725">
                  <a:extLst>
                    <a:ext uri="{9D8B030D-6E8A-4147-A177-3AD203B41FA5}">
                      <a16:colId xmlns:a16="http://schemas.microsoft.com/office/drawing/2014/main" val="20005"/>
                    </a:ext>
                  </a:extLst>
                </a:gridCol>
              </a:tblGrid>
              <a:tr h="911179">
                <a:tc>
                  <a:txBody>
                    <a:bodyPr/>
                    <a:lstStyle/>
                    <a:p>
                      <a:pPr algn="ctr"/>
                      <a:r>
                        <a:rPr lang="en-GB" sz="1400" b="0" i="0" dirty="0">
                          <a:latin typeface="OpenDyslexicAlta" pitchFamily="2" charset="77"/>
                          <a:ea typeface="OpenDyslexic" charset="0"/>
                          <a:cs typeface="OpenDyslexic" charset="0"/>
                        </a:rPr>
                        <a:t>complete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favrit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compleat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experriment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February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continyou</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11179">
                <a:tc>
                  <a:txBody>
                    <a:bodyPr/>
                    <a:lstStyle/>
                    <a:p>
                      <a:pPr algn="ctr"/>
                      <a:r>
                        <a:rPr lang="en-GB" sz="1400" b="0" i="0" dirty="0">
                          <a:latin typeface="OpenDyslexicAlta" pitchFamily="2" charset="77"/>
                          <a:ea typeface="OpenDyslexic" charset="0"/>
                          <a:cs typeface="OpenDyslexic" charset="0"/>
                        </a:rPr>
                        <a:t>knowledge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Februrary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noledge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Febuary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knoledge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famoos</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1179">
                <a:tc>
                  <a:txBody>
                    <a:bodyPr/>
                    <a:lstStyle/>
                    <a:p>
                      <a:pPr algn="ctr"/>
                      <a:r>
                        <a:rPr lang="en-GB" sz="1400" b="0" i="0" dirty="0" err="1">
                          <a:latin typeface="OpenDyslexicAlta" pitchFamily="2" charset="77"/>
                          <a:ea typeface="OpenDyslexic" charset="0"/>
                          <a:cs typeface="OpenDyslexic" charset="0"/>
                        </a:rPr>
                        <a:t>containue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continue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matirial</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material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nuaghty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rememmber</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11179">
                <a:tc>
                  <a:txBody>
                    <a:bodyPr/>
                    <a:lstStyle/>
                    <a:p>
                      <a:pPr algn="ctr"/>
                      <a:r>
                        <a:rPr lang="en-GB" sz="1400" b="0" i="0" dirty="0" err="1">
                          <a:latin typeface="OpenDyslexicAlta" pitchFamily="2" charset="77"/>
                          <a:ea typeface="OpenDyslexic" charset="0"/>
                          <a:cs typeface="OpenDyslexic" charset="0"/>
                        </a:rPr>
                        <a:t>egsperiment</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mateerial</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commplete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favorite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remembrer</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favourite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1179">
                <a:tc>
                  <a:txBody>
                    <a:bodyPr/>
                    <a:lstStyle/>
                    <a:p>
                      <a:pPr algn="ctr"/>
                      <a:r>
                        <a:rPr lang="en-GB" sz="1400" b="0" i="0" dirty="0">
                          <a:latin typeface="OpenDyslexicAlta" pitchFamily="2" charset="77"/>
                          <a:ea typeface="OpenDyslexic" charset="0"/>
                          <a:cs typeface="OpenDyslexic" charset="0"/>
                        </a:rPr>
                        <a:t>famous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remember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famouse</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experiment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err="1">
                          <a:latin typeface="OpenDyslexicAlta" pitchFamily="2" charset="77"/>
                          <a:ea typeface="OpenDyslexic" charset="0"/>
                          <a:cs typeface="OpenDyslexic" charset="0"/>
                        </a:rPr>
                        <a:t>nauhty</a:t>
                      </a:r>
                      <a:endParaRPr lang="en-GB" sz="1400" b="0" i="0" dirty="0">
                        <a:latin typeface="OpenDyslexicAlta" pitchFamily="2" charset="77"/>
                        <a:ea typeface="OpenDyslexic" charset="0"/>
                        <a:cs typeface="OpenDyslexic"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400" b="0" i="0" dirty="0">
                          <a:latin typeface="OpenDyslexicAlta" pitchFamily="2" charset="77"/>
                          <a:ea typeface="OpenDyslexic" charset="0"/>
                          <a:cs typeface="OpenDyslexic" charset="0"/>
                        </a:rPr>
                        <a:t>naughty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6" name="TextBox 15"/>
          <p:cNvSpPr txBox="1"/>
          <p:nvPr/>
        </p:nvSpPr>
        <p:spPr>
          <a:xfrm>
            <a:off x="4827432" y="1487506"/>
            <a:ext cx="5422005"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Circle the 10 correct spellings below. </a:t>
            </a:r>
          </a:p>
        </p:txBody>
      </p:sp>
      <p:sp>
        <p:nvSpPr>
          <p:cNvPr id="17" name="TextBox 16"/>
          <p:cNvSpPr txBox="1"/>
          <p:nvPr/>
        </p:nvSpPr>
        <p:spPr>
          <a:xfrm>
            <a:off x="4272567" y="6260061"/>
            <a:ext cx="6531734" cy="369332"/>
          </a:xfrm>
          <a:prstGeom prst="rect">
            <a:avLst/>
          </a:prstGeom>
          <a:solidFill>
            <a:srgbClr val="FF7E79"/>
          </a:solidFill>
        </p:spPr>
        <p:txBody>
          <a:bodyPr wrap="square" rtlCol="0">
            <a:spAutoFit/>
          </a:bodyPr>
          <a:lstStyle/>
          <a:p>
            <a:pPr algn="ctr"/>
            <a:r>
              <a:rPr lang="en-GB" dirty="0">
                <a:latin typeface="OpenDyslexicAlta" pitchFamily="2" charset="77"/>
                <a:ea typeface="OpenDyslexic" charset="0"/>
                <a:cs typeface="OpenDyslexic" charset="0"/>
              </a:rPr>
              <a:t>Cover your spelling list to make the task trickier! </a:t>
            </a:r>
          </a:p>
        </p:txBody>
      </p:sp>
    </p:spTree>
    <p:extLst>
      <p:ext uri="{BB962C8B-B14F-4D97-AF65-F5344CB8AC3E}">
        <p14:creationId xmlns:p14="http://schemas.microsoft.com/office/powerpoint/2010/main" val="1166273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10393</TotalTime>
  <Words>20339</Words>
  <Application>Microsoft Macintosh PowerPoint</Application>
  <PresentationFormat>Widescreen</PresentationFormat>
  <Paragraphs>7041</Paragraphs>
  <Slides>270</Slides>
  <Notes>154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270</vt:i4>
      </vt:variant>
    </vt:vector>
  </HeadingPairs>
  <TitlesOfParts>
    <vt:vector size="277" baseType="lpstr">
      <vt:lpstr>Cookies</vt:lpstr>
      <vt:lpstr>OpenDyslexic</vt:lpstr>
      <vt:lpstr>OpenDyslexicAlta</vt:lpstr>
      <vt:lpstr>Calibri</vt:lpstr>
      <vt:lpstr>Muli</vt:lpstr>
      <vt:lpstr>Arial</vt:lpstr>
      <vt:lpstr>Office Theme</vt:lpstr>
      <vt:lpstr>PowerPoint Presentation</vt:lpstr>
      <vt:lpstr>PowerPoint Presentation</vt:lpstr>
      <vt:lpstr>Spelling lists – Stage 4</vt:lpstr>
      <vt:lpstr>PowerPoint Presentation</vt:lpstr>
      <vt:lpstr>PowerPoint Presentation</vt:lpstr>
      <vt:lpstr>My shoelaces were tied in a double ____.</vt:lpstr>
      <vt:lpstr>My shoelaces were tied in a double knot.</vt:lpstr>
      <vt:lpstr>All classes went swimming ______ year 1.</vt:lpstr>
      <vt:lpstr>All classes went swimming  except year 1.</vt:lpstr>
      <vt:lpstr>The bad ____ means that we may   have to cancel sports day.</vt:lpstr>
      <vt:lpstr>The bad weather means that we may have to cancel sports day.</vt:lpstr>
      <vt:lpstr>The _____ swooped down low over   the airport during the air show.</vt:lpstr>
      <vt:lpstr>The plane swooped down low over   the airport during the air show.</vt:lpstr>
      <vt:lpstr>Each child ate a _____ of fruit   at break time.</vt:lpstr>
      <vt:lpstr>Each child ate a piece of fruit   at break time.</vt:lpstr>
      <vt:lpstr>PowerPoint Presentation</vt:lpstr>
      <vt:lpstr>PowerPoint Presentation</vt:lpstr>
      <vt:lpstr>PowerPoint Presentation</vt:lpstr>
      <vt:lpstr>PowerPoint Presentation</vt:lpstr>
      <vt:lpstr>PowerPoint Presentation</vt:lpstr>
      <vt:lpstr>Write down the opposite of:  active</vt:lpstr>
      <vt:lpstr>Write down the opposite of:  correct</vt:lpstr>
      <vt:lpstr>Write down the opposite of:  secure</vt:lpstr>
      <vt:lpstr>Write down the opposite of:  visible</vt:lpstr>
      <vt:lpstr>Write down the opposite of:  flexible</vt:lpstr>
      <vt:lpstr>PowerPoint Presentation</vt:lpstr>
      <vt:lpstr>PowerPoint Presentation</vt:lpstr>
      <vt:lpstr>PowerPoint Presentation</vt:lpstr>
      <vt:lpstr>PowerPoint Presentation</vt:lpstr>
      <vt:lpstr>PowerPoint Presentation</vt:lpstr>
      <vt:lpstr>If the root word starts with ‘l’ then the prefix is ‘il If the root word starts with ‘r’ then the prefix is ‘ir’ If the root word starts with ‘p’ or a ‘m’ then the prefix is ‘im’.</vt:lpstr>
      <vt:lpstr>Print out and cut up the word cards. One set for each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Match the definition with the meaning:</vt:lpstr>
      <vt:lpstr>Match the definition with the meaning: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add ‘ation’ to this word:  inform</vt:lpstr>
      <vt:lpstr>How would you add ‘ation’ to this word:  prepare</vt:lpstr>
      <vt:lpstr>How would you add ‘ation’ to this word:  determine</vt:lpstr>
      <vt:lpstr>How would you add ‘ation’ to this word:  notify</vt:lpstr>
      <vt:lpstr>How would you add ‘ation’ to this word:  vibrate</vt:lpstr>
      <vt:lpstr>Look at the root words and decide which spelling rule they should follow and which box they should go in to: </vt:lpstr>
      <vt:lpstr>Look at the root words and decide which spelling rule they should follow and which box they should go in to: </vt:lpstr>
      <vt:lpstr>PowerPoint Presentation</vt:lpstr>
      <vt:lpstr>PowerPoint Presentation</vt:lpstr>
      <vt:lpstr>PowerPoint Presentation</vt:lpstr>
      <vt:lpstr>PowerPoint Presentation</vt:lpstr>
      <vt:lpstr>PowerPoint Presentation</vt:lpstr>
      <vt:lpstr>What is the root word for each of the spellings below:</vt:lpstr>
      <vt:lpstr>What is the root word for each of the spellings below:</vt:lpstr>
      <vt:lpstr>PowerPoint Presentation</vt:lpstr>
      <vt:lpstr>PowerPoint Presentation</vt:lpstr>
      <vt:lpstr>PowerPoint Presentation</vt:lpstr>
      <vt:lpstr>PowerPoint Presentation</vt:lpstr>
      <vt:lpstr>PowerPoint Presentation</vt:lpstr>
      <vt:lpstr>Draw a line from each word to correct ending to turn these words in to adverbs:</vt:lpstr>
      <vt:lpstr>Draw a line from each word to correct ending to turn these words in to adverbs: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see? Write down what these images are:</vt:lpstr>
      <vt:lpstr>What can you see? Write down what these images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the word ends in ‘d’, remove the ‘d’ and add ‘sion’. If the word ends in ‘se’, remove the ‘se’ and add ‘sion’. If the word ends in ‘de’, remove the ‘de’ and add ‘sion’.</vt:lpstr>
      <vt:lpstr>Print out and cut up the word cards. One set for each group.</vt:lpstr>
      <vt:lpstr>PowerPoint Presentation</vt:lpstr>
      <vt:lpstr>PowerPoint Presentation</vt:lpstr>
      <vt:lpstr>PowerPoint Presentation</vt:lpstr>
      <vt:lpstr>PowerPoint Presentation</vt:lpstr>
      <vt:lpstr>PowerPoint Presentation</vt:lpstr>
      <vt:lpstr>Print out and cut up the word cards. One set for each group.</vt:lpstr>
      <vt:lpstr>Print out and cut up the word cards. One set for each group.</vt:lpstr>
      <vt:lpstr>PowerPoint Presentation</vt:lpstr>
      <vt:lpstr>PowerPoint Presentation</vt:lpstr>
      <vt:lpstr>PowerPoint Presentation</vt:lpstr>
      <vt:lpstr>PowerPoint Presentation</vt:lpstr>
      <vt:lpstr>PowerPoint Presentation</vt:lpstr>
      <vt:lpstr>Look at the root words and decide which spelling rule they should follow and which box they should go in to:</vt:lpstr>
      <vt:lpstr>Look at the root words and decide which spelling rule they should follow and which box they should go in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children to copy the words on to their white board and then circle the /ee/ sound in each word</vt:lpstr>
      <vt:lpstr>Ask children to copy the words on to their white board and then circle the /ee/ sound in each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the ‘ion’ sound to each of these words. Remember the rules:    * If the word ends in ‘t’ then add ‘ion’ on the end    * If the word ends in ‘te’ then remove the ‘e’ then add ‘ion’</vt:lpstr>
      <vt:lpstr>Add the ‘ion’ sound to each of these words. Remember the rules:    * If the word ends in ‘t’ then add ‘ion’ on the end    * If the word ends in ‘te’ then remove the ‘e’ then add ‘ion’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 out and cut up the word cards, one set for each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was so noisy, the boy struggled to ______ what his mum said.</vt:lpstr>
      <vt:lpstr>It was so noisy, the boy struggled to hear what his mum said.</vt:lpstr>
      <vt:lpstr>The teacher had lost the whiteboard rubber, she asked if anyone had _______ it.</vt:lpstr>
      <vt:lpstr>The teacher had lost the whiteboard rubber, she asked if anyone had  seen it.</vt:lpstr>
      <vt:lpstr>_______ are these trainers?</vt:lpstr>
      <vt:lpstr>whose are these trainers?</vt:lpstr>
      <vt:lpstr>At last her broken arm had begun to ______!</vt:lpstr>
      <vt:lpstr>At last her broken arm had begun to  heal !</vt:lpstr>
      <vt:lpstr>The _______ of plastic on the environment is devastating.</vt:lpstr>
      <vt:lpstr>The effect of plastic on the environment is devastating.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prefix would accompany this word?                             market</vt:lpstr>
      <vt:lpstr>Which prefix would accompany this word?                               septic</vt:lpstr>
      <vt:lpstr>Which prefix would accompany this word?                            biography</vt:lpstr>
      <vt:lpstr>Which prefix would accompany this word?                                  star</vt:lpstr>
      <vt:lpstr>Which prefix would accompany this word?                            clockwise</vt:lpstr>
      <vt:lpstr>Print out and cut up the word cards.  One set for each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266</cp:revision>
  <cp:lastPrinted>2018-09-23T09:21:34Z</cp:lastPrinted>
  <dcterms:created xsi:type="dcterms:W3CDTF">2018-08-06T08:16:18Z</dcterms:created>
  <dcterms:modified xsi:type="dcterms:W3CDTF">2020-03-04T15:25:05Z</dcterms:modified>
</cp:coreProperties>
</file>