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68"/>
  </p:notesMasterIdLst>
  <p:handoutMasterIdLst>
    <p:handoutMasterId r:id="rId269"/>
  </p:handoutMasterIdLst>
  <p:sldIdLst>
    <p:sldId id="574" r:id="rId2"/>
    <p:sldId id="575" r:id="rId3"/>
    <p:sldId id="378" r:id="rId4"/>
    <p:sldId id="380" r:id="rId5"/>
    <p:sldId id="268" r:id="rId6"/>
    <p:sldId id="298" r:id="rId7"/>
    <p:sldId id="340" r:id="rId8"/>
    <p:sldId id="577" r:id="rId9"/>
    <p:sldId id="257" r:id="rId10"/>
    <p:sldId id="258" r:id="rId11"/>
    <p:sldId id="578" r:id="rId12"/>
    <p:sldId id="269" r:id="rId13"/>
    <p:sldId id="299" r:id="rId14"/>
    <p:sldId id="260" r:id="rId15"/>
    <p:sldId id="261" r:id="rId16"/>
    <p:sldId id="579" r:id="rId17"/>
    <p:sldId id="270" r:id="rId18"/>
    <p:sldId id="300" r:id="rId19"/>
    <p:sldId id="341" r:id="rId20"/>
    <p:sldId id="580" r:id="rId21"/>
    <p:sldId id="262" r:id="rId22"/>
    <p:sldId id="263" r:id="rId23"/>
    <p:sldId id="581" r:id="rId24"/>
    <p:sldId id="271" r:id="rId25"/>
    <p:sldId id="301" r:id="rId26"/>
    <p:sldId id="465" r:id="rId27"/>
    <p:sldId id="582" r:id="rId28"/>
    <p:sldId id="415" r:id="rId29"/>
    <p:sldId id="264" r:id="rId30"/>
    <p:sldId id="265" r:id="rId31"/>
    <p:sldId id="583" r:id="rId32"/>
    <p:sldId id="272" r:id="rId33"/>
    <p:sldId id="302" r:id="rId34"/>
    <p:sldId id="369" r:id="rId35"/>
    <p:sldId id="584" r:id="rId36"/>
    <p:sldId id="337" r:id="rId37"/>
    <p:sldId id="266" r:id="rId38"/>
    <p:sldId id="267" r:id="rId39"/>
    <p:sldId id="273" r:id="rId40"/>
    <p:sldId id="303" r:id="rId41"/>
    <p:sldId id="308" r:id="rId42"/>
    <p:sldId id="309" r:id="rId43"/>
    <p:sldId id="585" r:id="rId44"/>
    <p:sldId id="274" r:id="rId45"/>
    <p:sldId id="304" r:id="rId46"/>
    <p:sldId id="411" r:id="rId47"/>
    <p:sldId id="586" r:id="rId48"/>
    <p:sldId id="363" r:id="rId49"/>
    <p:sldId id="587" r:id="rId50"/>
    <p:sldId id="310" r:id="rId51"/>
    <p:sldId id="588" r:id="rId52"/>
    <p:sldId id="311" r:id="rId53"/>
    <p:sldId id="275" r:id="rId54"/>
    <p:sldId id="305" r:id="rId55"/>
    <p:sldId id="466" r:id="rId56"/>
    <p:sldId id="589" r:id="rId57"/>
    <p:sldId id="467" r:id="rId58"/>
    <p:sldId id="590" r:id="rId59"/>
    <p:sldId id="312" r:id="rId60"/>
    <p:sldId id="313" r:id="rId61"/>
    <p:sldId id="591" r:id="rId62"/>
    <p:sldId id="276" r:id="rId63"/>
    <p:sldId id="306" r:id="rId64"/>
    <p:sldId id="468" r:id="rId65"/>
    <p:sldId id="592" r:id="rId66"/>
    <p:sldId id="469" r:id="rId67"/>
    <p:sldId id="593" r:id="rId68"/>
    <p:sldId id="470" r:id="rId69"/>
    <p:sldId id="594" r:id="rId70"/>
    <p:sldId id="471" r:id="rId71"/>
    <p:sldId id="595" r:id="rId72"/>
    <p:sldId id="472" r:id="rId73"/>
    <p:sldId id="596" r:id="rId74"/>
    <p:sldId id="314" r:id="rId75"/>
    <p:sldId id="315" r:id="rId76"/>
    <p:sldId id="597" r:id="rId77"/>
    <p:sldId id="277" r:id="rId78"/>
    <p:sldId id="307" r:id="rId79"/>
    <p:sldId id="473" r:id="rId80"/>
    <p:sldId id="598" r:id="rId81"/>
    <p:sldId id="434" r:id="rId82"/>
    <p:sldId id="316" r:id="rId83"/>
    <p:sldId id="317" r:id="rId84"/>
    <p:sldId id="599" r:id="rId85"/>
    <p:sldId id="318" r:id="rId86"/>
    <p:sldId id="319" r:id="rId87"/>
    <p:sldId id="394" r:id="rId88"/>
    <p:sldId id="474" r:id="rId89"/>
    <p:sldId id="600" r:id="rId90"/>
    <p:sldId id="278" r:id="rId91"/>
    <p:sldId id="279" r:id="rId92"/>
    <p:sldId id="320" r:id="rId93"/>
    <p:sldId id="321" r:id="rId94"/>
    <p:sldId id="280" r:id="rId95"/>
    <p:sldId id="281" r:id="rId96"/>
    <p:sldId id="601" r:id="rId97"/>
    <p:sldId id="477" r:id="rId98"/>
    <p:sldId id="478" r:id="rId99"/>
    <p:sldId id="487" r:id="rId100"/>
    <p:sldId id="282" r:id="rId101"/>
    <p:sldId id="283" r:id="rId102"/>
    <p:sldId id="602" r:id="rId103"/>
    <p:sldId id="479" r:id="rId104"/>
    <p:sldId id="480" r:id="rId105"/>
    <p:sldId id="387" r:id="rId106"/>
    <p:sldId id="603" r:id="rId107"/>
    <p:sldId id="408" r:id="rId108"/>
    <p:sldId id="284" r:id="rId109"/>
    <p:sldId id="285" r:id="rId110"/>
    <p:sldId id="604" r:id="rId111"/>
    <p:sldId id="481" r:id="rId112"/>
    <p:sldId id="482" r:id="rId113"/>
    <p:sldId id="488" r:id="rId114"/>
    <p:sldId id="286" r:id="rId115"/>
    <p:sldId id="287" r:id="rId116"/>
    <p:sldId id="605" r:id="rId117"/>
    <p:sldId id="483" r:id="rId118"/>
    <p:sldId id="484" r:id="rId119"/>
    <p:sldId id="489" r:id="rId120"/>
    <p:sldId id="490" r:id="rId121"/>
    <p:sldId id="288" r:id="rId122"/>
    <p:sldId id="289" r:id="rId123"/>
    <p:sldId id="606" r:id="rId124"/>
    <p:sldId id="485" r:id="rId125"/>
    <p:sldId id="486" r:id="rId126"/>
    <p:sldId id="491" r:id="rId127"/>
    <p:sldId id="607" r:id="rId128"/>
    <p:sldId id="492" r:id="rId129"/>
    <p:sldId id="290" r:id="rId130"/>
    <p:sldId id="291" r:id="rId131"/>
    <p:sldId id="608" r:id="rId132"/>
    <p:sldId id="475" r:id="rId133"/>
    <p:sldId id="476" r:id="rId134"/>
    <p:sldId id="292" r:id="rId135"/>
    <p:sldId id="293" r:id="rId136"/>
    <p:sldId id="609" r:id="rId137"/>
    <p:sldId id="493" r:id="rId138"/>
    <p:sldId id="494" r:id="rId139"/>
    <p:sldId id="513" r:id="rId140"/>
    <p:sldId id="610" r:id="rId141"/>
    <p:sldId id="419" r:id="rId142"/>
    <p:sldId id="294" r:id="rId143"/>
    <p:sldId id="295" r:id="rId144"/>
    <p:sldId id="611" r:id="rId145"/>
    <p:sldId id="495" r:id="rId146"/>
    <p:sldId id="496" r:id="rId147"/>
    <p:sldId id="514" r:id="rId148"/>
    <p:sldId id="296" r:id="rId149"/>
    <p:sldId id="297" r:id="rId150"/>
    <p:sldId id="612" r:id="rId151"/>
    <p:sldId id="497" r:id="rId152"/>
    <p:sldId id="498" r:id="rId153"/>
    <p:sldId id="515" r:id="rId154"/>
    <p:sldId id="516" r:id="rId155"/>
    <p:sldId id="613" r:id="rId156"/>
    <p:sldId id="505" r:id="rId157"/>
    <p:sldId id="506" r:id="rId158"/>
    <p:sldId id="614" r:id="rId159"/>
    <p:sldId id="499" r:id="rId160"/>
    <p:sldId id="500" r:id="rId161"/>
    <p:sldId id="517" r:id="rId162"/>
    <p:sldId id="615" r:id="rId163"/>
    <p:sldId id="507" r:id="rId164"/>
    <p:sldId id="508" r:id="rId165"/>
    <p:sldId id="616" r:id="rId166"/>
    <p:sldId id="501" r:id="rId167"/>
    <p:sldId id="502" r:id="rId168"/>
    <p:sldId id="576" r:id="rId169"/>
    <p:sldId id="617" r:id="rId170"/>
    <p:sldId id="509" r:id="rId171"/>
    <p:sldId id="510" r:id="rId172"/>
    <p:sldId id="503" r:id="rId173"/>
    <p:sldId id="504" r:id="rId174"/>
    <p:sldId id="511" r:id="rId175"/>
    <p:sldId id="512" r:id="rId176"/>
    <p:sldId id="618" r:id="rId177"/>
    <p:sldId id="518" r:id="rId178"/>
    <p:sldId id="519" r:id="rId179"/>
    <p:sldId id="556" r:id="rId180"/>
    <p:sldId id="619" r:id="rId181"/>
    <p:sldId id="557" r:id="rId182"/>
    <p:sldId id="620" r:id="rId183"/>
    <p:sldId id="530" r:id="rId184"/>
    <p:sldId id="531" r:id="rId185"/>
    <p:sldId id="520" r:id="rId186"/>
    <p:sldId id="521" r:id="rId187"/>
    <p:sldId id="558" r:id="rId188"/>
    <p:sldId id="621" r:id="rId189"/>
    <p:sldId id="532" r:id="rId190"/>
    <p:sldId id="533" r:id="rId191"/>
    <p:sldId id="622" r:id="rId192"/>
    <p:sldId id="522" r:id="rId193"/>
    <p:sldId id="523" r:id="rId194"/>
    <p:sldId id="623" r:id="rId195"/>
    <p:sldId id="573" r:id="rId196"/>
    <p:sldId id="534" r:id="rId197"/>
    <p:sldId id="535" r:id="rId198"/>
    <p:sldId id="624" r:id="rId199"/>
    <p:sldId id="524" r:id="rId200"/>
    <p:sldId id="525" r:id="rId201"/>
    <p:sldId id="572" r:id="rId202"/>
    <p:sldId id="627" r:id="rId203"/>
    <p:sldId id="536" r:id="rId204"/>
    <p:sldId id="537" r:id="rId205"/>
    <p:sldId id="625" r:id="rId206"/>
    <p:sldId id="526" r:id="rId207"/>
    <p:sldId id="527" r:id="rId208"/>
    <p:sldId id="440" r:id="rId209"/>
    <p:sldId id="570" r:id="rId210"/>
    <p:sldId id="538" r:id="rId211"/>
    <p:sldId id="539" r:id="rId212"/>
    <p:sldId id="626" r:id="rId213"/>
    <p:sldId id="528" r:id="rId214"/>
    <p:sldId id="529" r:id="rId215"/>
    <p:sldId id="569" r:id="rId216"/>
    <p:sldId id="540" r:id="rId217"/>
    <p:sldId id="541" r:id="rId218"/>
    <p:sldId id="628" r:id="rId219"/>
    <p:sldId id="542" r:id="rId220"/>
    <p:sldId id="543" r:id="rId221"/>
    <p:sldId id="565" r:id="rId222"/>
    <p:sldId id="629" r:id="rId223"/>
    <p:sldId id="566" r:id="rId224"/>
    <p:sldId id="630" r:id="rId225"/>
    <p:sldId id="567" r:id="rId226"/>
    <p:sldId id="631" r:id="rId227"/>
    <p:sldId id="568" r:id="rId228"/>
    <p:sldId id="632" r:id="rId229"/>
    <p:sldId id="554" r:id="rId230"/>
    <p:sldId id="555" r:id="rId231"/>
    <p:sldId id="633" r:id="rId232"/>
    <p:sldId id="544" r:id="rId233"/>
    <p:sldId id="545" r:id="rId234"/>
    <p:sldId id="561" r:id="rId235"/>
    <p:sldId id="634" r:id="rId236"/>
    <p:sldId id="562" r:id="rId237"/>
    <p:sldId id="635" r:id="rId238"/>
    <p:sldId id="563" r:id="rId239"/>
    <p:sldId id="636" r:id="rId240"/>
    <p:sldId id="564" r:id="rId241"/>
    <p:sldId id="637" r:id="rId242"/>
    <p:sldId id="322" r:id="rId243"/>
    <p:sldId id="323" r:id="rId244"/>
    <p:sldId id="638" r:id="rId245"/>
    <p:sldId id="546" r:id="rId246"/>
    <p:sldId id="547" r:id="rId247"/>
    <p:sldId id="560" r:id="rId248"/>
    <p:sldId id="639" r:id="rId249"/>
    <p:sldId id="324" r:id="rId250"/>
    <p:sldId id="325" r:id="rId251"/>
    <p:sldId id="548" r:id="rId252"/>
    <p:sldId id="549" r:id="rId253"/>
    <p:sldId id="559" r:id="rId254"/>
    <p:sldId id="326" r:id="rId255"/>
    <p:sldId id="327" r:id="rId256"/>
    <p:sldId id="640" r:id="rId257"/>
    <p:sldId id="550" r:id="rId258"/>
    <p:sldId id="551" r:id="rId259"/>
    <p:sldId id="643" r:id="rId260"/>
    <p:sldId id="328" r:id="rId261"/>
    <p:sldId id="644" r:id="rId262"/>
    <p:sldId id="552" r:id="rId263"/>
    <p:sldId id="553" r:id="rId264"/>
    <p:sldId id="330" r:id="rId265"/>
    <p:sldId id="331" r:id="rId266"/>
    <p:sldId id="642" r:id="rId267"/>
  </p:sldIdLst>
  <p:sldSz cx="12192000" cy="6858000"/>
  <p:notesSz cx="6889750" cy="10021888"/>
  <p:embeddedFontLst>
    <p:embeddedFont>
      <p:font typeface="Calibri" panose="020F0502020204030204" pitchFamily="34" charset="0"/>
      <p:regular r:id="rId270"/>
      <p:bold r:id="rId271"/>
      <p:italic r:id="rId272"/>
      <p:boldItalic r:id="rId273"/>
    </p:embeddedFont>
    <p:embeddedFont>
      <p:font typeface="Cookies" pitchFamily="2" charset="0"/>
      <p:regular r:id="rId274"/>
    </p:embeddedFont>
    <p:embeddedFont>
      <p:font typeface="Muli" pitchFamily="2" charset="77"/>
      <p:regular r:id="rId275"/>
      <p:bold r:id="rId276"/>
    </p:embeddedFont>
    <p:embeddedFont>
      <p:font typeface="OpenDyslexicAlta" pitchFamily="2" charset="77"/>
      <p:regular r:id="rId277"/>
      <p:bold r:id="rId278"/>
      <p:italic r:id="rId279"/>
      <p:boldItalic r:id="rId2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860"/>
    <a:srgbClr val="FFF2CC"/>
    <a:srgbClr val="8FAADC"/>
    <a:srgbClr val="68C7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63" autoAdjust="0"/>
    <p:restoredTop sz="82514" autoAdjust="0"/>
  </p:normalViewPr>
  <p:slideViewPr>
    <p:cSldViewPr snapToGrid="0" snapToObjects="1">
      <p:cViewPr varScale="1">
        <p:scale>
          <a:sx n="128" d="100"/>
          <a:sy n="128" d="100"/>
        </p:scale>
        <p:origin x="696" y="176"/>
      </p:cViewPr>
      <p:guideLst/>
    </p:cSldViewPr>
  </p:slideViewPr>
  <p:notesTextViewPr>
    <p:cViewPr>
      <p:scale>
        <a:sx n="1" d="1"/>
        <a:sy n="1" d="1"/>
      </p:scale>
      <p:origin x="0" y="0"/>
    </p:cViewPr>
  </p:notesTextViewPr>
  <p:notesViewPr>
    <p:cSldViewPr snapToGrid="0" snapToObjects="1">
      <p:cViewPr varScale="1">
        <p:scale>
          <a:sx n="90" d="100"/>
          <a:sy n="90" d="100"/>
        </p:scale>
        <p:origin x="3840" y="1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notesMaster" Target="notesMasters/notesMaster1.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font" Target="fonts/font10.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font" Target="fonts/font11.fntdata"/><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font" Target="fonts/font1.fntdata"/><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presProps" Target="pres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font" Target="fonts/font2.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viewProps" Target="viewProp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font" Target="fonts/font3.fntdata"/><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theme" Target="theme/theme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font" Target="fonts/font4.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font" Target="fonts/font5.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font" Target="fonts/font6.fntdata"/><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font" Target="fonts/font7.fntdata"/><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font" Target="fonts/font8.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font" Target="fonts/font9.fntdata"/><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86F298-EB3E-D446-A729-C248AB8A5D7E}"/>
              </a:ext>
            </a:extLst>
          </p:cNvPr>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dirty="0">
              <a:latin typeface="Muli" pitchFamily="2" charset="77"/>
            </a:endParaRPr>
          </a:p>
        </p:txBody>
      </p:sp>
      <p:sp>
        <p:nvSpPr>
          <p:cNvPr id="3" name="Date Placeholder 2">
            <a:extLst>
              <a:ext uri="{FF2B5EF4-FFF2-40B4-BE49-F238E27FC236}">
                <a16:creationId xmlns:a16="http://schemas.microsoft.com/office/drawing/2014/main" id="{F37BEABC-4AC1-4C4F-BDDB-0B8FF7D20C2C}"/>
              </a:ext>
            </a:extLst>
          </p:cNvPr>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C3670555-72D4-BF40-B685-8412B7FA50E9}" type="datetimeFigureOut">
              <a:rPr lang="en-GB" smtClean="0">
                <a:latin typeface="Muli" pitchFamily="2" charset="77"/>
              </a:rPr>
              <a:t>28/04/2020</a:t>
            </a:fld>
            <a:endParaRPr lang="en-GB" dirty="0">
              <a:latin typeface="Muli" pitchFamily="2" charset="77"/>
            </a:endParaRPr>
          </a:p>
        </p:txBody>
      </p:sp>
      <p:sp>
        <p:nvSpPr>
          <p:cNvPr id="4" name="Footer Placeholder 3">
            <a:extLst>
              <a:ext uri="{FF2B5EF4-FFF2-40B4-BE49-F238E27FC236}">
                <a16:creationId xmlns:a16="http://schemas.microsoft.com/office/drawing/2014/main" id="{67DF2A76-21C6-4F49-AC41-288B2976B3A3}"/>
              </a:ext>
            </a:extLst>
          </p:cNvPr>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dirty="0">
              <a:latin typeface="Muli" pitchFamily="2" charset="77"/>
            </a:endParaRPr>
          </a:p>
        </p:txBody>
      </p:sp>
      <p:sp>
        <p:nvSpPr>
          <p:cNvPr id="5" name="Slide Number Placeholder 4">
            <a:extLst>
              <a:ext uri="{FF2B5EF4-FFF2-40B4-BE49-F238E27FC236}">
                <a16:creationId xmlns:a16="http://schemas.microsoft.com/office/drawing/2014/main" id="{B0984667-866C-EF45-A262-122686295C40}"/>
              </a:ext>
            </a:extLst>
          </p:cNvPr>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8BC7A863-B317-0C4D-8D45-833380E63946}" type="slidenum">
              <a:rPr lang="en-GB" smtClean="0">
                <a:latin typeface="Muli" pitchFamily="2" charset="77"/>
              </a:rPr>
              <a:t>‹#›</a:t>
            </a:fld>
            <a:endParaRPr lang="en-GB" dirty="0">
              <a:latin typeface="Muli" pitchFamily="2" charset="77"/>
            </a:endParaRPr>
          </a:p>
        </p:txBody>
      </p:sp>
    </p:spTree>
    <p:extLst>
      <p:ext uri="{BB962C8B-B14F-4D97-AF65-F5344CB8AC3E}">
        <p14:creationId xmlns:p14="http://schemas.microsoft.com/office/powerpoint/2010/main" val="4203359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b="0" i="0">
                <a:latin typeface="Muli" pitchFamily="2" charset="77"/>
              </a:defRPr>
            </a:lvl1pPr>
          </a:lstStyle>
          <a:p>
            <a:endParaRPr lang="en-GB" dirty="0"/>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b="0" i="0">
                <a:latin typeface="Muli" pitchFamily="2" charset="77"/>
              </a:defRPr>
            </a:lvl1pPr>
          </a:lstStyle>
          <a:p>
            <a:fld id="{9C363ADC-09E6-FD4B-932E-4485A3F0108B}" type="datetimeFigureOut">
              <a:rPr lang="en-GB" smtClean="0"/>
              <a:pPr/>
              <a:t>28/04/2020</a:t>
            </a:fld>
            <a:endParaRPr lang="en-GB" dirty="0"/>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dirty="0"/>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b="0" i="0">
                <a:latin typeface="Muli" pitchFamily="2" charset="77"/>
              </a:defRPr>
            </a:lvl1pPr>
          </a:lstStyle>
          <a:p>
            <a:endParaRPr lang="en-GB" dirty="0"/>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b="0" i="0">
                <a:latin typeface="Muli" pitchFamily="2" charset="77"/>
              </a:defRPr>
            </a:lvl1pPr>
          </a:lstStyle>
          <a:p>
            <a:fld id="{5C7C66A0-413B-D942-BD25-075929779430}" type="slidenum">
              <a:rPr lang="en-GB" smtClean="0"/>
              <a:pPr/>
              <a:t>‹#›</a:t>
            </a:fld>
            <a:endParaRPr lang="en-GB" dirty="0"/>
          </a:p>
        </p:txBody>
      </p:sp>
    </p:spTree>
    <p:extLst>
      <p:ext uri="{BB962C8B-B14F-4D97-AF65-F5344CB8AC3E}">
        <p14:creationId xmlns:p14="http://schemas.microsoft.com/office/powerpoint/2010/main" val="785309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uli" pitchFamily="2" charset="77"/>
        <a:ea typeface="+mn-ea"/>
        <a:cs typeface="+mn-cs"/>
      </a:defRPr>
    </a:lvl1pPr>
    <a:lvl2pPr marL="457200" algn="l" defTabSz="914400" rtl="0" eaLnBrk="1" latinLnBrk="0" hangingPunct="1">
      <a:defRPr sz="1200" b="0" i="0" kern="1200">
        <a:solidFill>
          <a:schemeClr val="tx1"/>
        </a:solidFill>
        <a:latin typeface="Muli" pitchFamily="2" charset="77"/>
        <a:ea typeface="+mn-ea"/>
        <a:cs typeface="+mn-cs"/>
      </a:defRPr>
    </a:lvl2pPr>
    <a:lvl3pPr marL="914400" algn="l" defTabSz="914400" rtl="0" eaLnBrk="1" latinLnBrk="0" hangingPunct="1">
      <a:defRPr sz="1200" b="0" i="0" kern="1200">
        <a:solidFill>
          <a:schemeClr val="tx1"/>
        </a:solidFill>
        <a:latin typeface="Muli" pitchFamily="2" charset="77"/>
        <a:ea typeface="+mn-ea"/>
        <a:cs typeface="+mn-cs"/>
      </a:defRPr>
    </a:lvl3pPr>
    <a:lvl4pPr marL="1371600" algn="l" defTabSz="914400" rtl="0" eaLnBrk="1" latinLnBrk="0" hangingPunct="1">
      <a:defRPr sz="1200" b="0" i="0" kern="1200">
        <a:solidFill>
          <a:schemeClr val="tx1"/>
        </a:solidFill>
        <a:latin typeface="Muli" pitchFamily="2" charset="77"/>
        <a:ea typeface="+mn-ea"/>
        <a:cs typeface="+mn-cs"/>
      </a:defRPr>
    </a:lvl4pPr>
    <a:lvl5pPr marL="1828800" algn="l" defTabSz="914400" rtl="0" eaLnBrk="1" latinLnBrk="0" hangingPunct="1">
      <a:defRPr sz="1200" b="0" i="0" kern="1200">
        <a:solidFill>
          <a:schemeClr val="tx1"/>
        </a:solidFill>
        <a:latin typeface="Muli"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49B26B-16D5-6F4D-96FE-A3FD21D929F8}" type="slidenum">
              <a:rPr lang="en-GB" smtClean="0"/>
              <a:t>1</a:t>
            </a:fld>
            <a:endParaRPr lang="en-GB"/>
          </a:p>
        </p:txBody>
      </p:sp>
    </p:spTree>
    <p:extLst>
      <p:ext uri="{BB962C8B-B14F-4D97-AF65-F5344CB8AC3E}">
        <p14:creationId xmlns:p14="http://schemas.microsoft.com/office/powerpoint/2010/main" val="3151244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7C66A0-413B-D942-BD25-075929779430}" type="slidenum">
              <a:rPr lang="en-GB" smtClean="0"/>
              <a:pPr/>
              <a:t>16</a:t>
            </a:fld>
            <a:endParaRPr lang="en-GB" dirty="0"/>
          </a:p>
        </p:txBody>
      </p:sp>
    </p:spTree>
    <p:extLst>
      <p:ext uri="{BB962C8B-B14F-4D97-AF65-F5344CB8AC3E}">
        <p14:creationId xmlns:p14="http://schemas.microsoft.com/office/powerpoint/2010/main" val="27968599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188</a:t>
            </a:fld>
            <a:endParaRPr lang="en-GB"/>
          </a:p>
        </p:txBody>
      </p:sp>
    </p:spTree>
    <p:extLst>
      <p:ext uri="{BB962C8B-B14F-4D97-AF65-F5344CB8AC3E}">
        <p14:creationId xmlns:p14="http://schemas.microsoft.com/office/powerpoint/2010/main" val="18604968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192</a:t>
            </a:fld>
            <a:endParaRPr lang="en-GB"/>
          </a:p>
        </p:txBody>
      </p:sp>
    </p:spTree>
    <p:extLst>
      <p:ext uri="{BB962C8B-B14F-4D97-AF65-F5344CB8AC3E}">
        <p14:creationId xmlns:p14="http://schemas.microsoft.com/office/powerpoint/2010/main" val="32688507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193</a:t>
            </a:fld>
            <a:endParaRPr lang="en-GB"/>
          </a:p>
        </p:txBody>
      </p:sp>
    </p:spTree>
    <p:extLst>
      <p:ext uri="{BB962C8B-B14F-4D97-AF65-F5344CB8AC3E}">
        <p14:creationId xmlns:p14="http://schemas.microsoft.com/office/powerpoint/2010/main" val="25908790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199</a:t>
            </a:fld>
            <a:endParaRPr lang="en-GB"/>
          </a:p>
        </p:txBody>
      </p:sp>
    </p:spTree>
    <p:extLst>
      <p:ext uri="{BB962C8B-B14F-4D97-AF65-F5344CB8AC3E}">
        <p14:creationId xmlns:p14="http://schemas.microsoft.com/office/powerpoint/2010/main" val="9908922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200</a:t>
            </a:fld>
            <a:endParaRPr lang="en-GB"/>
          </a:p>
        </p:txBody>
      </p:sp>
    </p:spTree>
    <p:extLst>
      <p:ext uri="{BB962C8B-B14F-4D97-AF65-F5344CB8AC3E}">
        <p14:creationId xmlns:p14="http://schemas.microsoft.com/office/powerpoint/2010/main" val="33241171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201</a:t>
            </a:fld>
            <a:endParaRPr lang="en-GB"/>
          </a:p>
        </p:txBody>
      </p:sp>
    </p:spTree>
    <p:extLst>
      <p:ext uri="{BB962C8B-B14F-4D97-AF65-F5344CB8AC3E}">
        <p14:creationId xmlns:p14="http://schemas.microsoft.com/office/powerpoint/2010/main" val="32358557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202</a:t>
            </a:fld>
            <a:endParaRPr lang="en-GB"/>
          </a:p>
        </p:txBody>
      </p:sp>
    </p:spTree>
    <p:extLst>
      <p:ext uri="{BB962C8B-B14F-4D97-AF65-F5344CB8AC3E}">
        <p14:creationId xmlns:p14="http://schemas.microsoft.com/office/powerpoint/2010/main" val="41590092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206</a:t>
            </a:fld>
            <a:endParaRPr lang="en-GB"/>
          </a:p>
        </p:txBody>
      </p:sp>
    </p:spTree>
    <p:extLst>
      <p:ext uri="{BB962C8B-B14F-4D97-AF65-F5344CB8AC3E}">
        <p14:creationId xmlns:p14="http://schemas.microsoft.com/office/powerpoint/2010/main" val="1987158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207</a:t>
            </a:fld>
            <a:endParaRPr lang="en-GB"/>
          </a:p>
        </p:txBody>
      </p:sp>
    </p:spTree>
    <p:extLst>
      <p:ext uri="{BB962C8B-B14F-4D97-AF65-F5344CB8AC3E}">
        <p14:creationId xmlns:p14="http://schemas.microsoft.com/office/powerpoint/2010/main" val="33488820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208</a:t>
            </a:fld>
            <a:endParaRPr lang="en-GB"/>
          </a:p>
        </p:txBody>
      </p:sp>
    </p:spTree>
    <p:extLst>
      <p:ext uri="{BB962C8B-B14F-4D97-AF65-F5344CB8AC3E}">
        <p14:creationId xmlns:p14="http://schemas.microsoft.com/office/powerpoint/2010/main" val="331887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a:t>
            </a:fld>
            <a:endParaRPr lang="en-GB"/>
          </a:p>
        </p:txBody>
      </p:sp>
    </p:spTree>
    <p:extLst>
      <p:ext uri="{BB962C8B-B14F-4D97-AF65-F5344CB8AC3E}">
        <p14:creationId xmlns:p14="http://schemas.microsoft.com/office/powerpoint/2010/main" val="30372856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209</a:t>
            </a:fld>
            <a:endParaRPr lang="en-GB"/>
          </a:p>
        </p:txBody>
      </p:sp>
    </p:spTree>
    <p:extLst>
      <p:ext uri="{BB962C8B-B14F-4D97-AF65-F5344CB8AC3E}">
        <p14:creationId xmlns:p14="http://schemas.microsoft.com/office/powerpoint/2010/main" val="25547463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213</a:t>
            </a:fld>
            <a:endParaRPr lang="en-GB"/>
          </a:p>
        </p:txBody>
      </p:sp>
    </p:spTree>
    <p:extLst>
      <p:ext uri="{BB962C8B-B14F-4D97-AF65-F5344CB8AC3E}">
        <p14:creationId xmlns:p14="http://schemas.microsoft.com/office/powerpoint/2010/main" val="419302454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214</a:t>
            </a:fld>
            <a:endParaRPr lang="en-GB"/>
          </a:p>
        </p:txBody>
      </p:sp>
    </p:spTree>
    <p:extLst>
      <p:ext uri="{BB962C8B-B14F-4D97-AF65-F5344CB8AC3E}">
        <p14:creationId xmlns:p14="http://schemas.microsoft.com/office/powerpoint/2010/main" val="526407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215</a:t>
            </a:fld>
            <a:endParaRPr lang="en-GB"/>
          </a:p>
        </p:txBody>
      </p:sp>
    </p:spTree>
    <p:extLst>
      <p:ext uri="{BB962C8B-B14F-4D97-AF65-F5344CB8AC3E}">
        <p14:creationId xmlns:p14="http://schemas.microsoft.com/office/powerpoint/2010/main" val="17473273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219</a:t>
            </a:fld>
            <a:endParaRPr lang="en-GB"/>
          </a:p>
        </p:txBody>
      </p:sp>
    </p:spTree>
    <p:extLst>
      <p:ext uri="{BB962C8B-B14F-4D97-AF65-F5344CB8AC3E}">
        <p14:creationId xmlns:p14="http://schemas.microsoft.com/office/powerpoint/2010/main" val="42469670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220</a:t>
            </a:fld>
            <a:endParaRPr lang="en-GB"/>
          </a:p>
        </p:txBody>
      </p:sp>
    </p:spTree>
    <p:extLst>
      <p:ext uri="{BB962C8B-B14F-4D97-AF65-F5344CB8AC3E}">
        <p14:creationId xmlns:p14="http://schemas.microsoft.com/office/powerpoint/2010/main" val="39957253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232</a:t>
            </a:fld>
            <a:endParaRPr lang="en-GB"/>
          </a:p>
        </p:txBody>
      </p:sp>
    </p:spTree>
    <p:extLst>
      <p:ext uri="{BB962C8B-B14F-4D97-AF65-F5344CB8AC3E}">
        <p14:creationId xmlns:p14="http://schemas.microsoft.com/office/powerpoint/2010/main" val="28950981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233</a:t>
            </a:fld>
            <a:endParaRPr lang="en-GB"/>
          </a:p>
        </p:txBody>
      </p:sp>
    </p:spTree>
    <p:extLst>
      <p:ext uri="{BB962C8B-B14F-4D97-AF65-F5344CB8AC3E}">
        <p14:creationId xmlns:p14="http://schemas.microsoft.com/office/powerpoint/2010/main" val="10930087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245</a:t>
            </a:fld>
            <a:endParaRPr lang="en-GB"/>
          </a:p>
        </p:txBody>
      </p:sp>
    </p:spTree>
    <p:extLst>
      <p:ext uri="{BB962C8B-B14F-4D97-AF65-F5344CB8AC3E}">
        <p14:creationId xmlns:p14="http://schemas.microsoft.com/office/powerpoint/2010/main" val="28482144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246</a:t>
            </a:fld>
            <a:endParaRPr lang="en-GB"/>
          </a:p>
        </p:txBody>
      </p:sp>
    </p:spTree>
    <p:extLst>
      <p:ext uri="{BB962C8B-B14F-4D97-AF65-F5344CB8AC3E}">
        <p14:creationId xmlns:p14="http://schemas.microsoft.com/office/powerpoint/2010/main" val="2730926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18</a:t>
            </a:fld>
            <a:endParaRPr lang="en-GB"/>
          </a:p>
        </p:txBody>
      </p:sp>
    </p:spTree>
    <p:extLst>
      <p:ext uri="{BB962C8B-B14F-4D97-AF65-F5344CB8AC3E}">
        <p14:creationId xmlns:p14="http://schemas.microsoft.com/office/powerpoint/2010/main" val="404129985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247</a:t>
            </a:fld>
            <a:endParaRPr lang="en-GB"/>
          </a:p>
        </p:txBody>
      </p:sp>
    </p:spTree>
    <p:extLst>
      <p:ext uri="{BB962C8B-B14F-4D97-AF65-F5344CB8AC3E}">
        <p14:creationId xmlns:p14="http://schemas.microsoft.com/office/powerpoint/2010/main" val="26450424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248</a:t>
            </a:fld>
            <a:endParaRPr lang="en-GB"/>
          </a:p>
        </p:txBody>
      </p:sp>
    </p:spTree>
    <p:extLst>
      <p:ext uri="{BB962C8B-B14F-4D97-AF65-F5344CB8AC3E}">
        <p14:creationId xmlns:p14="http://schemas.microsoft.com/office/powerpoint/2010/main" val="152678033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251</a:t>
            </a:fld>
            <a:endParaRPr lang="en-GB"/>
          </a:p>
        </p:txBody>
      </p:sp>
    </p:spTree>
    <p:extLst>
      <p:ext uri="{BB962C8B-B14F-4D97-AF65-F5344CB8AC3E}">
        <p14:creationId xmlns:p14="http://schemas.microsoft.com/office/powerpoint/2010/main" val="19788368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252</a:t>
            </a:fld>
            <a:endParaRPr lang="en-GB"/>
          </a:p>
        </p:txBody>
      </p:sp>
    </p:spTree>
    <p:extLst>
      <p:ext uri="{BB962C8B-B14F-4D97-AF65-F5344CB8AC3E}">
        <p14:creationId xmlns:p14="http://schemas.microsoft.com/office/powerpoint/2010/main" val="42894685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253</a:t>
            </a:fld>
            <a:endParaRPr lang="en-GB"/>
          </a:p>
        </p:txBody>
      </p:sp>
    </p:spTree>
    <p:extLst>
      <p:ext uri="{BB962C8B-B14F-4D97-AF65-F5344CB8AC3E}">
        <p14:creationId xmlns:p14="http://schemas.microsoft.com/office/powerpoint/2010/main" val="268172996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257</a:t>
            </a:fld>
            <a:endParaRPr lang="en-GB"/>
          </a:p>
        </p:txBody>
      </p:sp>
    </p:spTree>
    <p:extLst>
      <p:ext uri="{BB962C8B-B14F-4D97-AF65-F5344CB8AC3E}">
        <p14:creationId xmlns:p14="http://schemas.microsoft.com/office/powerpoint/2010/main" val="35918194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258</a:t>
            </a:fld>
            <a:endParaRPr lang="en-GB"/>
          </a:p>
        </p:txBody>
      </p:sp>
    </p:spTree>
    <p:extLst>
      <p:ext uri="{BB962C8B-B14F-4D97-AF65-F5344CB8AC3E}">
        <p14:creationId xmlns:p14="http://schemas.microsoft.com/office/powerpoint/2010/main" val="27080603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262</a:t>
            </a:fld>
            <a:endParaRPr lang="en-GB"/>
          </a:p>
        </p:txBody>
      </p:sp>
    </p:spTree>
    <p:extLst>
      <p:ext uri="{BB962C8B-B14F-4D97-AF65-F5344CB8AC3E}">
        <p14:creationId xmlns:p14="http://schemas.microsoft.com/office/powerpoint/2010/main" val="158290458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263</a:t>
            </a:fld>
            <a:endParaRPr lang="en-GB"/>
          </a:p>
        </p:txBody>
      </p:sp>
    </p:spTree>
    <p:extLst>
      <p:ext uri="{BB962C8B-B14F-4D97-AF65-F5344CB8AC3E}">
        <p14:creationId xmlns:p14="http://schemas.microsoft.com/office/powerpoint/2010/main" val="806323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7C66A0-413B-D942-BD25-075929779430}" type="slidenum">
              <a:rPr lang="en-GB" smtClean="0"/>
              <a:pPr/>
              <a:t>22</a:t>
            </a:fld>
            <a:endParaRPr lang="en-GB" dirty="0"/>
          </a:p>
        </p:txBody>
      </p:sp>
    </p:spTree>
    <p:extLst>
      <p:ext uri="{BB962C8B-B14F-4D97-AF65-F5344CB8AC3E}">
        <p14:creationId xmlns:p14="http://schemas.microsoft.com/office/powerpoint/2010/main" val="99606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7C66A0-413B-D942-BD25-075929779430}" type="slidenum">
              <a:rPr lang="en-GB" smtClean="0"/>
              <a:pPr/>
              <a:t>23</a:t>
            </a:fld>
            <a:endParaRPr lang="en-GB" dirty="0"/>
          </a:p>
        </p:txBody>
      </p:sp>
    </p:spTree>
    <p:extLst>
      <p:ext uri="{BB962C8B-B14F-4D97-AF65-F5344CB8AC3E}">
        <p14:creationId xmlns:p14="http://schemas.microsoft.com/office/powerpoint/2010/main" val="984073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24</a:t>
            </a:fld>
            <a:endParaRPr lang="en-GB"/>
          </a:p>
        </p:txBody>
      </p:sp>
    </p:spTree>
    <p:extLst>
      <p:ext uri="{BB962C8B-B14F-4D97-AF65-F5344CB8AC3E}">
        <p14:creationId xmlns:p14="http://schemas.microsoft.com/office/powerpoint/2010/main" val="4168356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25</a:t>
            </a:fld>
            <a:endParaRPr lang="en-GB"/>
          </a:p>
        </p:txBody>
      </p:sp>
    </p:spTree>
    <p:extLst>
      <p:ext uri="{BB962C8B-B14F-4D97-AF65-F5344CB8AC3E}">
        <p14:creationId xmlns:p14="http://schemas.microsoft.com/office/powerpoint/2010/main" val="1064348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28</a:t>
            </a:fld>
            <a:endParaRPr lang="en-GB"/>
          </a:p>
        </p:txBody>
      </p:sp>
    </p:spTree>
    <p:extLst>
      <p:ext uri="{BB962C8B-B14F-4D97-AF65-F5344CB8AC3E}">
        <p14:creationId xmlns:p14="http://schemas.microsoft.com/office/powerpoint/2010/main" val="2563857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97F4C8-7CC2-374E-B0CA-641DEDF427FD}" type="slidenum">
              <a:rPr lang="en-GB" smtClean="0"/>
              <a:t>30</a:t>
            </a:fld>
            <a:endParaRPr lang="en-GB"/>
          </a:p>
        </p:txBody>
      </p:sp>
    </p:spTree>
    <p:extLst>
      <p:ext uri="{BB962C8B-B14F-4D97-AF65-F5344CB8AC3E}">
        <p14:creationId xmlns:p14="http://schemas.microsoft.com/office/powerpoint/2010/main" val="734970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97F4C8-7CC2-374E-B0CA-641DEDF427FD}" type="slidenum">
              <a:rPr lang="en-GB" smtClean="0"/>
              <a:t>31</a:t>
            </a:fld>
            <a:endParaRPr lang="en-GB"/>
          </a:p>
        </p:txBody>
      </p:sp>
    </p:spTree>
    <p:extLst>
      <p:ext uri="{BB962C8B-B14F-4D97-AF65-F5344CB8AC3E}">
        <p14:creationId xmlns:p14="http://schemas.microsoft.com/office/powerpoint/2010/main" val="3725125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49B26B-16D5-6F4D-96FE-A3FD21D929F8}" type="slidenum">
              <a:rPr lang="en-GB" smtClean="0"/>
              <a:t>3</a:t>
            </a:fld>
            <a:endParaRPr lang="en-GB"/>
          </a:p>
        </p:txBody>
      </p:sp>
    </p:spTree>
    <p:extLst>
      <p:ext uri="{BB962C8B-B14F-4D97-AF65-F5344CB8AC3E}">
        <p14:creationId xmlns:p14="http://schemas.microsoft.com/office/powerpoint/2010/main" val="2227163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32</a:t>
            </a:fld>
            <a:endParaRPr lang="en-GB"/>
          </a:p>
        </p:txBody>
      </p:sp>
    </p:spTree>
    <p:extLst>
      <p:ext uri="{BB962C8B-B14F-4D97-AF65-F5344CB8AC3E}">
        <p14:creationId xmlns:p14="http://schemas.microsoft.com/office/powerpoint/2010/main" val="1559820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33</a:t>
            </a:fld>
            <a:endParaRPr lang="en-GB"/>
          </a:p>
        </p:txBody>
      </p:sp>
    </p:spTree>
    <p:extLst>
      <p:ext uri="{BB962C8B-B14F-4D97-AF65-F5344CB8AC3E}">
        <p14:creationId xmlns:p14="http://schemas.microsoft.com/office/powerpoint/2010/main" val="3570878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36</a:t>
            </a:fld>
            <a:endParaRPr lang="en-GB"/>
          </a:p>
        </p:txBody>
      </p:sp>
    </p:spTree>
    <p:extLst>
      <p:ext uri="{BB962C8B-B14F-4D97-AF65-F5344CB8AC3E}">
        <p14:creationId xmlns:p14="http://schemas.microsoft.com/office/powerpoint/2010/main" val="3996451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39</a:t>
            </a:fld>
            <a:endParaRPr lang="en-GB"/>
          </a:p>
        </p:txBody>
      </p:sp>
    </p:spTree>
    <p:extLst>
      <p:ext uri="{BB962C8B-B14F-4D97-AF65-F5344CB8AC3E}">
        <p14:creationId xmlns:p14="http://schemas.microsoft.com/office/powerpoint/2010/main" val="400363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40</a:t>
            </a:fld>
            <a:endParaRPr lang="en-GB"/>
          </a:p>
        </p:txBody>
      </p:sp>
    </p:spTree>
    <p:extLst>
      <p:ext uri="{BB962C8B-B14F-4D97-AF65-F5344CB8AC3E}">
        <p14:creationId xmlns:p14="http://schemas.microsoft.com/office/powerpoint/2010/main" val="3704002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44</a:t>
            </a:fld>
            <a:endParaRPr lang="en-GB"/>
          </a:p>
        </p:txBody>
      </p:sp>
    </p:spTree>
    <p:extLst>
      <p:ext uri="{BB962C8B-B14F-4D97-AF65-F5344CB8AC3E}">
        <p14:creationId xmlns:p14="http://schemas.microsoft.com/office/powerpoint/2010/main" val="3621062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45</a:t>
            </a:fld>
            <a:endParaRPr lang="en-GB"/>
          </a:p>
        </p:txBody>
      </p:sp>
    </p:spTree>
    <p:extLst>
      <p:ext uri="{BB962C8B-B14F-4D97-AF65-F5344CB8AC3E}">
        <p14:creationId xmlns:p14="http://schemas.microsoft.com/office/powerpoint/2010/main" val="4221078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46</a:t>
            </a:fld>
            <a:endParaRPr lang="en-GB"/>
          </a:p>
        </p:txBody>
      </p:sp>
    </p:spTree>
    <p:extLst>
      <p:ext uri="{BB962C8B-B14F-4D97-AF65-F5344CB8AC3E}">
        <p14:creationId xmlns:p14="http://schemas.microsoft.com/office/powerpoint/2010/main" val="881557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47</a:t>
            </a:fld>
            <a:endParaRPr lang="en-GB"/>
          </a:p>
        </p:txBody>
      </p:sp>
    </p:spTree>
    <p:extLst>
      <p:ext uri="{BB962C8B-B14F-4D97-AF65-F5344CB8AC3E}">
        <p14:creationId xmlns:p14="http://schemas.microsoft.com/office/powerpoint/2010/main" val="2482533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48</a:t>
            </a:fld>
            <a:endParaRPr lang="en-GB"/>
          </a:p>
        </p:txBody>
      </p:sp>
    </p:spTree>
    <p:extLst>
      <p:ext uri="{BB962C8B-B14F-4D97-AF65-F5344CB8AC3E}">
        <p14:creationId xmlns:p14="http://schemas.microsoft.com/office/powerpoint/2010/main" val="54904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a:t>
            </a:fld>
            <a:endParaRPr lang="en-GB"/>
          </a:p>
        </p:txBody>
      </p:sp>
    </p:spTree>
    <p:extLst>
      <p:ext uri="{BB962C8B-B14F-4D97-AF65-F5344CB8AC3E}">
        <p14:creationId xmlns:p14="http://schemas.microsoft.com/office/powerpoint/2010/main" val="1502618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49</a:t>
            </a:fld>
            <a:endParaRPr lang="en-GB"/>
          </a:p>
        </p:txBody>
      </p:sp>
    </p:spTree>
    <p:extLst>
      <p:ext uri="{BB962C8B-B14F-4D97-AF65-F5344CB8AC3E}">
        <p14:creationId xmlns:p14="http://schemas.microsoft.com/office/powerpoint/2010/main" val="1622046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53</a:t>
            </a:fld>
            <a:endParaRPr lang="en-GB"/>
          </a:p>
        </p:txBody>
      </p:sp>
    </p:spTree>
    <p:extLst>
      <p:ext uri="{BB962C8B-B14F-4D97-AF65-F5344CB8AC3E}">
        <p14:creationId xmlns:p14="http://schemas.microsoft.com/office/powerpoint/2010/main" val="2499646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54</a:t>
            </a:fld>
            <a:endParaRPr lang="en-GB"/>
          </a:p>
        </p:txBody>
      </p:sp>
    </p:spTree>
    <p:extLst>
      <p:ext uri="{BB962C8B-B14F-4D97-AF65-F5344CB8AC3E}">
        <p14:creationId xmlns:p14="http://schemas.microsoft.com/office/powerpoint/2010/main" val="2073883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62</a:t>
            </a:fld>
            <a:endParaRPr lang="en-GB"/>
          </a:p>
        </p:txBody>
      </p:sp>
    </p:spTree>
    <p:extLst>
      <p:ext uri="{BB962C8B-B14F-4D97-AF65-F5344CB8AC3E}">
        <p14:creationId xmlns:p14="http://schemas.microsoft.com/office/powerpoint/2010/main" val="3498276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63</a:t>
            </a:fld>
            <a:endParaRPr lang="en-GB"/>
          </a:p>
        </p:txBody>
      </p:sp>
    </p:spTree>
    <p:extLst>
      <p:ext uri="{BB962C8B-B14F-4D97-AF65-F5344CB8AC3E}">
        <p14:creationId xmlns:p14="http://schemas.microsoft.com/office/powerpoint/2010/main" val="3331324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64</a:t>
            </a:fld>
            <a:endParaRPr lang="en-GB"/>
          </a:p>
        </p:txBody>
      </p:sp>
    </p:spTree>
    <p:extLst>
      <p:ext uri="{BB962C8B-B14F-4D97-AF65-F5344CB8AC3E}">
        <p14:creationId xmlns:p14="http://schemas.microsoft.com/office/powerpoint/2010/main" val="3352895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65</a:t>
            </a:fld>
            <a:endParaRPr lang="en-GB"/>
          </a:p>
        </p:txBody>
      </p:sp>
    </p:spTree>
    <p:extLst>
      <p:ext uri="{BB962C8B-B14F-4D97-AF65-F5344CB8AC3E}">
        <p14:creationId xmlns:p14="http://schemas.microsoft.com/office/powerpoint/2010/main" val="1553780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66</a:t>
            </a:fld>
            <a:endParaRPr lang="en-GB"/>
          </a:p>
        </p:txBody>
      </p:sp>
    </p:spTree>
    <p:extLst>
      <p:ext uri="{BB962C8B-B14F-4D97-AF65-F5344CB8AC3E}">
        <p14:creationId xmlns:p14="http://schemas.microsoft.com/office/powerpoint/2010/main" val="4049646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67</a:t>
            </a:fld>
            <a:endParaRPr lang="en-GB"/>
          </a:p>
        </p:txBody>
      </p:sp>
    </p:spTree>
    <p:extLst>
      <p:ext uri="{BB962C8B-B14F-4D97-AF65-F5344CB8AC3E}">
        <p14:creationId xmlns:p14="http://schemas.microsoft.com/office/powerpoint/2010/main" val="679598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68</a:t>
            </a:fld>
            <a:endParaRPr lang="en-GB"/>
          </a:p>
        </p:txBody>
      </p:sp>
    </p:spTree>
    <p:extLst>
      <p:ext uri="{BB962C8B-B14F-4D97-AF65-F5344CB8AC3E}">
        <p14:creationId xmlns:p14="http://schemas.microsoft.com/office/powerpoint/2010/main" val="43182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a:t>
            </a:fld>
            <a:endParaRPr lang="en-GB"/>
          </a:p>
        </p:txBody>
      </p:sp>
    </p:spTree>
    <p:extLst>
      <p:ext uri="{BB962C8B-B14F-4D97-AF65-F5344CB8AC3E}">
        <p14:creationId xmlns:p14="http://schemas.microsoft.com/office/powerpoint/2010/main" val="484731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69</a:t>
            </a:fld>
            <a:endParaRPr lang="en-GB"/>
          </a:p>
        </p:txBody>
      </p:sp>
    </p:spTree>
    <p:extLst>
      <p:ext uri="{BB962C8B-B14F-4D97-AF65-F5344CB8AC3E}">
        <p14:creationId xmlns:p14="http://schemas.microsoft.com/office/powerpoint/2010/main" val="812755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70</a:t>
            </a:fld>
            <a:endParaRPr lang="en-GB"/>
          </a:p>
        </p:txBody>
      </p:sp>
    </p:spTree>
    <p:extLst>
      <p:ext uri="{BB962C8B-B14F-4D97-AF65-F5344CB8AC3E}">
        <p14:creationId xmlns:p14="http://schemas.microsoft.com/office/powerpoint/2010/main" val="3212956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71</a:t>
            </a:fld>
            <a:endParaRPr lang="en-GB"/>
          </a:p>
        </p:txBody>
      </p:sp>
    </p:spTree>
    <p:extLst>
      <p:ext uri="{BB962C8B-B14F-4D97-AF65-F5344CB8AC3E}">
        <p14:creationId xmlns:p14="http://schemas.microsoft.com/office/powerpoint/2010/main" val="674933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72</a:t>
            </a:fld>
            <a:endParaRPr lang="en-GB"/>
          </a:p>
        </p:txBody>
      </p:sp>
    </p:spTree>
    <p:extLst>
      <p:ext uri="{BB962C8B-B14F-4D97-AF65-F5344CB8AC3E}">
        <p14:creationId xmlns:p14="http://schemas.microsoft.com/office/powerpoint/2010/main" val="2571282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73</a:t>
            </a:fld>
            <a:endParaRPr lang="en-GB"/>
          </a:p>
        </p:txBody>
      </p:sp>
    </p:spTree>
    <p:extLst>
      <p:ext uri="{BB962C8B-B14F-4D97-AF65-F5344CB8AC3E}">
        <p14:creationId xmlns:p14="http://schemas.microsoft.com/office/powerpoint/2010/main" val="3537928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77</a:t>
            </a:fld>
            <a:endParaRPr lang="en-GB"/>
          </a:p>
        </p:txBody>
      </p:sp>
    </p:spTree>
    <p:extLst>
      <p:ext uri="{BB962C8B-B14F-4D97-AF65-F5344CB8AC3E}">
        <p14:creationId xmlns:p14="http://schemas.microsoft.com/office/powerpoint/2010/main" val="4627765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78</a:t>
            </a:fld>
            <a:endParaRPr lang="en-GB"/>
          </a:p>
        </p:txBody>
      </p:sp>
    </p:spTree>
    <p:extLst>
      <p:ext uri="{BB962C8B-B14F-4D97-AF65-F5344CB8AC3E}">
        <p14:creationId xmlns:p14="http://schemas.microsoft.com/office/powerpoint/2010/main" val="2930940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85</a:t>
            </a:fld>
            <a:endParaRPr lang="en-GB"/>
          </a:p>
        </p:txBody>
      </p:sp>
    </p:spTree>
    <p:extLst>
      <p:ext uri="{BB962C8B-B14F-4D97-AF65-F5344CB8AC3E}">
        <p14:creationId xmlns:p14="http://schemas.microsoft.com/office/powerpoint/2010/main" val="4050119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86</a:t>
            </a:fld>
            <a:endParaRPr lang="en-GB"/>
          </a:p>
        </p:txBody>
      </p:sp>
    </p:spTree>
    <p:extLst>
      <p:ext uri="{BB962C8B-B14F-4D97-AF65-F5344CB8AC3E}">
        <p14:creationId xmlns:p14="http://schemas.microsoft.com/office/powerpoint/2010/main" val="1220565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87</a:t>
            </a:fld>
            <a:endParaRPr lang="en-GB"/>
          </a:p>
        </p:txBody>
      </p:sp>
    </p:spTree>
    <p:extLst>
      <p:ext uri="{BB962C8B-B14F-4D97-AF65-F5344CB8AC3E}">
        <p14:creationId xmlns:p14="http://schemas.microsoft.com/office/powerpoint/2010/main" val="1439772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a:t>
            </a:fld>
            <a:endParaRPr lang="en-GB"/>
          </a:p>
        </p:txBody>
      </p:sp>
    </p:spTree>
    <p:extLst>
      <p:ext uri="{BB962C8B-B14F-4D97-AF65-F5344CB8AC3E}">
        <p14:creationId xmlns:p14="http://schemas.microsoft.com/office/powerpoint/2010/main" val="20255023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92</a:t>
            </a:fld>
            <a:endParaRPr lang="en-GB"/>
          </a:p>
        </p:txBody>
      </p:sp>
    </p:spTree>
    <p:extLst>
      <p:ext uri="{BB962C8B-B14F-4D97-AF65-F5344CB8AC3E}">
        <p14:creationId xmlns:p14="http://schemas.microsoft.com/office/powerpoint/2010/main" val="11503158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93</a:t>
            </a:fld>
            <a:endParaRPr lang="en-GB"/>
          </a:p>
        </p:txBody>
      </p:sp>
    </p:spTree>
    <p:extLst>
      <p:ext uri="{BB962C8B-B14F-4D97-AF65-F5344CB8AC3E}">
        <p14:creationId xmlns:p14="http://schemas.microsoft.com/office/powerpoint/2010/main" val="610579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97</a:t>
            </a:fld>
            <a:endParaRPr lang="en-GB"/>
          </a:p>
        </p:txBody>
      </p:sp>
    </p:spTree>
    <p:extLst>
      <p:ext uri="{BB962C8B-B14F-4D97-AF65-F5344CB8AC3E}">
        <p14:creationId xmlns:p14="http://schemas.microsoft.com/office/powerpoint/2010/main" val="126524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98</a:t>
            </a:fld>
            <a:endParaRPr lang="en-GB"/>
          </a:p>
        </p:txBody>
      </p:sp>
    </p:spTree>
    <p:extLst>
      <p:ext uri="{BB962C8B-B14F-4D97-AF65-F5344CB8AC3E}">
        <p14:creationId xmlns:p14="http://schemas.microsoft.com/office/powerpoint/2010/main" val="32142528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99</a:t>
            </a:fld>
            <a:endParaRPr lang="en-GB"/>
          </a:p>
        </p:txBody>
      </p:sp>
    </p:spTree>
    <p:extLst>
      <p:ext uri="{BB962C8B-B14F-4D97-AF65-F5344CB8AC3E}">
        <p14:creationId xmlns:p14="http://schemas.microsoft.com/office/powerpoint/2010/main" val="3078784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103</a:t>
            </a:fld>
            <a:endParaRPr lang="en-GB"/>
          </a:p>
        </p:txBody>
      </p:sp>
    </p:spTree>
    <p:extLst>
      <p:ext uri="{BB962C8B-B14F-4D97-AF65-F5344CB8AC3E}">
        <p14:creationId xmlns:p14="http://schemas.microsoft.com/office/powerpoint/2010/main" val="8546205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104</a:t>
            </a:fld>
            <a:endParaRPr lang="en-GB"/>
          </a:p>
        </p:txBody>
      </p:sp>
    </p:spTree>
    <p:extLst>
      <p:ext uri="{BB962C8B-B14F-4D97-AF65-F5344CB8AC3E}">
        <p14:creationId xmlns:p14="http://schemas.microsoft.com/office/powerpoint/2010/main" val="35286131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105</a:t>
            </a:fld>
            <a:endParaRPr lang="en-GB"/>
          </a:p>
        </p:txBody>
      </p:sp>
    </p:spTree>
    <p:extLst>
      <p:ext uri="{BB962C8B-B14F-4D97-AF65-F5344CB8AC3E}">
        <p14:creationId xmlns:p14="http://schemas.microsoft.com/office/powerpoint/2010/main" val="14108122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106</a:t>
            </a:fld>
            <a:endParaRPr lang="en-GB"/>
          </a:p>
        </p:txBody>
      </p:sp>
    </p:spTree>
    <p:extLst>
      <p:ext uri="{BB962C8B-B14F-4D97-AF65-F5344CB8AC3E}">
        <p14:creationId xmlns:p14="http://schemas.microsoft.com/office/powerpoint/2010/main" val="28841367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107</a:t>
            </a:fld>
            <a:endParaRPr lang="en-GB"/>
          </a:p>
        </p:txBody>
      </p:sp>
    </p:spTree>
    <p:extLst>
      <p:ext uri="{BB962C8B-B14F-4D97-AF65-F5344CB8AC3E}">
        <p14:creationId xmlns:p14="http://schemas.microsoft.com/office/powerpoint/2010/main" val="2125542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8</a:t>
            </a:fld>
            <a:endParaRPr lang="en-GB"/>
          </a:p>
        </p:txBody>
      </p:sp>
    </p:spTree>
    <p:extLst>
      <p:ext uri="{BB962C8B-B14F-4D97-AF65-F5344CB8AC3E}">
        <p14:creationId xmlns:p14="http://schemas.microsoft.com/office/powerpoint/2010/main" val="33926371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111</a:t>
            </a:fld>
            <a:endParaRPr lang="en-GB"/>
          </a:p>
        </p:txBody>
      </p:sp>
    </p:spTree>
    <p:extLst>
      <p:ext uri="{BB962C8B-B14F-4D97-AF65-F5344CB8AC3E}">
        <p14:creationId xmlns:p14="http://schemas.microsoft.com/office/powerpoint/2010/main" val="24309867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112</a:t>
            </a:fld>
            <a:endParaRPr lang="en-GB"/>
          </a:p>
        </p:txBody>
      </p:sp>
    </p:spTree>
    <p:extLst>
      <p:ext uri="{BB962C8B-B14F-4D97-AF65-F5344CB8AC3E}">
        <p14:creationId xmlns:p14="http://schemas.microsoft.com/office/powerpoint/2010/main" val="2266883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113</a:t>
            </a:fld>
            <a:endParaRPr lang="en-GB"/>
          </a:p>
        </p:txBody>
      </p:sp>
    </p:spTree>
    <p:extLst>
      <p:ext uri="{BB962C8B-B14F-4D97-AF65-F5344CB8AC3E}">
        <p14:creationId xmlns:p14="http://schemas.microsoft.com/office/powerpoint/2010/main" val="25139421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117</a:t>
            </a:fld>
            <a:endParaRPr lang="en-GB"/>
          </a:p>
        </p:txBody>
      </p:sp>
    </p:spTree>
    <p:extLst>
      <p:ext uri="{BB962C8B-B14F-4D97-AF65-F5344CB8AC3E}">
        <p14:creationId xmlns:p14="http://schemas.microsoft.com/office/powerpoint/2010/main" val="17738760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118</a:t>
            </a:fld>
            <a:endParaRPr lang="en-GB"/>
          </a:p>
        </p:txBody>
      </p:sp>
    </p:spTree>
    <p:extLst>
      <p:ext uri="{BB962C8B-B14F-4D97-AF65-F5344CB8AC3E}">
        <p14:creationId xmlns:p14="http://schemas.microsoft.com/office/powerpoint/2010/main" val="34758235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119</a:t>
            </a:fld>
            <a:endParaRPr lang="en-GB"/>
          </a:p>
        </p:txBody>
      </p:sp>
    </p:spTree>
    <p:extLst>
      <p:ext uri="{BB962C8B-B14F-4D97-AF65-F5344CB8AC3E}">
        <p14:creationId xmlns:p14="http://schemas.microsoft.com/office/powerpoint/2010/main" val="33266780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124</a:t>
            </a:fld>
            <a:endParaRPr lang="en-GB"/>
          </a:p>
        </p:txBody>
      </p:sp>
    </p:spTree>
    <p:extLst>
      <p:ext uri="{BB962C8B-B14F-4D97-AF65-F5344CB8AC3E}">
        <p14:creationId xmlns:p14="http://schemas.microsoft.com/office/powerpoint/2010/main" val="33866782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125</a:t>
            </a:fld>
            <a:endParaRPr lang="en-GB"/>
          </a:p>
        </p:txBody>
      </p:sp>
    </p:spTree>
    <p:extLst>
      <p:ext uri="{BB962C8B-B14F-4D97-AF65-F5344CB8AC3E}">
        <p14:creationId xmlns:p14="http://schemas.microsoft.com/office/powerpoint/2010/main" val="8571770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126</a:t>
            </a:fld>
            <a:endParaRPr lang="en-GB"/>
          </a:p>
        </p:txBody>
      </p:sp>
    </p:spTree>
    <p:extLst>
      <p:ext uri="{BB962C8B-B14F-4D97-AF65-F5344CB8AC3E}">
        <p14:creationId xmlns:p14="http://schemas.microsoft.com/office/powerpoint/2010/main" val="18143451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127</a:t>
            </a:fld>
            <a:endParaRPr lang="en-GB"/>
          </a:p>
        </p:txBody>
      </p:sp>
    </p:spTree>
    <p:extLst>
      <p:ext uri="{BB962C8B-B14F-4D97-AF65-F5344CB8AC3E}">
        <p14:creationId xmlns:p14="http://schemas.microsoft.com/office/powerpoint/2010/main" val="3008991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7C66A0-413B-D942-BD25-075929779430}" type="slidenum">
              <a:rPr lang="en-GB" smtClean="0"/>
              <a:pPr/>
              <a:t>11</a:t>
            </a:fld>
            <a:endParaRPr lang="en-GB" dirty="0"/>
          </a:p>
        </p:txBody>
      </p:sp>
    </p:spTree>
    <p:extLst>
      <p:ext uri="{BB962C8B-B14F-4D97-AF65-F5344CB8AC3E}">
        <p14:creationId xmlns:p14="http://schemas.microsoft.com/office/powerpoint/2010/main" val="35060638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128</a:t>
            </a:fld>
            <a:endParaRPr lang="en-GB"/>
          </a:p>
        </p:txBody>
      </p:sp>
    </p:spTree>
    <p:extLst>
      <p:ext uri="{BB962C8B-B14F-4D97-AF65-F5344CB8AC3E}">
        <p14:creationId xmlns:p14="http://schemas.microsoft.com/office/powerpoint/2010/main" val="15100241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132</a:t>
            </a:fld>
            <a:endParaRPr lang="en-GB"/>
          </a:p>
        </p:txBody>
      </p:sp>
    </p:spTree>
    <p:extLst>
      <p:ext uri="{BB962C8B-B14F-4D97-AF65-F5344CB8AC3E}">
        <p14:creationId xmlns:p14="http://schemas.microsoft.com/office/powerpoint/2010/main" val="30879300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133</a:t>
            </a:fld>
            <a:endParaRPr lang="en-GB"/>
          </a:p>
        </p:txBody>
      </p:sp>
    </p:spTree>
    <p:extLst>
      <p:ext uri="{BB962C8B-B14F-4D97-AF65-F5344CB8AC3E}">
        <p14:creationId xmlns:p14="http://schemas.microsoft.com/office/powerpoint/2010/main" val="33698717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137</a:t>
            </a:fld>
            <a:endParaRPr lang="en-GB"/>
          </a:p>
        </p:txBody>
      </p:sp>
    </p:spTree>
    <p:extLst>
      <p:ext uri="{BB962C8B-B14F-4D97-AF65-F5344CB8AC3E}">
        <p14:creationId xmlns:p14="http://schemas.microsoft.com/office/powerpoint/2010/main" val="2720313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138</a:t>
            </a:fld>
            <a:endParaRPr lang="en-GB"/>
          </a:p>
        </p:txBody>
      </p:sp>
    </p:spTree>
    <p:extLst>
      <p:ext uri="{BB962C8B-B14F-4D97-AF65-F5344CB8AC3E}">
        <p14:creationId xmlns:p14="http://schemas.microsoft.com/office/powerpoint/2010/main" val="7104470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139</a:t>
            </a:fld>
            <a:endParaRPr lang="en-GB"/>
          </a:p>
        </p:txBody>
      </p:sp>
    </p:spTree>
    <p:extLst>
      <p:ext uri="{BB962C8B-B14F-4D97-AF65-F5344CB8AC3E}">
        <p14:creationId xmlns:p14="http://schemas.microsoft.com/office/powerpoint/2010/main" val="19186598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140</a:t>
            </a:fld>
            <a:endParaRPr lang="en-GB"/>
          </a:p>
        </p:txBody>
      </p:sp>
    </p:spTree>
    <p:extLst>
      <p:ext uri="{BB962C8B-B14F-4D97-AF65-F5344CB8AC3E}">
        <p14:creationId xmlns:p14="http://schemas.microsoft.com/office/powerpoint/2010/main" val="29604343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145</a:t>
            </a:fld>
            <a:endParaRPr lang="en-GB"/>
          </a:p>
        </p:txBody>
      </p:sp>
    </p:spTree>
    <p:extLst>
      <p:ext uri="{BB962C8B-B14F-4D97-AF65-F5344CB8AC3E}">
        <p14:creationId xmlns:p14="http://schemas.microsoft.com/office/powerpoint/2010/main" val="21064649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146</a:t>
            </a:fld>
            <a:endParaRPr lang="en-GB"/>
          </a:p>
        </p:txBody>
      </p:sp>
    </p:spTree>
    <p:extLst>
      <p:ext uri="{BB962C8B-B14F-4D97-AF65-F5344CB8AC3E}">
        <p14:creationId xmlns:p14="http://schemas.microsoft.com/office/powerpoint/2010/main" val="22835139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147</a:t>
            </a:fld>
            <a:endParaRPr lang="en-GB"/>
          </a:p>
        </p:txBody>
      </p:sp>
    </p:spTree>
    <p:extLst>
      <p:ext uri="{BB962C8B-B14F-4D97-AF65-F5344CB8AC3E}">
        <p14:creationId xmlns:p14="http://schemas.microsoft.com/office/powerpoint/2010/main" val="238744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a:t>
            </a:fld>
            <a:endParaRPr lang="en-GB"/>
          </a:p>
        </p:txBody>
      </p:sp>
    </p:spTree>
    <p:extLst>
      <p:ext uri="{BB962C8B-B14F-4D97-AF65-F5344CB8AC3E}">
        <p14:creationId xmlns:p14="http://schemas.microsoft.com/office/powerpoint/2010/main" val="27488867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151</a:t>
            </a:fld>
            <a:endParaRPr lang="en-GB"/>
          </a:p>
        </p:txBody>
      </p:sp>
    </p:spTree>
    <p:extLst>
      <p:ext uri="{BB962C8B-B14F-4D97-AF65-F5344CB8AC3E}">
        <p14:creationId xmlns:p14="http://schemas.microsoft.com/office/powerpoint/2010/main" val="19418701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152</a:t>
            </a:fld>
            <a:endParaRPr lang="en-GB"/>
          </a:p>
        </p:txBody>
      </p:sp>
    </p:spTree>
    <p:extLst>
      <p:ext uri="{BB962C8B-B14F-4D97-AF65-F5344CB8AC3E}">
        <p14:creationId xmlns:p14="http://schemas.microsoft.com/office/powerpoint/2010/main" val="10093116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153</a:t>
            </a:fld>
            <a:endParaRPr lang="en-GB"/>
          </a:p>
        </p:txBody>
      </p:sp>
    </p:spTree>
    <p:extLst>
      <p:ext uri="{BB962C8B-B14F-4D97-AF65-F5344CB8AC3E}">
        <p14:creationId xmlns:p14="http://schemas.microsoft.com/office/powerpoint/2010/main" val="17731989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159</a:t>
            </a:fld>
            <a:endParaRPr lang="en-GB"/>
          </a:p>
        </p:txBody>
      </p:sp>
    </p:spTree>
    <p:extLst>
      <p:ext uri="{BB962C8B-B14F-4D97-AF65-F5344CB8AC3E}">
        <p14:creationId xmlns:p14="http://schemas.microsoft.com/office/powerpoint/2010/main" val="908091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160</a:t>
            </a:fld>
            <a:endParaRPr lang="en-GB"/>
          </a:p>
        </p:txBody>
      </p:sp>
    </p:spTree>
    <p:extLst>
      <p:ext uri="{BB962C8B-B14F-4D97-AF65-F5344CB8AC3E}">
        <p14:creationId xmlns:p14="http://schemas.microsoft.com/office/powerpoint/2010/main" val="12684275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161</a:t>
            </a:fld>
            <a:endParaRPr lang="en-GB"/>
          </a:p>
        </p:txBody>
      </p:sp>
    </p:spTree>
    <p:extLst>
      <p:ext uri="{BB962C8B-B14F-4D97-AF65-F5344CB8AC3E}">
        <p14:creationId xmlns:p14="http://schemas.microsoft.com/office/powerpoint/2010/main" val="35599970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162</a:t>
            </a:fld>
            <a:endParaRPr lang="en-GB"/>
          </a:p>
        </p:txBody>
      </p:sp>
    </p:spTree>
    <p:extLst>
      <p:ext uri="{BB962C8B-B14F-4D97-AF65-F5344CB8AC3E}">
        <p14:creationId xmlns:p14="http://schemas.microsoft.com/office/powerpoint/2010/main" val="12875084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166</a:t>
            </a:fld>
            <a:endParaRPr lang="en-GB"/>
          </a:p>
        </p:txBody>
      </p:sp>
    </p:spTree>
    <p:extLst>
      <p:ext uri="{BB962C8B-B14F-4D97-AF65-F5344CB8AC3E}">
        <p14:creationId xmlns:p14="http://schemas.microsoft.com/office/powerpoint/2010/main" val="2494007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167</a:t>
            </a:fld>
            <a:endParaRPr lang="en-GB"/>
          </a:p>
        </p:txBody>
      </p:sp>
    </p:spTree>
    <p:extLst>
      <p:ext uri="{BB962C8B-B14F-4D97-AF65-F5344CB8AC3E}">
        <p14:creationId xmlns:p14="http://schemas.microsoft.com/office/powerpoint/2010/main" val="24581549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168</a:t>
            </a:fld>
            <a:endParaRPr lang="en-GB"/>
          </a:p>
        </p:txBody>
      </p:sp>
    </p:spTree>
    <p:extLst>
      <p:ext uri="{BB962C8B-B14F-4D97-AF65-F5344CB8AC3E}">
        <p14:creationId xmlns:p14="http://schemas.microsoft.com/office/powerpoint/2010/main" val="1257083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a:t>
            </a:fld>
            <a:endParaRPr lang="en-GB"/>
          </a:p>
        </p:txBody>
      </p:sp>
    </p:spTree>
    <p:extLst>
      <p:ext uri="{BB962C8B-B14F-4D97-AF65-F5344CB8AC3E}">
        <p14:creationId xmlns:p14="http://schemas.microsoft.com/office/powerpoint/2010/main" val="22103543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169</a:t>
            </a:fld>
            <a:endParaRPr lang="en-GB"/>
          </a:p>
        </p:txBody>
      </p:sp>
    </p:spTree>
    <p:extLst>
      <p:ext uri="{BB962C8B-B14F-4D97-AF65-F5344CB8AC3E}">
        <p14:creationId xmlns:p14="http://schemas.microsoft.com/office/powerpoint/2010/main" val="12647057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172</a:t>
            </a:fld>
            <a:endParaRPr lang="en-GB"/>
          </a:p>
        </p:txBody>
      </p:sp>
    </p:spTree>
    <p:extLst>
      <p:ext uri="{BB962C8B-B14F-4D97-AF65-F5344CB8AC3E}">
        <p14:creationId xmlns:p14="http://schemas.microsoft.com/office/powerpoint/2010/main" val="41193129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173</a:t>
            </a:fld>
            <a:endParaRPr lang="en-GB"/>
          </a:p>
        </p:txBody>
      </p:sp>
    </p:spTree>
    <p:extLst>
      <p:ext uri="{BB962C8B-B14F-4D97-AF65-F5344CB8AC3E}">
        <p14:creationId xmlns:p14="http://schemas.microsoft.com/office/powerpoint/2010/main" val="4153764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177</a:t>
            </a:fld>
            <a:endParaRPr lang="en-GB"/>
          </a:p>
        </p:txBody>
      </p:sp>
    </p:spTree>
    <p:extLst>
      <p:ext uri="{BB962C8B-B14F-4D97-AF65-F5344CB8AC3E}">
        <p14:creationId xmlns:p14="http://schemas.microsoft.com/office/powerpoint/2010/main" val="5065915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178</a:t>
            </a:fld>
            <a:endParaRPr lang="en-GB"/>
          </a:p>
        </p:txBody>
      </p:sp>
    </p:spTree>
    <p:extLst>
      <p:ext uri="{BB962C8B-B14F-4D97-AF65-F5344CB8AC3E}">
        <p14:creationId xmlns:p14="http://schemas.microsoft.com/office/powerpoint/2010/main" val="31247381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181</a:t>
            </a:fld>
            <a:endParaRPr lang="en-GB"/>
          </a:p>
        </p:txBody>
      </p:sp>
    </p:spTree>
    <p:extLst>
      <p:ext uri="{BB962C8B-B14F-4D97-AF65-F5344CB8AC3E}">
        <p14:creationId xmlns:p14="http://schemas.microsoft.com/office/powerpoint/2010/main" val="12295693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182</a:t>
            </a:fld>
            <a:endParaRPr lang="en-GB"/>
          </a:p>
        </p:txBody>
      </p:sp>
    </p:spTree>
    <p:extLst>
      <p:ext uri="{BB962C8B-B14F-4D97-AF65-F5344CB8AC3E}">
        <p14:creationId xmlns:p14="http://schemas.microsoft.com/office/powerpoint/2010/main" val="9287079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185</a:t>
            </a:fld>
            <a:endParaRPr lang="en-GB"/>
          </a:p>
        </p:txBody>
      </p:sp>
    </p:spTree>
    <p:extLst>
      <p:ext uri="{BB962C8B-B14F-4D97-AF65-F5344CB8AC3E}">
        <p14:creationId xmlns:p14="http://schemas.microsoft.com/office/powerpoint/2010/main" val="16739768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186</a:t>
            </a:fld>
            <a:endParaRPr lang="en-GB"/>
          </a:p>
        </p:txBody>
      </p:sp>
    </p:spTree>
    <p:extLst>
      <p:ext uri="{BB962C8B-B14F-4D97-AF65-F5344CB8AC3E}">
        <p14:creationId xmlns:p14="http://schemas.microsoft.com/office/powerpoint/2010/main" val="28158636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187</a:t>
            </a:fld>
            <a:endParaRPr lang="en-GB"/>
          </a:p>
        </p:txBody>
      </p:sp>
    </p:spTree>
    <p:extLst>
      <p:ext uri="{BB962C8B-B14F-4D97-AF65-F5344CB8AC3E}">
        <p14:creationId xmlns:p14="http://schemas.microsoft.com/office/powerpoint/2010/main" val="1980476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F5FFFCE-C207-2846-8718-D75C344C8C89}"/>
              </a:ext>
            </a:extLst>
          </p:cNvPr>
          <p:cNvSpPr/>
          <p:nvPr userDrawn="1"/>
        </p:nvSpPr>
        <p:spPr>
          <a:xfrm>
            <a:off x="1523999" y="4809505"/>
            <a:ext cx="9144000" cy="1428689"/>
          </a:xfrm>
          <a:prstGeom prst="rect">
            <a:avLst/>
          </a:prstGeom>
          <a:solidFill>
            <a:srgbClr val="FFFFFF">
              <a:alpha val="90196"/>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sp>
        <p:nvSpPr>
          <p:cNvPr id="18" name="Rectangle 17">
            <a:extLst>
              <a:ext uri="{FF2B5EF4-FFF2-40B4-BE49-F238E27FC236}">
                <a16:creationId xmlns:a16="http://schemas.microsoft.com/office/drawing/2014/main" id="{32C481A8-D80A-304F-BD4D-4ACD9B3D8E7E}"/>
              </a:ext>
            </a:extLst>
          </p:cNvPr>
          <p:cNvSpPr/>
          <p:nvPr userDrawn="1"/>
        </p:nvSpPr>
        <p:spPr>
          <a:xfrm>
            <a:off x="3465322" y="2902739"/>
            <a:ext cx="5261355" cy="795646"/>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sp>
        <p:nvSpPr>
          <p:cNvPr id="3" name="Subtitle 2"/>
          <p:cNvSpPr>
            <a:spLocks noGrp="1"/>
          </p:cNvSpPr>
          <p:nvPr>
            <p:ph type="subTitle" idx="1"/>
          </p:nvPr>
        </p:nvSpPr>
        <p:spPr>
          <a:xfrm>
            <a:off x="1523999" y="4809506"/>
            <a:ext cx="9144000" cy="1428689"/>
          </a:xfrm>
        </p:spPr>
        <p:txBody>
          <a:bodyPr anchor="ctr"/>
          <a:lstStyle>
            <a:lvl1pPr marL="0" indent="0" algn="ctr">
              <a:lnSpc>
                <a:spcPct val="15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28/04/2020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pic>
        <p:nvPicPr>
          <p:cNvPr id="9" name="Picture 8">
            <a:extLst>
              <a:ext uri="{FF2B5EF4-FFF2-40B4-BE49-F238E27FC236}">
                <a16:creationId xmlns:a16="http://schemas.microsoft.com/office/drawing/2014/main" id="{C8310848-5352-7949-AABA-914363C424E6}"/>
              </a:ext>
            </a:extLst>
          </p:cNvPr>
          <p:cNvPicPr>
            <a:picLocks noChangeAspect="1"/>
          </p:cNvPicPr>
          <p:nvPr userDrawn="1"/>
        </p:nvPicPr>
        <p:blipFill>
          <a:blip r:embed="rId2"/>
          <a:stretch>
            <a:fillRect/>
          </a:stretch>
        </p:blipFill>
        <p:spPr>
          <a:xfrm>
            <a:off x="2990849" y="1261687"/>
            <a:ext cx="6210300" cy="1079500"/>
          </a:xfrm>
          <a:prstGeom prst="rect">
            <a:avLst/>
          </a:prstGeom>
        </p:spPr>
      </p:pic>
      <p:sp>
        <p:nvSpPr>
          <p:cNvPr id="14" name="Text Placeholder 13">
            <a:extLst>
              <a:ext uri="{FF2B5EF4-FFF2-40B4-BE49-F238E27FC236}">
                <a16:creationId xmlns:a16="http://schemas.microsoft.com/office/drawing/2014/main" id="{B2F3C88D-BF6E-6D4C-9A25-CACB03AA208B}"/>
              </a:ext>
            </a:extLst>
          </p:cNvPr>
          <p:cNvSpPr>
            <a:spLocks noGrp="1"/>
          </p:cNvSpPr>
          <p:nvPr>
            <p:ph type="body" sz="quarter" idx="13" hasCustomPrompt="1"/>
          </p:nvPr>
        </p:nvSpPr>
        <p:spPr>
          <a:xfrm>
            <a:off x="4971061" y="3115896"/>
            <a:ext cx="641969" cy="369332"/>
          </a:xfrm>
        </p:spPr>
        <p:txBody>
          <a:bodyPr>
            <a:normAutofit/>
          </a:bodyPr>
          <a:lstStyle>
            <a:lvl1pPr marL="0" indent="0">
              <a:buNone/>
              <a:defRPr sz="1800" b="0" i="0">
                <a:latin typeface="Muli" pitchFamily="2" charset="77"/>
              </a:defRPr>
            </a:lvl1pPr>
          </a:lstStyle>
          <a:p>
            <a:pPr lvl="0"/>
            <a:r>
              <a:rPr lang="en-US" dirty="0"/>
              <a:t>#</a:t>
            </a:r>
            <a:endParaRPr lang="en-GB" dirty="0"/>
          </a:p>
        </p:txBody>
      </p:sp>
      <p:sp>
        <p:nvSpPr>
          <p:cNvPr id="15" name="TextBox 14">
            <a:extLst>
              <a:ext uri="{FF2B5EF4-FFF2-40B4-BE49-F238E27FC236}">
                <a16:creationId xmlns:a16="http://schemas.microsoft.com/office/drawing/2014/main" id="{A1D45BA0-7B16-364F-96FA-7CCD74809633}"/>
              </a:ext>
            </a:extLst>
          </p:cNvPr>
          <p:cNvSpPr txBox="1"/>
          <p:nvPr userDrawn="1"/>
        </p:nvSpPr>
        <p:spPr>
          <a:xfrm>
            <a:off x="4038600" y="3115896"/>
            <a:ext cx="932462" cy="369332"/>
          </a:xfrm>
          <a:prstGeom prst="rect">
            <a:avLst/>
          </a:prstGeom>
          <a:noFill/>
        </p:spPr>
        <p:txBody>
          <a:bodyPr wrap="square" rtlCol="0">
            <a:spAutoFit/>
          </a:bodyPr>
          <a:lstStyle/>
          <a:p>
            <a:r>
              <a:rPr lang="en-GB" b="0" i="0" dirty="0">
                <a:latin typeface="Muli" pitchFamily="2" charset="77"/>
              </a:rPr>
              <a:t>Stage:</a:t>
            </a:r>
          </a:p>
        </p:txBody>
      </p:sp>
      <p:sp>
        <p:nvSpPr>
          <p:cNvPr id="16" name="Text Placeholder 13">
            <a:extLst>
              <a:ext uri="{FF2B5EF4-FFF2-40B4-BE49-F238E27FC236}">
                <a16:creationId xmlns:a16="http://schemas.microsoft.com/office/drawing/2014/main" id="{204E8ED3-ED92-2F44-AA0C-C3500973984C}"/>
              </a:ext>
            </a:extLst>
          </p:cNvPr>
          <p:cNvSpPr>
            <a:spLocks noGrp="1"/>
          </p:cNvSpPr>
          <p:nvPr>
            <p:ph type="body" sz="quarter" idx="14" hasCustomPrompt="1"/>
          </p:nvPr>
        </p:nvSpPr>
        <p:spPr>
          <a:xfrm>
            <a:off x="7047550" y="3115896"/>
            <a:ext cx="641969" cy="369332"/>
          </a:xfrm>
        </p:spPr>
        <p:txBody>
          <a:bodyPr>
            <a:normAutofit/>
          </a:bodyPr>
          <a:lstStyle>
            <a:lvl1pPr marL="0" indent="0">
              <a:buNone/>
              <a:defRPr sz="1800" b="0" i="0">
                <a:latin typeface="Muli" pitchFamily="2" charset="77"/>
              </a:defRPr>
            </a:lvl1pPr>
          </a:lstStyle>
          <a:p>
            <a:pPr lvl="0"/>
            <a:r>
              <a:rPr lang="en-US" dirty="0"/>
              <a:t>#</a:t>
            </a:r>
            <a:endParaRPr lang="en-GB" dirty="0"/>
          </a:p>
        </p:txBody>
      </p:sp>
      <p:sp>
        <p:nvSpPr>
          <p:cNvPr id="17" name="TextBox 16">
            <a:extLst>
              <a:ext uri="{FF2B5EF4-FFF2-40B4-BE49-F238E27FC236}">
                <a16:creationId xmlns:a16="http://schemas.microsoft.com/office/drawing/2014/main" id="{543EE4B3-C0E4-AE42-921D-72A75F2D0332}"/>
              </a:ext>
            </a:extLst>
          </p:cNvPr>
          <p:cNvSpPr txBox="1"/>
          <p:nvPr userDrawn="1"/>
        </p:nvSpPr>
        <p:spPr>
          <a:xfrm>
            <a:off x="6285633" y="3115896"/>
            <a:ext cx="761917" cy="369332"/>
          </a:xfrm>
          <a:prstGeom prst="rect">
            <a:avLst/>
          </a:prstGeom>
          <a:noFill/>
        </p:spPr>
        <p:txBody>
          <a:bodyPr wrap="square" rtlCol="0">
            <a:spAutoFit/>
          </a:bodyPr>
          <a:lstStyle/>
          <a:p>
            <a:r>
              <a:rPr lang="en-GB" b="0" i="0" dirty="0">
                <a:latin typeface="Muli" pitchFamily="2" charset="77"/>
              </a:rPr>
              <a:t>List:</a:t>
            </a:r>
          </a:p>
        </p:txBody>
      </p:sp>
    </p:spTree>
    <p:extLst>
      <p:ext uri="{BB962C8B-B14F-4D97-AF65-F5344CB8AC3E}">
        <p14:creationId xmlns:p14="http://schemas.microsoft.com/office/powerpoint/2010/main" val="196182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28/04/2020</a:t>
            </a:fld>
            <a:endParaRPr lang="en-GB"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68980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28/04/2020</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514044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28/04/2020</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00775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28/04/2020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84442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28/04/2020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10792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graphicFrame>
        <p:nvGraphicFramePr>
          <p:cNvPr id="7" name="Table 6">
            <a:extLst>
              <a:ext uri="{FF2B5EF4-FFF2-40B4-BE49-F238E27FC236}">
                <a16:creationId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296873613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9" name="Text Placeholder 8">
            <a:extLst>
              <a:ext uri="{FF2B5EF4-FFF2-40B4-BE49-F238E27FC236}">
                <a16:creationId xmlns:a16="http://schemas.microsoft.com/office/drawing/2014/main" id="{7CCCC1F5-259E-4B4B-BD71-985F50066023}"/>
              </a:ext>
            </a:extLst>
          </p:cNvPr>
          <p:cNvSpPr>
            <a:spLocks noGrp="1"/>
          </p:cNvSpPr>
          <p:nvPr>
            <p:ph type="body" sz="quarter" idx="13" hasCustomPrompt="1"/>
          </p:nvPr>
        </p:nvSpPr>
        <p:spPr>
          <a:xfrm>
            <a:off x="1116013" y="349716"/>
            <a:ext cx="427037" cy="362803"/>
          </a:xfrm>
        </p:spPr>
        <p:txBody>
          <a:bodyPr>
            <a:normAutofit/>
          </a:bodyPr>
          <a:lstStyle>
            <a:lvl1pPr marL="0" indent="0">
              <a:buNone/>
              <a:defRPr sz="1400" b="0" i="0">
                <a:latin typeface="Muli" pitchFamily="2" charset="77"/>
              </a:defRPr>
            </a:lvl1pPr>
          </a:lstStyle>
          <a:p>
            <a:pPr lvl="0"/>
            <a:r>
              <a:rPr lang="en-GB" dirty="0"/>
              <a:t>1</a:t>
            </a:r>
          </a:p>
        </p:txBody>
      </p:sp>
      <p:sp>
        <p:nvSpPr>
          <p:cNvPr id="10" name="Text Placeholder 8">
            <a:extLst>
              <a:ext uri="{FF2B5EF4-FFF2-40B4-BE49-F238E27FC236}">
                <a16:creationId xmlns:a16="http://schemas.microsoft.com/office/drawing/2014/main" id="{D89521DD-EB1B-DB4F-AF92-E0AA49E4BF8E}"/>
              </a:ext>
            </a:extLst>
          </p:cNvPr>
          <p:cNvSpPr>
            <a:spLocks noGrp="1"/>
          </p:cNvSpPr>
          <p:nvPr>
            <p:ph type="body" sz="quarter" idx="14" hasCustomPrompt="1"/>
          </p:nvPr>
        </p:nvSpPr>
        <p:spPr>
          <a:xfrm>
            <a:off x="1116012" y="788047"/>
            <a:ext cx="427037" cy="362803"/>
          </a:xfrm>
        </p:spPr>
        <p:txBody>
          <a:bodyPr>
            <a:normAutofit/>
          </a:bodyPr>
          <a:lstStyle>
            <a:lvl1pPr marL="0" indent="0">
              <a:buNone/>
              <a:defRPr sz="1400" b="0" i="0">
                <a:latin typeface="Muli" pitchFamily="2" charset="77"/>
              </a:defRPr>
            </a:lvl1pPr>
          </a:lstStyle>
          <a:p>
            <a:pPr lvl="0"/>
            <a:r>
              <a:rPr lang="en-GB" dirty="0"/>
              <a:t>1</a:t>
            </a:r>
          </a:p>
        </p:txBody>
      </p:sp>
      <p:sp>
        <p:nvSpPr>
          <p:cNvPr id="11" name="Text Placeholder 8">
            <a:extLst>
              <a:ext uri="{FF2B5EF4-FFF2-40B4-BE49-F238E27FC236}">
                <a16:creationId xmlns:a16="http://schemas.microsoft.com/office/drawing/2014/main" id="{2B829687-5986-4D4A-9EAC-01CD129F7C40}"/>
              </a:ext>
            </a:extLst>
          </p:cNvPr>
          <p:cNvSpPr>
            <a:spLocks noGrp="1"/>
          </p:cNvSpPr>
          <p:nvPr>
            <p:ph type="body" sz="quarter" idx="15"/>
          </p:nvPr>
        </p:nvSpPr>
        <p:spPr>
          <a:xfrm>
            <a:off x="1662545" y="325967"/>
            <a:ext cx="7900555" cy="867834"/>
          </a:xfrm>
        </p:spPr>
        <p:txBody>
          <a:bodyPr>
            <a:normAutofit/>
          </a:bodyPr>
          <a:lstStyle>
            <a:lvl1pPr marL="0" indent="0">
              <a:buNone/>
              <a:defRPr sz="1400" b="0" i="0">
                <a:latin typeface="Muli" pitchFamily="2" charset="77"/>
              </a:defRPr>
            </a:lvl1pPr>
          </a:lstStyle>
          <a:p>
            <a:pPr lvl="0"/>
            <a:endParaRPr lang="en-GB" dirty="0"/>
          </a:p>
        </p:txBody>
      </p:sp>
      <p:graphicFrame>
        <p:nvGraphicFramePr>
          <p:cNvPr id="12" name="Table 11">
            <a:extLst>
              <a:ext uri="{FF2B5EF4-FFF2-40B4-BE49-F238E27FC236}">
                <a16:creationId xmlns:a16="http://schemas.microsoft.com/office/drawing/2014/main" id="{9C5803DD-6F71-4F43-8676-686F6A0B910E}"/>
              </a:ext>
            </a:extLst>
          </p:cNvPr>
          <p:cNvGraphicFramePr>
            <a:graphicFrameLocks noGrp="1"/>
          </p:cNvGraphicFramePr>
          <p:nvPr userDrawn="1">
            <p:extLst>
              <p:ext uri="{D42A27DB-BD31-4B8C-83A1-F6EECF244321}">
                <p14:modId xmlns:p14="http://schemas.microsoft.com/office/powerpoint/2010/main" val="2534132394"/>
              </p:ext>
            </p:extLst>
          </p:nvPr>
        </p:nvGraphicFramePr>
        <p:xfrm>
          <a:off x="508000" y="1550668"/>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412948114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7E79"/>
                    </a:solidFill>
                  </a:tcPr>
                </a:tc>
                <a:extLst>
                  <a:ext uri="{0D108BD9-81ED-4DB2-BD59-A6C34878D82A}">
                    <a16:rowId xmlns:a16="http://schemas.microsoft.com/office/drawing/2014/main" val="3322346361"/>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158844199"/>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83103548"/>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85982183"/>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04163868"/>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582151694"/>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428086707"/>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496181646"/>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887969453"/>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773784806"/>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659827967"/>
                  </a:ext>
                </a:extLst>
              </a:tr>
            </a:tbl>
          </a:graphicData>
        </a:graphic>
      </p:graphicFrame>
      <p:sp>
        <p:nvSpPr>
          <p:cNvPr id="16" name="Text Placeholder 15">
            <a:extLst>
              <a:ext uri="{FF2B5EF4-FFF2-40B4-BE49-F238E27FC236}">
                <a16:creationId xmlns:a16="http://schemas.microsoft.com/office/drawing/2014/main" id="{4A42A733-05A7-7244-8430-E2765D4C50FD}"/>
              </a:ext>
            </a:extLst>
          </p:cNvPr>
          <p:cNvSpPr>
            <a:spLocks noGrp="1"/>
          </p:cNvSpPr>
          <p:nvPr>
            <p:ph type="body" sz="quarter" idx="16"/>
          </p:nvPr>
        </p:nvSpPr>
        <p:spPr>
          <a:xfrm>
            <a:off x="508000" y="1995168"/>
            <a:ext cx="2787650" cy="4584700"/>
          </a:xfrm>
        </p:spPr>
        <p:txBody>
          <a:bodyPr>
            <a:normAutofit/>
          </a:bodyPr>
          <a:lstStyle>
            <a:lvl1pPr marL="0" indent="0">
              <a:buNone/>
              <a:defRPr sz="2400"/>
            </a:lvl1pPr>
          </a:lstStyle>
          <a:p>
            <a:pPr lvl="0"/>
            <a:endParaRPr lang="en-GB" dirty="0"/>
          </a:p>
          <a:p>
            <a:pPr lvl="0"/>
            <a:endParaRPr lang="en-GB" dirty="0"/>
          </a:p>
        </p:txBody>
      </p:sp>
      <p:sp>
        <p:nvSpPr>
          <p:cNvPr id="21" name="Content Placeholder 20">
            <a:extLst>
              <a:ext uri="{FF2B5EF4-FFF2-40B4-BE49-F238E27FC236}">
                <a16:creationId xmlns:a16="http://schemas.microsoft.com/office/drawing/2014/main" id="{DDF07794-DDE5-1748-AA98-177CF77DDF88}"/>
              </a:ext>
            </a:extLst>
          </p:cNvPr>
          <p:cNvSpPr>
            <a:spLocks noGrp="1"/>
          </p:cNvSpPr>
          <p:nvPr>
            <p:ph sz="quarter" idx="18"/>
          </p:nvPr>
        </p:nvSpPr>
        <p:spPr>
          <a:xfrm>
            <a:off x="3425190" y="1354611"/>
            <a:ext cx="8382000" cy="5268914"/>
          </a:xfrm>
        </p:spPr>
        <p:txBody>
          <a:bodyPr>
            <a:normAutofit/>
          </a:bodyPr>
          <a:lstStyle>
            <a:lvl1pPr>
              <a:defRPr lang="en-GB" sz="1800" b="0" i="0" kern="1200" dirty="0">
                <a:solidFill>
                  <a:prstClr val="black"/>
                </a:solidFill>
                <a:latin typeface="OpenDyslexicAlta" pitchFamily="2" charset="77"/>
                <a:ea typeface="OpenDyslexicAlta" pitchFamily="2" charset="77"/>
                <a:cs typeface="OpenDyslexicAlta" pitchFamily="2" charset="77"/>
              </a:defRPr>
            </a:lvl1pPr>
            <a:lvl2pPr>
              <a:defRPr/>
            </a:lvl2pPr>
            <a:lvl3pPr>
              <a:defRPr/>
            </a:lvl3pPr>
            <a:lvl4pPr>
              <a:defRPr/>
            </a:lvl4pPr>
            <a:lvl5pPr>
              <a:defRPr/>
            </a:lvl5pPr>
          </a:lstStyle>
          <a:p>
            <a:pPr marL="0" lvl="0" indent="0" algn="l" defTabSz="914400" rtl="0" eaLnBrk="1" latinLnBrk="0" hangingPunct="1">
              <a:lnSpc>
                <a:spcPct val="100000"/>
              </a:lnSpc>
              <a:spcBef>
                <a:spcPts val="0"/>
              </a:spcBef>
              <a:buFont typeface="Arial"/>
              <a:buNone/>
            </a:pPr>
            <a:r>
              <a:rPr lang="en-US" dirty="0"/>
              <a:t>Edit Master text styles</a:t>
            </a:r>
          </a:p>
          <a:p>
            <a:pPr marL="0" lvl="0" indent="0" algn="l" defTabSz="914400" rtl="0" eaLnBrk="1" latinLnBrk="0" hangingPunct="1">
              <a:lnSpc>
                <a:spcPct val="100000"/>
              </a:lnSpc>
              <a:spcBef>
                <a:spcPts val="0"/>
              </a:spcBef>
              <a:buFont typeface="Arial"/>
              <a:buNone/>
            </a:pPr>
            <a:r>
              <a:rPr lang="en-US" dirty="0"/>
              <a:t>Second level</a:t>
            </a:r>
          </a:p>
          <a:p>
            <a:pPr marL="0" lvl="0" indent="0" algn="l" defTabSz="914400" rtl="0" eaLnBrk="1" latinLnBrk="0" hangingPunct="1">
              <a:lnSpc>
                <a:spcPct val="100000"/>
              </a:lnSpc>
              <a:spcBef>
                <a:spcPts val="0"/>
              </a:spcBef>
              <a:buFont typeface="Arial"/>
              <a:buNone/>
            </a:pPr>
            <a:r>
              <a:rPr lang="en-US" dirty="0"/>
              <a:t>Third level</a:t>
            </a:r>
          </a:p>
          <a:p>
            <a:pPr marL="0" lvl="0" indent="0" algn="l" defTabSz="914400" rtl="0" eaLnBrk="1" latinLnBrk="0" hangingPunct="1">
              <a:lnSpc>
                <a:spcPct val="100000"/>
              </a:lnSpc>
              <a:spcBef>
                <a:spcPts val="0"/>
              </a:spcBef>
              <a:buFont typeface="Arial"/>
              <a:buNone/>
            </a:pPr>
            <a:r>
              <a:rPr lang="en-US" dirty="0"/>
              <a:t>Fourth level</a:t>
            </a:r>
          </a:p>
          <a:p>
            <a:pPr marL="0" lvl="0" indent="0" algn="l" defTabSz="914400" rtl="0" eaLnBrk="1" latinLnBrk="0" hangingPunct="1">
              <a:lnSpc>
                <a:spcPct val="100000"/>
              </a:lnSpc>
              <a:spcBef>
                <a:spcPts val="0"/>
              </a:spcBef>
              <a:buFont typeface="Arial"/>
              <a:buNone/>
            </a:pPr>
            <a:r>
              <a:rPr lang="en-US" dirty="0"/>
              <a:t>Fifth level</a:t>
            </a:r>
            <a:endParaRPr lang="en-GB" dirty="0"/>
          </a:p>
        </p:txBody>
      </p:sp>
      <p:pic>
        <p:nvPicPr>
          <p:cNvPr id="22" name="Picture 21">
            <a:extLst>
              <a:ext uri="{FF2B5EF4-FFF2-40B4-BE49-F238E27FC236}">
                <a16:creationId xmlns:a16="http://schemas.microsoft.com/office/drawing/2014/main" id="{1DD0F53D-1FF4-844C-9CFA-9D8546D499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0186" y="-18580"/>
            <a:ext cx="2296886" cy="1399665"/>
          </a:xfrm>
          <a:prstGeom prst="rect">
            <a:avLst/>
          </a:prstGeom>
        </p:spPr>
      </p:pic>
    </p:spTree>
    <p:extLst>
      <p:ext uri="{BB962C8B-B14F-4D97-AF65-F5344CB8AC3E}">
        <p14:creationId xmlns:p14="http://schemas.microsoft.com/office/powerpoint/2010/main" val="56297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ok cover write chec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33CE64-A964-3E46-A3DD-F645847941CD}"/>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graphicFrame>
        <p:nvGraphicFramePr>
          <p:cNvPr id="13" name="Table 12">
            <a:extLst>
              <a:ext uri="{FF2B5EF4-FFF2-40B4-BE49-F238E27FC236}">
                <a16:creationId xmlns:a16="http://schemas.microsoft.com/office/drawing/2014/main" id="{EDA57134-93E0-C141-B390-3DFCA82BCCD7}"/>
              </a:ext>
            </a:extLst>
          </p:cNvPr>
          <p:cNvGraphicFramePr>
            <a:graphicFrameLocks noGrp="1"/>
          </p:cNvGraphicFramePr>
          <p:nvPr userDrawn="1">
            <p:extLst>
              <p:ext uri="{D42A27DB-BD31-4B8C-83A1-F6EECF244321}">
                <p14:modId xmlns:p14="http://schemas.microsoft.com/office/powerpoint/2010/main" val="1613596015"/>
              </p:ext>
            </p:extLst>
          </p:nvPr>
        </p:nvGraphicFramePr>
        <p:xfrm>
          <a:off x="508000" y="1600196"/>
          <a:ext cx="1115060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gridCol w="2787650">
                  <a:extLst>
                    <a:ext uri="{9D8B030D-6E8A-4147-A177-3AD203B41FA5}">
                      <a16:colId xmlns:a16="http://schemas.microsoft.com/office/drawing/2014/main" val="20001"/>
                    </a:ext>
                  </a:extLst>
                </a:gridCol>
                <a:gridCol w="2787650">
                  <a:extLst>
                    <a:ext uri="{9D8B030D-6E8A-4147-A177-3AD203B41FA5}">
                      <a16:colId xmlns:a16="http://schemas.microsoft.com/office/drawing/2014/main" val="20002"/>
                    </a:ext>
                  </a:extLst>
                </a:gridCol>
                <a:gridCol w="2787650">
                  <a:extLst>
                    <a:ext uri="{9D8B030D-6E8A-4147-A177-3AD203B41FA5}">
                      <a16:colId xmlns:a16="http://schemas.microsoft.com/office/drawing/2014/main" val="2000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7E79"/>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7E79"/>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7E79"/>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7E79"/>
                    </a:solidFill>
                  </a:tcPr>
                </a:tc>
                <a:extLst>
                  <a:ext uri="{0D108BD9-81ED-4DB2-BD59-A6C34878D82A}">
                    <a16:rowId xmlns:a16="http://schemas.microsoft.com/office/drawing/2014/main" val="10000"/>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7" name="Table 6">
            <a:extLst>
              <a:ext uri="{FF2B5EF4-FFF2-40B4-BE49-F238E27FC236}">
                <a16:creationId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299504365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9" name="Text Placeholder 8">
            <a:extLst>
              <a:ext uri="{FF2B5EF4-FFF2-40B4-BE49-F238E27FC236}">
                <a16:creationId xmlns:a16="http://schemas.microsoft.com/office/drawing/2014/main" id="{7CCCC1F5-259E-4B4B-BD71-985F50066023}"/>
              </a:ext>
            </a:extLst>
          </p:cNvPr>
          <p:cNvSpPr>
            <a:spLocks noGrp="1"/>
          </p:cNvSpPr>
          <p:nvPr>
            <p:ph type="body" sz="quarter" idx="13" hasCustomPrompt="1"/>
          </p:nvPr>
        </p:nvSpPr>
        <p:spPr>
          <a:xfrm>
            <a:off x="1116013" y="349716"/>
            <a:ext cx="427037" cy="362803"/>
          </a:xfrm>
        </p:spPr>
        <p:txBody>
          <a:bodyPr>
            <a:normAutofit/>
          </a:bodyPr>
          <a:lstStyle>
            <a:lvl1pPr marL="0" indent="0">
              <a:buNone/>
              <a:defRPr sz="1400" b="0" i="0">
                <a:latin typeface="Muli" pitchFamily="2" charset="77"/>
              </a:defRPr>
            </a:lvl1pPr>
          </a:lstStyle>
          <a:p>
            <a:pPr lvl="0"/>
            <a:r>
              <a:rPr lang="en-GB" dirty="0"/>
              <a:t>1</a:t>
            </a:r>
          </a:p>
        </p:txBody>
      </p:sp>
      <p:sp>
        <p:nvSpPr>
          <p:cNvPr id="10" name="Text Placeholder 8">
            <a:extLst>
              <a:ext uri="{FF2B5EF4-FFF2-40B4-BE49-F238E27FC236}">
                <a16:creationId xmlns:a16="http://schemas.microsoft.com/office/drawing/2014/main" id="{D89521DD-EB1B-DB4F-AF92-E0AA49E4BF8E}"/>
              </a:ext>
            </a:extLst>
          </p:cNvPr>
          <p:cNvSpPr>
            <a:spLocks noGrp="1"/>
          </p:cNvSpPr>
          <p:nvPr>
            <p:ph type="body" sz="quarter" idx="14" hasCustomPrompt="1"/>
          </p:nvPr>
        </p:nvSpPr>
        <p:spPr>
          <a:xfrm>
            <a:off x="1116012" y="788047"/>
            <a:ext cx="427037" cy="362803"/>
          </a:xfrm>
        </p:spPr>
        <p:txBody>
          <a:bodyPr>
            <a:normAutofit/>
          </a:bodyPr>
          <a:lstStyle>
            <a:lvl1pPr marL="0" indent="0">
              <a:buNone/>
              <a:defRPr sz="1400" b="0" i="0">
                <a:latin typeface="Muli" pitchFamily="2" charset="77"/>
              </a:defRPr>
            </a:lvl1pPr>
          </a:lstStyle>
          <a:p>
            <a:pPr lvl="0"/>
            <a:r>
              <a:rPr lang="en-GB" dirty="0"/>
              <a:t>1</a:t>
            </a:r>
          </a:p>
        </p:txBody>
      </p:sp>
      <p:sp>
        <p:nvSpPr>
          <p:cNvPr id="11" name="Text Placeholder 8">
            <a:extLst>
              <a:ext uri="{FF2B5EF4-FFF2-40B4-BE49-F238E27FC236}">
                <a16:creationId xmlns:a16="http://schemas.microsoft.com/office/drawing/2014/main" id="{2B829687-5986-4D4A-9EAC-01CD129F7C40}"/>
              </a:ext>
            </a:extLst>
          </p:cNvPr>
          <p:cNvSpPr>
            <a:spLocks noGrp="1"/>
          </p:cNvSpPr>
          <p:nvPr>
            <p:ph type="body" sz="quarter" idx="15"/>
          </p:nvPr>
        </p:nvSpPr>
        <p:spPr>
          <a:xfrm>
            <a:off x="1662545" y="325967"/>
            <a:ext cx="7900555" cy="867834"/>
          </a:xfrm>
        </p:spPr>
        <p:txBody>
          <a:bodyPr>
            <a:normAutofit/>
          </a:bodyPr>
          <a:lstStyle>
            <a:lvl1pPr marL="0" indent="0">
              <a:buNone/>
              <a:defRPr sz="1400" b="0" i="0">
                <a:latin typeface="Muli" pitchFamily="2" charset="77"/>
              </a:defRPr>
            </a:lvl1pPr>
          </a:lstStyle>
          <a:p>
            <a:pPr lvl="0"/>
            <a:endParaRPr lang="en-GB" dirty="0"/>
          </a:p>
        </p:txBody>
      </p:sp>
      <p:sp>
        <p:nvSpPr>
          <p:cNvPr id="16" name="Text Placeholder 15">
            <a:extLst>
              <a:ext uri="{FF2B5EF4-FFF2-40B4-BE49-F238E27FC236}">
                <a16:creationId xmlns:a16="http://schemas.microsoft.com/office/drawing/2014/main" id="{4A42A733-05A7-7244-8430-E2765D4C50FD}"/>
              </a:ext>
            </a:extLst>
          </p:cNvPr>
          <p:cNvSpPr>
            <a:spLocks noGrp="1"/>
          </p:cNvSpPr>
          <p:nvPr>
            <p:ph type="body" sz="quarter" idx="16"/>
          </p:nvPr>
        </p:nvSpPr>
        <p:spPr>
          <a:xfrm>
            <a:off x="508000" y="1995168"/>
            <a:ext cx="2787650" cy="4584700"/>
          </a:xfrm>
        </p:spPr>
        <p:txBody>
          <a:bodyPr>
            <a:normAutofit/>
          </a:bodyPr>
          <a:lstStyle>
            <a:lvl1pPr marL="0" indent="0">
              <a:buNone/>
              <a:defRPr sz="2400"/>
            </a:lvl1pPr>
          </a:lstStyle>
          <a:p>
            <a:pPr lvl="0"/>
            <a:endParaRPr lang="en-GB" dirty="0"/>
          </a:p>
          <a:p>
            <a:pPr lvl="0"/>
            <a:endParaRPr lang="en-GB" dirty="0"/>
          </a:p>
        </p:txBody>
      </p:sp>
      <p:pic>
        <p:nvPicPr>
          <p:cNvPr id="14" name="Picture 13">
            <a:extLst>
              <a:ext uri="{FF2B5EF4-FFF2-40B4-BE49-F238E27FC236}">
                <a16:creationId xmlns:a16="http://schemas.microsoft.com/office/drawing/2014/main" id="{160B6E23-2996-D04A-9DCA-7750F487B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0186" y="-18580"/>
            <a:ext cx="2296886" cy="1399665"/>
          </a:xfrm>
          <a:prstGeom prst="rect">
            <a:avLst/>
          </a:prstGeom>
        </p:spPr>
      </p:pic>
    </p:spTree>
    <p:extLst>
      <p:ext uri="{BB962C8B-B14F-4D97-AF65-F5344CB8AC3E}">
        <p14:creationId xmlns:p14="http://schemas.microsoft.com/office/powerpoint/2010/main" val="31383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28/04/2020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pic>
        <p:nvPicPr>
          <p:cNvPr id="8" name="Picture 7">
            <a:extLst>
              <a:ext uri="{FF2B5EF4-FFF2-40B4-BE49-F238E27FC236}">
                <a16:creationId xmlns:a16="http://schemas.microsoft.com/office/drawing/2014/main" id="{49137CCF-D866-694A-979D-58389EC37E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0186" y="-18580"/>
            <a:ext cx="2296886" cy="1399665"/>
          </a:xfrm>
          <a:prstGeom prst="rect">
            <a:avLst/>
          </a:prstGeom>
        </p:spPr>
      </p:pic>
    </p:spTree>
    <p:extLst>
      <p:ext uri="{BB962C8B-B14F-4D97-AF65-F5344CB8AC3E}">
        <p14:creationId xmlns:p14="http://schemas.microsoft.com/office/powerpoint/2010/main" val="399014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250FF983-7FE9-084E-894E-ADB137A670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0186" y="-18580"/>
            <a:ext cx="2296886" cy="1399665"/>
          </a:xfrm>
          <a:prstGeom prst="rect">
            <a:avLst/>
          </a:prstGeom>
        </p:spPr>
      </p:pic>
    </p:spTree>
    <p:extLst>
      <p:ext uri="{BB962C8B-B14F-4D97-AF65-F5344CB8AC3E}">
        <p14:creationId xmlns:p14="http://schemas.microsoft.com/office/powerpoint/2010/main" val="273974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28/04/2020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92632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28/04/2020</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683537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28/04/2020</a:t>
            </a:fld>
            <a:endParaRPr lang="en-GB"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211233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28/04/2020</a:t>
            </a:fld>
            <a:endParaRPr lang="en-GB"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962764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6159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4.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11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3.tiff"/><Relationship Id="rId1" Type="http://schemas.openxmlformats.org/officeDocument/2006/relationships/slideLayout" Target="../slideLayouts/slideLayout4.xml"/><Relationship Id="rId6" Type="http://schemas.openxmlformats.org/officeDocument/2006/relationships/image" Target="../media/image46.tiff"/><Relationship Id="rId5" Type="http://schemas.openxmlformats.org/officeDocument/2006/relationships/image" Target="../media/image44.tiff"/><Relationship Id="rId4" Type="http://schemas.openxmlformats.org/officeDocument/2006/relationships/image" Target="../media/image47.tiff"/></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1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slide" Target="slide14.xml"/></Relationships>
</file>

<file path=ppt/slides/_rels/slide1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5.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8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tiff"/><Relationship Id="rId7" Type="http://schemas.openxmlformats.org/officeDocument/2006/relationships/image" Target="../media/image21.tiff"/><Relationship Id="rId12" Type="http://schemas.openxmlformats.org/officeDocument/2006/relationships/image" Target="../media/image26.tif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0.tiff"/><Relationship Id="rId11" Type="http://schemas.openxmlformats.org/officeDocument/2006/relationships/image" Target="../media/image25.tiff"/><Relationship Id="rId5" Type="http://schemas.openxmlformats.org/officeDocument/2006/relationships/image" Target="../media/image19.tiff"/><Relationship Id="rId10" Type="http://schemas.openxmlformats.org/officeDocument/2006/relationships/image" Target="../media/image24.tiff"/><Relationship Id="rId4" Type="http://schemas.openxmlformats.org/officeDocument/2006/relationships/image" Target="../media/image18.tiff"/><Relationship Id="rId9" Type="http://schemas.openxmlformats.org/officeDocument/2006/relationships/image" Target="../media/image23.tiff"/></Relationships>
</file>

<file path=ppt/slides/_rels/slide31.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tiff"/><Relationship Id="rId7" Type="http://schemas.openxmlformats.org/officeDocument/2006/relationships/image" Target="../media/image21.tiff"/><Relationship Id="rId12" Type="http://schemas.openxmlformats.org/officeDocument/2006/relationships/image" Target="../media/image26.tif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0.tiff"/><Relationship Id="rId11" Type="http://schemas.openxmlformats.org/officeDocument/2006/relationships/image" Target="../media/image25.tiff"/><Relationship Id="rId5" Type="http://schemas.openxmlformats.org/officeDocument/2006/relationships/image" Target="../media/image19.tiff"/><Relationship Id="rId10" Type="http://schemas.openxmlformats.org/officeDocument/2006/relationships/image" Target="../media/image24.tiff"/><Relationship Id="rId4" Type="http://schemas.openxmlformats.org/officeDocument/2006/relationships/image" Target="../media/image18.tiff"/><Relationship Id="rId9" Type="http://schemas.openxmlformats.org/officeDocument/2006/relationships/image" Target="../media/image23.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63A8EC4-655D-4546-A0AE-0671AEC23D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9CD1B6FD-11D7-3849-9417-35B7467228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66750"/>
            <a:ext cx="12192000" cy="6191250"/>
          </a:xfrm>
          <a:prstGeom prst="rect">
            <a:avLst/>
          </a:prstGeom>
        </p:spPr>
      </p:pic>
      <p:sp>
        <p:nvSpPr>
          <p:cNvPr id="13" name="TextBox 12">
            <a:extLst>
              <a:ext uri="{FF2B5EF4-FFF2-40B4-BE49-F238E27FC236}">
                <a16:creationId xmlns:a16="http://schemas.microsoft.com/office/drawing/2014/main" id="{700D2F8C-5C7E-D541-9EDA-A4DF2C2E2FEE}"/>
              </a:ext>
            </a:extLst>
          </p:cNvPr>
          <p:cNvSpPr txBox="1"/>
          <p:nvPr/>
        </p:nvSpPr>
        <p:spPr>
          <a:xfrm>
            <a:off x="231648" y="6581001"/>
            <a:ext cx="11765280" cy="276999"/>
          </a:xfrm>
          <a:prstGeom prst="rect">
            <a:avLst/>
          </a:prstGeom>
          <a:noFill/>
        </p:spPr>
        <p:txBody>
          <a:bodyPr wrap="square" rtlCol="0">
            <a:spAutoFit/>
          </a:bodyPr>
          <a:lstStyle/>
          <a:p>
            <a:pPr algn="ctr"/>
            <a:r>
              <a:rPr lang="en-GB" sz="1200" b="1" dirty="0">
                <a:solidFill>
                  <a:schemeClr val="bg1"/>
                </a:solidFill>
                <a:latin typeface="Muli" pitchFamily="2" charset="77"/>
              </a:rPr>
              <a:t>All elements of this scheme are copyright © The Spelling Shed Ltd and may not be redistributed without permission. </a:t>
            </a:r>
          </a:p>
        </p:txBody>
      </p:sp>
      <p:pic>
        <p:nvPicPr>
          <p:cNvPr id="29" name="Picture 28">
            <a:extLst>
              <a:ext uri="{FF2B5EF4-FFF2-40B4-BE49-F238E27FC236}">
                <a16:creationId xmlns:a16="http://schemas.microsoft.com/office/drawing/2014/main" id="{A62ED2B2-06CE-9849-84DD-DCF1DC2D39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7200" y="4922612"/>
            <a:ext cx="3983736" cy="875215"/>
          </a:xfrm>
          <a:prstGeom prst="rect">
            <a:avLst/>
          </a:prstGeom>
        </p:spPr>
      </p:pic>
      <p:sp>
        <p:nvSpPr>
          <p:cNvPr id="12" name="TextBox 11">
            <a:extLst>
              <a:ext uri="{FF2B5EF4-FFF2-40B4-BE49-F238E27FC236}">
                <a16:creationId xmlns:a16="http://schemas.microsoft.com/office/drawing/2014/main" id="{0564A0E0-D230-8641-90BC-831B53681AAE}"/>
              </a:ext>
            </a:extLst>
          </p:cNvPr>
          <p:cNvSpPr txBox="1"/>
          <p:nvPr/>
        </p:nvSpPr>
        <p:spPr>
          <a:xfrm>
            <a:off x="4267201" y="5025808"/>
            <a:ext cx="3983736" cy="523220"/>
          </a:xfrm>
          <a:prstGeom prst="rect">
            <a:avLst/>
          </a:prstGeom>
          <a:noFill/>
        </p:spPr>
        <p:txBody>
          <a:bodyPr wrap="square" rtlCol="0">
            <a:spAutoFit/>
          </a:bodyPr>
          <a:lstStyle/>
          <a:p>
            <a:pPr algn="ctr"/>
            <a:r>
              <a:rPr lang="en-GB" sz="2800" dirty="0">
                <a:solidFill>
                  <a:schemeClr val="bg1"/>
                </a:solidFill>
                <a:effectLst>
                  <a:outerShdw blurRad="50800" dist="50800" dir="5400000" algn="ctr" rotWithShape="0">
                    <a:schemeClr val="tx1">
                      <a:alpha val="39000"/>
                    </a:schemeClr>
                  </a:outerShdw>
                </a:effectLst>
                <a:latin typeface="Cookies" pitchFamily="2" charset="0"/>
              </a:rPr>
              <a:t>Stage 2</a:t>
            </a:r>
          </a:p>
        </p:txBody>
      </p:sp>
      <p:pic>
        <p:nvPicPr>
          <p:cNvPr id="31" name="Picture 30">
            <a:extLst>
              <a:ext uri="{FF2B5EF4-FFF2-40B4-BE49-F238E27FC236}">
                <a16:creationId xmlns:a16="http://schemas.microsoft.com/office/drawing/2014/main" id="{816E7DB3-0D9A-8D4E-A1D6-E5CC49A337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93187" y="735105"/>
            <a:ext cx="6731762" cy="1166349"/>
          </a:xfrm>
          <a:prstGeom prst="rect">
            <a:avLst/>
          </a:prstGeom>
        </p:spPr>
      </p:pic>
      <p:sp>
        <p:nvSpPr>
          <p:cNvPr id="8" name="TextBox 7">
            <a:extLst>
              <a:ext uri="{FF2B5EF4-FFF2-40B4-BE49-F238E27FC236}">
                <a16:creationId xmlns:a16="http://schemas.microsoft.com/office/drawing/2014/main" id="{972B53D9-579C-7642-97A4-2763353E325B}"/>
              </a:ext>
            </a:extLst>
          </p:cNvPr>
          <p:cNvSpPr txBox="1"/>
          <p:nvPr/>
        </p:nvSpPr>
        <p:spPr>
          <a:xfrm>
            <a:off x="3698856" y="1910135"/>
            <a:ext cx="5120424" cy="523220"/>
          </a:xfrm>
          <a:prstGeom prst="rect">
            <a:avLst/>
          </a:prstGeom>
          <a:noFill/>
          <a:effectLst>
            <a:outerShdw blurRad="50800" dist="12700" dir="5400000" algn="ctr" rotWithShape="0">
              <a:srgbClr val="000000">
                <a:alpha val="49000"/>
              </a:srgbClr>
            </a:outerShdw>
          </a:effectLst>
        </p:spPr>
        <p:txBody>
          <a:bodyPr wrap="square" rtlCol="0">
            <a:spAutoFit/>
          </a:bodyPr>
          <a:lstStyle/>
          <a:p>
            <a:pPr algn="ctr"/>
            <a:r>
              <a:rPr lang="en-GB" sz="2800" dirty="0">
                <a:solidFill>
                  <a:schemeClr val="bg1"/>
                </a:solidFill>
                <a:latin typeface="Muli" pitchFamily="2" charset="77"/>
              </a:rPr>
              <a:t>Spelling Scheme of Work</a:t>
            </a:r>
          </a:p>
        </p:txBody>
      </p:sp>
      <p:sp>
        <p:nvSpPr>
          <p:cNvPr id="9" name="TextBox 8">
            <a:extLst>
              <a:ext uri="{FF2B5EF4-FFF2-40B4-BE49-F238E27FC236}">
                <a16:creationId xmlns:a16="http://schemas.microsoft.com/office/drawing/2014/main" id="{B510B178-264B-EB45-8E52-86150CA95EAD}"/>
              </a:ext>
            </a:extLst>
          </p:cNvPr>
          <p:cNvSpPr txBox="1"/>
          <p:nvPr/>
        </p:nvSpPr>
        <p:spPr>
          <a:xfrm>
            <a:off x="11207262" y="6596390"/>
            <a:ext cx="984738" cy="261610"/>
          </a:xfrm>
          <a:prstGeom prst="rect">
            <a:avLst/>
          </a:prstGeom>
          <a:noFill/>
        </p:spPr>
        <p:txBody>
          <a:bodyPr wrap="square" rtlCol="0">
            <a:spAutoFit/>
          </a:bodyPr>
          <a:lstStyle/>
          <a:p>
            <a:pPr algn="r"/>
            <a:r>
              <a:rPr lang="en-GB" sz="1100" dirty="0">
                <a:solidFill>
                  <a:schemeClr val="bg1"/>
                </a:solidFill>
                <a:latin typeface="Muli" pitchFamily="2" charset="77"/>
              </a:rPr>
              <a:t>11/01/20</a:t>
            </a:r>
          </a:p>
        </p:txBody>
      </p:sp>
    </p:spTree>
    <p:extLst>
      <p:ext uri="{BB962C8B-B14F-4D97-AF65-F5344CB8AC3E}">
        <p14:creationId xmlns:p14="http://schemas.microsoft.com/office/powerpoint/2010/main" val="2485433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badge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edge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bridge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dodge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fudge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ridge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smudge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judge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wedge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lodge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3076443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/j/ sound spelt </a:t>
                      </a:r>
                      <a:r>
                        <a:rPr lang="mr-IN" sz="1400" b="0" i="0" baseline="0" dirty="0">
                          <a:latin typeface="Muli" pitchFamily="2" charset="77"/>
                        </a:rPr>
                        <a:t>–</a:t>
                      </a:r>
                      <a:r>
                        <a:rPr lang="en-GB" sz="1400" baseline="0" dirty="0" err="1">
                          <a:latin typeface="Muli" pitchFamily="2" charset="77"/>
                        </a:rPr>
                        <a:t>dge</a:t>
                      </a:r>
                      <a:r>
                        <a:rPr lang="en-GB" sz="1400" baseline="0" dirty="0">
                          <a:latin typeface="Muli" pitchFamily="2" charset="77"/>
                        </a:rPr>
                        <a:t>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6" name="Rectangle 35"/>
          <p:cNvSpPr/>
          <p:nvPr/>
        </p:nvSpPr>
        <p:spPr>
          <a:xfrm>
            <a:off x="6369669" y="1457779"/>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7" name="Rectangle 36"/>
          <p:cNvSpPr/>
          <p:nvPr/>
        </p:nvSpPr>
        <p:spPr>
          <a:xfrm>
            <a:off x="3473708" y="2050347"/>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8" name="Rectangle 37"/>
          <p:cNvSpPr/>
          <p:nvPr/>
        </p:nvSpPr>
        <p:spPr>
          <a:xfrm>
            <a:off x="7331030" y="3087577"/>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9" name="Rectangle 38"/>
          <p:cNvSpPr/>
          <p:nvPr/>
        </p:nvSpPr>
        <p:spPr>
          <a:xfrm>
            <a:off x="7955583" y="1936323"/>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0" name="Rectangle 39"/>
          <p:cNvSpPr/>
          <p:nvPr/>
        </p:nvSpPr>
        <p:spPr>
          <a:xfrm>
            <a:off x="3998915" y="1564568"/>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1" name="Rectangle 40"/>
          <p:cNvSpPr/>
          <p:nvPr/>
        </p:nvSpPr>
        <p:spPr>
          <a:xfrm>
            <a:off x="4527553" y="2050345"/>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2" name="Rectangle 41"/>
          <p:cNvSpPr/>
          <p:nvPr/>
        </p:nvSpPr>
        <p:spPr>
          <a:xfrm>
            <a:off x="5745116" y="3087577"/>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3" name="Rectangle 42"/>
          <p:cNvSpPr/>
          <p:nvPr/>
        </p:nvSpPr>
        <p:spPr>
          <a:xfrm>
            <a:off x="7426945" y="1457779"/>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4" name="Rectangle 43"/>
          <p:cNvSpPr/>
          <p:nvPr/>
        </p:nvSpPr>
        <p:spPr>
          <a:xfrm>
            <a:off x="10884695" y="1990288"/>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5" name="Rectangle 44"/>
          <p:cNvSpPr/>
          <p:nvPr/>
        </p:nvSpPr>
        <p:spPr>
          <a:xfrm>
            <a:off x="7859668" y="3573354"/>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6" name="Rectangle 45"/>
          <p:cNvSpPr/>
          <p:nvPr/>
        </p:nvSpPr>
        <p:spPr>
          <a:xfrm>
            <a:off x="10356057" y="1504513"/>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7" name="Rectangle 46"/>
          <p:cNvSpPr/>
          <p:nvPr/>
        </p:nvSpPr>
        <p:spPr>
          <a:xfrm>
            <a:off x="9298781" y="1504515"/>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8" name="Rectangle 47"/>
          <p:cNvSpPr/>
          <p:nvPr/>
        </p:nvSpPr>
        <p:spPr>
          <a:xfrm>
            <a:off x="5056191" y="2050347"/>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9" name="Rectangle 48"/>
          <p:cNvSpPr/>
          <p:nvPr/>
        </p:nvSpPr>
        <p:spPr>
          <a:xfrm>
            <a:off x="8388306" y="3573354"/>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0" name="Rectangle 49"/>
          <p:cNvSpPr/>
          <p:nvPr/>
        </p:nvSpPr>
        <p:spPr>
          <a:xfrm>
            <a:off x="6802392" y="3573356"/>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1" name="Rectangle 50"/>
          <p:cNvSpPr/>
          <p:nvPr/>
        </p:nvSpPr>
        <p:spPr>
          <a:xfrm>
            <a:off x="6273754" y="3573356"/>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2" name="Rectangle 51"/>
          <p:cNvSpPr/>
          <p:nvPr/>
        </p:nvSpPr>
        <p:spPr>
          <a:xfrm>
            <a:off x="8484221" y="1936323"/>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3" name="Rectangle 52"/>
          <p:cNvSpPr/>
          <p:nvPr/>
        </p:nvSpPr>
        <p:spPr>
          <a:xfrm>
            <a:off x="6898307" y="1943558"/>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4" name="Rectangle 53"/>
          <p:cNvSpPr/>
          <p:nvPr/>
        </p:nvSpPr>
        <p:spPr>
          <a:xfrm>
            <a:off x="11406470" y="1990288"/>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5" name="Rectangle 54"/>
          <p:cNvSpPr/>
          <p:nvPr/>
        </p:nvSpPr>
        <p:spPr>
          <a:xfrm>
            <a:off x="9827419" y="1990290"/>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6" name="Rectangle 55"/>
          <p:cNvSpPr/>
          <p:nvPr/>
        </p:nvSpPr>
        <p:spPr>
          <a:xfrm>
            <a:off x="7530797" y="5381709"/>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7" name="Rectangle 56"/>
          <p:cNvSpPr/>
          <p:nvPr/>
        </p:nvSpPr>
        <p:spPr>
          <a:xfrm>
            <a:off x="7002159" y="5381710"/>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8" name="Rectangle 57"/>
          <p:cNvSpPr/>
          <p:nvPr/>
        </p:nvSpPr>
        <p:spPr>
          <a:xfrm>
            <a:off x="6481026" y="5381710"/>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9" name="Rectangle 58"/>
          <p:cNvSpPr/>
          <p:nvPr/>
        </p:nvSpPr>
        <p:spPr>
          <a:xfrm>
            <a:off x="5633197" y="5154754"/>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0" name="Rectangle 59"/>
          <p:cNvSpPr/>
          <p:nvPr/>
        </p:nvSpPr>
        <p:spPr>
          <a:xfrm>
            <a:off x="4053689" y="5154754"/>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1" name="Rectangle 60"/>
          <p:cNvSpPr/>
          <p:nvPr/>
        </p:nvSpPr>
        <p:spPr>
          <a:xfrm>
            <a:off x="3543300" y="5154754"/>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2" name="Rectangle 61"/>
          <p:cNvSpPr/>
          <p:nvPr/>
        </p:nvSpPr>
        <p:spPr>
          <a:xfrm>
            <a:off x="8059435" y="4895930"/>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3" name="Rectangle 62"/>
          <p:cNvSpPr/>
          <p:nvPr/>
        </p:nvSpPr>
        <p:spPr>
          <a:xfrm>
            <a:off x="10238539" y="3697550"/>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4" name="Rectangle 63"/>
          <p:cNvSpPr/>
          <p:nvPr/>
        </p:nvSpPr>
        <p:spPr>
          <a:xfrm>
            <a:off x="8588073" y="5381707"/>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5" name="Rectangle 64"/>
          <p:cNvSpPr/>
          <p:nvPr/>
        </p:nvSpPr>
        <p:spPr>
          <a:xfrm>
            <a:off x="5112064" y="5154754"/>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6" name="Rectangle 65"/>
          <p:cNvSpPr/>
          <p:nvPr/>
        </p:nvSpPr>
        <p:spPr>
          <a:xfrm>
            <a:off x="4582327" y="4669102"/>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7" name="Rectangle 66"/>
          <p:cNvSpPr/>
          <p:nvPr/>
        </p:nvSpPr>
        <p:spPr>
          <a:xfrm>
            <a:off x="9709901" y="4183327"/>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8" name="Rectangle 67"/>
          <p:cNvSpPr/>
          <p:nvPr/>
        </p:nvSpPr>
        <p:spPr>
          <a:xfrm>
            <a:off x="9181263" y="4184023"/>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9" name="Rectangle 68"/>
          <p:cNvSpPr/>
          <p:nvPr/>
        </p:nvSpPr>
        <p:spPr>
          <a:xfrm>
            <a:off x="9116711" y="5381707"/>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0" name="Rectangle 69"/>
          <p:cNvSpPr/>
          <p:nvPr/>
        </p:nvSpPr>
        <p:spPr>
          <a:xfrm>
            <a:off x="11295815" y="4183326"/>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1" name="Rectangle 70"/>
          <p:cNvSpPr/>
          <p:nvPr/>
        </p:nvSpPr>
        <p:spPr>
          <a:xfrm>
            <a:off x="10767177" y="4183200"/>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2" name="TextBox 71"/>
          <p:cNvSpPr txBox="1"/>
          <p:nvPr/>
        </p:nvSpPr>
        <p:spPr>
          <a:xfrm>
            <a:off x="6905170" y="1960433"/>
            <a:ext cx="510389" cy="461665"/>
          </a:xfrm>
          <a:prstGeom prst="rect">
            <a:avLst/>
          </a:prstGeom>
          <a:noFill/>
        </p:spPr>
        <p:txBody>
          <a:bodyPr wrap="square" rtlCol="0">
            <a:spAutoFit/>
          </a:bodyPr>
          <a:lstStyle/>
          <a:p>
            <a:pPr algn="ctr"/>
            <a:r>
              <a:rPr lang="en-GB" sz="2400" dirty="0">
                <a:latin typeface="OpenDyslexicAlta" pitchFamily="2" charset="77"/>
                <a:ea typeface="OpenDyslexic" charset="0"/>
                <a:cs typeface="OpenDyslexic" charset="0"/>
              </a:rPr>
              <a:t>a</a:t>
            </a:r>
          </a:p>
        </p:txBody>
      </p:sp>
      <p:sp>
        <p:nvSpPr>
          <p:cNvPr id="73" name="TextBox 72"/>
          <p:cNvSpPr txBox="1"/>
          <p:nvPr/>
        </p:nvSpPr>
        <p:spPr>
          <a:xfrm>
            <a:off x="9836543" y="2019700"/>
            <a:ext cx="510389" cy="461665"/>
          </a:xfrm>
          <a:prstGeom prst="rect">
            <a:avLst/>
          </a:prstGeom>
          <a:noFill/>
        </p:spPr>
        <p:txBody>
          <a:bodyPr wrap="square" rtlCol="0">
            <a:spAutoFit/>
          </a:bodyPr>
          <a:lstStyle/>
          <a:p>
            <a:pPr algn="ctr"/>
            <a:r>
              <a:rPr lang="en-GB" sz="2400" dirty="0">
                <a:latin typeface="OpenDyslexicAlta" pitchFamily="2" charset="77"/>
                <a:ea typeface="OpenDyslexic" charset="0"/>
                <a:cs typeface="OpenDyslexic" charset="0"/>
              </a:rPr>
              <a:t>o</a:t>
            </a:r>
          </a:p>
        </p:txBody>
      </p:sp>
      <p:sp>
        <p:nvSpPr>
          <p:cNvPr id="74" name="TextBox 73"/>
          <p:cNvSpPr txBox="1"/>
          <p:nvPr/>
        </p:nvSpPr>
        <p:spPr>
          <a:xfrm>
            <a:off x="9709901" y="4207438"/>
            <a:ext cx="510389" cy="461665"/>
          </a:xfrm>
          <a:prstGeom prst="rect">
            <a:avLst/>
          </a:prstGeom>
          <a:noFill/>
        </p:spPr>
        <p:txBody>
          <a:bodyPr wrap="square" rtlCol="0">
            <a:spAutoFit/>
          </a:bodyPr>
          <a:lstStyle/>
          <a:p>
            <a:pPr algn="ctr"/>
            <a:r>
              <a:rPr lang="en-GB" sz="2400" dirty="0">
                <a:latin typeface="OpenDyslexicAlta" pitchFamily="2" charset="77"/>
                <a:ea typeface="OpenDyslexic" charset="0"/>
                <a:cs typeface="OpenDyslexic" charset="0"/>
              </a:rPr>
              <a:t>e</a:t>
            </a:r>
          </a:p>
        </p:txBody>
      </p:sp>
      <p:sp>
        <p:nvSpPr>
          <p:cNvPr id="75" name="TextBox 74"/>
          <p:cNvSpPr txBox="1"/>
          <p:nvPr/>
        </p:nvSpPr>
        <p:spPr>
          <a:xfrm>
            <a:off x="4052590" y="5180160"/>
            <a:ext cx="510389" cy="461665"/>
          </a:xfrm>
          <a:prstGeom prst="rect">
            <a:avLst/>
          </a:prstGeom>
          <a:noFill/>
        </p:spPr>
        <p:txBody>
          <a:bodyPr wrap="square" rtlCol="0">
            <a:spAutoFit/>
          </a:bodyPr>
          <a:lstStyle/>
          <a:p>
            <a:pPr algn="ctr"/>
            <a:r>
              <a:rPr lang="en-GB" sz="2400" dirty="0">
                <a:latin typeface="OpenDyslexicAlta" pitchFamily="2" charset="77"/>
                <a:ea typeface="OpenDyslexic" charset="0"/>
                <a:cs typeface="OpenDyslexic" charset="0"/>
              </a:rPr>
              <a:t>i</a:t>
            </a:r>
          </a:p>
        </p:txBody>
      </p:sp>
      <p:sp>
        <p:nvSpPr>
          <p:cNvPr id="76" name="TextBox 75"/>
          <p:cNvSpPr txBox="1"/>
          <p:nvPr/>
        </p:nvSpPr>
        <p:spPr>
          <a:xfrm>
            <a:off x="3473708" y="3087577"/>
            <a:ext cx="2253159" cy="1477328"/>
          </a:xfrm>
          <a:prstGeom prst="rect">
            <a:avLst/>
          </a:prstGeom>
          <a:noFill/>
        </p:spPr>
        <p:txBody>
          <a:bodyPr wrap="square" rtlCol="0">
            <a:spAutoFit/>
          </a:bodyPr>
          <a:lstStyle/>
          <a:p>
            <a:r>
              <a:rPr lang="en-GB" dirty="0">
                <a:latin typeface="OpenDyslexicAlta" pitchFamily="2" charset="77"/>
                <a:ea typeface="OpenDyslexic" charset="0"/>
                <a:cs typeface="OpenDyslexic" charset="0"/>
              </a:rPr>
              <a:t>Use your spellings to try and work out which words fit in the boxes.</a:t>
            </a:r>
          </a:p>
        </p:txBody>
      </p:sp>
      <p:sp>
        <p:nvSpPr>
          <p:cNvPr id="77" name="TextBox 76"/>
          <p:cNvSpPr txBox="1"/>
          <p:nvPr/>
        </p:nvSpPr>
        <p:spPr>
          <a:xfrm>
            <a:off x="3379107" y="6304899"/>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Which words have been left out?</a:t>
            </a:r>
          </a:p>
        </p:txBody>
      </p:sp>
    </p:spTree>
    <p:extLst>
      <p:ext uri="{BB962C8B-B14F-4D97-AF65-F5344CB8AC3E}">
        <p14:creationId xmlns:p14="http://schemas.microsoft.com/office/powerpoint/2010/main" val="19414422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9190339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69688813"/>
                    </a:ext>
                  </a:extLst>
                </a:gridCol>
                <a:gridCol w="1858433">
                  <a:extLst>
                    <a:ext uri="{9D8B030D-6E8A-4147-A177-3AD203B41FA5}">
                      <a16:colId xmlns:a16="http://schemas.microsoft.com/office/drawing/2014/main" val="839042316"/>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try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reply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July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shy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spy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sky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why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5258862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The long vowel ‘</a:t>
                      </a:r>
                      <a:r>
                        <a:rPr lang="en-GB" sz="1400" baseline="0" dirty="0" err="1">
                          <a:latin typeface="Muli" pitchFamily="2" charset="77"/>
                        </a:rPr>
                        <a:t>i</a:t>
                      </a:r>
                      <a:r>
                        <a:rPr lang="en-GB" sz="1400" baseline="0" dirty="0">
                          <a:latin typeface="Muli" pitchFamily="2" charset="77"/>
                        </a:rPr>
                        <a:t>’ spelled with a y at the end of words. </a:t>
                      </a:r>
                    </a:p>
                    <a:p>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059005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cry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dry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try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reply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July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shy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spy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sky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why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815101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long vowel ‘</a:t>
                      </a:r>
                      <a:r>
                        <a:rPr lang="en-GB" sz="1400" baseline="0" dirty="0" err="1">
                          <a:latin typeface="Muli" pitchFamily="2" charset="77"/>
                        </a:rPr>
                        <a:t>i</a:t>
                      </a:r>
                      <a:r>
                        <a:rPr lang="en-GB" sz="1400" baseline="0" dirty="0">
                          <a:latin typeface="Muli" pitchFamily="2" charset="77"/>
                        </a:rPr>
                        <a:t>’ spelled with a y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ounded Rectangle 5"/>
          <p:cNvSpPr/>
          <p:nvPr/>
        </p:nvSpPr>
        <p:spPr>
          <a:xfrm>
            <a:off x="6600092" y="3329354"/>
            <a:ext cx="1277816" cy="83233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cxnSp>
        <p:nvCxnSpPr>
          <p:cNvPr id="7" name="Straight Arrow Connector 6"/>
          <p:cNvCxnSpPr/>
          <p:nvPr/>
        </p:nvCxnSpPr>
        <p:spPr>
          <a:xfrm flipV="1">
            <a:off x="7491046" y="2084957"/>
            <a:ext cx="228600" cy="12443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7877908" y="2349283"/>
            <a:ext cx="1410747" cy="110385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8770955" y="1635190"/>
            <a:ext cx="1652954"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0" name="Rounded Rectangle 9"/>
          <p:cNvSpPr/>
          <p:nvPr/>
        </p:nvSpPr>
        <p:spPr>
          <a:xfrm>
            <a:off x="4337548" y="1566651"/>
            <a:ext cx="1758452"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1" name="Rounded Rectangle 10"/>
          <p:cNvSpPr/>
          <p:nvPr/>
        </p:nvSpPr>
        <p:spPr>
          <a:xfrm>
            <a:off x="3587261" y="2571428"/>
            <a:ext cx="1652954"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2" name="Rounded Rectangle 11"/>
          <p:cNvSpPr/>
          <p:nvPr/>
        </p:nvSpPr>
        <p:spPr>
          <a:xfrm>
            <a:off x="3736940" y="3821724"/>
            <a:ext cx="1652954"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3" name="Rounded Rectangle 12"/>
          <p:cNvSpPr/>
          <p:nvPr/>
        </p:nvSpPr>
        <p:spPr>
          <a:xfrm>
            <a:off x="4315715" y="4826501"/>
            <a:ext cx="1750977"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4" name="Rounded Rectangle 13"/>
          <p:cNvSpPr/>
          <p:nvPr/>
        </p:nvSpPr>
        <p:spPr>
          <a:xfrm>
            <a:off x="6283569" y="5481501"/>
            <a:ext cx="1652954"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5" name="Rounded Rectangle 14"/>
          <p:cNvSpPr/>
          <p:nvPr/>
        </p:nvSpPr>
        <p:spPr>
          <a:xfrm>
            <a:off x="8141677" y="4837411"/>
            <a:ext cx="2082978"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6" name="Rounded Rectangle 15"/>
          <p:cNvSpPr/>
          <p:nvPr/>
        </p:nvSpPr>
        <p:spPr>
          <a:xfrm>
            <a:off x="9272954" y="2707156"/>
            <a:ext cx="1909396"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cxnSp>
        <p:nvCxnSpPr>
          <p:cNvPr id="18" name="Straight Arrow Connector 17"/>
          <p:cNvCxnSpPr/>
          <p:nvPr/>
        </p:nvCxnSpPr>
        <p:spPr>
          <a:xfrm flipV="1">
            <a:off x="7893609" y="3139764"/>
            <a:ext cx="1379345" cy="7070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543800" y="4177596"/>
            <a:ext cx="867508" cy="6598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820507" y="2258836"/>
            <a:ext cx="1133268" cy="10661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255916" y="3035648"/>
            <a:ext cx="1326592" cy="6016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H="1">
            <a:off x="6045237" y="4177596"/>
            <a:ext cx="704325" cy="710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2"/>
            <a:endCxn id="30" idx="0"/>
          </p:cNvCxnSpPr>
          <p:nvPr/>
        </p:nvCxnSpPr>
        <p:spPr>
          <a:xfrm flipH="1">
            <a:off x="7110046" y="4161692"/>
            <a:ext cx="128954" cy="13198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49562" y="3414255"/>
            <a:ext cx="961292" cy="584775"/>
          </a:xfrm>
          <a:prstGeom prst="rect">
            <a:avLst/>
          </a:prstGeom>
          <a:noFill/>
        </p:spPr>
        <p:txBody>
          <a:bodyPr wrap="square" rtlCol="0">
            <a:spAutoFit/>
          </a:bodyPr>
          <a:lstStyle/>
          <a:p>
            <a:pPr algn="ctr"/>
            <a:r>
              <a:rPr lang="en-GB" sz="3200" dirty="0">
                <a:latin typeface="OpenDyslexicAlta" pitchFamily="2" charset="77"/>
                <a:ea typeface="OpenDyslexic" charset="0"/>
                <a:cs typeface="OpenDyslexic" charset="0"/>
              </a:rPr>
              <a:t>y</a:t>
            </a:r>
          </a:p>
        </p:txBody>
      </p:sp>
      <p:sp>
        <p:nvSpPr>
          <p:cNvPr id="30" name="TextBox 29"/>
          <p:cNvSpPr txBox="1"/>
          <p:nvPr/>
        </p:nvSpPr>
        <p:spPr>
          <a:xfrm>
            <a:off x="3650483" y="2651271"/>
            <a:ext cx="1605433" cy="584775"/>
          </a:xfrm>
          <a:prstGeom prst="rect">
            <a:avLst/>
          </a:prstGeom>
          <a:noFill/>
        </p:spPr>
        <p:txBody>
          <a:bodyPr wrap="square" rtlCol="0">
            <a:spAutoFit/>
          </a:bodyPr>
          <a:lstStyle/>
          <a:p>
            <a:r>
              <a:rPr lang="en-GB" sz="3200" dirty="0">
                <a:latin typeface="OpenDyslexicAlta" pitchFamily="2" charset="77"/>
                <a:ea typeface="OpenDyslexic" charset="0"/>
                <a:cs typeface="OpenDyslexic" charset="0"/>
              </a:rPr>
              <a:t>      </a:t>
            </a:r>
          </a:p>
        </p:txBody>
      </p:sp>
      <p:sp>
        <p:nvSpPr>
          <p:cNvPr id="35" name="Rounded Rectangle 34"/>
          <p:cNvSpPr/>
          <p:nvPr/>
        </p:nvSpPr>
        <p:spPr>
          <a:xfrm>
            <a:off x="9597432" y="3801777"/>
            <a:ext cx="1652954"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6" name="Rounded Rectangle 35"/>
          <p:cNvSpPr/>
          <p:nvPr/>
        </p:nvSpPr>
        <p:spPr>
          <a:xfrm>
            <a:off x="6965601" y="1376401"/>
            <a:ext cx="1652954"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cxnSp>
        <p:nvCxnSpPr>
          <p:cNvPr id="37" name="Straight Arrow Connector 36"/>
          <p:cNvCxnSpPr>
            <a:endCxn id="35" idx="1"/>
          </p:cNvCxnSpPr>
          <p:nvPr/>
        </p:nvCxnSpPr>
        <p:spPr>
          <a:xfrm>
            <a:off x="7870162" y="4016050"/>
            <a:ext cx="1727270" cy="1256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485480" y="6297246"/>
            <a:ext cx="8784855" cy="369332"/>
          </a:xfrm>
          <a:prstGeom prst="rect">
            <a:avLst/>
          </a:prstGeom>
        </p:spPr>
        <p:txBody>
          <a:bodyPr wrap="square">
            <a:spAutoFit/>
          </a:bodyPr>
          <a:lstStyle/>
          <a:p>
            <a:r>
              <a:rPr lang="en-GB" dirty="0">
                <a:latin typeface="OpenDyslexicAlta" pitchFamily="2" charset="77"/>
                <a:ea typeface="OpenDyslexic" charset="0"/>
                <a:cs typeface="OpenDyslexic" charset="0"/>
              </a:rPr>
              <a:t>Create your spelling words. Can you put them in a sentence? </a:t>
            </a:r>
          </a:p>
        </p:txBody>
      </p:sp>
    </p:spTree>
    <p:extLst>
      <p:ext uri="{BB962C8B-B14F-4D97-AF65-F5344CB8AC3E}">
        <p14:creationId xmlns:p14="http://schemas.microsoft.com/office/powerpoint/2010/main" val="3988731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cry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dry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try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reply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July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shy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spy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sky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why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4432019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long vowel ‘</a:t>
                      </a:r>
                      <a:r>
                        <a:rPr lang="en-GB" sz="1400" baseline="0" dirty="0" err="1">
                          <a:latin typeface="Muli" pitchFamily="2" charset="77"/>
                        </a:rPr>
                        <a:t>i</a:t>
                      </a:r>
                      <a:r>
                        <a:rPr lang="en-GB" sz="1400" baseline="0" dirty="0">
                          <a:latin typeface="Muli" pitchFamily="2" charset="77"/>
                        </a:rPr>
                        <a:t>’ spelled with a y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ounded Rectangle 5"/>
          <p:cNvSpPr/>
          <p:nvPr/>
        </p:nvSpPr>
        <p:spPr>
          <a:xfrm>
            <a:off x="6600092" y="3329354"/>
            <a:ext cx="1277816" cy="83233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cxnSp>
        <p:nvCxnSpPr>
          <p:cNvPr id="7" name="Straight Arrow Connector 6"/>
          <p:cNvCxnSpPr/>
          <p:nvPr/>
        </p:nvCxnSpPr>
        <p:spPr>
          <a:xfrm flipV="1">
            <a:off x="7491046" y="2084957"/>
            <a:ext cx="228600" cy="12443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7877908" y="2349283"/>
            <a:ext cx="1410747" cy="110385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8770955" y="1635190"/>
            <a:ext cx="1652954"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fly</a:t>
            </a:r>
          </a:p>
        </p:txBody>
      </p:sp>
      <p:sp>
        <p:nvSpPr>
          <p:cNvPr id="10" name="Rounded Rectangle 9"/>
          <p:cNvSpPr/>
          <p:nvPr/>
        </p:nvSpPr>
        <p:spPr>
          <a:xfrm>
            <a:off x="4337548" y="1566651"/>
            <a:ext cx="1758452"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why</a:t>
            </a:r>
          </a:p>
        </p:txBody>
      </p:sp>
      <p:sp>
        <p:nvSpPr>
          <p:cNvPr id="11" name="Rounded Rectangle 10"/>
          <p:cNvSpPr/>
          <p:nvPr/>
        </p:nvSpPr>
        <p:spPr>
          <a:xfrm>
            <a:off x="3587261" y="2571428"/>
            <a:ext cx="1652954"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sky</a:t>
            </a:r>
          </a:p>
        </p:txBody>
      </p:sp>
      <p:sp>
        <p:nvSpPr>
          <p:cNvPr id="12" name="Rounded Rectangle 11"/>
          <p:cNvSpPr/>
          <p:nvPr/>
        </p:nvSpPr>
        <p:spPr>
          <a:xfrm>
            <a:off x="3736940" y="3821724"/>
            <a:ext cx="1652954"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spy</a:t>
            </a:r>
          </a:p>
        </p:txBody>
      </p:sp>
      <p:sp>
        <p:nvSpPr>
          <p:cNvPr id="13" name="Rounded Rectangle 12"/>
          <p:cNvSpPr/>
          <p:nvPr/>
        </p:nvSpPr>
        <p:spPr>
          <a:xfrm>
            <a:off x="4315715" y="4826501"/>
            <a:ext cx="1750977"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shy</a:t>
            </a:r>
          </a:p>
        </p:txBody>
      </p:sp>
      <p:sp>
        <p:nvSpPr>
          <p:cNvPr id="14" name="Rounded Rectangle 13"/>
          <p:cNvSpPr/>
          <p:nvPr/>
        </p:nvSpPr>
        <p:spPr>
          <a:xfrm>
            <a:off x="6283569" y="5481501"/>
            <a:ext cx="1652954"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July</a:t>
            </a:r>
          </a:p>
        </p:txBody>
      </p:sp>
      <p:sp>
        <p:nvSpPr>
          <p:cNvPr id="15" name="Rounded Rectangle 14"/>
          <p:cNvSpPr/>
          <p:nvPr/>
        </p:nvSpPr>
        <p:spPr>
          <a:xfrm>
            <a:off x="8141677" y="4837411"/>
            <a:ext cx="2082978"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reply</a:t>
            </a:r>
          </a:p>
        </p:txBody>
      </p:sp>
      <p:sp>
        <p:nvSpPr>
          <p:cNvPr id="16" name="Rounded Rectangle 15"/>
          <p:cNvSpPr/>
          <p:nvPr/>
        </p:nvSpPr>
        <p:spPr>
          <a:xfrm>
            <a:off x="9272954" y="2707156"/>
            <a:ext cx="1909396"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dry</a:t>
            </a:r>
          </a:p>
        </p:txBody>
      </p:sp>
      <p:cxnSp>
        <p:nvCxnSpPr>
          <p:cNvPr id="18" name="Straight Arrow Connector 17"/>
          <p:cNvCxnSpPr/>
          <p:nvPr/>
        </p:nvCxnSpPr>
        <p:spPr>
          <a:xfrm flipV="1">
            <a:off x="7893609" y="3139764"/>
            <a:ext cx="1379345" cy="7070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543800" y="4177596"/>
            <a:ext cx="867508" cy="6598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820507" y="2258836"/>
            <a:ext cx="1133268" cy="10661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255916" y="3035648"/>
            <a:ext cx="1326592" cy="6016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H="1">
            <a:off x="6045237" y="4177596"/>
            <a:ext cx="704325" cy="710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a:stCxn id="6" idx="2"/>
            <a:endCxn id="14" idx="0"/>
          </p:cNvCxnSpPr>
          <p:nvPr/>
        </p:nvCxnSpPr>
        <p:spPr>
          <a:xfrm flipH="1">
            <a:off x="7110046" y="4161692"/>
            <a:ext cx="128954" cy="13198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49562" y="3414255"/>
            <a:ext cx="961292" cy="584775"/>
          </a:xfrm>
          <a:prstGeom prst="rect">
            <a:avLst/>
          </a:prstGeom>
          <a:noFill/>
        </p:spPr>
        <p:txBody>
          <a:bodyPr wrap="square" rtlCol="0">
            <a:spAutoFit/>
          </a:bodyPr>
          <a:lstStyle/>
          <a:p>
            <a:pPr algn="ctr"/>
            <a:r>
              <a:rPr lang="en-GB" sz="3200" dirty="0">
                <a:latin typeface="OpenDyslexicAlta" pitchFamily="2" charset="77"/>
                <a:ea typeface="OpenDyslexic" charset="0"/>
                <a:cs typeface="OpenDyslexic" charset="0"/>
              </a:rPr>
              <a:t>y</a:t>
            </a:r>
          </a:p>
        </p:txBody>
      </p:sp>
      <p:sp>
        <p:nvSpPr>
          <p:cNvPr id="35" name="Rounded Rectangle 34"/>
          <p:cNvSpPr/>
          <p:nvPr/>
        </p:nvSpPr>
        <p:spPr>
          <a:xfrm>
            <a:off x="9597432" y="3801777"/>
            <a:ext cx="1652954"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try</a:t>
            </a:r>
          </a:p>
        </p:txBody>
      </p:sp>
      <p:sp>
        <p:nvSpPr>
          <p:cNvPr id="36" name="Rounded Rectangle 35"/>
          <p:cNvSpPr/>
          <p:nvPr/>
        </p:nvSpPr>
        <p:spPr>
          <a:xfrm>
            <a:off x="6965601" y="1376401"/>
            <a:ext cx="1652954" cy="67993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cry</a:t>
            </a:r>
          </a:p>
        </p:txBody>
      </p:sp>
      <p:cxnSp>
        <p:nvCxnSpPr>
          <p:cNvPr id="37" name="Straight Arrow Connector 36"/>
          <p:cNvCxnSpPr>
            <a:endCxn id="35" idx="1"/>
          </p:cNvCxnSpPr>
          <p:nvPr/>
        </p:nvCxnSpPr>
        <p:spPr>
          <a:xfrm>
            <a:off x="7870162" y="4016050"/>
            <a:ext cx="1727270" cy="1256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485480" y="6297246"/>
            <a:ext cx="8784855" cy="369332"/>
          </a:xfrm>
          <a:prstGeom prst="rect">
            <a:avLst/>
          </a:prstGeom>
        </p:spPr>
        <p:txBody>
          <a:bodyPr wrap="square">
            <a:spAutoFit/>
          </a:bodyPr>
          <a:lstStyle/>
          <a:p>
            <a:r>
              <a:rPr lang="en-GB" dirty="0">
                <a:latin typeface="OpenDyslexicAlta" pitchFamily="2" charset="77"/>
                <a:ea typeface="OpenDyslexic" charset="0"/>
                <a:cs typeface="OpenDyslexic" charset="0"/>
              </a:rPr>
              <a:t>Create your spelling words. Can you put them in a sentence? </a:t>
            </a:r>
          </a:p>
        </p:txBody>
      </p:sp>
    </p:spTree>
    <p:extLst>
      <p:ext uri="{BB962C8B-B14F-4D97-AF65-F5344CB8AC3E}">
        <p14:creationId xmlns:p14="http://schemas.microsoft.com/office/powerpoint/2010/main" val="39089555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Adding ‘-</a:t>
            </a:r>
            <a:r>
              <a:rPr lang="en-GB" dirty="0" err="1"/>
              <a:t>es’</a:t>
            </a:r>
            <a:r>
              <a:rPr lang="en-GB" dirty="0"/>
              <a:t>  to nouns and verbs ending in ‘y’</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14</a:t>
            </a:r>
          </a:p>
        </p:txBody>
      </p:sp>
    </p:spTree>
    <p:extLst>
      <p:ext uri="{BB962C8B-B14F-4D97-AF65-F5344CB8AC3E}">
        <p14:creationId xmlns:p14="http://schemas.microsoft.com/office/powerpoint/2010/main" val="11220700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14</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 Adding ‘-</a:t>
            </a:r>
            <a:r>
              <a:rPr lang="en-GB" dirty="0" err="1"/>
              <a:t>es’</a:t>
            </a:r>
            <a:r>
              <a:rPr lang="en-GB" dirty="0"/>
              <a:t>  to nouns and verbs ending in ‘y.’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3822857968"/>
              </p:ext>
            </p:extLst>
          </p:nvPr>
        </p:nvGraphicFramePr>
        <p:xfrm>
          <a:off x="3429000" y="1311275"/>
          <a:ext cx="8363607" cy="529164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Explain that when a word ends in ‘y’ and ‘es’ needs to be added, there is a rule that always applies. </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Write on the board:</a:t>
                      </a:r>
                      <a:br>
                        <a:rPr lang="en-GB" sz="1700" b="0" i="0" baseline="0" dirty="0">
                          <a:latin typeface="Muli" pitchFamily="2" charset="77"/>
                        </a:rPr>
                      </a:br>
                      <a:r>
                        <a:rPr lang="en-GB" sz="1700" b="0" i="0" baseline="0" dirty="0">
                          <a:latin typeface="Muli" pitchFamily="2" charset="77"/>
                        </a:rPr>
                        <a:t>fly and flies</a:t>
                      </a:r>
                      <a:br>
                        <a:rPr lang="en-GB" sz="1700" b="0" i="0" baseline="0" dirty="0">
                          <a:latin typeface="Muli" pitchFamily="2" charset="77"/>
                        </a:rPr>
                      </a:br>
                      <a:r>
                        <a:rPr lang="en-GB" sz="1700" b="0" i="0" baseline="0" dirty="0">
                          <a:latin typeface="Muli" pitchFamily="2" charset="77"/>
                        </a:rPr>
                        <a:t>carry and carries</a:t>
                      </a:r>
                    </a:p>
                    <a:p>
                      <a:endParaRPr lang="en-GB" sz="1700" b="0" i="0" baseline="0" dirty="0">
                        <a:latin typeface="Muli" pitchFamily="2" charset="77"/>
                      </a:endParaRPr>
                    </a:p>
                    <a:p>
                      <a:r>
                        <a:rPr lang="en-GB" sz="1700" b="0" i="0" baseline="0" dirty="0">
                          <a:latin typeface="Muli" pitchFamily="2" charset="77"/>
                        </a:rPr>
                        <a:t>The ‘y’ is removed and ‘</a:t>
                      </a:r>
                      <a:r>
                        <a:rPr lang="en-GB" sz="1700" b="0" i="0" baseline="0" dirty="0" err="1">
                          <a:latin typeface="Muli" pitchFamily="2" charset="77"/>
                        </a:rPr>
                        <a:t>ies</a:t>
                      </a:r>
                      <a:r>
                        <a:rPr lang="en-GB" sz="1700" b="0" i="0" baseline="0" dirty="0">
                          <a:latin typeface="Muli" pitchFamily="2" charset="77"/>
                        </a:rPr>
                        <a:t>’ is added to complete the word.</a:t>
                      </a:r>
                    </a:p>
                    <a:p>
                      <a:endParaRPr lang="en-GB" sz="1700" b="0" i="0" baseline="0" dirty="0">
                        <a:latin typeface="Muli" pitchFamily="2" charset="77"/>
                      </a:endParaRPr>
                    </a:p>
                    <a:p>
                      <a:r>
                        <a:rPr lang="en-GB" sz="1700" b="0" i="0" baseline="0" dirty="0">
                          <a:latin typeface="Muli" pitchFamily="2" charset="77"/>
                        </a:rPr>
                        <a:t>Show children the PowerPoint and get them to follow the rule to create the spelling list words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br>
                        <a:rPr lang="en-GB" sz="1700" b="0" i="0" dirty="0">
                          <a:latin typeface="Muli" pitchFamily="2" charset="77"/>
                        </a:rPr>
                      </a:br>
                      <a:r>
                        <a:rPr lang="en-GB" sz="1700" b="0" i="0" dirty="0">
                          <a:latin typeface="Muli" pitchFamily="2" charset="77"/>
                        </a:rPr>
                        <a:t>Print a set of cards for each small group. Once child takes a card and tells the others what the word is. They write the word down and the child with the card acts as the teacher to check each spelling. The next child then becomes the teacher and this continues until all words have been spelled correctly.</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059114292"/>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flies</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tries</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replies</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cries</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copies</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babies</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carries</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spies</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supplies</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lorries</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2204706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56D6E0AB-AB05-48AB-AE28-30F2518B7D1D}"/>
              </a:ext>
            </a:extLst>
          </p:cNvPr>
          <p:cNvSpPr txBox="1"/>
          <p:nvPr/>
        </p:nvSpPr>
        <p:spPr>
          <a:xfrm>
            <a:off x="451547" y="462514"/>
            <a:ext cx="9273366" cy="984885"/>
          </a:xfrm>
          <a:prstGeom prst="rect">
            <a:avLst/>
          </a:prstGeom>
          <a:noFill/>
        </p:spPr>
        <p:txBody>
          <a:bodyPr wrap="square" rtlCol="0">
            <a:spAutoFit/>
          </a:bodyPr>
          <a:lstStyle/>
          <a:p>
            <a:r>
              <a:rPr lang="en-GB" sz="2000" dirty="0">
                <a:latin typeface="OpenDyslexicAlta" pitchFamily="2" charset="77"/>
              </a:rPr>
              <a:t>Add ‘-</a:t>
            </a:r>
            <a:r>
              <a:rPr lang="en-GB" sz="2000" dirty="0" err="1">
                <a:latin typeface="OpenDyslexicAlta" pitchFamily="2" charset="77"/>
              </a:rPr>
              <a:t>ies’</a:t>
            </a:r>
            <a:r>
              <a:rPr lang="en-GB" sz="2000" dirty="0">
                <a:latin typeface="OpenDyslexicAlta" pitchFamily="2" charset="77"/>
              </a:rPr>
              <a:t> to each of the root words to create your spelling list.</a:t>
            </a:r>
          </a:p>
          <a:p>
            <a:endParaRPr lang="en-GB" sz="2000" dirty="0">
              <a:latin typeface="OpenDyslexicAlta" pitchFamily="2" charset="77"/>
            </a:endParaRPr>
          </a:p>
          <a:p>
            <a:r>
              <a:rPr lang="en-GB" dirty="0">
                <a:latin typeface="OpenDyslexicAlta" pitchFamily="2" charset="77"/>
              </a:rPr>
              <a:t>Look at the first one which has been done and follow the pattern:</a:t>
            </a:r>
            <a:endParaRPr lang="en-GB" sz="2000" dirty="0">
              <a:latin typeface="OpenDyslexicAlta" pitchFamily="2" charset="77"/>
            </a:endParaRPr>
          </a:p>
        </p:txBody>
      </p:sp>
      <p:graphicFrame>
        <p:nvGraphicFramePr>
          <p:cNvPr id="3" name="Table 2">
            <a:extLst>
              <a:ext uri="{FF2B5EF4-FFF2-40B4-BE49-F238E27FC236}">
                <a16:creationId xmlns:a16="http://schemas.microsoft.com/office/drawing/2014/main" id="{8D0831AB-CA79-44AD-8861-9EB6908CB6E7}"/>
              </a:ext>
            </a:extLst>
          </p:cNvPr>
          <p:cNvGraphicFramePr>
            <a:graphicFrameLocks noGrp="1"/>
          </p:cNvGraphicFramePr>
          <p:nvPr>
            <p:extLst>
              <p:ext uri="{D42A27DB-BD31-4B8C-83A1-F6EECF244321}">
                <p14:modId xmlns:p14="http://schemas.microsoft.com/office/powerpoint/2010/main" val="2295738477"/>
              </p:ext>
            </p:extLst>
          </p:nvPr>
        </p:nvGraphicFramePr>
        <p:xfrm>
          <a:off x="755410" y="1676400"/>
          <a:ext cx="6374260" cy="4693920"/>
        </p:xfrm>
        <a:graphic>
          <a:graphicData uri="http://schemas.openxmlformats.org/drawingml/2006/table">
            <a:tbl>
              <a:tblPr firstRow="1" bandRow="1">
                <a:tableStyleId>{5940675A-B579-460E-94D1-54222C63F5DA}</a:tableStyleId>
              </a:tblPr>
              <a:tblGrid>
                <a:gridCol w="6374260">
                  <a:extLst>
                    <a:ext uri="{9D8B030D-6E8A-4147-A177-3AD203B41FA5}">
                      <a16:colId xmlns:a16="http://schemas.microsoft.com/office/drawing/2014/main" val="2816192992"/>
                    </a:ext>
                  </a:extLst>
                </a:gridCol>
              </a:tblGrid>
              <a:tr h="457200">
                <a:tc>
                  <a:txBody>
                    <a:bodyPr/>
                    <a:lstStyle/>
                    <a:p>
                      <a:r>
                        <a:rPr lang="en-GB" sz="3200" b="0" i="0" dirty="0">
                          <a:latin typeface="OpenDyslexicAlta" pitchFamily="2" charset="77"/>
                          <a:ea typeface="OpenDyslexic" charset="0"/>
                          <a:cs typeface="OpenDyslexic" charset="0"/>
                        </a:rPr>
                        <a:t>fly   – y = </a:t>
                      </a:r>
                      <a:r>
                        <a:rPr lang="en-GB" sz="3200" b="0" i="0" dirty="0" err="1">
                          <a:latin typeface="OpenDyslexicAlta" pitchFamily="2" charset="77"/>
                          <a:ea typeface="OpenDyslexic" charset="0"/>
                          <a:cs typeface="OpenDyslexic" charset="0"/>
                        </a:rPr>
                        <a:t>fl</a:t>
                      </a:r>
                      <a:r>
                        <a:rPr lang="en-GB" sz="3200" b="0" i="0" dirty="0">
                          <a:latin typeface="OpenDyslexicAlta" pitchFamily="2" charset="77"/>
                          <a:ea typeface="OpenDyslexic" charset="0"/>
                          <a:cs typeface="OpenDyslexic" charset="0"/>
                        </a:rPr>
                        <a:t> + </a:t>
                      </a:r>
                      <a:r>
                        <a:rPr lang="en-GB" sz="3200" b="0" i="0" dirty="0" err="1">
                          <a:latin typeface="OpenDyslexicAlta" pitchFamily="2" charset="77"/>
                          <a:ea typeface="OpenDyslexic" charset="0"/>
                          <a:cs typeface="OpenDyslexic" charset="0"/>
                        </a:rPr>
                        <a:t>ies</a:t>
                      </a:r>
                      <a:r>
                        <a:rPr lang="en-GB" sz="3200" b="0" i="0" dirty="0">
                          <a:latin typeface="OpenDyslexicAlta" pitchFamily="2" charset="77"/>
                          <a:ea typeface="OpenDyslexic" charset="0"/>
                          <a:cs typeface="OpenDyslexic" charset="0"/>
                        </a:rPr>
                        <a:t> = </a:t>
                      </a:r>
                      <a:r>
                        <a:rPr lang="en-GB" sz="3200" b="0" i="0" dirty="0">
                          <a:solidFill>
                            <a:srgbClr val="FF0000"/>
                          </a:solidFill>
                          <a:latin typeface="OpenDyslexicAlta" pitchFamily="2" charset="77"/>
                          <a:ea typeface="OpenDyslexic" charset="0"/>
                          <a:cs typeface="OpenDyslexic" charset="0"/>
                        </a:rPr>
                        <a:t>flies</a:t>
                      </a:r>
                    </a:p>
                  </a:txBody>
                  <a:tcPr/>
                </a:tc>
                <a:extLst>
                  <a:ext uri="{0D108BD9-81ED-4DB2-BD59-A6C34878D82A}">
                    <a16:rowId xmlns:a16="http://schemas.microsoft.com/office/drawing/2014/main" val="702744813"/>
                  </a:ext>
                </a:extLst>
              </a:tr>
              <a:tr h="457200">
                <a:tc>
                  <a:txBody>
                    <a:bodyPr/>
                    <a:lstStyle/>
                    <a:p>
                      <a:r>
                        <a:rPr lang="en-GB" b="0" i="0" dirty="0">
                          <a:latin typeface="OpenDyslexicAlta" pitchFamily="2" charset="77"/>
                          <a:ea typeface="OpenDyslexic" charset="0"/>
                          <a:cs typeface="OpenDyslexic" charset="0"/>
                        </a:rPr>
                        <a:t>try</a:t>
                      </a:r>
                    </a:p>
                  </a:txBody>
                  <a:tcPr/>
                </a:tc>
                <a:extLst>
                  <a:ext uri="{0D108BD9-81ED-4DB2-BD59-A6C34878D82A}">
                    <a16:rowId xmlns:a16="http://schemas.microsoft.com/office/drawing/2014/main" val="36820796"/>
                  </a:ext>
                </a:extLst>
              </a:tr>
              <a:tr h="457200">
                <a:tc>
                  <a:txBody>
                    <a:bodyPr/>
                    <a:lstStyle/>
                    <a:p>
                      <a:r>
                        <a:rPr lang="en-GB" b="0" i="0" dirty="0">
                          <a:latin typeface="OpenDyslexicAlta" pitchFamily="2" charset="77"/>
                          <a:ea typeface="OpenDyslexic" charset="0"/>
                          <a:cs typeface="OpenDyslexic" charset="0"/>
                        </a:rPr>
                        <a:t>reply</a:t>
                      </a:r>
                    </a:p>
                  </a:txBody>
                  <a:tcPr/>
                </a:tc>
                <a:extLst>
                  <a:ext uri="{0D108BD9-81ED-4DB2-BD59-A6C34878D82A}">
                    <a16:rowId xmlns:a16="http://schemas.microsoft.com/office/drawing/2014/main" val="4273899533"/>
                  </a:ext>
                </a:extLst>
              </a:tr>
              <a:tr h="457200">
                <a:tc>
                  <a:txBody>
                    <a:bodyPr/>
                    <a:lstStyle/>
                    <a:p>
                      <a:r>
                        <a:rPr lang="en-GB" b="0" i="0" dirty="0">
                          <a:latin typeface="OpenDyslexicAlta" pitchFamily="2" charset="77"/>
                          <a:ea typeface="OpenDyslexic" charset="0"/>
                          <a:cs typeface="OpenDyslexic" charset="0"/>
                        </a:rPr>
                        <a:t>cry</a:t>
                      </a:r>
                    </a:p>
                  </a:txBody>
                  <a:tcPr/>
                </a:tc>
                <a:extLst>
                  <a:ext uri="{0D108BD9-81ED-4DB2-BD59-A6C34878D82A}">
                    <a16:rowId xmlns:a16="http://schemas.microsoft.com/office/drawing/2014/main" val="3320056648"/>
                  </a:ext>
                </a:extLst>
              </a:tr>
              <a:tr h="457200">
                <a:tc>
                  <a:txBody>
                    <a:bodyPr/>
                    <a:lstStyle/>
                    <a:p>
                      <a:r>
                        <a:rPr lang="en-GB" b="0" i="0" dirty="0">
                          <a:latin typeface="OpenDyslexicAlta" pitchFamily="2" charset="77"/>
                          <a:ea typeface="OpenDyslexic" charset="0"/>
                          <a:cs typeface="OpenDyslexic" charset="0"/>
                        </a:rPr>
                        <a:t>copy</a:t>
                      </a:r>
                    </a:p>
                  </a:txBody>
                  <a:tcPr/>
                </a:tc>
                <a:extLst>
                  <a:ext uri="{0D108BD9-81ED-4DB2-BD59-A6C34878D82A}">
                    <a16:rowId xmlns:a16="http://schemas.microsoft.com/office/drawing/2014/main" val="2312516789"/>
                  </a:ext>
                </a:extLst>
              </a:tr>
              <a:tr h="457200">
                <a:tc>
                  <a:txBody>
                    <a:bodyPr/>
                    <a:lstStyle/>
                    <a:p>
                      <a:r>
                        <a:rPr lang="en-GB" b="0" i="0" dirty="0">
                          <a:latin typeface="OpenDyslexicAlta" pitchFamily="2" charset="77"/>
                          <a:ea typeface="OpenDyslexic" charset="0"/>
                          <a:cs typeface="OpenDyslexic" charset="0"/>
                        </a:rPr>
                        <a:t>baby</a:t>
                      </a:r>
                    </a:p>
                  </a:txBody>
                  <a:tcPr/>
                </a:tc>
                <a:extLst>
                  <a:ext uri="{0D108BD9-81ED-4DB2-BD59-A6C34878D82A}">
                    <a16:rowId xmlns:a16="http://schemas.microsoft.com/office/drawing/2014/main" val="3668265450"/>
                  </a:ext>
                </a:extLst>
              </a:tr>
              <a:tr h="457200">
                <a:tc>
                  <a:txBody>
                    <a:bodyPr/>
                    <a:lstStyle/>
                    <a:p>
                      <a:r>
                        <a:rPr lang="en-GB" b="0" i="0" dirty="0">
                          <a:latin typeface="OpenDyslexicAlta" pitchFamily="2" charset="77"/>
                          <a:ea typeface="OpenDyslexic" charset="0"/>
                          <a:cs typeface="OpenDyslexic" charset="0"/>
                        </a:rPr>
                        <a:t>carry</a:t>
                      </a:r>
                    </a:p>
                  </a:txBody>
                  <a:tcPr/>
                </a:tc>
                <a:extLst>
                  <a:ext uri="{0D108BD9-81ED-4DB2-BD59-A6C34878D82A}">
                    <a16:rowId xmlns:a16="http://schemas.microsoft.com/office/drawing/2014/main" val="1787431128"/>
                  </a:ext>
                </a:extLst>
              </a:tr>
              <a:tr h="457200">
                <a:tc>
                  <a:txBody>
                    <a:bodyPr/>
                    <a:lstStyle/>
                    <a:p>
                      <a:r>
                        <a:rPr lang="en-GB" b="0" i="0" dirty="0">
                          <a:latin typeface="OpenDyslexicAlta" pitchFamily="2" charset="77"/>
                          <a:ea typeface="OpenDyslexic" charset="0"/>
                          <a:cs typeface="OpenDyslexic" charset="0"/>
                        </a:rPr>
                        <a:t>spy</a:t>
                      </a:r>
                    </a:p>
                  </a:txBody>
                  <a:tcPr/>
                </a:tc>
                <a:extLst>
                  <a:ext uri="{0D108BD9-81ED-4DB2-BD59-A6C34878D82A}">
                    <a16:rowId xmlns:a16="http://schemas.microsoft.com/office/drawing/2014/main" val="1785751896"/>
                  </a:ext>
                </a:extLst>
              </a:tr>
              <a:tr h="457200">
                <a:tc>
                  <a:txBody>
                    <a:bodyPr/>
                    <a:lstStyle/>
                    <a:p>
                      <a:r>
                        <a:rPr lang="en-GB" b="0" i="0" dirty="0">
                          <a:latin typeface="OpenDyslexicAlta" pitchFamily="2" charset="77"/>
                          <a:ea typeface="OpenDyslexic" charset="0"/>
                          <a:cs typeface="OpenDyslexic" charset="0"/>
                        </a:rPr>
                        <a:t>supply</a:t>
                      </a:r>
                    </a:p>
                  </a:txBody>
                  <a:tcPr/>
                </a:tc>
                <a:extLst>
                  <a:ext uri="{0D108BD9-81ED-4DB2-BD59-A6C34878D82A}">
                    <a16:rowId xmlns:a16="http://schemas.microsoft.com/office/drawing/2014/main" val="2156538684"/>
                  </a:ext>
                </a:extLst>
              </a:tr>
              <a:tr h="457200">
                <a:tc>
                  <a:txBody>
                    <a:bodyPr/>
                    <a:lstStyle/>
                    <a:p>
                      <a:r>
                        <a:rPr lang="en-GB" b="0" i="0" dirty="0">
                          <a:latin typeface="OpenDyslexicAlta" pitchFamily="2" charset="77"/>
                          <a:ea typeface="OpenDyslexic" charset="0"/>
                          <a:cs typeface="OpenDyslexic" charset="0"/>
                        </a:rPr>
                        <a:t>lorry</a:t>
                      </a:r>
                    </a:p>
                  </a:txBody>
                  <a:tcPr/>
                </a:tc>
                <a:extLst>
                  <a:ext uri="{0D108BD9-81ED-4DB2-BD59-A6C34878D82A}">
                    <a16:rowId xmlns:a16="http://schemas.microsoft.com/office/drawing/2014/main" val="2964940682"/>
                  </a:ext>
                </a:extLst>
              </a:tr>
            </a:tbl>
          </a:graphicData>
        </a:graphic>
      </p:graphicFrame>
      <p:sp>
        <p:nvSpPr>
          <p:cNvPr id="5" name="TextBox 4">
            <a:extLst>
              <a:ext uri="{FF2B5EF4-FFF2-40B4-BE49-F238E27FC236}">
                <a16:creationId xmlns:a16="http://schemas.microsoft.com/office/drawing/2014/main" id="{6FB28D13-51C2-4A60-922E-5B0DE941A4F1}"/>
              </a:ext>
            </a:extLst>
          </p:cNvPr>
          <p:cNvSpPr txBox="1"/>
          <p:nvPr/>
        </p:nvSpPr>
        <p:spPr>
          <a:xfrm>
            <a:off x="7527235" y="3300085"/>
            <a:ext cx="3909355" cy="769441"/>
          </a:xfrm>
          <a:prstGeom prst="rect">
            <a:avLst/>
          </a:prstGeom>
          <a:noFill/>
        </p:spPr>
        <p:txBody>
          <a:bodyPr wrap="square" rtlCol="0">
            <a:spAutoFit/>
          </a:bodyPr>
          <a:lstStyle/>
          <a:p>
            <a:r>
              <a:rPr lang="en-GB" sz="4400" dirty="0">
                <a:latin typeface="OpenDyslexicAlta" pitchFamily="2" charset="77"/>
              </a:rPr>
              <a:t>- y  + </a:t>
            </a:r>
            <a:r>
              <a:rPr lang="en-GB" sz="4400" dirty="0" err="1">
                <a:latin typeface="OpenDyslexicAlta" pitchFamily="2" charset="77"/>
              </a:rPr>
              <a:t>ies</a:t>
            </a:r>
            <a:r>
              <a:rPr lang="en-GB" sz="4400" dirty="0">
                <a:latin typeface="OpenDyslexicAlta" pitchFamily="2" charset="77"/>
              </a:rPr>
              <a:t> =</a:t>
            </a:r>
          </a:p>
        </p:txBody>
      </p:sp>
    </p:spTree>
    <p:extLst>
      <p:ext uri="{BB962C8B-B14F-4D97-AF65-F5344CB8AC3E}">
        <p14:creationId xmlns:p14="http://schemas.microsoft.com/office/powerpoint/2010/main" val="21970720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56D6E0AB-AB05-48AB-AE28-30F2518B7D1D}"/>
              </a:ext>
            </a:extLst>
          </p:cNvPr>
          <p:cNvSpPr txBox="1"/>
          <p:nvPr/>
        </p:nvSpPr>
        <p:spPr>
          <a:xfrm>
            <a:off x="451547" y="526124"/>
            <a:ext cx="8984001" cy="984885"/>
          </a:xfrm>
          <a:prstGeom prst="rect">
            <a:avLst/>
          </a:prstGeom>
          <a:noFill/>
        </p:spPr>
        <p:txBody>
          <a:bodyPr wrap="square" rtlCol="0">
            <a:spAutoFit/>
          </a:bodyPr>
          <a:lstStyle/>
          <a:p>
            <a:r>
              <a:rPr lang="en-GB" sz="2000" dirty="0">
                <a:latin typeface="OpenDyslexicAlta" pitchFamily="2" charset="77"/>
              </a:rPr>
              <a:t>Add ‘-</a:t>
            </a:r>
            <a:r>
              <a:rPr lang="en-GB" sz="2000" dirty="0" err="1">
                <a:latin typeface="OpenDyslexicAlta" pitchFamily="2" charset="77"/>
              </a:rPr>
              <a:t>ies’</a:t>
            </a:r>
            <a:r>
              <a:rPr lang="en-GB" sz="2000" dirty="0">
                <a:latin typeface="OpenDyslexicAlta" pitchFamily="2" charset="77"/>
              </a:rPr>
              <a:t> to each of the root words to create your spelling list.</a:t>
            </a:r>
          </a:p>
          <a:p>
            <a:endParaRPr lang="en-GB" sz="2000" dirty="0">
              <a:latin typeface="OpenDyslexicAlta" pitchFamily="2" charset="77"/>
            </a:endParaRPr>
          </a:p>
          <a:p>
            <a:r>
              <a:rPr lang="en-GB" dirty="0">
                <a:latin typeface="OpenDyslexicAlta" pitchFamily="2" charset="77"/>
              </a:rPr>
              <a:t>Look at the first one which has been done and follow the pattern:</a:t>
            </a:r>
            <a:endParaRPr lang="en-GB" sz="2000" dirty="0">
              <a:latin typeface="OpenDyslexicAlta" pitchFamily="2" charset="77"/>
            </a:endParaRPr>
          </a:p>
        </p:txBody>
      </p:sp>
      <p:graphicFrame>
        <p:nvGraphicFramePr>
          <p:cNvPr id="3" name="Table 2">
            <a:extLst>
              <a:ext uri="{FF2B5EF4-FFF2-40B4-BE49-F238E27FC236}">
                <a16:creationId xmlns:a16="http://schemas.microsoft.com/office/drawing/2014/main" id="{8D0831AB-CA79-44AD-8861-9EB6908CB6E7}"/>
              </a:ext>
            </a:extLst>
          </p:cNvPr>
          <p:cNvGraphicFramePr>
            <a:graphicFrameLocks noGrp="1"/>
          </p:cNvGraphicFramePr>
          <p:nvPr>
            <p:extLst>
              <p:ext uri="{D42A27DB-BD31-4B8C-83A1-F6EECF244321}">
                <p14:modId xmlns:p14="http://schemas.microsoft.com/office/powerpoint/2010/main" val="2833459706"/>
              </p:ext>
            </p:extLst>
          </p:nvPr>
        </p:nvGraphicFramePr>
        <p:xfrm>
          <a:off x="755410" y="1676400"/>
          <a:ext cx="6374260" cy="4693920"/>
        </p:xfrm>
        <a:graphic>
          <a:graphicData uri="http://schemas.openxmlformats.org/drawingml/2006/table">
            <a:tbl>
              <a:tblPr firstRow="1" bandRow="1">
                <a:tableStyleId>{5940675A-B579-460E-94D1-54222C63F5DA}</a:tableStyleId>
              </a:tblPr>
              <a:tblGrid>
                <a:gridCol w="6374260">
                  <a:extLst>
                    <a:ext uri="{9D8B030D-6E8A-4147-A177-3AD203B41FA5}">
                      <a16:colId xmlns:a16="http://schemas.microsoft.com/office/drawing/2014/main" val="2816192992"/>
                    </a:ext>
                  </a:extLst>
                </a:gridCol>
              </a:tblGrid>
              <a:tr h="457200">
                <a:tc>
                  <a:txBody>
                    <a:bodyPr/>
                    <a:lstStyle/>
                    <a:p>
                      <a:r>
                        <a:rPr lang="en-GB" sz="3200" b="0" i="0" dirty="0">
                          <a:latin typeface="OpenDyslexicAlta" pitchFamily="2" charset="77"/>
                          <a:ea typeface="OpenDyslexic" charset="0"/>
                          <a:cs typeface="OpenDyslexic" charset="0"/>
                        </a:rPr>
                        <a:t>fly   – y = </a:t>
                      </a:r>
                      <a:r>
                        <a:rPr lang="en-GB" sz="3200" b="0" i="0" dirty="0" err="1">
                          <a:latin typeface="OpenDyslexicAlta" pitchFamily="2" charset="77"/>
                          <a:ea typeface="OpenDyslexic" charset="0"/>
                          <a:cs typeface="OpenDyslexic" charset="0"/>
                        </a:rPr>
                        <a:t>fl</a:t>
                      </a:r>
                      <a:r>
                        <a:rPr lang="en-GB" sz="3200" b="0" i="0" dirty="0">
                          <a:latin typeface="OpenDyslexicAlta" pitchFamily="2" charset="77"/>
                          <a:ea typeface="OpenDyslexic" charset="0"/>
                          <a:cs typeface="OpenDyslexic" charset="0"/>
                        </a:rPr>
                        <a:t> + </a:t>
                      </a:r>
                      <a:r>
                        <a:rPr lang="en-GB" sz="3200" b="0" i="0" dirty="0" err="1">
                          <a:latin typeface="OpenDyslexicAlta" pitchFamily="2" charset="77"/>
                          <a:ea typeface="OpenDyslexic" charset="0"/>
                          <a:cs typeface="OpenDyslexic" charset="0"/>
                        </a:rPr>
                        <a:t>ies</a:t>
                      </a:r>
                      <a:r>
                        <a:rPr lang="en-GB" sz="3200" b="0" i="0" dirty="0">
                          <a:latin typeface="OpenDyslexicAlta" pitchFamily="2" charset="77"/>
                          <a:ea typeface="OpenDyslexic" charset="0"/>
                          <a:cs typeface="OpenDyslexic" charset="0"/>
                        </a:rPr>
                        <a:t> = </a:t>
                      </a:r>
                      <a:r>
                        <a:rPr lang="en-GB" sz="3200" b="0" i="0" dirty="0">
                          <a:solidFill>
                            <a:srgbClr val="FF3860"/>
                          </a:solidFill>
                          <a:latin typeface="OpenDyslexicAlta" pitchFamily="2" charset="77"/>
                          <a:ea typeface="OpenDyslexic" charset="0"/>
                          <a:cs typeface="OpenDyslexic" charset="0"/>
                        </a:rPr>
                        <a:t>flies</a:t>
                      </a:r>
                    </a:p>
                  </a:txBody>
                  <a:tcPr/>
                </a:tc>
                <a:extLst>
                  <a:ext uri="{0D108BD9-81ED-4DB2-BD59-A6C34878D82A}">
                    <a16:rowId xmlns:a16="http://schemas.microsoft.com/office/drawing/2014/main" val="702744813"/>
                  </a:ext>
                </a:extLst>
              </a:tr>
              <a:tr h="457200">
                <a:tc>
                  <a:txBody>
                    <a:bodyPr/>
                    <a:lstStyle/>
                    <a:p>
                      <a:r>
                        <a:rPr lang="en-GB" b="0" i="0" dirty="0">
                          <a:latin typeface="OpenDyslexicAlta" pitchFamily="2" charset="77"/>
                          <a:ea typeface="OpenDyslexic" charset="0"/>
                          <a:cs typeface="OpenDyslexic" charset="0"/>
                        </a:rPr>
                        <a:t>try </a:t>
                      </a:r>
                      <a:r>
                        <a:rPr lang="en-GB" sz="1800" b="0" i="0" dirty="0">
                          <a:latin typeface="OpenDyslexicAlta" pitchFamily="2" charset="77"/>
                          <a:ea typeface="OpenDyslexic" charset="0"/>
                          <a:cs typeface="OpenDyslexic" charset="0"/>
                        </a:rPr>
                        <a:t>– y = tr + </a:t>
                      </a:r>
                      <a:r>
                        <a:rPr lang="en-GB" sz="1800" b="0" i="0" dirty="0" err="1">
                          <a:latin typeface="OpenDyslexicAlta" pitchFamily="2" charset="77"/>
                          <a:ea typeface="OpenDyslexic" charset="0"/>
                          <a:cs typeface="OpenDyslexic" charset="0"/>
                        </a:rPr>
                        <a:t>ies</a:t>
                      </a:r>
                      <a:r>
                        <a:rPr lang="en-GB" sz="1800" b="0" i="0" dirty="0">
                          <a:latin typeface="OpenDyslexicAlta" pitchFamily="2" charset="77"/>
                          <a:ea typeface="OpenDyslexic" charset="0"/>
                          <a:cs typeface="OpenDyslexic" charset="0"/>
                        </a:rPr>
                        <a:t> = </a:t>
                      </a:r>
                      <a:r>
                        <a:rPr lang="en-GB" sz="1800" b="0" i="0" dirty="0">
                          <a:solidFill>
                            <a:srgbClr val="FF3860"/>
                          </a:solidFill>
                          <a:latin typeface="OpenDyslexicAlta" pitchFamily="2" charset="77"/>
                          <a:ea typeface="OpenDyslexic" charset="0"/>
                          <a:cs typeface="OpenDyslexic" charset="0"/>
                        </a:rPr>
                        <a:t>tries</a:t>
                      </a:r>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36820796"/>
                  </a:ext>
                </a:extLst>
              </a:tr>
              <a:tr h="457200">
                <a:tc>
                  <a:txBody>
                    <a:bodyPr/>
                    <a:lstStyle/>
                    <a:p>
                      <a:r>
                        <a:rPr lang="en-GB" b="0" i="0" dirty="0">
                          <a:latin typeface="OpenDyslexicAlta" pitchFamily="2" charset="77"/>
                          <a:ea typeface="OpenDyslexic" charset="0"/>
                          <a:cs typeface="OpenDyslexic" charset="0"/>
                        </a:rPr>
                        <a:t>reply  </a:t>
                      </a:r>
                      <a:r>
                        <a:rPr lang="en-GB" sz="1800" b="0" i="0" dirty="0">
                          <a:latin typeface="OpenDyslexicAlta" pitchFamily="2" charset="77"/>
                          <a:ea typeface="OpenDyslexic" charset="0"/>
                          <a:cs typeface="OpenDyslexic" charset="0"/>
                        </a:rPr>
                        <a:t>– y = </a:t>
                      </a:r>
                      <a:r>
                        <a:rPr lang="en-GB" sz="1800" b="0" i="0" dirty="0" err="1">
                          <a:latin typeface="OpenDyslexicAlta" pitchFamily="2" charset="77"/>
                          <a:ea typeface="OpenDyslexic" charset="0"/>
                          <a:cs typeface="OpenDyslexic" charset="0"/>
                        </a:rPr>
                        <a:t>repl</a:t>
                      </a:r>
                      <a:r>
                        <a:rPr lang="en-GB" sz="1800" b="0" i="0" dirty="0">
                          <a:latin typeface="OpenDyslexicAlta" pitchFamily="2" charset="77"/>
                          <a:ea typeface="OpenDyslexic" charset="0"/>
                          <a:cs typeface="OpenDyslexic" charset="0"/>
                        </a:rPr>
                        <a:t> + </a:t>
                      </a:r>
                      <a:r>
                        <a:rPr lang="en-GB" sz="1800" b="0" i="0" dirty="0" err="1">
                          <a:latin typeface="OpenDyslexicAlta" pitchFamily="2" charset="77"/>
                          <a:ea typeface="OpenDyslexic" charset="0"/>
                          <a:cs typeface="OpenDyslexic" charset="0"/>
                        </a:rPr>
                        <a:t>ies</a:t>
                      </a:r>
                      <a:r>
                        <a:rPr lang="en-GB" sz="1800" b="0" i="0" dirty="0">
                          <a:latin typeface="OpenDyslexicAlta" pitchFamily="2" charset="77"/>
                          <a:ea typeface="OpenDyslexic" charset="0"/>
                          <a:cs typeface="OpenDyslexic" charset="0"/>
                        </a:rPr>
                        <a:t> = </a:t>
                      </a:r>
                      <a:r>
                        <a:rPr lang="en-GB" sz="1800" b="0" i="0" dirty="0">
                          <a:solidFill>
                            <a:srgbClr val="FF3860"/>
                          </a:solidFill>
                          <a:latin typeface="OpenDyslexicAlta" pitchFamily="2" charset="77"/>
                          <a:ea typeface="OpenDyslexic" charset="0"/>
                          <a:cs typeface="OpenDyslexic" charset="0"/>
                        </a:rPr>
                        <a:t>replies</a:t>
                      </a:r>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4273899533"/>
                  </a:ext>
                </a:extLst>
              </a:tr>
              <a:tr h="457200">
                <a:tc>
                  <a:txBody>
                    <a:bodyPr/>
                    <a:lstStyle/>
                    <a:p>
                      <a:r>
                        <a:rPr lang="en-GB" b="0" i="0" dirty="0">
                          <a:latin typeface="OpenDyslexicAlta" pitchFamily="2" charset="77"/>
                          <a:ea typeface="OpenDyslexic" charset="0"/>
                          <a:cs typeface="OpenDyslexic" charset="0"/>
                        </a:rPr>
                        <a:t>cry </a:t>
                      </a:r>
                      <a:r>
                        <a:rPr lang="en-GB" sz="1800" b="0" i="0" dirty="0">
                          <a:latin typeface="OpenDyslexicAlta" pitchFamily="2" charset="77"/>
                          <a:ea typeface="OpenDyslexic" charset="0"/>
                          <a:cs typeface="OpenDyslexic" charset="0"/>
                        </a:rPr>
                        <a:t>– y = </a:t>
                      </a:r>
                      <a:r>
                        <a:rPr lang="en-GB" sz="1800" b="0" i="0" dirty="0" err="1">
                          <a:latin typeface="OpenDyslexicAlta" pitchFamily="2" charset="77"/>
                          <a:ea typeface="OpenDyslexic" charset="0"/>
                          <a:cs typeface="OpenDyslexic" charset="0"/>
                        </a:rPr>
                        <a:t>cr</a:t>
                      </a:r>
                      <a:r>
                        <a:rPr lang="en-GB" sz="1800" b="0" i="0" dirty="0">
                          <a:latin typeface="OpenDyslexicAlta" pitchFamily="2" charset="77"/>
                          <a:ea typeface="OpenDyslexic" charset="0"/>
                          <a:cs typeface="OpenDyslexic" charset="0"/>
                        </a:rPr>
                        <a:t> + </a:t>
                      </a:r>
                      <a:r>
                        <a:rPr lang="en-GB" sz="1800" b="0" i="0" dirty="0" err="1">
                          <a:latin typeface="OpenDyslexicAlta" pitchFamily="2" charset="77"/>
                          <a:ea typeface="OpenDyslexic" charset="0"/>
                          <a:cs typeface="OpenDyslexic" charset="0"/>
                        </a:rPr>
                        <a:t>ies</a:t>
                      </a:r>
                      <a:r>
                        <a:rPr lang="en-GB" sz="1800" b="0" i="0" dirty="0">
                          <a:latin typeface="OpenDyslexicAlta" pitchFamily="2" charset="77"/>
                          <a:ea typeface="OpenDyslexic" charset="0"/>
                          <a:cs typeface="OpenDyslexic" charset="0"/>
                        </a:rPr>
                        <a:t> = </a:t>
                      </a:r>
                      <a:r>
                        <a:rPr lang="en-GB" sz="1800" b="0" i="0" dirty="0">
                          <a:solidFill>
                            <a:srgbClr val="FF3860"/>
                          </a:solidFill>
                          <a:latin typeface="OpenDyslexicAlta" pitchFamily="2" charset="77"/>
                          <a:ea typeface="OpenDyslexic" charset="0"/>
                          <a:cs typeface="OpenDyslexic" charset="0"/>
                        </a:rPr>
                        <a:t>cries</a:t>
                      </a:r>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3320056648"/>
                  </a:ext>
                </a:extLst>
              </a:tr>
              <a:tr h="457200">
                <a:tc>
                  <a:txBody>
                    <a:bodyPr/>
                    <a:lstStyle/>
                    <a:p>
                      <a:r>
                        <a:rPr lang="en-GB" b="0" i="0" dirty="0">
                          <a:latin typeface="OpenDyslexicAlta" pitchFamily="2" charset="77"/>
                          <a:ea typeface="OpenDyslexic" charset="0"/>
                          <a:cs typeface="OpenDyslexic" charset="0"/>
                        </a:rPr>
                        <a:t>Copy </a:t>
                      </a:r>
                      <a:r>
                        <a:rPr lang="en-GB" sz="1800" b="0" i="0" dirty="0">
                          <a:latin typeface="OpenDyslexicAlta" pitchFamily="2" charset="77"/>
                          <a:ea typeface="OpenDyslexic" charset="0"/>
                          <a:cs typeface="OpenDyslexic" charset="0"/>
                        </a:rPr>
                        <a:t>– y = cop + </a:t>
                      </a:r>
                      <a:r>
                        <a:rPr lang="en-GB" sz="1800" b="0" i="0" dirty="0" err="1">
                          <a:latin typeface="OpenDyslexicAlta" pitchFamily="2" charset="77"/>
                          <a:ea typeface="OpenDyslexic" charset="0"/>
                          <a:cs typeface="OpenDyslexic" charset="0"/>
                        </a:rPr>
                        <a:t>ies</a:t>
                      </a:r>
                      <a:r>
                        <a:rPr lang="en-GB" sz="1800" b="0" i="0" dirty="0">
                          <a:latin typeface="OpenDyslexicAlta" pitchFamily="2" charset="77"/>
                          <a:ea typeface="OpenDyslexic" charset="0"/>
                          <a:cs typeface="OpenDyslexic" charset="0"/>
                        </a:rPr>
                        <a:t> = </a:t>
                      </a:r>
                      <a:r>
                        <a:rPr lang="en-GB" sz="1800" b="0" i="0" dirty="0">
                          <a:solidFill>
                            <a:srgbClr val="FF3860"/>
                          </a:solidFill>
                          <a:latin typeface="OpenDyslexicAlta" pitchFamily="2" charset="77"/>
                          <a:ea typeface="OpenDyslexic" charset="0"/>
                          <a:cs typeface="OpenDyslexic" charset="0"/>
                        </a:rPr>
                        <a:t>copies</a:t>
                      </a:r>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2312516789"/>
                  </a:ext>
                </a:extLst>
              </a:tr>
              <a:tr h="457200">
                <a:tc>
                  <a:txBody>
                    <a:bodyPr/>
                    <a:lstStyle/>
                    <a:p>
                      <a:r>
                        <a:rPr lang="en-GB" b="0" i="0" dirty="0">
                          <a:latin typeface="OpenDyslexicAlta" pitchFamily="2" charset="77"/>
                          <a:ea typeface="OpenDyslexic" charset="0"/>
                          <a:cs typeface="OpenDyslexic" charset="0"/>
                        </a:rPr>
                        <a:t>Baby </a:t>
                      </a:r>
                      <a:r>
                        <a:rPr lang="en-GB" sz="1800" b="0" i="0" dirty="0">
                          <a:latin typeface="OpenDyslexicAlta" pitchFamily="2" charset="77"/>
                          <a:ea typeface="OpenDyslexic" charset="0"/>
                          <a:cs typeface="OpenDyslexic" charset="0"/>
                        </a:rPr>
                        <a:t>– y = </a:t>
                      </a:r>
                      <a:r>
                        <a:rPr lang="en-GB" sz="1800" b="0" i="0" dirty="0" err="1">
                          <a:latin typeface="OpenDyslexicAlta" pitchFamily="2" charset="77"/>
                          <a:ea typeface="OpenDyslexic" charset="0"/>
                          <a:cs typeface="OpenDyslexic" charset="0"/>
                        </a:rPr>
                        <a:t>bab</a:t>
                      </a:r>
                      <a:r>
                        <a:rPr lang="en-GB" sz="1800" b="0" i="0" dirty="0">
                          <a:latin typeface="OpenDyslexicAlta" pitchFamily="2" charset="77"/>
                          <a:ea typeface="OpenDyslexic" charset="0"/>
                          <a:cs typeface="OpenDyslexic" charset="0"/>
                        </a:rPr>
                        <a:t> + </a:t>
                      </a:r>
                      <a:r>
                        <a:rPr lang="en-GB" sz="1800" b="0" i="0" dirty="0" err="1">
                          <a:latin typeface="OpenDyslexicAlta" pitchFamily="2" charset="77"/>
                          <a:ea typeface="OpenDyslexic" charset="0"/>
                          <a:cs typeface="OpenDyslexic" charset="0"/>
                        </a:rPr>
                        <a:t>ies</a:t>
                      </a:r>
                      <a:r>
                        <a:rPr lang="en-GB" sz="1800" b="0" i="0" dirty="0">
                          <a:latin typeface="OpenDyslexicAlta" pitchFamily="2" charset="77"/>
                          <a:ea typeface="OpenDyslexic" charset="0"/>
                          <a:cs typeface="OpenDyslexic" charset="0"/>
                        </a:rPr>
                        <a:t> = </a:t>
                      </a:r>
                      <a:r>
                        <a:rPr lang="en-GB" sz="1800" b="0" i="0" dirty="0">
                          <a:solidFill>
                            <a:srgbClr val="FF3860"/>
                          </a:solidFill>
                          <a:latin typeface="OpenDyslexicAlta" pitchFamily="2" charset="77"/>
                          <a:ea typeface="OpenDyslexic" charset="0"/>
                          <a:cs typeface="OpenDyslexic" charset="0"/>
                        </a:rPr>
                        <a:t>babies</a:t>
                      </a:r>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3668265450"/>
                  </a:ext>
                </a:extLst>
              </a:tr>
              <a:tr h="457200">
                <a:tc>
                  <a:txBody>
                    <a:bodyPr/>
                    <a:lstStyle/>
                    <a:p>
                      <a:r>
                        <a:rPr lang="en-GB" b="0" i="0" dirty="0">
                          <a:latin typeface="OpenDyslexicAlta" pitchFamily="2" charset="77"/>
                          <a:ea typeface="OpenDyslexic" charset="0"/>
                          <a:cs typeface="OpenDyslexic" charset="0"/>
                        </a:rPr>
                        <a:t>Carry </a:t>
                      </a:r>
                      <a:r>
                        <a:rPr lang="en-GB" sz="1800" b="0" i="0" dirty="0">
                          <a:latin typeface="OpenDyslexicAlta" pitchFamily="2" charset="77"/>
                          <a:ea typeface="OpenDyslexic" charset="0"/>
                          <a:cs typeface="OpenDyslexic" charset="0"/>
                        </a:rPr>
                        <a:t>– y = </a:t>
                      </a:r>
                      <a:r>
                        <a:rPr lang="en-GB" sz="1800" b="0" i="0" dirty="0" err="1">
                          <a:latin typeface="OpenDyslexicAlta" pitchFamily="2" charset="77"/>
                          <a:ea typeface="OpenDyslexic" charset="0"/>
                          <a:cs typeface="OpenDyslexic" charset="0"/>
                        </a:rPr>
                        <a:t>carr</a:t>
                      </a:r>
                      <a:r>
                        <a:rPr lang="en-GB" sz="1800" b="0" i="0" dirty="0">
                          <a:latin typeface="OpenDyslexicAlta" pitchFamily="2" charset="77"/>
                          <a:ea typeface="OpenDyslexic" charset="0"/>
                          <a:cs typeface="OpenDyslexic" charset="0"/>
                        </a:rPr>
                        <a:t> + </a:t>
                      </a:r>
                      <a:r>
                        <a:rPr lang="en-GB" sz="1800" b="0" i="0" dirty="0" err="1">
                          <a:latin typeface="OpenDyslexicAlta" pitchFamily="2" charset="77"/>
                          <a:ea typeface="OpenDyslexic" charset="0"/>
                          <a:cs typeface="OpenDyslexic" charset="0"/>
                        </a:rPr>
                        <a:t>ies</a:t>
                      </a:r>
                      <a:r>
                        <a:rPr lang="en-GB" sz="1800" b="0" i="0" dirty="0">
                          <a:latin typeface="OpenDyslexicAlta" pitchFamily="2" charset="77"/>
                          <a:ea typeface="OpenDyslexic" charset="0"/>
                          <a:cs typeface="OpenDyslexic" charset="0"/>
                        </a:rPr>
                        <a:t> = </a:t>
                      </a:r>
                      <a:r>
                        <a:rPr lang="en-GB" sz="1800" b="0" i="0" dirty="0">
                          <a:solidFill>
                            <a:srgbClr val="FF3860"/>
                          </a:solidFill>
                          <a:latin typeface="OpenDyslexicAlta" pitchFamily="2" charset="77"/>
                          <a:ea typeface="OpenDyslexic" charset="0"/>
                          <a:cs typeface="OpenDyslexic" charset="0"/>
                        </a:rPr>
                        <a:t>carries</a:t>
                      </a:r>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787431128"/>
                  </a:ext>
                </a:extLst>
              </a:tr>
              <a:tr h="457200">
                <a:tc>
                  <a:txBody>
                    <a:bodyPr/>
                    <a:lstStyle/>
                    <a:p>
                      <a:r>
                        <a:rPr lang="en-GB" b="0" i="0" dirty="0">
                          <a:latin typeface="OpenDyslexicAlta" pitchFamily="2" charset="77"/>
                          <a:ea typeface="OpenDyslexic" charset="0"/>
                          <a:cs typeface="OpenDyslexic" charset="0"/>
                        </a:rPr>
                        <a:t>Spy </a:t>
                      </a:r>
                      <a:r>
                        <a:rPr lang="en-GB" sz="1800" b="0" i="0" dirty="0">
                          <a:latin typeface="OpenDyslexicAlta" pitchFamily="2" charset="77"/>
                          <a:ea typeface="OpenDyslexic" charset="0"/>
                          <a:cs typeface="OpenDyslexic" charset="0"/>
                        </a:rPr>
                        <a:t>– y = </a:t>
                      </a:r>
                      <a:r>
                        <a:rPr lang="en-GB" sz="1800" b="0" i="0" dirty="0" err="1">
                          <a:latin typeface="OpenDyslexicAlta" pitchFamily="2" charset="77"/>
                          <a:ea typeface="OpenDyslexic" charset="0"/>
                          <a:cs typeface="OpenDyslexic" charset="0"/>
                        </a:rPr>
                        <a:t>sp</a:t>
                      </a:r>
                      <a:r>
                        <a:rPr lang="en-GB" sz="1800" b="0" i="0" dirty="0">
                          <a:latin typeface="OpenDyslexicAlta" pitchFamily="2" charset="77"/>
                          <a:ea typeface="OpenDyslexic" charset="0"/>
                          <a:cs typeface="OpenDyslexic" charset="0"/>
                        </a:rPr>
                        <a:t> + </a:t>
                      </a:r>
                      <a:r>
                        <a:rPr lang="en-GB" sz="1800" b="0" i="0" dirty="0" err="1">
                          <a:latin typeface="OpenDyslexicAlta" pitchFamily="2" charset="77"/>
                          <a:ea typeface="OpenDyslexic" charset="0"/>
                          <a:cs typeface="OpenDyslexic" charset="0"/>
                        </a:rPr>
                        <a:t>ies</a:t>
                      </a:r>
                      <a:r>
                        <a:rPr lang="en-GB" sz="1800" b="0" i="0" dirty="0">
                          <a:latin typeface="OpenDyslexicAlta" pitchFamily="2" charset="77"/>
                          <a:ea typeface="OpenDyslexic" charset="0"/>
                          <a:cs typeface="OpenDyslexic" charset="0"/>
                        </a:rPr>
                        <a:t> = </a:t>
                      </a:r>
                      <a:r>
                        <a:rPr lang="en-GB" sz="1800" b="0" i="0" dirty="0">
                          <a:solidFill>
                            <a:srgbClr val="FF3860"/>
                          </a:solidFill>
                          <a:latin typeface="OpenDyslexicAlta" pitchFamily="2" charset="77"/>
                          <a:ea typeface="OpenDyslexic" charset="0"/>
                          <a:cs typeface="OpenDyslexic" charset="0"/>
                        </a:rPr>
                        <a:t>spies</a:t>
                      </a:r>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785751896"/>
                  </a:ext>
                </a:extLst>
              </a:tr>
              <a:tr h="457200">
                <a:tc>
                  <a:txBody>
                    <a:bodyPr/>
                    <a:lstStyle/>
                    <a:p>
                      <a:r>
                        <a:rPr lang="en-GB" b="0" i="0" dirty="0">
                          <a:latin typeface="OpenDyslexicAlta" pitchFamily="2" charset="77"/>
                          <a:ea typeface="OpenDyslexic" charset="0"/>
                          <a:cs typeface="OpenDyslexic" charset="0"/>
                        </a:rPr>
                        <a:t>Supply </a:t>
                      </a:r>
                      <a:r>
                        <a:rPr lang="en-GB" sz="1800" b="0" i="0" dirty="0">
                          <a:latin typeface="OpenDyslexicAlta" pitchFamily="2" charset="77"/>
                          <a:ea typeface="OpenDyslexic" charset="0"/>
                          <a:cs typeface="OpenDyslexic" charset="0"/>
                        </a:rPr>
                        <a:t>– y = </a:t>
                      </a:r>
                      <a:r>
                        <a:rPr lang="en-GB" sz="1800" b="0" i="0" dirty="0" err="1">
                          <a:latin typeface="OpenDyslexicAlta" pitchFamily="2" charset="77"/>
                          <a:ea typeface="OpenDyslexic" charset="0"/>
                          <a:cs typeface="OpenDyslexic" charset="0"/>
                        </a:rPr>
                        <a:t>suppl</a:t>
                      </a:r>
                      <a:r>
                        <a:rPr lang="en-GB" sz="1800" b="0" i="0" dirty="0">
                          <a:latin typeface="OpenDyslexicAlta" pitchFamily="2" charset="77"/>
                          <a:ea typeface="OpenDyslexic" charset="0"/>
                          <a:cs typeface="OpenDyslexic" charset="0"/>
                        </a:rPr>
                        <a:t> + </a:t>
                      </a:r>
                      <a:r>
                        <a:rPr lang="en-GB" sz="1800" b="0" i="0" dirty="0" err="1">
                          <a:latin typeface="OpenDyslexicAlta" pitchFamily="2" charset="77"/>
                          <a:ea typeface="OpenDyslexic" charset="0"/>
                          <a:cs typeface="OpenDyslexic" charset="0"/>
                        </a:rPr>
                        <a:t>ies</a:t>
                      </a:r>
                      <a:r>
                        <a:rPr lang="en-GB" sz="1800" b="0" i="0" dirty="0">
                          <a:latin typeface="OpenDyslexicAlta" pitchFamily="2" charset="77"/>
                          <a:ea typeface="OpenDyslexic" charset="0"/>
                          <a:cs typeface="OpenDyslexic" charset="0"/>
                        </a:rPr>
                        <a:t> = </a:t>
                      </a:r>
                      <a:r>
                        <a:rPr lang="en-GB" sz="1800" b="0" i="0" dirty="0">
                          <a:solidFill>
                            <a:srgbClr val="FF3860"/>
                          </a:solidFill>
                          <a:latin typeface="OpenDyslexicAlta" pitchFamily="2" charset="77"/>
                          <a:ea typeface="OpenDyslexic" charset="0"/>
                          <a:cs typeface="OpenDyslexic" charset="0"/>
                        </a:rPr>
                        <a:t>supplies</a:t>
                      </a:r>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2156538684"/>
                  </a:ext>
                </a:extLst>
              </a:tr>
              <a:tr h="457200">
                <a:tc>
                  <a:txBody>
                    <a:bodyPr/>
                    <a:lstStyle/>
                    <a:p>
                      <a:r>
                        <a:rPr lang="en-GB" b="0" i="0" dirty="0">
                          <a:latin typeface="OpenDyslexicAlta" pitchFamily="2" charset="77"/>
                          <a:ea typeface="OpenDyslexic" charset="0"/>
                          <a:cs typeface="OpenDyslexic" charset="0"/>
                        </a:rPr>
                        <a:t>Lorry </a:t>
                      </a:r>
                      <a:r>
                        <a:rPr lang="en-GB" sz="1800" b="0" i="0" dirty="0">
                          <a:latin typeface="OpenDyslexicAlta" pitchFamily="2" charset="77"/>
                          <a:ea typeface="OpenDyslexic" charset="0"/>
                          <a:cs typeface="OpenDyslexic" charset="0"/>
                        </a:rPr>
                        <a:t>– y = </a:t>
                      </a:r>
                      <a:r>
                        <a:rPr lang="en-GB" sz="1800" b="0" i="0" dirty="0" err="1">
                          <a:latin typeface="OpenDyslexicAlta" pitchFamily="2" charset="77"/>
                          <a:ea typeface="OpenDyslexic" charset="0"/>
                          <a:cs typeface="OpenDyslexic" charset="0"/>
                        </a:rPr>
                        <a:t>lorr</a:t>
                      </a:r>
                      <a:r>
                        <a:rPr lang="en-GB" sz="1800" b="0" i="0" dirty="0">
                          <a:latin typeface="OpenDyslexicAlta" pitchFamily="2" charset="77"/>
                          <a:ea typeface="OpenDyslexic" charset="0"/>
                          <a:cs typeface="OpenDyslexic" charset="0"/>
                        </a:rPr>
                        <a:t> + </a:t>
                      </a:r>
                      <a:r>
                        <a:rPr lang="en-GB" sz="1800" b="0" i="0" dirty="0" err="1">
                          <a:latin typeface="OpenDyslexicAlta" pitchFamily="2" charset="77"/>
                          <a:ea typeface="OpenDyslexic" charset="0"/>
                          <a:cs typeface="OpenDyslexic" charset="0"/>
                        </a:rPr>
                        <a:t>ies</a:t>
                      </a:r>
                      <a:r>
                        <a:rPr lang="en-GB" sz="1800" b="0" i="0" dirty="0">
                          <a:latin typeface="OpenDyslexicAlta" pitchFamily="2" charset="77"/>
                          <a:ea typeface="OpenDyslexic" charset="0"/>
                          <a:cs typeface="OpenDyslexic" charset="0"/>
                        </a:rPr>
                        <a:t> = </a:t>
                      </a:r>
                      <a:r>
                        <a:rPr lang="en-GB" sz="1800" b="0" i="0" dirty="0">
                          <a:solidFill>
                            <a:srgbClr val="FF3860"/>
                          </a:solidFill>
                          <a:latin typeface="OpenDyslexicAlta" pitchFamily="2" charset="77"/>
                          <a:ea typeface="OpenDyslexic" charset="0"/>
                          <a:cs typeface="OpenDyslexic" charset="0"/>
                        </a:rPr>
                        <a:t>lorries</a:t>
                      </a:r>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2964940682"/>
                  </a:ext>
                </a:extLst>
              </a:tr>
            </a:tbl>
          </a:graphicData>
        </a:graphic>
      </p:graphicFrame>
      <p:sp>
        <p:nvSpPr>
          <p:cNvPr id="5" name="TextBox 4">
            <a:extLst>
              <a:ext uri="{FF2B5EF4-FFF2-40B4-BE49-F238E27FC236}">
                <a16:creationId xmlns:a16="http://schemas.microsoft.com/office/drawing/2014/main" id="{6FB28D13-51C2-4A60-922E-5B0DE941A4F1}"/>
              </a:ext>
            </a:extLst>
          </p:cNvPr>
          <p:cNvSpPr txBox="1"/>
          <p:nvPr/>
        </p:nvSpPr>
        <p:spPr>
          <a:xfrm>
            <a:off x="7527235" y="3300085"/>
            <a:ext cx="3909355" cy="769441"/>
          </a:xfrm>
          <a:prstGeom prst="rect">
            <a:avLst/>
          </a:prstGeom>
          <a:noFill/>
        </p:spPr>
        <p:txBody>
          <a:bodyPr wrap="square" rtlCol="0">
            <a:spAutoFit/>
          </a:bodyPr>
          <a:lstStyle/>
          <a:p>
            <a:r>
              <a:rPr lang="en-GB" sz="4400" dirty="0">
                <a:latin typeface="OpenDyslexicAlta" pitchFamily="2" charset="77"/>
              </a:rPr>
              <a:t>- y  + </a:t>
            </a:r>
            <a:r>
              <a:rPr lang="en-GB" sz="4400" dirty="0" err="1">
                <a:latin typeface="OpenDyslexicAlta" pitchFamily="2" charset="77"/>
              </a:rPr>
              <a:t>ies</a:t>
            </a:r>
            <a:r>
              <a:rPr lang="en-GB" sz="4400" dirty="0">
                <a:latin typeface="OpenDyslexicAlta" pitchFamily="2" charset="77"/>
              </a:rPr>
              <a:t> =</a:t>
            </a:r>
          </a:p>
        </p:txBody>
      </p:sp>
      <p:sp>
        <p:nvSpPr>
          <p:cNvPr id="2" name="TextBox 1">
            <a:extLst>
              <a:ext uri="{FF2B5EF4-FFF2-40B4-BE49-F238E27FC236}">
                <a16:creationId xmlns:a16="http://schemas.microsoft.com/office/drawing/2014/main" id="{73251863-8331-44FA-8303-2DC0932E15AB}"/>
              </a:ext>
            </a:extLst>
          </p:cNvPr>
          <p:cNvSpPr txBox="1"/>
          <p:nvPr/>
        </p:nvSpPr>
        <p:spPr>
          <a:xfrm>
            <a:off x="569879" y="159026"/>
            <a:ext cx="1711677" cy="400110"/>
          </a:xfrm>
          <a:prstGeom prst="rect">
            <a:avLst/>
          </a:prstGeom>
          <a:noFill/>
        </p:spPr>
        <p:txBody>
          <a:bodyPr wrap="square" rtlCol="0">
            <a:spAutoFit/>
          </a:bodyPr>
          <a:lstStyle/>
          <a:p>
            <a:r>
              <a:rPr lang="en-GB" sz="2000" dirty="0">
                <a:solidFill>
                  <a:srgbClr val="FF3860"/>
                </a:solidFill>
              </a:rPr>
              <a:t>Answers: </a:t>
            </a:r>
          </a:p>
        </p:txBody>
      </p:sp>
    </p:spTree>
    <p:extLst>
      <p:ext uri="{BB962C8B-B14F-4D97-AF65-F5344CB8AC3E}">
        <p14:creationId xmlns:p14="http://schemas.microsoft.com/office/powerpoint/2010/main" val="22873614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1" y="1107472"/>
            <a:ext cx="8581292" cy="461665"/>
          </a:xfrm>
          <a:prstGeom prst="rect">
            <a:avLst/>
          </a:prstGeom>
          <a:noFill/>
        </p:spPr>
        <p:txBody>
          <a:bodyPr wrap="square" rtlCol="0">
            <a:spAutoFit/>
          </a:bodyPr>
          <a:lstStyle/>
          <a:p>
            <a:r>
              <a:rPr lang="en-GB" sz="2400" dirty="0">
                <a:latin typeface="OpenDyslexicAlta" pitchFamily="2" charset="77"/>
              </a:rPr>
              <a:t>Print a set of cards for each small group</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extLst>
              <p:ext uri="{D42A27DB-BD31-4B8C-83A1-F6EECF244321}">
                <p14:modId xmlns:p14="http://schemas.microsoft.com/office/powerpoint/2010/main" val="2362808974"/>
              </p:ext>
            </p:extLst>
          </p:nvPr>
        </p:nvGraphicFramePr>
        <p:xfrm>
          <a:off x="428101" y="2469909"/>
          <a:ext cx="11335797" cy="3474720"/>
        </p:xfrm>
        <a:graphic>
          <a:graphicData uri="http://schemas.openxmlformats.org/drawingml/2006/table">
            <a:tbl>
              <a:tblPr firstRow="1" bandRow="1">
                <a:tableStyleId>{5940675A-B579-460E-94D1-54222C63F5DA}</a:tableStyleId>
              </a:tblPr>
              <a:tblGrid>
                <a:gridCol w="2318241">
                  <a:extLst>
                    <a:ext uri="{9D8B030D-6E8A-4147-A177-3AD203B41FA5}">
                      <a16:colId xmlns:a16="http://schemas.microsoft.com/office/drawing/2014/main" val="3529516601"/>
                    </a:ext>
                  </a:extLst>
                </a:gridCol>
                <a:gridCol w="2141552">
                  <a:extLst>
                    <a:ext uri="{9D8B030D-6E8A-4147-A177-3AD203B41FA5}">
                      <a16:colId xmlns:a16="http://schemas.microsoft.com/office/drawing/2014/main" val="345942729"/>
                    </a:ext>
                  </a:extLst>
                </a:gridCol>
                <a:gridCol w="2229897">
                  <a:extLst>
                    <a:ext uri="{9D8B030D-6E8A-4147-A177-3AD203B41FA5}">
                      <a16:colId xmlns:a16="http://schemas.microsoft.com/office/drawing/2014/main" val="185187011"/>
                    </a:ext>
                  </a:extLst>
                </a:gridCol>
                <a:gridCol w="2229897">
                  <a:extLst>
                    <a:ext uri="{9D8B030D-6E8A-4147-A177-3AD203B41FA5}">
                      <a16:colId xmlns:a16="http://schemas.microsoft.com/office/drawing/2014/main" val="3871539845"/>
                    </a:ext>
                  </a:extLst>
                </a:gridCol>
                <a:gridCol w="2416210">
                  <a:extLst>
                    <a:ext uri="{9D8B030D-6E8A-4147-A177-3AD203B41FA5}">
                      <a16:colId xmlns:a16="http://schemas.microsoft.com/office/drawing/2014/main" val="4212918643"/>
                    </a:ext>
                  </a:extLst>
                </a:gridCol>
              </a:tblGrid>
              <a:tr h="967821">
                <a:tc>
                  <a:txBody>
                    <a:bodyPr/>
                    <a:lstStyle/>
                    <a:p>
                      <a:pPr algn="ctr" fontAlgn="t"/>
                      <a:br>
                        <a:rPr lang="en-GB" sz="3600" dirty="0">
                          <a:latin typeface="OpenDyslexicAlta"/>
                        </a:rPr>
                      </a:br>
                      <a:r>
                        <a:rPr lang="en-GB" sz="3600" dirty="0">
                          <a:latin typeface="OpenDyslexicAlta"/>
                        </a:rPr>
                        <a:t>flies</a:t>
                      </a:r>
                    </a:p>
                  </a:txBody>
                  <a:tcPr/>
                </a:tc>
                <a:tc>
                  <a:txBody>
                    <a:bodyPr/>
                    <a:lstStyle/>
                    <a:p>
                      <a:pPr algn="ctr"/>
                      <a:br>
                        <a:rPr lang="en-GB" sz="3600" dirty="0">
                          <a:latin typeface="OpenDyslexicAlta"/>
                        </a:rPr>
                      </a:br>
                      <a:r>
                        <a:rPr lang="en-GB" sz="3600" dirty="0">
                          <a:latin typeface="OpenDyslexicAlta"/>
                        </a:rPr>
                        <a:t>tries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GB" sz="3600" dirty="0">
                          <a:latin typeface="OpenDyslexicAlta"/>
                        </a:rPr>
                      </a:br>
                      <a:r>
                        <a:rPr lang="en-GB" sz="3600" dirty="0">
                          <a:latin typeface="OpenDyslexicAlta"/>
                        </a:rPr>
                        <a:t>replies</a:t>
                      </a:r>
                    </a:p>
                    <a:p>
                      <a:pPr algn="ctr"/>
                      <a:endParaRPr lang="en-GB" sz="3600" dirty="0">
                        <a:latin typeface="OpenDyslexicAlt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latin typeface="OpenDyslexicAlt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latin typeface="OpenDyslexicAlta"/>
                        </a:rPr>
                        <a:t>cries</a:t>
                      </a:r>
                    </a:p>
                    <a:p>
                      <a:pPr algn="ctr"/>
                      <a:endParaRPr lang="en-GB" sz="3300" dirty="0">
                        <a:latin typeface="OpenDyslexicAlta"/>
                      </a:endParaRPr>
                    </a:p>
                  </a:txBody>
                  <a:tcPr/>
                </a:tc>
                <a:tc>
                  <a:txBody>
                    <a:bodyPr/>
                    <a:lstStyle/>
                    <a:p>
                      <a:pPr algn="ctr"/>
                      <a:endParaRPr lang="en-GB" sz="3300" dirty="0">
                        <a:latin typeface="OpenDyslexicAlta"/>
                      </a:endParaRPr>
                    </a:p>
                    <a:p>
                      <a:pPr algn="ctr"/>
                      <a:r>
                        <a:rPr lang="en-GB" sz="3300" dirty="0">
                          <a:latin typeface="OpenDyslexicAlta"/>
                        </a:rPr>
                        <a:t>copies</a:t>
                      </a:r>
                    </a:p>
                  </a:txBody>
                  <a:tcPr/>
                </a:tc>
                <a:extLst>
                  <a:ext uri="{0D108BD9-81ED-4DB2-BD59-A6C34878D82A}">
                    <a16:rowId xmlns:a16="http://schemas.microsoft.com/office/drawing/2014/main" val="2756955956"/>
                  </a:ext>
                </a:extLst>
              </a:tr>
              <a:tr h="1037038">
                <a:tc>
                  <a:txBody>
                    <a:bodyPr/>
                    <a:lstStyle/>
                    <a:p>
                      <a:pPr algn="ctr"/>
                      <a:br>
                        <a:rPr lang="en-GB" sz="3200" dirty="0">
                          <a:latin typeface="OpenDyslexicAlta"/>
                        </a:rPr>
                      </a:br>
                      <a:r>
                        <a:rPr lang="en-GB" sz="3200" dirty="0">
                          <a:latin typeface="OpenDyslexicAlta"/>
                        </a:rPr>
                        <a:t>babies</a:t>
                      </a:r>
                    </a:p>
                  </a:txBody>
                  <a:tcPr/>
                </a:tc>
                <a:tc>
                  <a:txBody>
                    <a:bodyPr/>
                    <a:lstStyle/>
                    <a:p>
                      <a:pPr algn="ctr"/>
                      <a:br>
                        <a:rPr lang="en-GB" sz="3600" dirty="0">
                          <a:latin typeface="OpenDyslexicAlta"/>
                        </a:rPr>
                      </a:br>
                      <a:r>
                        <a:rPr lang="en-GB" sz="3600" dirty="0">
                          <a:latin typeface="OpenDyslexicAlta"/>
                        </a:rPr>
                        <a:t>carries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600" dirty="0">
                        <a:latin typeface="OpenDyslexicAlt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latin typeface="OpenDyslexicAlta"/>
                        </a:rPr>
                        <a:t>spies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600" dirty="0">
                        <a:latin typeface="OpenDyslexicAlt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latin typeface="OpenDyslexicAlta"/>
                        </a:rPr>
                        <a:t>supplies</a:t>
                      </a:r>
                    </a:p>
                    <a:p>
                      <a:pPr algn="ctr"/>
                      <a:endParaRPr lang="en-GB" sz="3600" dirty="0">
                        <a:latin typeface="OpenDyslexicAlta"/>
                      </a:endParaRPr>
                    </a:p>
                  </a:txBody>
                  <a:tcPr/>
                </a:tc>
                <a:tc>
                  <a:txBody>
                    <a:bodyPr/>
                    <a:lstStyle/>
                    <a:p>
                      <a:pPr algn="ctr"/>
                      <a:endParaRPr lang="en-GB" sz="3600" dirty="0">
                        <a:latin typeface="OpenDyslexicAlta"/>
                      </a:endParaRPr>
                    </a:p>
                    <a:p>
                      <a:pPr algn="ctr"/>
                      <a:r>
                        <a:rPr lang="en-GB" sz="3600" dirty="0">
                          <a:latin typeface="OpenDyslexicAlta"/>
                        </a:rPr>
                        <a:t>lorries</a:t>
                      </a:r>
                    </a:p>
                  </a:txBody>
                  <a:tcPr/>
                </a:tc>
                <a:extLst>
                  <a:ext uri="{0D108BD9-81ED-4DB2-BD59-A6C34878D82A}">
                    <a16:rowId xmlns:a16="http://schemas.microsoft.com/office/drawing/2014/main" val="2964611663"/>
                  </a:ext>
                </a:extLst>
              </a:tr>
            </a:tbl>
          </a:graphicData>
        </a:graphic>
      </p:graphicFrame>
    </p:spTree>
    <p:extLst>
      <p:ext uri="{BB962C8B-B14F-4D97-AF65-F5344CB8AC3E}">
        <p14:creationId xmlns:p14="http://schemas.microsoft.com/office/powerpoint/2010/main" val="3938407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71458222"/>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734607150"/>
                    </a:ext>
                  </a:extLst>
                </a:gridCol>
                <a:gridCol w="1858433">
                  <a:extLst>
                    <a:ext uri="{9D8B030D-6E8A-4147-A177-3AD203B41FA5}">
                      <a16:colId xmlns:a16="http://schemas.microsoft.com/office/drawing/2014/main" val="384150693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flies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tries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replies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cries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copies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babies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carries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spies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supplies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lorries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8442738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Adding ‘-</a:t>
                      </a:r>
                      <a:r>
                        <a:rPr lang="en-GB" sz="1400" baseline="0" dirty="0" err="1">
                          <a:latin typeface="Muli" pitchFamily="2" charset="77"/>
                        </a:rPr>
                        <a:t>es’</a:t>
                      </a:r>
                      <a:r>
                        <a:rPr lang="en-GB" sz="1400" baseline="0" dirty="0">
                          <a:latin typeface="Muli" pitchFamily="2" charset="77"/>
                        </a:rPr>
                        <a:t>  to nouns and verbs ending in ‘y.’  </a:t>
                      </a:r>
                    </a:p>
                    <a:p>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649227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flies</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tries</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replies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cries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copies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babies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carries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spies</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supplies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lorries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7292892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a:t>
                      </a:r>
                      <a:r>
                        <a:rPr lang="en-GB" sz="1400" baseline="0" dirty="0" err="1">
                          <a:latin typeface="Muli" pitchFamily="2" charset="77"/>
                        </a:rPr>
                        <a:t>es’</a:t>
                      </a:r>
                      <a:r>
                        <a:rPr lang="en-GB" sz="1400" baseline="0" dirty="0">
                          <a:latin typeface="Muli" pitchFamily="2" charset="77"/>
                        </a:rPr>
                        <a:t> to nouns and verbs ending in ‘y.’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3382732" y="2257948"/>
          <a:ext cx="3487595" cy="665017"/>
        </p:xfrm>
        <a:graphic>
          <a:graphicData uri="http://schemas.openxmlformats.org/drawingml/2006/table">
            <a:tbl>
              <a:tblPr firstRow="1" bandRow="1">
                <a:tableStyleId>{5940675A-B579-460E-94D1-54222C63F5DA}</a:tableStyleId>
              </a:tblPr>
              <a:tblGrid>
                <a:gridCol w="697519">
                  <a:extLst>
                    <a:ext uri="{9D8B030D-6E8A-4147-A177-3AD203B41FA5}">
                      <a16:colId xmlns:a16="http://schemas.microsoft.com/office/drawing/2014/main" val="20000"/>
                    </a:ext>
                  </a:extLst>
                </a:gridCol>
                <a:gridCol w="697519">
                  <a:extLst>
                    <a:ext uri="{9D8B030D-6E8A-4147-A177-3AD203B41FA5}">
                      <a16:colId xmlns:a16="http://schemas.microsoft.com/office/drawing/2014/main" val="20001"/>
                    </a:ext>
                  </a:extLst>
                </a:gridCol>
                <a:gridCol w="697519">
                  <a:extLst>
                    <a:ext uri="{9D8B030D-6E8A-4147-A177-3AD203B41FA5}">
                      <a16:colId xmlns:a16="http://schemas.microsoft.com/office/drawing/2014/main" val="20002"/>
                    </a:ext>
                  </a:extLst>
                </a:gridCol>
                <a:gridCol w="697519">
                  <a:extLst>
                    <a:ext uri="{9D8B030D-6E8A-4147-A177-3AD203B41FA5}">
                      <a16:colId xmlns:a16="http://schemas.microsoft.com/office/drawing/2014/main" val="20003"/>
                    </a:ext>
                  </a:extLst>
                </a:gridCol>
                <a:gridCol w="697519">
                  <a:extLst>
                    <a:ext uri="{9D8B030D-6E8A-4147-A177-3AD203B41FA5}">
                      <a16:colId xmlns:a16="http://schemas.microsoft.com/office/drawing/2014/main" val="20004"/>
                    </a:ext>
                  </a:extLst>
                </a:gridCol>
              </a:tblGrid>
              <a:tr h="665017">
                <a:tc>
                  <a:txBody>
                    <a:bodyPr/>
                    <a:lstStyle/>
                    <a:p>
                      <a:pPr algn="ctr"/>
                      <a:r>
                        <a:rPr lang="en-GB" sz="2400" b="0" i="0" dirty="0">
                          <a:latin typeface="OpenDyslexicAlta" pitchFamily="2" charset="77"/>
                          <a:ea typeface="OpenDyslexic" charset="0"/>
                          <a:cs typeface="OpenDyslexic" charset="0"/>
                        </a:rPr>
                        <a:t>t</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r>
                        <a:rPr lang="en-GB" sz="2400" b="0" i="0" dirty="0">
                          <a:latin typeface="OpenDyslexicAlta" pitchFamily="2" charset="77"/>
                          <a:ea typeface="OpenDyslexic" charset="0"/>
                          <a:cs typeface="OpenDyslexic" charset="0"/>
                        </a:rPr>
                        <a:t>i</a:t>
                      </a:r>
                    </a:p>
                  </a:txBody>
                  <a:tcPr/>
                </a:tc>
                <a:tc>
                  <a:txBody>
                    <a:bodyPr/>
                    <a:lstStyle/>
                    <a:p>
                      <a:pPr algn="ctr"/>
                      <a:r>
                        <a:rPr lang="en-GB" sz="2400" b="0" i="0" dirty="0">
                          <a:latin typeface="OpenDyslexicAlta" pitchFamily="2" charset="77"/>
                          <a:ea typeface="OpenDyslexic" charset="0"/>
                          <a:cs typeface="OpenDyslexic" charset="0"/>
                        </a:rPr>
                        <a:t>e</a:t>
                      </a:r>
                    </a:p>
                  </a:txBody>
                  <a:tcPr/>
                </a:tc>
                <a:tc>
                  <a:txBody>
                    <a:bodyPr/>
                    <a:lstStyle/>
                    <a:p>
                      <a:pPr algn="ctr"/>
                      <a:r>
                        <a:rPr lang="en-GB" sz="2400" b="0" i="0" dirty="0">
                          <a:latin typeface="OpenDyslexicAlta" pitchFamily="2" charset="77"/>
                          <a:ea typeface="OpenDyslexic" charset="0"/>
                          <a:cs typeface="OpenDyslexic" charset="0"/>
                        </a:rPr>
                        <a:t>s</a:t>
                      </a:r>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3382732" y="3107016"/>
          <a:ext cx="3487595" cy="665017"/>
        </p:xfrm>
        <a:graphic>
          <a:graphicData uri="http://schemas.openxmlformats.org/drawingml/2006/table">
            <a:tbl>
              <a:tblPr firstRow="1" bandRow="1">
                <a:tableStyleId>{5940675A-B579-460E-94D1-54222C63F5DA}</a:tableStyleId>
              </a:tblPr>
              <a:tblGrid>
                <a:gridCol w="697519">
                  <a:extLst>
                    <a:ext uri="{9D8B030D-6E8A-4147-A177-3AD203B41FA5}">
                      <a16:colId xmlns:a16="http://schemas.microsoft.com/office/drawing/2014/main" val="20000"/>
                    </a:ext>
                  </a:extLst>
                </a:gridCol>
                <a:gridCol w="697519">
                  <a:extLst>
                    <a:ext uri="{9D8B030D-6E8A-4147-A177-3AD203B41FA5}">
                      <a16:colId xmlns:a16="http://schemas.microsoft.com/office/drawing/2014/main" val="20001"/>
                    </a:ext>
                  </a:extLst>
                </a:gridCol>
                <a:gridCol w="697519">
                  <a:extLst>
                    <a:ext uri="{9D8B030D-6E8A-4147-A177-3AD203B41FA5}">
                      <a16:colId xmlns:a16="http://schemas.microsoft.com/office/drawing/2014/main" val="20002"/>
                    </a:ext>
                  </a:extLst>
                </a:gridCol>
                <a:gridCol w="697519">
                  <a:extLst>
                    <a:ext uri="{9D8B030D-6E8A-4147-A177-3AD203B41FA5}">
                      <a16:colId xmlns:a16="http://schemas.microsoft.com/office/drawing/2014/main" val="20003"/>
                    </a:ext>
                  </a:extLst>
                </a:gridCol>
                <a:gridCol w="697519">
                  <a:extLst>
                    <a:ext uri="{9D8B030D-6E8A-4147-A177-3AD203B41FA5}">
                      <a16:colId xmlns:a16="http://schemas.microsoft.com/office/drawing/2014/main" val="20004"/>
                    </a:ext>
                  </a:extLst>
                </a:gridCol>
              </a:tblGrid>
              <a:tr h="665017">
                <a:tc>
                  <a:txBody>
                    <a:bodyPr/>
                    <a:lstStyle/>
                    <a:p>
                      <a:pPr algn="ctr"/>
                      <a:r>
                        <a:rPr lang="en-GB" sz="2400" b="0" i="0" dirty="0">
                          <a:latin typeface="OpenDyslexicAlta" pitchFamily="2" charset="77"/>
                          <a:ea typeface="OpenDyslexic" charset="0"/>
                          <a:cs typeface="OpenDyslexic" charset="0"/>
                        </a:rPr>
                        <a:t>c</a:t>
                      </a:r>
                    </a:p>
                  </a:txBody>
                  <a:tcPr/>
                </a:tc>
                <a:tc>
                  <a:txBody>
                    <a:bodyPr/>
                    <a:lstStyle/>
                    <a:p>
                      <a:pPr algn="ctr"/>
                      <a:r>
                        <a:rPr lang="en-GB" sz="2400" b="0" i="0" dirty="0">
                          <a:latin typeface="OpenDyslexicAlta" pitchFamily="2" charset="77"/>
                          <a:ea typeface="OpenDyslexic" charset="0"/>
                          <a:cs typeface="OpenDyslexic" charset="0"/>
                        </a:rPr>
                        <a:t>r</a:t>
                      </a:r>
                    </a:p>
                  </a:txBody>
                  <a:tcPr/>
                </a:tc>
                <a:tc>
                  <a:txBody>
                    <a:bodyPr/>
                    <a:lstStyle/>
                    <a:p>
                      <a:pPr algn="ctr"/>
                      <a:r>
                        <a:rPr lang="en-GB" sz="2400" b="0" i="0" dirty="0">
                          <a:latin typeface="OpenDyslexicAlta" pitchFamily="2" charset="77"/>
                          <a:ea typeface="OpenDyslexic" charset="0"/>
                          <a:cs typeface="OpenDyslexic" charset="0"/>
                        </a:rPr>
                        <a:t>i</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527341594"/>
              </p:ext>
            </p:extLst>
          </p:nvPr>
        </p:nvGraphicFramePr>
        <p:xfrm>
          <a:off x="8196405" y="3923238"/>
          <a:ext cx="3487595" cy="665017"/>
        </p:xfrm>
        <a:graphic>
          <a:graphicData uri="http://schemas.openxmlformats.org/drawingml/2006/table">
            <a:tbl>
              <a:tblPr firstRow="1" bandRow="1">
                <a:tableStyleId>{5940675A-B579-460E-94D1-54222C63F5DA}</a:tableStyleId>
              </a:tblPr>
              <a:tblGrid>
                <a:gridCol w="697519">
                  <a:extLst>
                    <a:ext uri="{9D8B030D-6E8A-4147-A177-3AD203B41FA5}">
                      <a16:colId xmlns:a16="http://schemas.microsoft.com/office/drawing/2014/main" val="20000"/>
                    </a:ext>
                  </a:extLst>
                </a:gridCol>
                <a:gridCol w="697519">
                  <a:extLst>
                    <a:ext uri="{9D8B030D-6E8A-4147-A177-3AD203B41FA5}">
                      <a16:colId xmlns:a16="http://schemas.microsoft.com/office/drawing/2014/main" val="20001"/>
                    </a:ext>
                  </a:extLst>
                </a:gridCol>
                <a:gridCol w="697519">
                  <a:extLst>
                    <a:ext uri="{9D8B030D-6E8A-4147-A177-3AD203B41FA5}">
                      <a16:colId xmlns:a16="http://schemas.microsoft.com/office/drawing/2014/main" val="20002"/>
                    </a:ext>
                  </a:extLst>
                </a:gridCol>
                <a:gridCol w="697519">
                  <a:extLst>
                    <a:ext uri="{9D8B030D-6E8A-4147-A177-3AD203B41FA5}">
                      <a16:colId xmlns:a16="http://schemas.microsoft.com/office/drawing/2014/main" val="20003"/>
                    </a:ext>
                  </a:extLst>
                </a:gridCol>
                <a:gridCol w="697519">
                  <a:extLst>
                    <a:ext uri="{9D8B030D-6E8A-4147-A177-3AD203B41FA5}">
                      <a16:colId xmlns:a16="http://schemas.microsoft.com/office/drawing/2014/main" val="20004"/>
                    </a:ext>
                  </a:extLst>
                </a:gridCol>
              </a:tblGrid>
              <a:tr h="665017">
                <a:tc>
                  <a:txBody>
                    <a:bodyPr/>
                    <a:lstStyle/>
                    <a:p>
                      <a:pPr algn="ctr"/>
                      <a:r>
                        <a:rPr lang="en-GB" sz="2400" b="0" i="0" dirty="0">
                          <a:latin typeface="OpenDyslexicAlta" pitchFamily="2" charset="77"/>
                          <a:ea typeface="OpenDyslexic" charset="0"/>
                          <a:cs typeface="OpenDyslexic" charset="0"/>
                        </a:rPr>
                        <a:t>s</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r>
                        <a:rPr lang="en-GB" sz="2400" b="0" i="0" dirty="0">
                          <a:latin typeface="OpenDyslexicAlta" pitchFamily="2" charset="77"/>
                          <a:ea typeface="OpenDyslexic" charset="0"/>
                          <a:cs typeface="OpenDyslexic" charset="0"/>
                        </a:rPr>
                        <a:t>i</a:t>
                      </a:r>
                    </a:p>
                  </a:txBody>
                  <a:tcPr/>
                </a:tc>
                <a:tc>
                  <a:txBody>
                    <a:bodyPr/>
                    <a:lstStyle/>
                    <a:p>
                      <a:pPr algn="ctr"/>
                      <a:r>
                        <a:rPr lang="en-GB" sz="2400" b="0" i="0" dirty="0">
                          <a:latin typeface="OpenDyslexicAlta" pitchFamily="2" charset="77"/>
                          <a:ea typeface="OpenDyslexic" charset="0"/>
                          <a:cs typeface="OpenDyslexic" charset="0"/>
                        </a:rPr>
                        <a:t>e</a:t>
                      </a: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nvGraphicFramePr>
        <p:xfrm>
          <a:off x="7296951" y="3097411"/>
          <a:ext cx="4249452" cy="665017"/>
        </p:xfrm>
        <a:graphic>
          <a:graphicData uri="http://schemas.openxmlformats.org/drawingml/2006/table">
            <a:tbl>
              <a:tblPr firstRow="1" bandRow="1">
                <a:tableStyleId>{5940675A-B579-460E-94D1-54222C63F5DA}</a:tableStyleId>
              </a:tblPr>
              <a:tblGrid>
                <a:gridCol w="708242">
                  <a:extLst>
                    <a:ext uri="{9D8B030D-6E8A-4147-A177-3AD203B41FA5}">
                      <a16:colId xmlns:a16="http://schemas.microsoft.com/office/drawing/2014/main" val="20000"/>
                    </a:ext>
                  </a:extLst>
                </a:gridCol>
                <a:gridCol w="708242">
                  <a:extLst>
                    <a:ext uri="{9D8B030D-6E8A-4147-A177-3AD203B41FA5}">
                      <a16:colId xmlns:a16="http://schemas.microsoft.com/office/drawing/2014/main" val="20001"/>
                    </a:ext>
                  </a:extLst>
                </a:gridCol>
                <a:gridCol w="708242">
                  <a:extLst>
                    <a:ext uri="{9D8B030D-6E8A-4147-A177-3AD203B41FA5}">
                      <a16:colId xmlns:a16="http://schemas.microsoft.com/office/drawing/2014/main" val="20002"/>
                    </a:ext>
                  </a:extLst>
                </a:gridCol>
                <a:gridCol w="708242">
                  <a:extLst>
                    <a:ext uri="{9D8B030D-6E8A-4147-A177-3AD203B41FA5}">
                      <a16:colId xmlns:a16="http://schemas.microsoft.com/office/drawing/2014/main" val="20003"/>
                    </a:ext>
                  </a:extLst>
                </a:gridCol>
                <a:gridCol w="708242">
                  <a:extLst>
                    <a:ext uri="{9D8B030D-6E8A-4147-A177-3AD203B41FA5}">
                      <a16:colId xmlns:a16="http://schemas.microsoft.com/office/drawing/2014/main" val="20004"/>
                    </a:ext>
                  </a:extLst>
                </a:gridCol>
                <a:gridCol w="708242">
                  <a:extLst>
                    <a:ext uri="{9D8B030D-6E8A-4147-A177-3AD203B41FA5}">
                      <a16:colId xmlns:a16="http://schemas.microsoft.com/office/drawing/2014/main" val="20005"/>
                    </a:ext>
                  </a:extLst>
                </a:gridCol>
              </a:tblGrid>
              <a:tr h="665017">
                <a:tc>
                  <a:txBody>
                    <a:bodyPr/>
                    <a:lstStyle/>
                    <a:p>
                      <a:pPr algn="ctr"/>
                      <a:r>
                        <a:rPr lang="en-GB" sz="2400" b="0" i="0" dirty="0">
                          <a:latin typeface="OpenDyslexicAlta" pitchFamily="2" charset="77"/>
                          <a:ea typeface="OpenDyslexic" charset="0"/>
                          <a:cs typeface="OpenDyslexic" charset="0"/>
                        </a:rPr>
                        <a:t>b</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r>
                        <a:rPr lang="en-GB" sz="2400" b="0" i="0" dirty="0">
                          <a:latin typeface="OpenDyslexicAlta" pitchFamily="2" charset="77"/>
                          <a:ea typeface="OpenDyslexic" charset="0"/>
                          <a:cs typeface="OpenDyslexic" charset="0"/>
                        </a:rPr>
                        <a:t>b</a:t>
                      </a:r>
                    </a:p>
                  </a:txBody>
                  <a:tcPr/>
                </a:tc>
                <a:tc>
                  <a:txBody>
                    <a:bodyPr/>
                    <a:lstStyle/>
                    <a:p>
                      <a:pPr algn="ctr"/>
                      <a:r>
                        <a:rPr lang="en-GB" sz="2400" b="0" i="0" dirty="0">
                          <a:latin typeface="OpenDyslexicAlta" pitchFamily="2" charset="77"/>
                          <a:ea typeface="OpenDyslexic" charset="0"/>
                          <a:cs typeface="OpenDyslexic" charset="0"/>
                        </a:rPr>
                        <a:t>i</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nvGraphicFramePr>
        <p:xfrm>
          <a:off x="3382736" y="1398329"/>
          <a:ext cx="3487595" cy="665017"/>
        </p:xfrm>
        <a:graphic>
          <a:graphicData uri="http://schemas.openxmlformats.org/drawingml/2006/table">
            <a:tbl>
              <a:tblPr firstRow="1" bandRow="1">
                <a:tableStyleId>{5940675A-B579-460E-94D1-54222C63F5DA}</a:tableStyleId>
              </a:tblPr>
              <a:tblGrid>
                <a:gridCol w="697519">
                  <a:extLst>
                    <a:ext uri="{9D8B030D-6E8A-4147-A177-3AD203B41FA5}">
                      <a16:colId xmlns:a16="http://schemas.microsoft.com/office/drawing/2014/main" val="20000"/>
                    </a:ext>
                  </a:extLst>
                </a:gridCol>
                <a:gridCol w="697519">
                  <a:extLst>
                    <a:ext uri="{9D8B030D-6E8A-4147-A177-3AD203B41FA5}">
                      <a16:colId xmlns:a16="http://schemas.microsoft.com/office/drawing/2014/main" val="20001"/>
                    </a:ext>
                  </a:extLst>
                </a:gridCol>
                <a:gridCol w="697519">
                  <a:extLst>
                    <a:ext uri="{9D8B030D-6E8A-4147-A177-3AD203B41FA5}">
                      <a16:colId xmlns:a16="http://schemas.microsoft.com/office/drawing/2014/main" val="20002"/>
                    </a:ext>
                  </a:extLst>
                </a:gridCol>
                <a:gridCol w="697519">
                  <a:extLst>
                    <a:ext uri="{9D8B030D-6E8A-4147-A177-3AD203B41FA5}">
                      <a16:colId xmlns:a16="http://schemas.microsoft.com/office/drawing/2014/main" val="20003"/>
                    </a:ext>
                  </a:extLst>
                </a:gridCol>
                <a:gridCol w="697519">
                  <a:extLst>
                    <a:ext uri="{9D8B030D-6E8A-4147-A177-3AD203B41FA5}">
                      <a16:colId xmlns:a16="http://schemas.microsoft.com/office/drawing/2014/main" val="20004"/>
                    </a:ext>
                  </a:extLst>
                </a:gridCol>
              </a:tblGrid>
              <a:tr h="665017">
                <a:tc>
                  <a:txBody>
                    <a:bodyPr/>
                    <a:lstStyle/>
                    <a:p>
                      <a:pPr algn="ctr"/>
                      <a:r>
                        <a:rPr lang="en-GB" sz="2400" b="0" i="0" dirty="0">
                          <a:latin typeface="OpenDyslexicAlta" pitchFamily="2" charset="77"/>
                          <a:ea typeface="OpenDyslexic" charset="0"/>
                          <a:cs typeface="OpenDyslexic" charset="0"/>
                        </a:rPr>
                        <a:t>f</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r>
                        <a:rPr lang="en-GB" sz="2400" b="0" i="0" dirty="0">
                          <a:latin typeface="OpenDyslexicAlta" pitchFamily="2" charset="77"/>
                          <a:ea typeface="OpenDyslexic" charset="0"/>
                          <a:cs typeface="OpenDyslexic" charset="0"/>
                        </a:rPr>
                        <a:t>e</a:t>
                      </a:r>
                    </a:p>
                  </a:txBody>
                  <a:tcPr/>
                </a:tc>
                <a:tc>
                  <a:txBody>
                    <a:bodyPr/>
                    <a:lstStyle/>
                    <a:p>
                      <a:pPr algn="ctr"/>
                      <a:r>
                        <a:rPr lang="en-GB" sz="2400" b="0" i="0" dirty="0">
                          <a:latin typeface="OpenDyslexicAlta" pitchFamily="2" charset="77"/>
                          <a:ea typeface="OpenDyslexic" charset="0"/>
                          <a:cs typeface="OpenDyslexic" charset="0"/>
                        </a:rPr>
                        <a:t>s</a:t>
                      </a:r>
                    </a:p>
                  </a:txBody>
                  <a:tcPr/>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671861264"/>
              </p:ext>
            </p:extLst>
          </p:nvPr>
        </p:nvGraphicFramePr>
        <p:xfrm>
          <a:off x="6870327" y="5765022"/>
          <a:ext cx="4756927" cy="665017"/>
        </p:xfrm>
        <a:graphic>
          <a:graphicData uri="http://schemas.openxmlformats.org/drawingml/2006/table">
            <a:tbl>
              <a:tblPr firstRow="1" bandRow="1">
                <a:tableStyleId>{5940675A-B579-460E-94D1-54222C63F5DA}</a:tableStyleId>
              </a:tblPr>
              <a:tblGrid>
                <a:gridCol w="679561">
                  <a:extLst>
                    <a:ext uri="{9D8B030D-6E8A-4147-A177-3AD203B41FA5}">
                      <a16:colId xmlns:a16="http://schemas.microsoft.com/office/drawing/2014/main" val="20000"/>
                    </a:ext>
                  </a:extLst>
                </a:gridCol>
                <a:gridCol w="679561">
                  <a:extLst>
                    <a:ext uri="{9D8B030D-6E8A-4147-A177-3AD203B41FA5}">
                      <a16:colId xmlns:a16="http://schemas.microsoft.com/office/drawing/2014/main" val="20001"/>
                    </a:ext>
                  </a:extLst>
                </a:gridCol>
                <a:gridCol w="679561">
                  <a:extLst>
                    <a:ext uri="{9D8B030D-6E8A-4147-A177-3AD203B41FA5}">
                      <a16:colId xmlns:a16="http://schemas.microsoft.com/office/drawing/2014/main" val="20002"/>
                    </a:ext>
                  </a:extLst>
                </a:gridCol>
                <a:gridCol w="679561">
                  <a:extLst>
                    <a:ext uri="{9D8B030D-6E8A-4147-A177-3AD203B41FA5}">
                      <a16:colId xmlns:a16="http://schemas.microsoft.com/office/drawing/2014/main" val="20003"/>
                    </a:ext>
                  </a:extLst>
                </a:gridCol>
                <a:gridCol w="679561">
                  <a:extLst>
                    <a:ext uri="{9D8B030D-6E8A-4147-A177-3AD203B41FA5}">
                      <a16:colId xmlns:a16="http://schemas.microsoft.com/office/drawing/2014/main" val="20004"/>
                    </a:ext>
                  </a:extLst>
                </a:gridCol>
                <a:gridCol w="679561">
                  <a:extLst>
                    <a:ext uri="{9D8B030D-6E8A-4147-A177-3AD203B41FA5}">
                      <a16:colId xmlns:a16="http://schemas.microsoft.com/office/drawing/2014/main" val="20005"/>
                    </a:ext>
                  </a:extLst>
                </a:gridCol>
                <a:gridCol w="679561">
                  <a:extLst>
                    <a:ext uri="{9D8B030D-6E8A-4147-A177-3AD203B41FA5}">
                      <a16:colId xmlns:a16="http://schemas.microsoft.com/office/drawing/2014/main" val="3921201318"/>
                    </a:ext>
                  </a:extLst>
                </a:gridCol>
              </a:tblGrid>
              <a:tr h="665017">
                <a:tc>
                  <a:txBody>
                    <a:bodyPr/>
                    <a:lstStyle/>
                    <a:p>
                      <a:pPr algn="ctr"/>
                      <a:r>
                        <a:rPr lang="en-GB" sz="2400" b="0" i="0" dirty="0">
                          <a:latin typeface="OpenDyslexicAlta" pitchFamily="2" charset="77"/>
                          <a:ea typeface="OpenDyslexic" charset="0"/>
                          <a:cs typeface="OpenDyslexic" charset="0"/>
                        </a:rPr>
                        <a:t>r</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r>
                        <a:rPr lang="en-GB" sz="2400" b="0" i="0" dirty="0">
                          <a:latin typeface="OpenDyslexicAlta" pitchFamily="2" charset="77"/>
                          <a:ea typeface="OpenDyslexic" charset="0"/>
                          <a:cs typeface="OpenDyslexic" charset="0"/>
                        </a:rPr>
                        <a:t>p</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nvGraphicFramePr>
        <p:xfrm>
          <a:off x="3382732" y="3923238"/>
          <a:ext cx="4249452" cy="665017"/>
        </p:xfrm>
        <a:graphic>
          <a:graphicData uri="http://schemas.openxmlformats.org/drawingml/2006/table">
            <a:tbl>
              <a:tblPr firstRow="1" bandRow="1">
                <a:tableStyleId>{5940675A-B579-460E-94D1-54222C63F5DA}</a:tableStyleId>
              </a:tblPr>
              <a:tblGrid>
                <a:gridCol w="708242">
                  <a:extLst>
                    <a:ext uri="{9D8B030D-6E8A-4147-A177-3AD203B41FA5}">
                      <a16:colId xmlns:a16="http://schemas.microsoft.com/office/drawing/2014/main" val="20000"/>
                    </a:ext>
                  </a:extLst>
                </a:gridCol>
                <a:gridCol w="708242">
                  <a:extLst>
                    <a:ext uri="{9D8B030D-6E8A-4147-A177-3AD203B41FA5}">
                      <a16:colId xmlns:a16="http://schemas.microsoft.com/office/drawing/2014/main" val="20001"/>
                    </a:ext>
                  </a:extLst>
                </a:gridCol>
                <a:gridCol w="708242">
                  <a:extLst>
                    <a:ext uri="{9D8B030D-6E8A-4147-A177-3AD203B41FA5}">
                      <a16:colId xmlns:a16="http://schemas.microsoft.com/office/drawing/2014/main" val="20002"/>
                    </a:ext>
                  </a:extLst>
                </a:gridCol>
                <a:gridCol w="708242">
                  <a:extLst>
                    <a:ext uri="{9D8B030D-6E8A-4147-A177-3AD203B41FA5}">
                      <a16:colId xmlns:a16="http://schemas.microsoft.com/office/drawing/2014/main" val="20003"/>
                    </a:ext>
                  </a:extLst>
                </a:gridCol>
                <a:gridCol w="708242">
                  <a:extLst>
                    <a:ext uri="{9D8B030D-6E8A-4147-A177-3AD203B41FA5}">
                      <a16:colId xmlns:a16="http://schemas.microsoft.com/office/drawing/2014/main" val="20004"/>
                    </a:ext>
                  </a:extLst>
                </a:gridCol>
                <a:gridCol w="708242">
                  <a:extLst>
                    <a:ext uri="{9D8B030D-6E8A-4147-A177-3AD203B41FA5}">
                      <a16:colId xmlns:a16="http://schemas.microsoft.com/office/drawing/2014/main" val="20005"/>
                    </a:ext>
                  </a:extLst>
                </a:gridCol>
              </a:tblGrid>
              <a:tr h="665017">
                <a:tc>
                  <a:txBody>
                    <a:bodyPr/>
                    <a:lstStyle/>
                    <a:p>
                      <a:pPr algn="ctr"/>
                      <a:r>
                        <a:rPr lang="en-GB" sz="2400" b="0" i="0" dirty="0">
                          <a:latin typeface="OpenDyslexicAlta" pitchFamily="2" charset="77"/>
                          <a:ea typeface="OpenDyslexic" charset="0"/>
                          <a:cs typeface="OpenDyslexic" charset="0"/>
                        </a:rPr>
                        <a:t>c</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r>
                        <a:rPr lang="en-GB" sz="2400" b="0" i="0" dirty="0">
                          <a:latin typeface="OpenDyslexicAlta" pitchFamily="2" charset="77"/>
                          <a:ea typeface="OpenDyslexic" charset="0"/>
                          <a:cs typeface="OpenDyslexic" charset="0"/>
                        </a:rPr>
                        <a:t>p</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nvGraphicFramePr>
        <p:xfrm>
          <a:off x="7091196" y="1426117"/>
          <a:ext cx="4943806" cy="647705"/>
        </p:xfrm>
        <a:graphic>
          <a:graphicData uri="http://schemas.openxmlformats.org/drawingml/2006/table">
            <a:tbl>
              <a:tblPr firstRow="1" bandRow="1">
                <a:tableStyleId>{5940675A-B579-460E-94D1-54222C63F5DA}</a:tableStyleId>
              </a:tblPr>
              <a:tblGrid>
                <a:gridCol w="706258">
                  <a:extLst>
                    <a:ext uri="{9D8B030D-6E8A-4147-A177-3AD203B41FA5}">
                      <a16:colId xmlns:a16="http://schemas.microsoft.com/office/drawing/2014/main" val="20000"/>
                    </a:ext>
                  </a:extLst>
                </a:gridCol>
                <a:gridCol w="706258">
                  <a:extLst>
                    <a:ext uri="{9D8B030D-6E8A-4147-A177-3AD203B41FA5}">
                      <a16:colId xmlns:a16="http://schemas.microsoft.com/office/drawing/2014/main" val="20001"/>
                    </a:ext>
                  </a:extLst>
                </a:gridCol>
                <a:gridCol w="706258">
                  <a:extLst>
                    <a:ext uri="{9D8B030D-6E8A-4147-A177-3AD203B41FA5}">
                      <a16:colId xmlns:a16="http://schemas.microsoft.com/office/drawing/2014/main" val="20002"/>
                    </a:ext>
                  </a:extLst>
                </a:gridCol>
                <a:gridCol w="706258">
                  <a:extLst>
                    <a:ext uri="{9D8B030D-6E8A-4147-A177-3AD203B41FA5}">
                      <a16:colId xmlns:a16="http://schemas.microsoft.com/office/drawing/2014/main" val="20003"/>
                    </a:ext>
                  </a:extLst>
                </a:gridCol>
                <a:gridCol w="706258">
                  <a:extLst>
                    <a:ext uri="{9D8B030D-6E8A-4147-A177-3AD203B41FA5}">
                      <a16:colId xmlns:a16="http://schemas.microsoft.com/office/drawing/2014/main" val="20004"/>
                    </a:ext>
                  </a:extLst>
                </a:gridCol>
                <a:gridCol w="706258">
                  <a:extLst>
                    <a:ext uri="{9D8B030D-6E8A-4147-A177-3AD203B41FA5}">
                      <a16:colId xmlns:a16="http://schemas.microsoft.com/office/drawing/2014/main" val="20005"/>
                    </a:ext>
                  </a:extLst>
                </a:gridCol>
                <a:gridCol w="706258">
                  <a:extLst>
                    <a:ext uri="{9D8B030D-6E8A-4147-A177-3AD203B41FA5}">
                      <a16:colId xmlns:a16="http://schemas.microsoft.com/office/drawing/2014/main" val="20006"/>
                    </a:ext>
                  </a:extLst>
                </a:gridCol>
              </a:tblGrid>
              <a:tr h="647705">
                <a:tc>
                  <a:txBody>
                    <a:bodyPr/>
                    <a:lstStyle/>
                    <a:p>
                      <a:pPr algn="ctr"/>
                      <a:r>
                        <a:rPr lang="en-GB" sz="2400" b="0" i="0" dirty="0">
                          <a:latin typeface="OpenDyslexicAlta" pitchFamily="2" charset="77"/>
                          <a:ea typeface="OpenDyslexic" charset="0"/>
                          <a:cs typeface="OpenDyslexic" charset="0"/>
                        </a:rPr>
                        <a:t>c</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r>
                        <a:rPr lang="en-GB" sz="2400" b="0" i="0" dirty="0">
                          <a:latin typeface="OpenDyslexicAlta" pitchFamily="2" charset="77"/>
                          <a:ea typeface="OpenDyslexic" charset="0"/>
                          <a:cs typeface="OpenDyslexic" charset="0"/>
                        </a:rPr>
                        <a:t>r</a:t>
                      </a:r>
                    </a:p>
                  </a:txBody>
                  <a:tcPr/>
                </a:tc>
                <a:tc>
                  <a:txBody>
                    <a:bodyPr/>
                    <a:lstStyle/>
                    <a:p>
                      <a:pPr algn="ctr"/>
                      <a:r>
                        <a:rPr lang="en-GB" sz="2400" b="0" i="0" dirty="0">
                          <a:latin typeface="OpenDyslexicAlta" pitchFamily="2" charset="77"/>
                          <a:ea typeface="OpenDyslexic" charset="0"/>
                          <a:cs typeface="OpenDyslexic" charset="0"/>
                        </a:rPr>
                        <a:t>r</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nvGraphicFramePr>
        <p:xfrm>
          <a:off x="3382732" y="4772381"/>
          <a:ext cx="5455024" cy="647705"/>
        </p:xfrm>
        <a:graphic>
          <a:graphicData uri="http://schemas.openxmlformats.org/drawingml/2006/table">
            <a:tbl>
              <a:tblPr firstRow="1" bandRow="1">
                <a:tableStyleId>{5940675A-B579-460E-94D1-54222C63F5DA}</a:tableStyleId>
              </a:tblPr>
              <a:tblGrid>
                <a:gridCol w="681878">
                  <a:extLst>
                    <a:ext uri="{9D8B030D-6E8A-4147-A177-3AD203B41FA5}">
                      <a16:colId xmlns:a16="http://schemas.microsoft.com/office/drawing/2014/main" val="20000"/>
                    </a:ext>
                  </a:extLst>
                </a:gridCol>
                <a:gridCol w="681878">
                  <a:extLst>
                    <a:ext uri="{9D8B030D-6E8A-4147-A177-3AD203B41FA5}">
                      <a16:colId xmlns:a16="http://schemas.microsoft.com/office/drawing/2014/main" val="20001"/>
                    </a:ext>
                  </a:extLst>
                </a:gridCol>
                <a:gridCol w="681878">
                  <a:extLst>
                    <a:ext uri="{9D8B030D-6E8A-4147-A177-3AD203B41FA5}">
                      <a16:colId xmlns:a16="http://schemas.microsoft.com/office/drawing/2014/main" val="20002"/>
                    </a:ext>
                  </a:extLst>
                </a:gridCol>
                <a:gridCol w="681878">
                  <a:extLst>
                    <a:ext uri="{9D8B030D-6E8A-4147-A177-3AD203B41FA5}">
                      <a16:colId xmlns:a16="http://schemas.microsoft.com/office/drawing/2014/main" val="20003"/>
                    </a:ext>
                  </a:extLst>
                </a:gridCol>
                <a:gridCol w="681878">
                  <a:extLst>
                    <a:ext uri="{9D8B030D-6E8A-4147-A177-3AD203B41FA5}">
                      <a16:colId xmlns:a16="http://schemas.microsoft.com/office/drawing/2014/main" val="20004"/>
                    </a:ext>
                  </a:extLst>
                </a:gridCol>
                <a:gridCol w="681878">
                  <a:extLst>
                    <a:ext uri="{9D8B030D-6E8A-4147-A177-3AD203B41FA5}">
                      <a16:colId xmlns:a16="http://schemas.microsoft.com/office/drawing/2014/main" val="20005"/>
                    </a:ext>
                  </a:extLst>
                </a:gridCol>
                <a:gridCol w="681878">
                  <a:extLst>
                    <a:ext uri="{9D8B030D-6E8A-4147-A177-3AD203B41FA5}">
                      <a16:colId xmlns:a16="http://schemas.microsoft.com/office/drawing/2014/main" val="20006"/>
                    </a:ext>
                  </a:extLst>
                </a:gridCol>
                <a:gridCol w="681878">
                  <a:extLst>
                    <a:ext uri="{9D8B030D-6E8A-4147-A177-3AD203B41FA5}">
                      <a16:colId xmlns:a16="http://schemas.microsoft.com/office/drawing/2014/main" val="20007"/>
                    </a:ext>
                  </a:extLst>
                </a:gridCol>
              </a:tblGrid>
              <a:tr h="647705">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r>
                        <a:rPr lang="en-GB" sz="2400" b="0" i="0" dirty="0">
                          <a:latin typeface="OpenDyslexicAlta" pitchFamily="2" charset="77"/>
                          <a:ea typeface="OpenDyslexic" charset="0"/>
                          <a:cs typeface="OpenDyslexic" charset="0"/>
                        </a:rPr>
                        <a:t>p</a:t>
                      </a:r>
                    </a:p>
                  </a:txBody>
                  <a:tcPr/>
                </a:tc>
                <a:tc>
                  <a:txBody>
                    <a:bodyPr/>
                    <a:lstStyle/>
                    <a:p>
                      <a:pPr algn="ctr"/>
                      <a:r>
                        <a:rPr lang="en-GB" sz="2400" b="0" i="0" dirty="0">
                          <a:latin typeface="OpenDyslexicAlta" pitchFamily="2" charset="77"/>
                          <a:ea typeface="OpenDyslexic" charset="0"/>
                          <a:cs typeface="OpenDyslexic" charset="0"/>
                        </a:rPr>
                        <a:t>p</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nvGraphicFramePr>
        <p:xfrm>
          <a:off x="7081869" y="2235264"/>
          <a:ext cx="4943806" cy="647705"/>
        </p:xfrm>
        <a:graphic>
          <a:graphicData uri="http://schemas.openxmlformats.org/drawingml/2006/table">
            <a:tbl>
              <a:tblPr firstRow="1" bandRow="1">
                <a:tableStyleId>{5940675A-B579-460E-94D1-54222C63F5DA}</a:tableStyleId>
              </a:tblPr>
              <a:tblGrid>
                <a:gridCol w="706258">
                  <a:extLst>
                    <a:ext uri="{9D8B030D-6E8A-4147-A177-3AD203B41FA5}">
                      <a16:colId xmlns:a16="http://schemas.microsoft.com/office/drawing/2014/main" val="20000"/>
                    </a:ext>
                  </a:extLst>
                </a:gridCol>
                <a:gridCol w="706258">
                  <a:extLst>
                    <a:ext uri="{9D8B030D-6E8A-4147-A177-3AD203B41FA5}">
                      <a16:colId xmlns:a16="http://schemas.microsoft.com/office/drawing/2014/main" val="20001"/>
                    </a:ext>
                  </a:extLst>
                </a:gridCol>
                <a:gridCol w="706258">
                  <a:extLst>
                    <a:ext uri="{9D8B030D-6E8A-4147-A177-3AD203B41FA5}">
                      <a16:colId xmlns:a16="http://schemas.microsoft.com/office/drawing/2014/main" val="20002"/>
                    </a:ext>
                  </a:extLst>
                </a:gridCol>
                <a:gridCol w="706258">
                  <a:extLst>
                    <a:ext uri="{9D8B030D-6E8A-4147-A177-3AD203B41FA5}">
                      <a16:colId xmlns:a16="http://schemas.microsoft.com/office/drawing/2014/main" val="20003"/>
                    </a:ext>
                  </a:extLst>
                </a:gridCol>
                <a:gridCol w="706258">
                  <a:extLst>
                    <a:ext uri="{9D8B030D-6E8A-4147-A177-3AD203B41FA5}">
                      <a16:colId xmlns:a16="http://schemas.microsoft.com/office/drawing/2014/main" val="20004"/>
                    </a:ext>
                  </a:extLst>
                </a:gridCol>
                <a:gridCol w="706258">
                  <a:extLst>
                    <a:ext uri="{9D8B030D-6E8A-4147-A177-3AD203B41FA5}">
                      <a16:colId xmlns:a16="http://schemas.microsoft.com/office/drawing/2014/main" val="20005"/>
                    </a:ext>
                  </a:extLst>
                </a:gridCol>
                <a:gridCol w="706258">
                  <a:extLst>
                    <a:ext uri="{9D8B030D-6E8A-4147-A177-3AD203B41FA5}">
                      <a16:colId xmlns:a16="http://schemas.microsoft.com/office/drawing/2014/main" val="20006"/>
                    </a:ext>
                  </a:extLst>
                </a:gridCol>
              </a:tblGrid>
              <a:tr h="647705">
                <a:tc>
                  <a:txBody>
                    <a:bodyPr/>
                    <a:lstStyle/>
                    <a:p>
                      <a:pPr algn="ctr"/>
                      <a:r>
                        <a:rPr lang="en-GB" sz="2400" b="0" i="0" dirty="0">
                          <a:latin typeface="OpenDyslexicAlta" pitchFamily="2" charset="77"/>
                          <a:ea typeface="OpenDyslexic" charset="0"/>
                          <a:cs typeface="OpenDyslexic" charset="0"/>
                        </a:rPr>
                        <a:t>l</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r>
                        <a:rPr lang="en-GB" sz="2400" b="0" i="0" dirty="0">
                          <a:latin typeface="OpenDyslexicAlta" pitchFamily="2" charset="77"/>
                          <a:ea typeface="OpenDyslexic" charset="0"/>
                          <a:cs typeface="OpenDyslexic" charset="0"/>
                        </a:rPr>
                        <a:t>r</a:t>
                      </a:r>
                    </a:p>
                  </a:txBody>
                  <a:tcPr/>
                </a:tc>
                <a:tc>
                  <a:txBody>
                    <a:bodyPr/>
                    <a:lstStyle/>
                    <a:p>
                      <a:pPr algn="ctr"/>
                      <a:r>
                        <a:rPr lang="en-GB" sz="2400" b="0" i="0" dirty="0">
                          <a:latin typeface="OpenDyslexicAlta" pitchFamily="2" charset="77"/>
                          <a:ea typeface="OpenDyslexic" charset="0"/>
                          <a:cs typeface="OpenDyslexic" charset="0"/>
                        </a:rPr>
                        <a:t>r</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bl>
          </a:graphicData>
        </a:graphic>
      </p:graphicFrame>
      <p:sp>
        <p:nvSpPr>
          <p:cNvPr id="22" name="Rectangle 21"/>
          <p:cNvSpPr/>
          <p:nvPr/>
        </p:nvSpPr>
        <p:spPr>
          <a:xfrm>
            <a:off x="3478706" y="5508686"/>
            <a:ext cx="2961851" cy="923330"/>
          </a:xfrm>
          <a:prstGeom prst="rect">
            <a:avLst/>
          </a:prstGeom>
        </p:spPr>
        <p:txBody>
          <a:bodyPr wrap="square">
            <a:spAutoFit/>
          </a:bodyPr>
          <a:lstStyle/>
          <a:p>
            <a:pPr algn="ctr"/>
            <a:r>
              <a:rPr lang="en-GB" dirty="0">
                <a:latin typeface="OpenDyslexicAlta" pitchFamily="2" charset="77"/>
                <a:ea typeface="OpenDyslexic" charset="0"/>
                <a:cs typeface="OpenDyslexic" charset="0"/>
              </a:rPr>
              <a:t>Can you use your spellings to locate the missing letters?</a:t>
            </a:r>
          </a:p>
        </p:txBody>
      </p:sp>
    </p:spTree>
    <p:extLst>
      <p:ext uri="{BB962C8B-B14F-4D97-AF65-F5344CB8AC3E}">
        <p14:creationId xmlns:p14="http://schemas.microsoft.com/office/powerpoint/2010/main" val="1423762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badge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edge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bridge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dodge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fudge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ridge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smudge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judge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wedge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lodge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7594064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aseline="0" dirty="0">
                          <a:latin typeface="Muli" pitchFamily="2" charset="77"/>
                        </a:rPr>
                        <a:t>The /j/ sound spelt </a:t>
                      </a:r>
                      <a:r>
                        <a:rPr lang="mr-IN" sz="1600" b="0" i="0" baseline="0" dirty="0">
                          <a:latin typeface="Muli" pitchFamily="2" charset="77"/>
                        </a:rPr>
                        <a:t>–</a:t>
                      </a:r>
                      <a:r>
                        <a:rPr lang="en-GB" sz="1600" baseline="0" dirty="0" err="1">
                          <a:latin typeface="Muli" pitchFamily="2" charset="77"/>
                        </a:rPr>
                        <a:t>dge</a:t>
                      </a:r>
                      <a:r>
                        <a:rPr lang="en-GB" sz="1600" baseline="0" dirty="0">
                          <a:latin typeface="Muli" pitchFamily="2" charset="77"/>
                        </a:rPr>
                        <a:t>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baseline="0" dirty="0">
                        <a:latin typeface="Muli" pitchFamily="2" charset="77"/>
                      </a:endParaRPr>
                    </a:p>
                    <a:p>
                      <a:r>
                        <a:rPr lang="en-GB" sz="1600" baseline="0" dirty="0">
                          <a:solidFill>
                            <a:srgbClr val="FF3860"/>
                          </a:solidFill>
                          <a:latin typeface="Muli" pitchFamily="2" charset="77"/>
                        </a:rPr>
                        <a:t>Answers: </a:t>
                      </a:r>
                      <a:endParaRPr lang="en-GB" sz="16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6" name="Rectangle 35"/>
          <p:cNvSpPr/>
          <p:nvPr/>
        </p:nvSpPr>
        <p:spPr>
          <a:xfrm>
            <a:off x="6369669" y="1457779"/>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en-GB" sz="2400" dirty="0">
                <a:solidFill>
                  <a:srgbClr val="FF3860"/>
                </a:solidFill>
                <a:latin typeface="OpenDyslexicAlta" pitchFamily="2" charset="77"/>
              </a:rPr>
              <a:t>b</a:t>
            </a:r>
          </a:p>
        </p:txBody>
      </p:sp>
      <p:sp>
        <p:nvSpPr>
          <p:cNvPr id="37" name="Rectangle 36"/>
          <p:cNvSpPr/>
          <p:nvPr/>
        </p:nvSpPr>
        <p:spPr>
          <a:xfrm>
            <a:off x="3473708" y="2050347"/>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en-GB" sz="2400" dirty="0">
                <a:solidFill>
                  <a:srgbClr val="FF3860"/>
                </a:solidFill>
                <a:latin typeface="OpenDyslexicAlta" pitchFamily="2" charset="77"/>
              </a:rPr>
              <a:t>e</a:t>
            </a:r>
          </a:p>
        </p:txBody>
      </p:sp>
      <p:sp>
        <p:nvSpPr>
          <p:cNvPr id="38" name="Rectangle 37"/>
          <p:cNvSpPr/>
          <p:nvPr/>
        </p:nvSpPr>
        <p:spPr>
          <a:xfrm>
            <a:off x="7331030" y="3087577"/>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en-GB" sz="2400" dirty="0">
                <a:solidFill>
                  <a:srgbClr val="FF3860"/>
                </a:solidFill>
                <a:latin typeface="OpenDyslexicAlta" pitchFamily="2" charset="77"/>
              </a:rPr>
              <a:t>d</a:t>
            </a:r>
          </a:p>
        </p:txBody>
      </p:sp>
      <p:sp>
        <p:nvSpPr>
          <p:cNvPr id="39" name="Rectangle 38"/>
          <p:cNvSpPr/>
          <p:nvPr/>
        </p:nvSpPr>
        <p:spPr>
          <a:xfrm>
            <a:off x="7955583" y="1936323"/>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2400" dirty="0">
                <a:solidFill>
                  <a:srgbClr val="FF3860"/>
                </a:solidFill>
                <a:latin typeface="OpenDyslexicAlta" pitchFamily="2" charset="77"/>
              </a:rPr>
              <a:t>g</a:t>
            </a:r>
          </a:p>
        </p:txBody>
      </p:sp>
      <p:sp>
        <p:nvSpPr>
          <p:cNvPr id="40" name="Rectangle 39"/>
          <p:cNvSpPr/>
          <p:nvPr/>
        </p:nvSpPr>
        <p:spPr>
          <a:xfrm>
            <a:off x="3998915" y="1564568"/>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en-GB" sz="2400" dirty="0">
                <a:solidFill>
                  <a:srgbClr val="FF3860"/>
                </a:solidFill>
                <a:latin typeface="OpenDyslexicAlta" pitchFamily="2" charset="77"/>
              </a:rPr>
              <a:t>d</a:t>
            </a:r>
          </a:p>
        </p:txBody>
      </p:sp>
      <p:sp>
        <p:nvSpPr>
          <p:cNvPr id="41" name="Rectangle 40"/>
          <p:cNvSpPr/>
          <p:nvPr/>
        </p:nvSpPr>
        <p:spPr>
          <a:xfrm>
            <a:off x="4527553" y="2050345"/>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2400" dirty="0">
                <a:solidFill>
                  <a:srgbClr val="FF3860"/>
                </a:solidFill>
                <a:latin typeface="OpenDyslexicAlta" pitchFamily="2" charset="77"/>
              </a:rPr>
              <a:t>g</a:t>
            </a:r>
          </a:p>
        </p:txBody>
      </p:sp>
      <p:sp>
        <p:nvSpPr>
          <p:cNvPr id="42" name="Rectangle 41"/>
          <p:cNvSpPr/>
          <p:nvPr/>
        </p:nvSpPr>
        <p:spPr>
          <a:xfrm>
            <a:off x="5745116" y="3087577"/>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en-GB" sz="2400" dirty="0">
                <a:solidFill>
                  <a:srgbClr val="FF3860"/>
                </a:solidFill>
                <a:latin typeface="OpenDyslexicAlta" pitchFamily="2" charset="77"/>
              </a:rPr>
              <a:t>b</a:t>
            </a:r>
          </a:p>
        </p:txBody>
      </p:sp>
      <p:sp>
        <p:nvSpPr>
          <p:cNvPr id="43" name="Rectangle 42"/>
          <p:cNvSpPr/>
          <p:nvPr/>
        </p:nvSpPr>
        <p:spPr>
          <a:xfrm>
            <a:off x="7426945" y="1457779"/>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en-GB" sz="2400" dirty="0">
                <a:solidFill>
                  <a:srgbClr val="FF3860"/>
                </a:solidFill>
                <a:latin typeface="OpenDyslexicAlta" pitchFamily="2" charset="77"/>
              </a:rPr>
              <a:t>d</a:t>
            </a:r>
          </a:p>
        </p:txBody>
      </p:sp>
      <p:sp>
        <p:nvSpPr>
          <p:cNvPr id="44" name="Rectangle 43"/>
          <p:cNvSpPr/>
          <p:nvPr/>
        </p:nvSpPr>
        <p:spPr>
          <a:xfrm>
            <a:off x="10884695" y="1990288"/>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2400" dirty="0">
                <a:solidFill>
                  <a:srgbClr val="FF3860"/>
                </a:solidFill>
                <a:latin typeface="OpenDyslexicAlta" pitchFamily="2" charset="77"/>
              </a:rPr>
              <a:t>g</a:t>
            </a:r>
          </a:p>
        </p:txBody>
      </p:sp>
      <p:sp>
        <p:nvSpPr>
          <p:cNvPr id="45" name="Rectangle 44"/>
          <p:cNvSpPr/>
          <p:nvPr/>
        </p:nvSpPr>
        <p:spPr>
          <a:xfrm>
            <a:off x="7859668" y="3573354"/>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2400" dirty="0">
                <a:solidFill>
                  <a:srgbClr val="FF3860"/>
                </a:solidFill>
                <a:latin typeface="OpenDyslexicAlta" pitchFamily="2" charset="77"/>
              </a:rPr>
              <a:t>g</a:t>
            </a:r>
          </a:p>
        </p:txBody>
      </p:sp>
      <p:sp>
        <p:nvSpPr>
          <p:cNvPr id="46" name="Rectangle 45"/>
          <p:cNvSpPr/>
          <p:nvPr/>
        </p:nvSpPr>
        <p:spPr>
          <a:xfrm>
            <a:off x="10356057" y="1504513"/>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en-GB" sz="2400" dirty="0">
                <a:solidFill>
                  <a:srgbClr val="FF3860"/>
                </a:solidFill>
                <a:latin typeface="OpenDyslexicAlta" pitchFamily="2" charset="77"/>
              </a:rPr>
              <a:t>d</a:t>
            </a:r>
          </a:p>
        </p:txBody>
      </p:sp>
      <p:sp>
        <p:nvSpPr>
          <p:cNvPr id="47" name="Rectangle 46"/>
          <p:cNvSpPr/>
          <p:nvPr/>
        </p:nvSpPr>
        <p:spPr>
          <a:xfrm>
            <a:off x="9298781" y="1504515"/>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en-GB" sz="2400" dirty="0">
                <a:solidFill>
                  <a:srgbClr val="FF3860"/>
                </a:solidFill>
                <a:latin typeface="OpenDyslexicAlta" pitchFamily="2" charset="77"/>
              </a:rPr>
              <a:t>d</a:t>
            </a:r>
          </a:p>
        </p:txBody>
      </p:sp>
      <p:sp>
        <p:nvSpPr>
          <p:cNvPr id="48" name="Rectangle 47"/>
          <p:cNvSpPr/>
          <p:nvPr/>
        </p:nvSpPr>
        <p:spPr>
          <a:xfrm>
            <a:off x="5056191" y="2050347"/>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FF3860"/>
                </a:solidFill>
                <a:latin typeface="OpenDyslexicAlta" pitchFamily="2" charset="77"/>
              </a:rPr>
              <a:t>e</a:t>
            </a:r>
          </a:p>
        </p:txBody>
      </p:sp>
      <p:sp>
        <p:nvSpPr>
          <p:cNvPr id="49" name="Rectangle 48"/>
          <p:cNvSpPr/>
          <p:nvPr/>
        </p:nvSpPr>
        <p:spPr>
          <a:xfrm>
            <a:off x="8388306" y="3573354"/>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FF3860"/>
                </a:solidFill>
                <a:latin typeface="OpenDyslexicAlta" pitchFamily="2" charset="77"/>
              </a:rPr>
              <a:t>e</a:t>
            </a:r>
          </a:p>
        </p:txBody>
      </p:sp>
      <p:sp>
        <p:nvSpPr>
          <p:cNvPr id="50" name="Rectangle 49"/>
          <p:cNvSpPr/>
          <p:nvPr/>
        </p:nvSpPr>
        <p:spPr>
          <a:xfrm>
            <a:off x="6802392" y="3573356"/>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err="1">
                <a:solidFill>
                  <a:srgbClr val="FF3860"/>
                </a:solidFill>
                <a:latin typeface="OpenDyslexicAlta" pitchFamily="2" charset="77"/>
              </a:rPr>
              <a:t>i</a:t>
            </a:r>
            <a:endParaRPr lang="en-GB" sz="2400" dirty="0">
              <a:solidFill>
                <a:srgbClr val="FF3860"/>
              </a:solidFill>
              <a:latin typeface="OpenDyslexicAlta" pitchFamily="2" charset="77"/>
            </a:endParaRPr>
          </a:p>
        </p:txBody>
      </p:sp>
      <p:sp>
        <p:nvSpPr>
          <p:cNvPr id="51" name="Rectangle 50"/>
          <p:cNvSpPr/>
          <p:nvPr/>
        </p:nvSpPr>
        <p:spPr>
          <a:xfrm>
            <a:off x="6273754" y="3573356"/>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FF3860"/>
                </a:solidFill>
                <a:latin typeface="OpenDyslexicAlta" pitchFamily="2" charset="77"/>
              </a:rPr>
              <a:t>r</a:t>
            </a:r>
          </a:p>
        </p:txBody>
      </p:sp>
      <p:sp>
        <p:nvSpPr>
          <p:cNvPr id="52" name="Rectangle 51"/>
          <p:cNvSpPr/>
          <p:nvPr/>
        </p:nvSpPr>
        <p:spPr>
          <a:xfrm>
            <a:off x="8484221" y="1936323"/>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latin typeface="OpenDyslexicAlta" pitchFamily="2" charset="77"/>
              </a:rPr>
              <a:t>e</a:t>
            </a:r>
          </a:p>
        </p:txBody>
      </p:sp>
      <p:sp>
        <p:nvSpPr>
          <p:cNvPr id="53" name="Rectangle 52"/>
          <p:cNvSpPr/>
          <p:nvPr/>
        </p:nvSpPr>
        <p:spPr>
          <a:xfrm>
            <a:off x="6898307" y="1943558"/>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OpenDyslexicAlta" pitchFamily="2" charset="77"/>
            </a:endParaRPr>
          </a:p>
        </p:txBody>
      </p:sp>
      <p:sp>
        <p:nvSpPr>
          <p:cNvPr id="54" name="Rectangle 53"/>
          <p:cNvSpPr/>
          <p:nvPr/>
        </p:nvSpPr>
        <p:spPr>
          <a:xfrm>
            <a:off x="11406470" y="1990288"/>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OpenDyslexicAlta" pitchFamily="2" charset="77"/>
              </a:rPr>
              <a:t>e</a:t>
            </a:r>
          </a:p>
        </p:txBody>
      </p:sp>
      <p:sp>
        <p:nvSpPr>
          <p:cNvPr id="55" name="Rectangle 54"/>
          <p:cNvSpPr/>
          <p:nvPr/>
        </p:nvSpPr>
        <p:spPr>
          <a:xfrm>
            <a:off x="9827419" y="1990290"/>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OpenDyslexicAlta" pitchFamily="2" charset="77"/>
            </a:endParaRPr>
          </a:p>
        </p:txBody>
      </p:sp>
      <p:sp>
        <p:nvSpPr>
          <p:cNvPr id="56" name="Rectangle 55"/>
          <p:cNvSpPr/>
          <p:nvPr/>
        </p:nvSpPr>
        <p:spPr>
          <a:xfrm>
            <a:off x="7530797" y="5381709"/>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FF3860"/>
                </a:solidFill>
                <a:latin typeface="OpenDyslexicAlta" pitchFamily="2" charset="77"/>
              </a:rPr>
              <a:t>u</a:t>
            </a:r>
          </a:p>
        </p:txBody>
      </p:sp>
      <p:sp>
        <p:nvSpPr>
          <p:cNvPr id="57" name="Rectangle 56"/>
          <p:cNvSpPr/>
          <p:nvPr/>
        </p:nvSpPr>
        <p:spPr>
          <a:xfrm>
            <a:off x="7002159" y="5381710"/>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FF3860"/>
                </a:solidFill>
                <a:latin typeface="OpenDyslexicAlta" pitchFamily="2" charset="77"/>
              </a:rPr>
              <a:t>m</a:t>
            </a:r>
          </a:p>
        </p:txBody>
      </p:sp>
      <p:sp>
        <p:nvSpPr>
          <p:cNvPr id="58" name="Rectangle 57"/>
          <p:cNvSpPr/>
          <p:nvPr/>
        </p:nvSpPr>
        <p:spPr>
          <a:xfrm>
            <a:off x="6481026" y="5381710"/>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FF0000"/>
                </a:solidFill>
                <a:latin typeface="OpenDyslexicAlta" pitchFamily="2" charset="77"/>
              </a:rPr>
              <a:t>s</a:t>
            </a:r>
          </a:p>
        </p:txBody>
      </p:sp>
      <p:sp>
        <p:nvSpPr>
          <p:cNvPr id="59" name="Rectangle 58"/>
          <p:cNvSpPr/>
          <p:nvPr/>
        </p:nvSpPr>
        <p:spPr>
          <a:xfrm>
            <a:off x="5633197" y="5154754"/>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FF3860"/>
                </a:solidFill>
                <a:latin typeface="OpenDyslexicAlta" pitchFamily="2" charset="77"/>
              </a:rPr>
              <a:t>e</a:t>
            </a:r>
          </a:p>
        </p:txBody>
      </p:sp>
      <p:sp>
        <p:nvSpPr>
          <p:cNvPr id="60" name="Rectangle 59"/>
          <p:cNvSpPr/>
          <p:nvPr/>
        </p:nvSpPr>
        <p:spPr>
          <a:xfrm>
            <a:off x="4053689" y="5154754"/>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OpenDyslexicAlta" pitchFamily="2" charset="77"/>
            </a:endParaRPr>
          </a:p>
        </p:txBody>
      </p:sp>
      <p:sp>
        <p:nvSpPr>
          <p:cNvPr id="61" name="Rectangle 60"/>
          <p:cNvSpPr/>
          <p:nvPr/>
        </p:nvSpPr>
        <p:spPr>
          <a:xfrm>
            <a:off x="3543300" y="5154754"/>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en-GB" sz="2400" dirty="0">
                <a:solidFill>
                  <a:srgbClr val="FF3860"/>
                </a:solidFill>
                <a:latin typeface="OpenDyslexicAlta" pitchFamily="2" charset="77"/>
              </a:rPr>
              <a:t>r</a:t>
            </a:r>
          </a:p>
        </p:txBody>
      </p:sp>
      <p:sp>
        <p:nvSpPr>
          <p:cNvPr id="62" name="Rectangle 61"/>
          <p:cNvSpPr/>
          <p:nvPr/>
        </p:nvSpPr>
        <p:spPr>
          <a:xfrm>
            <a:off x="8059435" y="4895930"/>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en-GB" sz="2400" dirty="0">
                <a:solidFill>
                  <a:srgbClr val="FF3860"/>
                </a:solidFill>
                <a:latin typeface="OpenDyslexicAlta" pitchFamily="2" charset="77"/>
              </a:rPr>
              <a:t>d</a:t>
            </a:r>
          </a:p>
        </p:txBody>
      </p:sp>
      <p:sp>
        <p:nvSpPr>
          <p:cNvPr id="63" name="Rectangle 62"/>
          <p:cNvSpPr/>
          <p:nvPr/>
        </p:nvSpPr>
        <p:spPr>
          <a:xfrm>
            <a:off x="10238539" y="3697550"/>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en-GB" sz="2400" dirty="0">
                <a:solidFill>
                  <a:srgbClr val="FF3860"/>
                </a:solidFill>
                <a:latin typeface="OpenDyslexicAlta" pitchFamily="2" charset="77"/>
              </a:rPr>
              <a:t>d</a:t>
            </a:r>
          </a:p>
        </p:txBody>
      </p:sp>
      <p:sp>
        <p:nvSpPr>
          <p:cNvPr id="64" name="Rectangle 63"/>
          <p:cNvSpPr/>
          <p:nvPr/>
        </p:nvSpPr>
        <p:spPr>
          <a:xfrm>
            <a:off x="8588073" y="5381707"/>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2400" dirty="0">
                <a:solidFill>
                  <a:srgbClr val="FF3860"/>
                </a:solidFill>
                <a:latin typeface="OpenDyslexicAlta" pitchFamily="2" charset="77"/>
              </a:rPr>
              <a:t>g</a:t>
            </a:r>
          </a:p>
        </p:txBody>
      </p:sp>
      <p:sp>
        <p:nvSpPr>
          <p:cNvPr id="65" name="Rectangle 64"/>
          <p:cNvSpPr/>
          <p:nvPr/>
        </p:nvSpPr>
        <p:spPr>
          <a:xfrm>
            <a:off x="5112064" y="5154754"/>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2400" dirty="0">
                <a:solidFill>
                  <a:srgbClr val="FF3860"/>
                </a:solidFill>
                <a:latin typeface="OpenDyslexicAlta" pitchFamily="2" charset="77"/>
              </a:rPr>
              <a:t>g</a:t>
            </a:r>
          </a:p>
        </p:txBody>
      </p:sp>
      <p:sp>
        <p:nvSpPr>
          <p:cNvPr id="66" name="Rectangle 65"/>
          <p:cNvSpPr/>
          <p:nvPr/>
        </p:nvSpPr>
        <p:spPr>
          <a:xfrm>
            <a:off x="4582327" y="4669102"/>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en-GB" sz="2400" dirty="0">
                <a:solidFill>
                  <a:srgbClr val="FF3860"/>
                </a:solidFill>
                <a:latin typeface="OpenDyslexicAlta" pitchFamily="2" charset="77"/>
              </a:rPr>
              <a:t>d</a:t>
            </a:r>
          </a:p>
        </p:txBody>
      </p:sp>
      <p:sp>
        <p:nvSpPr>
          <p:cNvPr id="67" name="Rectangle 66"/>
          <p:cNvSpPr/>
          <p:nvPr/>
        </p:nvSpPr>
        <p:spPr>
          <a:xfrm>
            <a:off x="9709901" y="4183327"/>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OpenDyslexicAlta" pitchFamily="2" charset="77"/>
            </a:endParaRPr>
          </a:p>
        </p:txBody>
      </p:sp>
      <p:sp>
        <p:nvSpPr>
          <p:cNvPr id="68" name="Rectangle 67"/>
          <p:cNvSpPr/>
          <p:nvPr/>
        </p:nvSpPr>
        <p:spPr>
          <a:xfrm>
            <a:off x="9181263" y="4184023"/>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FF3860"/>
                </a:solidFill>
                <a:latin typeface="OpenDyslexicAlta" pitchFamily="2" charset="77"/>
              </a:rPr>
              <a:t>w</a:t>
            </a:r>
          </a:p>
        </p:txBody>
      </p:sp>
      <p:sp>
        <p:nvSpPr>
          <p:cNvPr id="69" name="Rectangle 68"/>
          <p:cNvSpPr/>
          <p:nvPr/>
        </p:nvSpPr>
        <p:spPr>
          <a:xfrm>
            <a:off x="9116711" y="5381707"/>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FF3860"/>
                </a:solidFill>
                <a:latin typeface="OpenDyslexicAlta" pitchFamily="2" charset="77"/>
              </a:rPr>
              <a:t>e</a:t>
            </a:r>
          </a:p>
        </p:txBody>
      </p:sp>
      <p:sp>
        <p:nvSpPr>
          <p:cNvPr id="70" name="Rectangle 69"/>
          <p:cNvSpPr/>
          <p:nvPr/>
        </p:nvSpPr>
        <p:spPr>
          <a:xfrm>
            <a:off x="11295815" y="4183326"/>
            <a:ext cx="528638" cy="4857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FF3860"/>
                </a:solidFill>
                <a:latin typeface="OpenDyslexicAlta" pitchFamily="2" charset="77"/>
              </a:rPr>
              <a:t>e</a:t>
            </a:r>
          </a:p>
        </p:txBody>
      </p:sp>
      <p:sp>
        <p:nvSpPr>
          <p:cNvPr id="71" name="Rectangle 70"/>
          <p:cNvSpPr/>
          <p:nvPr/>
        </p:nvSpPr>
        <p:spPr>
          <a:xfrm>
            <a:off x="10767177" y="4183200"/>
            <a:ext cx="528638" cy="9715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2400" dirty="0">
                <a:solidFill>
                  <a:srgbClr val="FF3860"/>
                </a:solidFill>
                <a:latin typeface="OpenDyslexicAlta" pitchFamily="2" charset="77"/>
              </a:rPr>
              <a:t>g</a:t>
            </a:r>
          </a:p>
        </p:txBody>
      </p:sp>
      <p:sp>
        <p:nvSpPr>
          <p:cNvPr id="72" name="TextBox 71"/>
          <p:cNvSpPr txBox="1"/>
          <p:nvPr/>
        </p:nvSpPr>
        <p:spPr>
          <a:xfrm>
            <a:off x="6905170" y="1960433"/>
            <a:ext cx="510389" cy="461665"/>
          </a:xfrm>
          <a:prstGeom prst="rect">
            <a:avLst/>
          </a:prstGeom>
          <a:noFill/>
        </p:spPr>
        <p:txBody>
          <a:bodyPr wrap="square" rtlCol="0">
            <a:spAutoFit/>
          </a:bodyPr>
          <a:lstStyle/>
          <a:p>
            <a:pPr algn="ctr"/>
            <a:r>
              <a:rPr lang="en-GB" sz="2400" dirty="0">
                <a:latin typeface="OpenDyslexicAlta" pitchFamily="2" charset="77"/>
                <a:ea typeface="OpenDyslexic" charset="0"/>
                <a:cs typeface="OpenDyslexic" charset="0"/>
              </a:rPr>
              <a:t>a</a:t>
            </a:r>
          </a:p>
        </p:txBody>
      </p:sp>
      <p:sp>
        <p:nvSpPr>
          <p:cNvPr id="73" name="TextBox 72"/>
          <p:cNvSpPr txBox="1"/>
          <p:nvPr/>
        </p:nvSpPr>
        <p:spPr>
          <a:xfrm>
            <a:off x="9836543" y="2019700"/>
            <a:ext cx="510389" cy="461665"/>
          </a:xfrm>
          <a:prstGeom prst="rect">
            <a:avLst/>
          </a:prstGeom>
          <a:noFill/>
        </p:spPr>
        <p:txBody>
          <a:bodyPr wrap="square" rtlCol="0">
            <a:spAutoFit/>
          </a:bodyPr>
          <a:lstStyle/>
          <a:p>
            <a:pPr algn="ctr"/>
            <a:r>
              <a:rPr lang="en-GB" sz="2400" dirty="0">
                <a:latin typeface="OpenDyslexicAlta" pitchFamily="2" charset="77"/>
                <a:ea typeface="OpenDyslexic" charset="0"/>
                <a:cs typeface="OpenDyslexic" charset="0"/>
              </a:rPr>
              <a:t>o</a:t>
            </a:r>
          </a:p>
        </p:txBody>
      </p:sp>
      <p:sp>
        <p:nvSpPr>
          <p:cNvPr id="74" name="TextBox 73"/>
          <p:cNvSpPr txBox="1"/>
          <p:nvPr/>
        </p:nvSpPr>
        <p:spPr>
          <a:xfrm>
            <a:off x="9709901" y="4207438"/>
            <a:ext cx="510389" cy="461665"/>
          </a:xfrm>
          <a:prstGeom prst="rect">
            <a:avLst/>
          </a:prstGeom>
          <a:noFill/>
        </p:spPr>
        <p:txBody>
          <a:bodyPr wrap="square" rtlCol="0">
            <a:spAutoFit/>
          </a:bodyPr>
          <a:lstStyle/>
          <a:p>
            <a:pPr algn="ctr"/>
            <a:r>
              <a:rPr lang="en-GB" sz="2400" dirty="0">
                <a:latin typeface="OpenDyslexicAlta" pitchFamily="2" charset="77"/>
                <a:ea typeface="OpenDyslexic" charset="0"/>
                <a:cs typeface="OpenDyslexic" charset="0"/>
              </a:rPr>
              <a:t>e</a:t>
            </a:r>
          </a:p>
        </p:txBody>
      </p:sp>
      <p:sp>
        <p:nvSpPr>
          <p:cNvPr id="75" name="TextBox 74"/>
          <p:cNvSpPr txBox="1"/>
          <p:nvPr/>
        </p:nvSpPr>
        <p:spPr>
          <a:xfrm>
            <a:off x="4052590" y="5180160"/>
            <a:ext cx="510389" cy="461665"/>
          </a:xfrm>
          <a:prstGeom prst="rect">
            <a:avLst/>
          </a:prstGeom>
          <a:noFill/>
        </p:spPr>
        <p:txBody>
          <a:bodyPr wrap="square" rtlCol="0">
            <a:spAutoFit/>
          </a:bodyPr>
          <a:lstStyle/>
          <a:p>
            <a:pPr algn="ctr"/>
            <a:r>
              <a:rPr lang="en-GB" sz="2400" dirty="0">
                <a:latin typeface="OpenDyslexicAlta" pitchFamily="2" charset="77"/>
                <a:ea typeface="OpenDyslexic" charset="0"/>
                <a:cs typeface="OpenDyslexic" charset="0"/>
              </a:rPr>
              <a:t>i</a:t>
            </a:r>
          </a:p>
        </p:txBody>
      </p:sp>
      <p:sp>
        <p:nvSpPr>
          <p:cNvPr id="76" name="TextBox 75"/>
          <p:cNvSpPr txBox="1"/>
          <p:nvPr/>
        </p:nvSpPr>
        <p:spPr>
          <a:xfrm>
            <a:off x="3473708" y="3087577"/>
            <a:ext cx="2253159" cy="1477328"/>
          </a:xfrm>
          <a:prstGeom prst="rect">
            <a:avLst/>
          </a:prstGeom>
          <a:noFill/>
        </p:spPr>
        <p:txBody>
          <a:bodyPr wrap="square" rtlCol="0">
            <a:spAutoFit/>
          </a:bodyPr>
          <a:lstStyle/>
          <a:p>
            <a:r>
              <a:rPr lang="en-GB" dirty="0">
                <a:latin typeface="OpenDyslexicAlta" pitchFamily="2" charset="77"/>
                <a:ea typeface="OpenDyslexic" charset="0"/>
                <a:cs typeface="OpenDyslexic" charset="0"/>
              </a:rPr>
              <a:t>Use your spellings to try and work out which words fit in the boxes.</a:t>
            </a:r>
          </a:p>
        </p:txBody>
      </p:sp>
      <p:sp>
        <p:nvSpPr>
          <p:cNvPr id="77" name="TextBox 76"/>
          <p:cNvSpPr txBox="1"/>
          <p:nvPr/>
        </p:nvSpPr>
        <p:spPr>
          <a:xfrm>
            <a:off x="3379107" y="6304899"/>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Which words have been left out?</a:t>
            </a:r>
          </a:p>
        </p:txBody>
      </p:sp>
    </p:spTree>
    <p:extLst>
      <p:ext uri="{BB962C8B-B14F-4D97-AF65-F5344CB8AC3E}">
        <p14:creationId xmlns:p14="http://schemas.microsoft.com/office/powerpoint/2010/main" val="8467570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flies</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tries</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replies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cries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copies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babies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carries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spies</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supplies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lorries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3759847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a:t>
                      </a:r>
                      <a:r>
                        <a:rPr lang="en-GB" sz="1400" baseline="0" dirty="0" err="1">
                          <a:latin typeface="Muli" pitchFamily="2" charset="77"/>
                        </a:rPr>
                        <a:t>es’</a:t>
                      </a:r>
                      <a:r>
                        <a:rPr lang="en-GB" sz="1400" baseline="0" dirty="0">
                          <a:latin typeface="Muli" pitchFamily="2" charset="77"/>
                        </a:rPr>
                        <a:t> to nouns and verbs ending in ‘y.’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6097017"/>
              </p:ext>
            </p:extLst>
          </p:nvPr>
        </p:nvGraphicFramePr>
        <p:xfrm>
          <a:off x="3382732" y="2257948"/>
          <a:ext cx="3487595" cy="665017"/>
        </p:xfrm>
        <a:graphic>
          <a:graphicData uri="http://schemas.openxmlformats.org/drawingml/2006/table">
            <a:tbl>
              <a:tblPr firstRow="1" bandRow="1">
                <a:tableStyleId>{5940675A-B579-460E-94D1-54222C63F5DA}</a:tableStyleId>
              </a:tblPr>
              <a:tblGrid>
                <a:gridCol w="697519">
                  <a:extLst>
                    <a:ext uri="{9D8B030D-6E8A-4147-A177-3AD203B41FA5}">
                      <a16:colId xmlns:a16="http://schemas.microsoft.com/office/drawing/2014/main" val="20000"/>
                    </a:ext>
                  </a:extLst>
                </a:gridCol>
                <a:gridCol w="697519">
                  <a:extLst>
                    <a:ext uri="{9D8B030D-6E8A-4147-A177-3AD203B41FA5}">
                      <a16:colId xmlns:a16="http://schemas.microsoft.com/office/drawing/2014/main" val="20001"/>
                    </a:ext>
                  </a:extLst>
                </a:gridCol>
                <a:gridCol w="697519">
                  <a:extLst>
                    <a:ext uri="{9D8B030D-6E8A-4147-A177-3AD203B41FA5}">
                      <a16:colId xmlns:a16="http://schemas.microsoft.com/office/drawing/2014/main" val="20002"/>
                    </a:ext>
                  </a:extLst>
                </a:gridCol>
                <a:gridCol w="697519">
                  <a:extLst>
                    <a:ext uri="{9D8B030D-6E8A-4147-A177-3AD203B41FA5}">
                      <a16:colId xmlns:a16="http://schemas.microsoft.com/office/drawing/2014/main" val="20003"/>
                    </a:ext>
                  </a:extLst>
                </a:gridCol>
                <a:gridCol w="697519">
                  <a:extLst>
                    <a:ext uri="{9D8B030D-6E8A-4147-A177-3AD203B41FA5}">
                      <a16:colId xmlns:a16="http://schemas.microsoft.com/office/drawing/2014/main" val="20004"/>
                    </a:ext>
                  </a:extLst>
                </a:gridCol>
              </a:tblGrid>
              <a:tr h="665017">
                <a:tc>
                  <a:txBody>
                    <a:bodyPr/>
                    <a:lstStyle/>
                    <a:p>
                      <a:pPr algn="ctr"/>
                      <a:r>
                        <a:rPr lang="en-GB" sz="2400" b="0" i="0" dirty="0">
                          <a:latin typeface="OpenDyslexicAlta" pitchFamily="2" charset="77"/>
                          <a:ea typeface="OpenDyslexic" charset="0"/>
                          <a:cs typeface="OpenDyslexic" charset="0"/>
                        </a:rPr>
                        <a:t>t</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r</a:t>
                      </a:r>
                    </a:p>
                  </a:txBody>
                  <a:tcPr/>
                </a:tc>
                <a:tc>
                  <a:txBody>
                    <a:bodyPr/>
                    <a:lstStyle/>
                    <a:p>
                      <a:pPr algn="ctr"/>
                      <a:r>
                        <a:rPr lang="en-GB" sz="2400" b="0" i="0" dirty="0">
                          <a:latin typeface="OpenDyslexicAlta" pitchFamily="2" charset="77"/>
                          <a:ea typeface="OpenDyslexic" charset="0"/>
                          <a:cs typeface="OpenDyslexic" charset="0"/>
                        </a:rPr>
                        <a:t>i</a:t>
                      </a:r>
                    </a:p>
                  </a:txBody>
                  <a:tcPr/>
                </a:tc>
                <a:tc>
                  <a:txBody>
                    <a:bodyPr/>
                    <a:lstStyle/>
                    <a:p>
                      <a:pPr algn="ctr"/>
                      <a:r>
                        <a:rPr lang="en-GB" sz="2400" b="0" i="0" dirty="0">
                          <a:latin typeface="OpenDyslexicAlta" pitchFamily="2" charset="77"/>
                          <a:ea typeface="OpenDyslexic" charset="0"/>
                          <a:cs typeface="OpenDyslexic" charset="0"/>
                        </a:rPr>
                        <a:t>e</a:t>
                      </a:r>
                    </a:p>
                  </a:txBody>
                  <a:tcPr/>
                </a:tc>
                <a:tc>
                  <a:txBody>
                    <a:bodyPr/>
                    <a:lstStyle/>
                    <a:p>
                      <a:pPr algn="ctr"/>
                      <a:r>
                        <a:rPr lang="en-GB" sz="2400" b="0" i="0" dirty="0">
                          <a:latin typeface="OpenDyslexicAlta" pitchFamily="2" charset="77"/>
                          <a:ea typeface="OpenDyslexic" charset="0"/>
                          <a:cs typeface="OpenDyslexic" charset="0"/>
                        </a:rPr>
                        <a:t>s</a:t>
                      </a:r>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188642364"/>
              </p:ext>
            </p:extLst>
          </p:nvPr>
        </p:nvGraphicFramePr>
        <p:xfrm>
          <a:off x="3382732" y="3107016"/>
          <a:ext cx="3487595" cy="665017"/>
        </p:xfrm>
        <a:graphic>
          <a:graphicData uri="http://schemas.openxmlformats.org/drawingml/2006/table">
            <a:tbl>
              <a:tblPr firstRow="1" bandRow="1">
                <a:tableStyleId>{5940675A-B579-460E-94D1-54222C63F5DA}</a:tableStyleId>
              </a:tblPr>
              <a:tblGrid>
                <a:gridCol w="697519">
                  <a:extLst>
                    <a:ext uri="{9D8B030D-6E8A-4147-A177-3AD203B41FA5}">
                      <a16:colId xmlns:a16="http://schemas.microsoft.com/office/drawing/2014/main" val="20000"/>
                    </a:ext>
                  </a:extLst>
                </a:gridCol>
                <a:gridCol w="697519">
                  <a:extLst>
                    <a:ext uri="{9D8B030D-6E8A-4147-A177-3AD203B41FA5}">
                      <a16:colId xmlns:a16="http://schemas.microsoft.com/office/drawing/2014/main" val="20001"/>
                    </a:ext>
                  </a:extLst>
                </a:gridCol>
                <a:gridCol w="697519">
                  <a:extLst>
                    <a:ext uri="{9D8B030D-6E8A-4147-A177-3AD203B41FA5}">
                      <a16:colId xmlns:a16="http://schemas.microsoft.com/office/drawing/2014/main" val="20002"/>
                    </a:ext>
                  </a:extLst>
                </a:gridCol>
                <a:gridCol w="697519">
                  <a:extLst>
                    <a:ext uri="{9D8B030D-6E8A-4147-A177-3AD203B41FA5}">
                      <a16:colId xmlns:a16="http://schemas.microsoft.com/office/drawing/2014/main" val="20003"/>
                    </a:ext>
                  </a:extLst>
                </a:gridCol>
                <a:gridCol w="697519">
                  <a:extLst>
                    <a:ext uri="{9D8B030D-6E8A-4147-A177-3AD203B41FA5}">
                      <a16:colId xmlns:a16="http://schemas.microsoft.com/office/drawing/2014/main" val="20004"/>
                    </a:ext>
                  </a:extLst>
                </a:gridCol>
              </a:tblGrid>
              <a:tr h="665017">
                <a:tc>
                  <a:txBody>
                    <a:bodyPr/>
                    <a:lstStyle/>
                    <a:p>
                      <a:pPr algn="ctr"/>
                      <a:r>
                        <a:rPr lang="en-GB" sz="2400" b="0" i="0" dirty="0">
                          <a:latin typeface="OpenDyslexicAlta" pitchFamily="2" charset="77"/>
                          <a:ea typeface="OpenDyslexic" charset="0"/>
                          <a:cs typeface="OpenDyslexic" charset="0"/>
                        </a:rPr>
                        <a:t>c</a:t>
                      </a:r>
                    </a:p>
                  </a:txBody>
                  <a:tcPr/>
                </a:tc>
                <a:tc>
                  <a:txBody>
                    <a:bodyPr/>
                    <a:lstStyle/>
                    <a:p>
                      <a:pPr algn="ctr"/>
                      <a:r>
                        <a:rPr lang="en-GB" sz="2400" b="0" i="0" dirty="0">
                          <a:latin typeface="OpenDyslexicAlta" pitchFamily="2" charset="77"/>
                          <a:ea typeface="OpenDyslexic" charset="0"/>
                          <a:cs typeface="OpenDyslexic" charset="0"/>
                        </a:rPr>
                        <a:t>r</a:t>
                      </a:r>
                    </a:p>
                  </a:txBody>
                  <a:tcPr/>
                </a:tc>
                <a:tc>
                  <a:txBody>
                    <a:bodyPr/>
                    <a:lstStyle/>
                    <a:p>
                      <a:pPr algn="ctr"/>
                      <a:r>
                        <a:rPr lang="en-GB" sz="2400" b="0" i="0" dirty="0">
                          <a:latin typeface="OpenDyslexicAlta" pitchFamily="2" charset="77"/>
                          <a:ea typeface="OpenDyslexic" charset="0"/>
                          <a:cs typeface="OpenDyslexic" charset="0"/>
                        </a:rPr>
                        <a:t>i</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s</a:t>
                      </a:r>
                    </a:p>
                  </a:txBody>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576305878"/>
              </p:ext>
            </p:extLst>
          </p:nvPr>
        </p:nvGraphicFramePr>
        <p:xfrm>
          <a:off x="8196405" y="3923238"/>
          <a:ext cx="3487595" cy="665017"/>
        </p:xfrm>
        <a:graphic>
          <a:graphicData uri="http://schemas.openxmlformats.org/drawingml/2006/table">
            <a:tbl>
              <a:tblPr firstRow="1" bandRow="1">
                <a:tableStyleId>{5940675A-B579-460E-94D1-54222C63F5DA}</a:tableStyleId>
              </a:tblPr>
              <a:tblGrid>
                <a:gridCol w="697519">
                  <a:extLst>
                    <a:ext uri="{9D8B030D-6E8A-4147-A177-3AD203B41FA5}">
                      <a16:colId xmlns:a16="http://schemas.microsoft.com/office/drawing/2014/main" val="20000"/>
                    </a:ext>
                  </a:extLst>
                </a:gridCol>
                <a:gridCol w="697519">
                  <a:extLst>
                    <a:ext uri="{9D8B030D-6E8A-4147-A177-3AD203B41FA5}">
                      <a16:colId xmlns:a16="http://schemas.microsoft.com/office/drawing/2014/main" val="20001"/>
                    </a:ext>
                  </a:extLst>
                </a:gridCol>
                <a:gridCol w="697519">
                  <a:extLst>
                    <a:ext uri="{9D8B030D-6E8A-4147-A177-3AD203B41FA5}">
                      <a16:colId xmlns:a16="http://schemas.microsoft.com/office/drawing/2014/main" val="20002"/>
                    </a:ext>
                  </a:extLst>
                </a:gridCol>
                <a:gridCol w="697519">
                  <a:extLst>
                    <a:ext uri="{9D8B030D-6E8A-4147-A177-3AD203B41FA5}">
                      <a16:colId xmlns:a16="http://schemas.microsoft.com/office/drawing/2014/main" val="20003"/>
                    </a:ext>
                  </a:extLst>
                </a:gridCol>
                <a:gridCol w="697519">
                  <a:extLst>
                    <a:ext uri="{9D8B030D-6E8A-4147-A177-3AD203B41FA5}">
                      <a16:colId xmlns:a16="http://schemas.microsoft.com/office/drawing/2014/main" val="20004"/>
                    </a:ext>
                  </a:extLst>
                </a:gridCol>
              </a:tblGrid>
              <a:tr h="665017">
                <a:tc>
                  <a:txBody>
                    <a:bodyPr/>
                    <a:lstStyle/>
                    <a:p>
                      <a:pPr algn="ctr"/>
                      <a:r>
                        <a:rPr lang="en-GB" sz="2400" b="0" i="0" dirty="0">
                          <a:latin typeface="OpenDyslexicAlta" pitchFamily="2" charset="77"/>
                          <a:ea typeface="OpenDyslexic" charset="0"/>
                          <a:cs typeface="OpenDyslexic" charset="0"/>
                        </a:rPr>
                        <a:t>s</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p</a:t>
                      </a:r>
                    </a:p>
                  </a:txBody>
                  <a:tcPr/>
                </a:tc>
                <a:tc>
                  <a:txBody>
                    <a:bodyPr/>
                    <a:lstStyle/>
                    <a:p>
                      <a:pPr algn="ctr"/>
                      <a:r>
                        <a:rPr lang="en-GB" sz="2400" b="0" i="0" dirty="0">
                          <a:latin typeface="OpenDyslexicAlta" pitchFamily="2" charset="77"/>
                          <a:ea typeface="OpenDyslexic" charset="0"/>
                          <a:cs typeface="OpenDyslexic" charset="0"/>
                        </a:rPr>
                        <a:t>i</a:t>
                      </a:r>
                    </a:p>
                  </a:txBody>
                  <a:tcPr/>
                </a:tc>
                <a:tc>
                  <a:txBody>
                    <a:bodyPr/>
                    <a:lstStyle/>
                    <a:p>
                      <a:pPr algn="ctr"/>
                      <a:r>
                        <a:rPr lang="en-GB" sz="2400" b="0" i="0" dirty="0">
                          <a:latin typeface="OpenDyslexicAlta" pitchFamily="2" charset="77"/>
                          <a:ea typeface="OpenDyslexic" charset="0"/>
                          <a:cs typeface="OpenDyslexic" charset="0"/>
                        </a:rPr>
                        <a:t>e</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s</a:t>
                      </a:r>
                    </a:p>
                  </a:txBody>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7312380"/>
              </p:ext>
            </p:extLst>
          </p:nvPr>
        </p:nvGraphicFramePr>
        <p:xfrm>
          <a:off x="7296951" y="3097411"/>
          <a:ext cx="4249452" cy="665017"/>
        </p:xfrm>
        <a:graphic>
          <a:graphicData uri="http://schemas.openxmlformats.org/drawingml/2006/table">
            <a:tbl>
              <a:tblPr firstRow="1" bandRow="1">
                <a:tableStyleId>{5940675A-B579-460E-94D1-54222C63F5DA}</a:tableStyleId>
              </a:tblPr>
              <a:tblGrid>
                <a:gridCol w="708242">
                  <a:extLst>
                    <a:ext uri="{9D8B030D-6E8A-4147-A177-3AD203B41FA5}">
                      <a16:colId xmlns:a16="http://schemas.microsoft.com/office/drawing/2014/main" val="20000"/>
                    </a:ext>
                  </a:extLst>
                </a:gridCol>
                <a:gridCol w="708242">
                  <a:extLst>
                    <a:ext uri="{9D8B030D-6E8A-4147-A177-3AD203B41FA5}">
                      <a16:colId xmlns:a16="http://schemas.microsoft.com/office/drawing/2014/main" val="20001"/>
                    </a:ext>
                  </a:extLst>
                </a:gridCol>
                <a:gridCol w="708242">
                  <a:extLst>
                    <a:ext uri="{9D8B030D-6E8A-4147-A177-3AD203B41FA5}">
                      <a16:colId xmlns:a16="http://schemas.microsoft.com/office/drawing/2014/main" val="20002"/>
                    </a:ext>
                  </a:extLst>
                </a:gridCol>
                <a:gridCol w="708242">
                  <a:extLst>
                    <a:ext uri="{9D8B030D-6E8A-4147-A177-3AD203B41FA5}">
                      <a16:colId xmlns:a16="http://schemas.microsoft.com/office/drawing/2014/main" val="20003"/>
                    </a:ext>
                  </a:extLst>
                </a:gridCol>
                <a:gridCol w="708242">
                  <a:extLst>
                    <a:ext uri="{9D8B030D-6E8A-4147-A177-3AD203B41FA5}">
                      <a16:colId xmlns:a16="http://schemas.microsoft.com/office/drawing/2014/main" val="20004"/>
                    </a:ext>
                  </a:extLst>
                </a:gridCol>
                <a:gridCol w="708242">
                  <a:extLst>
                    <a:ext uri="{9D8B030D-6E8A-4147-A177-3AD203B41FA5}">
                      <a16:colId xmlns:a16="http://schemas.microsoft.com/office/drawing/2014/main" val="20005"/>
                    </a:ext>
                  </a:extLst>
                </a:gridCol>
              </a:tblGrid>
              <a:tr h="665017">
                <a:tc>
                  <a:txBody>
                    <a:bodyPr/>
                    <a:lstStyle/>
                    <a:p>
                      <a:pPr algn="ctr"/>
                      <a:r>
                        <a:rPr lang="en-GB" sz="2400" b="0" i="0" dirty="0">
                          <a:latin typeface="OpenDyslexicAlta" pitchFamily="2" charset="77"/>
                          <a:ea typeface="OpenDyslexic" charset="0"/>
                          <a:cs typeface="OpenDyslexic" charset="0"/>
                        </a:rPr>
                        <a:t>b</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a</a:t>
                      </a:r>
                    </a:p>
                  </a:txBody>
                  <a:tcPr/>
                </a:tc>
                <a:tc>
                  <a:txBody>
                    <a:bodyPr/>
                    <a:lstStyle/>
                    <a:p>
                      <a:pPr algn="ctr"/>
                      <a:r>
                        <a:rPr lang="en-GB" sz="2400" b="0" i="0" dirty="0">
                          <a:latin typeface="OpenDyslexicAlta" pitchFamily="2" charset="77"/>
                          <a:ea typeface="OpenDyslexic" charset="0"/>
                          <a:cs typeface="OpenDyslexic" charset="0"/>
                        </a:rPr>
                        <a:t>b</a:t>
                      </a:r>
                    </a:p>
                  </a:txBody>
                  <a:tcPr/>
                </a:tc>
                <a:tc>
                  <a:txBody>
                    <a:bodyPr/>
                    <a:lstStyle/>
                    <a:p>
                      <a:pPr algn="ctr"/>
                      <a:r>
                        <a:rPr lang="en-GB" sz="2400" b="0" i="0" dirty="0">
                          <a:latin typeface="OpenDyslexicAlta" pitchFamily="2" charset="77"/>
                          <a:ea typeface="OpenDyslexic" charset="0"/>
                          <a:cs typeface="OpenDyslexic" charset="0"/>
                        </a:rPr>
                        <a:t>i</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s</a:t>
                      </a:r>
                    </a:p>
                  </a:txBody>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984659281"/>
              </p:ext>
            </p:extLst>
          </p:nvPr>
        </p:nvGraphicFramePr>
        <p:xfrm>
          <a:off x="3382736" y="1398329"/>
          <a:ext cx="3487595" cy="665017"/>
        </p:xfrm>
        <a:graphic>
          <a:graphicData uri="http://schemas.openxmlformats.org/drawingml/2006/table">
            <a:tbl>
              <a:tblPr firstRow="1" bandRow="1">
                <a:tableStyleId>{5940675A-B579-460E-94D1-54222C63F5DA}</a:tableStyleId>
              </a:tblPr>
              <a:tblGrid>
                <a:gridCol w="697519">
                  <a:extLst>
                    <a:ext uri="{9D8B030D-6E8A-4147-A177-3AD203B41FA5}">
                      <a16:colId xmlns:a16="http://schemas.microsoft.com/office/drawing/2014/main" val="20000"/>
                    </a:ext>
                  </a:extLst>
                </a:gridCol>
                <a:gridCol w="697519">
                  <a:extLst>
                    <a:ext uri="{9D8B030D-6E8A-4147-A177-3AD203B41FA5}">
                      <a16:colId xmlns:a16="http://schemas.microsoft.com/office/drawing/2014/main" val="20001"/>
                    </a:ext>
                  </a:extLst>
                </a:gridCol>
                <a:gridCol w="697519">
                  <a:extLst>
                    <a:ext uri="{9D8B030D-6E8A-4147-A177-3AD203B41FA5}">
                      <a16:colId xmlns:a16="http://schemas.microsoft.com/office/drawing/2014/main" val="20002"/>
                    </a:ext>
                  </a:extLst>
                </a:gridCol>
                <a:gridCol w="697519">
                  <a:extLst>
                    <a:ext uri="{9D8B030D-6E8A-4147-A177-3AD203B41FA5}">
                      <a16:colId xmlns:a16="http://schemas.microsoft.com/office/drawing/2014/main" val="20003"/>
                    </a:ext>
                  </a:extLst>
                </a:gridCol>
                <a:gridCol w="697519">
                  <a:extLst>
                    <a:ext uri="{9D8B030D-6E8A-4147-A177-3AD203B41FA5}">
                      <a16:colId xmlns:a16="http://schemas.microsoft.com/office/drawing/2014/main" val="20004"/>
                    </a:ext>
                  </a:extLst>
                </a:gridCol>
              </a:tblGrid>
              <a:tr h="665017">
                <a:tc>
                  <a:txBody>
                    <a:bodyPr/>
                    <a:lstStyle/>
                    <a:p>
                      <a:pPr algn="ctr"/>
                      <a:r>
                        <a:rPr lang="en-GB" sz="2400" b="0" i="0" dirty="0">
                          <a:latin typeface="OpenDyslexicAlta" pitchFamily="2" charset="77"/>
                          <a:ea typeface="OpenDyslexic" charset="0"/>
                          <a:cs typeface="OpenDyslexic" charset="0"/>
                        </a:rPr>
                        <a:t>f</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l</a:t>
                      </a:r>
                    </a:p>
                  </a:txBody>
                  <a:tcPr/>
                </a:tc>
                <a:tc>
                  <a:txBody>
                    <a:bodyPr/>
                    <a:lstStyle/>
                    <a:p>
                      <a:pPr algn="ctr"/>
                      <a:r>
                        <a:rPr lang="en-GB" sz="2400" b="0" i="0" dirty="0" err="1">
                          <a:solidFill>
                            <a:srgbClr val="FF3860"/>
                          </a:solidFill>
                          <a:latin typeface="OpenDyslexicAlta" pitchFamily="2" charset="77"/>
                          <a:ea typeface="OpenDyslexic" charset="0"/>
                          <a:cs typeface="OpenDyslexic" charset="0"/>
                        </a:rPr>
                        <a:t>i</a:t>
                      </a:r>
                      <a:endParaRPr lang="en-GB" sz="2400" b="0" i="0" dirty="0">
                        <a:solidFill>
                          <a:srgbClr val="FF3860"/>
                        </a:solidFill>
                        <a:latin typeface="OpenDyslexicAlta" pitchFamily="2" charset="77"/>
                        <a:ea typeface="OpenDyslexic" charset="0"/>
                        <a:cs typeface="OpenDyslexic" charset="0"/>
                      </a:endParaRPr>
                    </a:p>
                  </a:txBody>
                  <a:tcPr/>
                </a:tc>
                <a:tc>
                  <a:txBody>
                    <a:bodyPr/>
                    <a:lstStyle/>
                    <a:p>
                      <a:pPr algn="ctr"/>
                      <a:r>
                        <a:rPr lang="en-GB" sz="2400" b="0" i="0" dirty="0">
                          <a:latin typeface="OpenDyslexicAlta" pitchFamily="2" charset="77"/>
                          <a:ea typeface="OpenDyslexic" charset="0"/>
                          <a:cs typeface="OpenDyslexic" charset="0"/>
                        </a:rPr>
                        <a:t>e</a:t>
                      </a:r>
                    </a:p>
                  </a:txBody>
                  <a:tcPr/>
                </a:tc>
                <a:tc>
                  <a:txBody>
                    <a:bodyPr/>
                    <a:lstStyle/>
                    <a:p>
                      <a:pPr algn="ctr"/>
                      <a:r>
                        <a:rPr lang="en-GB" sz="2400" b="0" i="0" dirty="0">
                          <a:latin typeface="OpenDyslexicAlta" pitchFamily="2" charset="77"/>
                          <a:ea typeface="OpenDyslexic" charset="0"/>
                          <a:cs typeface="OpenDyslexic" charset="0"/>
                        </a:rPr>
                        <a:t>s</a:t>
                      </a:r>
                    </a:p>
                  </a:txBody>
                  <a:tcPr/>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133980296"/>
              </p:ext>
            </p:extLst>
          </p:nvPr>
        </p:nvGraphicFramePr>
        <p:xfrm>
          <a:off x="6870327" y="5765022"/>
          <a:ext cx="4756927" cy="665017"/>
        </p:xfrm>
        <a:graphic>
          <a:graphicData uri="http://schemas.openxmlformats.org/drawingml/2006/table">
            <a:tbl>
              <a:tblPr firstRow="1" bandRow="1">
                <a:tableStyleId>{5940675A-B579-460E-94D1-54222C63F5DA}</a:tableStyleId>
              </a:tblPr>
              <a:tblGrid>
                <a:gridCol w="679561">
                  <a:extLst>
                    <a:ext uri="{9D8B030D-6E8A-4147-A177-3AD203B41FA5}">
                      <a16:colId xmlns:a16="http://schemas.microsoft.com/office/drawing/2014/main" val="20000"/>
                    </a:ext>
                  </a:extLst>
                </a:gridCol>
                <a:gridCol w="679561">
                  <a:extLst>
                    <a:ext uri="{9D8B030D-6E8A-4147-A177-3AD203B41FA5}">
                      <a16:colId xmlns:a16="http://schemas.microsoft.com/office/drawing/2014/main" val="20001"/>
                    </a:ext>
                  </a:extLst>
                </a:gridCol>
                <a:gridCol w="679561">
                  <a:extLst>
                    <a:ext uri="{9D8B030D-6E8A-4147-A177-3AD203B41FA5}">
                      <a16:colId xmlns:a16="http://schemas.microsoft.com/office/drawing/2014/main" val="20002"/>
                    </a:ext>
                  </a:extLst>
                </a:gridCol>
                <a:gridCol w="679561">
                  <a:extLst>
                    <a:ext uri="{9D8B030D-6E8A-4147-A177-3AD203B41FA5}">
                      <a16:colId xmlns:a16="http://schemas.microsoft.com/office/drawing/2014/main" val="20003"/>
                    </a:ext>
                  </a:extLst>
                </a:gridCol>
                <a:gridCol w="679561">
                  <a:extLst>
                    <a:ext uri="{9D8B030D-6E8A-4147-A177-3AD203B41FA5}">
                      <a16:colId xmlns:a16="http://schemas.microsoft.com/office/drawing/2014/main" val="20004"/>
                    </a:ext>
                  </a:extLst>
                </a:gridCol>
                <a:gridCol w="679561">
                  <a:extLst>
                    <a:ext uri="{9D8B030D-6E8A-4147-A177-3AD203B41FA5}">
                      <a16:colId xmlns:a16="http://schemas.microsoft.com/office/drawing/2014/main" val="20005"/>
                    </a:ext>
                  </a:extLst>
                </a:gridCol>
                <a:gridCol w="679561">
                  <a:extLst>
                    <a:ext uri="{9D8B030D-6E8A-4147-A177-3AD203B41FA5}">
                      <a16:colId xmlns:a16="http://schemas.microsoft.com/office/drawing/2014/main" val="3921201318"/>
                    </a:ext>
                  </a:extLst>
                </a:gridCol>
              </a:tblGrid>
              <a:tr h="665017">
                <a:tc>
                  <a:txBody>
                    <a:bodyPr/>
                    <a:lstStyle/>
                    <a:p>
                      <a:pPr algn="ctr"/>
                      <a:r>
                        <a:rPr lang="en-GB" sz="2400" b="0" i="0" dirty="0">
                          <a:latin typeface="OpenDyslexicAlta" pitchFamily="2" charset="77"/>
                          <a:ea typeface="OpenDyslexic" charset="0"/>
                          <a:cs typeface="OpenDyslexic" charset="0"/>
                        </a:rPr>
                        <a:t>r</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a:tc>
                <a:tc>
                  <a:txBody>
                    <a:bodyPr/>
                    <a:lstStyle/>
                    <a:p>
                      <a:pPr algn="ctr"/>
                      <a:r>
                        <a:rPr lang="en-GB" sz="2400" b="0" i="0" dirty="0">
                          <a:latin typeface="OpenDyslexicAlta" pitchFamily="2" charset="77"/>
                          <a:ea typeface="OpenDyslexic" charset="0"/>
                          <a:cs typeface="OpenDyslexic" charset="0"/>
                        </a:rPr>
                        <a:t>p</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l</a:t>
                      </a:r>
                    </a:p>
                  </a:txBody>
                  <a:tcPr/>
                </a:tc>
                <a:tc>
                  <a:txBody>
                    <a:bodyPr/>
                    <a:lstStyle/>
                    <a:p>
                      <a:pPr algn="ctr"/>
                      <a:r>
                        <a:rPr lang="en-GB" sz="2400" b="0" i="0" dirty="0" err="1">
                          <a:solidFill>
                            <a:srgbClr val="FF3860"/>
                          </a:solidFill>
                          <a:latin typeface="OpenDyslexicAlta" pitchFamily="2" charset="77"/>
                          <a:ea typeface="OpenDyslexic" charset="0"/>
                          <a:cs typeface="OpenDyslexic" charset="0"/>
                        </a:rPr>
                        <a:t>i</a:t>
                      </a:r>
                      <a:endParaRPr lang="en-GB" sz="2400" b="0" i="0" dirty="0">
                        <a:solidFill>
                          <a:srgbClr val="FF3860"/>
                        </a:solidFill>
                        <a:latin typeface="OpenDyslexicAlta" pitchFamily="2" charset="77"/>
                        <a:ea typeface="OpenDyslexic" charset="0"/>
                        <a:cs typeface="OpenDyslexic" charset="0"/>
                      </a:endParaRPr>
                    </a:p>
                  </a:txBody>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s</a:t>
                      </a:r>
                    </a:p>
                  </a:txBody>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992033743"/>
              </p:ext>
            </p:extLst>
          </p:nvPr>
        </p:nvGraphicFramePr>
        <p:xfrm>
          <a:off x="3382732" y="3923238"/>
          <a:ext cx="4249452" cy="665017"/>
        </p:xfrm>
        <a:graphic>
          <a:graphicData uri="http://schemas.openxmlformats.org/drawingml/2006/table">
            <a:tbl>
              <a:tblPr firstRow="1" bandRow="1">
                <a:tableStyleId>{5940675A-B579-460E-94D1-54222C63F5DA}</a:tableStyleId>
              </a:tblPr>
              <a:tblGrid>
                <a:gridCol w="708242">
                  <a:extLst>
                    <a:ext uri="{9D8B030D-6E8A-4147-A177-3AD203B41FA5}">
                      <a16:colId xmlns:a16="http://schemas.microsoft.com/office/drawing/2014/main" val="20000"/>
                    </a:ext>
                  </a:extLst>
                </a:gridCol>
                <a:gridCol w="708242">
                  <a:extLst>
                    <a:ext uri="{9D8B030D-6E8A-4147-A177-3AD203B41FA5}">
                      <a16:colId xmlns:a16="http://schemas.microsoft.com/office/drawing/2014/main" val="20001"/>
                    </a:ext>
                  </a:extLst>
                </a:gridCol>
                <a:gridCol w="708242">
                  <a:extLst>
                    <a:ext uri="{9D8B030D-6E8A-4147-A177-3AD203B41FA5}">
                      <a16:colId xmlns:a16="http://schemas.microsoft.com/office/drawing/2014/main" val="20002"/>
                    </a:ext>
                  </a:extLst>
                </a:gridCol>
                <a:gridCol w="708242">
                  <a:extLst>
                    <a:ext uri="{9D8B030D-6E8A-4147-A177-3AD203B41FA5}">
                      <a16:colId xmlns:a16="http://schemas.microsoft.com/office/drawing/2014/main" val="20003"/>
                    </a:ext>
                  </a:extLst>
                </a:gridCol>
                <a:gridCol w="708242">
                  <a:extLst>
                    <a:ext uri="{9D8B030D-6E8A-4147-A177-3AD203B41FA5}">
                      <a16:colId xmlns:a16="http://schemas.microsoft.com/office/drawing/2014/main" val="20004"/>
                    </a:ext>
                  </a:extLst>
                </a:gridCol>
                <a:gridCol w="708242">
                  <a:extLst>
                    <a:ext uri="{9D8B030D-6E8A-4147-A177-3AD203B41FA5}">
                      <a16:colId xmlns:a16="http://schemas.microsoft.com/office/drawing/2014/main" val="20005"/>
                    </a:ext>
                  </a:extLst>
                </a:gridCol>
              </a:tblGrid>
              <a:tr h="665017">
                <a:tc>
                  <a:txBody>
                    <a:bodyPr/>
                    <a:lstStyle/>
                    <a:p>
                      <a:pPr algn="ctr"/>
                      <a:r>
                        <a:rPr lang="en-GB" sz="2400" b="0" i="0" dirty="0">
                          <a:latin typeface="OpenDyslexicAlta" pitchFamily="2" charset="77"/>
                          <a:ea typeface="OpenDyslexic" charset="0"/>
                          <a:cs typeface="OpenDyslexic" charset="0"/>
                        </a:rPr>
                        <a:t>c</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o</a:t>
                      </a:r>
                    </a:p>
                  </a:txBody>
                  <a:tcPr/>
                </a:tc>
                <a:tc>
                  <a:txBody>
                    <a:bodyPr/>
                    <a:lstStyle/>
                    <a:p>
                      <a:pPr algn="ctr"/>
                      <a:r>
                        <a:rPr lang="en-GB" sz="2400" b="0" i="0" dirty="0">
                          <a:latin typeface="OpenDyslexicAlta" pitchFamily="2" charset="77"/>
                          <a:ea typeface="OpenDyslexic" charset="0"/>
                          <a:cs typeface="OpenDyslexic" charset="0"/>
                        </a:rPr>
                        <a:t>p</a:t>
                      </a:r>
                    </a:p>
                  </a:txBody>
                  <a:tcPr/>
                </a:tc>
                <a:tc>
                  <a:txBody>
                    <a:bodyPr/>
                    <a:lstStyle/>
                    <a:p>
                      <a:pPr algn="ctr"/>
                      <a:r>
                        <a:rPr lang="en-GB" sz="2400" b="0" i="0" dirty="0" err="1">
                          <a:solidFill>
                            <a:srgbClr val="FF3860"/>
                          </a:solidFill>
                          <a:latin typeface="OpenDyslexicAlta" pitchFamily="2" charset="77"/>
                          <a:ea typeface="OpenDyslexic" charset="0"/>
                          <a:cs typeface="OpenDyslexic" charset="0"/>
                        </a:rPr>
                        <a:t>i</a:t>
                      </a:r>
                      <a:endParaRPr lang="en-GB" sz="2400" b="0" i="0" dirty="0">
                        <a:solidFill>
                          <a:srgbClr val="FF3860"/>
                        </a:solidFill>
                        <a:latin typeface="OpenDyslexicAlta" pitchFamily="2" charset="77"/>
                        <a:ea typeface="OpenDyslexic" charset="0"/>
                        <a:cs typeface="OpenDyslexic" charset="0"/>
                      </a:endParaRPr>
                    </a:p>
                  </a:txBody>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s</a:t>
                      </a:r>
                    </a:p>
                  </a:txBody>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89474045"/>
              </p:ext>
            </p:extLst>
          </p:nvPr>
        </p:nvGraphicFramePr>
        <p:xfrm>
          <a:off x="7091196" y="1426117"/>
          <a:ext cx="4943806" cy="647705"/>
        </p:xfrm>
        <a:graphic>
          <a:graphicData uri="http://schemas.openxmlformats.org/drawingml/2006/table">
            <a:tbl>
              <a:tblPr firstRow="1" bandRow="1">
                <a:tableStyleId>{5940675A-B579-460E-94D1-54222C63F5DA}</a:tableStyleId>
              </a:tblPr>
              <a:tblGrid>
                <a:gridCol w="706258">
                  <a:extLst>
                    <a:ext uri="{9D8B030D-6E8A-4147-A177-3AD203B41FA5}">
                      <a16:colId xmlns:a16="http://schemas.microsoft.com/office/drawing/2014/main" val="20000"/>
                    </a:ext>
                  </a:extLst>
                </a:gridCol>
                <a:gridCol w="706258">
                  <a:extLst>
                    <a:ext uri="{9D8B030D-6E8A-4147-A177-3AD203B41FA5}">
                      <a16:colId xmlns:a16="http://schemas.microsoft.com/office/drawing/2014/main" val="20001"/>
                    </a:ext>
                  </a:extLst>
                </a:gridCol>
                <a:gridCol w="706258">
                  <a:extLst>
                    <a:ext uri="{9D8B030D-6E8A-4147-A177-3AD203B41FA5}">
                      <a16:colId xmlns:a16="http://schemas.microsoft.com/office/drawing/2014/main" val="20002"/>
                    </a:ext>
                  </a:extLst>
                </a:gridCol>
                <a:gridCol w="706258">
                  <a:extLst>
                    <a:ext uri="{9D8B030D-6E8A-4147-A177-3AD203B41FA5}">
                      <a16:colId xmlns:a16="http://schemas.microsoft.com/office/drawing/2014/main" val="20003"/>
                    </a:ext>
                  </a:extLst>
                </a:gridCol>
                <a:gridCol w="706258">
                  <a:extLst>
                    <a:ext uri="{9D8B030D-6E8A-4147-A177-3AD203B41FA5}">
                      <a16:colId xmlns:a16="http://schemas.microsoft.com/office/drawing/2014/main" val="20004"/>
                    </a:ext>
                  </a:extLst>
                </a:gridCol>
                <a:gridCol w="706258">
                  <a:extLst>
                    <a:ext uri="{9D8B030D-6E8A-4147-A177-3AD203B41FA5}">
                      <a16:colId xmlns:a16="http://schemas.microsoft.com/office/drawing/2014/main" val="20005"/>
                    </a:ext>
                  </a:extLst>
                </a:gridCol>
                <a:gridCol w="706258">
                  <a:extLst>
                    <a:ext uri="{9D8B030D-6E8A-4147-A177-3AD203B41FA5}">
                      <a16:colId xmlns:a16="http://schemas.microsoft.com/office/drawing/2014/main" val="20006"/>
                    </a:ext>
                  </a:extLst>
                </a:gridCol>
              </a:tblGrid>
              <a:tr h="647705">
                <a:tc>
                  <a:txBody>
                    <a:bodyPr/>
                    <a:lstStyle/>
                    <a:p>
                      <a:pPr algn="ctr"/>
                      <a:r>
                        <a:rPr lang="en-GB" sz="2400" b="0" i="0" dirty="0">
                          <a:latin typeface="OpenDyslexicAlta" pitchFamily="2" charset="77"/>
                          <a:ea typeface="OpenDyslexic" charset="0"/>
                          <a:cs typeface="OpenDyslexic" charset="0"/>
                        </a:rPr>
                        <a:t>c</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a</a:t>
                      </a:r>
                    </a:p>
                  </a:txBody>
                  <a:tcPr/>
                </a:tc>
                <a:tc>
                  <a:txBody>
                    <a:bodyPr/>
                    <a:lstStyle/>
                    <a:p>
                      <a:pPr algn="ctr"/>
                      <a:r>
                        <a:rPr lang="en-GB" sz="2400" b="0" i="0" dirty="0">
                          <a:latin typeface="OpenDyslexicAlta" pitchFamily="2" charset="77"/>
                          <a:ea typeface="OpenDyslexic" charset="0"/>
                          <a:cs typeface="OpenDyslexic" charset="0"/>
                        </a:rPr>
                        <a:t>r</a:t>
                      </a:r>
                    </a:p>
                  </a:txBody>
                  <a:tcPr/>
                </a:tc>
                <a:tc>
                  <a:txBody>
                    <a:bodyPr/>
                    <a:lstStyle/>
                    <a:p>
                      <a:pPr algn="ctr"/>
                      <a:r>
                        <a:rPr lang="en-GB" sz="2400" b="0" i="0" dirty="0">
                          <a:latin typeface="OpenDyslexicAlta" pitchFamily="2" charset="77"/>
                          <a:ea typeface="OpenDyslexic" charset="0"/>
                          <a:cs typeface="OpenDyslexic" charset="0"/>
                        </a:rPr>
                        <a:t>r</a:t>
                      </a:r>
                    </a:p>
                  </a:txBody>
                  <a:tcPr/>
                </a:tc>
                <a:tc>
                  <a:txBody>
                    <a:bodyPr/>
                    <a:lstStyle/>
                    <a:p>
                      <a:pPr algn="ctr"/>
                      <a:r>
                        <a:rPr lang="en-GB" sz="2400" b="0" i="0" dirty="0" err="1">
                          <a:solidFill>
                            <a:srgbClr val="FF3860"/>
                          </a:solidFill>
                          <a:latin typeface="OpenDyslexicAlta" pitchFamily="2" charset="77"/>
                          <a:ea typeface="OpenDyslexic" charset="0"/>
                          <a:cs typeface="OpenDyslexic" charset="0"/>
                        </a:rPr>
                        <a:t>i</a:t>
                      </a:r>
                      <a:endParaRPr lang="en-GB" sz="2400" b="0" i="0" dirty="0">
                        <a:solidFill>
                          <a:srgbClr val="FF3860"/>
                        </a:solidFill>
                        <a:latin typeface="OpenDyslexicAlta" pitchFamily="2" charset="77"/>
                        <a:ea typeface="OpenDyslexic" charset="0"/>
                        <a:cs typeface="OpenDyslexic" charset="0"/>
                      </a:endParaRPr>
                    </a:p>
                  </a:txBody>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s</a:t>
                      </a:r>
                    </a:p>
                  </a:txBody>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05690685"/>
              </p:ext>
            </p:extLst>
          </p:nvPr>
        </p:nvGraphicFramePr>
        <p:xfrm>
          <a:off x="3382732" y="4772381"/>
          <a:ext cx="5455024" cy="647705"/>
        </p:xfrm>
        <a:graphic>
          <a:graphicData uri="http://schemas.openxmlformats.org/drawingml/2006/table">
            <a:tbl>
              <a:tblPr firstRow="1" bandRow="1">
                <a:tableStyleId>{5940675A-B579-460E-94D1-54222C63F5DA}</a:tableStyleId>
              </a:tblPr>
              <a:tblGrid>
                <a:gridCol w="681878">
                  <a:extLst>
                    <a:ext uri="{9D8B030D-6E8A-4147-A177-3AD203B41FA5}">
                      <a16:colId xmlns:a16="http://schemas.microsoft.com/office/drawing/2014/main" val="20000"/>
                    </a:ext>
                  </a:extLst>
                </a:gridCol>
                <a:gridCol w="681878">
                  <a:extLst>
                    <a:ext uri="{9D8B030D-6E8A-4147-A177-3AD203B41FA5}">
                      <a16:colId xmlns:a16="http://schemas.microsoft.com/office/drawing/2014/main" val="20001"/>
                    </a:ext>
                  </a:extLst>
                </a:gridCol>
                <a:gridCol w="681878">
                  <a:extLst>
                    <a:ext uri="{9D8B030D-6E8A-4147-A177-3AD203B41FA5}">
                      <a16:colId xmlns:a16="http://schemas.microsoft.com/office/drawing/2014/main" val="20002"/>
                    </a:ext>
                  </a:extLst>
                </a:gridCol>
                <a:gridCol w="681878">
                  <a:extLst>
                    <a:ext uri="{9D8B030D-6E8A-4147-A177-3AD203B41FA5}">
                      <a16:colId xmlns:a16="http://schemas.microsoft.com/office/drawing/2014/main" val="20003"/>
                    </a:ext>
                  </a:extLst>
                </a:gridCol>
                <a:gridCol w="681878">
                  <a:extLst>
                    <a:ext uri="{9D8B030D-6E8A-4147-A177-3AD203B41FA5}">
                      <a16:colId xmlns:a16="http://schemas.microsoft.com/office/drawing/2014/main" val="20004"/>
                    </a:ext>
                  </a:extLst>
                </a:gridCol>
                <a:gridCol w="681878">
                  <a:extLst>
                    <a:ext uri="{9D8B030D-6E8A-4147-A177-3AD203B41FA5}">
                      <a16:colId xmlns:a16="http://schemas.microsoft.com/office/drawing/2014/main" val="20005"/>
                    </a:ext>
                  </a:extLst>
                </a:gridCol>
                <a:gridCol w="681878">
                  <a:extLst>
                    <a:ext uri="{9D8B030D-6E8A-4147-A177-3AD203B41FA5}">
                      <a16:colId xmlns:a16="http://schemas.microsoft.com/office/drawing/2014/main" val="20006"/>
                    </a:ext>
                  </a:extLst>
                </a:gridCol>
                <a:gridCol w="681878">
                  <a:extLst>
                    <a:ext uri="{9D8B030D-6E8A-4147-A177-3AD203B41FA5}">
                      <a16:colId xmlns:a16="http://schemas.microsoft.com/office/drawing/2014/main" val="20007"/>
                    </a:ext>
                  </a:extLst>
                </a:gridCol>
              </a:tblGrid>
              <a:tr h="647705">
                <a:tc>
                  <a:txBody>
                    <a:bodyPr/>
                    <a:lstStyle/>
                    <a:p>
                      <a:pPr algn="ctr"/>
                      <a:r>
                        <a:rPr lang="en-GB" sz="2400" b="0" i="0" dirty="0">
                          <a:solidFill>
                            <a:srgbClr val="FF3860"/>
                          </a:solidFill>
                          <a:latin typeface="OpenDyslexicAlta" pitchFamily="2" charset="77"/>
                          <a:ea typeface="OpenDyslexic" charset="0"/>
                          <a:cs typeface="OpenDyslexic" charset="0"/>
                        </a:rPr>
                        <a:t>s</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u</a:t>
                      </a:r>
                    </a:p>
                  </a:txBody>
                  <a:tcPr/>
                </a:tc>
                <a:tc>
                  <a:txBody>
                    <a:bodyPr/>
                    <a:lstStyle/>
                    <a:p>
                      <a:pPr algn="ctr"/>
                      <a:r>
                        <a:rPr lang="en-GB" sz="2400" b="0" i="0" dirty="0">
                          <a:latin typeface="OpenDyslexicAlta" pitchFamily="2" charset="77"/>
                          <a:ea typeface="OpenDyslexic" charset="0"/>
                          <a:cs typeface="OpenDyslexic" charset="0"/>
                        </a:rPr>
                        <a:t>p</a:t>
                      </a:r>
                    </a:p>
                  </a:txBody>
                  <a:tcPr/>
                </a:tc>
                <a:tc>
                  <a:txBody>
                    <a:bodyPr/>
                    <a:lstStyle/>
                    <a:p>
                      <a:pPr algn="ctr"/>
                      <a:r>
                        <a:rPr lang="en-GB" sz="2400" b="0" i="0" dirty="0">
                          <a:latin typeface="OpenDyslexicAlta" pitchFamily="2" charset="77"/>
                          <a:ea typeface="OpenDyslexic" charset="0"/>
                          <a:cs typeface="OpenDyslexic" charset="0"/>
                        </a:rPr>
                        <a:t>p</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l</a:t>
                      </a:r>
                    </a:p>
                  </a:txBody>
                  <a:tcPr/>
                </a:tc>
                <a:tc>
                  <a:txBody>
                    <a:bodyPr/>
                    <a:lstStyle/>
                    <a:p>
                      <a:pPr algn="ctr"/>
                      <a:r>
                        <a:rPr lang="en-GB" sz="2400" b="0" i="0" dirty="0" err="1">
                          <a:solidFill>
                            <a:srgbClr val="FF3860"/>
                          </a:solidFill>
                          <a:latin typeface="OpenDyslexicAlta" pitchFamily="2" charset="77"/>
                          <a:ea typeface="OpenDyslexic" charset="0"/>
                          <a:cs typeface="OpenDyslexic" charset="0"/>
                        </a:rPr>
                        <a:t>i</a:t>
                      </a:r>
                      <a:endParaRPr lang="en-GB" sz="2400" b="0" i="0" dirty="0">
                        <a:solidFill>
                          <a:srgbClr val="FF3860"/>
                        </a:solidFill>
                        <a:latin typeface="OpenDyslexicAlta" pitchFamily="2" charset="77"/>
                        <a:ea typeface="OpenDyslexic" charset="0"/>
                        <a:cs typeface="OpenDyslexic" charset="0"/>
                      </a:endParaRPr>
                    </a:p>
                  </a:txBody>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s</a:t>
                      </a:r>
                    </a:p>
                  </a:txBody>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1017364942"/>
              </p:ext>
            </p:extLst>
          </p:nvPr>
        </p:nvGraphicFramePr>
        <p:xfrm>
          <a:off x="7081869" y="2235264"/>
          <a:ext cx="4943806" cy="647705"/>
        </p:xfrm>
        <a:graphic>
          <a:graphicData uri="http://schemas.openxmlformats.org/drawingml/2006/table">
            <a:tbl>
              <a:tblPr firstRow="1" bandRow="1">
                <a:tableStyleId>{5940675A-B579-460E-94D1-54222C63F5DA}</a:tableStyleId>
              </a:tblPr>
              <a:tblGrid>
                <a:gridCol w="706258">
                  <a:extLst>
                    <a:ext uri="{9D8B030D-6E8A-4147-A177-3AD203B41FA5}">
                      <a16:colId xmlns:a16="http://schemas.microsoft.com/office/drawing/2014/main" val="20000"/>
                    </a:ext>
                  </a:extLst>
                </a:gridCol>
                <a:gridCol w="706258">
                  <a:extLst>
                    <a:ext uri="{9D8B030D-6E8A-4147-A177-3AD203B41FA5}">
                      <a16:colId xmlns:a16="http://schemas.microsoft.com/office/drawing/2014/main" val="20001"/>
                    </a:ext>
                  </a:extLst>
                </a:gridCol>
                <a:gridCol w="706258">
                  <a:extLst>
                    <a:ext uri="{9D8B030D-6E8A-4147-A177-3AD203B41FA5}">
                      <a16:colId xmlns:a16="http://schemas.microsoft.com/office/drawing/2014/main" val="20002"/>
                    </a:ext>
                  </a:extLst>
                </a:gridCol>
                <a:gridCol w="706258">
                  <a:extLst>
                    <a:ext uri="{9D8B030D-6E8A-4147-A177-3AD203B41FA5}">
                      <a16:colId xmlns:a16="http://schemas.microsoft.com/office/drawing/2014/main" val="20003"/>
                    </a:ext>
                  </a:extLst>
                </a:gridCol>
                <a:gridCol w="706258">
                  <a:extLst>
                    <a:ext uri="{9D8B030D-6E8A-4147-A177-3AD203B41FA5}">
                      <a16:colId xmlns:a16="http://schemas.microsoft.com/office/drawing/2014/main" val="20004"/>
                    </a:ext>
                  </a:extLst>
                </a:gridCol>
                <a:gridCol w="706258">
                  <a:extLst>
                    <a:ext uri="{9D8B030D-6E8A-4147-A177-3AD203B41FA5}">
                      <a16:colId xmlns:a16="http://schemas.microsoft.com/office/drawing/2014/main" val="20005"/>
                    </a:ext>
                  </a:extLst>
                </a:gridCol>
                <a:gridCol w="706258">
                  <a:extLst>
                    <a:ext uri="{9D8B030D-6E8A-4147-A177-3AD203B41FA5}">
                      <a16:colId xmlns:a16="http://schemas.microsoft.com/office/drawing/2014/main" val="20006"/>
                    </a:ext>
                  </a:extLst>
                </a:gridCol>
              </a:tblGrid>
              <a:tr h="647705">
                <a:tc>
                  <a:txBody>
                    <a:bodyPr/>
                    <a:lstStyle/>
                    <a:p>
                      <a:pPr algn="ctr"/>
                      <a:r>
                        <a:rPr lang="en-GB" sz="2400" b="0" i="0" dirty="0">
                          <a:latin typeface="OpenDyslexicAlta" pitchFamily="2" charset="77"/>
                          <a:ea typeface="OpenDyslexic" charset="0"/>
                          <a:cs typeface="OpenDyslexic" charset="0"/>
                        </a:rPr>
                        <a:t>l</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o</a:t>
                      </a:r>
                    </a:p>
                  </a:txBody>
                  <a:tcPr/>
                </a:tc>
                <a:tc>
                  <a:txBody>
                    <a:bodyPr/>
                    <a:lstStyle/>
                    <a:p>
                      <a:pPr algn="ctr"/>
                      <a:r>
                        <a:rPr lang="en-GB" sz="2400" b="0" i="0" dirty="0">
                          <a:latin typeface="OpenDyslexicAlta" pitchFamily="2" charset="77"/>
                          <a:ea typeface="OpenDyslexic" charset="0"/>
                          <a:cs typeface="OpenDyslexic" charset="0"/>
                        </a:rPr>
                        <a:t>r</a:t>
                      </a:r>
                    </a:p>
                  </a:txBody>
                  <a:tcPr/>
                </a:tc>
                <a:tc>
                  <a:txBody>
                    <a:bodyPr/>
                    <a:lstStyle/>
                    <a:p>
                      <a:pPr algn="ctr"/>
                      <a:r>
                        <a:rPr lang="en-GB" sz="2400" b="0" i="0" dirty="0">
                          <a:latin typeface="OpenDyslexicAlta" pitchFamily="2" charset="77"/>
                          <a:ea typeface="OpenDyslexic" charset="0"/>
                          <a:cs typeface="OpenDyslexic" charset="0"/>
                        </a:rPr>
                        <a:t>r</a:t>
                      </a:r>
                    </a:p>
                  </a:txBody>
                  <a:tcPr/>
                </a:tc>
                <a:tc>
                  <a:txBody>
                    <a:bodyPr/>
                    <a:lstStyle/>
                    <a:p>
                      <a:pPr algn="ctr"/>
                      <a:r>
                        <a:rPr lang="en-GB" sz="2400" b="0" i="0" dirty="0" err="1">
                          <a:solidFill>
                            <a:srgbClr val="FF3860"/>
                          </a:solidFill>
                          <a:latin typeface="OpenDyslexicAlta" pitchFamily="2" charset="77"/>
                          <a:ea typeface="OpenDyslexic" charset="0"/>
                          <a:cs typeface="OpenDyslexic" charset="0"/>
                        </a:rPr>
                        <a:t>i</a:t>
                      </a:r>
                      <a:endParaRPr lang="en-GB" sz="2400" b="0" i="0" dirty="0">
                        <a:solidFill>
                          <a:srgbClr val="FF3860"/>
                        </a:solidFill>
                        <a:latin typeface="OpenDyslexicAlta" pitchFamily="2" charset="77"/>
                        <a:ea typeface="OpenDyslexic" charset="0"/>
                        <a:cs typeface="OpenDyslexic" charset="0"/>
                      </a:endParaRPr>
                    </a:p>
                  </a:txBody>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s</a:t>
                      </a:r>
                    </a:p>
                  </a:txBody>
                  <a:tcPr/>
                </a:tc>
                <a:extLst>
                  <a:ext uri="{0D108BD9-81ED-4DB2-BD59-A6C34878D82A}">
                    <a16:rowId xmlns:a16="http://schemas.microsoft.com/office/drawing/2014/main" val="10000"/>
                  </a:ext>
                </a:extLst>
              </a:tr>
            </a:tbl>
          </a:graphicData>
        </a:graphic>
      </p:graphicFrame>
      <p:sp>
        <p:nvSpPr>
          <p:cNvPr id="22" name="Rectangle 21"/>
          <p:cNvSpPr/>
          <p:nvPr/>
        </p:nvSpPr>
        <p:spPr>
          <a:xfrm>
            <a:off x="3478706" y="5508686"/>
            <a:ext cx="2961851" cy="923330"/>
          </a:xfrm>
          <a:prstGeom prst="rect">
            <a:avLst/>
          </a:prstGeom>
        </p:spPr>
        <p:txBody>
          <a:bodyPr wrap="square">
            <a:spAutoFit/>
          </a:bodyPr>
          <a:lstStyle/>
          <a:p>
            <a:pPr algn="ctr"/>
            <a:r>
              <a:rPr lang="en-GB" dirty="0">
                <a:latin typeface="OpenDyslexicAlta" pitchFamily="2" charset="77"/>
                <a:ea typeface="OpenDyslexic" charset="0"/>
                <a:cs typeface="OpenDyslexic" charset="0"/>
              </a:rPr>
              <a:t>Can you use your spellings to locate the missing letters?</a:t>
            </a:r>
          </a:p>
        </p:txBody>
      </p:sp>
    </p:spTree>
    <p:extLst>
      <p:ext uri="{BB962C8B-B14F-4D97-AF65-F5344CB8AC3E}">
        <p14:creationId xmlns:p14="http://schemas.microsoft.com/office/powerpoint/2010/main" val="1656560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Adding ‘-ed’ to words ending in y. The y is changed to an </a:t>
            </a:r>
            <a:r>
              <a:rPr lang="en-GB" dirty="0" err="1"/>
              <a:t>i</a:t>
            </a:r>
            <a:r>
              <a:rPr lang="en-GB" dirty="0"/>
              <a: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15</a:t>
            </a:r>
          </a:p>
        </p:txBody>
      </p:sp>
    </p:spTree>
    <p:extLst>
      <p:ext uri="{BB962C8B-B14F-4D97-AF65-F5344CB8AC3E}">
        <p14:creationId xmlns:p14="http://schemas.microsoft.com/office/powerpoint/2010/main" val="29322139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15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 Adding ‘-ed’ to words ending in y. The y is changed to an </a:t>
            </a:r>
            <a:r>
              <a:rPr lang="en-GB" dirty="0" err="1"/>
              <a:t>i</a:t>
            </a:r>
            <a:r>
              <a:rPr lang="en-GB" dirty="0"/>
              <a:t>.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1006719211"/>
              </p:ext>
            </p:extLst>
          </p:nvPr>
        </p:nvGraphicFramePr>
        <p:xfrm>
          <a:off x="3429000" y="1311275"/>
          <a:ext cx="8363607" cy="510675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32251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When adding ‘ed’ to the end of a word which ends in a y then the following rule is followed:</a:t>
                      </a:r>
                      <a:br>
                        <a:rPr lang="en-GB" sz="1700" b="0" i="0" dirty="0">
                          <a:latin typeface="Muli" pitchFamily="2" charset="77"/>
                        </a:rPr>
                      </a:br>
                      <a:br>
                        <a:rPr lang="en-GB" sz="1700" b="0" i="0" dirty="0">
                          <a:latin typeface="Muli" pitchFamily="2" charset="77"/>
                        </a:rPr>
                      </a:br>
                      <a:r>
                        <a:rPr lang="en-GB" sz="1700" b="0" i="0" dirty="0">
                          <a:latin typeface="Muli" pitchFamily="2" charset="77"/>
                        </a:rPr>
                        <a:t>root word   - y  and change to </a:t>
                      </a:r>
                      <a:r>
                        <a:rPr lang="en-GB" sz="1700" b="0" i="0" dirty="0" err="1">
                          <a:latin typeface="Muli" pitchFamily="2" charset="77"/>
                        </a:rPr>
                        <a:t>i</a:t>
                      </a:r>
                      <a:r>
                        <a:rPr lang="en-GB" sz="1700" b="0" i="0" dirty="0">
                          <a:latin typeface="Muli" pitchFamily="2" charset="77"/>
                        </a:rPr>
                        <a:t>   and then + ed.</a:t>
                      </a:r>
                      <a:br>
                        <a:rPr lang="en-GB" sz="1700" b="0" i="0" dirty="0">
                          <a:latin typeface="Muli" pitchFamily="2" charset="77"/>
                        </a:rPr>
                      </a:br>
                      <a:r>
                        <a:rPr lang="en-GB" sz="1700" b="0" i="0" dirty="0">
                          <a:latin typeface="Muli" pitchFamily="2" charset="77"/>
                        </a:rPr>
                        <a:t>copy  - y and add </a:t>
                      </a:r>
                      <a:r>
                        <a:rPr lang="en-GB" sz="1700" b="0" i="0" dirty="0" err="1">
                          <a:latin typeface="Muli" pitchFamily="2" charset="77"/>
                        </a:rPr>
                        <a:t>i</a:t>
                      </a:r>
                      <a:r>
                        <a:rPr lang="en-GB" sz="1700" b="0" i="0" dirty="0">
                          <a:latin typeface="Muli" pitchFamily="2" charset="77"/>
                        </a:rPr>
                        <a:t> = </a:t>
                      </a:r>
                      <a:r>
                        <a:rPr lang="en-GB" sz="1700" b="0" i="0" dirty="0" err="1">
                          <a:latin typeface="Muli" pitchFamily="2" charset="77"/>
                        </a:rPr>
                        <a:t>copi</a:t>
                      </a:r>
                      <a:r>
                        <a:rPr lang="en-GB" sz="1700" b="0" i="0" dirty="0">
                          <a:latin typeface="Muli" pitchFamily="2" charset="77"/>
                        </a:rPr>
                        <a:t>  then add ed  = copied </a:t>
                      </a:r>
                    </a:p>
                  </a:txBody>
                  <a:tcPr/>
                </a:tc>
                <a:extLst>
                  <a:ext uri="{0D108BD9-81ED-4DB2-BD59-A6C34878D82A}">
                    <a16:rowId xmlns:a16="http://schemas.microsoft.com/office/drawing/2014/main" val="10000"/>
                  </a:ext>
                </a:extLst>
              </a:tr>
              <a:tr h="1555833">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look at the list of root words and the spelling list. Can they work out the rule for adding ‘ed’ to the root words that end in ‘y’?</a:t>
                      </a:r>
                    </a:p>
                    <a:p>
                      <a:endParaRPr lang="en-GB" sz="1700" b="0" i="0" baseline="0" dirty="0">
                        <a:latin typeface="Muli" pitchFamily="2" charset="77"/>
                      </a:endParaRPr>
                    </a:p>
                    <a:p>
                      <a:r>
                        <a:rPr lang="en-GB" sz="1700" b="0" i="0" baseline="0" dirty="0">
                          <a:latin typeface="Muli" pitchFamily="2" charset="77"/>
                        </a:rPr>
                        <a:t>Share their thoughts and explain the correct rule.</a:t>
                      </a:r>
                    </a:p>
                  </a:txBody>
                  <a:tcPr/>
                </a:tc>
                <a:extLst>
                  <a:ext uri="{0D108BD9-81ED-4DB2-BD59-A6C34878D82A}">
                    <a16:rowId xmlns:a16="http://schemas.microsoft.com/office/drawing/2014/main" val="10001"/>
                  </a:ext>
                </a:extLst>
              </a:tr>
              <a:tr h="1856509">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Stick a big piece of paper on the wall (one for each group). Call out a spelling list word and set a one minute timer. One member of the group runs and writes down the spelling on the paper, runs back to the group and hands over the pen to the next person, they run to the paper and write the word. This continues until the timer runs out. 1 point for each correctly spelled word. </a:t>
                      </a:r>
                    </a:p>
                    <a:p>
                      <a:endParaRPr lang="en-GB" sz="1700" b="0" i="0" dirty="0">
                        <a:latin typeface="Muli" pitchFamily="2" charset="77"/>
                      </a:endParaRPr>
                    </a:p>
                    <a:p>
                      <a:r>
                        <a:rPr lang="en-GB" sz="1700" b="0" i="0" dirty="0">
                          <a:latin typeface="Muli" pitchFamily="2" charset="77"/>
                        </a:rPr>
                        <a:t>Start again with another spelling list word!</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868463925"/>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copied</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replied</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spied</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fried</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applied</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relied</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identified</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multiplied</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magnified</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supplied</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8312268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1" y="497872"/>
            <a:ext cx="8768908" cy="461665"/>
          </a:xfrm>
          <a:prstGeom prst="rect">
            <a:avLst/>
          </a:prstGeom>
          <a:noFill/>
        </p:spPr>
        <p:txBody>
          <a:bodyPr wrap="square" rtlCol="0">
            <a:spAutoFit/>
          </a:bodyPr>
          <a:lstStyle/>
          <a:p>
            <a:r>
              <a:rPr lang="en-GB" sz="2400" dirty="0">
                <a:latin typeface="OpenDyslexicAlta" pitchFamily="2" charset="77"/>
              </a:rPr>
              <a:t>What happens to the root word in order to add ‘ed’?</a:t>
            </a:r>
          </a:p>
        </p:txBody>
      </p:sp>
      <p:graphicFrame>
        <p:nvGraphicFramePr>
          <p:cNvPr id="3" name="Table 2">
            <a:extLst>
              <a:ext uri="{FF2B5EF4-FFF2-40B4-BE49-F238E27FC236}">
                <a16:creationId xmlns:a16="http://schemas.microsoft.com/office/drawing/2014/main" id="{EA76DE10-5656-444A-AB9E-939D0206A511}"/>
              </a:ext>
            </a:extLst>
          </p:cNvPr>
          <p:cNvGraphicFramePr>
            <a:graphicFrameLocks noGrp="1"/>
          </p:cNvGraphicFramePr>
          <p:nvPr>
            <p:extLst>
              <p:ext uri="{D42A27DB-BD31-4B8C-83A1-F6EECF244321}">
                <p14:modId xmlns:p14="http://schemas.microsoft.com/office/powerpoint/2010/main" val="1660287357"/>
              </p:ext>
            </p:extLst>
          </p:nvPr>
        </p:nvGraphicFramePr>
        <p:xfrm>
          <a:off x="6776421" y="1363046"/>
          <a:ext cx="2787650" cy="4547309"/>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487992055"/>
                    </a:ext>
                  </a:extLst>
                </a:gridCol>
              </a:tblGrid>
              <a:tr h="432509">
                <a:tc>
                  <a:txBody>
                    <a:bodyPr/>
                    <a:lstStyle/>
                    <a:p>
                      <a:r>
                        <a:rPr lang="en-GB" b="0" i="0" dirty="0">
                          <a:latin typeface="OpenDyslexicAlta" pitchFamily="2" charset="77"/>
                          <a:ea typeface="OpenDyslexic" charset="0"/>
                          <a:cs typeface="OpenDyslexic" charset="0"/>
                        </a:rPr>
                        <a:t>copied</a:t>
                      </a:r>
                    </a:p>
                  </a:txBody>
                  <a:tcPr/>
                </a:tc>
                <a:extLst>
                  <a:ext uri="{0D108BD9-81ED-4DB2-BD59-A6C34878D82A}">
                    <a16:rowId xmlns:a16="http://schemas.microsoft.com/office/drawing/2014/main" val="614758907"/>
                  </a:ext>
                </a:extLst>
              </a:tr>
              <a:tr h="457200">
                <a:tc>
                  <a:txBody>
                    <a:bodyPr/>
                    <a:lstStyle/>
                    <a:p>
                      <a:r>
                        <a:rPr lang="en-GB" b="0" i="0" dirty="0">
                          <a:latin typeface="OpenDyslexicAlta" pitchFamily="2" charset="77"/>
                          <a:ea typeface="OpenDyslexic" charset="0"/>
                          <a:cs typeface="OpenDyslexic" charset="0"/>
                        </a:rPr>
                        <a:t>replied</a:t>
                      </a:r>
                    </a:p>
                  </a:txBody>
                  <a:tcPr/>
                </a:tc>
                <a:extLst>
                  <a:ext uri="{0D108BD9-81ED-4DB2-BD59-A6C34878D82A}">
                    <a16:rowId xmlns:a16="http://schemas.microsoft.com/office/drawing/2014/main" val="3047277672"/>
                  </a:ext>
                </a:extLst>
              </a:tr>
              <a:tr h="457200">
                <a:tc>
                  <a:txBody>
                    <a:bodyPr/>
                    <a:lstStyle/>
                    <a:p>
                      <a:r>
                        <a:rPr lang="en-GB" b="0" i="0" dirty="0">
                          <a:latin typeface="OpenDyslexicAlta" pitchFamily="2" charset="77"/>
                          <a:ea typeface="OpenDyslexic" charset="0"/>
                          <a:cs typeface="OpenDyslexic" charset="0"/>
                        </a:rPr>
                        <a:t>spied</a:t>
                      </a:r>
                    </a:p>
                  </a:txBody>
                  <a:tcPr/>
                </a:tc>
                <a:extLst>
                  <a:ext uri="{0D108BD9-81ED-4DB2-BD59-A6C34878D82A}">
                    <a16:rowId xmlns:a16="http://schemas.microsoft.com/office/drawing/2014/main" val="2237397614"/>
                  </a:ext>
                </a:extLst>
              </a:tr>
              <a:tr h="457200">
                <a:tc>
                  <a:txBody>
                    <a:bodyPr/>
                    <a:lstStyle/>
                    <a:p>
                      <a:r>
                        <a:rPr lang="en-GB" b="0" i="0" dirty="0">
                          <a:latin typeface="OpenDyslexicAlta" pitchFamily="2" charset="77"/>
                          <a:ea typeface="OpenDyslexic" charset="0"/>
                          <a:cs typeface="OpenDyslexic" charset="0"/>
                        </a:rPr>
                        <a:t>fried</a:t>
                      </a:r>
                    </a:p>
                  </a:txBody>
                  <a:tcPr/>
                </a:tc>
                <a:extLst>
                  <a:ext uri="{0D108BD9-81ED-4DB2-BD59-A6C34878D82A}">
                    <a16:rowId xmlns:a16="http://schemas.microsoft.com/office/drawing/2014/main" val="2756322682"/>
                  </a:ext>
                </a:extLst>
              </a:tr>
              <a:tr h="457200">
                <a:tc>
                  <a:txBody>
                    <a:bodyPr/>
                    <a:lstStyle/>
                    <a:p>
                      <a:r>
                        <a:rPr lang="en-GB" b="0" i="0" dirty="0">
                          <a:latin typeface="OpenDyslexicAlta" pitchFamily="2" charset="77"/>
                          <a:ea typeface="OpenDyslexic" charset="0"/>
                          <a:cs typeface="OpenDyslexic" charset="0"/>
                        </a:rPr>
                        <a:t>applied</a:t>
                      </a:r>
                    </a:p>
                  </a:txBody>
                  <a:tcPr/>
                </a:tc>
                <a:extLst>
                  <a:ext uri="{0D108BD9-81ED-4DB2-BD59-A6C34878D82A}">
                    <a16:rowId xmlns:a16="http://schemas.microsoft.com/office/drawing/2014/main" val="1007237213"/>
                  </a:ext>
                </a:extLst>
              </a:tr>
              <a:tr h="457200">
                <a:tc>
                  <a:txBody>
                    <a:bodyPr/>
                    <a:lstStyle/>
                    <a:p>
                      <a:r>
                        <a:rPr lang="en-GB" b="0" i="0" dirty="0">
                          <a:latin typeface="OpenDyslexicAlta" pitchFamily="2" charset="77"/>
                          <a:ea typeface="OpenDyslexic" charset="0"/>
                          <a:cs typeface="OpenDyslexic" charset="0"/>
                        </a:rPr>
                        <a:t>relied</a:t>
                      </a:r>
                    </a:p>
                  </a:txBody>
                  <a:tcPr/>
                </a:tc>
                <a:extLst>
                  <a:ext uri="{0D108BD9-81ED-4DB2-BD59-A6C34878D82A}">
                    <a16:rowId xmlns:a16="http://schemas.microsoft.com/office/drawing/2014/main" val="3701213094"/>
                  </a:ext>
                </a:extLst>
              </a:tr>
              <a:tr h="457200">
                <a:tc>
                  <a:txBody>
                    <a:bodyPr/>
                    <a:lstStyle/>
                    <a:p>
                      <a:r>
                        <a:rPr lang="en-GB" b="0" i="0" dirty="0">
                          <a:latin typeface="OpenDyslexicAlta" pitchFamily="2" charset="77"/>
                          <a:ea typeface="OpenDyslexic" charset="0"/>
                          <a:cs typeface="OpenDyslexic" charset="0"/>
                        </a:rPr>
                        <a:t>identified</a:t>
                      </a:r>
                    </a:p>
                  </a:txBody>
                  <a:tcPr/>
                </a:tc>
                <a:extLst>
                  <a:ext uri="{0D108BD9-81ED-4DB2-BD59-A6C34878D82A}">
                    <a16:rowId xmlns:a16="http://schemas.microsoft.com/office/drawing/2014/main" val="2555840622"/>
                  </a:ext>
                </a:extLst>
              </a:tr>
              <a:tr h="457200">
                <a:tc>
                  <a:txBody>
                    <a:bodyPr/>
                    <a:lstStyle/>
                    <a:p>
                      <a:r>
                        <a:rPr lang="en-GB" b="0" i="0" dirty="0">
                          <a:latin typeface="OpenDyslexicAlta" pitchFamily="2" charset="77"/>
                          <a:ea typeface="OpenDyslexic" charset="0"/>
                          <a:cs typeface="OpenDyslexic" charset="0"/>
                        </a:rPr>
                        <a:t>multiplied</a:t>
                      </a:r>
                    </a:p>
                  </a:txBody>
                  <a:tcPr/>
                </a:tc>
                <a:extLst>
                  <a:ext uri="{0D108BD9-81ED-4DB2-BD59-A6C34878D82A}">
                    <a16:rowId xmlns:a16="http://schemas.microsoft.com/office/drawing/2014/main" val="496091967"/>
                  </a:ext>
                </a:extLst>
              </a:tr>
              <a:tr h="457200">
                <a:tc>
                  <a:txBody>
                    <a:bodyPr/>
                    <a:lstStyle/>
                    <a:p>
                      <a:r>
                        <a:rPr lang="en-GB" b="0" i="0" dirty="0">
                          <a:latin typeface="OpenDyslexicAlta" pitchFamily="2" charset="77"/>
                          <a:ea typeface="OpenDyslexic" charset="0"/>
                          <a:cs typeface="OpenDyslexic" charset="0"/>
                        </a:rPr>
                        <a:t>magnified</a:t>
                      </a:r>
                    </a:p>
                  </a:txBody>
                  <a:tcPr/>
                </a:tc>
                <a:extLst>
                  <a:ext uri="{0D108BD9-81ED-4DB2-BD59-A6C34878D82A}">
                    <a16:rowId xmlns:a16="http://schemas.microsoft.com/office/drawing/2014/main" val="1049611856"/>
                  </a:ext>
                </a:extLst>
              </a:tr>
              <a:tr h="457200">
                <a:tc>
                  <a:txBody>
                    <a:bodyPr/>
                    <a:lstStyle/>
                    <a:p>
                      <a:r>
                        <a:rPr lang="en-GB" b="0" i="0" dirty="0">
                          <a:latin typeface="OpenDyslexicAlta" pitchFamily="2" charset="77"/>
                          <a:ea typeface="OpenDyslexic" charset="0"/>
                          <a:cs typeface="OpenDyslexic" charset="0"/>
                        </a:rPr>
                        <a:t>supplied</a:t>
                      </a:r>
                    </a:p>
                  </a:txBody>
                  <a:tcPr/>
                </a:tc>
                <a:extLst>
                  <a:ext uri="{0D108BD9-81ED-4DB2-BD59-A6C34878D82A}">
                    <a16:rowId xmlns:a16="http://schemas.microsoft.com/office/drawing/2014/main" val="983881932"/>
                  </a:ext>
                </a:extLst>
              </a:tr>
            </a:tbl>
          </a:graphicData>
        </a:graphic>
      </p:graphicFrame>
      <p:graphicFrame>
        <p:nvGraphicFramePr>
          <p:cNvPr id="4" name="Table 3">
            <a:extLst>
              <a:ext uri="{FF2B5EF4-FFF2-40B4-BE49-F238E27FC236}">
                <a16:creationId xmlns:a16="http://schemas.microsoft.com/office/drawing/2014/main" id="{1AF23CE3-C92F-41EE-9111-BEDD57837E17}"/>
              </a:ext>
            </a:extLst>
          </p:cNvPr>
          <p:cNvGraphicFramePr>
            <a:graphicFrameLocks noGrp="1"/>
          </p:cNvGraphicFramePr>
          <p:nvPr>
            <p:extLst>
              <p:ext uri="{D42A27DB-BD31-4B8C-83A1-F6EECF244321}">
                <p14:modId xmlns:p14="http://schemas.microsoft.com/office/powerpoint/2010/main" val="4240182153"/>
              </p:ext>
            </p:extLst>
          </p:nvPr>
        </p:nvGraphicFramePr>
        <p:xfrm>
          <a:off x="1784873" y="1363046"/>
          <a:ext cx="2787650" cy="45720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487992055"/>
                    </a:ext>
                  </a:extLst>
                </a:gridCol>
              </a:tblGrid>
              <a:tr h="457200">
                <a:tc>
                  <a:txBody>
                    <a:bodyPr/>
                    <a:lstStyle/>
                    <a:p>
                      <a:r>
                        <a:rPr lang="en-GB" b="0" i="0" dirty="0">
                          <a:latin typeface="OpenDyslexicAlta" pitchFamily="2" charset="77"/>
                          <a:ea typeface="OpenDyslexic" charset="0"/>
                          <a:cs typeface="OpenDyslexic" charset="0"/>
                        </a:rPr>
                        <a:t>copy</a:t>
                      </a:r>
                    </a:p>
                  </a:txBody>
                  <a:tcPr/>
                </a:tc>
                <a:extLst>
                  <a:ext uri="{0D108BD9-81ED-4DB2-BD59-A6C34878D82A}">
                    <a16:rowId xmlns:a16="http://schemas.microsoft.com/office/drawing/2014/main" val="614758907"/>
                  </a:ext>
                </a:extLst>
              </a:tr>
              <a:tr h="457200">
                <a:tc>
                  <a:txBody>
                    <a:bodyPr/>
                    <a:lstStyle/>
                    <a:p>
                      <a:r>
                        <a:rPr lang="en-GB" b="0" i="0" dirty="0">
                          <a:latin typeface="OpenDyslexicAlta" pitchFamily="2" charset="77"/>
                          <a:ea typeface="OpenDyslexic" charset="0"/>
                          <a:cs typeface="OpenDyslexic" charset="0"/>
                        </a:rPr>
                        <a:t>reply</a:t>
                      </a:r>
                    </a:p>
                  </a:txBody>
                  <a:tcPr/>
                </a:tc>
                <a:extLst>
                  <a:ext uri="{0D108BD9-81ED-4DB2-BD59-A6C34878D82A}">
                    <a16:rowId xmlns:a16="http://schemas.microsoft.com/office/drawing/2014/main" val="3047277672"/>
                  </a:ext>
                </a:extLst>
              </a:tr>
              <a:tr h="457200">
                <a:tc>
                  <a:txBody>
                    <a:bodyPr/>
                    <a:lstStyle/>
                    <a:p>
                      <a:r>
                        <a:rPr lang="en-GB" b="0" i="0" dirty="0">
                          <a:latin typeface="OpenDyslexicAlta" pitchFamily="2" charset="77"/>
                          <a:ea typeface="OpenDyslexic" charset="0"/>
                          <a:cs typeface="OpenDyslexic" charset="0"/>
                        </a:rPr>
                        <a:t>spy</a:t>
                      </a:r>
                    </a:p>
                  </a:txBody>
                  <a:tcPr/>
                </a:tc>
                <a:extLst>
                  <a:ext uri="{0D108BD9-81ED-4DB2-BD59-A6C34878D82A}">
                    <a16:rowId xmlns:a16="http://schemas.microsoft.com/office/drawing/2014/main" val="2237397614"/>
                  </a:ext>
                </a:extLst>
              </a:tr>
              <a:tr h="457200">
                <a:tc>
                  <a:txBody>
                    <a:bodyPr/>
                    <a:lstStyle/>
                    <a:p>
                      <a:r>
                        <a:rPr lang="en-GB" b="0" i="0" dirty="0">
                          <a:latin typeface="OpenDyslexicAlta" pitchFamily="2" charset="77"/>
                          <a:ea typeface="OpenDyslexic" charset="0"/>
                          <a:cs typeface="OpenDyslexic" charset="0"/>
                        </a:rPr>
                        <a:t>fry</a:t>
                      </a:r>
                    </a:p>
                  </a:txBody>
                  <a:tcPr/>
                </a:tc>
                <a:extLst>
                  <a:ext uri="{0D108BD9-81ED-4DB2-BD59-A6C34878D82A}">
                    <a16:rowId xmlns:a16="http://schemas.microsoft.com/office/drawing/2014/main" val="2756322682"/>
                  </a:ext>
                </a:extLst>
              </a:tr>
              <a:tr h="457200">
                <a:tc>
                  <a:txBody>
                    <a:bodyPr/>
                    <a:lstStyle/>
                    <a:p>
                      <a:r>
                        <a:rPr lang="en-GB" b="0" i="0" dirty="0">
                          <a:latin typeface="OpenDyslexicAlta" pitchFamily="2" charset="77"/>
                          <a:ea typeface="OpenDyslexic" charset="0"/>
                          <a:cs typeface="OpenDyslexic" charset="0"/>
                        </a:rPr>
                        <a:t>apply</a:t>
                      </a:r>
                    </a:p>
                  </a:txBody>
                  <a:tcPr/>
                </a:tc>
                <a:extLst>
                  <a:ext uri="{0D108BD9-81ED-4DB2-BD59-A6C34878D82A}">
                    <a16:rowId xmlns:a16="http://schemas.microsoft.com/office/drawing/2014/main" val="1007237213"/>
                  </a:ext>
                </a:extLst>
              </a:tr>
              <a:tr h="457200">
                <a:tc>
                  <a:txBody>
                    <a:bodyPr/>
                    <a:lstStyle/>
                    <a:p>
                      <a:r>
                        <a:rPr lang="en-GB" b="0" i="0" dirty="0">
                          <a:latin typeface="OpenDyslexicAlta" pitchFamily="2" charset="77"/>
                          <a:ea typeface="OpenDyslexic" charset="0"/>
                          <a:cs typeface="OpenDyslexic" charset="0"/>
                        </a:rPr>
                        <a:t>rely</a:t>
                      </a:r>
                    </a:p>
                  </a:txBody>
                  <a:tcPr/>
                </a:tc>
                <a:extLst>
                  <a:ext uri="{0D108BD9-81ED-4DB2-BD59-A6C34878D82A}">
                    <a16:rowId xmlns:a16="http://schemas.microsoft.com/office/drawing/2014/main" val="3701213094"/>
                  </a:ext>
                </a:extLst>
              </a:tr>
              <a:tr h="457200">
                <a:tc>
                  <a:txBody>
                    <a:bodyPr/>
                    <a:lstStyle/>
                    <a:p>
                      <a:r>
                        <a:rPr lang="en-GB" b="0" i="0" dirty="0">
                          <a:latin typeface="OpenDyslexicAlta" pitchFamily="2" charset="77"/>
                          <a:ea typeface="OpenDyslexic" charset="0"/>
                          <a:cs typeface="OpenDyslexic" charset="0"/>
                        </a:rPr>
                        <a:t>identify</a:t>
                      </a:r>
                    </a:p>
                  </a:txBody>
                  <a:tcPr/>
                </a:tc>
                <a:extLst>
                  <a:ext uri="{0D108BD9-81ED-4DB2-BD59-A6C34878D82A}">
                    <a16:rowId xmlns:a16="http://schemas.microsoft.com/office/drawing/2014/main" val="2555840622"/>
                  </a:ext>
                </a:extLst>
              </a:tr>
              <a:tr h="457200">
                <a:tc>
                  <a:txBody>
                    <a:bodyPr/>
                    <a:lstStyle/>
                    <a:p>
                      <a:r>
                        <a:rPr lang="en-GB" b="0" i="0" dirty="0">
                          <a:latin typeface="OpenDyslexicAlta" pitchFamily="2" charset="77"/>
                          <a:ea typeface="OpenDyslexic" charset="0"/>
                          <a:cs typeface="OpenDyslexic" charset="0"/>
                        </a:rPr>
                        <a:t>multiply</a:t>
                      </a:r>
                    </a:p>
                  </a:txBody>
                  <a:tcPr/>
                </a:tc>
                <a:extLst>
                  <a:ext uri="{0D108BD9-81ED-4DB2-BD59-A6C34878D82A}">
                    <a16:rowId xmlns:a16="http://schemas.microsoft.com/office/drawing/2014/main" val="496091967"/>
                  </a:ext>
                </a:extLst>
              </a:tr>
              <a:tr h="457200">
                <a:tc>
                  <a:txBody>
                    <a:bodyPr/>
                    <a:lstStyle/>
                    <a:p>
                      <a:r>
                        <a:rPr lang="en-GB" b="0" i="0" dirty="0">
                          <a:latin typeface="OpenDyslexicAlta" pitchFamily="2" charset="77"/>
                          <a:ea typeface="OpenDyslexic" charset="0"/>
                          <a:cs typeface="OpenDyslexic" charset="0"/>
                        </a:rPr>
                        <a:t>magnify</a:t>
                      </a:r>
                    </a:p>
                  </a:txBody>
                  <a:tcPr/>
                </a:tc>
                <a:extLst>
                  <a:ext uri="{0D108BD9-81ED-4DB2-BD59-A6C34878D82A}">
                    <a16:rowId xmlns:a16="http://schemas.microsoft.com/office/drawing/2014/main" val="1049611856"/>
                  </a:ext>
                </a:extLst>
              </a:tr>
              <a:tr h="457200">
                <a:tc>
                  <a:txBody>
                    <a:bodyPr/>
                    <a:lstStyle/>
                    <a:p>
                      <a:r>
                        <a:rPr lang="en-GB" b="0" i="0" dirty="0">
                          <a:latin typeface="OpenDyslexicAlta" pitchFamily="2" charset="77"/>
                          <a:ea typeface="OpenDyslexic" charset="0"/>
                          <a:cs typeface="OpenDyslexic" charset="0"/>
                        </a:rPr>
                        <a:t>supply</a:t>
                      </a:r>
                    </a:p>
                  </a:txBody>
                  <a:tcPr/>
                </a:tc>
                <a:extLst>
                  <a:ext uri="{0D108BD9-81ED-4DB2-BD59-A6C34878D82A}">
                    <a16:rowId xmlns:a16="http://schemas.microsoft.com/office/drawing/2014/main" val="983881932"/>
                  </a:ext>
                </a:extLst>
              </a:tr>
            </a:tbl>
          </a:graphicData>
        </a:graphic>
      </p:graphicFrame>
      <p:sp>
        <p:nvSpPr>
          <p:cNvPr id="5" name="TextBox 4">
            <a:extLst>
              <a:ext uri="{FF2B5EF4-FFF2-40B4-BE49-F238E27FC236}">
                <a16:creationId xmlns:a16="http://schemas.microsoft.com/office/drawing/2014/main" id="{7B822A5F-AFC8-4330-852F-1A799A69035E}"/>
              </a:ext>
            </a:extLst>
          </p:cNvPr>
          <p:cNvSpPr txBox="1"/>
          <p:nvPr/>
        </p:nvSpPr>
        <p:spPr>
          <a:xfrm>
            <a:off x="3962400" y="6098518"/>
            <a:ext cx="4532243" cy="523220"/>
          </a:xfrm>
          <a:prstGeom prst="rect">
            <a:avLst/>
          </a:prstGeom>
          <a:noFill/>
        </p:spPr>
        <p:txBody>
          <a:bodyPr wrap="square" rtlCol="0">
            <a:spAutoFit/>
          </a:bodyPr>
          <a:lstStyle/>
          <a:p>
            <a:r>
              <a:rPr lang="en-GB" sz="2800" dirty="0">
                <a:latin typeface="OpenDyslexicAlta" pitchFamily="2" charset="77"/>
              </a:rPr>
              <a:t>- y  + </a:t>
            </a:r>
            <a:r>
              <a:rPr lang="en-GB" sz="2800" dirty="0" err="1">
                <a:latin typeface="OpenDyslexicAlta" pitchFamily="2" charset="77"/>
              </a:rPr>
              <a:t>i</a:t>
            </a:r>
            <a:r>
              <a:rPr lang="en-GB" sz="2800" dirty="0">
                <a:latin typeface="OpenDyslexicAlta" pitchFamily="2" charset="77"/>
              </a:rPr>
              <a:t> and then + ed</a:t>
            </a:r>
          </a:p>
        </p:txBody>
      </p:sp>
    </p:spTree>
    <p:extLst>
      <p:ext uri="{BB962C8B-B14F-4D97-AF65-F5344CB8AC3E}">
        <p14:creationId xmlns:p14="http://schemas.microsoft.com/office/powerpoint/2010/main" val="199071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7524813"/>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188004485"/>
                    </a:ext>
                  </a:extLst>
                </a:gridCol>
                <a:gridCol w="1858433">
                  <a:extLst>
                    <a:ext uri="{9D8B030D-6E8A-4147-A177-3AD203B41FA5}">
                      <a16:colId xmlns:a16="http://schemas.microsoft.com/office/drawing/2014/main" val="3899002914"/>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copied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replied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spied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fried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applied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relied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identified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multiplied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magnified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supplied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7654113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Adding ‘-ed’ to words ending in y. The y is changed to an </a:t>
                      </a:r>
                      <a:r>
                        <a:rPr lang="en-GB" sz="1400" baseline="0" dirty="0" err="1">
                          <a:latin typeface="Muli" pitchFamily="2" charset="77"/>
                        </a:rPr>
                        <a:t>i</a:t>
                      </a:r>
                      <a:r>
                        <a:rPr lang="en-GB" sz="1400" baseline="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a:t>
                      </a: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078450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copied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replied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spied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fried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applied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relied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identified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multiplied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magnified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supplied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7925423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‘-ed’ to words ending in y. The y is changed to an </a:t>
                      </a:r>
                      <a:r>
                        <a:rPr lang="en-GB" sz="1400" baseline="0" dirty="0" err="1">
                          <a:latin typeface="Muli" pitchFamily="2" charset="77"/>
                        </a:rPr>
                        <a:t>i</a:t>
                      </a:r>
                      <a:r>
                        <a:rPr lang="en-GB" sz="1400" baseline="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3450024" y="1396999"/>
          <a:ext cx="8497048" cy="5232397"/>
        </p:xfrm>
        <a:graphic>
          <a:graphicData uri="http://schemas.openxmlformats.org/drawingml/2006/table">
            <a:tbl>
              <a:tblPr firstRow="1" bandRow="1">
                <a:tableStyleId>{5940675A-B579-460E-94D1-54222C63F5DA}</a:tableStyleId>
              </a:tblPr>
              <a:tblGrid>
                <a:gridCol w="4248524">
                  <a:extLst>
                    <a:ext uri="{9D8B030D-6E8A-4147-A177-3AD203B41FA5}">
                      <a16:colId xmlns:a16="http://schemas.microsoft.com/office/drawing/2014/main" val="20000"/>
                    </a:ext>
                  </a:extLst>
                </a:gridCol>
                <a:gridCol w="4248524">
                  <a:extLst>
                    <a:ext uri="{9D8B030D-6E8A-4147-A177-3AD203B41FA5}">
                      <a16:colId xmlns:a16="http://schemas.microsoft.com/office/drawing/2014/main" val="20001"/>
                    </a:ext>
                  </a:extLst>
                </a:gridCol>
              </a:tblGrid>
              <a:tr h="704691">
                <a:tc>
                  <a:txBody>
                    <a:bodyPr/>
                    <a:lstStyle/>
                    <a:p>
                      <a:r>
                        <a:rPr lang="en-GB" sz="3200" b="0" i="0" dirty="0">
                          <a:latin typeface="OpenDyslexicAlta" pitchFamily="2" charset="77"/>
                          <a:ea typeface="OpenDyslexic" charset="0"/>
                          <a:cs typeface="OpenDyslexic" charset="0"/>
                        </a:rPr>
                        <a:t> s p</a:t>
                      </a:r>
                      <a:r>
                        <a:rPr lang="en-GB" sz="3200" b="0" i="0" baseline="0" dirty="0">
                          <a:latin typeface="OpenDyslexicAlta" pitchFamily="2" charset="77"/>
                          <a:ea typeface="OpenDyslexic" charset="0"/>
                          <a:cs typeface="OpenDyslexic" charset="0"/>
                        </a:rPr>
                        <a:t> </a:t>
                      </a:r>
                      <a:r>
                        <a:rPr lang="en-GB" sz="3200" b="0" i="0" baseline="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e d</a:t>
                      </a:r>
                      <a:endParaRPr lang="en-GB" sz="3200" b="0" i="0" dirty="0">
                        <a:latin typeface="OpenDyslexicAlta" pitchFamily="2" charset="77"/>
                        <a:ea typeface="OpenDyslexic" charset="0"/>
                        <a:cs typeface="OpenDyslexic" charset="0"/>
                      </a:endParaRPr>
                    </a:p>
                  </a:txBody>
                  <a:tcPr/>
                </a:tc>
                <a:tc>
                  <a:txBody>
                    <a:bodyPr/>
                    <a:lstStyle/>
                    <a:p>
                      <a:r>
                        <a:rPr lang="en-GB" sz="3200" b="0" i="0" dirty="0">
                          <a:latin typeface="OpenDyslexicAlta" pitchFamily="2" charset="77"/>
                          <a:ea typeface="OpenDyslexic" charset="0"/>
                          <a:cs typeface="OpenDyslexic" charset="0"/>
                        </a:rPr>
                        <a:t> </a:t>
                      </a:r>
                      <a:r>
                        <a:rPr lang="en-GB" sz="3200" b="0" i="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a:t>
                      </a:r>
                      <a:r>
                        <a:rPr lang="en-GB" sz="3200" b="0" i="0" dirty="0">
                          <a:latin typeface="OpenDyslexicAlta" pitchFamily="2" charset="77"/>
                          <a:ea typeface="OpenDyslexic" charset="0"/>
                          <a:cs typeface="OpenDyslexic" charset="0"/>
                        </a:rPr>
                        <a:t>d e n t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f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e d </a:t>
                      </a:r>
                    </a:p>
                  </a:txBody>
                  <a:tcPr/>
                </a:tc>
                <a:extLst>
                  <a:ext uri="{0D108BD9-81ED-4DB2-BD59-A6C34878D82A}">
                    <a16:rowId xmlns:a16="http://schemas.microsoft.com/office/drawing/2014/main" val="10000"/>
                  </a:ext>
                </a:extLst>
              </a:tr>
              <a:tr h="704691">
                <a:tc>
                  <a:txBody>
                    <a:bodyPr/>
                    <a:lstStyle/>
                    <a:p>
                      <a:r>
                        <a:rPr lang="en-GB" sz="3200" b="0" i="0" dirty="0">
                          <a:latin typeface="OpenDyslexicAlta" pitchFamily="2" charset="77"/>
                          <a:ea typeface="OpenDyslexic" charset="0"/>
                          <a:cs typeface="OpenDyslexic" charset="0"/>
                        </a:rPr>
                        <a:t> c o p </a:t>
                      </a:r>
                      <a:r>
                        <a:rPr lang="en-GB" sz="3200" b="0" i="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e d </a:t>
                      </a:r>
                      <a:endParaRPr lang="en-GB" sz="3200" b="0" i="0" dirty="0">
                        <a:latin typeface="OpenDyslexicAlta" pitchFamily="2" charset="77"/>
                        <a:ea typeface="OpenDyslexic" charset="0"/>
                        <a:cs typeface="OpenDyslexic"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f r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e d </a:t>
                      </a:r>
                    </a:p>
                  </a:txBody>
                  <a:tcPr/>
                </a:tc>
                <a:extLst>
                  <a:ext uri="{0D108BD9-81ED-4DB2-BD59-A6C34878D82A}">
                    <a16:rowId xmlns:a16="http://schemas.microsoft.com/office/drawing/2014/main" val="10001"/>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m a g n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f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e d </a:t>
                      </a:r>
                    </a:p>
                  </a:txBody>
                  <a:tcPr/>
                </a:tc>
                <a:tc>
                  <a:txBody>
                    <a:bodyPr/>
                    <a:lstStyle/>
                    <a:p>
                      <a:r>
                        <a:rPr lang="en-GB" sz="3200" b="0" i="0" dirty="0">
                          <a:latin typeface="OpenDyslexicAlta" pitchFamily="2" charset="77"/>
                          <a:ea typeface="OpenDyslexic" charset="0"/>
                          <a:cs typeface="OpenDyslexic" charset="0"/>
                        </a:rPr>
                        <a:t> m u l t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p l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e d </a:t>
                      </a:r>
                    </a:p>
                  </a:txBody>
                  <a:tcPr/>
                </a:tc>
                <a:extLst>
                  <a:ext uri="{0D108BD9-81ED-4DB2-BD59-A6C34878D82A}">
                    <a16:rowId xmlns:a16="http://schemas.microsoft.com/office/drawing/2014/main" val="10002"/>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a p p l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e d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r e p l </a:t>
                      </a:r>
                      <a:r>
                        <a:rPr lang="en-GB" sz="3200" b="0" i="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e d </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r e l </a:t>
                      </a:r>
                      <a:r>
                        <a:rPr lang="en-GB" sz="3200" b="0" i="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e d </a:t>
                      </a:r>
                      <a:endParaRPr lang="en-GB" sz="3200" b="0" i="0" dirty="0">
                        <a:latin typeface="OpenDyslexicAlta" pitchFamily="2" charset="77"/>
                        <a:ea typeface="OpenDyslexic" charset="0"/>
                        <a:cs typeface="OpenDyslexic" charset="0"/>
                      </a:endParaRPr>
                    </a:p>
                  </a:txBody>
                  <a:tcPr/>
                </a:tc>
                <a:tc>
                  <a:txBody>
                    <a:bodyPr/>
                    <a:lstStyle/>
                    <a:p>
                      <a:r>
                        <a:rPr lang="en-GB" sz="3200" b="0" i="0" dirty="0">
                          <a:latin typeface="OpenDyslexicAlta" pitchFamily="2" charset="77"/>
                          <a:ea typeface="OpenDyslexic" charset="0"/>
                          <a:cs typeface="OpenDyslexic" charset="0"/>
                        </a:rPr>
                        <a:t> s u p p l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e d </a:t>
                      </a:r>
                    </a:p>
                  </a:txBody>
                  <a:tcPr/>
                </a:tc>
                <a:extLst>
                  <a:ext uri="{0D108BD9-81ED-4DB2-BD59-A6C34878D82A}">
                    <a16:rowId xmlns:a16="http://schemas.microsoft.com/office/drawing/2014/main" val="10004"/>
                  </a:ext>
                </a:extLst>
              </a:tr>
              <a:tr h="1708942">
                <a:tc gridSpan="2">
                  <a:txBody>
                    <a:bodyPr/>
                    <a:lstStyle/>
                    <a:p>
                      <a:r>
                        <a:rPr lang="en-GB" sz="1800" b="0" i="0" baseline="0" dirty="0">
                          <a:latin typeface="OpenDyslexicAlta" pitchFamily="2" charset="77"/>
                          <a:ea typeface="OpenDyslexic" charset="0"/>
                          <a:cs typeface="OpenDyslexic" charset="0"/>
                        </a:rPr>
                        <a:t>Read down the columns and use the missing letters, in order, to make a new 10 letter ‘</a:t>
                      </a:r>
                      <a:r>
                        <a:rPr lang="en-GB" sz="1800" b="0" i="0" baseline="0" dirty="0" err="1">
                          <a:latin typeface="OpenDyslexicAlta" pitchFamily="2" charset="77"/>
                          <a:ea typeface="OpenDyslexic" charset="0"/>
                          <a:cs typeface="OpenDyslexic" charset="0"/>
                        </a:rPr>
                        <a:t>ied</a:t>
                      </a:r>
                      <a:r>
                        <a:rPr lang="en-GB" sz="1800" b="0" i="0" baseline="0" dirty="0">
                          <a:latin typeface="OpenDyslexicAlta" pitchFamily="2" charset="77"/>
                          <a:ea typeface="OpenDyslexic" charset="0"/>
                          <a:cs typeface="OpenDyslexic" charset="0"/>
                        </a:rPr>
                        <a:t>’ word.</a:t>
                      </a:r>
                      <a:r>
                        <a:rPr lang="en-GB" sz="1800" b="0" i="0" dirty="0">
                          <a:latin typeface="OpenDyslexicAlta" pitchFamily="2" charset="77"/>
                          <a:ea typeface="OpenDyslexic" charset="0"/>
                          <a:cs typeface="OpenDyslexic" charset="0"/>
                        </a:rPr>
                        <a:t>   </a:t>
                      </a:r>
                    </a:p>
                    <a:p>
                      <a:pPr algn="ctr"/>
                      <a:r>
                        <a:rPr lang="en-GB" sz="5400" b="0" i="0" dirty="0">
                          <a:latin typeface="OpenDyslexicAlta" pitchFamily="2" charset="77"/>
                          <a:ea typeface="OpenDyslexic" charset="0"/>
                          <a:cs typeface="OpenDyslexic" charset="0"/>
                        </a:rPr>
                        <a:t>_ _ _ _ _ _ _ _ _ _ </a:t>
                      </a:r>
                    </a:p>
                  </a:txBody>
                  <a:tcPr>
                    <a:solidFill>
                      <a:schemeClr val="accent4">
                        <a:lumMod val="20000"/>
                        <a:lumOff val="80000"/>
                      </a:schemeClr>
                    </a:solidFill>
                  </a:tcPr>
                </a:tc>
                <a:tc hMerge="1">
                  <a:txBody>
                    <a:bodyPr/>
                    <a:lstStyle/>
                    <a:p>
                      <a:endParaRPr lang="en-GB" sz="2400" dirty="0">
                        <a:latin typeface="OpenDyslexic" charset="0"/>
                        <a:ea typeface="OpenDyslexic" charset="0"/>
                        <a:cs typeface="OpenDyslexic" charset="0"/>
                      </a:endParaRPr>
                    </a:p>
                  </a:txBody>
                  <a:tcPr/>
                </a:tc>
                <a:extLst>
                  <a:ext uri="{0D108BD9-81ED-4DB2-BD59-A6C34878D82A}">
                    <a16:rowId xmlns:a16="http://schemas.microsoft.com/office/drawing/2014/main" val="10005"/>
                  </a:ext>
                </a:extLst>
              </a:tr>
            </a:tbl>
          </a:graphicData>
        </a:graphic>
      </p:graphicFrame>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9261" y="1396998"/>
            <a:ext cx="624859" cy="529916"/>
          </a:xfrm>
          <a:prstGeom prst="rect">
            <a:avLst/>
          </a:prstGeom>
        </p:spPr>
      </p:pic>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8007" y="2155512"/>
            <a:ext cx="550853" cy="467155"/>
          </a:xfrm>
          <a:prstGeom prst="rect">
            <a:avLst/>
          </a:prstGeom>
        </p:spPr>
      </p:pic>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58470" y="2820416"/>
            <a:ext cx="624859" cy="529916"/>
          </a:xfrm>
          <a:prstGeom prst="rect">
            <a:avLst/>
          </a:prstGeom>
        </p:spPr>
      </p:pic>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5321" y="3524753"/>
            <a:ext cx="624859" cy="529916"/>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3668" y="4257868"/>
            <a:ext cx="555117" cy="470771"/>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6991" y="1470769"/>
            <a:ext cx="513856" cy="435779"/>
          </a:xfrm>
          <a:prstGeom prst="rect">
            <a:avLst/>
          </a:prstGeom>
        </p:spPr>
      </p:pic>
      <p:pic>
        <p:nvPicPr>
          <p:cNvPr id="23" name="Picture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7785" y="2092751"/>
            <a:ext cx="624859" cy="529916"/>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75026" y="2878691"/>
            <a:ext cx="487427" cy="413367"/>
          </a:xfrm>
          <a:prstGeom prst="rect">
            <a:avLst/>
          </a:prstGeom>
        </p:spPr>
      </p:pic>
      <p:pic>
        <p:nvPicPr>
          <p:cNvPr id="25" name="Picture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75991" y="3584880"/>
            <a:ext cx="624859" cy="529916"/>
          </a:xfrm>
          <a:prstGeom prst="rect">
            <a:avLst/>
          </a:prstGeom>
        </p:spPr>
      </p:pic>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86199" y="4223681"/>
            <a:ext cx="624859" cy="529916"/>
          </a:xfrm>
          <a:prstGeom prst="rect">
            <a:avLst/>
          </a:prstGeom>
        </p:spPr>
      </p:pic>
    </p:spTree>
    <p:extLst>
      <p:ext uri="{BB962C8B-B14F-4D97-AF65-F5344CB8AC3E}">
        <p14:creationId xmlns:p14="http://schemas.microsoft.com/office/powerpoint/2010/main" val="10734724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86199" y="4223681"/>
            <a:ext cx="624859" cy="529916"/>
          </a:xfrm>
          <a:prstGeom prst="rect">
            <a:avLst/>
          </a:prstGeom>
        </p:spPr>
      </p:pic>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3668" y="4257868"/>
            <a:ext cx="555117" cy="470771"/>
          </a:xfrm>
          <a:prstGeom prst="rect">
            <a:avLst/>
          </a:prstGeom>
        </p:spPr>
      </p:pic>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5321" y="3524753"/>
            <a:ext cx="624859" cy="529916"/>
          </a:xfrm>
          <a:prstGeom prst="rect">
            <a:avLst/>
          </a:prstGeom>
        </p:spPr>
      </p:pic>
      <p:pic>
        <p:nvPicPr>
          <p:cNvPr id="25" name="Picture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75991" y="3584880"/>
            <a:ext cx="624859" cy="529916"/>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5026" y="2878691"/>
            <a:ext cx="487427" cy="413367"/>
          </a:xfrm>
          <a:prstGeom prst="rect">
            <a:avLst/>
          </a:prstGeom>
        </p:spPr>
      </p:pic>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58470" y="2820416"/>
            <a:ext cx="624859" cy="529916"/>
          </a:xfrm>
          <a:prstGeom prst="rect">
            <a:avLst/>
          </a:prstGeom>
        </p:spPr>
      </p:pic>
      <p:pic>
        <p:nvPicPr>
          <p:cNvPr id="23" name="Picture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7785" y="2092751"/>
            <a:ext cx="624859" cy="529916"/>
          </a:xfrm>
          <a:prstGeom prst="rect">
            <a:avLst/>
          </a:prstGeom>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8007" y="2155512"/>
            <a:ext cx="550853" cy="467155"/>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16991" y="1470769"/>
            <a:ext cx="513856" cy="435779"/>
          </a:xfrm>
          <a:prstGeom prst="rect">
            <a:avLst/>
          </a:prstGeom>
        </p:spPr>
      </p:pic>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9261" y="1396998"/>
            <a:ext cx="624859" cy="529916"/>
          </a:xfrm>
          <a:prstGeom prst="rect">
            <a:avLst/>
          </a:prstGeom>
        </p:spPr>
      </p:pic>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copied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replied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spied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fried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applied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relied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identified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multiplied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magnified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supplied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7592433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‘-ed’ to words ending in y. The y is changed to an </a:t>
                      </a:r>
                      <a:r>
                        <a:rPr lang="en-GB" sz="1400" baseline="0" dirty="0" err="1">
                          <a:latin typeface="Muli" pitchFamily="2" charset="77"/>
                        </a:rPr>
                        <a:t>i</a:t>
                      </a:r>
                      <a:r>
                        <a:rPr lang="en-GB" sz="1400" baseline="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361200047"/>
              </p:ext>
            </p:extLst>
          </p:nvPr>
        </p:nvGraphicFramePr>
        <p:xfrm>
          <a:off x="3450024" y="1396999"/>
          <a:ext cx="8497048" cy="5232397"/>
        </p:xfrm>
        <a:graphic>
          <a:graphicData uri="http://schemas.openxmlformats.org/drawingml/2006/table">
            <a:tbl>
              <a:tblPr firstRow="1" bandRow="1">
                <a:tableStyleId>{5940675A-B579-460E-94D1-54222C63F5DA}</a:tableStyleId>
              </a:tblPr>
              <a:tblGrid>
                <a:gridCol w="4248524">
                  <a:extLst>
                    <a:ext uri="{9D8B030D-6E8A-4147-A177-3AD203B41FA5}">
                      <a16:colId xmlns:a16="http://schemas.microsoft.com/office/drawing/2014/main" val="20000"/>
                    </a:ext>
                  </a:extLst>
                </a:gridCol>
                <a:gridCol w="4248524">
                  <a:extLst>
                    <a:ext uri="{9D8B030D-6E8A-4147-A177-3AD203B41FA5}">
                      <a16:colId xmlns:a16="http://schemas.microsoft.com/office/drawing/2014/main" val="20001"/>
                    </a:ext>
                  </a:extLst>
                </a:gridCol>
              </a:tblGrid>
              <a:tr h="704691">
                <a:tc>
                  <a:txBody>
                    <a:bodyPr/>
                    <a:lstStyle/>
                    <a:p>
                      <a:r>
                        <a:rPr lang="en-GB" sz="3200" b="0" i="0" dirty="0">
                          <a:latin typeface="OpenDyslexicAlta" pitchFamily="2" charset="77"/>
                          <a:ea typeface="OpenDyslexic" charset="0"/>
                          <a:cs typeface="OpenDyslexic" charset="0"/>
                        </a:rPr>
                        <a:t> s p</a:t>
                      </a:r>
                      <a:r>
                        <a:rPr lang="en-GB" sz="3200" b="0" i="0" baseline="0" dirty="0">
                          <a:latin typeface="OpenDyslexicAlta" pitchFamily="2" charset="77"/>
                          <a:ea typeface="OpenDyslexic" charset="0"/>
                          <a:cs typeface="OpenDyslexic" charset="0"/>
                        </a:rPr>
                        <a:t> </a:t>
                      </a:r>
                      <a:r>
                        <a:rPr lang="en-GB" sz="3200" b="0" i="0" baseline="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e d</a:t>
                      </a:r>
                      <a:endParaRPr lang="en-GB" sz="3200" b="0" i="0" dirty="0">
                        <a:latin typeface="OpenDyslexicAlta" pitchFamily="2" charset="77"/>
                        <a:ea typeface="OpenDyslexic" charset="0"/>
                        <a:cs typeface="OpenDyslexic" charset="0"/>
                      </a:endParaRPr>
                    </a:p>
                  </a:txBody>
                  <a:tcPr/>
                </a:tc>
                <a:tc>
                  <a:txBody>
                    <a:bodyPr/>
                    <a:lstStyle/>
                    <a:p>
                      <a:r>
                        <a:rPr lang="en-GB" sz="3200" b="0" i="0" dirty="0">
                          <a:latin typeface="OpenDyslexicAlta" pitchFamily="2" charset="77"/>
                          <a:ea typeface="OpenDyslexic" charset="0"/>
                          <a:cs typeface="OpenDyslexic" charset="0"/>
                        </a:rPr>
                        <a:t> </a:t>
                      </a:r>
                      <a:r>
                        <a:rPr lang="en-GB" sz="3200" b="0" i="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a:t>
                      </a:r>
                      <a:r>
                        <a:rPr lang="en-GB" sz="3200" b="0" i="0" dirty="0">
                          <a:latin typeface="OpenDyslexicAlta" pitchFamily="2" charset="77"/>
                          <a:ea typeface="OpenDyslexic" charset="0"/>
                          <a:cs typeface="OpenDyslexic" charset="0"/>
                        </a:rPr>
                        <a:t>d e n t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f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e d </a:t>
                      </a:r>
                    </a:p>
                  </a:txBody>
                  <a:tcPr/>
                </a:tc>
                <a:extLst>
                  <a:ext uri="{0D108BD9-81ED-4DB2-BD59-A6C34878D82A}">
                    <a16:rowId xmlns:a16="http://schemas.microsoft.com/office/drawing/2014/main" val="10000"/>
                  </a:ext>
                </a:extLst>
              </a:tr>
              <a:tr h="704691">
                <a:tc>
                  <a:txBody>
                    <a:bodyPr/>
                    <a:lstStyle/>
                    <a:p>
                      <a:r>
                        <a:rPr lang="en-GB" sz="3200" b="0" i="0" dirty="0">
                          <a:latin typeface="OpenDyslexicAlta" pitchFamily="2" charset="77"/>
                          <a:ea typeface="OpenDyslexic" charset="0"/>
                          <a:cs typeface="OpenDyslexic" charset="0"/>
                        </a:rPr>
                        <a:t> c o p </a:t>
                      </a:r>
                      <a:r>
                        <a:rPr lang="en-GB" sz="3200" b="0" i="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e d </a:t>
                      </a:r>
                      <a:endParaRPr lang="en-GB" sz="3200" b="0" i="0" dirty="0">
                        <a:latin typeface="OpenDyslexicAlta" pitchFamily="2" charset="77"/>
                        <a:ea typeface="OpenDyslexic" charset="0"/>
                        <a:cs typeface="OpenDyslexic"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f r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e d </a:t>
                      </a:r>
                    </a:p>
                  </a:txBody>
                  <a:tcPr/>
                </a:tc>
                <a:extLst>
                  <a:ext uri="{0D108BD9-81ED-4DB2-BD59-A6C34878D82A}">
                    <a16:rowId xmlns:a16="http://schemas.microsoft.com/office/drawing/2014/main" val="10001"/>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m a g n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f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e d </a:t>
                      </a:r>
                    </a:p>
                  </a:txBody>
                  <a:tcPr/>
                </a:tc>
                <a:tc>
                  <a:txBody>
                    <a:bodyPr/>
                    <a:lstStyle/>
                    <a:p>
                      <a:r>
                        <a:rPr lang="en-GB" sz="3200" b="0" i="0" dirty="0">
                          <a:latin typeface="OpenDyslexicAlta" pitchFamily="2" charset="77"/>
                          <a:ea typeface="OpenDyslexic" charset="0"/>
                          <a:cs typeface="OpenDyslexic" charset="0"/>
                        </a:rPr>
                        <a:t> m u l t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p l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e d </a:t>
                      </a:r>
                    </a:p>
                  </a:txBody>
                  <a:tcPr/>
                </a:tc>
                <a:extLst>
                  <a:ext uri="{0D108BD9-81ED-4DB2-BD59-A6C34878D82A}">
                    <a16:rowId xmlns:a16="http://schemas.microsoft.com/office/drawing/2014/main" val="10002"/>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a p p l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e d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r e p l </a:t>
                      </a:r>
                      <a:r>
                        <a:rPr lang="en-GB" sz="3200" b="0" i="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e d </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r e l </a:t>
                      </a:r>
                      <a:r>
                        <a:rPr lang="en-GB" sz="3200" b="0" i="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e d </a:t>
                      </a:r>
                      <a:endParaRPr lang="en-GB" sz="3200" b="0" i="0" dirty="0">
                        <a:latin typeface="OpenDyslexicAlta" pitchFamily="2" charset="77"/>
                        <a:ea typeface="OpenDyslexic" charset="0"/>
                        <a:cs typeface="OpenDyslexic" charset="0"/>
                      </a:endParaRPr>
                    </a:p>
                  </a:txBody>
                  <a:tcPr/>
                </a:tc>
                <a:tc>
                  <a:txBody>
                    <a:bodyPr/>
                    <a:lstStyle/>
                    <a:p>
                      <a:r>
                        <a:rPr lang="en-GB" sz="3200" b="0" i="0" dirty="0">
                          <a:latin typeface="OpenDyslexicAlta" pitchFamily="2" charset="77"/>
                          <a:ea typeface="OpenDyslexic" charset="0"/>
                          <a:cs typeface="OpenDyslexic" charset="0"/>
                        </a:rPr>
                        <a:t> s u p p l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e d </a:t>
                      </a:r>
                    </a:p>
                  </a:txBody>
                  <a:tcPr/>
                </a:tc>
                <a:extLst>
                  <a:ext uri="{0D108BD9-81ED-4DB2-BD59-A6C34878D82A}">
                    <a16:rowId xmlns:a16="http://schemas.microsoft.com/office/drawing/2014/main" val="10004"/>
                  </a:ext>
                </a:extLst>
              </a:tr>
              <a:tr h="1708942">
                <a:tc gridSpan="2">
                  <a:txBody>
                    <a:bodyPr/>
                    <a:lstStyle/>
                    <a:p>
                      <a:r>
                        <a:rPr lang="en-GB" sz="1800" b="0" i="0" baseline="0" dirty="0">
                          <a:latin typeface="OpenDyslexicAlta" pitchFamily="2" charset="77"/>
                          <a:ea typeface="OpenDyslexic" charset="0"/>
                          <a:cs typeface="OpenDyslexic" charset="0"/>
                        </a:rPr>
                        <a:t>Read down the columns and use the missing letters, in order, to make a new 10 letter ‘</a:t>
                      </a:r>
                      <a:r>
                        <a:rPr lang="en-GB" sz="1800" b="0" i="0" baseline="0" dirty="0" err="1">
                          <a:latin typeface="OpenDyslexicAlta" pitchFamily="2" charset="77"/>
                          <a:ea typeface="OpenDyslexic" charset="0"/>
                          <a:cs typeface="OpenDyslexic" charset="0"/>
                        </a:rPr>
                        <a:t>ied</a:t>
                      </a:r>
                      <a:r>
                        <a:rPr lang="en-GB" sz="1800" b="0" i="0" baseline="0" dirty="0">
                          <a:latin typeface="OpenDyslexicAlta" pitchFamily="2" charset="77"/>
                          <a:ea typeface="OpenDyslexic" charset="0"/>
                          <a:cs typeface="OpenDyslexic" charset="0"/>
                        </a:rPr>
                        <a:t>’ word.</a:t>
                      </a:r>
                      <a:r>
                        <a:rPr lang="en-GB" sz="1800" b="0" i="0" dirty="0">
                          <a:latin typeface="OpenDyslexicAlta" pitchFamily="2" charset="77"/>
                          <a:ea typeface="OpenDyslexic" charset="0"/>
                          <a:cs typeface="OpenDyslexic" charset="0"/>
                        </a:rPr>
                        <a:t>   </a:t>
                      </a:r>
                    </a:p>
                    <a:p>
                      <a:pPr algn="ctr"/>
                      <a:r>
                        <a:rPr lang="en-GB" sz="5400" b="0" i="0" u="sng" dirty="0">
                          <a:solidFill>
                            <a:srgbClr val="FF3860"/>
                          </a:solidFill>
                          <a:latin typeface="OpenDyslexicAlta" pitchFamily="2" charset="77"/>
                          <a:ea typeface="OpenDyslexic" charset="0"/>
                          <a:cs typeface="OpenDyslexic" charset="0"/>
                        </a:rPr>
                        <a:t>s</a:t>
                      </a:r>
                      <a:r>
                        <a:rPr lang="en-GB" sz="5400" b="0" i="0" dirty="0">
                          <a:latin typeface="OpenDyslexicAlta" pitchFamily="2" charset="77"/>
                          <a:ea typeface="OpenDyslexic" charset="0"/>
                          <a:cs typeface="OpenDyslexic" charset="0"/>
                        </a:rPr>
                        <a:t> </a:t>
                      </a:r>
                      <a:r>
                        <a:rPr lang="en-GB" sz="5400" b="0" i="0" u="sng" dirty="0" err="1">
                          <a:solidFill>
                            <a:srgbClr val="FF3860"/>
                          </a:solidFill>
                          <a:latin typeface="OpenDyslexicAlta" pitchFamily="2" charset="77"/>
                          <a:ea typeface="OpenDyslexic" charset="0"/>
                          <a:cs typeface="OpenDyslexic" charset="0"/>
                        </a:rPr>
                        <a:t>i</a:t>
                      </a:r>
                      <a:r>
                        <a:rPr lang="en-GB" sz="5400" b="0" i="0" dirty="0">
                          <a:solidFill>
                            <a:srgbClr val="FF3860"/>
                          </a:solidFill>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m</a:t>
                      </a:r>
                      <a:r>
                        <a:rPr lang="en-GB" sz="5400" b="0" i="0" dirty="0">
                          <a:solidFill>
                            <a:srgbClr val="FF3860"/>
                          </a:solidFill>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p</a:t>
                      </a:r>
                      <a:r>
                        <a:rPr lang="en-GB" sz="5400" b="0" i="0" dirty="0">
                          <a:solidFill>
                            <a:srgbClr val="FF3860"/>
                          </a:solidFill>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l</a:t>
                      </a:r>
                      <a:r>
                        <a:rPr lang="en-GB" sz="5400" b="0" i="0" dirty="0">
                          <a:solidFill>
                            <a:srgbClr val="FF3860"/>
                          </a:solidFill>
                          <a:latin typeface="OpenDyslexicAlta" pitchFamily="2" charset="77"/>
                          <a:ea typeface="OpenDyslexic" charset="0"/>
                          <a:cs typeface="OpenDyslexic" charset="0"/>
                        </a:rPr>
                        <a:t> </a:t>
                      </a:r>
                      <a:r>
                        <a:rPr lang="en-GB" sz="5400" b="0" i="0" u="sng" dirty="0" err="1">
                          <a:solidFill>
                            <a:srgbClr val="FF3860"/>
                          </a:solidFill>
                          <a:latin typeface="OpenDyslexicAlta" pitchFamily="2" charset="77"/>
                          <a:ea typeface="OpenDyslexic" charset="0"/>
                          <a:cs typeface="OpenDyslexic" charset="0"/>
                        </a:rPr>
                        <a:t>i</a:t>
                      </a:r>
                      <a:r>
                        <a:rPr lang="en-GB" sz="5400" b="0" i="0" dirty="0">
                          <a:solidFill>
                            <a:srgbClr val="FF3860"/>
                          </a:solidFill>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f</a:t>
                      </a:r>
                      <a:r>
                        <a:rPr lang="en-GB" sz="5400" b="0" i="0" dirty="0">
                          <a:solidFill>
                            <a:srgbClr val="FF3860"/>
                          </a:solidFill>
                          <a:latin typeface="OpenDyslexicAlta" pitchFamily="2" charset="77"/>
                          <a:ea typeface="OpenDyslexic" charset="0"/>
                          <a:cs typeface="OpenDyslexic" charset="0"/>
                        </a:rPr>
                        <a:t> </a:t>
                      </a:r>
                      <a:r>
                        <a:rPr lang="en-GB" sz="5400" b="0" i="0" u="sng" dirty="0" err="1">
                          <a:solidFill>
                            <a:srgbClr val="FF3860"/>
                          </a:solidFill>
                          <a:latin typeface="OpenDyslexicAlta" pitchFamily="2" charset="77"/>
                          <a:ea typeface="OpenDyslexic" charset="0"/>
                          <a:cs typeface="OpenDyslexic" charset="0"/>
                        </a:rPr>
                        <a:t>i</a:t>
                      </a:r>
                      <a:r>
                        <a:rPr lang="en-GB" sz="5400" b="0" i="0" dirty="0">
                          <a:solidFill>
                            <a:srgbClr val="FF3860"/>
                          </a:solidFill>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e</a:t>
                      </a:r>
                      <a:r>
                        <a:rPr lang="en-GB" sz="5400" b="0" i="0" dirty="0">
                          <a:solidFill>
                            <a:srgbClr val="FF3860"/>
                          </a:solidFill>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d</a:t>
                      </a:r>
                      <a:r>
                        <a:rPr lang="en-GB" sz="5400" b="0" i="0" dirty="0">
                          <a:solidFill>
                            <a:srgbClr val="FF3860"/>
                          </a:solidFill>
                          <a:latin typeface="OpenDyslexicAlta" pitchFamily="2" charset="77"/>
                          <a:ea typeface="OpenDyslexic" charset="0"/>
                          <a:cs typeface="OpenDyslexic" charset="0"/>
                        </a:rPr>
                        <a:t> </a:t>
                      </a:r>
                    </a:p>
                  </a:txBody>
                  <a:tcPr>
                    <a:solidFill>
                      <a:schemeClr val="accent4">
                        <a:lumMod val="20000"/>
                        <a:lumOff val="80000"/>
                      </a:schemeClr>
                    </a:solidFill>
                  </a:tcPr>
                </a:tc>
                <a:tc hMerge="1">
                  <a:txBody>
                    <a:bodyPr/>
                    <a:lstStyle/>
                    <a:p>
                      <a:endParaRPr lang="en-GB" sz="2400" dirty="0">
                        <a:latin typeface="OpenDyslexic" charset="0"/>
                        <a:ea typeface="OpenDyslexic" charset="0"/>
                        <a:cs typeface="OpenDyslexic"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521864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Adding ‘-</a:t>
            </a:r>
            <a:r>
              <a:rPr lang="en-GB" dirty="0" err="1"/>
              <a:t>er</a:t>
            </a:r>
            <a:r>
              <a:rPr lang="en-GB" dirty="0"/>
              <a:t>’ to words ending in y. The y is changed to an </a:t>
            </a:r>
            <a:r>
              <a:rPr lang="en-GB" dirty="0" err="1"/>
              <a:t>i</a:t>
            </a:r>
            <a:r>
              <a:rPr lang="en-GB" dirty="0"/>
              <a: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16</a:t>
            </a:r>
          </a:p>
        </p:txBody>
      </p:sp>
    </p:spTree>
    <p:extLst>
      <p:ext uri="{BB962C8B-B14F-4D97-AF65-F5344CB8AC3E}">
        <p14:creationId xmlns:p14="http://schemas.microsoft.com/office/powerpoint/2010/main" val="33746312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16</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Adding ‘-</a:t>
            </a:r>
            <a:r>
              <a:rPr lang="en-GB" dirty="0" err="1"/>
              <a:t>er</a:t>
            </a:r>
            <a:r>
              <a:rPr lang="en-GB" dirty="0"/>
              <a:t>’ to words ending in y. The y is changed to an </a:t>
            </a:r>
            <a:r>
              <a:rPr lang="en-GB" dirty="0" err="1"/>
              <a:t>i</a:t>
            </a:r>
            <a:r>
              <a:rPr lang="en-GB" dirty="0"/>
              <a:t>.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1271818905"/>
              </p:ext>
            </p:extLst>
          </p:nvPr>
        </p:nvGraphicFramePr>
        <p:xfrm>
          <a:off x="3429000" y="1311276"/>
          <a:ext cx="8363607" cy="5326351"/>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756425">
                <a:tc>
                  <a:txBody>
                    <a:bodyPr/>
                    <a:lstStyle/>
                    <a:p>
                      <a:r>
                        <a:rPr lang="en-GB" sz="1700" b="0" i="0" dirty="0">
                          <a:latin typeface="Muli" pitchFamily="2" charset="77"/>
                        </a:rPr>
                        <a:t>Introduction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When adding ‘</a:t>
                      </a:r>
                      <a:r>
                        <a:rPr lang="en-GB" sz="1700" b="0" i="0" dirty="0" err="1">
                          <a:latin typeface="Muli" pitchFamily="2" charset="77"/>
                        </a:rPr>
                        <a:t>er</a:t>
                      </a:r>
                      <a:r>
                        <a:rPr lang="en-GB" sz="1700" b="0" i="0" dirty="0">
                          <a:latin typeface="Muli" pitchFamily="2" charset="77"/>
                        </a:rPr>
                        <a:t>’ or ‘</a:t>
                      </a:r>
                      <a:r>
                        <a:rPr lang="en-GB" sz="1700" b="0" i="0" dirty="0" err="1">
                          <a:latin typeface="Muli" pitchFamily="2" charset="77"/>
                        </a:rPr>
                        <a:t>est</a:t>
                      </a:r>
                      <a:r>
                        <a:rPr lang="en-GB" sz="1700" b="0" i="0" dirty="0">
                          <a:latin typeface="Muli" pitchFamily="2" charset="77"/>
                        </a:rPr>
                        <a:t>’ to the end of a word which ends in a y then the following rule is followed:</a:t>
                      </a:r>
                      <a:br>
                        <a:rPr lang="en-GB" sz="1700" b="0" i="0" dirty="0">
                          <a:latin typeface="Muli" pitchFamily="2" charset="77"/>
                        </a:rPr>
                      </a:br>
                      <a:br>
                        <a:rPr lang="en-GB" sz="1700" b="0" i="0" dirty="0">
                          <a:latin typeface="Muli" pitchFamily="2" charset="77"/>
                        </a:rPr>
                      </a:br>
                      <a:r>
                        <a:rPr lang="en-GB" sz="1700" b="0" i="0" dirty="0">
                          <a:latin typeface="Muli" pitchFamily="2" charset="77"/>
                        </a:rPr>
                        <a:t>root word   - y  and change to </a:t>
                      </a:r>
                      <a:r>
                        <a:rPr lang="en-GB" sz="1700" b="0" i="0" dirty="0" err="1">
                          <a:latin typeface="Muli" pitchFamily="2" charset="77"/>
                        </a:rPr>
                        <a:t>i</a:t>
                      </a:r>
                      <a:r>
                        <a:rPr lang="en-GB" sz="1700" b="0" i="0" dirty="0">
                          <a:latin typeface="Muli" pitchFamily="2" charset="77"/>
                        </a:rPr>
                        <a:t>   and then + </a:t>
                      </a:r>
                      <a:r>
                        <a:rPr lang="en-GB" sz="1700" b="0" i="0" dirty="0" err="1">
                          <a:latin typeface="Muli" pitchFamily="2" charset="77"/>
                        </a:rPr>
                        <a:t>er</a:t>
                      </a:r>
                      <a:r>
                        <a:rPr lang="en-GB" sz="1700" b="0" i="0" dirty="0">
                          <a:latin typeface="Muli" pitchFamily="2" charset="77"/>
                        </a:rPr>
                        <a:t> or </a:t>
                      </a:r>
                      <a:r>
                        <a:rPr lang="en-GB" sz="1700" b="0" i="0" dirty="0" err="1">
                          <a:latin typeface="Muli" pitchFamily="2" charset="77"/>
                        </a:rPr>
                        <a:t>est</a:t>
                      </a:r>
                      <a:br>
                        <a:rPr lang="en-GB" sz="1700" b="0" i="0" dirty="0">
                          <a:latin typeface="Muli" pitchFamily="2" charset="77"/>
                        </a:rPr>
                      </a:br>
                      <a:r>
                        <a:rPr lang="en-GB" sz="1700" b="0" i="0" dirty="0">
                          <a:latin typeface="Muli" pitchFamily="2" charset="77"/>
                        </a:rPr>
                        <a:t>copy  - y and add </a:t>
                      </a:r>
                      <a:r>
                        <a:rPr lang="en-GB" sz="1700" b="0" i="0" dirty="0" err="1">
                          <a:latin typeface="Muli" pitchFamily="2" charset="77"/>
                        </a:rPr>
                        <a:t>i</a:t>
                      </a:r>
                      <a:r>
                        <a:rPr lang="en-GB" sz="1700" b="0" i="0" dirty="0">
                          <a:latin typeface="Muli" pitchFamily="2" charset="77"/>
                        </a:rPr>
                        <a:t> = </a:t>
                      </a:r>
                      <a:r>
                        <a:rPr lang="en-GB" sz="1700" b="0" i="0" dirty="0" err="1">
                          <a:latin typeface="Muli" pitchFamily="2" charset="77"/>
                        </a:rPr>
                        <a:t>copi</a:t>
                      </a:r>
                      <a:r>
                        <a:rPr lang="en-GB" sz="1700" b="0" i="0" dirty="0">
                          <a:latin typeface="Muli" pitchFamily="2" charset="77"/>
                        </a:rPr>
                        <a:t>  then add </a:t>
                      </a:r>
                      <a:r>
                        <a:rPr lang="en-GB" sz="1700" b="0" i="0" dirty="0" err="1">
                          <a:latin typeface="Muli" pitchFamily="2" charset="77"/>
                        </a:rPr>
                        <a:t>er</a:t>
                      </a:r>
                      <a:r>
                        <a:rPr lang="en-GB" sz="1700" b="0" i="0" dirty="0">
                          <a:latin typeface="Muli" pitchFamily="2" charset="77"/>
                        </a:rPr>
                        <a:t>  = copier</a:t>
                      </a:r>
                      <a:br>
                        <a:rPr lang="en-GB" sz="1700" b="0" i="0" dirty="0">
                          <a:latin typeface="Muli" pitchFamily="2" charset="77"/>
                        </a:rPr>
                      </a:br>
                      <a:r>
                        <a:rPr lang="en-GB" sz="1700" b="0" i="0" dirty="0">
                          <a:latin typeface="Muli" pitchFamily="2" charset="77"/>
                        </a:rPr>
                        <a:t>happy – y and add </a:t>
                      </a:r>
                      <a:r>
                        <a:rPr lang="en-GB" sz="1700" b="0" i="0" dirty="0" err="1">
                          <a:latin typeface="Muli" pitchFamily="2" charset="77"/>
                        </a:rPr>
                        <a:t>i</a:t>
                      </a:r>
                      <a:r>
                        <a:rPr lang="en-GB" sz="1700" b="0" i="0" dirty="0">
                          <a:latin typeface="Muli" pitchFamily="2" charset="77"/>
                        </a:rPr>
                        <a:t> = </a:t>
                      </a:r>
                      <a:r>
                        <a:rPr lang="en-GB" sz="1700" b="0" i="0" dirty="0" err="1">
                          <a:latin typeface="Muli" pitchFamily="2" charset="77"/>
                        </a:rPr>
                        <a:t>happi</a:t>
                      </a:r>
                      <a:r>
                        <a:rPr lang="en-GB" sz="1700" b="0" i="0" dirty="0">
                          <a:latin typeface="Muli" pitchFamily="2" charset="77"/>
                        </a:rPr>
                        <a:t> then add </a:t>
                      </a:r>
                      <a:r>
                        <a:rPr lang="en-GB" sz="1700" b="0" i="0" dirty="0" err="1">
                          <a:latin typeface="Muli" pitchFamily="2" charset="77"/>
                        </a:rPr>
                        <a:t>est</a:t>
                      </a:r>
                      <a:r>
                        <a:rPr lang="en-GB" sz="1700" b="0" i="0" dirty="0">
                          <a:latin typeface="Muli" pitchFamily="2" charset="77"/>
                        </a:rPr>
                        <a:t> = happiest </a:t>
                      </a:r>
                    </a:p>
                    <a:p>
                      <a:endParaRPr lang="en-GB" sz="1700" b="0" i="0" dirty="0">
                        <a:latin typeface="Muli" pitchFamily="2" charset="77"/>
                      </a:endParaRPr>
                    </a:p>
                  </a:txBody>
                  <a:tcPr/>
                </a:tc>
                <a:extLst>
                  <a:ext uri="{0D108BD9-81ED-4DB2-BD59-A6C34878D82A}">
                    <a16:rowId xmlns:a16="http://schemas.microsoft.com/office/drawing/2014/main" val="10000"/>
                  </a:ext>
                </a:extLst>
              </a:tr>
              <a:tr h="1756425">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look at the list of root words and the spelling list. Can they work out the rule for adding ‘</a:t>
                      </a:r>
                      <a:r>
                        <a:rPr lang="en-GB" sz="1700" b="0" i="0" baseline="0" dirty="0" err="1">
                          <a:latin typeface="Muli" pitchFamily="2" charset="77"/>
                        </a:rPr>
                        <a:t>er</a:t>
                      </a:r>
                      <a:r>
                        <a:rPr lang="en-GB" sz="1700" b="0" i="0" baseline="0" dirty="0">
                          <a:latin typeface="Muli" pitchFamily="2" charset="77"/>
                        </a:rPr>
                        <a:t>’ and ‘</a:t>
                      </a:r>
                      <a:r>
                        <a:rPr lang="en-GB" sz="1700" b="0" i="0" baseline="0" dirty="0" err="1">
                          <a:latin typeface="Muli" pitchFamily="2" charset="77"/>
                        </a:rPr>
                        <a:t>est</a:t>
                      </a:r>
                      <a:r>
                        <a:rPr lang="en-GB" sz="1700" b="0" i="0" baseline="0" dirty="0">
                          <a:latin typeface="Muli" pitchFamily="2" charset="77"/>
                        </a:rPr>
                        <a:t>’ to the root words that end in ‘y’? Remind them of the rule from last week’s spellings.</a:t>
                      </a:r>
                    </a:p>
                    <a:p>
                      <a:endParaRPr lang="en-GB" sz="1700" b="0" i="0" baseline="0" dirty="0">
                        <a:latin typeface="Muli" pitchFamily="2" charset="77"/>
                      </a:endParaRPr>
                    </a:p>
                    <a:p>
                      <a:r>
                        <a:rPr lang="en-GB" sz="1700" b="0" i="0" baseline="0" dirty="0">
                          <a:latin typeface="Muli" pitchFamily="2" charset="77"/>
                        </a:rPr>
                        <a:t>Share their thoughts and explain the correct rule.</a:t>
                      </a:r>
                    </a:p>
                    <a:p>
                      <a:endParaRPr lang="en-GB" sz="1700" b="0" i="0" baseline="0" dirty="0">
                        <a:latin typeface="Muli" pitchFamily="2" charset="77"/>
                      </a:endParaRPr>
                    </a:p>
                  </a:txBody>
                  <a:tcPr/>
                </a:tc>
                <a:extLst>
                  <a:ext uri="{0D108BD9-81ED-4DB2-BD59-A6C34878D82A}">
                    <a16:rowId xmlns:a16="http://schemas.microsoft.com/office/drawing/2014/main" val="10001"/>
                  </a:ext>
                </a:extLst>
              </a:tr>
              <a:tr h="1516351">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the children to choose 5 words and write a sentence containing the word.  Share with a partner to check and improve.</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147990087"/>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happier</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happiest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angriest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angrier</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drier</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driest</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tidier</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tidiest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funnier</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funniest</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7040569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1" y="497872"/>
            <a:ext cx="8581292" cy="400110"/>
          </a:xfrm>
          <a:prstGeom prst="rect">
            <a:avLst/>
          </a:prstGeom>
          <a:noFill/>
        </p:spPr>
        <p:txBody>
          <a:bodyPr wrap="square" rtlCol="0">
            <a:spAutoFit/>
          </a:bodyPr>
          <a:lstStyle/>
          <a:p>
            <a:r>
              <a:rPr lang="en-GB" sz="2000" dirty="0">
                <a:latin typeface="OpenDyslexicAlta" pitchFamily="2" charset="77"/>
              </a:rPr>
              <a:t>What happens to the root word in order to add ‘</a:t>
            </a:r>
            <a:r>
              <a:rPr lang="en-GB" sz="2000" dirty="0" err="1">
                <a:latin typeface="OpenDyslexicAlta" pitchFamily="2" charset="77"/>
              </a:rPr>
              <a:t>er</a:t>
            </a:r>
            <a:r>
              <a:rPr lang="en-GB" sz="2000" dirty="0">
                <a:latin typeface="OpenDyslexicAlta" pitchFamily="2" charset="77"/>
              </a:rPr>
              <a:t>’ or ‘</a:t>
            </a:r>
            <a:r>
              <a:rPr lang="en-GB" sz="2000" dirty="0" err="1">
                <a:latin typeface="OpenDyslexicAlta" pitchFamily="2" charset="77"/>
              </a:rPr>
              <a:t>est</a:t>
            </a:r>
            <a:r>
              <a:rPr lang="en-GB" sz="2000" dirty="0">
                <a:latin typeface="OpenDyslexicAlta" pitchFamily="2" charset="77"/>
              </a:rPr>
              <a:t>?</a:t>
            </a:r>
          </a:p>
        </p:txBody>
      </p:sp>
      <p:graphicFrame>
        <p:nvGraphicFramePr>
          <p:cNvPr id="3" name="Table 2">
            <a:extLst>
              <a:ext uri="{FF2B5EF4-FFF2-40B4-BE49-F238E27FC236}">
                <a16:creationId xmlns:a16="http://schemas.microsoft.com/office/drawing/2014/main" id="{EA76DE10-5656-444A-AB9E-939D0206A511}"/>
              </a:ext>
            </a:extLst>
          </p:cNvPr>
          <p:cNvGraphicFramePr>
            <a:graphicFrameLocks noGrp="1"/>
          </p:cNvGraphicFramePr>
          <p:nvPr>
            <p:extLst>
              <p:ext uri="{D42A27DB-BD31-4B8C-83A1-F6EECF244321}">
                <p14:modId xmlns:p14="http://schemas.microsoft.com/office/powerpoint/2010/main" val="3905372192"/>
              </p:ext>
            </p:extLst>
          </p:nvPr>
        </p:nvGraphicFramePr>
        <p:xfrm>
          <a:off x="6654687" y="1133767"/>
          <a:ext cx="2787650" cy="4547309"/>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487992055"/>
                    </a:ext>
                  </a:extLst>
                </a:gridCol>
              </a:tblGrid>
              <a:tr h="432509">
                <a:tc>
                  <a:txBody>
                    <a:bodyPr/>
                    <a:lstStyle/>
                    <a:p>
                      <a:r>
                        <a:rPr lang="en-GB" b="0" i="0" dirty="0">
                          <a:latin typeface="OpenDyslexicAlta" pitchFamily="2" charset="77"/>
                          <a:ea typeface="OpenDyslexic" charset="0"/>
                          <a:cs typeface="OpenDyslexic" charset="0"/>
                        </a:rPr>
                        <a:t>happier</a:t>
                      </a:r>
                    </a:p>
                  </a:txBody>
                  <a:tcPr/>
                </a:tc>
                <a:extLst>
                  <a:ext uri="{0D108BD9-81ED-4DB2-BD59-A6C34878D82A}">
                    <a16:rowId xmlns:a16="http://schemas.microsoft.com/office/drawing/2014/main" val="614758907"/>
                  </a:ext>
                </a:extLst>
              </a:tr>
              <a:tr h="457200">
                <a:tc>
                  <a:txBody>
                    <a:bodyPr/>
                    <a:lstStyle/>
                    <a:p>
                      <a:r>
                        <a:rPr lang="en-GB" b="0" i="0" dirty="0">
                          <a:latin typeface="OpenDyslexicAlta" pitchFamily="2" charset="77"/>
                          <a:ea typeface="OpenDyslexic" charset="0"/>
                          <a:cs typeface="OpenDyslexic" charset="0"/>
                        </a:rPr>
                        <a:t>happiest</a:t>
                      </a:r>
                    </a:p>
                  </a:txBody>
                  <a:tcPr/>
                </a:tc>
                <a:extLst>
                  <a:ext uri="{0D108BD9-81ED-4DB2-BD59-A6C34878D82A}">
                    <a16:rowId xmlns:a16="http://schemas.microsoft.com/office/drawing/2014/main" val="3047277672"/>
                  </a:ext>
                </a:extLst>
              </a:tr>
              <a:tr h="457200">
                <a:tc>
                  <a:txBody>
                    <a:bodyPr/>
                    <a:lstStyle/>
                    <a:p>
                      <a:r>
                        <a:rPr lang="en-GB" b="0" i="0" dirty="0">
                          <a:latin typeface="OpenDyslexicAlta" pitchFamily="2" charset="77"/>
                          <a:ea typeface="OpenDyslexic" charset="0"/>
                          <a:cs typeface="OpenDyslexic" charset="0"/>
                        </a:rPr>
                        <a:t>angriest</a:t>
                      </a:r>
                    </a:p>
                  </a:txBody>
                  <a:tcPr/>
                </a:tc>
                <a:extLst>
                  <a:ext uri="{0D108BD9-81ED-4DB2-BD59-A6C34878D82A}">
                    <a16:rowId xmlns:a16="http://schemas.microsoft.com/office/drawing/2014/main" val="2237397614"/>
                  </a:ext>
                </a:extLst>
              </a:tr>
              <a:tr h="457200">
                <a:tc>
                  <a:txBody>
                    <a:bodyPr/>
                    <a:lstStyle/>
                    <a:p>
                      <a:r>
                        <a:rPr lang="en-GB" b="0" i="0" dirty="0">
                          <a:latin typeface="OpenDyslexicAlta" pitchFamily="2" charset="77"/>
                          <a:ea typeface="OpenDyslexic" charset="0"/>
                          <a:cs typeface="OpenDyslexic" charset="0"/>
                        </a:rPr>
                        <a:t>angrier</a:t>
                      </a:r>
                    </a:p>
                  </a:txBody>
                  <a:tcPr/>
                </a:tc>
                <a:extLst>
                  <a:ext uri="{0D108BD9-81ED-4DB2-BD59-A6C34878D82A}">
                    <a16:rowId xmlns:a16="http://schemas.microsoft.com/office/drawing/2014/main" val="2756322682"/>
                  </a:ext>
                </a:extLst>
              </a:tr>
              <a:tr h="457200">
                <a:tc>
                  <a:txBody>
                    <a:bodyPr/>
                    <a:lstStyle/>
                    <a:p>
                      <a:r>
                        <a:rPr lang="en-GB" b="0" i="0" dirty="0">
                          <a:latin typeface="OpenDyslexicAlta" pitchFamily="2" charset="77"/>
                          <a:ea typeface="OpenDyslexic" charset="0"/>
                          <a:cs typeface="OpenDyslexic" charset="0"/>
                        </a:rPr>
                        <a:t>drier</a:t>
                      </a:r>
                    </a:p>
                  </a:txBody>
                  <a:tcPr/>
                </a:tc>
                <a:extLst>
                  <a:ext uri="{0D108BD9-81ED-4DB2-BD59-A6C34878D82A}">
                    <a16:rowId xmlns:a16="http://schemas.microsoft.com/office/drawing/2014/main" val="1007237213"/>
                  </a:ext>
                </a:extLst>
              </a:tr>
              <a:tr h="457200">
                <a:tc>
                  <a:txBody>
                    <a:bodyPr/>
                    <a:lstStyle/>
                    <a:p>
                      <a:r>
                        <a:rPr lang="en-GB" b="0" i="0" dirty="0">
                          <a:latin typeface="OpenDyslexicAlta" pitchFamily="2" charset="77"/>
                          <a:ea typeface="OpenDyslexic" charset="0"/>
                          <a:cs typeface="OpenDyslexic" charset="0"/>
                        </a:rPr>
                        <a:t>driest</a:t>
                      </a:r>
                    </a:p>
                  </a:txBody>
                  <a:tcPr/>
                </a:tc>
                <a:extLst>
                  <a:ext uri="{0D108BD9-81ED-4DB2-BD59-A6C34878D82A}">
                    <a16:rowId xmlns:a16="http://schemas.microsoft.com/office/drawing/2014/main" val="3701213094"/>
                  </a:ext>
                </a:extLst>
              </a:tr>
              <a:tr h="457200">
                <a:tc>
                  <a:txBody>
                    <a:bodyPr/>
                    <a:lstStyle/>
                    <a:p>
                      <a:r>
                        <a:rPr lang="en-GB" b="0" i="0" dirty="0">
                          <a:latin typeface="OpenDyslexicAlta" pitchFamily="2" charset="77"/>
                          <a:ea typeface="OpenDyslexic" charset="0"/>
                          <a:cs typeface="OpenDyslexic" charset="0"/>
                        </a:rPr>
                        <a:t>tidier</a:t>
                      </a:r>
                    </a:p>
                  </a:txBody>
                  <a:tcPr/>
                </a:tc>
                <a:extLst>
                  <a:ext uri="{0D108BD9-81ED-4DB2-BD59-A6C34878D82A}">
                    <a16:rowId xmlns:a16="http://schemas.microsoft.com/office/drawing/2014/main" val="2555840622"/>
                  </a:ext>
                </a:extLst>
              </a:tr>
              <a:tr h="457200">
                <a:tc>
                  <a:txBody>
                    <a:bodyPr/>
                    <a:lstStyle/>
                    <a:p>
                      <a:r>
                        <a:rPr lang="en-GB" b="0" i="0" dirty="0">
                          <a:latin typeface="OpenDyslexicAlta" pitchFamily="2" charset="77"/>
                          <a:ea typeface="OpenDyslexic" charset="0"/>
                          <a:cs typeface="OpenDyslexic" charset="0"/>
                        </a:rPr>
                        <a:t>tidiest</a:t>
                      </a:r>
                    </a:p>
                  </a:txBody>
                  <a:tcPr/>
                </a:tc>
                <a:extLst>
                  <a:ext uri="{0D108BD9-81ED-4DB2-BD59-A6C34878D82A}">
                    <a16:rowId xmlns:a16="http://schemas.microsoft.com/office/drawing/2014/main" val="496091967"/>
                  </a:ext>
                </a:extLst>
              </a:tr>
              <a:tr h="457200">
                <a:tc>
                  <a:txBody>
                    <a:bodyPr/>
                    <a:lstStyle/>
                    <a:p>
                      <a:r>
                        <a:rPr lang="en-GB" b="0" i="0" dirty="0">
                          <a:latin typeface="OpenDyslexicAlta" pitchFamily="2" charset="77"/>
                          <a:ea typeface="OpenDyslexic" charset="0"/>
                          <a:cs typeface="OpenDyslexic" charset="0"/>
                        </a:rPr>
                        <a:t>funnier</a:t>
                      </a:r>
                    </a:p>
                  </a:txBody>
                  <a:tcPr/>
                </a:tc>
                <a:extLst>
                  <a:ext uri="{0D108BD9-81ED-4DB2-BD59-A6C34878D82A}">
                    <a16:rowId xmlns:a16="http://schemas.microsoft.com/office/drawing/2014/main" val="1049611856"/>
                  </a:ext>
                </a:extLst>
              </a:tr>
              <a:tr h="457200">
                <a:tc>
                  <a:txBody>
                    <a:bodyPr/>
                    <a:lstStyle/>
                    <a:p>
                      <a:r>
                        <a:rPr lang="en-GB" b="0" i="0" dirty="0">
                          <a:latin typeface="OpenDyslexicAlta" pitchFamily="2" charset="77"/>
                          <a:ea typeface="OpenDyslexic" charset="0"/>
                          <a:cs typeface="OpenDyslexic" charset="0"/>
                        </a:rPr>
                        <a:t>funniest</a:t>
                      </a:r>
                    </a:p>
                  </a:txBody>
                  <a:tcPr/>
                </a:tc>
                <a:extLst>
                  <a:ext uri="{0D108BD9-81ED-4DB2-BD59-A6C34878D82A}">
                    <a16:rowId xmlns:a16="http://schemas.microsoft.com/office/drawing/2014/main" val="983881932"/>
                  </a:ext>
                </a:extLst>
              </a:tr>
            </a:tbl>
          </a:graphicData>
        </a:graphic>
      </p:graphicFrame>
      <p:graphicFrame>
        <p:nvGraphicFramePr>
          <p:cNvPr id="4" name="Table 3">
            <a:extLst>
              <a:ext uri="{FF2B5EF4-FFF2-40B4-BE49-F238E27FC236}">
                <a16:creationId xmlns:a16="http://schemas.microsoft.com/office/drawing/2014/main" id="{1AF23CE3-C92F-41EE-9111-BEDD57837E17}"/>
              </a:ext>
            </a:extLst>
          </p:cNvPr>
          <p:cNvGraphicFramePr>
            <a:graphicFrameLocks noGrp="1"/>
          </p:cNvGraphicFramePr>
          <p:nvPr>
            <p:extLst>
              <p:ext uri="{D42A27DB-BD31-4B8C-83A1-F6EECF244321}">
                <p14:modId xmlns:p14="http://schemas.microsoft.com/office/powerpoint/2010/main" val="1843993785"/>
              </p:ext>
            </p:extLst>
          </p:nvPr>
        </p:nvGraphicFramePr>
        <p:xfrm>
          <a:off x="1784873" y="1147700"/>
          <a:ext cx="2787650" cy="45720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487992055"/>
                    </a:ext>
                  </a:extLst>
                </a:gridCol>
              </a:tblGrid>
              <a:tr h="457200">
                <a:tc>
                  <a:txBody>
                    <a:bodyPr/>
                    <a:lstStyle/>
                    <a:p>
                      <a:r>
                        <a:rPr lang="en-GB" b="0" i="0" dirty="0">
                          <a:latin typeface="OpenDyslexicAlta" pitchFamily="2" charset="77"/>
                          <a:ea typeface="OpenDyslexic" charset="0"/>
                          <a:cs typeface="OpenDyslexic" charset="0"/>
                        </a:rPr>
                        <a:t>happy</a:t>
                      </a:r>
                    </a:p>
                  </a:txBody>
                  <a:tcPr/>
                </a:tc>
                <a:extLst>
                  <a:ext uri="{0D108BD9-81ED-4DB2-BD59-A6C34878D82A}">
                    <a16:rowId xmlns:a16="http://schemas.microsoft.com/office/drawing/2014/main" val="614758907"/>
                  </a:ext>
                </a:extLst>
              </a:tr>
              <a:tr h="457200">
                <a:tc>
                  <a:txBody>
                    <a:bodyPr/>
                    <a:lstStyle/>
                    <a:p>
                      <a:r>
                        <a:rPr lang="en-GB" b="0" i="0" dirty="0">
                          <a:latin typeface="OpenDyslexicAlta" pitchFamily="2" charset="77"/>
                          <a:ea typeface="OpenDyslexic" charset="0"/>
                          <a:cs typeface="OpenDyslexic" charset="0"/>
                        </a:rPr>
                        <a:t>happy</a:t>
                      </a:r>
                    </a:p>
                  </a:txBody>
                  <a:tcPr/>
                </a:tc>
                <a:extLst>
                  <a:ext uri="{0D108BD9-81ED-4DB2-BD59-A6C34878D82A}">
                    <a16:rowId xmlns:a16="http://schemas.microsoft.com/office/drawing/2014/main" val="3047277672"/>
                  </a:ext>
                </a:extLst>
              </a:tr>
              <a:tr h="457200">
                <a:tc>
                  <a:txBody>
                    <a:bodyPr/>
                    <a:lstStyle/>
                    <a:p>
                      <a:r>
                        <a:rPr lang="en-GB" b="0" i="0" dirty="0">
                          <a:latin typeface="OpenDyslexicAlta" pitchFamily="2" charset="77"/>
                          <a:ea typeface="OpenDyslexic" charset="0"/>
                          <a:cs typeface="OpenDyslexic" charset="0"/>
                        </a:rPr>
                        <a:t>angry</a:t>
                      </a:r>
                    </a:p>
                  </a:txBody>
                  <a:tcPr/>
                </a:tc>
                <a:extLst>
                  <a:ext uri="{0D108BD9-81ED-4DB2-BD59-A6C34878D82A}">
                    <a16:rowId xmlns:a16="http://schemas.microsoft.com/office/drawing/2014/main" val="2237397614"/>
                  </a:ext>
                </a:extLst>
              </a:tr>
              <a:tr h="457200">
                <a:tc>
                  <a:txBody>
                    <a:bodyPr/>
                    <a:lstStyle/>
                    <a:p>
                      <a:r>
                        <a:rPr lang="en-GB" b="0" i="0" dirty="0">
                          <a:latin typeface="OpenDyslexicAlta" pitchFamily="2" charset="77"/>
                          <a:ea typeface="OpenDyslexic" charset="0"/>
                          <a:cs typeface="OpenDyslexic" charset="0"/>
                        </a:rPr>
                        <a:t>angry</a:t>
                      </a:r>
                    </a:p>
                  </a:txBody>
                  <a:tcPr/>
                </a:tc>
                <a:extLst>
                  <a:ext uri="{0D108BD9-81ED-4DB2-BD59-A6C34878D82A}">
                    <a16:rowId xmlns:a16="http://schemas.microsoft.com/office/drawing/2014/main" val="2756322682"/>
                  </a:ext>
                </a:extLst>
              </a:tr>
              <a:tr h="457200">
                <a:tc>
                  <a:txBody>
                    <a:bodyPr/>
                    <a:lstStyle/>
                    <a:p>
                      <a:r>
                        <a:rPr lang="en-GB" b="0" i="0" dirty="0">
                          <a:latin typeface="OpenDyslexicAlta" pitchFamily="2" charset="77"/>
                          <a:ea typeface="OpenDyslexic" charset="0"/>
                          <a:cs typeface="OpenDyslexic" charset="0"/>
                        </a:rPr>
                        <a:t>dry</a:t>
                      </a:r>
                    </a:p>
                  </a:txBody>
                  <a:tcPr/>
                </a:tc>
                <a:extLst>
                  <a:ext uri="{0D108BD9-81ED-4DB2-BD59-A6C34878D82A}">
                    <a16:rowId xmlns:a16="http://schemas.microsoft.com/office/drawing/2014/main" val="1007237213"/>
                  </a:ext>
                </a:extLst>
              </a:tr>
              <a:tr h="457200">
                <a:tc>
                  <a:txBody>
                    <a:bodyPr/>
                    <a:lstStyle/>
                    <a:p>
                      <a:r>
                        <a:rPr lang="en-GB" b="0" i="0" dirty="0">
                          <a:latin typeface="OpenDyslexicAlta" pitchFamily="2" charset="77"/>
                          <a:ea typeface="OpenDyslexic" charset="0"/>
                          <a:cs typeface="OpenDyslexic" charset="0"/>
                        </a:rPr>
                        <a:t>dry</a:t>
                      </a:r>
                    </a:p>
                  </a:txBody>
                  <a:tcPr/>
                </a:tc>
                <a:extLst>
                  <a:ext uri="{0D108BD9-81ED-4DB2-BD59-A6C34878D82A}">
                    <a16:rowId xmlns:a16="http://schemas.microsoft.com/office/drawing/2014/main" val="3701213094"/>
                  </a:ext>
                </a:extLst>
              </a:tr>
              <a:tr h="457200">
                <a:tc>
                  <a:txBody>
                    <a:bodyPr/>
                    <a:lstStyle/>
                    <a:p>
                      <a:r>
                        <a:rPr lang="en-GB" b="0" i="0" dirty="0">
                          <a:latin typeface="OpenDyslexicAlta" pitchFamily="2" charset="77"/>
                          <a:ea typeface="OpenDyslexic" charset="0"/>
                          <a:cs typeface="OpenDyslexic" charset="0"/>
                        </a:rPr>
                        <a:t>tidy</a:t>
                      </a:r>
                    </a:p>
                  </a:txBody>
                  <a:tcPr/>
                </a:tc>
                <a:extLst>
                  <a:ext uri="{0D108BD9-81ED-4DB2-BD59-A6C34878D82A}">
                    <a16:rowId xmlns:a16="http://schemas.microsoft.com/office/drawing/2014/main" val="2555840622"/>
                  </a:ext>
                </a:extLst>
              </a:tr>
              <a:tr h="457200">
                <a:tc>
                  <a:txBody>
                    <a:bodyPr/>
                    <a:lstStyle/>
                    <a:p>
                      <a:r>
                        <a:rPr lang="en-GB" b="0" i="0" dirty="0">
                          <a:latin typeface="OpenDyslexicAlta" pitchFamily="2" charset="77"/>
                          <a:ea typeface="OpenDyslexic" charset="0"/>
                          <a:cs typeface="OpenDyslexic" charset="0"/>
                        </a:rPr>
                        <a:t>tidy</a:t>
                      </a:r>
                    </a:p>
                  </a:txBody>
                  <a:tcPr/>
                </a:tc>
                <a:extLst>
                  <a:ext uri="{0D108BD9-81ED-4DB2-BD59-A6C34878D82A}">
                    <a16:rowId xmlns:a16="http://schemas.microsoft.com/office/drawing/2014/main" val="496091967"/>
                  </a:ext>
                </a:extLst>
              </a:tr>
              <a:tr h="457200">
                <a:tc>
                  <a:txBody>
                    <a:bodyPr/>
                    <a:lstStyle/>
                    <a:p>
                      <a:r>
                        <a:rPr lang="en-GB" b="0" i="0" dirty="0">
                          <a:latin typeface="OpenDyslexicAlta" pitchFamily="2" charset="77"/>
                          <a:ea typeface="OpenDyslexic" charset="0"/>
                          <a:cs typeface="OpenDyslexic" charset="0"/>
                        </a:rPr>
                        <a:t>funny</a:t>
                      </a:r>
                    </a:p>
                  </a:txBody>
                  <a:tcPr/>
                </a:tc>
                <a:extLst>
                  <a:ext uri="{0D108BD9-81ED-4DB2-BD59-A6C34878D82A}">
                    <a16:rowId xmlns:a16="http://schemas.microsoft.com/office/drawing/2014/main" val="1049611856"/>
                  </a:ext>
                </a:extLst>
              </a:tr>
              <a:tr h="457200">
                <a:tc>
                  <a:txBody>
                    <a:bodyPr/>
                    <a:lstStyle/>
                    <a:p>
                      <a:r>
                        <a:rPr lang="en-GB" b="0" i="0" dirty="0">
                          <a:latin typeface="OpenDyslexicAlta" pitchFamily="2" charset="77"/>
                          <a:ea typeface="OpenDyslexic" charset="0"/>
                          <a:cs typeface="OpenDyslexic" charset="0"/>
                        </a:rPr>
                        <a:t>funny</a:t>
                      </a:r>
                    </a:p>
                  </a:txBody>
                  <a:tcPr/>
                </a:tc>
                <a:extLst>
                  <a:ext uri="{0D108BD9-81ED-4DB2-BD59-A6C34878D82A}">
                    <a16:rowId xmlns:a16="http://schemas.microsoft.com/office/drawing/2014/main" val="983881932"/>
                  </a:ext>
                </a:extLst>
              </a:tr>
            </a:tbl>
          </a:graphicData>
        </a:graphic>
      </p:graphicFrame>
      <p:sp>
        <p:nvSpPr>
          <p:cNvPr id="5" name="TextBox 4">
            <a:extLst>
              <a:ext uri="{FF2B5EF4-FFF2-40B4-BE49-F238E27FC236}">
                <a16:creationId xmlns:a16="http://schemas.microsoft.com/office/drawing/2014/main" id="{7B822A5F-AFC8-4330-852F-1A799A69035E}"/>
              </a:ext>
            </a:extLst>
          </p:cNvPr>
          <p:cNvSpPr txBox="1"/>
          <p:nvPr/>
        </p:nvSpPr>
        <p:spPr>
          <a:xfrm>
            <a:off x="3352800" y="5825082"/>
            <a:ext cx="5656593" cy="830997"/>
          </a:xfrm>
          <a:prstGeom prst="rect">
            <a:avLst/>
          </a:prstGeom>
          <a:noFill/>
        </p:spPr>
        <p:txBody>
          <a:bodyPr wrap="square" rtlCol="0">
            <a:spAutoFit/>
          </a:bodyPr>
          <a:lstStyle/>
          <a:p>
            <a:pPr marL="457200" indent="-457200">
              <a:buFontTx/>
              <a:buChar char="-"/>
            </a:pPr>
            <a:r>
              <a:rPr lang="en-GB" sz="2400" dirty="0">
                <a:latin typeface="OpenDyslexicAlta" pitchFamily="2" charset="77"/>
              </a:rPr>
              <a:t>y  + </a:t>
            </a:r>
            <a:r>
              <a:rPr lang="en-GB" sz="2400" dirty="0" err="1">
                <a:latin typeface="OpenDyslexicAlta" pitchFamily="2" charset="77"/>
              </a:rPr>
              <a:t>i</a:t>
            </a:r>
            <a:r>
              <a:rPr lang="en-GB" sz="2400" dirty="0">
                <a:latin typeface="OpenDyslexicAlta" pitchFamily="2" charset="77"/>
              </a:rPr>
              <a:t> and then + ed</a:t>
            </a:r>
          </a:p>
          <a:p>
            <a:pPr marL="457200" indent="-457200">
              <a:buFontTx/>
              <a:buChar char="-"/>
            </a:pPr>
            <a:r>
              <a:rPr lang="en-GB" sz="2400" dirty="0">
                <a:latin typeface="OpenDyslexicAlta" pitchFamily="2" charset="77"/>
              </a:rPr>
              <a:t>y  + </a:t>
            </a:r>
            <a:r>
              <a:rPr lang="en-GB" sz="2400" dirty="0" err="1">
                <a:latin typeface="OpenDyslexicAlta" pitchFamily="2" charset="77"/>
              </a:rPr>
              <a:t>i</a:t>
            </a:r>
            <a:r>
              <a:rPr lang="en-GB" sz="2400" dirty="0">
                <a:latin typeface="OpenDyslexicAlta" pitchFamily="2" charset="77"/>
              </a:rPr>
              <a:t> and then + </a:t>
            </a:r>
            <a:r>
              <a:rPr lang="en-GB" sz="2400" dirty="0" err="1">
                <a:latin typeface="OpenDyslexicAlta" pitchFamily="2" charset="77"/>
              </a:rPr>
              <a:t>est</a:t>
            </a:r>
            <a:endParaRPr lang="en-GB" sz="2400" dirty="0">
              <a:latin typeface="OpenDyslexicAlta" pitchFamily="2" charset="77"/>
            </a:endParaRPr>
          </a:p>
        </p:txBody>
      </p:sp>
    </p:spTree>
    <p:extLst>
      <p:ext uri="{BB962C8B-B14F-4D97-AF65-F5344CB8AC3E}">
        <p14:creationId xmlns:p14="http://schemas.microsoft.com/office/powerpoint/2010/main" val="29393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pPr algn="l">
              <a:lnSpc>
                <a:spcPct val="100000"/>
              </a:lnSpc>
              <a:spcBef>
                <a:spcPts val="0"/>
              </a:spcBef>
              <a:defRPr/>
            </a:pPr>
            <a:r>
              <a:rPr lang="en-GB" dirty="0"/>
              <a:t>The /j/ sound spelt </a:t>
            </a:r>
            <a:r>
              <a:rPr lang="mr-IN" dirty="0"/>
              <a:t>–</a:t>
            </a:r>
            <a:r>
              <a:rPr lang="en-GB" dirty="0" err="1"/>
              <a:t>ge</a:t>
            </a:r>
            <a:r>
              <a:rPr lang="en-GB" dirty="0"/>
              <a:t> at the end of words.  This spelling comes after all sounds other than the short vowels.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a:t>
            </a:r>
          </a:p>
        </p:txBody>
      </p:sp>
    </p:spTree>
    <p:extLst>
      <p:ext uri="{BB962C8B-B14F-4D97-AF65-F5344CB8AC3E}">
        <p14:creationId xmlns:p14="http://schemas.microsoft.com/office/powerpoint/2010/main" val="39513110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84712724"/>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happier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happiest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angriest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angrier</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drier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driest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tidier</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tidiest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funnier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funniest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9714142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Adding ‘-</a:t>
                      </a:r>
                      <a:r>
                        <a:rPr lang="en-GB" sz="1400" dirty="0" err="1"/>
                        <a:t>er</a:t>
                      </a:r>
                      <a:r>
                        <a:rPr lang="en-GB" sz="1400" dirty="0"/>
                        <a:t>’ or ‘</a:t>
                      </a:r>
                      <a:r>
                        <a:rPr lang="en-GB" sz="1400" dirty="0" err="1"/>
                        <a:t>est</a:t>
                      </a:r>
                      <a:r>
                        <a:rPr lang="en-GB" sz="1400" dirty="0"/>
                        <a:t>’ to words ending in y. The y is changed to an </a:t>
                      </a:r>
                      <a:r>
                        <a:rPr lang="en-GB" sz="1400" dirty="0" err="1"/>
                        <a:t>i</a:t>
                      </a:r>
                      <a:r>
                        <a:rPr lang="en-GB" sz="1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Rounded Rectangle 2"/>
          <p:cNvSpPr/>
          <p:nvPr/>
        </p:nvSpPr>
        <p:spPr>
          <a:xfrm>
            <a:off x="3477295" y="2076689"/>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6" name="Rounded Rectangle 5"/>
          <p:cNvSpPr/>
          <p:nvPr/>
        </p:nvSpPr>
        <p:spPr>
          <a:xfrm>
            <a:off x="5149400" y="2122510"/>
            <a:ext cx="6673403" cy="8210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Rounded Rectangle 6"/>
          <p:cNvSpPr/>
          <p:nvPr/>
        </p:nvSpPr>
        <p:spPr>
          <a:xfrm>
            <a:off x="3477295" y="3016047"/>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Rounded Rectangle 7"/>
          <p:cNvSpPr/>
          <p:nvPr/>
        </p:nvSpPr>
        <p:spPr>
          <a:xfrm>
            <a:off x="5149401" y="3063425"/>
            <a:ext cx="6673403" cy="8210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Rounded Rectangle 8"/>
          <p:cNvSpPr/>
          <p:nvPr/>
        </p:nvSpPr>
        <p:spPr>
          <a:xfrm>
            <a:off x="3477296" y="3955405"/>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Rounded Rectangle 9"/>
          <p:cNvSpPr/>
          <p:nvPr/>
        </p:nvSpPr>
        <p:spPr>
          <a:xfrm>
            <a:off x="5149403" y="4005897"/>
            <a:ext cx="6673403" cy="8210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Rounded Rectangle 10"/>
          <p:cNvSpPr/>
          <p:nvPr/>
        </p:nvSpPr>
        <p:spPr>
          <a:xfrm>
            <a:off x="3477296" y="4894763"/>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Rounded Rectangle 11"/>
          <p:cNvSpPr/>
          <p:nvPr/>
        </p:nvSpPr>
        <p:spPr>
          <a:xfrm>
            <a:off x="5149403" y="4894763"/>
            <a:ext cx="6673403"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Rounded Rectangle 12"/>
          <p:cNvSpPr/>
          <p:nvPr/>
        </p:nvSpPr>
        <p:spPr>
          <a:xfrm>
            <a:off x="3477296" y="5808364"/>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Rounded Rectangle 13"/>
          <p:cNvSpPr/>
          <p:nvPr/>
        </p:nvSpPr>
        <p:spPr>
          <a:xfrm>
            <a:off x="5149403" y="5808364"/>
            <a:ext cx="6673403"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cxnSp>
        <p:nvCxnSpPr>
          <p:cNvPr id="16" name="Straight Connector 15"/>
          <p:cNvCxnSpPr>
            <a:stCxn id="3" idx="3"/>
            <a:endCxn id="6" idx="1"/>
          </p:cNvCxnSpPr>
          <p:nvPr/>
        </p:nvCxnSpPr>
        <p:spPr>
          <a:xfrm>
            <a:off x="4855334" y="2487205"/>
            <a:ext cx="294066" cy="45821"/>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3"/>
            <a:endCxn id="8" idx="1"/>
          </p:cNvCxnSpPr>
          <p:nvPr/>
        </p:nvCxnSpPr>
        <p:spPr>
          <a:xfrm>
            <a:off x="4855334" y="3426563"/>
            <a:ext cx="294067" cy="47378"/>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3"/>
            <a:endCxn id="10" idx="1"/>
          </p:cNvCxnSpPr>
          <p:nvPr/>
        </p:nvCxnSpPr>
        <p:spPr>
          <a:xfrm>
            <a:off x="4855335" y="4365921"/>
            <a:ext cx="294068" cy="50492"/>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3"/>
            <a:endCxn id="12" idx="1"/>
          </p:cNvCxnSpPr>
          <p:nvPr/>
        </p:nvCxnSpPr>
        <p:spPr>
          <a:xfrm>
            <a:off x="4855335" y="5305279"/>
            <a:ext cx="294068"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3" idx="3"/>
            <a:endCxn id="14" idx="1"/>
          </p:cNvCxnSpPr>
          <p:nvPr/>
        </p:nvCxnSpPr>
        <p:spPr>
          <a:xfrm>
            <a:off x="4855335" y="6218880"/>
            <a:ext cx="294068"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566912" y="1841027"/>
            <a:ext cx="1181734"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word</a:t>
            </a:r>
          </a:p>
        </p:txBody>
      </p:sp>
      <p:sp>
        <p:nvSpPr>
          <p:cNvPr id="44" name="TextBox 43"/>
          <p:cNvSpPr txBox="1"/>
          <p:nvPr/>
        </p:nvSpPr>
        <p:spPr>
          <a:xfrm>
            <a:off x="7687644" y="1825560"/>
            <a:ext cx="1548757"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sentence</a:t>
            </a:r>
          </a:p>
        </p:txBody>
      </p:sp>
      <p:sp>
        <p:nvSpPr>
          <p:cNvPr id="45" name="TextBox 44"/>
          <p:cNvSpPr txBox="1"/>
          <p:nvPr/>
        </p:nvSpPr>
        <p:spPr>
          <a:xfrm>
            <a:off x="5149403" y="1431514"/>
            <a:ext cx="6298336" cy="523220"/>
          </a:xfrm>
          <a:prstGeom prst="rect">
            <a:avLst/>
          </a:prstGeom>
          <a:noFill/>
        </p:spPr>
        <p:txBody>
          <a:bodyPr wrap="square" rtlCol="0">
            <a:spAutoFit/>
          </a:bodyPr>
          <a:lstStyle/>
          <a:p>
            <a:pPr algn="ctr"/>
            <a:r>
              <a:rPr lang="en-GB" sz="1400" dirty="0">
                <a:latin typeface="OpenDyslexicAlta" pitchFamily="2" charset="77"/>
                <a:ea typeface="OpenDyslexic" charset="0"/>
                <a:cs typeface="OpenDyslexic" charset="0"/>
              </a:rPr>
              <a:t>Copy down five of the words in your spelling list and write a sentence containing it.</a:t>
            </a:r>
          </a:p>
        </p:txBody>
      </p:sp>
      <p:sp>
        <p:nvSpPr>
          <p:cNvPr id="28" name="Rounded Rectangle 2">
            <a:extLst>
              <a:ext uri="{FF2B5EF4-FFF2-40B4-BE49-F238E27FC236}">
                <a16:creationId xmlns:a16="http://schemas.microsoft.com/office/drawing/2014/main" id="{CD1F09DE-8253-4D88-AD5D-350F74295A78}"/>
              </a:ext>
            </a:extLst>
          </p:cNvPr>
          <p:cNvSpPr/>
          <p:nvPr/>
        </p:nvSpPr>
        <p:spPr>
          <a:xfrm>
            <a:off x="3477297" y="2076689"/>
            <a:ext cx="1378039" cy="8210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9" name="Rounded Rectangle 6">
            <a:extLst>
              <a:ext uri="{FF2B5EF4-FFF2-40B4-BE49-F238E27FC236}">
                <a16:creationId xmlns:a16="http://schemas.microsoft.com/office/drawing/2014/main" id="{72BC1723-2B05-4506-911A-D8A39AD53413}"/>
              </a:ext>
            </a:extLst>
          </p:cNvPr>
          <p:cNvSpPr/>
          <p:nvPr/>
        </p:nvSpPr>
        <p:spPr>
          <a:xfrm>
            <a:off x="3477297" y="3016047"/>
            <a:ext cx="1378039" cy="8210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0" name="Rounded Rectangle 8">
            <a:extLst>
              <a:ext uri="{FF2B5EF4-FFF2-40B4-BE49-F238E27FC236}">
                <a16:creationId xmlns:a16="http://schemas.microsoft.com/office/drawing/2014/main" id="{65EDFAB4-2518-4DE6-B444-5171DF206FE1}"/>
              </a:ext>
            </a:extLst>
          </p:cNvPr>
          <p:cNvSpPr/>
          <p:nvPr/>
        </p:nvSpPr>
        <p:spPr>
          <a:xfrm>
            <a:off x="3477298" y="3955405"/>
            <a:ext cx="1378039" cy="8210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ounded Rectangle 10">
            <a:extLst>
              <a:ext uri="{FF2B5EF4-FFF2-40B4-BE49-F238E27FC236}">
                <a16:creationId xmlns:a16="http://schemas.microsoft.com/office/drawing/2014/main" id="{BC2DC895-C477-48A9-9E58-176D75B49B17}"/>
              </a:ext>
            </a:extLst>
          </p:cNvPr>
          <p:cNvSpPr/>
          <p:nvPr/>
        </p:nvSpPr>
        <p:spPr>
          <a:xfrm>
            <a:off x="3477298" y="4894763"/>
            <a:ext cx="1378039" cy="8210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ounded Rectangle 11">
            <a:extLst>
              <a:ext uri="{FF2B5EF4-FFF2-40B4-BE49-F238E27FC236}">
                <a16:creationId xmlns:a16="http://schemas.microsoft.com/office/drawing/2014/main" id="{A54BFAA6-C6AA-445C-A5B9-C0D63EA11C46}"/>
              </a:ext>
            </a:extLst>
          </p:cNvPr>
          <p:cNvSpPr/>
          <p:nvPr/>
        </p:nvSpPr>
        <p:spPr>
          <a:xfrm>
            <a:off x="5149405" y="4894763"/>
            <a:ext cx="6673403" cy="8210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ounded Rectangle 12">
            <a:extLst>
              <a:ext uri="{FF2B5EF4-FFF2-40B4-BE49-F238E27FC236}">
                <a16:creationId xmlns:a16="http://schemas.microsoft.com/office/drawing/2014/main" id="{826360B9-EE3B-4345-8317-17F0C72FA491}"/>
              </a:ext>
            </a:extLst>
          </p:cNvPr>
          <p:cNvSpPr/>
          <p:nvPr/>
        </p:nvSpPr>
        <p:spPr>
          <a:xfrm>
            <a:off x="3477298" y="5808364"/>
            <a:ext cx="1378039" cy="8210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ounded Rectangle 13">
            <a:extLst>
              <a:ext uri="{FF2B5EF4-FFF2-40B4-BE49-F238E27FC236}">
                <a16:creationId xmlns:a16="http://schemas.microsoft.com/office/drawing/2014/main" id="{0965B4D5-3A62-4A0C-83B5-0511B8DB2CF4}"/>
              </a:ext>
            </a:extLst>
          </p:cNvPr>
          <p:cNvSpPr/>
          <p:nvPr/>
        </p:nvSpPr>
        <p:spPr>
          <a:xfrm>
            <a:off x="5149405" y="5808364"/>
            <a:ext cx="6673403" cy="8210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Tree>
    <p:extLst>
      <p:ext uri="{BB962C8B-B14F-4D97-AF65-F5344CB8AC3E}">
        <p14:creationId xmlns:p14="http://schemas.microsoft.com/office/powerpoint/2010/main" val="2123905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03344068"/>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02846196"/>
                    </a:ext>
                  </a:extLst>
                </a:gridCol>
                <a:gridCol w="1858433">
                  <a:extLst>
                    <a:ext uri="{9D8B030D-6E8A-4147-A177-3AD203B41FA5}">
                      <a16:colId xmlns:a16="http://schemas.microsoft.com/office/drawing/2014/main" val="284292054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happier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happiest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angriest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angrier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drier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driest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tidier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tidiest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funnier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funniest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3438135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a:t>
                      </a:r>
                      <a:r>
                        <a:rPr lang="en-GB" sz="1400" baseline="0" dirty="0" err="1">
                          <a:latin typeface="Muli" pitchFamily="2" charset="77"/>
                        </a:rPr>
                        <a:t>er</a:t>
                      </a:r>
                      <a:r>
                        <a:rPr lang="en-GB" sz="1400" baseline="0" dirty="0">
                          <a:latin typeface="Muli" pitchFamily="2" charset="77"/>
                        </a:rPr>
                        <a:t>’ to words ending in y. The y is changed to an </a:t>
                      </a:r>
                      <a:r>
                        <a:rPr lang="en-GB" sz="1400" baseline="0" dirty="0" err="1">
                          <a:latin typeface="Muli" pitchFamily="2" charset="77"/>
                        </a:rPr>
                        <a:t>i</a:t>
                      </a:r>
                      <a:r>
                        <a:rPr lang="en-GB" sz="1400" baseline="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407436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76092950"/>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happier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happiest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angriest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angrier</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drier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driest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tidier</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tidiest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funnier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funniest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4404107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a:t>
                      </a:r>
                      <a:r>
                        <a:rPr lang="en-GB" sz="1400" baseline="0" dirty="0" err="1">
                          <a:latin typeface="Muli" pitchFamily="2" charset="77"/>
                        </a:rPr>
                        <a:t>er</a:t>
                      </a:r>
                      <a:r>
                        <a:rPr lang="en-GB" sz="1400" baseline="0" dirty="0">
                          <a:latin typeface="Muli" pitchFamily="2" charset="77"/>
                        </a:rPr>
                        <a:t>’ to words ending in y. The y is changed to an </a:t>
                      </a:r>
                      <a:r>
                        <a:rPr lang="en-GB" sz="1400" baseline="0" dirty="0" err="1">
                          <a:latin typeface="Muli" pitchFamily="2" charset="77"/>
                        </a:rPr>
                        <a:t>i</a:t>
                      </a:r>
                      <a:r>
                        <a:rPr lang="en-GB" sz="1400" baseline="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a:stretch>
            <a:fillRect/>
          </a:stretch>
        </p:blipFill>
        <p:spPr>
          <a:xfrm>
            <a:off x="3606800" y="1396998"/>
            <a:ext cx="3727450" cy="4478338"/>
          </a:xfrm>
          <a:prstGeom prst="rect">
            <a:avLst/>
          </a:prstGeom>
        </p:spPr>
      </p:pic>
      <p:pic>
        <p:nvPicPr>
          <p:cNvPr id="8" name="Picture 7"/>
          <p:cNvPicPr>
            <a:picLocks noChangeAspect="1"/>
          </p:cNvPicPr>
          <p:nvPr/>
        </p:nvPicPr>
        <p:blipFill>
          <a:blip r:embed="rId2"/>
          <a:stretch>
            <a:fillRect/>
          </a:stretch>
        </p:blipFill>
        <p:spPr>
          <a:xfrm>
            <a:off x="8244568" y="1396998"/>
            <a:ext cx="3727450" cy="4478338"/>
          </a:xfrm>
          <a:prstGeom prst="rect">
            <a:avLst/>
          </a:prstGeom>
        </p:spPr>
      </p:pic>
      <p:sp>
        <p:nvSpPr>
          <p:cNvPr id="9" name="TextBox 8"/>
          <p:cNvSpPr txBox="1"/>
          <p:nvPr/>
        </p:nvSpPr>
        <p:spPr>
          <a:xfrm>
            <a:off x="4559299" y="1600196"/>
            <a:ext cx="1657350" cy="1200329"/>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y is changed to </a:t>
            </a:r>
            <a:r>
              <a:rPr lang="en-GB" dirty="0" err="1">
                <a:latin typeface="OpenDyslexicAlta" pitchFamily="2" charset="77"/>
                <a:ea typeface="OpenDyslexic" charset="0"/>
                <a:cs typeface="OpenDyslexic" charset="0"/>
              </a:rPr>
              <a:t>i</a:t>
            </a:r>
            <a:r>
              <a:rPr lang="en-GB" dirty="0">
                <a:latin typeface="OpenDyslexicAlta" pitchFamily="2" charset="77"/>
                <a:ea typeface="OpenDyslexic" charset="0"/>
                <a:cs typeface="OpenDyslexic" charset="0"/>
              </a:rPr>
              <a:t> then add </a:t>
            </a:r>
            <a:r>
              <a:rPr lang="en-GB" dirty="0" err="1">
                <a:latin typeface="OpenDyslexicAlta" pitchFamily="2" charset="77"/>
                <a:ea typeface="OpenDyslexic" charset="0"/>
                <a:cs typeface="OpenDyslexic" charset="0"/>
              </a:rPr>
              <a:t>er</a:t>
            </a:r>
            <a:endParaRPr lang="en-GB" dirty="0">
              <a:latin typeface="OpenDyslexicAlta" pitchFamily="2" charset="77"/>
              <a:ea typeface="OpenDyslexic" charset="0"/>
              <a:cs typeface="OpenDyslexic" charset="0"/>
            </a:endParaRPr>
          </a:p>
        </p:txBody>
      </p:sp>
      <p:sp>
        <p:nvSpPr>
          <p:cNvPr id="10" name="TextBox 9"/>
          <p:cNvSpPr txBox="1"/>
          <p:nvPr/>
        </p:nvSpPr>
        <p:spPr>
          <a:xfrm>
            <a:off x="9279618" y="1593463"/>
            <a:ext cx="1657350" cy="1200329"/>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y is changed to </a:t>
            </a:r>
            <a:r>
              <a:rPr lang="en-GB" dirty="0" err="1">
                <a:latin typeface="OpenDyslexicAlta" pitchFamily="2" charset="77"/>
                <a:ea typeface="OpenDyslexic" charset="0"/>
                <a:cs typeface="OpenDyslexic" charset="0"/>
              </a:rPr>
              <a:t>i</a:t>
            </a:r>
            <a:r>
              <a:rPr lang="en-GB" dirty="0">
                <a:latin typeface="OpenDyslexicAlta" pitchFamily="2" charset="77"/>
                <a:ea typeface="OpenDyslexic" charset="0"/>
                <a:cs typeface="OpenDyslexic" charset="0"/>
              </a:rPr>
              <a:t> then add </a:t>
            </a:r>
            <a:r>
              <a:rPr lang="en-GB" dirty="0" err="1">
                <a:latin typeface="OpenDyslexicAlta" pitchFamily="2" charset="77"/>
                <a:ea typeface="OpenDyslexic" charset="0"/>
                <a:cs typeface="OpenDyslexic" charset="0"/>
              </a:rPr>
              <a:t>est</a:t>
            </a:r>
            <a:endParaRPr lang="en-GB" dirty="0">
              <a:latin typeface="OpenDyslexicAlta" pitchFamily="2" charset="77"/>
              <a:ea typeface="OpenDyslexic" charset="0"/>
              <a:cs typeface="OpenDyslexic" charset="0"/>
            </a:endParaRPr>
          </a:p>
        </p:txBody>
      </p:sp>
      <p:sp>
        <p:nvSpPr>
          <p:cNvPr id="11" name="TextBox 10"/>
          <p:cNvSpPr txBox="1"/>
          <p:nvPr/>
        </p:nvSpPr>
        <p:spPr>
          <a:xfrm>
            <a:off x="3989386" y="3632194"/>
            <a:ext cx="2797175"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happier </a:t>
            </a:r>
          </a:p>
        </p:txBody>
      </p:sp>
      <p:sp>
        <p:nvSpPr>
          <p:cNvPr id="12" name="TextBox 11"/>
          <p:cNvSpPr txBox="1"/>
          <p:nvPr/>
        </p:nvSpPr>
        <p:spPr>
          <a:xfrm>
            <a:off x="8709705" y="3632194"/>
            <a:ext cx="2797175"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happiest </a:t>
            </a:r>
          </a:p>
        </p:txBody>
      </p:sp>
      <p:sp>
        <p:nvSpPr>
          <p:cNvPr id="13" name="TextBox 12"/>
          <p:cNvSpPr txBox="1"/>
          <p:nvPr/>
        </p:nvSpPr>
        <p:spPr>
          <a:xfrm>
            <a:off x="3606800" y="6224257"/>
            <a:ext cx="8223250"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400" dirty="0">
                <a:latin typeface="OpenDyslexicAlta" pitchFamily="2" charset="77"/>
                <a:ea typeface="OpenDyslexic" charset="0"/>
                <a:cs typeface="OpenDyslexic" charset="0"/>
              </a:rPr>
              <a:t>Sort your spellings between the buckets. Can you add any of your own words?</a:t>
            </a:r>
          </a:p>
        </p:txBody>
      </p:sp>
    </p:spTree>
    <p:extLst>
      <p:ext uri="{BB962C8B-B14F-4D97-AF65-F5344CB8AC3E}">
        <p14:creationId xmlns:p14="http://schemas.microsoft.com/office/powerpoint/2010/main" val="20836287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happier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happiest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angriest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angrier</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drier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driest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tidier</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tidiest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funnier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funniest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1363358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a:t>
                      </a:r>
                      <a:r>
                        <a:rPr lang="en-GB" sz="1400" baseline="0" dirty="0" err="1">
                          <a:latin typeface="Muli" pitchFamily="2" charset="77"/>
                        </a:rPr>
                        <a:t>er</a:t>
                      </a:r>
                      <a:r>
                        <a:rPr lang="en-GB" sz="1400" baseline="0" dirty="0">
                          <a:latin typeface="Muli" pitchFamily="2" charset="77"/>
                        </a:rPr>
                        <a:t>’ to words ending in y. The y is changed to an </a:t>
                      </a:r>
                      <a:r>
                        <a:rPr lang="en-GB" sz="1400" baseline="0" dirty="0" err="1">
                          <a:latin typeface="Muli" pitchFamily="2" charset="77"/>
                        </a:rPr>
                        <a:t>i</a:t>
                      </a:r>
                      <a:r>
                        <a:rPr lang="en-GB" sz="1400" baseline="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a:stretch>
            <a:fillRect/>
          </a:stretch>
        </p:blipFill>
        <p:spPr>
          <a:xfrm>
            <a:off x="3606800" y="1396998"/>
            <a:ext cx="3727450" cy="4478338"/>
          </a:xfrm>
          <a:prstGeom prst="rect">
            <a:avLst/>
          </a:prstGeom>
        </p:spPr>
      </p:pic>
      <p:pic>
        <p:nvPicPr>
          <p:cNvPr id="8" name="Picture 7"/>
          <p:cNvPicPr>
            <a:picLocks noChangeAspect="1"/>
          </p:cNvPicPr>
          <p:nvPr/>
        </p:nvPicPr>
        <p:blipFill>
          <a:blip r:embed="rId2"/>
          <a:stretch>
            <a:fillRect/>
          </a:stretch>
        </p:blipFill>
        <p:spPr>
          <a:xfrm>
            <a:off x="8244568" y="1396998"/>
            <a:ext cx="3727450" cy="4478338"/>
          </a:xfrm>
          <a:prstGeom prst="rect">
            <a:avLst/>
          </a:prstGeom>
        </p:spPr>
      </p:pic>
      <p:sp>
        <p:nvSpPr>
          <p:cNvPr id="9" name="TextBox 8"/>
          <p:cNvSpPr txBox="1"/>
          <p:nvPr/>
        </p:nvSpPr>
        <p:spPr>
          <a:xfrm>
            <a:off x="4559299" y="1600196"/>
            <a:ext cx="1657350" cy="1200329"/>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y is changed to </a:t>
            </a:r>
            <a:r>
              <a:rPr lang="en-GB" dirty="0" err="1">
                <a:latin typeface="OpenDyslexicAlta" pitchFamily="2" charset="77"/>
                <a:ea typeface="OpenDyslexic" charset="0"/>
                <a:cs typeface="OpenDyslexic" charset="0"/>
              </a:rPr>
              <a:t>i</a:t>
            </a:r>
            <a:r>
              <a:rPr lang="en-GB" dirty="0">
                <a:latin typeface="OpenDyslexicAlta" pitchFamily="2" charset="77"/>
                <a:ea typeface="OpenDyslexic" charset="0"/>
                <a:cs typeface="OpenDyslexic" charset="0"/>
              </a:rPr>
              <a:t> then add </a:t>
            </a:r>
            <a:r>
              <a:rPr lang="en-GB" dirty="0" err="1">
                <a:latin typeface="OpenDyslexicAlta" pitchFamily="2" charset="77"/>
                <a:ea typeface="OpenDyslexic" charset="0"/>
                <a:cs typeface="OpenDyslexic" charset="0"/>
              </a:rPr>
              <a:t>er</a:t>
            </a:r>
            <a:endParaRPr lang="en-GB" dirty="0">
              <a:latin typeface="OpenDyslexicAlta" pitchFamily="2" charset="77"/>
              <a:ea typeface="OpenDyslexic" charset="0"/>
              <a:cs typeface="OpenDyslexic" charset="0"/>
            </a:endParaRPr>
          </a:p>
        </p:txBody>
      </p:sp>
      <p:sp>
        <p:nvSpPr>
          <p:cNvPr id="10" name="TextBox 9"/>
          <p:cNvSpPr txBox="1"/>
          <p:nvPr/>
        </p:nvSpPr>
        <p:spPr>
          <a:xfrm>
            <a:off x="9279618" y="1593463"/>
            <a:ext cx="1657350" cy="1200329"/>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y is changed to </a:t>
            </a:r>
            <a:r>
              <a:rPr lang="en-GB" dirty="0" err="1">
                <a:latin typeface="OpenDyslexicAlta" pitchFamily="2" charset="77"/>
                <a:ea typeface="OpenDyslexic" charset="0"/>
                <a:cs typeface="OpenDyslexic" charset="0"/>
              </a:rPr>
              <a:t>i</a:t>
            </a:r>
            <a:r>
              <a:rPr lang="en-GB" dirty="0">
                <a:latin typeface="OpenDyslexicAlta" pitchFamily="2" charset="77"/>
                <a:ea typeface="OpenDyslexic" charset="0"/>
                <a:cs typeface="OpenDyslexic" charset="0"/>
              </a:rPr>
              <a:t> then add </a:t>
            </a:r>
            <a:r>
              <a:rPr lang="en-GB" dirty="0" err="1">
                <a:latin typeface="OpenDyslexicAlta" pitchFamily="2" charset="77"/>
                <a:ea typeface="OpenDyslexic" charset="0"/>
                <a:cs typeface="OpenDyslexic" charset="0"/>
              </a:rPr>
              <a:t>est</a:t>
            </a:r>
            <a:endParaRPr lang="en-GB" dirty="0">
              <a:latin typeface="OpenDyslexicAlta" pitchFamily="2" charset="77"/>
              <a:ea typeface="OpenDyslexic" charset="0"/>
              <a:cs typeface="OpenDyslexic" charset="0"/>
            </a:endParaRPr>
          </a:p>
        </p:txBody>
      </p:sp>
      <p:sp>
        <p:nvSpPr>
          <p:cNvPr id="11" name="TextBox 10"/>
          <p:cNvSpPr txBox="1"/>
          <p:nvPr/>
        </p:nvSpPr>
        <p:spPr>
          <a:xfrm>
            <a:off x="3989386" y="3632194"/>
            <a:ext cx="2797175"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happier </a:t>
            </a:r>
          </a:p>
        </p:txBody>
      </p:sp>
      <p:sp>
        <p:nvSpPr>
          <p:cNvPr id="12" name="TextBox 11"/>
          <p:cNvSpPr txBox="1"/>
          <p:nvPr/>
        </p:nvSpPr>
        <p:spPr>
          <a:xfrm>
            <a:off x="8709705" y="3632194"/>
            <a:ext cx="2797175"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happiest </a:t>
            </a:r>
          </a:p>
        </p:txBody>
      </p:sp>
      <p:sp>
        <p:nvSpPr>
          <p:cNvPr id="13" name="TextBox 12"/>
          <p:cNvSpPr txBox="1"/>
          <p:nvPr/>
        </p:nvSpPr>
        <p:spPr>
          <a:xfrm>
            <a:off x="3606800" y="6224257"/>
            <a:ext cx="8223250"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400" dirty="0">
                <a:latin typeface="OpenDyslexicAlta" pitchFamily="2" charset="77"/>
                <a:ea typeface="OpenDyslexic" charset="0"/>
                <a:cs typeface="OpenDyslexic" charset="0"/>
              </a:rPr>
              <a:t>Sort your spellings between the buckets. Can you add any of your own words?</a:t>
            </a:r>
          </a:p>
        </p:txBody>
      </p:sp>
      <p:sp>
        <p:nvSpPr>
          <p:cNvPr id="2" name="Rectangle 1">
            <a:extLst>
              <a:ext uri="{FF2B5EF4-FFF2-40B4-BE49-F238E27FC236}">
                <a16:creationId xmlns:a16="http://schemas.microsoft.com/office/drawing/2014/main" id="{3D36A4C0-EE6E-4403-BEB5-466166E36660}"/>
              </a:ext>
            </a:extLst>
          </p:cNvPr>
          <p:cNvSpPr/>
          <p:nvPr/>
        </p:nvSpPr>
        <p:spPr>
          <a:xfrm>
            <a:off x="8923352" y="4114796"/>
            <a:ext cx="1184940"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angriest</a:t>
            </a:r>
          </a:p>
        </p:txBody>
      </p:sp>
      <p:sp>
        <p:nvSpPr>
          <p:cNvPr id="3" name="Rectangle 2">
            <a:extLst>
              <a:ext uri="{FF2B5EF4-FFF2-40B4-BE49-F238E27FC236}">
                <a16:creationId xmlns:a16="http://schemas.microsoft.com/office/drawing/2014/main" id="{10999744-E011-46B2-BD9C-9E22101C7EA0}"/>
              </a:ext>
            </a:extLst>
          </p:cNvPr>
          <p:cNvSpPr/>
          <p:nvPr/>
        </p:nvSpPr>
        <p:spPr>
          <a:xfrm>
            <a:off x="3974434" y="4023853"/>
            <a:ext cx="1053494"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angrier</a:t>
            </a:r>
          </a:p>
        </p:txBody>
      </p:sp>
      <p:sp>
        <p:nvSpPr>
          <p:cNvPr id="7" name="Rectangle 6">
            <a:extLst>
              <a:ext uri="{FF2B5EF4-FFF2-40B4-BE49-F238E27FC236}">
                <a16:creationId xmlns:a16="http://schemas.microsoft.com/office/drawing/2014/main" id="{30FD7F05-7EA8-4120-96A6-8862A477D308}"/>
              </a:ext>
            </a:extLst>
          </p:cNvPr>
          <p:cNvSpPr/>
          <p:nvPr/>
        </p:nvSpPr>
        <p:spPr>
          <a:xfrm>
            <a:off x="5194837" y="4023853"/>
            <a:ext cx="76495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drier</a:t>
            </a:r>
          </a:p>
        </p:txBody>
      </p:sp>
      <p:sp>
        <p:nvSpPr>
          <p:cNvPr id="14" name="Rectangle 13">
            <a:extLst>
              <a:ext uri="{FF2B5EF4-FFF2-40B4-BE49-F238E27FC236}">
                <a16:creationId xmlns:a16="http://schemas.microsoft.com/office/drawing/2014/main" id="{064D20E7-4950-4578-BE2E-2E83B9E01E43}"/>
              </a:ext>
            </a:extLst>
          </p:cNvPr>
          <p:cNvSpPr/>
          <p:nvPr/>
        </p:nvSpPr>
        <p:spPr>
          <a:xfrm>
            <a:off x="8666701" y="4569099"/>
            <a:ext cx="89639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driest</a:t>
            </a:r>
          </a:p>
        </p:txBody>
      </p:sp>
      <p:sp>
        <p:nvSpPr>
          <p:cNvPr id="15" name="Rectangle 14">
            <a:extLst>
              <a:ext uri="{FF2B5EF4-FFF2-40B4-BE49-F238E27FC236}">
                <a16:creationId xmlns:a16="http://schemas.microsoft.com/office/drawing/2014/main" id="{388DB137-EDD0-4D91-AE6C-1177BA7CE343}"/>
              </a:ext>
            </a:extLst>
          </p:cNvPr>
          <p:cNvSpPr/>
          <p:nvPr/>
        </p:nvSpPr>
        <p:spPr>
          <a:xfrm>
            <a:off x="3989386" y="4484128"/>
            <a:ext cx="82747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tidier</a:t>
            </a:r>
          </a:p>
        </p:txBody>
      </p:sp>
      <p:sp>
        <p:nvSpPr>
          <p:cNvPr id="16" name="Rectangle 15">
            <a:extLst>
              <a:ext uri="{FF2B5EF4-FFF2-40B4-BE49-F238E27FC236}">
                <a16:creationId xmlns:a16="http://schemas.microsoft.com/office/drawing/2014/main" id="{8C3F600E-ED66-448A-8334-850F7C0C1E2D}"/>
              </a:ext>
            </a:extLst>
          </p:cNvPr>
          <p:cNvSpPr/>
          <p:nvPr/>
        </p:nvSpPr>
        <p:spPr>
          <a:xfrm>
            <a:off x="9628833" y="4502660"/>
            <a:ext cx="958917"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tidiest</a:t>
            </a:r>
          </a:p>
        </p:txBody>
      </p:sp>
      <p:sp>
        <p:nvSpPr>
          <p:cNvPr id="17" name="Rectangle 16">
            <a:extLst>
              <a:ext uri="{FF2B5EF4-FFF2-40B4-BE49-F238E27FC236}">
                <a16:creationId xmlns:a16="http://schemas.microsoft.com/office/drawing/2014/main" id="{9242406D-AC8F-4E4F-9B29-3E67D029E887}"/>
              </a:ext>
            </a:extLst>
          </p:cNvPr>
          <p:cNvSpPr/>
          <p:nvPr/>
        </p:nvSpPr>
        <p:spPr>
          <a:xfrm>
            <a:off x="4945381" y="4648529"/>
            <a:ext cx="1050288"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funnier</a:t>
            </a:r>
          </a:p>
        </p:txBody>
      </p:sp>
      <p:sp>
        <p:nvSpPr>
          <p:cNvPr id="18" name="Rectangle 17">
            <a:extLst>
              <a:ext uri="{FF2B5EF4-FFF2-40B4-BE49-F238E27FC236}">
                <a16:creationId xmlns:a16="http://schemas.microsoft.com/office/drawing/2014/main" id="{2F997A0D-614B-4EE2-9EAD-E5B7A47FD458}"/>
              </a:ext>
            </a:extLst>
          </p:cNvPr>
          <p:cNvSpPr/>
          <p:nvPr/>
        </p:nvSpPr>
        <p:spPr>
          <a:xfrm>
            <a:off x="9114900" y="5030894"/>
            <a:ext cx="1181734"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funniest</a:t>
            </a:r>
          </a:p>
        </p:txBody>
      </p:sp>
    </p:spTree>
    <p:extLst>
      <p:ext uri="{BB962C8B-B14F-4D97-AF65-F5344CB8AC3E}">
        <p14:creationId xmlns:p14="http://schemas.microsoft.com/office/powerpoint/2010/main" val="39381433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Adding ‘</a:t>
            </a:r>
            <a:r>
              <a:rPr lang="en-GB" dirty="0" err="1"/>
              <a:t>ing</a:t>
            </a:r>
            <a:r>
              <a:rPr lang="en-GB" dirty="0"/>
              <a:t>’ to words ending in ‘e’ with a consonant before it.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17</a:t>
            </a:r>
          </a:p>
        </p:txBody>
      </p:sp>
    </p:spTree>
    <p:extLst>
      <p:ext uri="{BB962C8B-B14F-4D97-AF65-F5344CB8AC3E}">
        <p14:creationId xmlns:p14="http://schemas.microsoft.com/office/powerpoint/2010/main" val="17389992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17</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 Adding ‘</a:t>
            </a:r>
            <a:r>
              <a:rPr lang="en-GB" dirty="0" err="1"/>
              <a:t>ing</a:t>
            </a:r>
            <a:r>
              <a:rPr lang="en-GB" dirty="0"/>
              <a:t>’ to words ending in ‘e’ with a consonant before it.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3764799033"/>
              </p:ext>
            </p:extLst>
          </p:nvPr>
        </p:nvGraphicFramePr>
        <p:xfrm>
          <a:off x="3429000" y="1311276"/>
          <a:ext cx="8363607" cy="5180784"/>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041098">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When adding ‘</a:t>
                      </a:r>
                      <a:r>
                        <a:rPr lang="en-GB" sz="1700" b="0" i="0" dirty="0" err="1">
                          <a:latin typeface="Muli" pitchFamily="2" charset="77"/>
                        </a:rPr>
                        <a:t>ing</a:t>
                      </a:r>
                      <a:r>
                        <a:rPr lang="en-GB" sz="1700" b="0" i="0" dirty="0">
                          <a:latin typeface="Muli" pitchFamily="2" charset="77"/>
                        </a:rPr>
                        <a:t>’ to words that end in ‘e’, the ‘e’ must be removed.</a:t>
                      </a:r>
                    </a:p>
                  </a:txBody>
                  <a:tcPr/>
                </a:tc>
                <a:extLst>
                  <a:ext uri="{0D108BD9-81ED-4DB2-BD59-A6C34878D82A}">
                    <a16:rowId xmlns:a16="http://schemas.microsoft.com/office/drawing/2014/main" val="10000"/>
                  </a:ext>
                </a:extLst>
              </a:tr>
              <a:tr h="2271575">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the children to be spelling rule detectives again and see if they can work out what happens to the root word in order to add ‘</a:t>
                      </a:r>
                      <a:r>
                        <a:rPr lang="en-GB" sz="1700" b="0" i="0" baseline="0" dirty="0" err="1">
                          <a:latin typeface="Muli" pitchFamily="2" charset="77"/>
                        </a:rPr>
                        <a:t>ing</a:t>
                      </a:r>
                      <a:r>
                        <a:rPr lang="en-GB" sz="1700" b="0" i="0" baseline="0" dirty="0">
                          <a:latin typeface="Muli" pitchFamily="2" charset="77"/>
                        </a:rPr>
                        <a:t>’ .</a:t>
                      </a:r>
                    </a:p>
                    <a:p>
                      <a:endParaRPr lang="en-GB" sz="1700" b="0" i="0" baseline="0" dirty="0">
                        <a:latin typeface="Muli" pitchFamily="2" charset="77"/>
                      </a:endParaRPr>
                    </a:p>
                    <a:p>
                      <a:r>
                        <a:rPr lang="en-GB" sz="1700" b="0" i="0" baseline="0" dirty="0">
                          <a:latin typeface="Muli" pitchFamily="2" charset="77"/>
                        </a:rPr>
                        <a:t>Show the power point and ask them to see work out what happens when ‘</a:t>
                      </a:r>
                      <a:r>
                        <a:rPr lang="en-GB" sz="1700" b="0" i="0" baseline="0" dirty="0" err="1">
                          <a:latin typeface="Muli" pitchFamily="2" charset="77"/>
                        </a:rPr>
                        <a:t>ing</a:t>
                      </a:r>
                      <a:r>
                        <a:rPr lang="en-GB" sz="1700" b="0" i="0" baseline="0" dirty="0">
                          <a:latin typeface="Muli" pitchFamily="2" charset="77"/>
                        </a:rPr>
                        <a:t>’ is added (the ‘e’ is removed before adding ‘</a:t>
                      </a:r>
                      <a:r>
                        <a:rPr lang="en-GB" sz="1700" b="0" i="0" baseline="0" dirty="0" err="1">
                          <a:latin typeface="Muli" pitchFamily="2" charset="77"/>
                        </a:rPr>
                        <a:t>ing</a:t>
                      </a:r>
                      <a:r>
                        <a:rPr lang="en-GB" sz="1700" b="0" i="0" baseline="0" dirty="0">
                          <a:latin typeface="Muli" pitchFamily="2" charset="77"/>
                        </a:rPr>
                        <a:t>’)</a:t>
                      </a:r>
                    </a:p>
                    <a:p>
                      <a:endParaRPr lang="en-GB" sz="1700" b="0" i="0" baseline="0" dirty="0">
                        <a:latin typeface="Muli" pitchFamily="2" charset="77"/>
                      </a:endParaRPr>
                    </a:p>
                    <a:p>
                      <a:r>
                        <a:rPr lang="en-GB" sz="1700" b="0" i="0" baseline="0" dirty="0">
                          <a:latin typeface="Muli" pitchFamily="2" charset="77"/>
                        </a:rPr>
                        <a:t>Get them to copy down the spelling list words by following the rule.</a:t>
                      </a:r>
                    </a:p>
                  </a:txBody>
                  <a:tcPr/>
                </a:tc>
                <a:extLst>
                  <a:ext uri="{0D108BD9-81ED-4DB2-BD59-A6C34878D82A}">
                    <a16:rowId xmlns:a16="http://schemas.microsoft.com/office/drawing/2014/main" val="10001"/>
                  </a:ext>
                </a:extLst>
              </a:tr>
              <a:tr h="1716526">
                <a:tc>
                  <a:txBody>
                    <a:bodyPr/>
                    <a:lstStyle/>
                    <a:p>
                      <a:r>
                        <a:rPr lang="en-GB" sz="1700" b="0" i="0" dirty="0">
                          <a:latin typeface="Muli" pitchFamily="2" charset="77"/>
                        </a:rPr>
                        <a:t>Independent Activity</a:t>
                      </a:r>
                    </a:p>
                  </a:txBody>
                  <a:tcPr/>
                </a:tc>
                <a:tc>
                  <a:txBody>
                    <a:bodyPr/>
                    <a:lstStyle/>
                    <a:p>
                      <a:r>
                        <a:rPr lang="en-US" sz="1800" b="0" i="0" kern="1200" dirty="0">
                          <a:solidFill>
                            <a:schemeClr val="tx1"/>
                          </a:solidFill>
                          <a:effectLst/>
                          <a:latin typeface="Muli" pitchFamily="2" charset="77"/>
                          <a:ea typeface="+mn-ea"/>
                          <a:cs typeface="+mn-cs"/>
                        </a:rPr>
                        <a:t>Put the word cards into a pot and take them out one at a time. Read out the word and </a:t>
                      </a:r>
                      <a:r>
                        <a:rPr lang="en-GB" sz="1800" b="0" i="0" kern="1200" dirty="0">
                          <a:solidFill>
                            <a:schemeClr val="tx1"/>
                          </a:solidFill>
                          <a:effectLst/>
                          <a:latin typeface="Muli" pitchFamily="2" charset="77"/>
                          <a:ea typeface="+mn-ea"/>
                          <a:cs typeface="+mn-cs"/>
                        </a:rPr>
                        <a:t>ask the children to write it down</a:t>
                      </a:r>
                      <a:r>
                        <a:rPr lang="en-GB" sz="1700" b="0" i="0" kern="1200" dirty="0">
                          <a:solidFill>
                            <a:schemeClr val="tx1"/>
                          </a:solidFill>
                          <a:effectLst/>
                          <a:latin typeface="Muli" pitchFamily="2" charset="77"/>
                          <a:ea typeface="+mn-ea"/>
                          <a:cs typeface="+mn-cs"/>
                        </a:rPr>
                        <a:t>. Some of the words are in their root word form, as an extension children can see if they can add ‘</a:t>
                      </a:r>
                      <a:r>
                        <a:rPr lang="en-GB" sz="1700" b="0" i="0" kern="1200" dirty="0" err="1">
                          <a:solidFill>
                            <a:schemeClr val="tx1"/>
                          </a:solidFill>
                          <a:effectLst/>
                          <a:latin typeface="Muli" pitchFamily="2" charset="77"/>
                          <a:ea typeface="+mn-ea"/>
                          <a:cs typeface="+mn-cs"/>
                        </a:rPr>
                        <a:t>ing</a:t>
                      </a:r>
                      <a:r>
                        <a:rPr lang="en-GB" sz="1700" b="0" i="0" kern="1200" dirty="0">
                          <a:solidFill>
                            <a:schemeClr val="tx1"/>
                          </a:solidFill>
                          <a:effectLst/>
                          <a:latin typeface="Muli" pitchFamily="2" charset="77"/>
                          <a:ea typeface="+mn-ea"/>
                          <a:cs typeface="+mn-cs"/>
                        </a:rPr>
                        <a:t>’ to the word when writing it down,</a:t>
                      </a:r>
                      <a:endParaRPr lang="en-GB" sz="1800" b="0" i="0" kern="1200" dirty="0">
                        <a:solidFill>
                          <a:schemeClr val="tx1"/>
                        </a:solidFill>
                        <a:effectLst/>
                        <a:latin typeface="Muli" pitchFamily="2" charset="77"/>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828358599"/>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hiking</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shining</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surprising</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joking</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hoping</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smiling</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loving</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writing</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coming</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caring</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40123301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rot="381027">
            <a:off x="6494931" y="2199422"/>
            <a:ext cx="286521" cy="1455539"/>
          </a:xfrm>
          <a:prstGeom prst="rect">
            <a:avLst/>
          </a:prstGeom>
          <a:solidFill>
            <a:srgbClr val="FFF2CC"/>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 name="Table 3"/>
          <p:cNvGraphicFramePr>
            <a:graphicFrameLocks noGrp="1"/>
          </p:cNvGraphicFramePr>
          <p:nvPr>
            <p:extLst>
              <p:ext uri="{D42A27DB-BD31-4B8C-83A1-F6EECF244321}">
                <p14:modId xmlns:p14="http://schemas.microsoft.com/office/powerpoint/2010/main" val="898824321"/>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hike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shine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surprise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joke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hope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smile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love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write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come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care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5568990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 Adding ‘</a:t>
                      </a:r>
                      <a:r>
                        <a:rPr lang="en-GB" sz="1400" dirty="0" err="1">
                          <a:latin typeface="Muli" pitchFamily="2" charset="77"/>
                        </a:rPr>
                        <a:t>ing</a:t>
                      </a:r>
                      <a:r>
                        <a:rPr lang="en-GB" sz="1400" dirty="0">
                          <a:latin typeface="Muli" pitchFamily="2" charset="77"/>
                        </a:rPr>
                        <a:t>’ to words ending in ‘e’ with a consonant before it.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4" name="Right Arrow 13"/>
          <p:cNvSpPr/>
          <p:nvPr/>
        </p:nvSpPr>
        <p:spPr>
          <a:xfrm>
            <a:off x="2993572" y="2057401"/>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Right Arrow 14"/>
          <p:cNvSpPr/>
          <p:nvPr/>
        </p:nvSpPr>
        <p:spPr>
          <a:xfrm>
            <a:off x="2993571" y="2522763"/>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ight Arrow 15"/>
          <p:cNvSpPr/>
          <p:nvPr/>
        </p:nvSpPr>
        <p:spPr>
          <a:xfrm>
            <a:off x="2971801" y="3016709"/>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ight Arrow 16"/>
          <p:cNvSpPr/>
          <p:nvPr/>
        </p:nvSpPr>
        <p:spPr>
          <a:xfrm>
            <a:off x="2971801" y="3453496"/>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8" name="Right Arrow 17"/>
          <p:cNvSpPr/>
          <p:nvPr/>
        </p:nvSpPr>
        <p:spPr>
          <a:xfrm>
            <a:off x="2971801" y="3907977"/>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9" name="Right Arrow 18"/>
          <p:cNvSpPr/>
          <p:nvPr/>
        </p:nvSpPr>
        <p:spPr>
          <a:xfrm>
            <a:off x="2971801" y="4359721"/>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0" name="Right Arrow 19"/>
          <p:cNvSpPr/>
          <p:nvPr/>
        </p:nvSpPr>
        <p:spPr>
          <a:xfrm>
            <a:off x="2993571" y="4814202"/>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1" name="Right Arrow 20"/>
          <p:cNvSpPr/>
          <p:nvPr/>
        </p:nvSpPr>
        <p:spPr>
          <a:xfrm>
            <a:off x="2993571" y="5268683"/>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ight Arrow 21"/>
          <p:cNvSpPr/>
          <p:nvPr/>
        </p:nvSpPr>
        <p:spPr>
          <a:xfrm>
            <a:off x="2993571" y="5776990"/>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ight Arrow 22"/>
          <p:cNvSpPr/>
          <p:nvPr/>
        </p:nvSpPr>
        <p:spPr>
          <a:xfrm>
            <a:off x="2971801" y="6237511"/>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pic>
        <p:nvPicPr>
          <p:cNvPr id="25" name="Picture 24"/>
          <p:cNvPicPr>
            <a:picLocks noChangeAspect="1"/>
          </p:cNvPicPr>
          <p:nvPr/>
        </p:nvPicPr>
        <p:blipFill>
          <a:blip r:embed="rId3" cstate="screen">
            <a:duotone>
              <a:prstClr val="black"/>
              <a:srgbClr val="D883FF">
                <a:tint val="45000"/>
                <a:satMod val="400000"/>
              </a:srgbClr>
            </a:duotone>
            <a:extLst>
              <a:ext uri="{28A0092B-C50C-407E-A947-70E740481C1C}">
                <a14:useLocalDpi xmlns:a14="http://schemas.microsoft.com/office/drawing/2010/main"/>
              </a:ext>
            </a:extLst>
          </a:blip>
          <a:stretch>
            <a:fillRect/>
          </a:stretch>
        </p:blipFill>
        <p:spPr>
          <a:xfrm>
            <a:off x="4318194" y="1946924"/>
            <a:ext cx="4033997" cy="3170470"/>
          </a:xfrm>
          <a:prstGeom prst="rect">
            <a:avLst/>
          </a:prstGeom>
        </p:spPr>
      </p:pic>
      <p:pic>
        <p:nvPicPr>
          <p:cNvPr id="26" name="Picture 25"/>
          <p:cNvPicPr>
            <a:picLocks noChangeAspect="1"/>
          </p:cNvPicPr>
          <p:nvPr/>
        </p:nvPicPr>
        <p:blipFill>
          <a:blip r:embed="rId4"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a:off x="5572458" y="5118983"/>
            <a:ext cx="1492371" cy="1375779"/>
          </a:xfrm>
          <a:prstGeom prst="rect">
            <a:avLst/>
          </a:prstGeom>
        </p:spPr>
      </p:pic>
      <p:pic>
        <p:nvPicPr>
          <p:cNvPr id="27" name="Picture 26"/>
          <p:cNvPicPr>
            <a:picLocks noChangeAspect="1"/>
          </p:cNvPicPr>
          <p:nvPr/>
        </p:nvPicPr>
        <p:blipFill>
          <a:blip r:embed="rId5"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a:off x="4190322" y="5105582"/>
            <a:ext cx="1382136" cy="1382136"/>
          </a:xfrm>
          <a:prstGeom prst="rect">
            <a:avLst/>
          </a:prstGeom>
        </p:spPr>
      </p:pic>
      <p:pic>
        <p:nvPicPr>
          <p:cNvPr id="28" name="Picture 27"/>
          <p:cNvPicPr>
            <a:picLocks noChangeAspect="1"/>
          </p:cNvPicPr>
          <p:nvPr/>
        </p:nvPicPr>
        <p:blipFill>
          <a:blip r:embed="rId5"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rot="5400000">
            <a:off x="7064828" y="5115804"/>
            <a:ext cx="1382136" cy="1382136"/>
          </a:xfrm>
          <a:prstGeom prst="rect">
            <a:avLst/>
          </a:prstGeom>
        </p:spPr>
      </p:pic>
      <p:sp>
        <p:nvSpPr>
          <p:cNvPr id="30" name="Right Arrow 29"/>
          <p:cNvSpPr/>
          <p:nvPr/>
        </p:nvSpPr>
        <p:spPr>
          <a:xfrm>
            <a:off x="8672678" y="1964885"/>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ight Arrow 30"/>
          <p:cNvSpPr/>
          <p:nvPr/>
        </p:nvSpPr>
        <p:spPr>
          <a:xfrm>
            <a:off x="8672677" y="2430247"/>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ight Arrow 31"/>
          <p:cNvSpPr/>
          <p:nvPr/>
        </p:nvSpPr>
        <p:spPr>
          <a:xfrm>
            <a:off x="8650907" y="2924193"/>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ight Arrow 32"/>
          <p:cNvSpPr/>
          <p:nvPr/>
        </p:nvSpPr>
        <p:spPr>
          <a:xfrm>
            <a:off x="8650907" y="3360980"/>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ight Arrow 33"/>
          <p:cNvSpPr/>
          <p:nvPr/>
        </p:nvSpPr>
        <p:spPr>
          <a:xfrm>
            <a:off x="8650907" y="3815461"/>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ight Arrow 34"/>
          <p:cNvSpPr/>
          <p:nvPr/>
        </p:nvSpPr>
        <p:spPr>
          <a:xfrm>
            <a:off x="8650907" y="4267205"/>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ight Arrow 35"/>
          <p:cNvSpPr/>
          <p:nvPr/>
        </p:nvSpPr>
        <p:spPr>
          <a:xfrm>
            <a:off x="8672677" y="4721686"/>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7" name="Right Arrow 36"/>
          <p:cNvSpPr/>
          <p:nvPr/>
        </p:nvSpPr>
        <p:spPr>
          <a:xfrm>
            <a:off x="8672677" y="5176167"/>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8" name="Right Arrow 37"/>
          <p:cNvSpPr/>
          <p:nvPr/>
        </p:nvSpPr>
        <p:spPr>
          <a:xfrm>
            <a:off x="8672677" y="5660581"/>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9" name="Right Arrow 38"/>
          <p:cNvSpPr/>
          <p:nvPr/>
        </p:nvSpPr>
        <p:spPr>
          <a:xfrm>
            <a:off x="8650907" y="6144995"/>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0" name="Table 39"/>
          <p:cNvGraphicFramePr>
            <a:graphicFrameLocks noGrp="1"/>
          </p:cNvGraphicFramePr>
          <p:nvPr>
            <p:extLst>
              <p:ext uri="{D42A27DB-BD31-4B8C-83A1-F6EECF244321}">
                <p14:modId xmlns:p14="http://schemas.microsoft.com/office/powerpoint/2010/main" val="1777861750"/>
              </p:ext>
            </p:extLst>
          </p:nvPr>
        </p:nvGraphicFramePr>
        <p:xfrm>
          <a:off x="9716690" y="1714482"/>
          <a:ext cx="2283650" cy="4882262"/>
        </p:xfrm>
        <a:graphic>
          <a:graphicData uri="http://schemas.openxmlformats.org/drawingml/2006/table">
            <a:tbl>
              <a:tblPr firstRow="1" bandRow="1">
                <a:tableStyleId>{5940675A-B579-460E-94D1-54222C63F5DA}</a:tableStyleId>
              </a:tblPr>
              <a:tblGrid>
                <a:gridCol w="2283650">
                  <a:extLst>
                    <a:ext uri="{9D8B030D-6E8A-4147-A177-3AD203B41FA5}">
                      <a16:colId xmlns:a16="http://schemas.microsoft.com/office/drawing/2014/main" val="20000"/>
                    </a:ext>
                  </a:extLst>
                </a:gridCol>
              </a:tblGrid>
              <a:tr h="443842">
                <a:tc>
                  <a:txBody>
                    <a:bodyPr/>
                    <a:lstStyle/>
                    <a:p>
                      <a:pPr algn="ctr"/>
                      <a:r>
                        <a:rPr lang="en-GB" b="0" i="0" dirty="0">
                          <a:latin typeface="OpenDyslexicAlta" pitchFamily="2" charset="77"/>
                          <a:ea typeface="OpenDyslexic" charset="0"/>
                          <a:cs typeface="OpenDyslexic" charset="0"/>
                        </a:rPr>
                        <a:t>+ ing</a:t>
                      </a:r>
                    </a:p>
                  </a:txBody>
                  <a:tcPr/>
                </a:tc>
                <a:extLst>
                  <a:ext uri="{0D108BD9-81ED-4DB2-BD59-A6C34878D82A}">
                    <a16:rowId xmlns:a16="http://schemas.microsoft.com/office/drawing/2014/main" val="10000"/>
                  </a:ext>
                </a:extLst>
              </a:tr>
              <a:tr h="443842">
                <a:tc>
                  <a:txBody>
                    <a:bodyPr/>
                    <a:lstStyle/>
                    <a:p>
                      <a:r>
                        <a:rPr lang="en-GB" b="0" i="0" dirty="0">
                          <a:latin typeface="OpenDyslexicAlta" pitchFamily="2" charset="77"/>
                          <a:ea typeface="OpenDyslexic" charset="0"/>
                          <a:cs typeface="OpenDyslexic" charset="0"/>
                        </a:rPr>
                        <a:t>hiking</a:t>
                      </a:r>
                    </a:p>
                  </a:txBody>
                  <a:tcPr/>
                </a:tc>
                <a:extLst>
                  <a:ext uri="{0D108BD9-81ED-4DB2-BD59-A6C34878D82A}">
                    <a16:rowId xmlns:a16="http://schemas.microsoft.com/office/drawing/2014/main" val="10001"/>
                  </a:ext>
                </a:extLst>
              </a:tr>
              <a:tr h="44384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4384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4384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4384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43842">
                <a:tc>
                  <a:txBody>
                    <a:bodyPr/>
                    <a:lstStyle/>
                    <a:p>
                      <a:r>
                        <a:rPr lang="en-GB" b="0" i="0" dirty="0">
                          <a:latin typeface="OpenDyslexicAlta" pitchFamily="2" charset="77"/>
                          <a:ea typeface="OpenDyslexic" charset="0"/>
                          <a:cs typeface="OpenDyslexic" charset="0"/>
                        </a:rPr>
                        <a:t>smiling</a:t>
                      </a:r>
                    </a:p>
                  </a:txBody>
                  <a:tcPr/>
                </a:tc>
                <a:extLst>
                  <a:ext uri="{0D108BD9-81ED-4DB2-BD59-A6C34878D82A}">
                    <a16:rowId xmlns:a16="http://schemas.microsoft.com/office/drawing/2014/main" val="10006"/>
                  </a:ext>
                </a:extLst>
              </a:tr>
              <a:tr h="44384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4384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4384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43842">
                <a:tc>
                  <a:txBody>
                    <a:bodyPr/>
                    <a:lstStyle/>
                    <a:p>
                      <a:r>
                        <a:rPr lang="en-GB" b="0" i="0" dirty="0">
                          <a:latin typeface="OpenDyslexicAlta" pitchFamily="2" charset="77"/>
                          <a:ea typeface="OpenDyslexic" charset="0"/>
                          <a:cs typeface="OpenDyslexic" charset="0"/>
                        </a:rPr>
                        <a:t>caring</a:t>
                      </a:r>
                    </a:p>
                  </a:txBody>
                  <a:tcPr/>
                </a:tc>
                <a:extLst>
                  <a:ext uri="{0D108BD9-81ED-4DB2-BD59-A6C34878D82A}">
                    <a16:rowId xmlns:a16="http://schemas.microsoft.com/office/drawing/2014/main" val="10010"/>
                  </a:ext>
                </a:extLst>
              </a:tr>
            </a:tbl>
          </a:graphicData>
        </a:graphic>
      </p:graphicFrame>
      <p:sp>
        <p:nvSpPr>
          <p:cNvPr id="41" name="TextBox 40"/>
          <p:cNvSpPr txBox="1"/>
          <p:nvPr/>
        </p:nvSpPr>
        <p:spPr>
          <a:xfrm rot="424549">
            <a:off x="5382021" y="1489637"/>
            <a:ext cx="3103390" cy="738664"/>
          </a:xfrm>
          <a:prstGeom prst="rect">
            <a:avLst/>
          </a:prstGeom>
          <a:solidFill>
            <a:srgbClr val="FFF2CC"/>
          </a:solidFill>
          <a:ln>
            <a:solidFill>
              <a:srgbClr val="D883F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1400" dirty="0">
                <a:latin typeface="OpenDyslexicAlta" pitchFamily="2" charset="77"/>
                <a:ea typeface="OpenDyslexic" charset="0"/>
                <a:cs typeface="OpenDyslexic" charset="0"/>
              </a:rPr>
              <a:t>What happens to the words when they go through the machine in order to add ‘</a:t>
            </a:r>
            <a:r>
              <a:rPr lang="en-GB" sz="1400" dirty="0" err="1">
                <a:latin typeface="OpenDyslexicAlta" pitchFamily="2" charset="77"/>
                <a:ea typeface="OpenDyslexic" charset="0"/>
                <a:cs typeface="OpenDyslexic" charset="0"/>
              </a:rPr>
              <a:t>ing</a:t>
            </a:r>
            <a:r>
              <a:rPr lang="en-GB" sz="1400" dirty="0">
                <a:latin typeface="OpenDyslexicAlta" pitchFamily="2" charset="77"/>
                <a:ea typeface="OpenDyslexic" charset="0"/>
                <a:cs typeface="OpenDyslexic" charset="0"/>
              </a:rPr>
              <a:t>’?</a:t>
            </a:r>
          </a:p>
        </p:txBody>
      </p:sp>
    </p:spTree>
    <p:extLst>
      <p:ext uri="{BB962C8B-B14F-4D97-AF65-F5344CB8AC3E}">
        <p14:creationId xmlns:p14="http://schemas.microsoft.com/office/powerpoint/2010/main" val="12487816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rot="381027">
            <a:off x="6494931" y="2199422"/>
            <a:ext cx="286521" cy="1455539"/>
          </a:xfrm>
          <a:prstGeom prst="rect">
            <a:avLst/>
          </a:prstGeom>
          <a:solidFill>
            <a:srgbClr val="FFF2CC"/>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hike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shine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surprise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joke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hope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smile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love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write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come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care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0254223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 Adding ‘</a:t>
                      </a:r>
                      <a:r>
                        <a:rPr lang="en-GB" sz="1400" dirty="0" err="1">
                          <a:latin typeface="Muli" pitchFamily="2" charset="77"/>
                        </a:rPr>
                        <a:t>ing</a:t>
                      </a:r>
                      <a:r>
                        <a:rPr lang="en-GB" sz="1400" dirty="0">
                          <a:latin typeface="Muli" pitchFamily="2" charset="77"/>
                        </a:rPr>
                        <a:t>’ to words ending in ‘e’ with a consonant before it.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600" baseline="0" dirty="0">
                          <a:solidFill>
                            <a:srgbClr val="FF3860"/>
                          </a:solidFill>
                          <a:latin typeface="Muli" pitchFamily="2" charset="77"/>
                        </a:rPr>
                        <a:t>Answers: </a:t>
                      </a:r>
                      <a:endParaRPr lang="en-GB" sz="16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4" name="Right Arrow 13"/>
          <p:cNvSpPr/>
          <p:nvPr/>
        </p:nvSpPr>
        <p:spPr>
          <a:xfrm>
            <a:off x="2993572" y="2057401"/>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Right Arrow 14"/>
          <p:cNvSpPr/>
          <p:nvPr/>
        </p:nvSpPr>
        <p:spPr>
          <a:xfrm>
            <a:off x="2993571" y="2522763"/>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ight Arrow 15"/>
          <p:cNvSpPr/>
          <p:nvPr/>
        </p:nvSpPr>
        <p:spPr>
          <a:xfrm>
            <a:off x="2971801" y="3016709"/>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ight Arrow 16"/>
          <p:cNvSpPr/>
          <p:nvPr/>
        </p:nvSpPr>
        <p:spPr>
          <a:xfrm>
            <a:off x="2971801" y="3453496"/>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8" name="Right Arrow 17"/>
          <p:cNvSpPr/>
          <p:nvPr/>
        </p:nvSpPr>
        <p:spPr>
          <a:xfrm>
            <a:off x="2971801" y="3907977"/>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9" name="Right Arrow 18"/>
          <p:cNvSpPr/>
          <p:nvPr/>
        </p:nvSpPr>
        <p:spPr>
          <a:xfrm>
            <a:off x="2971801" y="4359721"/>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0" name="Right Arrow 19"/>
          <p:cNvSpPr/>
          <p:nvPr/>
        </p:nvSpPr>
        <p:spPr>
          <a:xfrm>
            <a:off x="2993571" y="4814202"/>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1" name="Right Arrow 20"/>
          <p:cNvSpPr/>
          <p:nvPr/>
        </p:nvSpPr>
        <p:spPr>
          <a:xfrm>
            <a:off x="2993571" y="5268683"/>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ight Arrow 21"/>
          <p:cNvSpPr/>
          <p:nvPr/>
        </p:nvSpPr>
        <p:spPr>
          <a:xfrm>
            <a:off x="2993571" y="5776990"/>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ight Arrow 22"/>
          <p:cNvSpPr/>
          <p:nvPr/>
        </p:nvSpPr>
        <p:spPr>
          <a:xfrm>
            <a:off x="2971801" y="6237511"/>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pic>
        <p:nvPicPr>
          <p:cNvPr id="25" name="Picture 24"/>
          <p:cNvPicPr>
            <a:picLocks noChangeAspect="1"/>
          </p:cNvPicPr>
          <p:nvPr/>
        </p:nvPicPr>
        <p:blipFill>
          <a:blip r:embed="rId3" cstate="screen">
            <a:duotone>
              <a:prstClr val="black"/>
              <a:srgbClr val="D883FF">
                <a:tint val="45000"/>
                <a:satMod val="400000"/>
              </a:srgbClr>
            </a:duotone>
            <a:extLst>
              <a:ext uri="{28A0092B-C50C-407E-A947-70E740481C1C}">
                <a14:useLocalDpi xmlns:a14="http://schemas.microsoft.com/office/drawing/2010/main"/>
              </a:ext>
            </a:extLst>
          </a:blip>
          <a:stretch>
            <a:fillRect/>
          </a:stretch>
        </p:blipFill>
        <p:spPr>
          <a:xfrm>
            <a:off x="4318194" y="1946924"/>
            <a:ext cx="4033997" cy="3170470"/>
          </a:xfrm>
          <a:prstGeom prst="rect">
            <a:avLst/>
          </a:prstGeom>
        </p:spPr>
      </p:pic>
      <p:pic>
        <p:nvPicPr>
          <p:cNvPr id="26" name="Picture 25"/>
          <p:cNvPicPr>
            <a:picLocks noChangeAspect="1"/>
          </p:cNvPicPr>
          <p:nvPr/>
        </p:nvPicPr>
        <p:blipFill>
          <a:blip r:embed="rId4"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a:off x="5572458" y="5118983"/>
            <a:ext cx="1492371" cy="1375779"/>
          </a:xfrm>
          <a:prstGeom prst="rect">
            <a:avLst/>
          </a:prstGeom>
        </p:spPr>
      </p:pic>
      <p:pic>
        <p:nvPicPr>
          <p:cNvPr id="27" name="Picture 26"/>
          <p:cNvPicPr>
            <a:picLocks noChangeAspect="1"/>
          </p:cNvPicPr>
          <p:nvPr/>
        </p:nvPicPr>
        <p:blipFill>
          <a:blip r:embed="rId5"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a:off x="4190322" y="5105582"/>
            <a:ext cx="1382136" cy="1382136"/>
          </a:xfrm>
          <a:prstGeom prst="rect">
            <a:avLst/>
          </a:prstGeom>
        </p:spPr>
      </p:pic>
      <p:pic>
        <p:nvPicPr>
          <p:cNvPr id="28" name="Picture 27"/>
          <p:cNvPicPr>
            <a:picLocks noChangeAspect="1"/>
          </p:cNvPicPr>
          <p:nvPr/>
        </p:nvPicPr>
        <p:blipFill>
          <a:blip r:embed="rId5"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rot="5400000">
            <a:off x="7064828" y="5115804"/>
            <a:ext cx="1382136" cy="1382136"/>
          </a:xfrm>
          <a:prstGeom prst="rect">
            <a:avLst/>
          </a:prstGeom>
        </p:spPr>
      </p:pic>
      <p:sp>
        <p:nvSpPr>
          <p:cNvPr id="30" name="Right Arrow 29"/>
          <p:cNvSpPr/>
          <p:nvPr/>
        </p:nvSpPr>
        <p:spPr>
          <a:xfrm>
            <a:off x="8672678" y="1964885"/>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ight Arrow 30"/>
          <p:cNvSpPr/>
          <p:nvPr/>
        </p:nvSpPr>
        <p:spPr>
          <a:xfrm>
            <a:off x="8672677" y="2430247"/>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ight Arrow 31"/>
          <p:cNvSpPr/>
          <p:nvPr/>
        </p:nvSpPr>
        <p:spPr>
          <a:xfrm>
            <a:off x="8650907" y="2924193"/>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ight Arrow 32"/>
          <p:cNvSpPr/>
          <p:nvPr/>
        </p:nvSpPr>
        <p:spPr>
          <a:xfrm>
            <a:off x="8650907" y="3360980"/>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ight Arrow 33"/>
          <p:cNvSpPr/>
          <p:nvPr/>
        </p:nvSpPr>
        <p:spPr>
          <a:xfrm>
            <a:off x="8650907" y="3815461"/>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ight Arrow 34"/>
          <p:cNvSpPr/>
          <p:nvPr/>
        </p:nvSpPr>
        <p:spPr>
          <a:xfrm>
            <a:off x="8650907" y="4267205"/>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ight Arrow 35"/>
          <p:cNvSpPr/>
          <p:nvPr/>
        </p:nvSpPr>
        <p:spPr>
          <a:xfrm>
            <a:off x="8672677" y="4721686"/>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7" name="Right Arrow 36"/>
          <p:cNvSpPr/>
          <p:nvPr/>
        </p:nvSpPr>
        <p:spPr>
          <a:xfrm>
            <a:off x="8672677" y="5176167"/>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8" name="Right Arrow 37"/>
          <p:cNvSpPr/>
          <p:nvPr/>
        </p:nvSpPr>
        <p:spPr>
          <a:xfrm>
            <a:off x="8672677" y="5660581"/>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9" name="Right Arrow 38"/>
          <p:cNvSpPr/>
          <p:nvPr/>
        </p:nvSpPr>
        <p:spPr>
          <a:xfrm>
            <a:off x="8650907" y="6144995"/>
            <a:ext cx="936171" cy="359228"/>
          </a:xfrm>
          <a:prstGeom prst="rightArrow">
            <a:avLst/>
          </a:prstGeom>
          <a:solidFill>
            <a:srgbClr val="FFF2CC"/>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0" name="Table 39"/>
          <p:cNvGraphicFramePr>
            <a:graphicFrameLocks noGrp="1"/>
          </p:cNvGraphicFramePr>
          <p:nvPr>
            <p:extLst>
              <p:ext uri="{D42A27DB-BD31-4B8C-83A1-F6EECF244321}">
                <p14:modId xmlns:p14="http://schemas.microsoft.com/office/powerpoint/2010/main" val="3981919025"/>
              </p:ext>
            </p:extLst>
          </p:nvPr>
        </p:nvGraphicFramePr>
        <p:xfrm>
          <a:off x="9716690" y="1714482"/>
          <a:ext cx="2283650" cy="4882262"/>
        </p:xfrm>
        <a:graphic>
          <a:graphicData uri="http://schemas.openxmlformats.org/drawingml/2006/table">
            <a:tbl>
              <a:tblPr firstRow="1" bandRow="1">
                <a:tableStyleId>{5940675A-B579-460E-94D1-54222C63F5DA}</a:tableStyleId>
              </a:tblPr>
              <a:tblGrid>
                <a:gridCol w="2283650">
                  <a:extLst>
                    <a:ext uri="{9D8B030D-6E8A-4147-A177-3AD203B41FA5}">
                      <a16:colId xmlns:a16="http://schemas.microsoft.com/office/drawing/2014/main" val="20000"/>
                    </a:ext>
                  </a:extLst>
                </a:gridCol>
              </a:tblGrid>
              <a:tr h="443842">
                <a:tc>
                  <a:txBody>
                    <a:bodyPr/>
                    <a:lstStyle/>
                    <a:p>
                      <a:pPr algn="ctr"/>
                      <a:r>
                        <a:rPr lang="en-GB" b="0" i="0" dirty="0">
                          <a:latin typeface="OpenDyslexicAlta" pitchFamily="2" charset="77"/>
                          <a:ea typeface="OpenDyslexic" charset="0"/>
                          <a:cs typeface="OpenDyslexic" charset="0"/>
                        </a:rPr>
                        <a:t>+ ing</a:t>
                      </a:r>
                    </a:p>
                  </a:txBody>
                  <a:tcPr/>
                </a:tc>
                <a:extLst>
                  <a:ext uri="{0D108BD9-81ED-4DB2-BD59-A6C34878D82A}">
                    <a16:rowId xmlns:a16="http://schemas.microsoft.com/office/drawing/2014/main" val="10000"/>
                  </a:ext>
                </a:extLst>
              </a:tr>
              <a:tr h="443842">
                <a:tc>
                  <a:txBody>
                    <a:bodyPr/>
                    <a:lstStyle/>
                    <a:p>
                      <a:r>
                        <a:rPr lang="en-GB" b="0" i="0" dirty="0">
                          <a:latin typeface="OpenDyslexicAlta" pitchFamily="2" charset="77"/>
                          <a:ea typeface="OpenDyslexic" charset="0"/>
                          <a:cs typeface="OpenDyslexic" charset="0"/>
                        </a:rPr>
                        <a:t>hiking</a:t>
                      </a:r>
                    </a:p>
                  </a:txBody>
                  <a:tcPr/>
                </a:tc>
                <a:extLst>
                  <a:ext uri="{0D108BD9-81ED-4DB2-BD59-A6C34878D82A}">
                    <a16:rowId xmlns:a16="http://schemas.microsoft.com/office/drawing/2014/main" val="10001"/>
                  </a:ext>
                </a:extLst>
              </a:tr>
              <a:tr h="443842">
                <a:tc>
                  <a:txBody>
                    <a:bodyPr/>
                    <a:lstStyle/>
                    <a:p>
                      <a:r>
                        <a:rPr lang="en-GB" b="0" i="0" dirty="0">
                          <a:solidFill>
                            <a:srgbClr val="FF3860"/>
                          </a:solidFill>
                          <a:latin typeface="OpenDyslexicAlta" pitchFamily="2" charset="77"/>
                          <a:ea typeface="OpenDyslexic" charset="0"/>
                          <a:cs typeface="OpenDyslexic" charset="0"/>
                        </a:rPr>
                        <a:t>shining</a:t>
                      </a:r>
                    </a:p>
                  </a:txBody>
                  <a:tcPr/>
                </a:tc>
                <a:extLst>
                  <a:ext uri="{0D108BD9-81ED-4DB2-BD59-A6C34878D82A}">
                    <a16:rowId xmlns:a16="http://schemas.microsoft.com/office/drawing/2014/main" val="10002"/>
                  </a:ext>
                </a:extLst>
              </a:tr>
              <a:tr h="443842">
                <a:tc>
                  <a:txBody>
                    <a:bodyPr/>
                    <a:lstStyle/>
                    <a:p>
                      <a:r>
                        <a:rPr lang="en-GB" b="0" i="0" dirty="0">
                          <a:solidFill>
                            <a:srgbClr val="FF3860"/>
                          </a:solidFill>
                          <a:latin typeface="OpenDyslexicAlta" pitchFamily="2" charset="77"/>
                          <a:ea typeface="OpenDyslexic" charset="0"/>
                          <a:cs typeface="OpenDyslexic" charset="0"/>
                        </a:rPr>
                        <a:t>surprising </a:t>
                      </a:r>
                    </a:p>
                  </a:txBody>
                  <a:tcPr/>
                </a:tc>
                <a:extLst>
                  <a:ext uri="{0D108BD9-81ED-4DB2-BD59-A6C34878D82A}">
                    <a16:rowId xmlns:a16="http://schemas.microsoft.com/office/drawing/2014/main" val="10003"/>
                  </a:ext>
                </a:extLst>
              </a:tr>
              <a:tr h="443842">
                <a:tc>
                  <a:txBody>
                    <a:bodyPr/>
                    <a:lstStyle/>
                    <a:p>
                      <a:r>
                        <a:rPr lang="en-GB" b="0" i="0" dirty="0">
                          <a:solidFill>
                            <a:srgbClr val="FF3860"/>
                          </a:solidFill>
                          <a:latin typeface="OpenDyslexicAlta" pitchFamily="2" charset="77"/>
                          <a:ea typeface="OpenDyslexic" charset="0"/>
                          <a:cs typeface="OpenDyslexic" charset="0"/>
                        </a:rPr>
                        <a:t>joking </a:t>
                      </a:r>
                    </a:p>
                  </a:txBody>
                  <a:tcPr/>
                </a:tc>
                <a:extLst>
                  <a:ext uri="{0D108BD9-81ED-4DB2-BD59-A6C34878D82A}">
                    <a16:rowId xmlns:a16="http://schemas.microsoft.com/office/drawing/2014/main" val="10004"/>
                  </a:ext>
                </a:extLst>
              </a:tr>
              <a:tr h="443842">
                <a:tc>
                  <a:txBody>
                    <a:bodyPr/>
                    <a:lstStyle/>
                    <a:p>
                      <a:r>
                        <a:rPr lang="en-GB" b="0" i="0" dirty="0">
                          <a:solidFill>
                            <a:srgbClr val="FF3860"/>
                          </a:solidFill>
                          <a:latin typeface="OpenDyslexicAlta" pitchFamily="2" charset="77"/>
                          <a:ea typeface="OpenDyslexic" charset="0"/>
                          <a:cs typeface="OpenDyslexic" charset="0"/>
                        </a:rPr>
                        <a:t>hoping</a:t>
                      </a:r>
                    </a:p>
                  </a:txBody>
                  <a:tcPr/>
                </a:tc>
                <a:extLst>
                  <a:ext uri="{0D108BD9-81ED-4DB2-BD59-A6C34878D82A}">
                    <a16:rowId xmlns:a16="http://schemas.microsoft.com/office/drawing/2014/main" val="10005"/>
                  </a:ext>
                </a:extLst>
              </a:tr>
              <a:tr h="443842">
                <a:tc>
                  <a:txBody>
                    <a:bodyPr/>
                    <a:lstStyle/>
                    <a:p>
                      <a:r>
                        <a:rPr lang="en-GB" b="0" i="0" dirty="0">
                          <a:solidFill>
                            <a:schemeClr val="tx1"/>
                          </a:solidFill>
                          <a:latin typeface="OpenDyslexicAlta" pitchFamily="2" charset="77"/>
                          <a:ea typeface="OpenDyslexic" charset="0"/>
                          <a:cs typeface="OpenDyslexic" charset="0"/>
                        </a:rPr>
                        <a:t>smiling</a:t>
                      </a:r>
                    </a:p>
                  </a:txBody>
                  <a:tcPr/>
                </a:tc>
                <a:extLst>
                  <a:ext uri="{0D108BD9-81ED-4DB2-BD59-A6C34878D82A}">
                    <a16:rowId xmlns:a16="http://schemas.microsoft.com/office/drawing/2014/main" val="10006"/>
                  </a:ext>
                </a:extLst>
              </a:tr>
              <a:tr h="443842">
                <a:tc>
                  <a:txBody>
                    <a:bodyPr/>
                    <a:lstStyle/>
                    <a:p>
                      <a:r>
                        <a:rPr lang="en-GB" b="0" i="0" dirty="0">
                          <a:solidFill>
                            <a:srgbClr val="FF3860"/>
                          </a:solidFill>
                          <a:latin typeface="OpenDyslexicAlta" pitchFamily="2" charset="77"/>
                          <a:ea typeface="OpenDyslexic" charset="0"/>
                          <a:cs typeface="OpenDyslexic" charset="0"/>
                        </a:rPr>
                        <a:t>loving </a:t>
                      </a:r>
                    </a:p>
                  </a:txBody>
                  <a:tcPr/>
                </a:tc>
                <a:extLst>
                  <a:ext uri="{0D108BD9-81ED-4DB2-BD59-A6C34878D82A}">
                    <a16:rowId xmlns:a16="http://schemas.microsoft.com/office/drawing/2014/main" val="10007"/>
                  </a:ext>
                </a:extLst>
              </a:tr>
              <a:tr h="443842">
                <a:tc>
                  <a:txBody>
                    <a:bodyPr/>
                    <a:lstStyle/>
                    <a:p>
                      <a:r>
                        <a:rPr lang="en-GB" b="0" i="0" dirty="0">
                          <a:solidFill>
                            <a:srgbClr val="FF3860"/>
                          </a:solidFill>
                          <a:latin typeface="OpenDyslexicAlta" pitchFamily="2" charset="77"/>
                          <a:ea typeface="OpenDyslexic" charset="0"/>
                          <a:cs typeface="OpenDyslexic" charset="0"/>
                        </a:rPr>
                        <a:t>writing</a:t>
                      </a:r>
                    </a:p>
                  </a:txBody>
                  <a:tcPr/>
                </a:tc>
                <a:extLst>
                  <a:ext uri="{0D108BD9-81ED-4DB2-BD59-A6C34878D82A}">
                    <a16:rowId xmlns:a16="http://schemas.microsoft.com/office/drawing/2014/main" val="10008"/>
                  </a:ext>
                </a:extLst>
              </a:tr>
              <a:tr h="443842">
                <a:tc>
                  <a:txBody>
                    <a:bodyPr/>
                    <a:lstStyle/>
                    <a:p>
                      <a:r>
                        <a:rPr lang="en-GB" b="0" i="0" dirty="0">
                          <a:solidFill>
                            <a:srgbClr val="FF3860"/>
                          </a:solidFill>
                          <a:latin typeface="OpenDyslexicAlta" pitchFamily="2" charset="77"/>
                          <a:ea typeface="OpenDyslexic" charset="0"/>
                          <a:cs typeface="OpenDyslexic" charset="0"/>
                        </a:rPr>
                        <a:t>coming</a:t>
                      </a:r>
                    </a:p>
                  </a:txBody>
                  <a:tcPr/>
                </a:tc>
                <a:extLst>
                  <a:ext uri="{0D108BD9-81ED-4DB2-BD59-A6C34878D82A}">
                    <a16:rowId xmlns:a16="http://schemas.microsoft.com/office/drawing/2014/main" val="10009"/>
                  </a:ext>
                </a:extLst>
              </a:tr>
              <a:tr h="443842">
                <a:tc>
                  <a:txBody>
                    <a:bodyPr/>
                    <a:lstStyle/>
                    <a:p>
                      <a:r>
                        <a:rPr lang="en-GB" b="0" i="0" dirty="0">
                          <a:solidFill>
                            <a:schemeClr val="tx1"/>
                          </a:solidFill>
                          <a:latin typeface="OpenDyslexicAlta" pitchFamily="2" charset="77"/>
                          <a:ea typeface="OpenDyslexic" charset="0"/>
                          <a:cs typeface="OpenDyslexic" charset="0"/>
                        </a:rPr>
                        <a:t>caring</a:t>
                      </a:r>
                    </a:p>
                  </a:txBody>
                  <a:tcPr/>
                </a:tc>
                <a:extLst>
                  <a:ext uri="{0D108BD9-81ED-4DB2-BD59-A6C34878D82A}">
                    <a16:rowId xmlns:a16="http://schemas.microsoft.com/office/drawing/2014/main" val="10010"/>
                  </a:ext>
                </a:extLst>
              </a:tr>
            </a:tbl>
          </a:graphicData>
        </a:graphic>
      </p:graphicFrame>
      <p:sp>
        <p:nvSpPr>
          <p:cNvPr id="41" name="TextBox 40"/>
          <p:cNvSpPr txBox="1"/>
          <p:nvPr/>
        </p:nvSpPr>
        <p:spPr>
          <a:xfrm rot="424549">
            <a:off x="5382021" y="1489637"/>
            <a:ext cx="3103390" cy="738664"/>
          </a:xfrm>
          <a:prstGeom prst="rect">
            <a:avLst/>
          </a:prstGeom>
          <a:solidFill>
            <a:srgbClr val="FFF2CC"/>
          </a:solidFill>
          <a:ln>
            <a:solidFill>
              <a:srgbClr val="D883F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1400" dirty="0">
                <a:latin typeface="OpenDyslexicAlta" pitchFamily="2" charset="77"/>
                <a:ea typeface="OpenDyslexic" charset="0"/>
                <a:cs typeface="OpenDyslexic" charset="0"/>
              </a:rPr>
              <a:t>What happens to the words when they go through the machine in order to add ‘</a:t>
            </a:r>
            <a:r>
              <a:rPr lang="en-GB" sz="1400" dirty="0" err="1">
                <a:latin typeface="OpenDyslexicAlta" pitchFamily="2" charset="77"/>
                <a:ea typeface="OpenDyslexic" charset="0"/>
                <a:cs typeface="OpenDyslexic" charset="0"/>
              </a:rPr>
              <a:t>ing</a:t>
            </a:r>
            <a:r>
              <a:rPr lang="en-GB" sz="1400" dirty="0">
                <a:latin typeface="OpenDyslexicAlta" pitchFamily="2" charset="77"/>
                <a:ea typeface="OpenDyslexic" charset="0"/>
                <a:cs typeface="OpenDyslexic" charset="0"/>
              </a:rPr>
              <a:t>’?</a:t>
            </a:r>
          </a:p>
        </p:txBody>
      </p:sp>
    </p:spTree>
    <p:extLst>
      <p:ext uri="{BB962C8B-B14F-4D97-AF65-F5344CB8AC3E}">
        <p14:creationId xmlns:p14="http://schemas.microsoft.com/office/powerpoint/2010/main" val="15787286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2" y="802672"/>
            <a:ext cx="8581292" cy="369332"/>
          </a:xfrm>
          <a:prstGeom prst="rect">
            <a:avLst/>
          </a:prstGeom>
          <a:noFill/>
        </p:spPr>
        <p:txBody>
          <a:bodyPr wrap="square" rtlCol="0">
            <a:spAutoFit/>
          </a:bodyPr>
          <a:lstStyle/>
          <a:p>
            <a:r>
              <a:rPr lang="en-GB" dirty="0">
                <a:latin typeface="OpenDyslexicAlta" pitchFamily="2" charset="77"/>
              </a:rPr>
              <a:t>Print the cards and draw them out of a hat for children to spell.</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extLst>
              <p:ext uri="{D42A27DB-BD31-4B8C-83A1-F6EECF244321}">
                <p14:modId xmlns:p14="http://schemas.microsoft.com/office/powerpoint/2010/main" val="2395803815"/>
              </p:ext>
            </p:extLst>
          </p:nvPr>
        </p:nvGraphicFramePr>
        <p:xfrm>
          <a:off x="428102" y="1811665"/>
          <a:ext cx="11335797" cy="4390353"/>
        </p:xfrm>
        <a:graphic>
          <a:graphicData uri="http://schemas.openxmlformats.org/drawingml/2006/table">
            <a:tbl>
              <a:tblPr firstRow="1" bandRow="1">
                <a:tableStyleId>{5940675A-B579-460E-94D1-54222C63F5DA}</a:tableStyleId>
              </a:tblPr>
              <a:tblGrid>
                <a:gridCol w="2318241">
                  <a:extLst>
                    <a:ext uri="{9D8B030D-6E8A-4147-A177-3AD203B41FA5}">
                      <a16:colId xmlns:a16="http://schemas.microsoft.com/office/drawing/2014/main" val="3529516601"/>
                    </a:ext>
                  </a:extLst>
                </a:gridCol>
                <a:gridCol w="2141552">
                  <a:extLst>
                    <a:ext uri="{9D8B030D-6E8A-4147-A177-3AD203B41FA5}">
                      <a16:colId xmlns:a16="http://schemas.microsoft.com/office/drawing/2014/main" val="345942729"/>
                    </a:ext>
                  </a:extLst>
                </a:gridCol>
                <a:gridCol w="2229897">
                  <a:extLst>
                    <a:ext uri="{9D8B030D-6E8A-4147-A177-3AD203B41FA5}">
                      <a16:colId xmlns:a16="http://schemas.microsoft.com/office/drawing/2014/main" val="185187011"/>
                    </a:ext>
                  </a:extLst>
                </a:gridCol>
                <a:gridCol w="2229897">
                  <a:extLst>
                    <a:ext uri="{9D8B030D-6E8A-4147-A177-3AD203B41FA5}">
                      <a16:colId xmlns:a16="http://schemas.microsoft.com/office/drawing/2014/main" val="3871539845"/>
                    </a:ext>
                  </a:extLst>
                </a:gridCol>
                <a:gridCol w="2416210">
                  <a:extLst>
                    <a:ext uri="{9D8B030D-6E8A-4147-A177-3AD203B41FA5}">
                      <a16:colId xmlns:a16="http://schemas.microsoft.com/office/drawing/2014/main" val="4212918643"/>
                    </a:ext>
                  </a:extLst>
                </a:gridCol>
              </a:tblGrid>
              <a:tr h="1463451">
                <a:tc>
                  <a:txBody>
                    <a:bodyPr/>
                    <a:lstStyle/>
                    <a:p>
                      <a:pPr algn="ctr" fontAlgn="t"/>
                      <a:r>
                        <a:rPr lang="en-GB" sz="2400" b="0" i="0" dirty="0">
                          <a:latin typeface="OpenDyslexicAlta" pitchFamily="2" charset="77"/>
                        </a:rPr>
                        <a:t>hiking</a:t>
                      </a:r>
                    </a:p>
                  </a:txBody>
                  <a:tcPr anchor="ctr"/>
                </a:tc>
                <a:tc>
                  <a:txBody>
                    <a:bodyPr/>
                    <a:lstStyle/>
                    <a:p>
                      <a:pPr algn="ctr"/>
                      <a:r>
                        <a:rPr lang="en-GB" sz="2400" b="0" i="0" dirty="0">
                          <a:latin typeface="OpenDyslexicAlta" pitchFamily="2" charset="77"/>
                        </a:rPr>
                        <a:t>shine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OpenDyslexicAlta" pitchFamily="2" charset="77"/>
                        </a:rPr>
                        <a:t>surprising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OpenDyslexicAlta" pitchFamily="2" charset="77"/>
                        </a:rPr>
                        <a:t>joking</a:t>
                      </a:r>
                    </a:p>
                    <a:p>
                      <a:pPr algn="ctr"/>
                      <a:endParaRPr lang="en-GB" sz="2400" b="0" i="0" dirty="0">
                        <a:latin typeface="OpenDyslexicAlta" pitchFamily="2" charset="77"/>
                      </a:endParaRPr>
                    </a:p>
                  </a:txBody>
                  <a:tcPr anchor="ctr"/>
                </a:tc>
                <a:tc>
                  <a:txBody>
                    <a:bodyPr/>
                    <a:lstStyle/>
                    <a:p>
                      <a:pPr algn="ctr"/>
                      <a:r>
                        <a:rPr lang="en-GB" sz="2400" b="0" i="0" dirty="0">
                          <a:latin typeface="OpenDyslexicAlta" pitchFamily="2" charset="77"/>
                        </a:rPr>
                        <a:t>hoping</a:t>
                      </a:r>
                    </a:p>
                  </a:txBody>
                  <a:tcPr anchor="ctr"/>
                </a:tc>
                <a:extLst>
                  <a:ext uri="{0D108BD9-81ED-4DB2-BD59-A6C34878D82A}">
                    <a16:rowId xmlns:a16="http://schemas.microsoft.com/office/drawing/2014/main" val="2756955956"/>
                  </a:ext>
                </a:extLst>
              </a:tr>
              <a:tr h="1463451">
                <a:tc>
                  <a:txBody>
                    <a:bodyPr/>
                    <a:lstStyle/>
                    <a:p>
                      <a:pPr algn="ctr"/>
                      <a:r>
                        <a:rPr lang="en-GB" sz="2400" b="0" i="0" dirty="0">
                          <a:latin typeface="OpenDyslexicAlta" pitchFamily="2" charset="77"/>
                        </a:rPr>
                        <a:t>smile</a:t>
                      </a:r>
                    </a:p>
                  </a:txBody>
                  <a:tcPr anchor="ctr"/>
                </a:tc>
                <a:tc>
                  <a:txBody>
                    <a:bodyPr/>
                    <a:lstStyle/>
                    <a:p>
                      <a:pPr algn="ctr"/>
                      <a:r>
                        <a:rPr lang="en-GB" sz="2400" b="0" i="0" dirty="0">
                          <a:latin typeface="OpenDyslexicAlta" pitchFamily="2" charset="77"/>
                        </a:rPr>
                        <a:t>loving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OpenDyslexicAlta" pitchFamily="2" charset="77"/>
                        </a:rPr>
                        <a:t>write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OpenDyslexicAlta" pitchFamily="2" charset="77"/>
                        </a:rPr>
                        <a:t>coming</a:t>
                      </a:r>
                    </a:p>
                    <a:p>
                      <a:pPr algn="ctr"/>
                      <a:endParaRPr lang="en-GB" sz="2400" b="0" i="0" dirty="0">
                        <a:latin typeface="OpenDyslexicAlta" pitchFamily="2" charset="77"/>
                      </a:endParaRPr>
                    </a:p>
                  </a:txBody>
                  <a:tcPr anchor="ctr"/>
                </a:tc>
                <a:tc>
                  <a:txBody>
                    <a:bodyPr/>
                    <a:lstStyle/>
                    <a:p>
                      <a:pPr algn="ctr"/>
                      <a:r>
                        <a:rPr lang="en-GB" sz="2400" b="0" i="0" dirty="0">
                          <a:latin typeface="OpenDyslexicAlta" pitchFamily="2" charset="77"/>
                        </a:rPr>
                        <a:t>caring</a:t>
                      </a:r>
                    </a:p>
                  </a:txBody>
                  <a:tcPr anchor="ctr"/>
                </a:tc>
                <a:extLst>
                  <a:ext uri="{0D108BD9-81ED-4DB2-BD59-A6C34878D82A}">
                    <a16:rowId xmlns:a16="http://schemas.microsoft.com/office/drawing/2014/main" val="2964611663"/>
                  </a:ext>
                </a:extLst>
              </a:tr>
              <a:tr h="1463451">
                <a:tc>
                  <a:txBody>
                    <a:bodyPr/>
                    <a:lstStyle/>
                    <a:p>
                      <a:pPr algn="ctr"/>
                      <a:endParaRPr lang="en-GB" sz="2400" b="0" i="0" dirty="0">
                        <a:latin typeface="OpenDyslexicAlta" pitchFamily="2" charset="77"/>
                      </a:endParaRPr>
                    </a:p>
                    <a:p>
                      <a:pPr algn="ctr"/>
                      <a:r>
                        <a:rPr lang="en-GB" sz="2400" b="0" i="0" dirty="0">
                          <a:latin typeface="OpenDyslexicAlta" pitchFamily="2" charset="77"/>
                        </a:rPr>
                        <a:t>pile</a:t>
                      </a:r>
                    </a:p>
                    <a:p>
                      <a:pPr algn="ctr"/>
                      <a:endParaRPr lang="en-GB" sz="2400" b="0" i="0" dirty="0">
                        <a:latin typeface="OpenDyslexicAlta" pitchFamily="2" charset="77"/>
                      </a:endParaRPr>
                    </a:p>
                  </a:txBody>
                  <a:tcPr anchor="ctr"/>
                </a:tc>
                <a:tc>
                  <a:txBody>
                    <a:bodyPr/>
                    <a:lstStyle/>
                    <a:p>
                      <a:pPr algn="ctr"/>
                      <a:endParaRPr lang="en-GB" sz="2400" b="0" i="0" dirty="0">
                        <a:latin typeface="OpenDyslexicAlta" pitchFamily="2" charset="77"/>
                      </a:endParaRPr>
                    </a:p>
                    <a:p>
                      <a:pPr algn="ctr"/>
                      <a:r>
                        <a:rPr lang="en-GB" sz="2400" b="0" i="0" dirty="0">
                          <a:latin typeface="OpenDyslexicAlta" pitchFamily="2" charset="77"/>
                        </a:rPr>
                        <a:t>staring</a:t>
                      </a:r>
                    </a:p>
                    <a:p>
                      <a:pPr algn="ctr"/>
                      <a:endParaRPr lang="en-GB" sz="2400" b="0" i="0" dirty="0">
                        <a:latin typeface="OpenDyslexicAlta" pitchFamily="2" charset="7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OpenDyslexicAlta" pitchFamily="2" charset="77"/>
                        </a:rPr>
                        <a:t>accusing</a:t>
                      </a:r>
                    </a:p>
                  </a:txBody>
                  <a:tcPr anchor="ctr"/>
                </a:tc>
                <a:tc>
                  <a:txBody>
                    <a:bodyPr/>
                    <a:lstStyle/>
                    <a:p>
                      <a:pPr algn="ctr"/>
                      <a:r>
                        <a:rPr lang="en-GB" sz="2400" b="0" i="0" dirty="0">
                          <a:latin typeface="OpenDyslexicAlta" pitchFamily="2" charset="77"/>
                        </a:rPr>
                        <a:t>decide</a:t>
                      </a:r>
                    </a:p>
                  </a:txBody>
                  <a:tcPr anchor="ctr"/>
                </a:tc>
                <a:tc>
                  <a:txBody>
                    <a:bodyPr/>
                    <a:lstStyle/>
                    <a:p>
                      <a:pPr algn="ctr"/>
                      <a:r>
                        <a:rPr lang="en-GB" sz="2400" b="0" i="0" dirty="0">
                          <a:latin typeface="OpenDyslexicAlta" pitchFamily="2" charset="77"/>
                        </a:rPr>
                        <a:t>excite</a:t>
                      </a:r>
                    </a:p>
                  </a:txBody>
                  <a:tcPr anchor="ctr"/>
                </a:tc>
                <a:extLst>
                  <a:ext uri="{0D108BD9-81ED-4DB2-BD59-A6C34878D82A}">
                    <a16:rowId xmlns:a16="http://schemas.microsoft.com/office/drawing/2014/main" val="2549959929"/>
                  </a:ext>
                </a:extLst>
              </a:tr>
            </a:tbl>
          </a:graphicData>
        </a:graphic>
      </p:graphicFrame>
    </p:spTree>
    <p:extLst>
      <p:ext uri="{BB962C8B-B14F-4D97-AF65-F5344CB8AC3E}">
        <p14:creationId xmlns:p14="http://schemas.microsoft.com/office/powerpoint/2010/main" val="30688005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97984990"/>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885684232"/>
                    </a:ext>
                  </a:extLst>
                </a:gridCol>
                <a:gridCol w="1858433">
                  <a:extLst>
                    <a:ext uri="{9D8B030D-6E8A-4147-A177-3AD203B41FA5}">
                      <a16:colId xmlns:a16="http://schemas.microsoft.com/office/drawing/2014/main" val="1097278314"/>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hiking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shining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surprising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joking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hoping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smiling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loving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writing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coming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caring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5966737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Adding ‘</a:t>
                      </a:r>
                      <a:r>
                        <a:rPr lang="en-GB" sz="1400" baseline="0" dirty="0" err="1">
                          <a:latin typeface="Muli" pitchFamily="2" charset="77"/>
                        </a:rPr>
                        <a:t>ing</a:t>
                      </a:r>
                      <a:r>
                        <a:rPr lang="en-GB" sz="1400" baseline="0" dirty="0">
                          <a:latin typeface="Muli" pitchFamily="2" charset="77"/>
                        </a:rPr>
                        <a:t>’ to words ending in ‘e’ with a consonant before it.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32468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2</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/j/ sound spelt </a:t>
            </a:r>
            <a:r>
              <a:rPr lang="mr-IN" dirty="0"/>
              <a:t>–</a:t>
            </a:r>
            <a:r>
              <a:rPr lang="en-GB" dirty="0" err="1"/>
              <a:t>ge</a:t>
            </a:r>
            <a:r>
              <a:rPr lang="en-GB" dirty="0"/>
              <a:t> at the end of words.  This spelling comes after all sounds other than the short vowels.</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3372328588"/>
              </p:ext>
            </p:extLst>
          </p:nvPr>
        </p:nvGraphicFramePr>
        <p:xfrm>
          <a:off x="3429000" y="1311276"/>
          <a:ext cx="8363607" cy="5314954"/>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94170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Words that end with a /j/ sound that is spelling ‘</a:t>
                      </a:r>
                      <a:r>
                        <a:rPr lang="en-GB" sz="1700" b="0" i="0" dirty="0" err="1">
                          <a:latin typeface="Muli" pitchFamily="2" charset="77"/>
                        </a:rPr>
                        <a:t>ge</a:t>
                      </a:r>
                      <a:r>
                        <a:rPr lang="en-GB" sz="1700" b="0" i="0" dirty="0">
                          <a:latin typeface="Muli" pitchFamily="2" charset="77"/>
                        </a:rPr>
                        <a:t>’ have a sound that is not a short vowel.</a:t>
                      </a:r>
                    </a:p>
                  </a:txBody>
                  <a:tcPr/>
                </a:tc>
                <a:extLst>
                  <a:ext uri="{0D108BD9-81ED-4DB2-BD59-A6C34878D82A}">
                    <a16:rowId xmlns:a16="http://schemas.microsoft.com/office/drawing/2014/main" val="10000"/>
                  </a:ext>
                </a:extLst>
              </a:tr>
              <a:tr h="2468245">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children to listen to the words and spot the sound that is the same in each. </a:t>
                      </a:r>
                    </a:p>
                    <a:p>
                      <a:endParaRPr lang="en-GB" sz="1700" b="0" i="0" baseline="0" dirty="0">
                        <a:latin typeface="Muli" pitchFamily="2" charset="77"/>
                      </a:endParaRPr>
                    </a:p>
                    <a:p>
                      <a:r>
                        <a:rPr lang="en-GB" sz="1700" b="0" i="0" baseline="0" dirty="0">
                          <a:latin typeface="Muli" pitchFamily="2" charset="77"/>
                        </a:rPr>
                        <a:t>Use the power point slide to show the spelling list. Ask children to copy the words on their whiteboards and circle the sound that comes before the /j/ sound.</a:t>
                      </a:r>
                    </a:p>
                    <a:p>
                      <a:endParaRPr lang="en-GB" sz="1700" b="0" i="0" baseline="0" dirty="0">
                        <a:latin typeface="Muli" pitchFamily="2" charset="77"/>
                      </a:endParaRPr>
                    </a:p>
                    <a:p>
                      <a:r>
                        <a:rPr lang="en-GB" sz="1700" b="0" i="0" baseline="0" dirty="0">
                          <a:latin typeface="Muli" pitchFamily="2" charset="77"/>
                        </a:rPr>
                        <a:t>Feedback and discuss how this spelling occurs only in words without a short vowel sound.</a:t>
                      </a:r>
                    </a:p>
                  </a:txBody>
                  <a:tcPr/>
                </a:tc>
                <a:extLst>
                  <a:ext uri="{0D108BD9-81ED-4DB2-BD59-A6C34878D82A}">
                    <a16:rowId xmlns:a16="http://schemas.microsoft.com/office/drawing/2014/main" val="10001"/>
                  </a:ext>
                </a:extLst>
              </a:tr>
              <a:tr h="1810804">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Using the spelling list words get children to work in pairs to try and find two new words that they can make from each word. For example:</a:t>
                      </a:r>
                      <a:br>
                        <a:rPr lang="en-GB" sz="1700" b="0" i="0" dirty="0">
                          <a:latin typeface="Muli" pitchFamily="2" charset="77"/>
                        </a:rPr>
                      </a:br>
                      <a:br>
                        <a:rPr lang="en-GB" sz="1700" b="0" i="0" dirty="0">
                          <a:latin typeface="Muli" pitchFamily="2" charset="77"/>
                        </a:rPr>
                      </a:br>
                      <a:r>
                        <a:rPr lang="en-GB" sz="1700" b="0" i="0" dirty="0">
                          <a:latin typeface="Muli" pitchFamily="2" charset="77"/>
                        </a:rPr>
                        <a:t>charge – rage – hag</a:t>
                      </a:r>
                    </a:p>
                    <a:p>
                      <a:r>
                        <a:rPr lang="en-GB" sz="1700" b="0" i="0" dirty="0">
                          <a:latin typeface="Muli" pitchFamily="2" charset="77"/>
                        </a:rPr>
                        <a:t>orange – range – ran</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658608633"/>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age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huge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change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charge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bulge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village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range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orange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hinge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stage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6301365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73582288"/>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hiking</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shining</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surprising</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joking</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hoping</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smiling</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loving</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writing</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coming</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caring</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5432881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a:t>
                      </a:r>
                      <a:r>
                        <a:rPr lang="en-GB" sz="1400" baseline="0" dirty="0" err="1">
                          <a:latin typeface="Muli" pitchFamily="2" charset="77"/>
                        </a:rPr>
                        <a:t>ing</a:t>
                      </a:r>
                      <a:r>
                        <a:rPr lang="en-GB" sz="1400" baseline="0" dirty="0">
                          <a:latin typeface="Muli" pitchFamily="2" charset="77"/>
                        </a:rPr>
                        <a:t>’ to words ending in ‘e’ with a consonant before it.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519672181"/>
              </p:ext>
            </p:extLst>
          </p:nvPr>
        </p:nvGraphicFramePr>
        <p:xfrm>
          <a:off x="3672339" y="1630193"/>
          <a:ext cx="5571674" cy="4968240"/>
        </p:xfrm>
        <a:graphic>
          <a:graphicData uri="http://schemas.openxmlformats.org/drawingml/2006/table">
            <a:tbl>
              <a:tblPr firstRow="1" bandRow="1">
                <a:tableStyleId>{5940675A-B579-460E-94D1-54222C63F5DA}</a:tableStyleId>
              </a:tblPr>
              <a:tblGrid>
                <a:gridCol w="2147909">
                  <a:extLst>
                    <a:ext uri="{9D8B030D-6E8A-4147-A177-3AD203B41FA5}">
                      <a16:colId xmlns:a16="http://schemas.microsoft.com/office/drawing/2014/main" val="20000"/>
                    </a:ext>
                  </a:extLst>
                </a:gridCol>
                <a:gridCol w="3423765">
                  <a:extLst>
                    <a:ext uri="{9D8B030D-6E8A-4147-A177-3AD203B41FA5}">
                      <a16:colId xmlns:a16="http://schemas.microsoft.com/office/drawing/2014/main" val="20001"/>
                    </a:ext>
                  </a:extLst>
                </a:gridCol>
              </a:tblGrid>
              <a:tr h="190021">
                <a:tc>
                  <a:txBody>
                    <a:bodyPr/>
                    <a:lstStyle/>
                    <a:p>
                      <a:r>
                        <a:rPr lang="en-GB" sz="2000" b="0" i="0" dirty="0">
                          <a:latin typeface="OpenDyslexicAlta" pitchFamily="2" charset="77"/>
                          <a:ea typeface="OpenDyslexic" charset="0"/>
                          <a:cs typeface="OpenDyslexic" charset="0"/>
                        </a:rPr>
                        <a:t>Root Word</a:t>
                      </a:r>
                    </a:p>
                  </a:txBody>
                  <a:tcPr>
                    <a:solidFill>
                      <a:schemeClr val="accent4">
                        <a:lumMod val="20000"/>
                        <a:lumOff val="80000"/>
                      </a:schemeClr>
                    </a:solidFill>
                  </a:tcPr>
                </a:tc>
                <a:tc>
                  <a:txBody>
                    <a:bodyPr/>
                    <a:lstStyle/>
                    <a:p>
                      <a:r>
                        <a:rPr lang="en-GB" sz="2000" b="0" i="0" dirty="0">
                          <a:latin typeface="OpenDyslexicAlta" pitchFamily="2" charset="77"/>
                          <a:ea typeface="OpenDyslexic" charset="0"/>
                          <a:cs typeface="OpenDyslexic" charset="0"/>
                        </a:rPr>
                        <a:t>New Word</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sz="2000" b="0" i="0" dirty="0">
                          <a:latin typeface="OpenDyslexicAlta" pitchFamily="2" charset="77"/>
                          <a:ea typeface="OpenDyslexic" charset="0"/>
                          <a:cs typeface="OpenDyslexic" charset="0"/>
                        </a:rPr>
                        <a:t>hike</a:t>
                      </a:r>
                    </a:p>
                  </a:txBody>
                  <a:tcPr/>
                </a:tc>
                <a:tc>
                  <a:txBody>
                    <a:bodyPr/>
                    <a:lstStyle/>
                    <a:p>
                      <a:r>
                        <a:rPr lang="en-GB" sz="2000" b="0" i="0" dirty="0">
                          <a:latin typeface="OpenDyslexicAlta" pitchFamily="2" charset="77"/>
                          <a:ea typeface="OpenDyslexic" charset="0"/>
                          <a:cs typeface="OpenDyslexic" charset="0"/>
                        </a:rPr>
                        <a:t>hiking</a:t>
                      </a:r>
                    </a:p>
                  </a:txBody>
                  <a:tcPr/>
                </a:tc>
                <a:extLst>
                  <a:ext uri="{0D108BD9-81ED-4DB2-BD59-A6C34878D82A}">
                    <a16:rowId xmlns:a16="http://schemas.microsoft.com/office/drawing/2014/main" val="10001"/>
                  </a:ext>
                </a:extLst>
              </a:tr>
              <a:tr h="457200">
                <a:tc>
                  <a:txBody>
                    <a:bodyPr/>
                    <a:lstStyle/>
                    <a:p>
                      <a:r>
                        <a:rPr lang="en-GB" sz="2000" b="0" i="0" dirty="0">
                          <a:latin typeface="OpenDyslexicAlta" pitchFamily="2" charset="77"/>
                          <a:ea typeface="OpenDyslexic" charset="0"/>
                          <a:cs typeface="OpenDyslexic" charset="0"/>
                        </a:rPr>
                        <a:t>shine</a:t>
                      </a: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sz="2000" b="0" i="0" dirty="0">
                          <a:latin typeface="OpenDyslexicAlta" pitchFamily="2" charset="77"/>
                          <a:ea typeface="OpenDyslexic" charset="0"/>
                          <a:cs typeface="OpenDyslexic" charset="0"/>
                        </a:rPr>
                        <a:t>surprise</a:t>
                      </a: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sz="2000" b="0" i="0" dirty="0">
                          <a:latin typeface="OpenDyslexicAlta" pitchFamily="2" charset="77"/>
                          <a:ea typeface="OpenDyslexic" charset="0"/>
                          <a:cs typeface="OpenDyslexic" charset="0"/>
                        </a:rPr>
                        <a:t>joke</a:t>
                      </a: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sz="2000" b="0" i="0" dirty="0">
                          <a:latin typeface="OpenDyslexicAlta" pitchFamily="2" charset="77"/>
                          <a:ea typeface="OpenDyslexic" charset="0"/>
                          <a:cs typeface="OpenDyslexic" charset="0"/>
                        </a:rPr>
                        <a:t>hope</a:t>
                      </a: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sz="2000" b="0" i="0" dirty="0">
                          <a:latin typeface="OpenDyslexicAlta" pitchFamily="2" charset="77"/>
                          <a:ea typeface="OpenDyslexic" charset="0"/>
                          <a:cs typeface="OpenDyslexic" charset="0"/>
                        </a:rPr>
                        <a:t>smile</a:t>
                      </a: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sz="2000" b="0" i="0" dirty="0">
                          <a:latin typeface="OpenDyslexicAlta" pitchFamily="2" charset="77"/>
                          <a:ea typeface="OpenDyslexic" charset="0"/>
                          <a:cs typeface="OpenDyslexic" charset="0"/>
                        </a:rPr>
                        <a:t>love</a:t>
                      </a: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sz="2000" b="0" i="0" dirty="0">
                          <a:latin typeface="OpenDyslexicAlta" pitchFamily="2" charset="77"/>
                          <a:ea typeface="OpenDyslexic" charset="0"/>
                          <a:cs typeface="OpenDyslexic" charset="0"/>
                        </a:rPr>
                        <a:t>write</a:t>
                      </a: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sz="2000" b="0" i="0" dirty="0">
                          <a:latin typeface="OpenDyslexicAlta" pitchFamily="2" charset="77"/>
                          <a:ea typeface="OpenDyslexic" charset="0"/>
                          <a:cs typeface="OpenDyslexic" charset="0"/>
                        </a:rPr>
                        <a:t>come</a:t>
                      </a: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sz="2000" b="0" i="0" dirty="0">
                          <a:latin typeface="OpenDyslexicAlta" pitchFamily="2" charset="77"/>
                          <a:ea typeface="OpenDyslexic" charset="0"/>
                          <a:cs typeface="OpenDyslexic" charset="0"/>
                        </a:rPr>
                        <a:t>care</a:t>
                      </a: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sp>
        <p:nvSpPr>
          <p:cNvPr id="6" name="TextBox 5"/>
          <p:cNvSpPr txBox="1"/>
          <p:nvPr/>
        </p:nvSpPr>
        <p:spPr>
          <a:xfrm>
            <a:off x="9415463" y="1600196"/>
            <a:ext cx="2531609" cy="1569660"/>
          </a:xfrm>
          <a:prstGeom prst="rect">
            <a:avLst/>
          </a:prstGeom>
          <a:noFill/>
        </p:spPr>
        <p:txBody>
          <a:bodyPr wrap="square" rtlCol="0">
            <a:spAutoFit/>
          </a:bodyPr>
          <a:lstStyle/>
          <a:p>
            <a:r>
              <a:rPr lang="en-GB" sz="1600" dirty="0">
                <a:latin typeface="OpenDyslexicAlta" pitchFamily="2" charset="77"/>
                <a:ea typeface="OpenDyslexic" charset="0"/>
                <a:cs typeface="OpenDyslexic" charset="0"/>
              </a:rPr>
              <a:t>Cover your spellings. Use the root word to create the new word using ing. Don’t forget to be careful with the letter ‘e’.</a:t>
            </a:r>
          </a:p>
        </p:txBody>
      </p:sp>
    </p:spTree>
    <p:extLst>
      <p:ext uri="{BB962C8B-B14F-4D97-AF65-F5344CB8AC3E}">
        <p14:creationId xmlns:p14="http://schemas.microsoft.com/office/powerpoint/2010/main" val="6384116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hiking</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shining</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surprising</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joking</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hoping</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smiling</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loving</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writing</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coming</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caring</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8492641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a:t>
                      </a:r>
                      <a:r>
                        <a:rPr lang="en-GB" sz="1400" baseline="0" dirty="0" err="1">
                          <a:latin typeface="Muli" pitchFamily="2" charset="77"/>
                        </a:rPr>
                        <a:t>ing</a:t>
                      </a:r>
                      <a:r>
                        <a:rPr lang="en-GB" sz="1400" baseline="0" dirty="0">
                          <a:latin typeface="Muli" pitchFamily="2" charset="77"/>
                        </a:rPr>
                        <a:t>’ to words ending in ‘e’ with a consonant before it.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481347033"/>
              </p:ext>
            </p:extLst>
          </p:nvPr>
        </p:nvGraphicFramePr>
        <p:xfrm>
          <a:off x="3672339" y="1641623"/>
          <a:ext cx="5571674" cy="4968240"/>
        </p:xfrm>
        <a:graphic>
          <a:graphicData uri="http://schemas.openxmlformats.org/drawingml/2006/table">
            <a:tbl>
              <a:tblPr firstRow="1" bandRow="1">
                <a:tableStyleId>{5940675A-B579-460E-94D1-54222C63F5DA}</a:tableStyleId>
              </a:tblPr>
              <a:tblGrid>
                <a:gridCol w="2147909">
                  <a:extLst>
                    <a:ext uri="{9D8B030D-6E8A-4147-A177-3AD203B41FA5}">
                      <a16:colId xmlns:a16="http://schemas.microsoft.com/office/drawing/2014/main" val="20000"/>
                    </a:ext>
                  </a:extLst>
                </a:gridCol>
                <a:gridCol w="3423765">
                  <a:extLst>
                    <a:ext uri="{9D8B030D-6E8A-4147-A177-3AD203B41FA5}">
                      <a16:colId xmlns:a16="http://schemas.microsoft.com/office/drawing/2014/main" val="20001"/>
                    </a:ext>
                  </a:extLst>
                </a:gridCol>
              </a:tblGrid>
              <a:tr h="190021">
                <a:tc>
                  <a:txBody>
                    <a:bodyPr/>
                    <a:lstStyle/>
                    <a:p>
                      <a:r>
                        <a:rPr lang="en-GB" sz="2000" b="0" i="0" dirty="0">
                          <a:latin typeface="OpenDyslexicAlta" pitchFamily="2" charset="77"/>
                          <a:ea typeface="OpenDyslexic" charset="0"/>
                          <a:cs typeface="OpenDyslexic" charset="0"/>
                        </a:rPr>
                        <a:t>Root Word</a:t>
                      </a:r>
                    </a:p>
                  </a:txBody>
                  <a:tcPr>
                    <a:solidFill>
                      <a:schemeClr val="accent4">
                        <a:lumMod val="20000"/>
                        <a:lumOff val="80000"/>
                      </a:schemeClr>
                    </a:solidFill>
                  </a:tcPr>
                </a:tc>
                <a:tc>
                  <a:txBody>
                    <a:bodyPr/>
                    <a:lstStyle/>
                    <a:p>
                      <a:r>
                        <a:rPr lang="en-GB" sz="2000" b="0" i="0" dirty="0">
                          <a:latin typeface="OpenDyslexicAlta" pitchFamily="2" charset="77"/>
                          <a:ea typeface="OpenDyslexic" charset="0"/>
                          <a:cs typeface="OpenDyslexic" charset="0"/>
                        </a:rPr>
                        <a:t>New Word</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sz="2000" b="0" i="0" dirty="0">
                          <a:latin typeface="OpenDyslexicAlta" pitchFamily="2" charset="77"/>
                          <a:ea typeface="OpenDyslexic" charset="0"/>
                          <a:cs typeface="OpenDyslexic" charset="0"/>
                        </a:rPr>
                        <a:t>hike</a:t>
                      </a:r>
                    </a:p>
                  </a:txBody>
                  <a:tcPr/>
                </a:tc>
                <a:tc>
                  <a:txBody>
                    <a:bodyPr/>
                    <a:lstStyle/>
                    <a:p>
                      <a:r>
                        <a:rPr lang="en-GB" sz="2000" b="0" i="0" dirty="0">
                          <a:latin typeface="OpenDyslexicAlta" pitchFamily="2" charset="77"/>
                          <a:ea typeface="OpenDyslexic" charset="0"/>
                          <a:cs typeface="OpenDyslexic" charset="0"/>
                        </a:rPr>
                        <a:t>hiking</a:t>
                      </a:r>
                    </a:p>
                  </a:txBody>
                  <a:tcPr/>
                </a:tc>
                <a:extLst>
                  <a:ext uri="{0D108BD9-81ED-4DB2-BD59-A6C34878D82A}">
                    <a16:rowId xmlns:a16="http://schemas.microsoft.com/office/drawing/2014/main" val="10001"/>
                  </a:ext>
                </a:extLst>
              </a:tr>
              <a:tr h="457200">
                <a:tc>
                  <a:txBody>
                    <a:bodyPr/>
                    <a:lstStyle/>
                    <a:p>
                      <a:r>
                        <a:rPr lang="en-GB" sz="2000" b="0" i="0" dirty="0">
                          <a:latin typeface="OpenDyslexicAlta" pitchFamily="2" charset="77"/>
                          <a:ea typeface="OpenDyslexic" charset="0"/>
                          <a:cs typeface="OpenDyslexic" charset="0"/>
                        </a:rPr>
                        <a:t>shine</a:t>
                      </a:r>
                    </a:p>
                  </a:txBody>
                  <a:tcPr/>
                </a:tc>
                <a:tc>
                  <a:txBody>
                    <a:bodyPr/>
                    <a:lstStyle/>
                    <a:p>
                      <a:r>
                        <a:rPr lang="en-GB" sz="2000" b="0" i="0" dirty="0">
                          <a:solidFill>
                            <a:srgbClr val="FF3860"/>
                          </a:solidFill>
                          <a:latin typeface="OpenDyslexicAlta" pitchFamily="2" charset="77"/>
                          <a:ea typeface="OpenDyslexic" charset="0"/>
                          <a:cs typeface="OpenDyslexic" charset="0"/>
                        </a:rPr>
                        <a:t>shining </a:t>
                      </a:r>
                    </a:p>
                  </a:txBody>
                  <a:tcPr/>
                </a:tc>
                <a:extLst>
                  <a:ext uri="{0D108BD9-81ED-4DB2-BD59-A6C34878D82A}">
                    <a16:rowId xmlns:a16="http://schemas.microsoft.com/office/drawing/2014/main" val="10002"/>
                  </a:ext>
                </a:extLst>
              </a:tr>
              <a:tr h="457200">
                <a:tc>
                  <a:txBody>
                    <a:bodyPr/>
                    <a:lstStyle/>
                    <a:p>
                      <a:r>
                        <a:rPr lang="en-GB" sz="2000" b="0" i="0" dirty="0">
                          <a:latin typeface="OpenDyslexicAlta" pitchFamily="2" charset="77"/>
                          <a:ea typeface="OpenDyslexic" charset="0"/>
                          <a:cs typeface="OpenDyslexic" charset="0"/>
                        </a:rPr>
                        <a:t>surprise</a:t>
                      </a:r>
                    </a:p>
                  </a:txBody>
                  <a:tcPr/>
                </a:tc>
                <a:tc>
                  <a:txBody>
                    <a:bodyPr/>
                    <a:lstStyle/>
                    <a:p>
                      <a:r>
                        <a:rPr lang="en-GB" sz="2000" b="0" i="0" dirty="0">
                          <a:solidFill>
                            <a:srgbClr val="FF3860"/>
                          </a:solidFill>
                          <a:latin typeface="OpenDyslexicAlta" pitchFamily="2" charset="77"/>
                          <a:ea typeface="OpenDyslexic" charset="0"/>
                          <a:cs typeface="OpenDyslexic" charset="0"/>
                        </a:rPr>
                        <a:t>surprising</a:t>
                      </a:r>
                    </a:p>
                  </a:txBody>
                  <a:tcPr/>
                </a:tc>
                <a:extLst>
                  <a:ext uri="{0D108BD9-81ED-4DB2-BD59-A6C34878D82A}">
                    <a16:rowId xmlns:a16="http://schemas.microsoft.com/office/drawing/2014/main" val="10003"/>
                  </a:ext>
                </a:extLst>
              </a:tr>
              <a:tr h="457200">
                <a:tc>
                  <a:txBody>
                    <a:bodyPr/>
                    <a:lstStyle/>
                    <a:p>
                      <a:r>
                        <a:rPr lang="en-GB" sz="2000" b="0" i="0" dirty="0">
                          <a:latin typeface="OpenDyslexicAlta" pitchFamily="2" charset="77"/>
                          <a:ea typeface="OpenDyslexic" charset="0"/>
                          <a:cs typeface="OpenDyslexic" charset="0"/>
                        </a:rPr>
                        <a:t>joke</a:t>
                      </a:r>
                    </a:p>
                  </a:txBody>
                  <a:tcPr/>
                </a:tc>
                <a:tc>
                  <a:txBody>
                    <a:bodyPr/>
                    <a:lstStyle/>
                    <a:p>
                      <a:r>
                        <a:rPr lang="en-GB" sz="2000" b="0" i="0" dirty="0">
                          <a:solidFill>
                            <a:srgbClr val="FF3860"/>
                          </a:solidFill>
                          <a:latin typeface="OpenDyslexicAlta" pitchFamily="2" charset="77"/>
                          <a:ea typeface="OpenDyslexic" charset="0"/>
                          <a:cs typeface="OpenDyslexic" charset="0"/>
                        </a:rPr>
                        <a:t>joking</a:t>
                      </a:r>
                    </a:p>
                  </a:txBody>
                  <a:tcPr/>
                </a:tc>
                <a:extLst>
                  <a:ext uri="{0D108BD9-81ED-4DB2-BD59-A6C34878D82A}">
                    <a16:rowId xmlns:a16="http://schemas.microsoft.com/office/drawing/2014/main" val="10004"/>
                  </a:ext>
                </a:extLst>
              </a:tr>
              <a:tr h="457200">
                <a:tc>
                  <a:txBody>
                    <a:bodyPr/>
                    <a:lstStyle/>
                    <a:p>
                      <a:r>
                        <a:rPr lang="en-GB" sz="2000" b="0" i="0" dirty="0">
                          <a:latin typeface="OpenDyslexicAlta" pitchFamily="2" charset="77"/>
                          <a:ea typeface="OpenDyslexic" charset="0"/>
                          <a:cs typeface="OpenDyslexic" charset="0"/>
                        </a:rPr>
                        <a:t>hope</a:t>
                      </a:r>
                    </a:p>
                  </a:txBody>
                  <a:tcPr/>
                </a:tc>
                <a:tc>
                  <a:txBody>
                    <a:bodyPr/>
                    <a:lstStyle/>
                    <a:p>
                      <a:r>
                        <a:rPr lang="en-GB" sz="2000" b="0" i="0" dirty="0">
                          <a:solidFill>
                            <a:srgbClr val="FF3860"/>
                          </a:solidFill>
                          <a:latin typeface="OpenDyslexicAlta" pitchFamily="2" charset="77"/>
                          <a:ea typeface="OpenDyslexic" charset="0"/>
                          <a:cs typeface="OpenDyslexic" charset="0"/>
                        </a:rPr>
                        <a:t>hoping</a:t>
                      </a:r>
                    </a:p>
                  </a:txBody>
                  <a:tcPr/>
                </a:tc>
                <a:extLst>
                  <a:ext uri="{0D108BD9-81ED-4DB2-BD59-A6C34878D82A}">
                    <a16:rowId xmlns:a16="http://schemas.microsoft.com/office/drawing/2014/main" val="10005"/>
                  </a:ext>
                </a:extLst>
              </a:tr>
              <a:tr h="457200">
                <a:tc>
                  <a:txBody>
                    <a:bodyPr/>
                    <a:lstStyle/>
                    <a:p>
                      <a:r>
                        <a:rPr lang="en-GB" sz="2000" b="0" i="0" dirty="0">
                          <a:latin typeface="OpenDyslexicAlta" pitchFamily="2" charset="77"/>
                          <a:ea typeface="OpenDyslexic" charset="0"/>
                          <a:cs typeface="OpenDyslexic" charset="0"/>
                        </a:rPr>
                        <a:t>smile</a:t>
                      </a:r>
                    </a:p>
                  </a:txBody>
                  <a:tcPr/>
                </a:tc>
                <a:tc>
                  <a:txBody>
                    <a:bodyPr/>
                    <a:lstStyle/>
                    <a:p>
                      <a:r>
                        <a:rPr lang="en-GB" sz="2000" b="0" i="0" dirty="0">
                          <a:solidFill>
                            <a:srgbClr val="FF3860"/>
                          </a:solidFill>
                          <a:latin typeface="OpenDyslexicAlta" pitchFamily="2" charset="77"/>
                          <a:ea typeface="OpenDyslexic" charset="0"/>
                          <a:cs typeface="OpenDyslexic" charset="0"/>
                        </a:rPr>
                        <a:t>smiling</a:t>
                      </a:r>
                    </a:p>
                  </a:txBody>
                  <a:tcPr/>
                </a:tc>
                <a:extLst>
                  <a:ext uri="{0D108BD9-81ED-4DB2-BD59-A6C34878D82A}">
                    <a16:rowId xmlns:a16="http://schemas.microsoft.com/office/drawing/2014/main" val="10006"/>
                  </a:ext>
                </a:extLst>
              </a:tr>
              <a:tr h="457200">
                <a:tc>
                  <a:txBody>
                    <a:bodyPr/>
                    <a:lstStyle/>
                    <a:p>
                      <a:r>
                        <a:rPr lang="en-GB" sz="2000" b="0" i="0" dirty="0">
                          <a:latin typeface="OpenDyslexicAlta" pitchFamily="2" charset="77"/>
                          <a:ea typeface="OpenDyslexic" charset="0"/>
                          <a:cs typeface="OpenDyslexic" charset="0"/>
                        </a:rPr>
                        <a:t>love</a:t>
                      </a:r>
                    </a:p>
                  </a:txBody>
                  <a:tcPr/>
                </a:tc>
                <a:tc>
                  <a:txBody>
                    <a:bodyPr/>
                    <a:lstStyle/>
                    <a:p>
                      <a:r>
                        <a:rPr lang="en-GB" sz="2000" b="0" i="0" dirty="0">
                          <a:solidFill>
                            <a:srgbClr val="FF3860"/>
                          </a:solidFill>
                          <a:latin typeface="OpenDyslexicAlta" pitchFamily="2" charset="77"/>
                          <a:ea typeface="OpenDyslexic" charset="0"/>
                          <a:cs typeface="OpenDyslexic" charset="0"/>
                        </a:rPr>
                        <a:t>loving</a:t>
                      </a:r>
                    </a:p>
                  </a:txBody>
                  <a:tcPr/>
                </a:tc>
                <a:extLst>
                  <a:ext uri="{0D108BD9-81ED-4DB2-BD59-A6C34878D82A}">
                    <a16:rowId xmlns:a16="http://schemas.microsoft.com/office/drawing/2014/main" val="10007"/>
                  </a:ext>
                </a:extLst>
              </a:tr>
              <a:tr h="457200">
                <a:tc>
                  <a:txBody>
                    <a:bodyPr/>
                    <a:lstStyle/>
                    <a:p>
                      <a:r>
                        <a:rPr lang="en-GB" sz="2000" b="0" i="0" dirty="0">
                          <a:latin typeface="OpenDyslexicAlta" pitchFamily="2" charset="77"/>
                          <a:ea typeface="OpenDyslexic" charset="0"/>
                          <a:cs typeface="OpenDyslexic" charset="0"/>
                        </a:rPr>
                        <a:t>write</a:t>
                      </a:r>
                    </a:p>
                  </a:txBody>
                  <a:tcPr/>
                </a:tc>
                <a:tc>
                  <a:txBody>
                    <a:bodyPr/>
                    <a:lstStyle/>
                    <a:p>
                      <a:r>
                        <a:rPr lang="en-GB" sz="2000" b="0" i="0" dirty="0">
                          <a:solidFill>
                            <a:srgbClr val="FF3860"/>
                          </a:solidFill>
                          <a:latin typeface="OpenDyslexicAlta" pitchFamily="2" charset="77"/>
                          <a:ea typeface="OpenDyslexic" charset="0"/>
                          <a:cs typeface="OpenDyslexic" charset="0"/>
                        </a:rPr>
                        <a:t>writing </a:t>
                      </a:r>
                    </a:p>
                  </a:txBody>
                  <a:tcPr/>
                </a:tc>
                <a:extLst>
                  <a:ext uri="{0D108BD9-81ED-4DB2-BD59-A6C34878D82A}">
                    <a16:rowId xmlns:a16="http://schemas.microsoft.com/office/drawing/2014/main" val="10008"/>
                  </a:ext>
                </a:extLst>
              </a:tr>
              <a:tr h="457200">
                <a:tc>
                  <a:txBody>
                    <a:bodyPr/>
                    <a:lstStyle/>
                    <a:p>
                      <a:r>
                        <a:rPr lang="en-GB" sz="2000" b="0" i="0" dirty="0">
                          <a:latin typeface="OpenDyslexicAlta" pitchFamily="2" charset="77"/>
                          <a:ea typeface="OpenDyslexic" charset="0"/>
                          <a:cs typeface="OpenDyslexic" charset="0"/>
                        </a:rPr>
                        <a:t>come</a:t>
                      </a:r>
                    </a:p>
                  </a:txBody>
                  <a:tcPr/>
                </a:tc>
                <a:tc>
                  <a:txBody>
                    <a:bodyPr/>
                    <a:lstStyle/>
                    <a:p>
                      <a:r>
                        <a:rPr lang="en-GB" sz="2000" b="0" i="0" dirty="0">
                          <a:solidFill>
                            <a:srgbClr val="FF3860"/>
                          </a:solidFill>
                          <a:latin typeface="OpenDyslexicAlta" pitchFamily="2" charset="77"/>
                          <a:ea typeface="OpenDyslexic" charset="0"/>
                          <a:cs typeface="OpenDyslexic" charset="0"/>
                        </a:rPr>
                        <a:t>coming</a:t>
                      </a:r>
                    </a:p>
                  </a:txBody>
                  <a:tcPr/>
                </a:tc>
                <a:extLst>
                  <a:ext uri="{0D108BD9-81ED-4DB2-BD59-A6C34878D82A}">
                    <a16:rowId xmlns:a16="http://schemas.microsoft.com/office/drawing/2014/main" val="10009"/>
                  </a:ext>
                </a:extLst>
              </a:tr>
              <a:tr h="457200">
                <a:tc>
                  <a:txBody>
                    <a:bodyPr/>
                    <a:lstStyle/>
                    <a:p>
                      <a:r>
                        <a:rPr lang="en-GB" sz="2000" b="0" i="0" dirty="0">
                          <a:latin typeface="OpenDyslexicAlta" pitchFamily="2" charset="77"/>
                          <a:ea typeface="OpenDyslexic" charset="0"/>
                          <a:cs typeface="OpenDyslexic" charset="0"/>
                        </a:rPr>
                        <a:t>care</a:t>
                      </a:r>
                    </a:p>
                  </a:txBody>
                  <a:tcPr/>
                </a:tc>
                <a:tc>
                  <a:txBody>
                    <a:bodyPr/>
                    <a:lstStyle/>
                    <a:p>
                      <a:r>
                        <a:rPr lang="en-GB" sz="2000" b="0" i="0" dirty="0">
                          <a:solidFill>
                            <a:srgbClr val="FF3860"/>
                          </a:solidFill>
                          <a:latin typeface="OpenDyslexicAlta" pitchFamily="2" charset="77"/>
                          <a:ea typeface="OpenDyslexic" charset="0"/>
                          <a:cs typeface="OpenDyslexic" charset="0"/>
                        </a:rPr>
                        <a:t>caring</a:t>
                      </a:r>
                    </a:p>
                  </a:txBody>
                  <a:tcPr/>
                </a:tc>
                <a:extLst>
                  <a:ext uri="{0D108BD9-81ED-4DB2-BD59-A6C34878D82A}">
                    <a16:rowId xmlns:a16="http://schemas.microsoft.com/office/drawing/2014/main" val="10010"/>
                  </a:ext>
                </a:extLst>
              </a:tr>
            </a:tbl>
          </a:graphicData>
        </a:graphic>
      </p:graphicFrame>
      <p:sp>
        <p:nvSpPr>
          <p:cNvPr id="6" name="TextBox 5"/>
          <p:cNvSpPr txBox="1"/>
          <p:nvPr/>
        </p:nvSpPr>
        <p:spPr>
          <a:xfrm>
            <a:off x="9415463" y="1600196"/>
            <a:ext cx="2531609" cy="1569660"/>
          </a:xfrm>
          <a:prstGeom prst="rect">
            <a:avLst/>
          </a:prstGeom>
          <a:noFill/>
        </p:spPr>
        <p:txBody>
          <a:bodyPr wrap="square" rtlCol="0">
            <a:spAutoFit/>
          </a:bodyPr>
          <a:lstStyle/>
          <a:p>
            <a:r>
              <a:rPr lang="en-GB" sz="1600" dirty="0">
                <a:latin typeface="OpenDyslexicAlta" pitchFamily="2" charset="77"/>
                <a:ea typeface="OpenDyslexic" charset="0"/>
                <a:cs typeface="OpenDyslexic" charset="0"/>
              </a:rPr>
              <a:t>Cover your spellings. Use the root word to create the new word using ing. Don’t forget to be careful with the letter ‘e’.</a:t>
            </a:r>
          </a:p>
        </p:txBody>
      </p:sp>
    </p:spTree>
    <p:extLst>
      <p:ext uri="{BB962C8B-B14F-4D97-AF65-F5344CB8AC3E}">
        <p14:creationId xmlns:p14="http://schemas.microsoft.com/office/powerpoint/2010/main" val="40922278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endParaRPr lang="en-GB" dirty="0">
              <a:solidFill>
                <a:srgbClr val="FF3860"/>
              </a:solidFill>
            </a:endParaRP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18</a:t>
            </a:r>
          </a:p>
        </p:txBody>
      </p:sp>
    </p:spTree>
    <p:extLst>
      <p:ext uri="{BB962C8B-B14F-4D97-AF65-F5344CB8AC3E}">
        <p14:creationId xmlns:p14="http://schemas.microsoft.com/office/powerpoint/2010/main" val="190562579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18</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endParaRPr lang="en-GB" dirty="0">
              <a:solidFill>
                <a:srgbClr val="FF3860"/>
              </a:solidFill>
            </a:endParaRP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197800296"/>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every</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everybody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even</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great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break</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steak</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pretty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beautiful</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after</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fast</a:t>
                      </a:r>
                    </a:p>
                  </a:txBody>
                  <a:tcPr/>
                </a:tc>
                <a:extLst>
                  <a:ext uri="{0D108BD9-81ED-4DB2-BD59-A6C34878D82A}">
                    <a16:rowId xmlns:a16="http://schemas.microsoft.com/office/drawing/2014/main" val="615534220"/>
                  </a:ext>
                </a:extLst>
              </a:tr>
            </a:tbl>
          </a:graphicData>
        </a:graphic>
      </p:graphicFrame>
      <p:sp>
        <p:nvSpPr>
          <p:cNvPr id="8" name="Content Placeholder 4">
            <a:extLst>
              <a:ext uri="{FF2B5EF4-FFF2-40B4-BE49-F238E27FC236}">
                <a16:creationId xmlns:a16="http://schemas.microsoft.com/office/drawing/2014/main" id="{44532450-6FF6-D04A-B839-B9CC04D76955}"/>
              </a:ext>
            </a:extLst>
          </p:cNvPr>
          <p:cNvSpPr>
            <a:spLocks noGrp="1"/>
          </p:cNvSpPr>
          <p:nvPr>
            <p:ph sz="quarter" idx="18"/>
          </p:nvPr>
        </p:nvSpPr>
        <p:spPr>
          <a:xfrm>
            <a:off x="3425190" y="1354611"/>
            <a:ext cx="8382000" cy="5268914"/>
          </a:xfrm>
        </p:spPr>
        <p:txBody>
          <a:bodyPr/>
          <a:lstStyle/>
          <a:p>
            <a:pPr marL="0" indent="0" algn="ctr">
              <a:buNone/>
            </a:pPr>
            <a:r>
              <a:rPr lang="en-GB" u="sng" dirty="0">
                <a:latin typeface="OpenDyslexicAlta" pitchFamily="2" charset="77"/>
              </a:rPr>
              <a:t>Challenge week</a:t>
            </a:r>
          </a:p>
          <a:p>
            <a:pPr marL="0" indent="0" algn="ctr">
              <a:buNone/>
            </a:pPr>
            <a:endParaRPr lang="en-GB" dirty="0">
              <a:latin typeface="OpenDyslexicAlta" pitchFamily="2" charset="77"/>
            </a:endParaRPr>
          </a:p>
          <a:p>
            <a:pPr marL="0" indent="0" algn="ctr">
              <a:buNone/>
            </a:pPr>
            <a:r>
              <a:rPr lang="en-GB" dirty="0">
                <a:latin typeface="OpenDyslexicAlta" pitchFamily="2" charset="77"/>
              </a:rPr>
              <a:t>Choose an activity from the challenge week pack. </a:t>
            </a:r>
          </a:p>
        </p:txBody>
      </p:sp>
    </p:spTree>
    <p:extLst>
      <p:ext uri="{BB962C8B-B14F-4D97-AF65-F5344CB8AC3E}">
        <p14:creationId xmlns:p14="http://schemas.microsoft.com/office/powerpoint/2010/main" val="30186407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49402536"/>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203468682"/>
                    </a:ext>
                  </a:extLst>
                </a:gridCol>
                <a:gridCol w="1858433">
                  <a:extLst>
                    <a:ext uri="{9D8B030D-6E8A-4147-A177-3AD203B41FA5}">
                      <a16:colId xmlns:a16="http://schemas.microsoft.com/office/drawing/2014/main" val="4286190319"/>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every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everybody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even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great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break</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steak</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pretty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beautiful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after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fast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6998996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u="none" baseline="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u="none" baseline="0" dirty="0">
                        <a:solidFill>
                          <a:srgbClr val="FF0000"/>
                        </a:solidFill>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555280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82581728"/>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every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everybody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even</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great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break</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steak</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pretty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beautiful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after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fast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74189784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rgbClr val="FF000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baseline="0" dirty="0">
                        <a:solidFill>
                          <a:srgbClr val="FF0000"/>
                        </a:solidFill>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39284175"/>
              </p:ext>
            </p:extLst>
          </p:nvPr>
        </p:nvGraphicFramePr>
        <p:xfrm>
          <a:off x="3512458" y="2449726"/>
          <a:ext cx="8434614" cy="4179670"/>
        </p:xfrm>
        <a:graphic>
          <a:graphicData uri="http://schemas.openxmlformats.org/drawingml/2006/table">
            <a:tbl>
              <a:tblPr firstRow="1" bandRow="1">
                <a:tableStyleId>{5940675A-B579-460E-94D1-54222C63F5DA}</a:tableStyleId>
              </a:tblPr>
              <a:tblGrid>
                <a:gridCol w="2811538">
                  <a:extLst>
                    <a:ext uri="{9D8B030D-6E8A-4147-A177-3AD203B41FA5}">
                      <a16:colId xmlns:a16="http://schemas.microsoft.com/office/drawing/2014/main" val="20000"/>
                    </a:ext>
                  </a:extLst>
                </a:gridCol>
                <a:gridCol w="2811538">
                  <a:extLst>
                    <a:ext uri="{9D8B030D-6E8A-4147-A177-3AD203B41FA5}">
                      <a16:colId xmlns:a16="http://schemas.microsoft.com/office/drawing/2014/main" val="20001"/>
                    </a:ext>
                  </a:extLst>
                </a:gridCol>
                <a:gridCol w="2811538">
                  <a:extLst>
                    <a:ext uri="{9D8B030D-6E8A-4147-A177-3AD203B41FA5}">
                      <a16:colId xmlns:a16="http://schemas.microsoft.com/office/drawing/2014/main" val="20002"/>
                    </a:ext>
                  </a:extLst>
                </a:gridCol>
              </a:tblGrid>
              <a:tr h="417967">
                <a:tc>
                  <a:txBody>
                    <a:bodyPr/>
                    <a:lstStyle/>
                    <a:p>
                      <a:pPr algn="ctr"/>
                      <a:r>
                        <a:rPr lang="en-GB" sz="2000" b="0" i="0" dirty="0" err="1">
                          <a:latin typeface="OpenDyslexicAlta" pitchFamily="2" charset="77"/>
                          <a:ea typeface="OpenDyslexic" charset="0"/>
                          <a:cs typeface="OpenDyslexic" charset="0"/>
                        </a:rPr>
                        <a:t>evry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every</a:t>
                      </a:r>
                    </a:p>
                  </a:txBody>
                  <a:tcPr/>
                </a:tc>
                <a:tc>
                  <a:txBody>
                    <a:bodyPr/>
                    <a:lstStyle/>
                    <a:p>
                      <a:pPr algn="ctr"/>
                      <a:r>
                        <a:rPr lang="en-GB" sz="2000" b="0" i="0" dirty="0" err="1">
                          <a:latin typeface="OpenDyslexicAlta" pitchFamily="2" charset="77"/>
                          <a:ea typeface="OpenDyslexic" charset="0"/>
                          <a:cs typeface="OpenDyslexic" charset="0"/>
                        </a:rPr>
                        <a:t>everey</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17967">
                <a:tc>
                  <a:txBody>
                    <a:bodyPr/>
                    <a:lstStyle/>
                    <a:p>
                      <a:pPr algn="ctr"/>
                      <a:r>
                        <a:rPr lang="en-GB" sz="2000" b="0" i="0" dirty="0">
                          <a:latin typeface="OpenDyslexicAlta" pitchFamily="2" charset="77"/>
                          <a:ea typeface="OpenDyslexic" charset="0"/>
                          <a:cs typeface="OpenDyslexic" charset="0"/>
                        </a:rPr>
                        <a:t>everybody</a:t>
                      </a:r>
                    </a:p>
                  </a:txBody>
                  <a:tcPr/>
                </a:tc>
                <a:tc>
                  <a:txBody>
                    <a:bodyPr/>
                    <a:lstStyle/>
                    <a:p>
                      <a:pPr algn="ctr"/>
                      <a:r>
                        <a:rPr lang="en-GB" sz="2000" b="0" i="0" dirty="0" err="1">
                          <a:latin typeface="OpenDyslexicAlta" pitchFamily="2" charset="77"/>
                          <a:ea typeface="OpenDyslexic" charset="0"/>
                          <a:cs typeface="OpenDyslexic" charset="0"/>
                        </a:rPr>
                        <a:t>evrybody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evereybody</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17967">
                <a:tc>
                  <a:txBody>
                    <a:bodyPr/>
                    <a:lstStyle/>
                    <a:p>
                      <a:pPr algn="ctr"/>
                      <a:r>
                        <a:rPr lang="en-GB" sz="2000" b="0" i="0" dirty="0" err="1">
                          <a:latin typeface="OpenDyslexicAlta" pitchFamily="2" charset="77"/>
                          <a:ea typeface="OpenDyslexic" charset="0"/>
                          <a:cs typeface="OpenDyslexic" charset="0"/>
                        </a:rPr>
                        <a:t>evn</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even</a:t>
                      </a:r>
                    </a:p>
                  </a:txBody>
                  <a:tcPr/>
                </a:tc>
                <a:tc>
                  <a:txBody>
                    <a:bodyPr/>
                    <a:lstStyle/>
                    <a:p>
                      <a:pPr algn="ctr"/>
                      <a:r>
                        <a:rPr lang="en-GB" sz="2000" b="0" i="0" dirty="0" err="1">
                          <a:latin typeface="OpenDyslexicAlta" pitchFamily="2" charset="77"/>
                          <a:ea typeface="OpenDyslexic" charset="0"/>
                          <a:cs typeface="OpenDyslexic" charset="0"/>
                        </a:rPr>
                        <a:t>evven</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17967">
                <a:tc>
                  <a:txBody>
                    <a:bodyPr/>
                    <a:lstStyle/>
                    <a:p>
                      <a:pPr algn="ctr"/>
                      <a:r>
                        <a:rPr lang="en-GB" sz="2000" b="0" i="0" dirty="0">
                          <a:latin typeface="OpenDyslexicAlta" pitchFamily="2" charset="77"/>
                          <a:ea typeface="OpenDyslexic" charset="0"/>
                          <a:cs typeface="OpenDyslexic" charset="0"/>
                        </a:rPr>
                        <a:t>great</a:t>
                      </a:r>
                    </a:p>
                  </a:txBody>
                  <a:tcPr/>
                </a:tc>
                <a:tc>
                  <a:txBody>
                    <a:bodyPr/>
                    <a:lstStyle/>
                    <a:p>
                      <a:pPr algn="ctr"/>
                      <a:r>
                        <a:rPr lang="en-GB" sz="2000" b="0" i="0" dirty="0" err="1">
                          <a:latin typeface="OpenDyslexicAlta" pitchFamily="2" charset="77"/>
                          <a:ea typeface="OpenDyslexic" charset="0"/>
                          <a:cs typeface="OpenDyslexic" charset="0"/>
                        </a:rPr>
                        <a:t>grait</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graet</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17967">
                <a:tc>
                  <a:txBody>
                    <a:bodyPr/>
                    <a:lstStyle/>
                    <a:p>
                      <a:pPr algn="ctr"/>
                      <a:r>
                        <a:rPr lang="en-GB" sz="2000" b="0" i="0" dirty="0" err="1">
                          <a:latin typeface="OpenDyslexicAlta" pitchFamily="2" charset="77"/>
                          <a:ea typeface="OpenDyslexic" charset="0"/>
                          <a:cs typeface="OpenDyslexic" charset="0"/>
                        </a:rPr>
                        <a:t>braek</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breke</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break</a:t>
                      </a:r>
                    </a:p>
                  </a:txBody>
                  <a:tcPr/>
                </a:tc>
                <a:extLst>
                  <a:ext uri="{0D108BD9-81ED-4DB2-BD59-A6C34878D82A}">
                    <a16:rowId xmlns:a16="http://schemas.microsoft.com/office/drawing/2014/main" val="10004"/>
                  </a:ext>
                </a:extLst>
              </a:tr>
              <a:tr h="417967">
                <a:tc>
                  <a:txBody>
                    <a:bodyPr/>
                    <a:lstStyle/>
                    <a:p>
                      <a:pPr algn="ctr"/>
                      <a:r>
                        <a:rPr lang="en-GB" sz="2000" b="0" i="0" dirty="0" err="1">
                          <a:latin typeface="OpenDyslexicAlta" pitchFamily="2" charset="77"/>
                          <a:ea typeface="OpenDyslexic" charset="0"/>
                          <a:cs typeface="OpenDyslexic" charset="0"/>
                        </a:rPr>
                        <a:t>steik</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staek</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steak</a:t>
                      </a:r>
                    </a:p>
                  </a:txBody>
                  <a:tcPr/>
                </a:tc>
                <a:extLst>
                  <a:ext uri="{0D108BD9-81ED-4DB2-BD59-A6C34878D82A}">
                    <a16:rowId xmlns:a16="http://schemas.microsoft.com/office/drawing/2014/main" val="10005"/>
                  </a:ext>
                </a:extLst>
              </a:tr>
              <a:tr h="417967">
                <a:tc>
                  <a:txBody>
                    <a:bodyPr/>
                    <a:lstStyle/>
                    <a:p>
                      <a:pPr algn="ctr"/>
                      <a:r>
                        <a:rPr lang="en-GB" sz="2000" b="0" i="0" dirty="0" err="1">
                          <a:latin typeface="OpenDyslexicAlta" pitchFamily="2" charset="77"/>
                          <a:ea typeface="OpenDyslexic" charset="0"/>
                          <a:cs typeface="OpenDyslexic" charset="0"/>
                        </a:rPr>
                        <a:t>pritty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pretty</a:t>
                      </a:r>
                    </a:p>
                  </a:txBody>
                  <a:tcPr/>
                </a:tc>
                <a:tc>
                  <a:txBody>
                    <a:bodyPr/>
                    <a:lstStyle/>
                    <a:p>
                      <a:pPr algn="ctr"/>
                      <a:r>
                        <a:rPr lang="en-GB" sz="2000" b="0" i="0" dirty="0" err="1">
                          <a:latin typeface="OpenDyslexicAlta" pitchFamily="2" charset="77"/>
                          <a:ea typeface="OpenDyslexic" charset="0"/>
                          <a:cs typeface="OpenDyslexic" charset="0"/>
                        </a:rPr>
                        <a:t>prety</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17967">
                <a:tc>
                  <a:txBody>
                    <a:bodyPr/>
                    <a:lstStyle/>
                    <a:p>
                      <a:pPr algn="ctr"/>
                      <a:r>
                        <a:rPr lang="en-GB" sz="2000" b="0" i="0" dirty="0" err="1">
                          <a:latin typeface="OpenDyslexicAlta" pitchFamily="2" charset="77"/>
                          <a:ea typeface="OpenDyslexic" charset="0"/>
                          <a:cs typeface="OpenDyslexic" charset="0"/>
                        </a:rPr>
                        <a:t>beutiful</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butiful</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beautiful</a:t>
                      </a:r>
                    </a:p>
                  </a:txBody>
                  <a:tcPr/>
                </a:tc>
                <a:extLst>
                  <a:ext uri="{0D108BD9-81ED-4DB2-BD59-A6C34878D82A}">
                    <a16:rowId xmlns:a16="http://schemas.microsoft.com/office/drawing/2014/main" val="10007"/>
                  </a:ext>
                </a:extLst>
              </a:tr>
              <a:tr h="417967">
                <a:tc>
                  <a:txBody>
                    <a:bodyPr/>
                    <a:lstStyle/>
                    <a:p>
                      <a:pPr algn="ctr"/>
                      <a:r>
                        <a:rPr lang="en-GB" sz="2000" b="0" i="0" dirty="0" err="1">
                          <a:latin typeface="OpenDyslexicAlta" pitchFamily="2" charset="77"/>
                          <a:ea typeface="OpenDyslexic" charset="0"/>
                          <a:cs typeface="OpenDyslexic" charset="0"/>
                        </a:rPr>
                        <a:t>afta</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aftar</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after</a:t>
                      </a:r>
                    </a:p>
                  </a:txBody>
                  <a:tcPr/>
                </a:tc>
                <a:extLst>
                  <a:ext uri="{0D108BD9-81ED-4DB2-BD59-A6C34878D82A}">
                    <a16:rowId xmlns:a16="http://schemas.microsoft.com/office/drawing/2014/main" val="10008"/>
                  </a:ext>
                </a:extLst>
              </a:tr>
              <a:tr h="417967">
                <a:tc>
                  <a:txBody>
                    <a:bodyPr/>
                    <a:lstStyle/>
                    <a:p>
                      <a:pPr algn="ctr"/>
                      <a:r>
                        <a:rPr lang="en-GB" sz="2000" b="0" i="0" dirty="0">
                          <a:latin typeface="OpenDyslexicAlta" pitchFamily="2" charset="77"/>
                          <a:ea typeface="OpenDyslexic" charset="0"/>
                          <a:cs typeface="OpenDyslexic" charset="0"/>
                        </a:rPr>
                        <a:t>fast</a:t>
                      </a:r>
                    </a:p>
                  </a:txBody>
                  <a:tcPr/>
                </a:tc>
                <a:tc>
                  <a:txBody>
                    <a:bodyPr/>
                    <a:lstStyle/>
                    <a:p>
                      <a:pPr algn="ctr"/>
                      <a:r>
                        <a:rPr lang="en-GB" sz="2000" b="0" i="0" dirty="0" err="1">
                          <a:latin typeface="OpenDyslexicAlta" pitchFamily="2" charset="77"/>
                          <a:ea typeface="OpenDyslexic" charset="0"/>
                          <a:cs typeface="OpenDyslexic" charset="0"/>
                        </a:rPr>
                        <a:t>faast</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farst</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3512458" y="1600196"/>
            <a:ext cx="8434614" cy="64633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a:latin typeface="OpenDyslexicAlta" pitchFamily="2" charset="77"/>
                <a:ea typeface="OpenDyslexic" charset="0"/>
                <a:cs typeface="OpenDyslexic" charset="0"/>
              </a:rPr>
              <a:t>Read through your spellings. Then cover them up. </a:t>
            </a:r>
          </a:p>
          <a:p>
            <a:pPr algn="ctr"/>
            <a:r>
              <a:rPr lang="en-GB" dirty="0">
                <a:latin typeface="OpenDyslexicAlta" pitchFamily="2" charset="77"/>
                <a:ea typeface="OpenDyslexic" charset="0"/>
                <a:cs typeface="OpenDyslexic" charset="0"/>
              </a:rPr>
              <a:t>Circle the correct spelling in each row of the grid below. </a:t>
            </a:r>
          </a:p>
        </p:txBody>
      </p:sp>
    </p:spTree>
    <p:extLst>
      <p:ext uri="{BB962C8B-B14F-4D97-AF65-F5344CB8AC3E}">
        <p14:creationId xmlns:p14="http://schemas.microsoft.com/office/powerpoint/2010/main" val="6766526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every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everybody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even</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great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break</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steak</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pretty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beautiful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after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fast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0724096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baseline="0" dirty="0">
                        <a:solidFill>
                          <a:srgbClr val="FF0000"/>
                        </a:solidFill>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76054779"/>
              </p:ext>
            </p:extLst>
          </p:nvPr>
        </p:nvGraphicFramePr>
        <p:xfrm>
          <a:off x="3512458" y="2449726"/>
          <a:ext cx="8434614" cy="4179670"/>
        </p:xfrm>
        <a:graphic>
          <a:graphicData uri="http://schemas.openxmlformats.org/drawingml/2006/table">
            <a:tbl>
              <a:tblPr firstRow="1" bandRow="1">
                <a:tableStyleId>{5940675A-B579-460E-94D1-54222C63F5DA}</a:tableStyleId>
              </a:tblPr>
              <a:tblGrid>
                <a:gridCol w="2811538">
                  <a:extLst>
                    <a:ext uri="{9D8B030D-6E8A-4147-A177-3AD203B41FA5}">
                      <a16:colId xmlns:a16="http://schemas.microsoft.com/office/drawing/2014/main" val="20000"/>
                    </a:ext>
                  </a:extLst>
                </a:gridCol>
                <a:gridCol w="2811538">
                  <a:extLst>
                    <a:ext uri="{9D8B030D-6E8A-4147-A177-3AD203B41FA5}">
                      <a16:colId xmlns:a16="http://schemas.microsoft.com/office/drawing/2014/main" val="20001"/>
                    </a:ext>
                  </a:extLst>
                </a:gridCol>
                <a:gridCol w="2811538">
                  <a:extLst>
                    <a:ext uri="{9D8B030D-6E8A-4147-A177-3AD203B41FA5}">
                      <a16:colId xmlns:a16="http://schemas.microsoft.com/office/drawing/2014/main" val="20002"/>
                    </a:ext>
                  </a:extLst>
                </a:gridCol>
              </a:tblGrid>
              <a:tr h="417967">
                <a:tc>
                  <a:txBody>
                    <a:bodyPr/>
                    <a:lstStyle/>
                    <a:p>
                      <a:pPr algn="ctr"/>
                      <a:r>
                        <a:rPr lang="en-GB" sz="2000" b="0" i="0" dirty="0" err="1">
                          <a:latin typeface="OpenDyslexicAlta" pitchFamily="2" charset="77"/>
                          <a:ea typeface="OpenDyslexic" charset="0"/>
                          <a:cs typeface="OpenDyslexic" charset="0"/>
                        </a:rPr>
                        <a:t>evry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every</a:t>
                      </a:r>
                    </a:p>
                  </a:txBody>
                  <a:tcPr/>
                </a:tc>
                <a:tc>
                  <a:txBody>
                    <a:bodyPr/>
                    <a:lstStyle/>
                    <a:p>
                      <a:pPr algn="ctr"/>
                      <a:r>
                        <a:rPr lang="en-GB" sz="2000" b="0" i="0" dirty="0" err="1">
                          <a:latin typeface="OpenDyslexicAlta" pitchFamily="2" charset="77"/>
                          <a:ea typeface="OpenDyslexic" charset="0"/>
                          <a:cs typeface="OpenDyslexic" charset="0"/>
                        </a:rPr>
                        <a:t>everey</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17967">
                <a:tc>
                  <a:txBody>
                    <a:bodyPr/>
                    <a:lstStyle/>
                    <a:p>
                      <a:pPr algn="ctr"/>
                      <a:r>
                        <a:rPr lang="en-GB" sz="2000" b="0" i="0" dirty="0">
                          <a:latin typeface="OpenDyslexicAlta" pitchFamily="2" charset="77"/>
                          <a:ea typeface="OpenDyslexic" charset="0"/>
                          <a:cs typeface="OpenDyslexic" charset="0"/>
                        </a:rPr>
                        <a:t>everybody</a:t>
                      </a:r>
                    </a:p>
                  </a:txBody>
                  <a:tcPr/>
                </a:tc>
                <a:tc>
                  <a:txBody>
                    <a:bodyPr/>
                    <a:lstStyle/>
                    <a:p>
                      <a:pPr algn="ctr"/>
                      <a:r>
                        <a:rPr lang="en-GB" sz="2000" b="0" i="0" dirty="0" err="1">
                          <a:latin typeface="OpenDyslexicAlta" pitchFamily="2" charset="77"/>
                          <a:ea typeface="OpenDyslexic" charset="0"/>
                          <a:cs typeface="OpenDyslexic" charset="0"/>
                        </a:rPr>
                        <a:t>evrybody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evereybody</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17967">
                <a:tc>
                  <a:txBody>
                    <a:bodyPr/>
                    <a:lstStyle/>
                    <a:p>
                      <a:pPr algn="ctr"/>
                      <a:r>
                        <a:rPr lang="en-GB" sz="2000" b="0" i="0" dirty="0" err="1">
                          <a:latin typeface="OpenDyslexicAlta" pitchFamily="2" charset="77"/>
                          <a:ea typeface="OpenDyslexic" charset="0"/>
                          <a:cs typeface="OpenDyslexic" charset="0"/>
                        </a:rPr>
                        <a:t>evn</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even</a:t>
                      </a:r>
                    </a:p>
                  </a:txBody>
                  <a:tcPr/>
                </a:tc>
                <a:tc>
                  <a:txBody>
                    <a:bodyPr/>
                    <a:lstStyle/>
                    <a:p>
                      <a:pPr algn="ctr"/>
                      <a:r>
                        <a:rPr lang="en-GB" sz="2000" b="0" i="0" dirty="0" err="1">
                          <a:latin typeface="OpenDyslexicAlta" pitchFamily="2" charset="77"/>
                          <a:ea typeface="OpenDyslexic" charset="0"/>
                          <a:cs typeface="OpenDyslexic" charset="0"/>
                        </a:rPr>
                        <a:t>evven</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17967">
                <a:tc>
                  <a:txBody>
                    <a:bodyPr/>
                    <a:lstStyle/>
                    <a:p>
                      <a:pPr algn="ctr"/>
                      <a:r>
                        <a:rPr lang="en-GB" sz="2000" b="0" i="0" dirty="0">
                          <a:latin typeface="OpenDyslexicAlta" pitchFamily="2" charset="77"/>
                          <a:ea typeface="OpenDyslexic" charset="0"/>
                          <a:cs typeface="OpenDyslexic" charset="0"/>
                        </a:rPr>
                        <a:t>great</a:t>
                      </a:r>
                    </a:p>
                  </a:txBody>
                  <a:tcPr/>
                </a:tc>
                <a:tc>
                  <a:txBody>
                    <a:bodyPr/>
                    <a:lstStyle/>
                    <a:p>
                      <a:pPr algn="ctr"/>
                      <a:r>
                        <a:rPr lang="en-GB" sz="2000" b="0" i="0" dirty="0" err="1">
                          <a:latin typeface="OpenDyslexicAlta" pitchFamily="2" charset="77"/>
                          <a:ea typeface="OpenDyslexic" charset="0"/>
                          <a:cs typeface="OpenDyslexic" charset="0"/>
                        </a:rPr>
                        <a:t>grait</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graet</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17967">
                <a:tc>
                  <a:txBody>
                    <a:bodyPr/>
                    <a:lstStyle/>
                    <a:p>
                      <a:pPr algn="ctr"/>
                      <a:r>
                        <a:rPr lang="en-GB" sz="2000" b="0" i="0" dirty="0" err="1">
                          <a:latin typeface="OpenDyslexicAlta" pitchFamily="2" charset="77"/>
                          <a:ea typeface="OpenDyslexic" charset="0"/>
                          <a:cs typeface="OpenDyslexic" charset="0"/>
                        </a:rPr>
                        <a:t>braek</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breke</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break</a:t>
                      </a:r>
                    </a:p>
                  </a:txBody>
                  <a:tcPr/>
                </a:tc>
                <a:extLst>
                  <a:ext uri="{0D108BD9-81ED-4DB2-BD59-A6C34878D82A}">
                    <a16:rowId xmlns:a16="http://schemas.microsoft.com/office/drawing/2014/main" val="10004"/>
                  </a:ext>
                </a:extLst>
              </a:tr>
              <a:tr h="417967">
                <a:tc>
                  <a:txBody>
                    <a:bodyPr/>
                    <a:lstStyle/>
                    <a:p>
                      <a:pPr algn="ctr"/>
                      <a:r>
                        <a:rPr lang="en-GB" sz="2000" b="0" i="0" dirty="0" err="1">
                          <a:latin typeface="OpenDyslexicAlta" pitchFamily="2" charset="77"/>
                          <a:ea typeface="OpenDyslexic" charset="0"/>
                          <a:cs typeface="OpenDyslexic" charset="0"/>
                        </a:rPr>
                        <a:t>steik</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staek</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steak</a:t>
                      </a:r>
                    </a:p>
                  </a:txBody>
                  <a:tcPr/>
                </a:tc>
                <a:extLst>
                  <a:ext uri="{0D108BD9-81ED-4DB2-BD59-A6C34878D82A}">
                    <a16:rowId xmlns:a16="http://schemas.microsoft.com/office/drawing/2014/main" val="10005"/>
                  </a:ext>
                </a:extLst>
              </a:tr>
              <a:tr h="417967">
                <a:tc>
                  <a:txBody>
                    <a:bodyPr/>
                    <a:lstStyle/>
                    <a:p>
                      <a:pPr algn="ctr"/>
                      <a:r>
                        <a:rPr lang="en-GB" sz="2000" b="0" i="0" dirty="0" err="1">
                          <a:latin typeface="OpenDyslexicAlta" pitchFamily="2" charset="77"/>
                          <a:ea typeface="OpenDyslexic" charset="0"/>
                          <a:cs typeface="OpenDyslexic" charset="0"/>
                        </a:rPr>
                        <a:t>pritty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pretty</a:t>
                      </a:r>
                    </a:p>
                  </a:txBody>
                  <a:tcPr/>
                </a:tc>
                <a:tc>
                  <a:txBody>
                    <a:bodyPr/>
                    <a:lstStyle/>
                    <a:p>
                      <a:pPr algn="ctr"/>
                      <a:r>
                        <a:rPr lang="en-GB" sz="2000" b="0" i="0" dirty="0" err="1">
                          <a:latin typeface="OpenDyslexicAlta" pitchFamily="2" charset="77"/>
                          <a:ea typeface="OpenDyslexic" charset="0"/>
                          <a:cs typeface="OpenDyslexic" charset="0"/>
                        </a:rPr>
                        <a:t>prety</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17967">
                <a:tc>
                  <a:txBody>
                    <a:bodyPr/>
                    <a:lstStyle/>
                    <a:p>
                      <a:pPr algn="ctr"/>
                      <a:r>
                        <a:rPr lang="en-GB" sz="2000" b="0" i="0" dirty="0" err="1">
                          <a:latin typeface="OpenDyslexicAlta" pitchFamily="2" charset="77"/>
                          <a:ea typeface="OpenDyslexic" charset="0"/>
                          <a:cs typeface="OpenDyslexic" charset="0"/>
                        </a:rPr>
                        <a:t>beutiful</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butiful</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beautiful</a:t>
                      </a:r>
                    </a:p>
                  </a:txBody>
                  <a:tcPr/>
                </a:tc>
                <a:extLst>
                  <a:ext uri="{0D108BD9-81ED-4DB2-BD59-A6C34878D82A}">
                    <a16:rowId xmlns:a16="http://schemas.microsoft.com/office/drawing/2014/main" val="10007"/>
                  </a:ext>
                </a:extLst>
              </a:tr>
              <a:tr h="417967">
                <a:tc>
                  <a:txBody>
                    <a:bodyPr/>
                    <a:lstStyle/>
                    <a:p>
                      <a:pPr algn="ctr"/>
                      <a:r>
                        <a:rPr lang="en-GB" sz="2000" b="0" i="0" dirty="0" err="1">
                          <a:latin typeface="OpenDyslexicAlta" pitchFamily="2" charset="77"/>
                          <a:ea typeface="OpenDyslexic" charset="0"/>
                          <a:cs typeface="OpenDyslexic" charset="0"/>
                        </a:rPr>
                        <a:t>afta</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aftar</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after</a:t>
                      </a:r>
                    </a:p>
                  </a:txBody>
                  <a:tcPr/>
                </a:tc>
                <a:extLst>
                  <a:ext uri="{0D108BD9-81ED-4DB2-BD59-A6C34878D82A}">
                    <a16:rowId xmlns:a16="http://schemas.microsoft.com/office/drawing/2014/main" val="10008"/>
                  </a:ext>
                </a:extLst>
              </a:tr>
              <a:tr h="417967">
                <a:tc>
                  <a:txBody>
                    <a:bodyPr/>
                    <a:lstStyle/>
                    <a:p>
                      <a:pPr algn="ctr"/>
                      <a:r>
                        <a:rPr lang="en-GB" sz="2000" b="0" i="0" dirty="0">
                          <a:latin typeface="OpenDyslexicAlta" pitchFamily="2" charset="77"/>
                          <a:ea typeface="OpenDyslexic" charset="0"/>
                          <a:cs typeface="OpenDyslexic" charset="0"/>
                        </a:rPr>
                        <a:t>fast</a:t>
                      </a:r>
                    </a:p>
                  </a:txBody>
                  <a:tcPr/>
                </a:tc>
                <a:tc>
                  <a:txBody>
                    <a:bodyPr/>
                    <a:lstStyle/>
                    <a:p>
                      <a:pPr algn="ctr"/>
                      <a:r>
                        <a:rPr lang="en-GB" sz="2000" b="0" i="0" dirty="0" err="1">
                          <a:latin typeface="OpenDyslexicAlta" pitchFamily="2" charset="77"/>
                          <a:ea typeface="OpenDyslexic" charset="0"/>
                          <a:cs typeface="OpenDyslexic" charset="0"/>
                        </a:rPr>
                        <a:t>faast</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farst</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3512458" y="1600196"/>
            <a:ext cx="8434614" cy="64633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a:latin typeface="OpenDyslexicAlta" pitchFamily="2" charset="77"/>
                <a:ea typeface="OpenDyslexic" charset="0"/>
                <a:cs typeface="OpenDyslexic" charset="0"/>
              </a:rPr>
              <a:t>Read through your spellings. Then cover them up. </a:t>
            </a:r>
          </a:p>
          <a:p>
            <a:pPr algn="ctr"/>
            <a:r>
              <a:rPr lang="en-GB" dirty="0">
                <a:latin typeface="OpenDyslexicAlta" pitchFamily="2" charset="77"/>
                <a:ea typeface="OpenDyslexic" charset="0"/>
                <a:cs typeface="OpenDyslexic" charset="0"/>
              </a:rPr>
              <a:t>Circle the correct spelling in each row of the grid below. </a:t>
            </a:r>
          </a:p>
        </p:txBody>
      </p:sp>
      <p:sp>
        <p:nvSpPr>
          <p:cNvPr id="2" name="Oval 1">
            <a:extLst>
              <a:ext uri="{FF2B5EF4-FFF2-40B4-BE49-F238E27FC236}">
                <a16:creationId xmlns:a16="http://schemas.microsoft.com/office/drawing/2014/main" id="{E0A40450-F245-43B5-8309-72C730757A07}"/>
              </a:ext>
            </a:extLst>
          </p:cNvPr>
          <p:cNvSpPr/>
          <p:nvPr/>
        </p:nvSpPr>
        <p:spPr>
          <a:xfrm>
            <a:off x="7262192" y="2434548"/>
            <a:ext cx="1060173" cy="439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EE6A1A2-9D78-4253-86C1-11BA2B21562C}"/>
              </a:ext>
            </a:extLst>
          </p:cNvPr>
          <p:cNvSpPr/>
          <p:nvPr/>
        </p:nvSpPr>
        <p:spPr>
          <a:xfrm>
            <a:off x="4028662" y="2873796"/>
            <a:ext cx="1683026" cy="439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BFA8F99-CAE9-4A4D-AC8D-82BA61EA3F78}"/>
              </a:ext>
            </a:extLst>
          </p:cNvPr>
          <p:cNvSpPr/>
          <p:nvPr/>
        </p:nvSpPr>
        <p:spPr>
          <a:xfrm>
            <a:off x="7199678" y="3313044"/>
            <a:ext cx="1060173" cy="439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7A05381-3445-4F95-9943-D3B8AAC8B218}"/>
              </a:ext>
            </a:extLst>
          </p:cNvPr>
          <p:cNvSpPr/>
          <p:nvPr/>
        </p:nvSpPr>
        <p:spPr>
          <a:xfrm>
            <a:off x="4295895" y="3689779"/>
            <a:ext cx="1060173" cy="439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0BCDA658-2580-4FA6-B973-2A82FBCD324D}"/>
              </a:ext>
            </a:extLst>
          </p:cNvPr>
          <p:cNvSpPr/>
          <p:nvPr/>
        </p:nvSpPr>
        <p:spPr>
          <a:xfrm>
            <a:off x="10078279" y="4100313"/>
            <a:ext cx="1060173" cy="439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31B6DF6-A03E-405F-A834-22020785556A}"/>
              </a:ext>
            </a:extLst>
          </p:cNvPr>
          <p:cNvSpPr/>
          <p:nvPr/>
        </p:nvSpPr>
        <p:spPr>
          <a:xfrm>
            <a:off x="9955935" y="4523136"/>
            <a:ext cx="1060173" cy="439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42EDB86-ECE3-4A98-BDF0-2B49B44D0595}"/>
              </a:ext>
            </a:extLst>
          </p:cNvPr>
          <p:cNvSpPr/>
          <p:nvPr/>
        </p:nvSpPr>
        <p:spPr>
          <a:xfrm>
            <a:off x="7199678" y="4959214"/>
            <a:ext cx="1060173" cy="439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F1DEBF0-D603-4615-9F35-F14722B84AA1}"/>
              </a:ext>
            </a:extLst>
          </p:cNvPr>
          <p:cNvSpPr/>
          <p:nvPr/>
        </p:nvSpPr>
        <p:spPr>
          <a:xfrm>
            <a:off x="9969187" y="5759735"/>
            <a:ext cx="1060173" cy="4748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78C6AD3-C7FA-429E-8EF1-7034D9148644}"/>
              </a:ext>
            </a:extLst>
          </p:cNvPr>
          <p:cNvSpPr/>
          <p:nvPr/>
        </p:nvSpPr>
        <p:spPr>
          <a:xfrm>
            <a:off x="9657760" y="5398462"/>
            <a:ext cx="1683026" cy="439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3AB2AD44-1A9C-4396-A044-2984FA66D45C}"/>
              </a:ext>
            </a:extLst>
          </p:cNvPr>
          <p:cNvSpPr/>
          <p:nvPr/>
        </p:nvSpPr>
        <p:spPr>
          <a:xfrm>
            <a:off x="4340088" y="6187105"/>
            <a:ext cx="1060173" cy="4748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55380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Adding ‘</a:t>
            </a:r>
            <a:r>
              <a:rPr lang="en-GB" dirty="0" err="1"/>
              <a:t>er</a:t>
            </a:r>
            <a:r>
              <a:rPr lang="en-GB" dirty="0"/>
              <a:t>’ to words ending in ‘e’ with a consonant before it.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19</a:t>
            </a:r>
          </a:p>
        </p:txBody>
      </p:sp>
    </p:spTree>
    <p:extLst>
      <p:ext uri="{BB962C8B-B14F-4D97-AF65-F5344CB8AC3E}">
        <p14:creationId xmlns:p14="http://schemas.microsoft.com/office/powerpoint/2010/main" val="18654835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19</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 Adding ‘</a:t>
            </a:r>
            <a:r>
              <a:rPr lang="en-GB" dirty="0" err="1"/>
              <a:t>er</a:t>
            </a:r>
            <a:r>
              <a:rPr lang="en-GB" dirty="0"/>
              <a:t>’ to words ending in ‘e’ with a consonant before it.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1453926163"/>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When a word ends with a ‘e’ and there is a consonant before that ‘e’ then ‘r’ is added straight on the end to create the /</a:t>
                      </a:r>
                      <a:r>
                        <a:rPr lang="en-GB" sz="1700" b="0" i="0" dirty="0" err="1">
                          <a:latin typeface="Muli" pitchFamily="2" charset="77"/>
                        </a:rPr>
                        <a:t>er</a:t>
                      </a:r>
                      <a:r>
                        <a:rPr lang="en-GB" sz="1700" b="0" i="0" dirty="0">
                          <a:latin typeface="Muli" pitchFamily="2" charset="77"/>
                        </a:rPr>
                        <a:t>/ sound, ‘d’ is added to make the /ed/ sound and ‘</a:t>
                      </a:r>
                      <a:r>
                        <a:rPr lang="en-GB" sz="1700" b="0" i="0" dirty="0" err="1">
                          <a:latin typeface="Muli" pitchFamily="2" charset="77"/>
                        </a:rPr>
                        <a:t>st</a:t>
                      </a:r>
                      <a:r>
                        <a:rPr lang="en-GB" sz="1700" b="0" i="0" dirty="0">
                          <a:latin typeface="Muli" pitchFamily="2" charset="77"/>
                        </a:rPr>
                        <a:t>’ is added to create the /</a:t>
                      </a:r>
                      <a:r>
                        <a:rPr lang="en-GB" sz="1700" b="0" i="0" dirty="0" err="1">
                          <a:latin typeface="Muli" pitchFamily="2" charset="77"/>
                        </a:rPr>
                        <a:t>est</a:t>
                      </a:r>
                      <a:r>
                        <a:rPr lang="en-GB" sz="1700" b="0" i="0" dirty="0">
                          <a:latin typeface="Muli" pitchFamily="2" charset="77"/>
                        </a:rPr>
                        <a:t>/ sound.</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the children to sort the words on the power point slide in to groups depending on their ending. Can they add any more words to their groups that match the ending?</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Share the groups and new words.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rPr>
                        <a:t>Children play spelling noughts and crosses (tic tac toe). On a mini whiteboard draw a nought and crosses grid (see </a:t>
                      </a:r>
                      <a:r>
                        <a:rPr lang="en-GB" sz="1600" b="0" i="0" dirty="0" err="1">
                          <a:latin typeface="Muli" pitchFamily="2" charset="77"/>
                        </a:rPr>
                        <a:t>powerpoint</a:t>
                      </a:r>
                      <a:r>
                        <a:rPr lang="en-GB" sz="1600" b="0" i="0" dirty="0">
                          <a:latin typeface="Muli" pitchFamily="2" charset="77"/>
                        </a:rPr>
                        <a:t> slide). Each child chooses a target word from the list and has to write it in one of the squares next child writes their word in another, play like noughts and crosses. First to get three words in a row wins that round. Begin again with a new word from the list. </a:t>
                      </a:r>
                    </a:p>
                    <a:p>
                      <a:endParaRPr lang="en-GB" sz="1800" b="0" i="0" kern="1200" dirty="0">
                        <a:solidFill>
                          <a:schemeClr val="tx1"/>
                        </a:solidFill>
                        <a:effectLst/>
                        <a:latin typeface="Muli" pitchFamily="2" charset="77"/>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901345407"/>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nicer</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writer</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baker</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hoped</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loved</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largest</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closest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looser</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safer</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simpler</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2108341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1" y="497872"/>
            <a:ext cx="8581292" cy="1015663"/>
          </a:xfrm>
          <a:prstGeom prst="rect">
            <a:avLst/>
          </a:prstGeom>
          <a:noFill/>
        </p:spPr>
        <p:txBody>
          <a:bodyPr wrap="square" rtlCol="0">
            <a:spAutoFit/>
          </a:bodyPr>
          <a:lstStyle/>
          <a:p>
            <a:r>
              <a:rPr lang="en-GB" sz="2000" dirty="0">
                <a:latin typeface="OpenDyslexicAlta" pitchFamily="2" charset="77"/>
              </a:rPr>
              <a:t>Ask the children to create three columns on their whiteboards and sort the words below according to their endings:</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extLst>
              <p:ext uri="{D42A27DB-BD31-4B8C-83A1-F6EECF244321}">
                <p14:modId xmlns:p14="http://schemas.microsoft.com/office/powerpoint/2010/main" val="3648426221"/>
              </p:ext>
            </p:extLst>
          </p:nvPr>
        </p:nvGraphicFramePr>
        <p:xfrm>
          <a:off x="428101" y="1753172"/>
          <a:ext cx="11335797" cy="2564670"/>
        </p:xfrm>
        <a:graphic>
          <a:graphicData uri="http://schemas.openxmlformats.org/drawingml/2006/table">
            <a:tbl>
              <a:tblPr firstRow="1" bandRow="1">
                <a:tableStyleId>{5940675A-B579-460E-94D1-54222C63F5DA}</a:tableStyleId>
              </a:tblPr>
              <a:tblGrid>
                <a:gridCol w="2318241">
                  <a:extLst>
                    <a:ext uri="{9D8B030D-6E8A-4147-A177-3AD203B41FA5}">
                      <a16:colId xmlns:a16="http://schemas.microsoft.com/office/drawing/2014/main" val="3529516601"/>
                    </a:ext>
                  </a:extLst>
                </a:gridCol>
                <a:gridCol w="2141552">
                  <a:extLst>
                    <a:ext uri="{9D8B030D-6E8A-4147-A177-3AD203B41FA5}">
                      <a16:colId xmlns:a16="http://schemas.microsoft.com/office/drawing/2014/main" val="345942729"/>
                    </a:ext>
                  </a:extLst>
                </a:gridCol>
                <a:gridCol w="2229897">
                  <a:extLst>
                    <a:ext uri="{9D8B030D-6E8A-4147-A177-3AD203B41FA5}">
                      <a16:colId xmlns:a16="http://schemas.microsoft.com/office/drawing/2014/main" val="185187011"/>
                    </a:ext>
                  </a:extLst>
                </a:gridCol>
                <a:gridCol w="2229897">
                  <a:extLst>
                    <a:ext uri="{9D8B030D-6E8A-4147-A177-3AD203B41FA5}">
                      <a16:colId xmlns:a16="http://schemas.microsoft.com/office/drawing/2014/main" val="3871539845"/>
                    </a:ext>
                  </a:extLst>
                </a:gridCol>
                <a:gridCol w="2416210">
                  <a:extLst>
                    <a:ext uri="{9D8B030D-6E8A-4147-A177-3AD203B41FA5}">
                      <a16:colId xmlns:a16="http://schemas.microsoft.com/office/drawing/2014/main" val="4212918643"/>
                    </a:ext>
                  </a:extLst>
                </a:gridCol>
              </a:tblGrid>
              <a:tr h="854890">
                <a:tc>
                  <a:txBody>
                    <a:bodyPr/>
                    <a:lstStyle/>
                    <a:p>
                      <a:pPr algn="ctr" fontAlgn="t"/>
                      <a:r>
                        <a:rPr lang="en-GB" sz="2800" b="0" i="0" dirty="0">
                          <a:latin typeface="OpenDyslexicAlta" pitchFamily="2" charset="77"/>
                        </a:rPr>
                        <a:t>nicer</a:t>
                      </a:r>
                    </a:p>
                  </a:txBody>
                  <a:tcPr anchor="ctr"/>
                </a:tc>
                <a:tc>
                  <a:txBody>
                    <a:bodyPr/>
                    <a:lstStyle/>
                    <a:p>
                      <a:pPr algn="ctr"/>
                      <a:r>
                        <a:rPr lang="en-GB" sz="2800" b="0" i="0" dirty="0">
                          <a:latin typeface="OpenDyslexicAlta" pitchFamily="2" charset="77"/>
                        </a:rPr>
                        <a:t>fastest</a:t>
                      </a:r>
                    </a:p>
                  </a:txBody>
                  <a:tcPr anchor="ctr"/>
                </a:tc>
                <a:tc>
                  <a:txBody>
                    <a:bodyPr/>
                    <a:lstStyle/>
                    <a:p>
                      <a:pPr algn="ctr"/>
                      <a:r>
                        <a:rPr lang="en-GB" sz="2800" b="0" i="0" dirty="0">
                          <a:latin typeface="OpenDyslexicAlta" pitchFamily="2" charset="77"/>
                        </a:rPr>
                        <a:t>writer</a:t>
                      </a:r>
                    </a:p>
                  </a:txBody>
                  <a:tcPr anchor="ctr"/>
                </a:tc>
                <a:tc>
                  <a:txBody>
                    <a:bodyPr/>
                    <a:lstStyle/>
                    <a:p>
                      <a:pPr algn="ctr"/>
                      <a:r>
                        <a:rPr lang="en-GB" sz="2800" b="0" i="0" dirty="0">
                          <a:latin typeface="OpenDyslexicAlta" pitchFamily="2" charset="77"/>
                        </a:rPr>
                        <a:t>largest</a:t>
                      </a:r>
                    </a:p>
                  </a:txBody>
                  <a:tcPr anchor="ctr"/>
                </a:tc>
                <a:tc>
                  <a:txBody>
                    <a:bodyPr/>
                    <a:lstStyle/>
                    <a:p>
                      <a:pPr algn="ctr"/>
                      <a:r>
                        <a:rPr lang="en-GB" sz="2800" b="0" i="0" dirty="0">
                          <a:latin typeface="OpenDyslexicAlta" pitchFamily="2" charset="77"/>
                        </a:rPr>
                        <a:t>baked</a:t>
                      </a:r>
                    </a:p>
                  </a:txBody>
                  <a:tcPr anchor="ctr"/>
                </a:tc>
                <a:extLst>
                  <a:ext uri="{0D108BD9-81ED-4DB2-BD59-A6C34878D82A}">
                    <a16:rowId xmlns:a16="http://schemas.microsoft.com/office/drawing/2014/main" val="2756955956"/>
                  </a:ext>
                </a:extLst>
              </a:tr>
              <a:tr h="854890">
                <a:tc>
                  <a:txBody>
                    <a:bodyPr/>
                    <a:lstStyle/>
                    <a:p>
                      <a:pPr algn="ctr"/>
                      <a:r>
                        <a:rPr lang="en-GB" sz="2800" b="0" i="0" dirty="0">
                          <a:latin typeface="OpenDyslexicAlta" pitchFamily="2" charset="77"/>
                        </a:rPr>
                        <a:t>looser</a:t>
                      </a:r>
                    </a:p>
                  </a:txBody>
                  <a:tcPr anchor="ctr"/>
                </a:tc>
                <a:tc>
                  <a:txBody>
                    <a:bodyPr/>
                    <a:lstStyle/>
                    <a:p>
                      <a:pPr algn="ctr"/>
                      <a:r>
                        <a:rPr lang="en-GB" sz="2800" b="0" i="0" dirty="0">
                          <a:latin typeface="OpenDyslexicAlta" pitchFamily="2" charset="77"/>
                        </a:rPr>
                        <a:t>loved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0" dirty="0">
                          <a:latin typeface="OpenDyslexicAlta" pitchFamily="2" charset="77"/>
                        </a:rPr>
                        <a:t>happiest</a:t>
                      </a:r>
                    </a:p>
                  </a:txBody>
                  <a:tcPr anchor="ctr"/>
                </a:tc>
                <a:tc>
                  <a:txBody>
                    <a:bodyPr/>
                    <a:lstStyle/>
                    <a:p>
                      <a:pPr algn="ctr"/>
                      <a:r>
                        <a:rPr lang="en-GB" sz="2800" b="0" i="0" dirty="0">
                          <a:latin typeface="OpenDyslexicAlta" pitchFamily="2" charset="77"/>
                        </a:rPr>
                        <a:t>safest</a:t>
                      </a:r>
                    </a:p>
                  </a:txBody>
                  <a:tcPr anchor="ctr"/>
                </a:tc>
                <a:tc>
                  <a:txBody>
                    <a:bodyPr/>
                    <a:lstStyle/>
                    <a:p>
                      <a:pPr algn="ctr"/>
                      <a:r>
                        <a:rPr lang="en-GB" sz="2800" b="0" i="0" dirty="0">
                          <a:latin typeface="OpenDyslexicAlta" pitchFamily="2" charset="77"/>
                        </a:rPr>
                        <a:t>biker</a:t>
                      </a:r>
                    </a:p>
                  </a:txBody>
                  <a:tcPr anchor="ctr"/>
                </a:tc>
                <a:extLst>
                  <a:ext uri="{0D108BD9-81ED-4DB2-BD59-A6C34878D82A}">
                    <a16:rowId xmlns:a16="http://schemas.microsoft.com/office/drawing/2014/main" val="2964611663"/>
                  </a:ext>
                </a:extLst>
              </a:tr>
              <a:tr h="854890">
                <a:tc>
                  <a:txBody>
                    <a:bodyPr/>
                    <a:lstStyle/>
                    <a:p>
                      <a:pPr algn="ctr"/>
                      <a:r>
                        <a:rPr lang="en-GB" sz="2800" b="0" i="0" dirty="0">
                          <a:latin typeface="OpenDyslexicAlta" pitchFamily="2" charset="77"/>
                        </a:rPr>
                        <a:t>hoped</a:t>
                      </a:r>
                    </a:p>
                  </a:txBody>
                  <a:tcPr anchor="ctr"/>
                </a:tc>
                <a:tc>
                  <a:txBody>
                    <a:bodyPr/>
                    <a:lstStyle/>
                    <a:p>
                      <a:pPr algn="ctr"/>
                      <a:r>
                        <a:rPr lang="en-GB" sz="2800" b="0" i="0" dirty="0">
                          <a:latin typeface="OpenDyslexicAlta" pitchFamily="2" charset="77"/>
                        </a:rPr>
                        <a:t>nicest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0" dirty="0">
                          <a:latin typeface="OpenDyslexicAlta" pitchFamily="2" charset="77"/>
                        </a:rPr>
                        <a:t>safer</a:t>
                      </a:r>
                    </a:p>
                  </a:txBody>
                  <a:tcPr anchor="ctr"/>
                </a:tc>
                <a:tc>
                  <a:txBody>
                    <a:bodyPr/>
                    <a:lstStyle/>
                    <a:p>
                      <a:pPr algn="ctr"/>
                      <a:r>
                        <a:rPr lang="en-GB" sz="2800" b="0" i="0" dirty="0">
                          <a:latin typeface="OpenDyslexicAlta" pitchFamily="2" charset="77"/>
                        </a:rPr>
                        <a:t>widest</a:t>
                      </a:r>
                    </a:p>
                  </a:txBody>
                  <a:tcPr anchor="ctr"/>
                </a:tc>
                <a:tc>
                  <a:txBody>
                    <a:bodyPr/>
                    <a:lstStyle/>
                    <a:p>
                      <a:pPr algn="ctr"/>
                      <a:r>
                        <a:rPr lang="en-GB" sz="2800" b="0" i="0" dirty="0">
                          <a:latin typeface="OpenDyslexicAlta" pitchFamily="2" charset="77"/>
                        </a:rPr>
                        <a:t>happier</a:t>
                      </a:r>
                    </a:p>
                  </a:txBody>
                  <a:tcPr anchor="ctr"/>
                </a:tc>
                <a:extLst>
                  <a:ext uri="{0D108BD9-81ED-4DB2-BD59-A6C34878D82A}">
                    <a16:rowId xmlns:a16="http://schemas.microsoft.com/office/drawing/2014/main" val="2549959929"/>
                  </a:ext>
                </a:extLst>
              </a:tr>
            </a:tbl>
          </a:graphicData>
        </a:graphic>
      </p:graphicFrame>
      <p:pic>
        <p:nvPicPr>
          <p:cNvPr id="9218" name="Picture 2" descr="Pan, Pot, Cooking, Food, Kitchen, Steal">
            <a:extLst>
              <a:ext uri="{FF2B5EF4-FFF2-40B4-BE49-F238E27FC236}">
                <a16:creationId xmlns:a16="http://schemas.microsoft.com/office/drawing/2014/main" id="{7F90ADD0-4DC8-46DB-A0D9-66BDC82505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787" y="4788913"/>
            <a:ext cx="2795587" cy="1619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n, Pot, Cooking, Food, Kitchen, Steal">
            <a:extLst>
              <a:ext uri="{FF2B5EF4-FFF2-40B4-BE49-F238E27FC236}">
                <a16:creationId xmlns:a16="http://schemas.microsoft.com/office/drawing/2014/main" id="{8FCF7A50-5338-43D7-A153-A15B45390C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8747" y="4819551"/>
            <a:ext cx="2795587" cy="1619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n, Pot, Cooking, Food, Kitchen, Steal">
            <a:extLst>
              <a:ext uri="{FF2B5EF4-FFF2-40B4-BE49-F238E27FC236}">
                <a16:creationId xmlns:a16="http://schemas.microsoft.com/office/drawing/2014/main" id="{BD759262-D79B-4B07-8316-33C5B034E7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52626" y="4819551"/>
            <a:ext cx="2795587" cy="1619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5EB54D-12FF-46DF-B740-355304E21918}"/>
              </a:ext>
            </a:extLst>
          </p:cNvPr>
          <p:cNvSpPr txBox="1"/>
          <p:nvPr/>
        </p:nvSpPr>
        <p:spPr>
          <a:xfrm>
            <a:off x="1831780" y="5731056"/>
            <a:ext cx="724953" cy="369332"/>
          </a:xfrm>
          <a:prstGeom prst="rect">
            <a:avLst/>
          </a:prstGeom>
          <a:noFill/>
        </p:spPr>
        <p:txBody>
          <a:bodyPr wrap="square" rtlCol="0">
            <a:spAutoFit/>
          </a:bodyPr>
          <a:lstStyle/>
          <a:p>
            <a:r>
              <a:rPr lang="en-GB" dirty="0">
                <a:latin typeface="OpenDyslexicAlta" pitchFamily="2" charset="77"/>
              </a:rPr>
              <a:t>‘</a:t>
            </a:r>
            <a:r>
              <a:rPr lang="en-GB" dirty="0" err="1">
                <a:latin typeface="OpenDyslexicAlta" pitchFamily="2" charset="77"/>
              </a:rPr>
              <a:t>er</a:t>
            </a:r>
            <a:r>
              <a:rPr lang="en-GB" dirty="0">
                <a:latin typeface="OpenDyslexicAlta" pitchFamily="2" charset="77"/>
              </a:rPr>
              <a:t>’</a:t>
            </a:r>
          </a:p>
        </p:txBody>
      </p:sp>
      <p:sp>
        <p:nvSpPr>
          <p:cNvPr id="8" name="TextBox 7">
            <a:extLst>
              <a:ext uri="{FF2B5EF4-FFF2-40B4-BE49-F238E27FC236}">
                <a16:creationId xmlns:a16="http://schemas.microsoft.com/office/drawing/2014/main" id="{8A2215EC-5260-487A-B4F6-61EED45A7B26}"/>
              </a:ext>
            </a:extLst>
          </p:cNvPr>
          <p:cNvSpPr txBox="1"/>
          <p:nvPr/>
        </p:nvSpPr>
        <p:spPr>
          <a:xfrm>
            <a:off x="5733523" y="5731056"/>
            <a:ext cx="724953" cy="369332"/>
          </a:xfrm>
          <a:prstGeom prst="rect">
            <a:avLst/>
          </a:prstGeom>
          <a:noFill/>
        </p:spPr>
        <p:txBody>
          <a:bodyPr wrap="square" rtlCol="0">
            <a:spAutoFit/>
          </a:bodyPr>
          <a:lstStyle/>
          <a:p>
            <a:r>
              <a:rPr lang="en-GB" dirty="0">
                <a:latin typeface="OpenDyslexicAlta" pitchFamily="2" charset="77"/>
              </a:rPr>
              <a:t>‘ed’</a:t>
            </a:r>
          </a:p>
        </p:txBody>
      </p:sp>
      <p:sp>
        <p:nvSpPr>
          <p:cNvPr id="9" name="TextBox 8">
            <a:extLst>
              <a:ext uri="{FF2B5EF4-FFF2-40B4-BE49-F238E27FC236}">
                <a16:creationId xmlns:a16="http://schemas.microsoft.com/office/drawing/2014/main" id="{C6D9E22B-F324-46CF-A8C1-C284C30369EF}"/>
              </a:ext>
            </a:extLst>
          </p:cNvPr>
          <p:cNvSpPr txBox="1"/>
          <p:nvPr/>
        </p:nvSpPr>
        <p:spPr>
          <a:xfrm>
            <a:off x="9378270" y="5731056"/>
            <a:ext cx="809222" cy="369332"/>
          </a:xfrm>
          <a:prstGeom prst="rect">
            <a:avLst/>
          </a:prstGeom>
          <a:noFill/>
        </p:spPr>
        <p:txBody>
          <a:bodyPr wrap="square" rtlCol="0">
            <a:spAutoFit/>
          </a:bodyPr>
          <a:lstStyle/>
          <a:p>
            <a:r>
              <a:rPr lang="en-GB" dirty="0">
                <a:latin typeface="OpenDyslexicAlta" pitchFamily="2" charset="77"/>
              </a:rPr>
              <a:t>‘</a:t>
            </a:r>
            <a:r>
              <a:rPr lang="en-GB" dirty="0" err="1">
                <a:latin typeface="OpenDyslexicAlta" pitchFamily="2" charset="77"/>
              </a:rPr>
              <a:t>est</a:t>
            </a:r>
            <a:r>
              <a:rPr lang="en-GB" dirty="0">
                <a:latin typeface="OpenDyslexicAlta" pitchFamily="2" charset="77"/>
              </a:rPr>
              <a:t>’</a:t>
            </a:r>
          </a:p>
        </p:txBody>
      </p:sp>
    </p:spTree>
    <p:extLst>
      <p:ext uri="{BB962C8B-B14F-4D97-AF65-F5344CB8AC3E}">
        <p14:creationId xmlns:p14="http://schemas.microsoft.com/office/powerpoint/2010/main" val="2320836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1094318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775596817"/>
                    </a:ext>
                  </a:extLst>
                </a:gridCol>
                <a:gridCol w="1858433">
                  <a:extLst>
                    <a:ext uri="{9D8B030D-6E8A-4147-A177-3AD203B41FA5}">
                      <a16:colId xmlns:a16="http://schemas.microsoft.com/office/drawing/2014/main" val="1448811246"/>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huge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change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charge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bulge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village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range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orange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hinge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stage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0623434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/j/ sound spelt </a:t>
                      </a:r>
                      <a:r>
                        <a:rPr lang="mr-IN" sz="1400" b="0" i="0" baseline="0" dirty="0">
                          <a:latin typeface="Muli" pitchFamily="2" charset="77"/>
                        </a:rPr>
                        <a:t>–</a:t>
                      </a:r>
                      <a:r>
                        <a:rPr lang="en-GB" sz="1400" baseline="0" dirty="0" err="1">
                          <a:latin typeface="Muli" pitchFamily="2" charset="77"/>
                        </a:rPr>
                        <a:t>ge</a:t>
                      </a:r>
                      <a:r>
                        <a:rPr lang="en-GB" sz="1400" baseline="0" dirty="0">
                          <a:latin typeface="Muli" pitchFamily="2" charset="77"/>
                        </a:rPr>
                        <a:t>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360FA33C-3E6A-4226-998F-2C082915D559}"/>
                  </a:ext>
                </a:extLst>
              </p:cNvPr>
              <p:cNvGraphicFramePr>
                <a:graphicFrameLocks noChangeAspect="1"/>
              </p:cNvGraphicFramePr>
              <p:nvPr>
                <p:extLst>
                  <p:ext uri="{D42A27DB-BD31-4B8C-83A1-F6EECF244321}">
                    <p14:modId xmlns:p14="http://schemas.microsoft.com/office/powerpoint/2010/main" val="4172645873"/>
                  </p:ext>
                </p:extLst>
              </p:nvPr>
            </p:nvGraphicFramePr>
            <p:xfrm>
              <a:off x="-4410635" y="4084807"/>
              <a:ext cx="3048000" cy="1714500"/>
            </p:xfrm>
            <a:graphic>
              <a:graphicData uri="http://schemas.microsoft.com/office/powerpoint/2016/slidezoom">
                <pslz:sldZm>
                  <pslz:sldZmObj sldId="260" cId="1148340856">
                    <pslz:zmPr id="{2F19B738-7E17-42E9-8BBB-0671D6DC223E}"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360FA33C-3E6A-4226-998F-2C082915D559}"/>
                  </a:ext>
                </a:extLst>
              </p:cNvPr>
              <p:cNvPicPr>
                <a:picLocks noGrp="1" noRot="1" noChangeAspect="1" noMove="1" noResize="1" noEditPoints="1" noAdjustHandles="1" noChangeArrowheads="1" noChangeShapeType="1"/>
              </p:cNvPicPr>
              <p:nvPr/>
            </p:nvPicPr>
            <p:blipFill>
              <a:blip r:embed="rId3"/>
              <a:stretch>
                <a:fillRect/>
              </a:stretch>
            </p:blipFill>
            <p:spPr>
              <a:xfrm>
                <a:off x="-4410635" y="4084807"/>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14834085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1" y="497872"/>
            <a:ext cx="8581292" cy="1015663"/>
          </a:xfrm>
          <a:prstGeom prst="rect">
            <a:avLst/>
          </a:prstGeom>
          <a:noFill/>
        </p:spPr>
        <p:txBody>
          <a:bodyPr wrap="square" rtlCol="0">
            <a:spAutoFit/>
          </a:bodyPr>
          <a:lstStyle/>
          <a:p>
            <a:r>
              <a:rPr lang="en-GB" sz="2000" dirty="0">
                <a:latin typeface="OpenDyslexicAlta" pitchFamily="2" charset="77"/>
              </a:rPr>
              <a:t>Ask the children to create three columns on their whiteboards and sort the words below according to their endings:</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nvGraphicFramePr>
        <p:xfrm>
          <a:off x="428101" y="1753172"/>
          <a:ext cx="11335797" cy="2564670"/>
        </p:xfrm>
        <a:graphic>
          <a:graphicData uri="http://schemas.openxmlformats.org/drawingml/2006/table">
            <a:tbl>
              <a:tblPr firstRow="1" bandRow="1">
                <a:tableStyleId>{5940675A-B579-460E-94D1-54222C63F5DA}</a:tableStyleId>
              </a:tblPr>
              <a:tblGrid>
                <a:gridCol w="2318241">
                  <a:extLst>
                    <a:ext uri="{9D8B030D-6E8A-4147-A177-3AD203B41FA5}">
                      <a16:colId xmlns:a16="http://schemas.microsoft.com/office/drawing/2014/main" val="3529516601"/>
                    </a:ext>
                  </a:extLst>
                </a:gridCol>
                <a:gridCol w="2141552">
                  <a:extLst>
                    <a:ext uri="{9D8B030D-6E8A-4147-A177-3AD203B41FA5}">
                      <a16:colId xmlns:a16="http://schemas.microsoft.com/office/drawing/2014/main" val="345942729"/>
                    </a:ext>
                  </a:extLst>
                </a:gridCol>
                <a:gridCol w="2229897">
                  <a:extLst>
                    <a:ext uri="{9D8B030D-6E8A-4147-A177-3AD203B41FA5}">
                      <a16:colId xmlns:a16="http://schemas.microsoft.com/office/drawing/2014/main" val="185187011"/>
                    </a:ext>
                  </a:extLst>
                </a:gridCol>
                <a:gridCol w="2229897">
                  <a:extLst>
                    <a:ext uri="{9D8B030D-6E8A-4147-A177-3AD203B41FA5}">
                      <a16:colId xmlns:a16="http://schemas.microsoft.com/office/drawing/2014/main" val="3871539845"/>
                    </a:ext>
                  </a:extLst>
                </a:gridCol>
                <a:gridCol w="2416210">
                  <a:extLst>
                    <a:ext uri="{9D8B030D-6E8A-4147-A177-3AD203B41FA5}">
                      <a16:colId xmlns:a16="http://schemas.microsoft.com/office/drawing/2014/main" val="4212918643"/>
                    </a:ext>
                  </a:extLst>
                </a:gridCol>
              </a:tblGrid>
              <a:tr h="854890">
                <a:tc>
                  <a:txBody>
                    <a:bodyPr/>
                    <a:lstStyle/>
                    <a:p>
                      <a:pPr algn="ctr" fontAlgn="t"/>
                      <a:r>
                        <a:rPr lang="en-GB" sz="2800" b="0" i="0" dirty="0">
                          <a:latin typeface="OpenDyslexicAlta" pitchFamily="2" charset="77"/>
                        </a:rPr>
                        <a:t>nicer</a:t>
                      </a:r>
                    </a:p>
                  </a:txBody>
                  <a:tcPr anchor="ctr"/>
                </a:tc>
                <a:tc>
                  <a:txBody>
                    <a:bodyPr/>
                    <a:lstStyle/>
                    <a:p>
                      <a:pPr algn="ctr"/>
                      <a:r>
                        <a:rPr lang="en-GB" sz="2800" b="0" i="0" dirty="0">
                          <a:latin typeface="OpenDyslexicAlta" pitchFamily="2" charset="77"/>
                        </a:rPr>
                        <a:t>fastest</a:t>
                      </a:r>
                    </a:p>
                  </a:txBody>
                  <a:tcPr anchor="ctr"/>
                </a:tc>
                <a:tc>
                  <a:txBody>
                    <a:bodyPr/>
                    <a:lstStyle/>
                    <a:p>
                      <a:pPr algn="ctr"/>
                      <a:r>
                        <a:rPr lang="en-GB" sz="2800" b="0" i="0" dirty="0">
                          <a:latin typeface="OpenDyslexicAlta" pitchFamily="2" charset="77"/>
                        </a:rPr>
                        <a:t>writer</a:t>
                      </a:r>
                    </a:p>
                  </a:txBody>
                  <a:tcPr anchor="ctr"/>
                </a:tc>
                <a:tc>
                  <a:txBody>
                    <a:bodyPr/>
                    <a:lstStyle/>
                    <a:p>
                      <a:pPr algn="ctr"/>
                      <a:r>
                        <a:rPr lang="en-GB" sz="2800" b="0" i="0" dirty="0">
                          <a:latin typeface="OpenDyslexicAlta" pitchFamily="2" charset="77"/>
                        </a:rPr>
                        <a:t>largest</a:t>
                      </a:r>
                    </a:p>
                  </a:txBody>
                  <a:tcPr anchor="ctr"/>
                </a:tc>
                <a:tc>
                  <a:txBody>
                    <a:bodyPr/>
                    <a:lstStyle/>
                    <a:p>
                      <a:pPr algn="ctr"/>
                      <a:r>
                        <a:rPr lang="en-GB" sz="2800" b="0" i="0" dirty="0">
                          <a:latin typeface="OpenDyslexicAlta" pitchFamily="2" charset="77"/>
                        </a:rPr>
                        <a:t>baked</a:t>
                      </a:r>
                    </a:p>
                  </a:txBody>
                  <a:tcPr anchor="ctr"/>
                </a:tc>
                <a:extLst>
                  <a:ext uri="{0D108BD9-81ED-4DB2-BD59-A6C34878D82A}">
                    <a16:rowId xmlns:a16="http://schemas.microsoft.com/office/drawing/2014/main" val="2756955956"/>
                  </a:ext>
                </a:extLst>
              </a:tr>
              <a:tr h="854890">
                <a:tc>
                  <a:txBody>
                    <a:bodyPr/>
                    <a:lstStyle/>
                    <a:p>
                      <a:pPr algn="ctr"/>
                      <a:r>
                        <a:rPr lang="en-GB" sz="2800" b="0" i="0" dirty="0">
                          <a:latin typeface="OpenDyslexicAlta" pitchFamily="2" charset="77"/>
                        </a:rPr>
                        <a:t>looser</a:t>
                      </a:r>
                    </a:p>
                  </a:txBody>
                  <a:tcPr anchor="ctr"/>
                </a:tc>
                <a:tc>
                  <a:txBody>
                    <a:bodyPr/>
                    <a:lstStyle/>
                    <a:p>
                      <a:pPr algn="ctr"/>
                      <a:r>
                        <a:rPr lang="en-GB" sz="2800" b="0" i="0" dirty="0">
                          <a:latin typeface="OpenDyslexicAlta" pitchFamily="2" charset="77"/>
                        </a:rPr>
                        <a:t>loved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0" dirty="0">
                          <a:latin typeface="OpenDyslexicAlta" pitchFamily="2" charset="77"/>
                        </a:rPr>
                        <a:t>happiest</a:t>
                      </a:r>
                    </a:p>
                  </a:txBody>
                  <a:tcPr anchor="ctr"/>
                </a:tc>
                <a:tc>
                  <a:txBody>
                    <a:bodyPr/>
                    <a:lstStyle/>
                    <a:p>
                      <a:pPr algn="ctr"/>
                      <a:r>
                        <a:rPr lang="en-GB" sz="2800" b="0" i="0" dirty="0">
                          <a:latin typeface="OpenDyslexicAlta" pitchFamily="2" charset="77"/>
                        </a:rPr>
                        <a:t>safest</a:t>
                      </a:r>
                    </a:p>
                  </a:txBody>
                  <a:tcPr anchor="ctr"/>
                </a:tc>
                <a:tc>
                  <a:txBody>
                    <a:bodyPr/>
                    <a:lstStyle/>
                    <a:p>
                      <a:pPr algn="ctr"/>
                      <a:r>
                        <a:rPr lang="en-GB" sz="2800" b="0" i="0" dirty="0">
                          <a:latin typeface="OpenDyslexicAlta" pitchFamily="2" charset="77"/>
                        </a:rPr>
                        <a:t>biker</a:t>
                      </a:r>
                    </a:p>
                  </a:txBody>
                  <a:tcPr anchor="ctr"/>
                </a:tc>
                <a:extLst>
                  <a:ext uri="{0D108BD9-81ED-4DB2-BD59-A6C34878D82A}">
                    <a16:rowId xmlns:a16="http://schemas.microsoft.com/office/drawing/2014/main" val="2964611663"/>
                  </a:ext>
                </a:extLst>
              </a:tr>
              <a:tr h="854890">
                <a:tc>
                  <a:txBody>
                    <a:bodyPr/>
                    <a:lstStyle/>
                    <a:p>
                      <a:pPr algn="ctr"/>
                      <a:r>
                        <a:rPr lang="en-GB" sz="2800" b="0" i="0" dirty="0">
                          <a:latin typeface="OpenDyslexicAlta" pitchFamily="2" charset="77"/>
                        </a:rPr>
                        <a:t>hoped</a:t>
                      </a:r>
                    </a:p>
                  </a:txBody>
                  <a:tcPr anchor="ctr"/>
                </a:tc>
                <a:tc>
                  <a:txBody>
                    <a:bodyPr/>
                    <a:lstStyle/>
                    <a:p>
                      <a:pPr algn="ctr"/>
                      <a:r>
                        <a:rPr lang="en-GB" sz="2800" b="0" i="0" dirty="0">
                          <a:latin typeface="OpenDyslexicAlta" pitchFamily="2" charset="77"/>
                        </a:rPr>
                        <a:t>nicest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0" dirty="0">
                          <a:latin typeface="OpenDyslexicAlta" pitchFamily="2" charset="77"/>
                        </a:rPr>
                        <a:t>safer</a:t>
                      </a:r>
                    </a:p>
                  </a:txBody>
                  <a:tcPr anchor="ctr"/>
                </a:tc>
                <a:tc>
                  <a:txBody>
                    <a:bodyPr/>
                    <a:lstStyle/>
                    <a:p>
                      <a:pPr algn="ctr"/>
                      <a:r>
                        <a:rPr lang="en-GB" sz="2800" b="0" i="0" dirty="0">
                          <a:latin typeface="OpenDyslexicAlta" pitchFamily="2" charset="77"/>
                        </a:rPr>
                        <a:t>widest</a:t>
                      </a:r>
                    </a:p>
                  </a:txBody>
                  <a:tcPr anchor="ctr"/>
                </a:tc>
                <a:tc>
                  <a:txBody>
                    <a:bodyPr/>
                    <a:lstStyle/>
                    <a:p>
                      <a:pPr algn="ctr"/>
                      <a:r>
                        <a:rPr lang="en-GB" sz="2800" b="0" i="0" dirty="0">
                          <a:latin typeface="OpenDyslexicAlta" pitchFamily="2" charset="77"/>
                        </a:rPr>
                        <a:t>happier</a:t>
                      </a:r>
                    </a:p>
                  </a:txBody>
                  <a:tcPr anchor="ctr"/>
                </a:tc>
                <a:extLst>
                  <a:ext uri="{0D108BD9-81ED-4DB2-BD59-A6C34878D82A}">
                    <a16:rowId xmlns:a16="http://schemas.microsoft.com/office/drawing/2014/main" val="2549959929"/>
                  </a:ext>
                </a:extLst>
              </a:tr>
            </a:tbl>
          </a:graphicData>
        </a:graphic>
      </p:graphicFrame>
      <p:pic>
        <p:nvPicPr>
          <p:cNvPr id="9218" name="Picture 2" descr="Pan, Pot, Cooking, Food, Kitchen, Steal">
            <a:extLst>
              <a:ext uri="{FF2B5EF4-FFF2-40B4-BE49-F238E27FC236}">
                <a16:creationId xmlns:a16="http://schemas.microsoft.com/office/drawing/2014/main" id="{7F90ADD0-4DC8-46DB-A0D9-66BDC82505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7785" y="4844775"/>
            <a:ext cx="2795587" cy="1619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n, Pot, Cooking, Food, Kitchen, Steal">
            <a:extLst>
              <a:ext uri="{FF2B5EF4-FFF2-40B4-BE49-F238E27FC236}">
                <a16:creationId xmlns:a16="http://schemas.microsoft.com/office/drawing/2014/main" id="{8FCF7A50-5338-43D7-A153-A15B45390C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8747" y="4819551"/>
            <a:ext cx="2795587" cy="1619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n, Pot, Cooking, Food, Kitchen, Steal">
            <a:extLst>
              <a:ext uri="{FF2B5EF4-FFF2-40B4-BE49-F238E27FC236}">
                <a16:creationId xmlns:a16="http://schemas.microsoft.com/office/drawing/2014/main" id="{BD759262-D79B-4B07-8316-33C5B034E7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52626" y="4819551"/>
            <a:ext cx="2795587" cy="1619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5EB54D-12FF-46DF-B740-355304E21918}"/>
              </a:ext>
            </a:extLst>
          </p:cNvPr>
          <p:cNvSpPr txBox="1"/>
          <p:nvPr/>
        </p:nvSpPr>
        <p:spPr>
          <a:xfrm>
            <a:off x="1827847" y="5675256"/>
            <a:ext cx="724953" cy="369332"/>
          </a:xfrm>
          <a:prstGeom prst="rect">
            <a:avLst/>
          </a:prstGeom>
          <a:noFill/>
        </p:spPr>
        <p:txBody>
          <a:bodyPr wrap="square" rtlCol="0">
            <a:spAutoFit/>
          </a:bodyPr>
          <a:lstStyle/>
          <a:p>
            <a:r>
              <a:rPr lang="en-GB" dirty="0">
                <a:latin typeface="OpenDyslexicAlta" pitchFamily="2" charset="77"/>
              </a:rPr>
              <a:t>‘</a:t>
            </a:r>
            <a:r>
              <a:rPr lang="en-GB" dirty="0" err="1">
                <a:latin typeface="OpenDyslexicAlta" pitchFamily="2" charset="77"/>
              </a:rPr>
              <a:t>er</a:t>
            </a:r>
            <a:r>
              <a:rPr lang="en-GB" dirty="0">
                <a:latin typeface="OpenDyslexicAlta" pitchFamily="2" charset="77"/>
              </a:rPr>
              <a:t>’</a:t>
            </a:r>
          </a:p>
        </p:txBody>
      </p:sp>
      <p:sp>
        <p:nvSpPr>
          <p:cNvPr id="8" name="TextBox 7">
            <a:extLst>
              <a:ext uri="{FF2B5EF4-FFF2-40B4-BE49-F238E27FC236}">
                <a16:creationId xmlns:a16="http://schemas.microsoft.com/office/drawing/2014/main" id="{8A2215EC-5260-487A-B4F6-61EED45A7B26}"/>
              </a:ext>
            </a:extLst>
          </p:cNvPr>
          <p:cNvSpPr txBox="1"/>
          <p:nvPr/>
        </p:nvSpPr>
        <p:spPr>
          <a:xfrm>
            <a:off x="5733523" y="5731056"/>
            <a:ext cx="724953" cy="369332"/>
          </a:xfrm>
          <a:prstGeom prst="rect">
            <a:avLst/>
          </a:prstGeom>
          <a:noFill/>
        </p:spPr>
        <p:txBody>
          <a:bodyPr wrap="square" rtlCol="0">
            <a:spAutoFit/>
          </a:bodyPr>
          <a:lstStyle/>
          <a:p>
            <a:r>
              <a:rPr lang="en-GB" dirty="0">
                <a:latin typeface="OpenDyslexicAlta" pitchFamily="2" charset="77"/>
              </a:rPr>
              <a:t>‘ed’</a:t>
            </a:r>
          </a:p>
        </p:txBody>
      </p:sp>
      <p:sp>
        <p:nvSpPr>
          <p:cNvPr id="9" name="TextBox 8">
            <a:extLst>
              <a:ext uri="{FF2B5EF4-FFF2-40B4-BE49-F238E27FC236}">
                <a16:creationId xmlns:a16="http://schemas.microsoft.com/office/drawing/2014/main" id="{C6D9E22B-F324-46CF-A8C1-C284C30369EF}"/>
              </a:ext>
            </a:extLst>
          </p:cNvPr>
          <p:cNvSpPr txBox="1"/>
          <p:nvPr/>
        </p:nvSpPr>
        <p:spPr>
          <a:xfrm>
            <a:off x="9378270" y="5731056"/>
            <a:ext cx="809222" cy="369332"/>
          </a:xfrm>
          <a:prstGeom prst="rect">
            <a:avLst/>
          </a:prstGeom>
          <a:noFill/>
        </p:spPr>
        <p:txBody>
          <a:bodyPr wrap="square" rtlCol="0">
            <a:spAutoFit/>
          </a:bodyPr>
          <a:lstStyle/>
          <a:p>
            <a:r>
              <a:rPr lang="en-GB" dirty="0">
                <a:latin typeface="OpenDyslexicAlta" pitchFamily="2" charset="77"/>
              </a:rPr>
              <a:t>‘</a:t>
            </a:r>
            <a:r>
              <a:rPr lang="en-GB" dirty="0" err="1">
                <a:latin typeface="OpenDyslexicAlta" pitchFamily="2" charset="77"/>
              </a:rPr>
              <a:t>est</a:t>
            </a:r>
            <a:r>
              <a:rPr lang="en-GB" dirty="0">
                <a:latin typeface="OpenDyslexicAlta" pitchFamily="2" charset="77"/>
              </a:rPr>
              <a:t>’</a:t>
            </a:r>
          </a:p>
        </p:txBody>
      </p:sp>
      <p:sp>
        <p:nvSpPr>
          <p:cNvPr id="4" name="TextBox 3">
            <a:extLst>
              <a:ext uri="{FF2B5EF4-FFF2-40B4-BE49-F238E27FC236}">
                <a16:creationId xmlns:a16="http://schemas.microsoft.com/office/drawing/2014/main" id="{B4906AE8-77CF-4842-BDC5-4A9F28A90859}"/>
              </a:ext>
            </a:extLst>
          </p:cNvPr>
          <p:cNvSpPr txBox="1"/>
          <p:nvPr/>
        </p:nvSpPr>
        <p:spPr>
          <a:xfrm>
            <a:off x="636104" y="198783"/>
            <a:ext cx="1736035" cy="369332"/>
          </a:xfrm>
          <a:prstGeom prst="rect">
            <a:avLst/>
          </a:prstGeom>
          <a:noFill/>
        </p:spPr>
        <p:txBody>
          <a:bodyPr wrap="square" rtlCol="0">
            <a:spAutoFit/>
          </a:bodyPr>
          <a:lstStyle/>
          <a:p>
            <a:r>
              <a:rPr lang="en-GB" dirty="0">
                <a:solidFill>
                  <a:srgbClr val="FF3860"/>
                </a:solidFill>
                <a:latin typeface="Muli" panose="020B0604020202020204" charset="0"/>
              </a:rPr>
              <a:t>Answers: </a:t>
            </a:r>
          </a:p>
        </p:txBody>
      </p:sp>
      <p:sp>
        <p:nvSpPr>
          <p:cNvPr id="7" name="Rectangle 6">
            <a:extLst>
              <a:ext uri="{FF2B5EF4-FFF2-40B4-BE49-F238E27FC236}">
                <a16:creationId xmlns:a16="http://schemas.microsoft.com/office/drawing/2014/main" id="{DD19BE47-2695-4A9F-9636-201981BB1F91}"/>
              </a:ext>
            </a:extLst>
          </p:cNvPr>
          <p:cNvSpPr/>
          <p:nvPr/>
        </p:nvSpPr>
        <p:spPr>
          <a:xfrm>
            <a:off x="398062" y="4815642"/>
            <a:ext cx="785793" cy="369332"/>
          </a:xfrm>
          <a:prstGeom prst="rect">
            <a:avLst/>
          </a:prstGeom>
        </p:spPr>
        <p:txBody>
          <a:bodyPr wrap="none">
            <a:spAutoFit/>
          </a:bodyPr>
          <a:lstStyle/>
          <a:p>
            <a:pPr algn="ctr" fontAlgn="t"/>
            <a:r>
              <a:rPr lang="en-GB" dirty="0">
                <a:solidFill>
                  <a:srgbClr val="FF3860"/>
                </a:solidFill>
                <a:latin typeface="OpenDyslexicAlta" pitchFamily="2" charset="77"/>
              </a:rPr>
              <a:t>nicer</a:t>
            </a:r>
          </a:p>
        </p:txBody>
      </p:sp>
      <p:sp>
        <p:nvSpPr>
          <p:cNvPr id="11" name="Rectangle 10">
            <a:extLst>
              <a:ext uri="{FF2B5EF4-FFF2-40B4-BE49-F238E27FC236}">
                <a16:creationId xmlns:a16="http://schemas.microsoft.com/office/drawing/2014/main" id="{357EFCC6-FE0E-4A0F-9D58-4679BEB846D7}"/>
              </a:ext>
            </a:extLst>
          </p:cNvPr>
          <p:cNvSpPr/>
          <p:nvPr/>
        </p:nvSpPr>
        <p:spPr>
          <a:xfrm>
            <a:off x="1159174" y="4557479"/>
            <a:ext cx="950901" cy="369332"/>
          </a:xfrm>
          <a:prstGeom prst="rect">
            <a:avLst/>
          </a:prstGeom>
        </p:spPr>
        <p:txBody>
          <a:bodyPr wrap="none">
            <a:spAutoFit/>
          </a:bodyPr>
          <a:lstStyle/>
          <a:p>
            <a:pPr algn="ctr"/>
            <a:r>
              <a:rPr lang="en-GB" dirty="0">
                <a:solidFill>
                  <a:srgbClr val="FF3860"/>
                </a:solidFill>
                <a:latin typeface="OpenDyslexicAlta" pitchFamily="2" charset="77"/>
              </a:rPr>
              <a:t>looser</a:t>
            </a:r>
          </a:p>
        </p:txBody>
      </p:sp>
      <p:sp>
        <p:nvSpPr>
          <p:cNvPr id="12" name="Rectangle 11">
            <a:extLst>
              <a:ext uri="{FF2B5EF4-FFF2-40B4-BE49-F238E27FC236}">
                <a16:creationId xmlns:a16="http://schemas.microsoft.com/office/drawing/2014/main" id="{4926E366-72DE-4CB5-8B81-FF326697E495}"/>
              </a:ext>
            </a:extLst>
          </p:cNvPr>
          <p:cNvSpPr/>
          <p:nvPr/>
        </p:nvSpPr>
        <p:spPr>
          <a:xfrm>
            <a:off x="4156608" y="4712825"/>
            <a:ext cx="930062" cy="369332"/>
          </a:xfrm>
          <a:prstGeom prst="rect">
            <a:avLst/>
          </a:prstGeom>
        </p:spPr>
        <p:txBody>
          <a:bodyPr wrap="none">
            <a:spAutoFit/>
          </a:bodyPr>
          <a:lstStyle/>
          <a:p>
            <a:pPr algn="ctr"/>
            <a:r>
              <a:rPr lang="en-GB" dirty="0">
                <a:solidFill>
                  <a:srgbClr val="FF3860"/>
                </a:solidFill>
                <a:latin typeface="OpenDyslexicAlta" pitchFamily="2" charset="77"/>
              </a:rPr>
              <a:t>hoped</a:t>
            </a:r>
          </a:p>
        </p:txBody>
      </p:sp>
      <p:sp>
        <p:nvSpPr>
          <p:cNvPr id="13" name="Rectangle 12">
            <a:extLst>
              <a:ext uri="{FF2B5EF4-FFF2-40B4-BE49-F238E27FC236}">
                <a16:creationId xmlns:a16="http://schemas.microsoft.com/office/drawing/2014/main" id="{B258E359-3B41-4263-B14C-3B679B2A12F6}"/>
              </a:ext>
            </a:extLst>
          </p:cNvPr>
          <p:cNvSpPr/>
          <p:nvPr/>
        </p:nvSpPr>
        <p:spPr>
          <a:xfrm>
            <a:off x="7752421" y="4731413"/>
            <a:ext cx="1067921" cy="369332"/>
          </a:xfrm>
          <a:prstGeom prst="rect">
            <a:avLst/>
          </a:prstGeom>
        </p:spPr>
        <p:txBody>
          <a:bodyPr wrap="none">
            <a:spAutoFit/>
          </a:bodyPr>
          <a:lstStyle/>
          <a:p>
            <a:pPr algn="ctr"/>
            <a:r>
              <a:rPr lang="en-GB" dirty="0">
                <a:solidFill>
                  <a:srgbClr val="FF3860"/>
                </a:solidFill>
                <a:latin typeface="OpenDyslexicAlta" pitchFamily="2" charset="77"/>
              </a:rPr>
              <a:t>fastest</a:t>
            </a:r>
          </a:p>
        </p:txBody>
      </p:sp>
      <p:sp>
        <p:nvSpPr>
          <p:cNvPr id="14" name="Rectangle 13">
            <a:extLst>
              <a:ext uri="{FF2B5EF4-FFF2-40B4-BE49-F238E27FC236}">
                <a16:creationId xmlns:a16="http://schemas.microsoft.com/office/drawing/2014/main" id="{C63524C8-B3A9-49E3-B998-D8C70969E7EB}"/>
              </a:ext>
            </a:extLst>
          </p:cNvPr>
          <p:cNvSpPr/>
          <p:nvPr/>
        </p:nvSpPr>
        <p:spPr>
          <a:xfrm>
            <a:off x="5076450" y="4422734"/>
            <a:ext cx="867545" cy="369332"/>
          </a:xfrm>
          <a:prstGeom prst="rect">
            <a:avLst/>
          </a:prstGeom>
        </p:spPr>
        <p:txBody>
          <a:bodyPr wrap="none">
            <a:spAutoFit/>
          </a:bodyPr>
          <a:lstStyle/>
          <a:p>
            <a:pPr algn="ctr"/>
            <a:r>
              <a:rPr lang="en-GB" dirty="0">
                <a:solidFill>
                  <a:srgbClr val="FF3860"/>
                </a:solidFill>
                <a:latin typeface="OpenDyslexicAlta" pitchFamily="2" charset="77"/>
              </a:rPr>
              <a:t>loved</a:t>
            </a:r>
          </a:p>
        </p:txBody>
      </p:sp>
      <p:sp>
        <p:nvSpPr>
          <p:cNvPr id="15" name="Rectangle 14">
            <a:extLst>
              <a:ext uri="{FF2B5EF4-FFF2-40B4-BE49-F238E27FC236}">
                <a16:creationId xmlns:a16="http://schemas.microsoft.com/office/drawing/2014/main" id="{2C00E63F-AE48-4AB6-B622-8232269891A7}"/>
              </a:ext>
            </a:extLst>
          </p:cNvPr>
          <p:cNvSpPr/>
          <p:nvPr/>
        </p:nvSpPr>
        <p:spPr>
          <a:xfrm>
            <a:off x="8591324" y="4422734"/>
            <a:ext cx="917238" cy="369332"/>
          </a:xfrm>
          <a:prstGeom prst="rect">
            <a:avLst/>
          </a:prstGeom>
        </p:spPr>
        <p:txBody>
          <a:bodyPr wrap="none">
            <a:spAutoFit/>
          </a:bodyPr>
          <a:lstStyle/>
          <a:p>
            <a:pPr algn="ctr"/>
            <a:r>
              <a:rPr lang="en-GB" dirty="0">
                <a:solidFill>
                  <a:srgbClr val="FF3860"/>
                </a:solidFill>
                <a:latin typeface="OpenDyslexicAlta" pitchFamily="2" charset="77"/>
              </a:rPr>
              <a:t>nicest</a:t>
            </a:r>
          </a:p>
        </p:txBody>
      </p:sp>
      <p:sp>
        <p:nvSpPr>
          <p:cNvPr id="16" name="Rectangle 15">
            <a:extLst>
              <a:ext uri="{FF2B5EF4-FFF2-40B4-BE49-F238E27FC236}">
                <a16:creationId xmlns:a16="http://schemas.microsoft.com/office/drawing/2014/main" id="{F319E8AA-5105-42D5-8382-91EAE8BFC719}"/>
              </a:ext>
            </a:extLst>
          </p:cNvPr>
          <p:cNvSpPr/>
          <p:nvPr/>
        </p:nvSpPr>
        <p:spPr>
          <a:xfrm>
            <a:off x="2043340" y="4423681"/>
            <a:ext cx="931665" cy="369332"/>
          </a:xfrm>
          <a:prstGeom prst="rect">
            <a:avLst/>
          </a:prstGeom>
        </p:spPr>
        <p:txBody>
          <a:bodyPr wrap="none">
            <a:spAutoFit/>
          </a:bodyPr>
          <a:lstStyle/>
          <a:p>
            <a:pPr algn="ctr"/>
            <a:r>
              <a:rPr lang="en-GB" dirty="0">
                <a:solidFill>
                  <a:srgbClr val="FF3860"/>
                </a:solidFill>
                <a:latin typeface="OpenDyslexicAlta" pitchFamily="2" charset="77"/>
              </a:rPr>
              <a:t>writer</a:t>
            </a:r>
          </a:p>
        </p:txBody>
      </p:sp>
      <p:sp>
        <p:nvSpPr>
          <p:cNvPr id="17" name="Rectangle 16">
            <a:extLst>
              <a:ext uri="{FF2B5EF4-FFF2-40B4-BE49-F238E27FC236}">
                <a16:creationId xmlns:a16="http://schemas.microsoft.com/office/drawing/2014/main" id="{6CFA335F-D463-486D-BA67-27E93AACB947}"/>
              </a:ext>
            </a:extLst>
          </p:cNvPr>
          <p:cNvSpPr/>
          <p:nvPr/>
        </p:nvSpPr>
        <p:spPr>
          <a:xfrm>
            <a:off x="9456256" y="4463516"/>
            <a:ext cx="1229824" cy="369332"/>
          </a:xfrm>
          <a:prstGeom prst="rect">
            <a:avLst/>
          </a:prstGeom>
        </p:spPr>
        <p:txBody>
          <a:bodyPr wrap="none">
            <a:spAutoFit/>
          </a:bodyPr>
          <a:lstStyle/>
          <a:p>
            <a:pPr lvl="0" algn="ctr">
              <a:defRPr/>
            </a:pPr>
            <a:r>
              <a:rPr lang="en-GB" dirty="0">
                <a:solidFill>
                  <a:srgbClr val="FF3860"/>
                </a:solidFill>
                <a:latin typeface="OpenDyslexicAlta" pitchFamily="2" charset="77"/>
              </a:rPr>
              <a:t>happiest</a:t>
            </a:r>
          </a:p>
        </p:txBody>
      </p:sp>
      <p:sp>
        <p:nvSpPr>
          <p:cNvPr id="18" name="Rectangle 17">
            <a:extLst>
              <a:ext uri="{FF2B5EF4-FFF2-40B4-BE49-F238E27FC236}">
                <a16:creationId xmlns:a16="http://schemas.microsoft.com/office/drawing/2014/main" id="{B88B689D-A2B6-49FE-9D87-48EB08D960B4}"/>
              </a:ext>
            </a:extLst>
          </p:cNvPr>
          <p:cNvSpPr/>
          <p:nvPr/>
        </p:nvSpPr>
        <p:spPr>
          <a:xfrm>
            <a:off x="2968877" y="4490580"/>
            <a:ext cx="824265" cy="369332"/>
          </a:xfrm>
          <a:prstGeom prst="rect">
            <a:avLst/>
          </a:prstGeom>
        </p:spPr>
        <p:txBody>
          <a:bodyPr wrap="none">
            <a:spAutoFit/>
          </a:bodyPr>
          <a:lstStyle/>
          <a:p>
            <a:pPr lvl="0" algn="ctr">
              <a:defRPr/>
            </a:pPr>
            <a:r>
              <a:rPr lang="en-GB" dirty="0">
                <a:solidFill>
                  <a:srgbClr val="FF3860"/>
                </a:solidFill>
                <a:latin typeface="OpenDyslexicAlta" pitchFamily="2" charset="77"/>
              </a:rPr>
              <a:t>safer</a:t>
            </a:r>
          </a:p>
        </p:txBody>
      </p:sp>
      <p:sp>
        <p:nvSpPr>
          <p:cNvPr id="19" name="Rectangle 18">
            <a:extLst>
              <a:ext uri="{FF2B5EF4-FFF2-40B4-BE49-F238E27FC236}">
                <a16:creationId xmlns:a16="http://schemas.microsoft.com/office/drawing/2014/main" id="{73EBF9B7-2F5E-47FD-BA00-C89EF6B6BD19}"/>
              </a:ext>
            </a:extLst>
          </p:cNvPr>
          <p:cNvSpPr/>
          <p:nvPr/>
        </p:nvSpPr>
        <p:spPr>
          <a:xfrm>
            <a:off x="10781874" y="4596182"/>
            <a:ext cx="1055097" cy="369332"/>
          </a:xfrm>
          <a:prstGeom prst="rect">
            <a:avLst/>
          </a:prstGeom>
        </p:spPr>
        <p:txBody>
          <a:bodyPr wrap="none">
            <a:spAutoFit/>
          </a:bodyPr>
          <a:lstStyle/>
          <a:p>
            <a:pPr algn="ctr"/>
            <a:r>
              <a:rPr lang="en-GB" dirty="0">
                <a:solidFill>
                  <a:srgbClr val="FF3860"/>
                </a:solidFill>
                <a:latin typeface="OpenDyslexicAlta" pitchFamily="2" charset="77"/>
              </a:rPr>
              <a:t>largest</a:t>
            </a:r>
          </a:p>
        </p:txBody>
      </p:sp>
      <p:sp>
        <p:nvSpPr>
          <p:cNvPr id="20" name="Rectangle 19">
            <a:extLst>
              <a:ext uri="{FF2B5EF4-FFF2-40B4-BE49-F238E27FC236}">
                <a16:creationId xmlns:a16="http://schemas.microsoft.com/office/drawing/2014/main" id="{BA6DFE5B-7F7D-4E4A-A5D5-4693B2F472F8}"/>
              </a:ext>
            </a:extLst>
          </p:cNvPr>
          <p:cNvSpPr/>
          <p:nvPr/>
        </p:nvSpPr>
        <p:spPr>
          <a:xfrm>
            <a:off x="7791026" y="5163740"/>
            <a:ext cx="955710" cy="369332"/>
          </a:xfrm>
          <a:prstGeom prst="rect">
            <a:avLst/>
          </a:prstGeom>
        </p:spPr>
        <p:txBody>
          <a:bodyPr wrap="none">
            <a:spAutoFit/>
          </a:bodyPr>
          <a:lstStyle/>
          <a:p>
            <a:pPr algn="ctr"/>
            <a:r>
              <a:rPr lang="en-GB" dirty="0">
                <a:solidFill>
                  <a:srgbClr val="FF3860"/>
                </a:solidFill>
                <a:latin typeface="OpenDyslexicAlta" pitchFamily="2" charset="77"/>
              </a:rPr>
              <a:t>safest</a:t>
            </a:r>
          </a:p>
        </p:txBody>
      </p:sp>
      <p:sp>
        <p:nvSpPr>
          <p:cNvPr id="21" name="Rectangle 20">
            <a:extLst>
              <a:ext uri="{FF2B5EF4-FFF2-40B4-BE49-F238E27FC236}">
                <a16:creationId xmlns:a16="http://schemas.microsoft.com/office/drawing/2014/main" id="{57F0394D-0D2B-4410-A6D1-30C880783DCC}"/>
              </a:ext>
            </a:extLst>
          </p:cNvPr>
          <p:cNvSpPr/>
          <p:nvPr/>
        </p:nvSpPr>
        <p:spPr>
          <a:xfrm>
            <a:off x="10918526" y="4965514"/>
            <a:ext cx="989373" cy="369332"/>
          </a:xfrm>
          <a:prstGeom prst="rect">
            <a:avLst/>
          </a:prstGeom>
        </p:spPr>
        <p:txBody>
          <a:bodyPr wrap="none">
            <a:spAutoFit/>
          </a:bodyPr>
          <a:lstStyle/>
          <a:p>
            <a:pPr algn="ctr"/>
            <a:r>
              <a:rPr lang="en-GB" dirty="0">
                <a:solidFill>
                  <a:srgbClr val="FF3860"/>
                </a:solidFill>
                <a:latin typeface="OpenDyslexicAlta" pitchFamily="2" charset="77"/>
              </a:rPr>
              <a:t>widest</a:t>
            </a:r>
          </a:p>
        </p:txBody>
      </p:sp>
      <p:sp>
        <p:nvSpPr>
          <p:cNvPr id="22" name="Rectangle 21">
            <a:extLst>
              <a:ext uri="{FF2B5EF4-FFF2-40B4-BE49-F238E27FC236}">
                <a16:creationId xmlns:a16="http://schemas.microsoft.com/office/drawing/2014/main" id="{BF505065-25AD-41DE-963F-9592457E2FAE}"/>
              </a:ext>
            </a:extLst>
          </p:cNvPr>
          <p:cNvSpPr/>
          <p:nvPr/>
        </p:nvSpPr>
        <p:spPr>
          <a:xfrm>
            <a:off x="6123577" y="4439711"/>
            <a:ext cx="920445" cy="369332"/>
          </a:xfrm>
          <a:prstGeom prst="rect">
            <a:avLst/>
          </a:prstGeom>
        </p:spPr>
        <p:txBody>
          <a:bodyPr wrap="none">
            <a:spAutoFit/>
          </a:bodyPr>
          <a:lstStyle/>
          <a:p>
            <a:pPr algn="ctr"/>
            <a:r>
              <a:rPr lang="en-GB" dirty="0">
                <a:solidFill>
                  <a:srgbClr val="FF3860"/>
                </a:solidFill>
                <a:latin typeface="OpenDyslexicAlta" pitchFamily="2" charset="77"/>
              </a:rPr>
              <a:t>baked</a:t>
            </a:r>
          </a:p>
        </p:txBody>
      </p:sp>
      <p:sp>
        <p:nvSpPr>
          <p:cNvPr id="23" name="Rectangle 22">
            <a:extLst>
              <a:ext uri="{FF2B5EF4-FFF2-40B4-BE49-F238E27FC236}">
                <a16:creationId xmlns:a16="http://schemas.microsoft.com/office/drawing/2014/main" id="{D2C22803-11D8-489D-A05E-3A23F0858A3C}"/>
              </a:ext>
            </a:extLst>
          </p:cNvPr>
          <p:cNvSpPr/>
          <p:nvPr/>
        </p:nvSpPr>
        <p:spPr>
          <a:xfrm>
            <a:off x="336616" y="5269078"/>
            <a:ext cx="801822" cy="369332"/>
          </a:xfrm>
          <a:prstGeom prst="rect">
            <a:avLst/>
          </a:prstGeom>
        </p:spPr>
        <p:txBody>
          <a:bodyPr wrap="none">
            <a:spAutoFit/>
          </a:bodyPr>
          <a:lstStyle/>
          <a:p>
            <a:pPr algn="ctr"/>
            <a:r>
              <a:rPr lang="en-GB" dirty="0">
                <a:solidFill>
                  <a:srgbClr val="FF3860"/>
                </a:solidFill>
                <a:latin typeface="OpenDyslexicAlta" pitchFamily="2" charset="77"/>
              </a:rPr>
              <a:t>biker</a:t>
            </a:r>
          </a:p>
        </p:txBody>
      </p:sp>
      <p:sp>
        <p:nvSpPr>
          <p:cNvPr id="24" name="Rectangle 23">
            <a:extLst>
              <a:ext uri="{FF2B5EF4-FFF2-40B4-BE49-F238E27FC236}">
                <a16:creationId xmlns:a16="http://schemas.microsoft.com/office/drawing/2014/main" id="{FC5E7C02-C68A-45F7-B271-19BA2BAB116A}"/>
              </a:ext>
            </a:extLst>
          </p:cNvPr>
          <p:cNvSpPr/>
          <p:nvPr/>
        </p:nvSpPr>
        <p:spPr>
          <a:xfrm>
            <a:off x="256514" y="4382133"/>
            <a:ext cx="1098378" cy="369332"/>
          </a:xfrm>
          <a:prstGeom prst="rect">
            <a:avLst/>
          </a:prstGeom>
        </p:spPr>
        <p:txBody>
          <a:bodyPr wrap="none">
            <a:spAutoFit/>
          </a:bodyPr>
          <a:lstStyle/>
          <a:p>
            <a:pPr algn="ctr"/>
            <a:r>
              <a:rPr lang="en-GB" dirty="0">
                <a:solidFill>
                  <a:srgbClr val="FF3860"/>
                </a:solidFill>
                <a:latin typeface="OpenDyslexicAlta" pitchFamily="2" charset="77"/>
              </a:rPr>
              <a:t>happier</a:t>
            </a:r>
          </a:p>
        </p:txBody>
      </p:sp>
      <p:cxnSp>
        <p:nvCxnSpPr>
          <p:cNvPr id="26" name="Straight Arrow Connector 25">
            <a:extLst>
              <a:ext uri="{FF2B5EF4-FFF2-40B4-BE49-F238E27FC236}">
                <a16:creationId xmlns:a16="http://schemas.microsoft.com/office/drawing/2014/main" id="{A85EF61C-212A-0D4F-A78F-F9B392B7E6F8}"/>
              </a:ext>
            </a:extLst>
          </p:cNvPr>
          <p:cNvCxnSpPr>
            <a:cxnSpLocks/>
          </p:cNvCxnSpPr>
          <p:nvPr/>
        </p:nvCxnSpPr>
        <p:spPr>
          <a:xfrm>
            <a:off x="943787" y="4675246"/>
            <a:ext cx="802207" cy="4642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6355E87-C7F2-9743-A139-22414C1571EC}"/>
              </a:ext>
            </a:extLst>
          </p:cNvPr>
          <p:cNvCxnSpPr>
            <a:cxnSpLocks/>
          </p:cNvCxnSpPr>
          <p:nvPr/>
        </p:nvCxnSpPr>
        <p:spPr>
          <a:xfrm>
            <a:off x="1642881" y="4882552"/>
            <a:ext cx="334661" cy="328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5D34289-2D9E-AF42-832C-8CCCB35D86CB}"/>
              </a:ext>
            </a:extLst>
          </p:cNvPr>
          <p:cNvCxnSpPr>
            <a:cxnSpLocks/>
          </p:cNvCxnSpPr>
          <p:nvPr/>
        </p:nvCxnSpPr>
        <p:spPr>
          <a:xfrm>
            <a:off x="1138438" y="5082157"/>
            <a:ext cx="529962" cy="1377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5827054-8729-B043-AA84-F6EAD13C2740}"/>
              </a:ext>
            </a:extLst>
          </p:cNvPr>
          <p:cNvCxnSpPr>
            <a:cxnSpLocks/>
          </p:cNvCxnSpPr>
          <p:nvPr/>
        </p:nvCxnSpPr>
        <p:spPr>
          <a:xfrm flipV="1">
            <a:off x="1126858" y="5343284"/>
            <a:ext cx="557305" cy="1485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0EA200-4454-B646-89A8-7A554DF6A497}"/>
              </a:ext>
            </a:extLst>
          </p:cNvPr>
          <p:cNvCxnSpPr>
            <a:cxnSpLocks/>
            <a:stCxn id="16" idx="2"/>
          </p:cNvCxnSpPr>
          <p:nvPr/>
        </p:nvCxnSpPr>
        <p:spPr>
          <a:xfrm flipH="1">
            <a:off x="2289075" y="4793013"/>
            <a:ext cx="220098" cy="4827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74DC130-2D35-9649-A689-AAE54366C732}"/>
              </a:ext>
            </a:extLst>
          </p:cNvPr>
          <p:cNvCxnSpPr>
            <a:cxnSpLocks/>
          </p:cNvCxnSpPr>
          <p:nvPr/>
        </p:nvCxnSpPr>
        <p:spPr>
          <a:xfrm flipH="1">
            <a:off x="2571060" y="4815642"/>
            <a:ext cx="575922" cy="4231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EB5BB13-E2AC-434E-9022-588EAE6BE381}"/>
              </a:ext>
            </a:extLst>
          </p:cNvPr>
          <p:cNvCxnSpPr>
            <a:cxnSpLocks/>
          </p:cNvCxnSpPr>
          <p:nvPr/>
        </p:nvCxnSpPr>
        <p:spPr>
          <a:xfrm>
            <a:off x="5053455" y="5000308"/>
            <a:ext cx="595354" cy="2644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79E0174-E83A-5C4F-BB11-B009236999B7}"/>
              </a:ext>
            </a:extLst>
          </p:cNvPr>
          <p:cNvCxnSpPr/>
          <p:nvPr/>
        </p:nvCxnSpPr>
        <p:spPr>
          <a:xfrm>
            <a:off x="5396915" y="4751465"/>
            <a:ext cx="492016" cy="5017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D5F852C-0C49-0F49-838B-DFC433D9AAE1}"/>
              </a:ext>
            </a:extLst>
          </p:cNvPr>
          <p:cNvCxnSpPr>
            <a:cxnSpLocks/>
          </p:cNvCxnSpPr>
          <p:nvPr/>
        </p:nvCxnSpPr>
        <p:spPr>
          <a:xfrm flipH="1">
            <a:off x="6210219" y="4803566"/>
            <a:ext cx="254421" cy="3986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19D9793-D1E7-6A4C-8827-BFE62A255BC6}"/>
              </a:ext>
            </a:extLst>
          </p:cNvPr>
          <p:cNvCxnSpPr>
            <a:cxnSpLocks/>
            <a:stCxn id="6" idx="0"/>
          </p:cNvCxnSpPr>
          <p:nvPr/>
        </p:nvCxnSpPr>
        <p:spPr>
          <a:xfrm flipH="1">
            <a:off x="9732931" y="4819551"/>
            <a:ext cx="117489" cy="365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04DD5E5-8A8F-8E4D-ACDF-B64FFE5CA2F7}"/>
              </a:ext>
            </a:extLst>
          </p:cNvPr>
          <p:cNvCxnSpPr>
            <a:cxnSpLocks/>
            <a:stCxn id="15" idx="2"/>
          </p:cNvCxnSpPr>
          <p:nvPr/>
        </p:nvCxnSpPr>
        <p:spPr>
          <a:xfrm>
            <a:off x="9049943" y="4792066"/>
            <a:ext cx="497786" cy="3474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A65FBDA-DE0B-6244-9264-18C8991130FC}"/>
              </a:ext>
            </a:extLst>
          </p:cNvPr>
          <p:cNvCxnSpPr>
            <a:cxnSpLocks/>
          </p:cNvCxnSpPr>
          <p:nvPr/>
        </p:nvCxnSpPr>
        <p:spPr>
          <a:xfrm>
            <a:off x="8820178" y="5008916"/>
            <a:ext cx="683666" cy="2558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4B1F445-A07B-E340-9BAF-74FD615E8633}"/>
              </a:ext>
            </a:extLst>
          </p:cNvPr>
          <p:cNvCxnSpPr/>
          <p:nvPr/>
        </p:nvCxnSpPr>
        <p:spPr>
          <a:xfrm flipV="1">
            <a:off x="8723467" y="5292910"/>
            <a:ext cx="622761" cy="83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F970603-19F4-ED4E-9C9E-949FAE29AD64}"/>
              </a:ext>
            </a:extLst>
          </p:cNvPr>
          <p:cNvCxnSpPr>
            <a:cxnSpLocks/>
          </p:cNvCxnSpPr>
          <p:nvPr/>
        </p:nvCxnSpPr>
        <p:spPr>
          <a:xfrm flipH="1">
            <a:off x="9912325" y="4890061"/>
            <a:ext cx="1068216" cy="2639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94F3AC1-4769-934D-A198-F987D68A93B5}"/>
              </a:ext>
            </a:extLst>
          </p:cNvPr>
          <p:cNvCxnSpPr>
            <a:cxnSpLocks/>
          </p:cNvCxnSpPr>
          <p:nvPr/>
        </p:nvCxnSpPr>
        <p:spPr>
          <a:xfrm flipH="1">
            <a:off x="9932331" y="5211020"/>
            <a:ext cx="1019610" cy="625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4156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D861-21DB-4BA9-B25E-79F01A4824DA}"/>
              </a:ext>
            </a:extLst>
          </p:cNvPr>
          <p:cNvSpPr>
            <a:spLocks noGrp="1"/>
          </p:cNvSpPr>
          <p:nvPr>
            <p:ph type="title"/>
          </p:nvPr>
        </p:nvSpPr>
        <p:spPr>
          <a:xfrm>
            <a:off x="424368" y="925804"/>
            <a:ext cx="8780813" cy="988003"/>
          </a:xfrm>
        </p:spPr>
        <p:txBody>
          <a:bodyPr>
            <a:normAutofit fontScale="90000"/>
          </a:bodyPr>
          <a:lstStyle/>
          <a:p>
            <a:r>
              <a:rPr lang="en-GB" sz="3600" dirty="0">
                <a:latin typeface="OpenDyslexicAlta" pitchFamily="2" charset="77"/>
              </a:rPr>
              <a:t>Word Tic Tac Toe</a:t>
            </a:r>
            <a:br>
              <a:rPr lang="en-GB" sz="3600" dirty="0">
                <a:latin typeface="OpenDyslexicAlta" pitchFamily="2" charset="77"/>
              </a:rPr>
            </a:br>
            <a:br>
              <a:rPr lang="en-GB" sz="3600" dirty="0">
                <a:latin typeface="OpenDyslexicAlta" pitchFamily="2" charset="77"/>
              </a:rPr>
            </a:br>
            <a:r>
              <a:rPr lang="en-GB" sz="2000" dirty="0">
                <a:latin typeface="OpenDyslexicAlta" pitchFamily="2" charset="77"/>
              </a:rPr>
              <a:t>In pairs, each choose a word from the spelling list and try to write it correctly in a row of three. The winner gets three words in a line and then choose a new word and start again!</a:t>
            </a:r>
            <a:br>
              <a:rPr lang="en-GB" sz="3600" dirty="0">
                <a:latin typeface="OpenDyslexicAlta" pitchFamily="2" charset="77"/>
              </a:rPr>
            </a:br>
            <a:endParaRPr lang="en-GB" sz="3600" dirty="0">
              <a:latin typeface="OpenDyslexicAlta" pitchFamily="2" charset="77"/>
            </a:endParaRPr>
          </a:p>
        </p:txBody>
      </p:sp>
      <p:cxnSp>
        <p:nvCxnSpPr>
          <p:cNvPr id="4" name="Straight Connector 3">
            <a:extLst>
              <a:ext uri="{FF2B5EF4-FFF2-40B4-BE49-F238E27FC236}">
                <a16:creationId xmlns:a16="http://schemas.microsoft.com/office/drawing/2014/main" id="{0B132A3E-8358-4F0A-A306-5FFF31B1F75D}"/>
              </a:ext>
            </a:extLst>
          </p:cNvPr>
          <p:cNvCxnSpPr>
            <a:cxnSpLocks/>
          </p:cNvCxnSpPr>
          <p:nvPr/>
        </p:nvCxnSpPr>
        <p:spPr>
          <a:xfrm>
            <a:off x="5177612" y="2566711"/>
            <a:ext cx="0" cy="3981450"/>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a:extLst>
              <a:ext uri="{FF2B5EF4-FFF2-40B4-BE49-F238E27FC236}">
                <a16:creationId xmlns:a16="http://schemas.microsoft.com/office/drawing/2014/main" id="{A30C45C9-4DB2-4B12-A858-DDC4ADBB1E2A}"/>
              </a:ext>
            </a:extLst>
          </p:cNvPr>
          <p:cNvCxnSpPr>
            <a:cxnSpLocks/>
          </p:cNvCxnSpPr>
          <p:nvPr/>
        </p:nvCxnSpPr>
        <p:spPr>
          <a:xfrm>
            <a:off x="6977837" y="2566711"/>
            <a:ext cx="0" cy="405765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A40EEA51-36C6-4E17-991A-6D22CB74C70C}"/>
              </a:ext>
            </a:extLst>
          </p:cNvPr>
          <p:cNvCxnSpPr>
            <a:cxnSpLocks/>
          </p:cNvCxnSpPr>
          <p:nvPr/>
        </p:nvCxnSpPr>
        <p:spPr>
          <a:xfrm flipH="1">
            <a:off x="3625037" y="5186086"/>
            <a:ext cx="4781550"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81AC4408-FB84-43DD-A6D7-2C8DBDFFF46E}"/>
              </a:ext>
            </a:extLst>
          </p:cNvPr>
          <p:cNvCxnSpPr>
            <a:cxnSpLocks/>
          </p:cNvCxnSpPr>
          <p:nvPr/>
        </p:nvCxnSpPr>
        <p:spPr>
          <a:xfrm flipH="1">
            <a:off x="3625037" y="3966886"/>
            <a:ext cx="4781550" cy="0"/>
          </a:xfrm>
          <a:prstGeom prst="line">
            <a:avLst/>
          </a:prstGeom>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7A1D936F-C4A1-492E-B85D-B1EB0B1CD692}"/>
              </a:ext>
            </a:extLst>
          </p:cNvPr>
          <p:cNvSpPr txBox="1"/>
          <p:nvPr/>
        </p:nvSpPr>
        <p:spPr>
          <a:xfrm>
            <a:off x="3258482" y="2381459"/>
            <a:ext cx="1676763" cy="461665"/>
          </a:xfrm>
          <a:prstGeom prst="rect">
            <a:avLst/>
          </a:prstGeom>
          <a:noFill/>
        </p:spPr>
        <p:txBody>
          <a:bodyPr wrap="square" rtlCol="0">
            <a:spAutoFit/>
          </a:bodyPr>
          <a:lstStyle/>
          <a:p>
            <a:pPr algn="ctr"/>
            <a:r>
              <a:rPr lang="en-GB" sz="2400" dirty="0">
                <a:latin typeface="OpenDyslexicAlta" pitchFamily="2" charset="77"/>
              </a:rPr>
              <a:t>nicer</a:t>
            </a:r>
            <a:endParaRPr lang="en-GB" dirty="0">
              <a:latin typeface="OpenDyslexicAlta" pitchFamily="2" charset="77"/>
            </a:endParaRPr>
          </a:p>
        </p:txBody>
      </p:sp>
      <p:cxnSp>
        <p:nvCxnSpPr>
          <p:cNvPr id="11" name="Straight Connector 10">
            <a:extLst>
              <a:ext uri="{FF2B5EF4-FFF2-40B4-BE49-F238E27FC236}">
                <a16:creationId xmlns:a16="http://schemas.microsoft.com/office/drawing/2014/main" id="{C78A0D85-F308-48A2-B9CE-2F6B9C4473C7}"/>
              </a:ext>
            </a:extLst>
          </p:cNvPr>
          <p:cNvCxnSpPr>
            <a:cxnSpLocks/>
          </p:cNvCxnSpPr>
          <p:nvPr/>
        </p:nvCxnSpPr>
        <p:spPr>
          <a:xfrm>
            <a:off x="6026446" y="2654840"/>
            <a:ext cx="0" cy="38933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E2AEADB-8E4C-44E3-96CF-3D73D4EA371F}"/>
              </a:ext>
            </a:extLst>
          </p:cNvPr>
          <p:cNvSpPr txBox="1"/>
          <p:nvPr/>
        </p:nvSpPr>
        <p:spPr>
          <a:xfrm>
            <a:off x="5216824" y="5771462"/>
            <a:ext cx="1619245" cy="461665"/>
          </a:xfrm>
          <a:prstGeom prst="rect">
            <a:avLst/>
          </a:prstGeom>
          <a:noFill/>
        </p:spPr>
        <p:txBody>
          <a:bodyPr wrap="square" rtlCol="0">
            <a:spAutoFit/>
          </a:bodyPr>
          <a:lstStyle/>
          <a:p>
            <a:pPr algn="ctr"/>
            <a:r>
              <a:rPr lang="en-GB" sz="2400" dirty="0">
                <a:latin typeface="OpenDyslexicAlta" pitchFamily="2" charset="77"/>
              </a:rPr>
              <a:t>largest</a:t>
            </a:r>
            <a:endParaRPr lang="en-GB" dirty="0">
              <a:latin typeface="OpenDyslexicAlta" pitchFamily="2" charset="77"/>
            </a:endParaRPr>
          </a:p>
        </p:txBody>
      </p:sp>
      <p:sp>
        <p:nvSpPr>
          <p:cNvPr id="15" name="TextBox 14">
            <a:extLst>
              <a:ext uri="{FF2B5EF4-FFF2-40B4-BE49-F238E27FC236}">
                <a16:creationId xmlns:a16="http://schemas.microsoft.com/office/drawing/2014/main" id="{D2FEABE2-115C-42EA-BA43-8FA21B63DBAE}"/>
              </a:ext>
            </a:extLst>
          </p:cNvPr>
          <p:cNvSpPr txBox="1"/>
          <p:nvPr/>
        </p:nvSpPr>
        <p:spPr>
          <a:xfrm>
            <a:off x="6997066" y="5698498"/>
            <a:ext cx="1676763" cy="461665"/>
          </a:xfrm>
          <a:prstGeom prst="rect">
            <a:avLst/>
          </a:prstGeom>
          <a:noFill/>
        </p:spPr>
        <p:txBody>
          <a:bodyPr wrap="square" rtlCol="0">
            <a:spAutoFit/>
          </a:bodyPr>
          <a:lstStyle/>
          <a:p>
            <a:pPr algn="ctr"/>
            <a:r>
              <a:rPr lang="en-GB" sz="2400" dirty="0">
                <a:latin typeface="OpenDyslexicAlta" pitchFamily="2" charset="77"/>
              </a:rPr>
              <a:t>nicer</a:t>
            </a:r>
            <a:endParaRPr lang="en-GB" dirty="0">
              <a:latin typeface="OpenDyslexicAlta" pitchFamily="2" charset="77"/>
            </a:endParaRPr>
          </a:p>
        </p:txBody>
      </p:sp>
      <p:sp>
        <p:nvSpPr>
          <p:cNvPr id="16" name="TextBox 15">
            <a:extLst>
              <a:ext uri="{FF2B5EF4-FFF2-40B4-BE49-F238E27FC236}">
                <a16:creationId xmlns:a16="http://schemas.microsoft.com/office/drawing/2014/main" id="{B454DF21-38CB-4665-87D0-1D161C19D2AB}"/>
              </a:ext>
            </a:extLst>
          </p:cNvPr>
          <p:cNvSpPr txBox="1"/>
          <p:nvPr/>
        </p:nvSpPr>
        <p:spPr>
          <a:xfrm>
            <a:off x="5177612" y="4320097"/>
            <a:ext cx="1619245" cy="461665"/>
          </a:xfrm>
          <a:prstGeom prst="rect">
            <a:avLst/>
          </a:prstGeom>
          <a:noFill/>
        </p:spPr>
        <p:txBody>
          <a:bodyPr wrap="square" rtlCol="0">
            <a:spAutoFit/>
          </a:bodyPr>
          <a:lstStyle/>
          <a:p>
            <a:pPr algn="ctr"/>
            <a:r>
              <a:rPr lang="en-GB" sz="2400" dirty="0">
                <a:latin typeface="OpenDyslexicAlta" pitchFamily="2" charset="77"/>
              </a:rPr>
              <a:t>largest</a:t>
            </a:r>
            <a:endParaRPr lang="en-GB" dirty="0">
              <a:latin typeface="OpenDyslexicAlta" pitchFamily="2" charset="77"/>
            </a:endParaRPr>
          </a:p>
        </p:txBody>
      </p:sp>
      <p:sp>
        <p:nvSpPr>
          <p:cNvPr id="17" name="TextBox 16">
            <a:extLst>
              <a:ext uri="{FF2B5EF4-FFF2-40B4-BE49-F238E27FC236}">
                <a16:creationId xmlns:a16="http://schemas.microsoft.com/office/drawing/2014/main" id="{26F3B482-CD0D-46F5-9B56-B575C3FFECC9}"/>
              </a:ext>
            </a:extLst>
          </p:cNvPr>
          <p:cNvSpPr txBox="1"/>
          <p:nvPr/>
        </p:nvSpPr>
        <p:spPr>
          <a:xfrm>
            <a:off x="5116225" y="2980821"/>
            <a:ext cx="1619245" cy="461665"/>
          </a:xfrm>
          <a:prstGeom prst="rect">
            <a:avLst/>
          </a:prstGeom>
          <a:noFill/>
        </p:spPr>
        <p:txBody>
          <a:bodyPr wrap="square" rtlCol="0">
            <a:spAutoFit/>
          </a:bodyPr>
          <a:lstStyle/>
          <a:p>
            <a:pPr algn="ctr"/>
            <a:r>
              <a:rPr lang="en-GB" sz="2400" dirty="0">
                <a:latin typeface="OpenDyslexicAlta" pitchFamily="2" charset="77"/>
              </a:rPr>
              <a:t>largest</a:t>
            </a:r>
            <a:endParaRPr lang="en-GB" dirty="0">
              <a:latin typeface="OpenDyslexicAlta" pitchFamily="2" charset="77"/>
            </a:endParaRPr>
          </a:p>
        </p:txBody>
      </p:sp>
    </p:spTree>
    <p:extLst>
      <p:ext uri="{BB962C8B-B14F-4D97-AF65-F5344CB8AC3E}">
        <p14:creationId xmlns:p14="http://schemas.microsoft.com/office/powerpoint/2010/main" val="37220112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0004968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854399419"/>
                    </a:ext>
                  </a:extLst>
                </a:gridCol>
                <a:gridCol w="1858433">
                  <a:extLst>
                    <a:ext uri="{9D8B030D-6E8A-4147-A177-3AD203B41FA5}">
                      <a16:colId xmlns:a16="http://schemas.microsoft.com/office/drawing/2014/main" val="284702184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nicer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writer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baker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hoped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loved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largest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closest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looser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safer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simpler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1349540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Adding ‘</a:t>
                      </a:r>
                      <a:r>
                        <a:rPr lang="en-GB" sz="1400" baseline="0" dirty="0" err="1">
                          <a:latin typeface="Muli" pitchFamily="2" charset="77"/>
                        </a:rPr>
                        <a:t>er</a:t>
                      </a:r>
                      <a:r>
                        <a:rPr lang="en-GB" sz="1400" baseline="0" dirty="0">
                          <a:latin typeface="Muli" pitchFamily="2" charset="77"/>
                        </a:rPr>
                        <a:t>’ to words ending in ‘e’ with a consonant before it.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92055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46355397"/>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nicer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writer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baker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hoped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loved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largest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closest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looser</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safer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simpler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9470342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a:t>
                      </a:r>
                      <a:r>
                        <a:rPr lang="en-GB" sz="1400" baseline="0" dirty="0" err="1">
                          <a:latin typeface="Muli" pitchFamily="2" charset="77"/>
                        </a:rPr>
                        <a:t>er</a:t>
                      </a:r>
                      <a:r>
                        <a:rPr lang="en-GB" sz="1400" baseline="0" dirty="0">
                          <a:latin typeface="Muli" pitchFamily="2" charset="77"/>
                        </a:rPr>
                        <a:t>’ to words ending in ‘e’ with a consonant before it.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736" y="1396998"/>
            <a:ext cx="3128962" cy="3098834"/>
          </a:xfrm>
          <a:prstGeom prst="rect">
            <a:avLst/>
          </a:prstGeom>
        </p:spPr>
      </p:pic>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1198" y="3759166"/>
            <a:ext cx="3128962" cy="3098834"/>
          </a:xfrm>
          <a:prstGeom prst="rect">
            <a:avLst/>
          </a:prstGeom>
        </p:spPr>
      </p:pic>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34148" y="1396998"/>
            <a:ext cx="3128962" cy="3098834"/>
          </a:xfrm>
          <a:prstGeom prst="rect">
            <a:avLst/>
          </a:prstGeom>
        </p:spPr>
      </p:pic>
      <p:sp>
        <p:nvSpPr>
          <p:cNvPr id="10" name="TextBox 9"/>
          <p:cNvSpPr txBox="1"/>
          <p:nvPr/>
        </p:nvSpPr>
        <p:spPr>
          <a:xfrm>
            <a:off x="6215063" y="1836275"/>
            <a:ext cx="2886074" cy="1077218"/>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Sort your spellings between the sticky notes. Can you add any of your own words?</a:t>
            </a:r>
          </a:p>
        </p:txBody>
      </p:sp>
      <p:sp>
        <p:nvSpPr>
          <p:cNvPr id="11" name="TextBox 10"/>
          <p:cNvSpPr txBox="1"/>
          <p:nvPr/>
        </p:nvSpPr>
        <p:spPr>
          <a:xfrm>
            <a:off x="2933019" y="1524089"/>
            <a:ext cx="1657350" cy="584775"/>
          </a:xfrm>
          <a:prstGeom prst="rect">
            <a:avLst/>
          </a:prstGeom>
          <a:noFill/>
        </p:spPr>
        <p:txBody>
          <a:bodyPr wrap="square" rtlCol="0">
            <a:spAutoFit/>
          </a:bodyPr>
          <a:lstStyle/>
          <a:p>
            <a:pPr algn="ctr"/>
            <a:r>
              <a:rPr lang="en-GB" sz="3200" dirty="0" err="1">
                <a:latin typeface="OpenDyslexicAlta" pitchFamily="2" charset="77"/>
                <a:ea typeface="OpenDyslexic" charset="0"/>
                <a:cs typeface="OpenDyslexic" charset="0"/>
              </a:rPr>
              <a:t>er</a:t>
            </a:r>
            <a:endParaRPr lang="en-GB" sz="3200" dirty="0">
              <a:latin typeface="OpenDyslexicAlta" pitchFamily="2" charset="77"/>
              <a:ea typeface="OpenDyslexic" charset="0"/>
              <a:cs typeface="OpenDyslexic" charset="0"/>
            </a:endParaRPr>
          </a:p>
        </p:txBody>
      </p:sp>
      <p:sp>
        <p:nvSpPr>
          <p:cNvPr id="12" name="TextBox 11"/>
          <p:cNvSpPr txBox="1"/>
          <p:nvPr/>
        </p:nvSpPr>
        <p:spPr>
          <a:xfrm>
            <a:off x="8821511" y="1476251"/>
            <a:ext cx="1657350" cy="584775"/>
          </a:xfrm>
          <a:prstGeom prst="rect">
            <a:avLst/>
          </a:prstGeom>
          <a:noFill/>
        </p:spPr>
        <p:txBody>
          <a:bodyPr wrap="square" rtlCol="0">
            <a:spAutoFit/>
          </a:bodyPr>
          <a:lstStyle/>
          <a:p>
            <a:pPr algn="ctr"/>
            <a:r>
              <a:rPr lang="en-GB" sz="3200" dirty="0" err="1">
                <a:latin typeface="OpenDyslexicAlta" pitchFamily="2" charset="77"/>
                <a:ea typeface="OpenDyslexic" charset="0"/>
                <a:cs typeface="OpenDyslexic" charset="0"/>
              </a:rPr>
              <a:t>ed</a:t>
            </a:r>
            <a:endParaRPr lang="en-GB" sz="3200" dirty="0">
              <a:latin typeface="OpenDyslexicAlta" pitchFamily="2" charset="77"/>
              <a:ea typeface="OpenDyslexic" charset="0"/>
              <a:cs typeface="OpenDyslexic" charset="0"/>
            </a:endParaRPr>
          </a:p>
        </p:txBody>
      </p:sp>
      <p:sp>
        <p:nvSpPr>
          <p:cNvPr id="13" name="TextBox 12"/>
          <p:cNvSpPr txBox="1"/>
          <p:nvPr/>
        </p:nvSpPr>
        <p:spPr>
          <a:xfrm>
            <a:off x="5959589" y="3795006"/>
            <a:ext cx="1657350" cy="584775"/>
          </a:xfrm>
          <a:prstGeom prst="rect">
            <a:avLst/>
          </a:prstGeom>
          <a:noFill/>
        </p:spPr>
        <p:txBody>
          <a:bodyPr wrap="square" rtlCol="0">
            <a:spAutoFit/>
          </a:bodyPr>
          <a:lstStyle/>
          <a:p>
            <a:pPr algn="ctr"/>
            <a:r>
              <a:rPr lang="en-GB" sz="3200" dirty="0" err="1">
                <a:latin typeface="OpenDyslexicAlta" pitchFamily="2" charset="77"/>
                <a:ea typeface="OpenDyslexic" charset="0"/>
                <a:cs typeface="OpenDyslexic" charset="0"/>
              </a:rPr>
              <a:t>est</a:t>
            </a:r>
            <a:endParaRPr lang="en-GB" sz="3200" dirty="0">
              <a:latin typeface="OpenDyslexicAlta" pitchFamily="2" charset="77"/>
              <a:ea typeface="OpenDyslexic" charset="0"/>
              <a:cs typeface="OpenDyslexic" charset="0"/>
            </a:endParaRPr>
          </a:p>
        </p:txBody>
      </p:sp>
      <p:sp>
        <p:nvSpPr>
          <p:cNvPr id="14" name="TextBox 13"/>
          <p:cNvSpPr txBox="1"/>
          <p:nvPr/>
        </p:nvSpPr>
        <p:spPr>
          <a:xfrm>
            <a:off x="3536838" y="4622923"/>
            <a:ext cx="2422751" cy="156966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Remember</a:t>
            </a:r>
            <a:r>
              <a:rPr lang="mr-IN" sz="1600" dirty="0">
                <a:latin typeface="OpenDyslexicAlta" pitchFamily="2" charset="77"/>
                <a:ea typeface="OpenDyslexic" charset="0"/>
                <a:cs typeface="OpenDyslexic" charset="0"/>
              </a:rPr>
              <a:t>…</a:t>
            </a:r>
            <a:endParaRPr lang="en-GB" sz="1600" dirty="0">
              <a:latin typeface="OpenDyslexicAlta" pitchFamily="2" charset="77"/>
              <a:ea typeface="OpenDyslexic" charset="0"/>
              <a:cs typeface="OpenDyslexic" charset="0"/>
            </a:endParaRPr>
          </a:p>
          <a:p>
            <a:pPr algn="ctr"/>
            <a:r>
              <a:rPr lang="en-GB" sz="1600" dirty="0">
                <a:latin typeface="OpenDyslexicAlta" pitchFamily="2" charset="77"/>
                <a:ea typeface="OpenDyslexic" charset="0"/>
                <a:cs typeface="OpenDyslexic" charset="0"/>
              </a:rPr>
              <a:t>The root word should have an ‘e’ on the end, so be careful when adding your suffix.</a:t>
            </a:r>
          </a:p>
        </p:txBody>
      </p:sp>
      <p:sp>
        <p:nvSpPr>
          <p:cNvPr id="15" name="TextBox 14"/>
          <p:cNvSpPr txBox="1"/>
          <p:nvPr/>
        </p:nvSpPr>
        <p:spPr>
          <a:xfrm>
            <a:off x="9524321" y="4549928"/>
            <a:ext cx="2422751" cy="156966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CHALLENGE </a:t>
            </a:r>
          </a:p>
          <a:p>
            <a:pPr algn="ctr"/>
            <a:r>
              <a:rPr lang="en-GB" sz="1600" dirty="0">
                <a:latin typeface="OpenDyslexicAlta" pitchFamily="2" charset="77"/>
                <a:ea typeface="OpenDyslexic" charset="0"/>
                <a:cs typeface="OpenDyslexic" charset="0"/>
              </a:rPr>
              <a:t>Can you find a root word which could be changed and added to all three sticky notes?</a:t>
            </a:r>
          </a:p>
        </p:txBody>
      </p:sp>
    </p:spTree>
    <p:extLst>
      <p:ext uri="{BB962C8B-B14F-4D97-AF65-F5344CB8AC3E}">
        <p14:creationId xmlns:p14="http://schemas.microsoft.com/office/powerpoint/2010/main" val="1421875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nicer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writer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baker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hoped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loved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largest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closest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looser</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safer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simpler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1240163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a:t>
                      </a:r>
                      <a:r>
                        <a:rPr lang="en-GB" sz="1400" baseline="0" dirty="0" err="1">
                          <a:latin typeface="Muli" pitchFamily="2" charset="77"/>
                        </a:rPr>
                        <a:t>er</a:t>
                      </a:r>
                      <a:r>
                        <a:rPr lang="en-GB" sz="1400" baseline="0" dirty="0">
                          <a:latin typeface="Muli" pitchFamily="2" charset="77"/>
                        </a:rPr>
                        <a:t>’ to words ending in ‘e’ with a consonant before it.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736" y="1396998"/>
            <a:ext cx="3128962" cy="3098834"/>
          </a:xfrm>
          <a:prstGeom prst="rect">
            <a:avLst/>
          </a:prstGeom>
        </p:spPr>
      </p:pic>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1198" y="3759166"/>
            <a:ext cx="3128962" cy="3098834"/>
          </a:xfrm>
          <a:prstGeom prst="rect">
            <a:avLst/>
          </a:prstGeom>
        </p:spPr>
      </p:pic>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34148" y="1396998"/>
            <a:ext cx="3128962" cy="3098834"/>
          </a:xfrm>
          <a:prstGeom prst="rect">
            <a:avLst/>
          </a:prstGeom>
        </p:spPr>
      </p:pic>
      <p:sp>
        <p:nvSpPr>
          <p:cNvPr id="10" name="TextBox 9"/>
          <p:cNvSpPr txBox="1"/>
          <p:nvPr/>
        </p:nvSpPr>
        <p:spPr>
          <a:xfrm>
            <a:off x="6215063" y="1836275"/>
            <a:ext cx="2886074" cy="1077218"/>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Sort your spellings between the sticky notes. Can you add any of your own words?</a:t>
            </a:r>
          </a:p>
        </p:txBody>
      </p:sp>
      <p:sp>
        <p:nvSpPr>
          <p:cNvPr id="11" name="TextBox 10"/>
          <p:cNvSpPr txBox="1"/>
          <p:nvPr/>
        </p:nvSpPr>
        <p:spPr>
          <a:xfrm>
            <a:off x="2933019" y="1524089"/>
            <a:ext cx="1657350" cy="584775"/>
          </a:xfrm>
          <a:prstGeom prst="rect">
            <a:avLst/>
          </a:prstGeom>
          <a:noFill/>
        </p:spPr>
        <p:txBody>
          <a:bodyPr wrap="square" rtlCol="0">
            <a:spAutoFit/>
          </a:bodyPr>
          <a:lstStyle/>
          <a:p>
            <a:pPr algn="ctr"/>
            <a:r>
              <a:rPr lang="en-GB" sz="3200" dirty="0" err="1">
                <a:latin typeface="OpenDyslexicAlta" pitchFamily="2" charset="77"/>
                <a:ea typeface="OpenDyslexic" charset="0"/>
                <a:cs typeface="OpenDyslexic" charset="0"/>
              </a:rPr>
              <a:t>er</a:t>
            </a:r>
            <a:endParaRPr lang="en-GB" sz="3200" dirty="0">
              <a:latin typeface="OpenDyslexicAlta" pitchFamily="2" charset="77"/>
              <a:ea typeface="OpenDyslexic" charset="0"/>
              <a:cs typeface="OpenDyslexic" charset="0"/>
            </a:endParaRPr>
          </a:p>
        </p:txBody>
      </p:sp>
      <p:sp>
        <p:nvSpPr>
          <p:cNvPr id="12" name="TextBox 11"/>
          <p:cNvSpPr txBox="1"/>
          <p:nvPr/>
        </p:nvSpPr>
        <p:spPr>
          <a:xfrm>
            <a:off x="8821511" y="1476251"/>
            <a:ext cx="1657350" cy="584775"/>
          </a:xfrm>
          <a:prstGeom prst="rect">
            <a:avLst/>
          </a:prstGeom>
          <a:noFill/>
        </p:spPr>
        <p:txBody>
          <a:bodyPr wrap="square" rtlCol="0">
            <a:spAutoFit/>
          </a:bodyPr>
          <a:lstStyle/>
          <a:p>
            <a:pPr algn="ctr"/>
            <a:r>
              <a:rPr lang="en-GB" sz="3200" dirty="0" err="1">
                <a:latin typeface="OpenDyslexicAlta" pitchFamily="2" charset="77"/>
                <a:ea typeface="OpenDyslexic" charset="0"/>
                <a:cs typeface="OpenDyslexic" charset="0"/>
              </a:rPr>
              <a:t>ed</a:t>
            </a:r>
            <a:endParaRPr lang="en-GB" sz="3200" dirty="0">
              <a:latin typeface="OpenDyslexicAlta" pitchFamily="2" charset="77"/>
              <a:ea typeface="OpenDyslexic" charset="0"/>
              <a:cs typeface="OpenDyslexic" charset="0"/>
            </a:endParaRPr>
          </a:p>
        </p:txBody>
      </p:sp>
      <p:sp>
        <p:nvSpPr>
          <p:cNvPr id="13" name="TextBox 12"/>
          <p:cNvSpPr txBox="1"/>
          <p:nvPr/>
        </p:nvSpPr>
        <p:spPr>
          <a:xfrm>
            <a:off x="5959589" y="3795006"/>
            <a:ext cx="1657350" cy="584775"/>
          </a:xfrm>
          <a:prstGeom prst="rect">
            <a:avLst/>
          </a:prstGeom>
          <a:noFill/>
        </p:spPr>
        <p:txBody>
          <a:bodyPr wrap="square" rtlCol="0">
            <a:spAutoFit/>
          </a:bodyPr>
          <a:lstStyle/>
          <a:p>
            <a:pPr algn="ctr"/>
            <a:r>
              <a:rPr lang="en-GB" sz="3200" dirty="0" err="1">
                <a:latin typeface="OpenDyslexicAlta" pitchFamily="2" charset="77"/>
                <a:ea typeface="OpenDyslexic" charset="0"/>
                <a:cs typeface="OpenDyslexic" charset="0"/>
              </a:rPr>
              <a:t>est</a:t>
            </a:r>
            <a:endParaRPr lang="en-GB" sz="3200" dirty="0">
              <a:latin typeface="OpenDyslexicAlta" pitchFamily="2" charset="77"/>
              <a:ea typeface="OpenDyslexic" charset="0"/>
              <a:cs typeface="OpenDyslexic" charset="0"/>
            </a:endParaRPr>
          </a:p>
        </p:txBody>
      </p:sp>
      <p:sp>
        <p:nvSpPr>
          <p:cNvPr id="14" name="TextBox 13"/>
          <p:cNvSpPr txBox="1"/>
          <p:nvPr/>
        </p:nvSpPr>
        <p:spPr>
          <a:xfrm>
            <a:off x="3536838" y="4622923"/>
            <a:ext cx="2422751" cy="156966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Remember</a:t>
            </a:r>
            <a:r>
              <a:rPr lang="mr-IN" sz="1600" dirty="0">
                <a:latin typeface="OpenDyslexicAlta" pitchFamily="2" charset="77"/>
                <a:ea typeface="OpenDyslexic" charset="0"/>
                <a:cs typeface="OpenDyslexic" charset="0"/>
              </a:rPr>
              <a:t>…</a:t>
            </a:r>
            <a:endParaRPr lang="en-GB" sz="1600" dirty="0">
              <a:latin typeface="OpenDyslexicAlta" pitchFamily="2" charset="77"/>
              <a:ea typeface="OpenDyslexic" charset="0"/>
              <a:cs typeface="OpenDyslexic" charset="0"/>
            </a:endParaRPr>
          </a:p>
          <a:p>
            <a:pPr algn="ctr"/>
            <a:r>
              <a:rPr lang="en-GB" sz="1600" dirty="0">
                <a:latin typeface="OpenDyslexicAlta" pitchFamily="2" charset="77"/>
                <a:ea typeface="OpenDyslexic" charset="0"/>
                <a:cs typeface="OpenDyslexic" charset="0"/>
              </a:rPr>
              <a:t>The root word should have an ‘e’ on the end, so be careful when adding your suffix.</a:t>
            </a:r>
          </a:p>
        </p:txBody>
      </p:sp>
      <p:sp>
        <p:nvSpPr>
          <p:cNvPr id="15" name="TextBox 14"/>
          <p:cNvSpPr txBox="1"/>
          <p:nvPr/>
        </p:nvSpPr>
        <p:spPr>
          <a:xfrm>
            <a:off x="9524321" y="4549928"/>
            <a:ext cx="2422751" cy="156966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CHALLENGE </a:t>
            </a:r>
          </a:p>
          <a:p>
            <a:pPr algn="ctr"/>
            <a:r>
              <a:rPr lang="en-GB" sz="1600" dirty="0">
                <a:latin typeface="OpenDyslexicAlta" pitchFamily="2" charset="77"/>
                <a:ea typeface="OpenDyslexic" charset="0"/>
                <a:cs typeface="OpenDyslexic" charset="0"/>
              </a:rPr>
              <a:t>Can you find a root word which could be changed and added to all three sticky notes?</a:t>
            </a:r>
          </a:p>
        </p:txBody>
      </p:sp>
      <p:sp>
        <p:nvSpPr>
          <p:cNvPr id="2" name="Rectangle 1">
            <a:extLst>
              <a:ext uri="{FF2B5EF4-FFF2-40B4-BE49-F238E27FC236}">
                <a16:creationId xmlns:a16="http://schemas.microsoft.com/office/drawing/2014/main" id="{00F8E117-5125-44F1-B46B-3873C7D1A0F5}"/>
              </a:ext>
            </a:extLst>
          </p:cNvPr>
          <p:cNvSpPr/>
          <p:nvPr/>
        </p:nvSpPr>
        <p:spPr>
          <a:xfrm>
            <a:off x="3505313" y="2127396"/>
            <a:ext cx="78579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nicer</a:t>
            </a:r>
          </a:p>
        </p:txBody>
      </p:sp>
      <p:sp>
        <p:nvSpPr>
          <p:cNvPr id="3" name="Rectangle 2">
            <a:extLst>
              <a:ext uri="{FF2B5EF4-FFF2-40B4-BE49-F238E27FC236}">
                <a16:creationId xmlns:a16="http://schemas.microsoft.com/office/drawing/2014/main" id="{3AF90513-ECB1-4230-BB6D-B8E0990FF069}"/>
              </a:ext>
            </a:extLst>
          </p:cNvPr>
          <p:cNvSpPr/>
          <p:nvPr/>
        </p:nvSpPr>
        <p:spPr>
          <a:xfrm>
            <a:off x="3505313" y="2472204"/>
            <a:ext cx="93166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writer</a:t>
            </a:r>
          </a:p>
        </p:txBody>
      </p:sp>
      <p:sp>
        <p:nvSpPr>
          <p:cNvPr id="7" name="Rectangle 6">
            <a:extLst>
              <a:ext uri="{FF2B5EF4-FFF2-40B4-BE49-F238E27FC236}">
                <a16:creationId xmlns:a16="http://schemas.microsoft.com/office/drawing/2014/main" id="{208C0C15-7DB4-4363-88DE-9F38D07657A6}"/>
              </a:ext>
            </a:extLst>
          </p:cNvPr>
          <p:cNvSpPr/>
          <p:nvPr/>
        </p:nvSpPr>
        <p:spPr>
          <a:xfrm>
            <a:off x="3505313" y="2817012"/>
            <a:ext cx="88197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baker</a:t>
            </a:r>
          </a:p>
        </p:txBody>
      </p:sp>
      <p:sp>
        <p:nvSpPr>
          <p:cNvPr id="16" name="Rectangle 15">
            <a:extLst>
              <a:ext uri="{FF2B5EF4-FFF2-40B4-BE49-F238E27FC236}">
                <a16:creationId xmlns:a16="http://schemas.microsoft.com/office/drawing/2014/main" id="{713A08F8-1D9C-4098-8265-697E4CE374A4}"/>
              </a:ext>
            </a:extLst>
          </p:cNvPr>
          <p:cNvSpPr/>
          <p:nvPr/>
        </p:nvSpPr>
        <p:spPr>
          <a:xfrm>
            <a:off x="9454736" y="2147881"/>
            <a:ext cx="93006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hoped</a:t>
            </a:r>
          </a:p>
        </p:txBody>
      </p:sp>
      <p:sp>
        <p:nvSpPr>
          <p:cNvPr id="17" name="Rectangle 16">
            <a:extLst>
              <a:ext uri="{FF2B5EF4-FFF2-40B4-BE49-F238E27FC236}">
                <a16:creationId xmlns:a16="http://schemas.microsoft.com/office/drawing/2014/main" id="{E266EC1D-2E5B-44F5-8F1A-E70E8C88AACE}"/>
              </a:ext>
            </a:extLst>
          </p:cNvPr>
          <p:cNvSpPr/>
          <p:nvPr/>
        </p:nvSpPr>
        <p:spPr>
          <a:xfrm>
            <a:off x="9485996" y="2563937"/>
            <a:ext cx="86754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loved</a:t>
            </a:r>
          </a:p>
        </p:txBody>
      </p:sp>
      <p:sp>
        <p:nvSpPr>
          <p:cNvPr id="18" name="Rectangle 17">
            <a:extLst>
              <a:ext uri="{FF2B5EF4-FFF2-40B4-BE49-F238E27FC236}">
                <a16:creationId xmlns:a16="http://schemas.microsoft.com/office/drawing/2014/main" id="{CCD673F2-E5A3-4D9E-B6D5-3C17916F9FE9}"/>
              </a:ext>
            </a:extLst>
          </p:cNvPr>
          <p:cNvSpPr/>
          <p:nvPr/>
        </p:nvSpPr>
        <p:spPr>
          <a:xfrm>
            <a:off x="6483672" y="4411824"/>
            <a:ext cx="1055097"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largest</a:t>
            </a:r>
          </a:p>
        </p:txBody>
      </p:sp>
      <p:sp>
        <p:nvSpPr>
          <p:cNvPr id="19" name="Rectangle 18">
            <a:extLst>
              <a:ext uri="{FF2B5EF4-FFF2-40B4-BE49-F238E27FC236}">
                <a16:creationId xmlns:a16="http://schemas.microsoft.com/office/drawing/2014/main" id="{B7134AA7-864D-43DA-8C3A-E51E4B4263FF}"/>
              </a:ext>
            </a:extLst>
          </p:cNvPr>
          <p:cNvSpPr/>
          <p:nvPr/>
        </p:nvSpPr>
        <p:spPr>
          <a:xfrm>
            <a:off x="6472451" y="4806455"/>
            <a:ext cx="1066318"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closest</a:t>
            </a:r>
          </a:p>
        </p:txBody>
      </p:sp>
      <p:sp>
        <p:nvSpPr>
          <p:cNvPr id="20" name="Rectangle 19">
            <a:extLst>
              <a:ext uri="{FF2B5EF4-FFF2-40B4-BE49-F238E27FC236}">
                <a16:creationId xmlns:a16="http://schemas.microsoft.com/office/drawing/2014/main" id="{4A5ABA14-49BA-4D39-A7DB-8FF7222D73E6}"/>
              </a:ext>
            </a:extLst>
          </p:cNvPr>
          <p:cNvSpPr/>
          <p:nvPr/>
        </p:nvSpPr>
        <p:spPr>
          <a:xfrm>
            <a:off x="3505313" y="3161820"/>
            <a:ext cx="95090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looser</a:t>
            </a:r>
          </a:p>
        </p:txBody>
      </p:sp>
      <p:sp>
        <p:nvSpPr>
          <p:cNvPr id="21" name="Rectangle 20">
            <a:extLst>
              <a:ext uri="{FF2B5EF4-FFF2-40B4-BE49-F238E27FC236}">
                <a16:creationId xmlns:a16="http://schemas.microsoft.com/office/drawing/2014/main" id="{3B26F0AC-A80E-4488-8F86-01EB8BB31C1F}"/>
              </a:ext>
            </a:extLst>
          </p:cNvPr>
          <p:cNvSpPr/>
          <p:nvPr/>
        </p:nvSpPr>
        <p:spPr>
          <a:xfrm>
            <a:off x="3505313" y="3506628"/>
            <a:ext cx="82426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safer</a:t>
            </a:r>
          </a:p>
        </p:txBody>
      </p:sp>
      <p:sp>
        <p:nvSpPr>
          <p:cNvPr id="22" name="Rectangle 21">
            <a:extLst>
              <a:ext uri="{FF2B5EF4-FFF2-40B4-BE49-F238E27FC236}">
                <a16:creationId xmlns:a16="http://schemas.microsoft.com/office/drawing/2014/main" id="{2B1DCE14-7238-4916-B052-57986C46FB56}"/>
              </a:ext>
            </a:extLst>
          </p:cNvPr>
          <p:cNvSpPr/>
          <p:nvPr/>
        </p:nvSpPr>
        <p:spPr>
          <a:xfrm>
            <a:off x="4489567" y="2102872"/>
            <a:ext cx="1091966"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simpler</a:t>
            </a:r>
          </a:p>
        </p:txBody>
      </p:sp>
    </p:spTree>
    <p:extLst>
      <p:ext uri="{BB962C8B-B14F-4D97-AF65-F5344CB8AC3E}">
        <p14:creationId xmlns:p14="http://schemas.microsoft.com/office/powerpoint/2010/main" val="29274286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Adding ‘-ing’ to words of one syllable.  The last letter is doubled to keep the short vowel sound.</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20</a:t>
            </a:r>
          </a:p>
        </p:txBody>
      </p:sp>
    </p:spTree>
    <p:extLst>
      <p:ext uri="{BB962C8B-B14F-4D97-AF65-F5344CB8AC3E}">
        <p14:creationId xmlns:p14="http://schemas.microsoft.com/office/powerpoint/2010/main" val="21760566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20</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 Adding ‘-ing’ to words of one syllable.  The last letter is doubled to keep the short vowel sound.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1054019589"/>
              </p:ext>
            </p:extLst>
          </p:nvPr>
        </p:nvGraphicFramePr>
        <p:xfrm>
          <a:off x="3429000" y="1311275"/>
          <a:ext cx="8363607" cy="533347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When adding ‘</a:t>
                      </a:r>
                      <a:r>
                        <a:rPr lang="en-GB" sz="1700" b="0" i="0" dirty="0" err="1">
                          <a:latin typeface="Muli" pitchFamily="2" charset="77"/>
                        </a:rPr>
                        <a:t>ing</a:t>
                      </a:r>
                      <a:r>
                        <a:rPr lang="en-GB" sz="1700" b="0" i="0" dirty="0">
                          <a:latin typeface="Muli" pitchFamily="2" charset="77"/>
                        </a:rPr>
                        <a:t>’ to words of one syllable, the last letter is double to keep the short vowel sound. </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convert the root words in to ‘ing’ words by following the doubling rule.</a:t>
                      </a:r>
                    </a:p>
                    <a:p>
                      <a:endParaRPr lang="en-GB" sz="1700" b="0" i="0" baseline="0" dirty="0">
                        <a:latin typeface="Muli" pitchFamily="2" charset="77"/>
                      </a:endParaRPr>
                    </a:p>
                    <a:p>
                      <a:r>
                        <a:rPr lang="en-GB" sz="1700" b="0" i="0" baseline="0" dirty="0">
                          <a:latin typeface="Muli" pitchFamily="2" charset="77"/>
                        </a:rPr>
                        <a:t>Share the new words.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800" b="0" i="0" dirty="0">
                          <a:latin typeface="Muli" pitchFamily="2" charset="77"/>
                        </a:rPr>
                        <a:t>Using the spelling list words get children to work in pairs to try and find two new words that they can make from each word. For example:</a:t>
                      </a:r>
                      <a:br>
                        <a:rPr lang="en-GB" sz="1800" b="0" i="0" dirty="0">
                          <a:latin typeface="Muli" pitchFamily="2" charset="77"/>
                        </a:rPr>
                      </a:br>
                      <a:br>
                        <a:rPr lang="en-GB" sz="1800" b="0" i="0" dirty="0">
                          <a:latin typeface="Muli" pitchFamily="2" charset="77"/>
                        </a:rPr>
                      </a:br>
                      <a:r>
                        <a:rPr lang="en-GB" sz="1800" b="0" i="0" dirty="0">
                          <a:latin typeface="Muli" pitchFamily="2" charset="77"/>
                        </a:rPr>
                        <a:t>running – ring – in</a:t>
                      </a:r>
                    </a:p>
                    <a:p>
                      <a:r>
                        <a:rPr lang="en-GB" sz="1800" b="0" i="0" dirty="0">
                          <a:latin typeface="Muli" pitchFamily="2" charset="77"/>
                        </a:rPr>
                        <a:t>slipping – ping – lips</a:t>
                      </a:r>
                    </a:p>
                    <a:p>
                      <a:endParaRPr lang="en-GB" sz="1800" b="0" i="0" kern="1200" dirty="0">
                        <a:solidFill>
                          <a:schemeClr val="tx1"/>
                        </a:solidFill>
                        <a:effectLst/>
                        <a:latin typeface="Muli" pitchFamily="2" charset="77"/>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463457614"/>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patting</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humming</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dropping</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running</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hopping </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clapping</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sitting</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flipping</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wrapping</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slipping</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687012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5375B4-3BBD-4824-8C42-5B19AFAFC287}"/>
              </a:ext>
            </a:extLst>
          </p:cNvPr>
          <p:cNvSpPr/>
          <p:nvPr/>
        </p:nvSpPr>
        <p:spPr>
          <a:xfrm>
            <a:off x="5105400" y="2514600"/>
            <a:ext cx="2095500" cy="2028825"/>
          </a:xfrm>
          <a:prstGeom prst="ellipse">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OpenDyslexicAlta" pitchFamily="2" charset="77"/>
            </a:endParaRPr>
          </a:p>
        </p:txBody>
      </p:sp>
      <p:sp>
        <p:nvSpPr>
          <p:cNvPr id="9" name="TextBox 8">
            <a:extLst>
              <a:ext uri="{FF2B5EF4-FFF2-40B4-BE49-F238E27FC236}">
                <a16:creationId xmlns:a16="http://schemas.microsoft.com/office/drawing/2014/main" id="{75E85226-5763-466F-ADB3-B2F95F9AD9AF}"/>
              </a:ext>
            </a:extLst>
          </p:cNvPr>
          <p:cNvSpPr txBox="1"/>
          <p:nvPr/>
        </p:nvSpPr>
        <p:spPr>
          <a:xfrm>
            <a:off x="5243512" y="3085079"/>
            <a:ext cx="1726405" cy="769441"/>
          </a:xfrm>
          <a:prstGeom prst="rect">
            <a:avLst/>
          </a:prstGeom>
          <a:noFill/>
          <a:ln>
            <a:noFill/>
          </a:ln>
        </p:spPr>
        <p:txBody>
          <a:bodyPr wrap="square" rtlCol="0">
            <a:spAutoFit/>
          </a:bodyPr>
          <a:lstStyle/>
          <a:p>
            <a:pPr algn="ctr"/>
            <a:r>
              <a:rPr lang="en-GB" sz="4400" dirty="0">
                <a:latin typeface="OpenDyslexicAlta" pitchFamily="2" charset="77"/>
              </a:rPr>
              <a:t>+ ing</a:t>
            </a:r>
          </a:p>
        </p:txBody>
      </p:sp>
      <p:sp>
        <p:nvSpPr>
          <p:cNvPr id="13" name="TextBox 12">
            <a:extLst>
              <a:ext uri="{FF2B5EF4-FFF2-40B4-BE49-F238E27FC236}">
                <a16:creationId xmlns:a16="http://schemas.microsoft.com/office/drawing/2014/main" id="{628DE31F-D06A-4FC4-ABA5-1F93E772F926}"/>
              </a:ext>
            </a:extLst>
          </p:cNvPr>
          <p:cNvSpPr txBox="1"/>
          <p:nvPr/>
        </p:nvSpPr>
        <p:spPr>
          <a:xfrm>
            <a:off x="9146380" y="2386084"/>
            <a:ext cx="1871663" cy="523220"/>
          </a:xfrm>
          <a:prstGeom prst="rect">
            <a:avLst/>
          </a:prstGeom>
          <a:noFill/>
        </p:spPr>
        <p:txBody>
          <a:bodyPr wrap="square" rtlCol="0">
            <a:spAutoFit/>
          </a:bodyPr>
          <a:lstStyle/>
          <a:p>
            <a:r>
              <a:rPr lang="en-GB" sz="2800" dirty="0">
                <a:latin typeface="OpenDyslexicAlta" pitchFamily="2" charset="77"/>
              </a:rPr>
              <a:t>pat</a:t>
            </a:r>
          </a:p>
        </p:txBody>
      </p:sp>
      <p:sp>
        <p:nvSpPr>
          <p:cNvPr id="14" name="TextBox 13">
            <a:extLst>
              <a:ext uri="{FF2B5EF4-FFF2-40B4-BE49-F238E27FC236}">
                <a16:creationId xmlns:a16="http://schemas.microsoft.com/office/drawing/2014/main" id="{0CC8F68C-750B-4FEE-B7D2-49C242B5040B}"/>
              </a:ext>
            </a:extLst>
          </p:cNvPr>
          <p:cNvSpPr txBox="1"/>
          <p:nvPr/>
        </p:nvSpPr>
        <p:spPr>
          <a:xfrm>
            <a:off x="9146380" y="3803599"/>
            <a:ext cx="2095500" cy="523220"/>
          </a:xfrm>
          <a:prstGeom prst="rect">
            <a:avLst/>
          </a:prstGeom>
          <a:noFill/>
        </p:spPr>
        <p:txBody>
          <a:bodyPr wrap="square" rtlCol="0">
            <a:spAutoFit/>
          </a:bodyPr>
          <a:lstStyle/>
          <a:p>
            <a:r>
              <a:rPr lang="en-GB" sz="2800" dirty="0">
                <a:latin typeface="OpenDyslexicAlta" pitchFamily="2" charset="77"/>
              </a:rPr>
              <a:t>hum</a:t>
            </a:r>
          </a:p>
        </p:txBody>
      </p:sp>
      <p:sp>
        <p:nvSpPr>
          <p:cNvPr id="15" name="TextBox 14">
            <a:extLst>
              <a:ext uri="{FF2B5EF4-FFF2-40B4-BE49-F238E27FC236}">
                <a16:creationId xmlns:a16="http://schemas.microsoft.com/office/drawing/2014/main" id="{98B771A0-E70C-474E-BEBA-C007F104A6D2}"/>
              </a:ext>
            </a:extLst>
          </p:cNvPr>
          <p:cNvSpPr txBox="1"/>
          <p:nvPr/>
        </p:nvSpPr>
        <p:spPr>
          <a:xfrm>
            <a:off x="7986712" y="5247412"/>
            <a:ext cx="2095500" cy="523220"/>
          </a:xfrm>
          <a:prstGeom prst="rect">
            <a:avLst/>
          </a:prstGeom>
          <a:noFill/>
        </p:spPr>
        <p:txBody>
          <a:bodyPr wrap="square" rtlCol="0">
            <a:spAutoFit/>
          </a:bodyPr>
          <a:lstStyle/>
          <a:p>
            <a:r>
              <a:rPr lang="en-GB" sz="2800" dirty="0">
                <a:latin typeface="OpenDyslexicAlta" pitchFamily="2" charset="77"/>
              </a:rPr>
              <a:t>drop</a:t>
            </a:r>
          </a:p>
        </p:txBody>
      </p:sp>
      <p:sp>
        <p:nvSpPr>
          <p:cNvPr id="16" name="TextBox 15">
            <a:extLst>
              <a:ext uri="{FF2B5EF4-FFF2-40B4-BE49-F238E27FC236}">
                <a16:creationId xmlns:a16="http://schemas.microsoft.com/office/drawing/2014/main" id="{56AA7B0E-E33F-4733-B268-286F2B929002}"/>
              </a:ext>
            </a:extLst>
          </p:cNvPr>
          <p:cNvSpPr txBox="1"/>
          <p:nvPr/>
        </p:nvSpPr>
        <p:spPr>
          <a:xfrm>
            <a:off x="5529260" y="5656987"/>
            <a:ext cx="1635914" cy="523220"/>
          </a:xfrm>
          <a:prstGeom prst="rect">
            <a:avLst/>
          </a:prstGeom>
          <a:noFill/>
        </p:spPr>
        <p:txBody>
          <a:bodyPr wrap="square" rtlCol="0">
            <a:spAutoFit/>
          </a:bodyPr>
          <a:lstStyle/>
          <a:p>
            <a:r>
              <a:rPr lang="en-GB" sz="2800" dirty="0">
                <a:latin typeface="OpenDyslexicAlta" pitchFamily="2" charset="77"/>
              </a:rPr>
              <a:t>run</a:t>
            </a:r>
          </a:p>
        </p:txBody>
      </p:sp>
      <p:sp>
        <p:nvSpPr>
          <p:cNvPr id="17" name="TextBox 16">
            <a:extLst>
              <a:ext uri="{FF2B5EF4-FFF2-40B4-BE49-F238E27FC236}">
                <a16:creationId xmlns:a16="http://schemas.microsoft.com/office/drawing/2014/main" id="{28924F2C-7ED9-4D5C-B084-061823DF5751}"/>
              </a:ext>
            </a:extLst>
          </p:cNvPr>
          <p:cNvSpPr txBox="1"/>
          <p:nvPr/>
        </p:nvSpPr>
        <p:spPr>
          <a:xfrm>
            <a:off x="2190750" y="5256713"/>
            <a:ext cx="1952623" cy="523220"/>
          </a:xfrm>
          <a:prstGeom prst="rect">
            <a:avLst/>
          </a:prstGeom>
          <a:noFill/>
        </p:spPr>
        <p:txBody>
          <a:bodyPr wrap="square" rtlCol="0">
            <a:spAutoFit/>
          </a:bodyPr>
          <a:lstStyle/>
          <a:p>
            <a:r>
              <a:rPr lang="en-GB" sz="2800" dirty="0">
                <a:latin typeface="OpenDyslexicAlta" pitchFamily="2" charset="77"/>
              </a:rPr>
              <a:t>hop</a:t>
            </a:r>
          </a:p>
        </p:txBody>
      </p:sp>
      <p:sp>
        <p:nvSpPr>
          <p:cNvPr id="18" name="TextBox 17">
            <a:extLst>
              <a:ext uri="{FF2B5EF4-FFF2-40B4-BE49-F238E27FC236}">
                <a16:creationId xmlns:a16="http://schemas.microsoft.com/office/drawing/2014/main" id="{4342E78C-4958-4F61-BF14-D3E062BA58C9}"/>
              </a:ext>
            </a:extLst>
          </p:cNvPr>
          <p:cNvSpPr txBox="1"/>
          <p:nvPr/>
        </p:nvSpPr>
        <p:spPr>
          <a:xfrm>
            <a:off x="1662112" y="3821399"/>
            <a:ext cx="1700213" cy="523220"/>
          </a:xfrm>
          <a:prstGeom prst="rect">
            <a:avLst/>
          </a:prstGeom>
          <a:noFill/>
        </p:spPr>
        <p:txBody>
          <a:bodyPr wrap="square" rtlCol="0">
            <a:spAutoFit/>
          </a:bodyPr>
          <a:lstStyle/>
          <a:p>
            <a:r>
              <a:rPr lang="en-GB" sz="2800" dirty="0">
                <a:latin typeface="OpenDyslexicAlta" pitchFamily="2" charset="77"/>
              </a:rPr>
              <a:t>clap</a:t>
            </a:r>
          </a:p>
        </p:txBody>
      </p:sp>
      <p:sp>
        <p:nvSpPr>
          <p:cNvPr id="19" name="TextBox 18">
            <a:extLst>
              <a:ext uri="{FF2B5EF4-FFF2-40B4-BE49-F238E27FC236}">
                <a16:creationId xmlns:a16="http://schemas.microsoft.com/office/drawing/2014/main" id="{4E914D41-698D-4ECC-831F-CED8996D341B}"/>
              </a:ext>
            </a:extLst>
          </p:cNvPr>
          <p:cNvSpPr txBox="1"/>
          <p:nvPr/>
        </p:nvSpPr>
        <p:spPr>
          <a:xfrm>
            <a:off x="1298826" y="2417152"/>
            <a:ext cx="1419225" cy="523220"/>
          </a:xfrm>
          <a:prstGeom prst="rect">
            <a:avLst/>
          </a:prstGeom>
          <a:noFill/>
        </p:spPr>
        <p:txBody>
          <a:bodyPr wrap="square" rtlCol="0">
            <a:spAutoFit/>
          </a:bodyPr>
          <a:lstStyle/>
          <a:p>
            <a:r>
              <a:rPr lang="en-GB" sz="2800" dirty="0">
                <a:latin typeface="OpenDyslexicAlta" pitchFamily="2" charset="77"/>
              </a:rPr>
              <a:t>sit</a:t>
            </a:r>
          </a:p>
        </p:txBody>
      </p:sp>
      <p:sp>
        <p:nvSpPr>
          <p:cNvPr id="20" name="TextBox 19">
            <a:extLst>
              <a:ext uri="{FF2B5EF4-FFF2-40B4-BE49-F238E27FC236}">
                <a16:creationId xmlns:a16="http://schemas.microsoft.com/office/drawing/2014/main" id="{A672AE35-24EB-4A62-A743-F27EE30AE797}"/>
              </a:ext>
            </a:extLst>
          </p:cNvPr>
          <p:cNvSpPr txBox="1"/>
          <p:nvPr/>
        </p:nvSpPr>
        <p:spPr>
          <a:xfrm>
            <a:off x="2652712" y="1045553"/>
            <a:ext cx="1419225" cy="523220"/>
          </a:xfrm>
          <a:prstGeom prst="rect">
            <a:avLst/>
          </a:prstGeom>
          <a:noFill/>
        </p:spPr>
        <p:txBody>
          <a:bodyPr wrap="square" rtlCol="0">
            <a:spAutoFit/>
          </a:bodyPr>
          <a:lstStyle/>
          <a:p>
            <a:r>
              <a:rPr lang="en-GB" sz="2800" dirty="0">
                <a:latin typeface="OpenDyslexicAlta" pitchFamily="2" charset="77"/>
              </a:rPr>
              <a:t>slip</a:t>
            </a:r>
          </a:p>
        </p:txBody>
      </p:sp>
      <p:cxnSp>
        <p:nvCxnSpPr>
          <p:cNvPr id="22" name="Straight Connector 21">
            <a:extLst>
              <a:ext uri="{FF2B5EF4-FFF2-40B4-BE49-F238E27FC236}">
                <a16:creationId xmlns:a16="http://schemas.microsoft.com/office/drawing/2014/main" id="{C01045F2-4475-472B-B136-F38034B4D449}"/>
              </a:ext>
            </a:extLst>
          </p:cNvPr>
          <p:cNvCxnSpPr/>
          <p:nvPr/>
        </p:nvCxnSpPr>
        <p:spPr>
          <a:xfrm>
            <a:off x="2509837" y="19335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BB4DF807-86C6-452C-A267-750E60D863BE}"/>
              </a:ext>
            </a:extLst>
          </p:cNvPr>
          <p:cNvCxnSpPr/>
          <p:nvPr/>
        </p:nvCxnSpPr>
        <p:spPr>
          <a:xfrm>
            <a:off x="5029202" y="12096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1DDCF3A4-7FDA-4118-A786-584B03518B10}"/>
              </a:ext>
            </a:extLst>
          </p:cNvPr>
          <p:cNvCxnSpPr/>
          <p:nvPr/>
        </p:nvCxnSpPr>
        <p:spPr>
          <a:xfrm>
            <a:off x="1252540" y="33051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AEBE3352-B805-4F96-8CDA-D6809213251A}"/>
              </a:ext>
            </a:extLst>
          </p:cNvPr>
          <p:cNvCxnSpPr/>
          <p:nvPr/>
        </p:nvCxnSpPr>
        <p:spPr>
          <a:xfrm>
            <a:off x="1657350" y="48291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6A97DC40-B7D2-4C5F-8807-59FB97012C4A}"/>
              </a:ext>
            </a:extLst>
          </p:cNvPr>
          <p:cNvCxnSpPr/>
          <p:nvPr/>
        </p:nvCxnSpPr>
        <p:spPr>
          <a:xfrm>
            <a:off x="2552697" y="6232237"/>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A9E94EC1-3346-4335-82ED-20208DD673FA}"/>
              </a:ext>
            </a:extLst>
          </p:cNvPr>
          <p:cNvCxnSpPr/>
          <p:nvPr/>
        </p:nvCxnSpPr>
        <p:spPr>
          <a:xfrm>
            <a:off x="5386387" y="6559402"/>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6FD23C84-7964-4725-A535-BBD4B78DF0B0}"/>
              </a:ext>
            </a:extLst>
          </p:cNvPr>
          <p:cNvCxnSpPr>
            <a:cxnSpLocks/>
          </p:cNvCxnSpPr>
          <p:nvPr/>
        </p:nvCxnSpPr>
        <p:spPr>
          <a:xfrm>
            <a:off x="7986712" y="6241762"/>
            <a:ext cx="2014538" cy="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2D5B508-91F9-4D0D-AD47-C890110D076F}"/>
              </a:ext>
            </a:extLst>
          </p:cNvPr>
          <p:cNvCxnSpPr>
            <a:cxnSpLocks/>
          </p:cNvCxnSpPr>
          <p:nvPr/>
        </p:nvCxnSpPr>
        <p:spPr>
          <a:xfrm>
            <a:off x="8993981" y="4714875"/>
            <a:ext cx="2262188" cy="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00A9B2FD-0241-4F2A-99D7-44A69C764891}"/>
              </a:ext>
            </a:extLst>
          </p:cNvPr>
          <p:cNvCxnSpPr>
            <a:cxnSpLocks/>
          </p:cNvCxnSpPr>
          <p:nvPr/>
        </p:nvCxnSpPr>
        <p:spPr>
          <a:xfrm>
            <a:off x="9146380" y="3305175"/>
            <a:ext cx="1871663"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7198B5F9-5F60-49F2-A649-93948308E198}"/>
              </a:ext>
            </a:extLst>
          </p:cNvPr>
          <p:cNvCxnSpPr/>
          <p:nvPr/>
        </p:nvCxnSpPr>
        <p:spPr>
          <a:xfrm>
            <a:off x="7289008" y="19335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8558CA86-1129-4F5D-A3D2-8106871B061D}"/>
              </a:ext>
            </a:extLst>
          </p:cNvPr>
          <p:cNvCxnSpPr/>
          <p:nvPr/>
        </p:nvCxnSpPr>
        <p:spPr>
          <a:xfrm>
            <a:off x="4257670" y="2028825"/>
            <a:ext cx="985842" cy="828675"/>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218809B-1611-412D-B279-4FC6AF8A00AF}"/>
              </a:ext>
            </a:extLst>
          </p:cNvPr>
          <p:cNvCxnSpPr>
            <a:cxnSpLocks/>
          </p:cNvCxnSpPr>
          <p:nvPr/>
        </p:nvCxnSpPr>
        <p:spPr>
          <a:xfrm>
            <a:off x="6015033" y="1337940"/>
            <a:ext cx="14292" cy="98529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42BDD9-2131-41A7-A965-FBB57385A8B7}"/>
              </a:ext>
            </a:extLst>
          </p:cNvPr>
          <p:cNvCxnSpPr>
            <a:cxnSpLocks/>
          </p:cNvCxnSpPr>
          <p:nvPr/>
        </p:nvCxnSpPr>
        <p:spPr>
          <a:xfrm>
            <a:off x="3045614" y="3371606"/>
            <a:ext cx="1857379" cy="22256"/>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1D17F7C-7F8D-4F03-8A12-CEF7723B79FE}"/>
              </a:ext>
            </a:extLst>
          </p:cNvPr>
          <p:cNvCxnSpPr>
            <a:cxnSpLocks/>
          </p:cNvCxnSpPr>
          <p:nvPr/>
        </p:nvCxnSpPr>
        <p:spPr>
          <a:xfrm flipV="1">
            <a:off x="3490906" y="4260561"/>
            <a:ext cx="1538296" cy="52376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B817183-C364-4166-9B8D-7CBD57BBF15F}"/>
              </a:ext>
            </a:extLst>
          </p:cNvPr>
          <p:cNvCxnSpPr>
            <a:cxnSpLocks/>
          </p:cNvCxnSpPr>
          <p:nvPr/>
        </p:nvCxnSpPr>
        <p:spPr>
          <a:xfrm flipV="1">
            <a:off x="4136230" y="4667672"/>
            <a:ext cx="1307307" cy="1471115"/>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5EAD4B6-19C6-469C-ACD5-58B94384884E}"/>
              </a:ext>
            </a:extLst>
          </p:cNvPr>
          <p:cNvCxnSpPr>
            <a:cxnSpLocks/>
          </p:cNvCxnSpPr>
          <p:nvPr/>
        </p:nvCxnSpPr>
        <p:spPr>
          <a:xfrm flipV="1">
            <a:off x="5419716" y="4784325"/>
            <a:ext cx="461972" cy="147870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00E6C54-0515-4EA5-B45F-C55087F0131D}"/>
              </a:ext>
            </a:extLst>
          </p:cNvPr>
          <p:cNvCxnSpPr>
            <a:cxnSpLocks/>
          </p:cNvCxnSpPr>
          <p:nvPr/>
        </p:nvCxnSpPr>
        <p:spPr>
          <a:xfrm flipH="1" flipV="1">
            <a:off x="6948486" y="4616048"/>
            <a:ext cx="1038226" cy="152273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C2E70B4-3FAD-4DF9-A7B6-1C32D96DACDA}"/>
              </a:ext>
            </a:extLst>
          </p:cNvPr>
          <p:cNvCxnSpPr>
            <a:cxnSpLocks/>
          </p:cNvCxnSpPr>
          <p:nvPr/>
        </p:nvCxnSpPr>
        <p:spPr>
          <a:xfrm flipH="1" flipV="1">
            <a:off x="7467599" y="4095986"/>
            <a:ext cx="1497806" cy="5764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D19A816-3ADD-4D6B-9C5A-BDF3CC3573FB}"/>
              </a:ext>
            </a:extLst>
          </p:cNvPr>
          <p:cNvCxnSpPr>
            <a:cxnSpLocks/>
          </p:cNvCxnSpPr>
          <p:nvPr/>
        </p:nvCxnSpPr>
        <p:spPr>
          <a:xfrm flipH="1">
            <a:off x="7403307" y="3292274"/>
            <a:ext cx="1635920" cy="79332"/>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3ACCB8C-20B9-4876-A945-9515886E7447}"/>
              </a:ext>
            </a:extLst>
          </p:cNvPr>
          <p:cNvCxnSpPr>
            <a:cxnSpLocks/>
          </p:cNvCxnSpPr>
          <p:nvPr/>
        </p:nvCxnSpPr>
        <p:spPr>
          <a:xfrm flipH="1">
            <a:off x="6862762" y="2005343"/>
            <a:ext cx="414336" cy="558773"/>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9A0823B-A05F-4F02-9CFB-4B00A2FAC259}"/>
              </a:ext>
            </a:extLst>
          </p:cNvPr>
          <p:cNvSpPr txBox="1"/>
          <p:nvPr/>
        </p:nvSpPr>
        <p:spPr>
          <a:xfrm>
            <a:off x="5312566" y="369916"/>
            <a:ext cx="1419225" cy="523220"/>
          </a:xfrm>
          <a:prstGeom prst="rect">
            <a:avLst/>
          </a:prstGeom>
          <a:noFill/>
        </p:spPr>
        <p:txBody>
          <a:bodyPr wrap="square" rtlCol="0">
            <a:spAutoFit/>
          </a:bodyPr>
          <a:lstStyle/>
          <a:p>
            <a:r>
              <a:rPr lang="en-GB" sz="2800" dirty="0">
                <a:latin typeface="OpenDyslexicAlta" pitchFamily="2" charset="77"/>
              </a:rPr>
              <a:t>wrap</a:t>
            </a:r>
          </a:p>
        </p:txBody>
      </p:sp>
      <p:sp>
        <p:nvSpPr>
          <p:cNvPr id="38" name="TextBox 37">
            <a:extLst>
              <a:ext uri="{FF2B5EF4-FFF2-40B4-BE49-F238E27FC236}">
                <a16:creationId xmlns:a16="http://schemas.microsoft.com/office/drawing/2014/main" id="{F1DF19A4-66EB-4071-957F-1F7C54C200D1}"/>
              </a:ext>
            </a:extLst>
          </p:cNvPr>
          <p:cNvSpPr txBox="1"/>
          <p:nvPr/>
        </p:nvSpPr>
        <p:spPr>
          <a:xfrm>
            <a:off x="7727155" y="1093100"/>
            <a:ext cx="1419225" cy="523220"/>
          </a:xfrm>
          <a:prstGeom prst="rect">
            <a:avLst/>
          </a:prstGeom>
          <a:noFill/>
        </p:spPr>
        <p:txBody>
          <a:bodyPr wrap="square" rtlCol="0">
            <a:spAutoFit/>
          </a:bodyPr>
          <a:lstStyle/>
          <a:p>
            <a:r>
              <a:rPr lang="en-GB" sz="2800" dirty="0">
                <a:latin typeface="OpenDyslexicAlta" pitchFamily="2" charset="77"/>
              </a:rPr>
              <a:t>slip</a:t>
            </a:r>
          </a:p>
        </p:txBody>
      </p:sp>
    </p:spTree>
    <p:extLst>
      <p:ext uri="{BB962C8B-B14F-4D97-AF65-F5344CB8AC3E}">
        <p14:creationId xmlns:p14="http://schemas.microsoft.com/office/powerpoint/2010/main" val="25775760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70511567"/>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767315011"/>
                    </a:ext>
                  </a:extLst>
                </a:gridCol>
                <a:gridCol w="1858433">
                  <a:extLst>
                    <a:ext uri="{9D8B030D-6E8A-4147-A177-3AD203B41FA5}">
                      <a16:colId xmlns:a16="http://schemas.microsoft.com/office/drawing/2014/main" val="4891424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patting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humming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dropping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running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hopping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clapping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sitting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flipping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wrapping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slipping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1361917"/>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Adding ‘-ing’ to words of one syllable.  The last letter is doubled to keep the short vowel sound.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445390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76964032"/>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patting</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humming</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dropping</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running</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hopping </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clapping</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sitting</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flipping</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wrapping</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slipping</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9102943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‘-ing’ to words of one syllable.  The last letter is doubled to keep the short vowel sound.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6832064"/>
              </p:ext>
            </p:extLst>
          </p:nvPr>
        </p:nvGraphicFramePr>
        <p:xfrm>
          <a:off x="5062310" y="1439856"/>
          <a:ext cx="5453290" cy="4665220"/>
        </p:xfrm>
        <a:graphic>
          <a:graphicData uri="http://schemas.openxmlformats.org/drawingml/2006/table">
            <a:tbl>
              <a:tblPr firstRow="1" firstCol="1" bandRow="1">
                <a:tableStyleId>{5940675A-B579-460E-94D1-54222C63F5DA}</a:tableStyleId>
              </a:tblPr>
              <a:tblGrid>
                <a:gridCol w="463139">
                  <a:extLst>
                    <a:ext uri="{9D8B030D-6E8A-4147-A177-3AD203B41FA5}">
                      <a16:colId xmlns:a16="http://schemas.microsoft.com/office/drawing/2014/main" val="20000"/>
                    </a:ext>
                  </a:extLst>
                </a:gridCol>
                <a:gridCol w="463139">
                  <a:extLst>
                    <a:ext uri="{9D8B030D-6E8A-4147-A177-3AD203B41FA5}">
                      <a16:colId xmlns:a16="http://schemas.microsoft.com/office/drawing/2014/main" val="20001"/>
                    </a:ext>
                  </a:extLst>
                </a:gridCol>
                <a:gridCol w="455033">
                  <a:extLst>
                    <a:ext uri="{9D8B030D-6E8A-4147-A177-3AD203B41FA5}">
                      <a16:colId xmlns:a16="http://schemas.microsoft.com/office/drawing/2014/main" val="20002"/>
                    </a:ext>
                  </a:extLst>
                </a:gridCol>
                <a:gridCol w="458071">
                  <a:extLst>
                    <a:ext uri="{9D8B030D-6E8A-4147-A177-3AD203B41FA5}">
                      <a16:colId xmlns:a16="http://schemas.microsoft.com/office/drawing/2014/main" val="20003"/>
                    </a:ext>
                  </a:extLst>
                </a:gridCol>
                <a:gridCol w="456046">
                  <a:extLst>
                    <a:ext uri="{9D8B030D-6E8A-4147-A177-3AD203B41FA5}">
                      <a16:colId xmlns:a16="http://schemas.microsoft.com/office/drawing/2014/main" val="20004"/>
                    </a:ext>
                  </a:extLst>
                </a:gridCol>
                <a:gridCol w="463139">
                  <a:extLst>
                    <a:ext uri="{9D8B030D-6E8A-4147-A177-3AD203B41FA5}">
                      <a16:colId xmlns:a16="http://schemas.microsoft.com/office/drawing/2014/main" val="20005"/>
                    </a:ext>
                  </a:extLst>
                </a:gridCol>
                <a:gridCol w="455540">
                  <a:extLst>
                    <a:ext uri="{9D8B030D-6E8A-4147-A177-3AD203B41FA5}">
                      <a16:colId xmlns:a16="http://schemas.microsoft.com/office/drawing/2014/main" val="20006"/>
                    </a:ext>
                  </a:extLst>
                </a:gridCol>
                <a:gridCol w="463647">
                  <a:extLst>
                    <a:ext uri="{9D8B030D-6E8A-4147-A177-3AD203B41FA5}">
                      <a16:colId xmlns:a16="http://schemas.microsoft.com/office/drawing/2014/main" val="20007"/>
                    </a:ext>
                  </a:extLst>
                </a:gridCol>
                <a:gridCol w="443884">
                  <a:extLst>
                    <a:ext uri="{9D8B030D-6E8A-4147-A177-3AD203B41FA5}">
                      <a16:colId xmlns:a16="http://schemas.microsoft.com/office/drawing/2014/main" val="20008"/>
                    </a:ext>
                  </a:extLst>
                </a:gridCol>
                <a:gridCol w="443884">
                  <a:extLst>
                    <a:ext uri="{9D8B030D-6E8A-4147-A177-3AD203B41FA5}">
                      <a16:colId xmlns:a16="http://schemas.microsoft.com/office/drawing/2014/main" val="20009"/>
                    </a:ext>
                  </a:extLst>
                </a:gridCol>
                <a:gridCol w="443884">
                  <a:extLst>
                    <a:ext uri="{9D8B030D-6E8A-4147-A177-3AD203B41FA5}">
                      <a16:colId xmlns:a16="http://schemas.microsoft.com/office/drawing/2014/main" val="20010"/>
                    </a:ext>
                  </a:extLst>
                </a:gridCol>
                <a:gridCol w="443884">
                  <a:extLst>
                    <a:ext uri="{9D8B030D-6E8A-4147-A177-3AD203B41FA5}">
                      <a16:colId xmlns:a16="http://schemas.microsoft.com/office/drawing/2014/main" val="20011"/>
                    </a:ext>
                  </a:extLst>
                </a:gridCol>
              </a:tblGrid>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extLst>
                  <a:ext uri="{0D108BD9-81ED-4DB2-BD59-A6C34878D82A}">
                    <a16:rowId xmlns:a16="http://schemas.microsoft.com/office/drawing/2014/main" val="10002"/>
                  </a:ext>
                </a:extLst>
              </a:tr>
              <a:tr h="466522">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extLst>
                  <a:ext uri="{0D108BD9-81ED-4DB2-BD59-A6C34878D82A}">
                    <a16:rowId xmlns:a16="http://schemas.microsoft.com/office/drawing/2014/main" val="10005"/>
                  </a:ext>
                </a:extLst>
              </a:tr>
              <a:tr h="466522">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extLst>
                  <a:ext uri="{0D108BD9-81ED-4DB2-BD59-A6C34878D82A}">
                    <a16:rowId xmlns:a16="http://schemas.microsoft.com/office/drawing/2014/main" val="10006"/>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extLst>
                  <a:ext uri="{0D108BD9-81ED-4DB2-BD59-A6C34878D82A}">
                    <a16:rowId xmlns:a16="http://schemas.microsoft.com/office/drawing/2014/main" val="10008"/>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extLst>
                  <a:ext uri="{0D108BD9-81ED-4DB2-BD59-A6C34878D82A}">
                    <a16:rowId xmlns:a16="http://schemas.microsoft.com/office/drawing/2014/main" val="10009"/>
                  </a:ext>
                </a:extLst>
              </a:tr>
            </a:tbl>
          </a:graphicData>
        </a:graphic>
      </p:graphicFrame>
      <p:sp>
        <p:nvSpPr>
          <p:cNvPr id="7" name="TextBox 6"/>
          <p:cNvSpPr txBox="1"/>
          <p:nvPr/>
        </p:nvSpPr>
        <p:spPr>
          <a:xfrm>
            <a:off x="4580371" y="6260064"/>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the word search?</a:t>
            </a:r>
          </a:p>
        </p:txBody>
      </p:sp>
    </p:spTree>
    <p:extLst>
      <p:ext uri="{BB962C8B-B14F-4D97-AF65-F5344CB8AC3E}">
        <p14:creationId xmlns:p14="http://schemas.microsoft.com/office/powerpoint/2010/main" val="873916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54571067"/>
              </p:ext>
            </p:extLst>
          </p:nvPr>
        </p:nvGraphicFramePr>
        <p:xfrm>
          <a:off x="508000" y="1347688"/>
          <a:ext cx="2787650" cy="4897352"/>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39351">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age</a:t>
                      </a:r>
                    </a:p>
                  </a:txBody>
                  <a:tcPr/>
                </a:tc>
                <a:extLst>
                  <a:ext uri="{0D108BD9-81ED-4DB2-BD59-A6C34878D82A}">
                    <a16:rowId xmlns:a16="http://schemas.microsoft.com/office/drawing/2014/main" val="10001"/>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huge</a:t>
                      </a:r>
                    </a:p>
                  </a:txBody>
                  <a:tcPr/>
                </a:tc>
                <a:extLst>
                  <a:ext uri="{0D108BD9-81ED-4DB2-BD59-A6C34878D82A}">
                    <a16:rowId xmlns:a16="http://schemas.microsoft.com/office/drawing/2014/main" val="10002"/>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change</a:t>
                      </a:r>
                    </a:p>
                  </a:txBody>
                  <a:tcPr/>
                </a:tc>
                <a:extLst>
                  <a:ext uri="{0D108BD9-81ED-4DB2-BD59-A6C34878D82A}">
                    <a16:rowId xmlns:a16="http://schemas.microsoft.com/office/drawing/2014/main" val="10003"/>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charge</a:t>
                      </a:r>
                    </a:p>
                  </a:txBody>
                  <a:tcPr/>
                </a:tc>
                <a:extLst>
                  <a:ext uri="{0D108BD9-81ED-4DB2-BD59-A6C34878D82A}">
                    <a16:rowId xmlns:a16="http://schemas.microsoft.com/office/drawing/2014/main" val="10004"/>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bulge</a:t>
                      </a:r>
                    </a:p>
                  </a:txBody>
                  <a:tcPr/>
                </a:tc>
                <a:extLst>
                  <a:ext uri="{0D108BD9-81ED-4DB2-BD59-A6C34878D82A}">
                    <a16:rowId xmlns:a16="http://schemas.microsoft.com/office/drawing/2014/main" val="10005"/>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village</a:t>
                      </a:r>
                    </a:p>
                  </a:txBody>
                  <a:tcPr/>
                </a:tc>
                <a:extLst>
                  <a:ext uri="{0D108BD9-81ED-4DB2-BD59-A6C34878D82A}">
                    <a16:rowId xmlns:a16="http://schemas.microsoft.com/office/drawing/2014/main" val="10006"/>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range</a:t>
                      </a:r>
                    </a:p>
                  </a:txBody>
                  <a:tcPr/>
                </a:tc>
                <a:extLst>
                  <a:ext uri="{0D108BD9-81ED-4DB2-BD59-A6C34878D82A}">
                    <a16:rowId xmlns:a16="http://schemas.microsoft.com/office/drawing/2014/main" val="10007"/>
                  </a:ext>
                </a:extLst>
              </a:tr>
              <a:tr h="401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orange</a:t>
                      </a:r>
                    </a:p>
                  </a:txBody>
                  <a:tcPr/>
                </a:tc>
                <a:extLst>
                  <a:ext uri="{0D108BD9-81ED-4DB2-BD59-A6C34878D82A}">
                    <a16:rowId xmlns:a16="http://schemas.microsoft.com/office/drawing/2014/main" val="10008"/>
                  </a:ext>
                </a:extLst>
              </a:tr>
              <a:tr h="215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hinge</a:t>
                      </a:r>
                    </a:p>
                  </a:txBody>
                  <a:tcPr/>
                </a:tc>
                <a:extLst>
                  <a:ext uri="{0D108BD9-81ED-4DB2-BD59-A6C34878D82A}">
                    <a16:rowId xmlns:a16="http://schemas.microsoft.com/office/drawing/2014/main" val="10009"/>
                  </a:ext>
                </a:extLst>
              </a:tr>
              <a:tr h="615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stage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3548472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/j/ sound spelt </a:t>
                      </a:r>
                      <a:r>
                        <a:rPr lang="mr-IN" sz="1400" b="0" i="0" baseline="0" dirty="0">
                          <a:latin typeface="Muli" pitchFamily="2" charset="77"/>
                        </a:rPr>
                        <a:t>–</a:t>
                      </a:r>
                      <a:r>
                        <a:rPr lang="en-GB" sz="1400" baseline="0" dirty="0" err="1">
                          <a:latin typeface="Muli" pitchFamily="2" charset="77"/>
                        </a:rPr>
                        <a:t>ge</a:t>
                      </a:r>
                      <a:r>
                        <a:rPr lang="en-GB" sz="1400" baseline="0" dirty="0">
                          <a:latin typeface="Muli" pitchFamily="2" charset="77"/>
                        </a:rPr>
                        <a:t> at the end of words. </a:t>
                      </a:r>
                    </a:p>
                    <a:p>
                      <a:endParaRPr lang="en-GB" sz="1400" baseline="0" dirty="0">
                        <a:latin typeface="Muli" pitchFamily="2" charset="77"/>
                      </a:endParaRPr>
                    </a:p>
                    <a:p>
                      <a:r>
                        <a:rPr lang="en-GB" sz="1400" baseline="0" dirty="0">
                          <a:latin typeface="Muli" pitchFamily="2" charset="77"/>
                        </a:rPr>
                        <a:t>Name:</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362910660"/>
              </p:ext>
            </p:extLst>
          </p:nvPr>
        </p:nvGraphicFramePr>
        <p:xfrm>
          <a:off x="5605235" y="1600196"/>
          <a:ext cx="4540252" cy="4198698"/>
        </p:xfrm>
        <a:graphic>
          <a:graphicData uri="http://schemas.openxmlformats.org/drawingml/2006/table">
            <a:tbl>
              <a:tblPr firstRow="1" firstCol="1" bandRow="1">
                <a:tableStyleId>{5940675A-B579-460E-94D1-54222C63F5DA}</a:tableStyleId>
              </a:tblPr>
              <a:tblGrid>
                <a:gridCol w="460576">
                  <a:extLst>
                    <a:ext uri="{9D8B030D-6E8A-4147-A177-3AD203B41FA5}">
                      <a16:colId xmlns:a16="http://schemas.microsoft.com/office/drawing/2014/main" val="20000"/>
                    </a:ext>
                  </a:extLst>
                </a:gridCol>
                <a:gridCol w="460576">
                  <a:extLst>
                    <a:ext uri="{9D8B030D-6E8A-4147-A177-3AD203B41FA5}">
                      <a16:colId xmlns:a16="http://schemas.microsoft.com/office/drawing/2014/main" val="20001"/>
                    </a:ext>
                  </a:extLst>
                </a:gridCol>
                <a:gridCol w="452514">
                  <a:extLst>
                    <a:ext uri="{9D8B030D-6E8A-4147-A177-3AD203B41FA5}">
                      <a16:colId xmlns:a16="http://schemas.microsoft.com/office/drawing/2014/main" val="20002"/>
                    </a:ext>
                  </a:extLst>
                </a:gridCol>
                <a:gridCol w="455536">
                  <a:extLst>
                    <a:ext uri="{9D8B030D-6E8A-4147-A177-3AD203B41FA5}">
                      <a16:colId xmlns:a16="http://schemas.microsoft.com/office/drawing/2014/main" val="20003"/>
                    </a:ext>
                  </a:extLst>
                </a:gridCol>
                <a:gridCol w="453522">
                  <a:extLst>
                    <a:ext uri="{9D8B030D-6E8A-4147-A177-3AD203B41FA5}">
                      <a16:colId xmlns:a16="http://schemas.microsoft.com/office/drawing/2014/main" val="20004"/>
                    </a:ext>
                  </a:extLst>
                </a:gridCol>
                <a:gridCol w="460576">
                  <a:extLst>
                    <a:ext uri="{9D8B030D-6E8A-4147-A177-3AD203B41FA5}">
                      <a16:colId xmlns:a16="http://schemas.microsoft.com/office/drawing/2014/main" val="20005"/>
                    </a:ext>
                  </a:extLst>
                </a:gridCol>
                <a:gridCol w="453018">
                  <a:extLst>
                    <a:ext uri="{9D8B030D-6E8A-4147-A177-3AD203B41FA5}">
                      <a16:colId xmlns:a16="http://schemas.microsoft.com/office/drawing/2014/main" val="20006"/>
                    </a:ext>
                  </a:extLst>
                </a:gridCol>
                <a:gridCol w="461080">
                  <a:extLst>
                    <a:ext uri="{9D8B030D-6E8A-4147-A177-3AD203B41FA5}">
                      <a16:colId xmlns:a16="http://schemas.microsoft.com/office/drawing/2014/main" val="20007"/>
                    </a:ext>
                  </a:extLst>
                </a:gridCol>
                <a:gridCol w="441427">
                  <a:extLst>
                    <a:ext uri="{9D8B030D-6E8A-4147-A177-3AD203B41FA5}">
                      <a16:colId xmlns:a16="http://schemas.microsoft.com/office/drawing/2014/main" val="20008"/>
                    </a:ext>
                  </a:extLst>
                </a:gridCol>
                <a:gridCol w="441427">
                  <a:extLst>
                    <a:ext uri="{9D8B030D-6E8A-4147-A177-3AD203B41FA5}">
                      <a16:colId xmlns:a16="http://schemas.microsoft.com/office/drawing/2014/main" val="20009"/>
                    </a:ext>
                  </a:extLst>
                </a:gridCol>
              </a:tblGrid>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extLst>
                  <a:ext uri="{0D108BD9-81ED-4DB2-BD59-A6C34878D82A}">
                    <a16:rowId xmlns:a16="http://schemas.microsoft.com/office/drawing/2014/main" val="10002"/>
                  </a:ext>
                </a:extLst>
              </a:tr>
              <a:tr h="466522">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extLst>
                  <a:ext uri="{0D108BD9-81ED-4DB2-BD59-A6C34878D82A}">
                    <a16:rowId xmlns:a16="http://schemas.microsoft.com/office/drawing/2014/main" val="10005"/>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extLst>
                  <a:ext uri="{0D108BD9-81ED-4DB2-BD59-A6C34878D82A}">
                    <a16:rowId xmlns:a16="http://schemas.microsoft.com/office/drawing/2014/main" val="10006"/>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extLst>
                  <a:ext uri="{0D108BD9-81ED-4DB2-BD59-A6C34878D82A}">
                    <a16:rowId xmlns:a16="http://schemas.microsoft.com/office/drawing/2014/main" val="10008"/>
                  </a:ext>
                </a:extLst>
              </a:tr>
            </a:tbl>
          </a:graphicData>
        </a:graphic>
      </p:graphicFrame>
      <p:sp>
        <p:nvSpPr>
          <p:cNvPr id="7" name="TextBox 6"/>
          <p:cNvSpPr txBox="1"/>
          <p:nvPr/>
        </p:nvSpPr>
        <p:spPr>
          <a:xfrm>
            <a:off x="4780396" y="6128244"/>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the word search?</a:t>
            </a:r>
          </a:p>
        </p:txBody>
      </p:sp>
    </p:spTree>
    <p:extLst>
      <p:ext uri="{BB962C8B-B14F-4D97-AF65-F5344CB8AC3E}">
        <p14:creationId xmlns:p14="http://schemas.microsoft.com/office/powerpoint/2010/main" val="7292312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patting</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humming</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dropping</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running</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hopping </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clapping</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sitting</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flipping</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wrapping</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slipping</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72442217"/>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‘-ing’ to words of one syllable.  The last letter is doubled to keep the short vowel sound.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71749980"/>
              </p:ext>
            </p:extLst>
          </p:nvPr>
        </p:nvGraphicFramePr>
        <p:xfrm>
          <a:off x="5062310" y="1439856"/>
          <a:ext cx="5453290" cy="4665220"/>
        </p:xfrm>
        <a:graphic>
          <a:graphicData uri="http://schemas.openxmlformats.org/drawingml/2006/table">
            <a:tbl>
              <a:tblPr firstRow="1" firstCol="1" bandRow="1">
                <a:tableStyleId>{5940675A-B579-460E-94D1-54222C63F5DA}</a:tableStyleId>
              </a:tblPr>
              <a:tblGrid>
                <a:gridCol w="463139">
                  <a:extLst>
                    <a:ext uri="{9D8B030D-6E8A-4147-A177-3AD203B41FA5}">
                      <a16:colId xmlns:a16="http://schemas.microsoft.com/office/drawing/2014/main" val="20000"/>
                    </a:ext>
                  </a:extLst>
                </a:gridCol>
                <a:gridCol w="463139">
                  <a:extLst>
                    <a:ext uri="{9D8B030D-6E8A-4147-A177-3AD203B41FA5}">
                      <a16:colId xmlns:a16="http://schemas.microsoft.com/office/drawing/2014/main" val="20001"/>
                    </a:ext>
                  </a:extLst>
                </a:gridCol>
                <a:gridCol w="455033">
                  <a:extLst>
                    <a:ext uri="{9D8B030D-6E8A-4147-A177-3AD203B41FA5}">
                      <a16:colId xmlns:a16="http://schemas.microsoft.com/office/drawing/2014/main" val="20002"/>
                    </a:ext>
                  </a:extLst>
                </a:gridCol>
                <a:gridCol w="458071">
                  <a:extLst>
                    <a:ext uri="{9D8B030D-6E8A-4147-A177-3AD203B41FA5}">
                      <a16:colId xmlns:a16="http://schemas.microsoft.com/office/drawing/2014/main" val="20003"/>
                    </a:ext>
                  </a:extLst>
                </a:gridCol>
                <a:gridCol w="456046">
                  <a:extLst>
                    <a:ext uri="{9D8B030D-6E8A-4147-A177-3AD203B41FA5}">
                      <a16:colId xmlns:a16="http://schemas.microsoft.com/office/drawing/2014/main" val="20004"/>
                    </a:ext>
                  </a:extLst>
                </a:gridCol>
                <a:gridCol w="463139">
                  <a:extLst>
                    <a:ext uri="{9D8B030D-6E8A-4147-A177-3AD203B41FA5}">
                      <a16:colId xmlns:a16="http://schemas.microsoft.com/office/drawing/2014/main" val="20005"/>
                    </a:ext>
                  </a:extLst>
                </a:gridCol>
                <a:gridCol w="488236">
                  <a:extLst>
                    <a:ext uri="{9D8B030D-6E8A-4147-A177-3AD203B41FA5}">
                      <a16:colId xmlns:a16="http://schemas.microsoft.com/office/drawing/2014/main" val="20006"/>
                    </a:ext>
                  </a:extLst>
                </a:gridCol>
                <a:gridCol w="430951">
                  <a:extLst>
                    <a:ext uri="{9D8B030D-6E8A-4147-A177-3AD203B41FA5}">
                      <a16:colId xmlns:a16="http://schemas.microsoft.com/office/drawing/2014/main" val="20007"/>
                    </a:ext>
                  </a:extLst>
                </a:gridCol>
                <a:gridCol w="430440">
                  <a:extLst>
                    <a:ext uri="{9D8B030D-6E8A-4147-A177-3AD203B41FA5}">
                      <a16:colId xmlns:a16="http://schemas.microsoft.com/office/drawing/2014/main" val="20008"/>
                    </a:ext>
                  </a:extLst>
                </a:gridCol>
                <a:gridCol w="450574">
                  <a:extLst>
                    <a:ext uri="{9D8B030D-6E8A-4147-A177-3AD203B41FA5}">
                      <a16:colId xmlns:a16="http://schemas.microsoft.com/office/drawing/2014/main" val="20009"/>
                    </a:ext>
                  </a:extLst>
                </a:gridCol>
                <a:gridCol w="450638">
                  <a:extLst>
                    <a:ext uri="{9D8B030D-6E8A-4147-A177-3AD203B41FA5}">
                      <a16:colId xmlns:a16="http://schemas.microsoft.com/office/drawing/2014/main" val="20010"/>
                    </a:ext>
                  </a:extLst>
                </a:gridCol>
                <a:gridCol w="443884">
                  <a:extLst>
                    <a:ext uri="{9D8B030D-6E8A-4147-A177-3AD203B41FA5}">
                      <a16:colId xmlns:a16="http://schemas.microsoft.com/office/drawing/2014/main" val="20011"/>
                    </a:ext>
                  </a:extLst>
                </a:gridCol>
              </a:tblGrid>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extLst>
                  <a:ext uri="{0D108BD9-81ED-4DB2-BD59-A6C34878D82A}">
                    <a16:rowId xmlns:a16="http://schemas.microsoft.com/office/drawing/2014/main" val="10002"/>
                  </a:ext>
                </a:extLst>
              </a:tr>
              <a:tr h="466522">
                <a:tc>
                  <a:txBody>
                    <a:bodyPr/>
                    <a:lstStyle/>
                    <a:p>
                      <a:pPr algn="ctr"/>
                      <a:r>
                        <a:rPr lang="en-GB" sz="2400" b="0" i="0" dirty="0">
                          <a:latin typeface="OpenDyslexicAlta" pitchFamily="2" charset="77"/>
                          <a:ea typeface="OpenDyslexic" charset="0"/>
                          <a:cs typeface="OpenDyslexic" charset="0"/>
                        </a:rPr>
                        <a:t>o</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extLst>
                  <a:ext uri="{0D108BD9-81ED-4DB2-BD59-A6C34878D82A}">
                    <a16:rowId xmlns:a16="http://schemas.microsoft.com/office/drawing/2014/main" val="10005"/>
                  </a:ext>
                </a:extLst>
              </a:tr>
              <a:tr h="466522">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p</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p</a:t>
                      </a:r>
                    </a:p>
                  </a:txBody>
                  <a:tcPr marL="68580" marR="68580" marT="0" marB="0">
                    <a:solidFill>
                      <a:srgbClr val="FF3860"/>
                    </a:solidFill>
                  </a:tcPr>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extLst>
                  <a:ext uri="{0D108BD9-81ED-4DB2-BD59-A6C34878D82A}">
                    <a16:rowId xmlns:a16="http://schemas.microsoft.com/office/drawing/2014/main" val="10006"/>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extLst>
                  <a:ext uri="{0D108BD9-81ED-4DB2-BD59-A6C34878D82A}">
                    <a16:rowId xmlns:a16="http://schemas.microsoft.com/office/drawing/2014/main" val="10008"/>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extLst>
                  <a:ext uri="{0D108BD9-81ED-4DB2-BD59-A6C34878D82A}">
                    <a16:rowId xmlns:a16="http://schemas.microsoft.com/office/drawing/2014/main" val="10009"/>
                  </a:ext>
                </a:extLst>
              </a:tr>
            </a:tbl>
          </a:graphicData>
        </a:graphic>
      </p:graphicFrame>
      <p:sp>
        <p:nvSpPr>
          <p:cNvPr id="7" name="TextBox 6"/>
          <p:cNvSpPr txBox="1"/>
          <p:nvPr/>
        </p:nvSpPr>
        <p:spPr>
          <a:xfrm>
            <a:off x="4580371" y="6260064"/>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the word search?</a:t>
            </a:r>
          </a:p>
        </p:txBody>
      </p:sp>
    </p:spTree>
    <p:extLst>
      <p:ext uri="{BB962C8B-B14F-4D97-AF65-F5344CB8AC3E}">
        <p14:creationId xmlns:p14="http://schemas.microsoft.com/office/powerpoint/2010/main" val="42503986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Adding ‘</a:t>
            </a:r>
            <a:r>
              <a:rPr lang="mr-IN" dirty="0"/>
              <a:t>–</a:t>
            </a:r>
            <a:r>
              <a:rPr lang="en-GB" dirty="0"/>
              <a:t>ed’ to words of one syllable.  The last letter is doubled to keep the short vowel sound.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21</a:t>
            </a:r>
          </a:p>
        </p:txBody>
      </p:sp>
    </p:spTree>
    <p:extLst>
      <p:ext uri="{BB962C8B-B14F-4D97-AF65-F5344CB8AC3E}">
        <p14:creationId xmlns:p14="http://schemas.microsoft.com/office/powerpoint/2010/main" val="19627716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a:bodyPr>
          <a:lstStyle/>
          <a:p>
            <a:r>
              <a:rPr lang="en-GB" dirty="0"/>
              <a:t>21</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Adding ‘</a:t>
            </a:r>
            <a:r>
              <a:rPr lang="mr-IN" dirty="0"/>
              <a:t>–</a:t>
            </a:r>
            <a:r>
              <a:rPr lang="en-GB" dirty="0"/>
              <a:t>ed'’ to words of one syllable.  The last letter is doubled to keep the short vowel sound.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889591835"/>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When adding ‘ed’ to words of one syllable, the last letter is double to keep the short vowel sound. </a:t>
                      </a:r>
                    </a:p>
                    <a:p>
                      <a:endParaRPr lang="en-GB" sz="1700" b="0" i="0" dirty="0">
                        <a:latin typeface="Muli" pitchFamily="2" charset="77"/>
                      </a:endParaRP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the children to reverse the ‘ed’ process and return the words back to their root word. The need to remember that to make the word end in ‘ed’ they have to double the final letter so to remove ‘ed’ they must also remove the letter before the ‘ed’.</a:t>
                      </a:r>
                      <a:br>
                        <a:rPr lang="en-GB" sz="1700" b="0" i="0" baseline="0" dirty="0">
                          <a:latin typeface="Muli" pitchFamily="2" charset="77"/>
                        </a:rPr>
                      </a:br>
                      <a:br>
                        <a:rPr lang="en-GB" sz="1700" b="0" i="0" baseline="0" dirty="0">
                          <a:latin typeface="Muli" pitchFamily="2" charset="77"/>
                        </a:rPr>
                      </a:br>
                      <a:endParaRPr lang="en-GB" sz="1700" b="0" i="0" baseline="0" dirty="0">
                        <a:latin typeface="Muli" pitchFamily="2" charset="77"/>
                      </a:endParaRP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800" b="0" i="0" dirty="0">
                          <a:latin typeface="Muli" pitchFamily="2" charset="77"/>
                        </a:rPr>
                        <a:t>Children to choose the correct word from the spelling list to complete the sentence on the power point.</a:t>
                      </a:r>
                    </a:p>
                    <a:p>
                      <a:endParaRPr lang="en-GB" sz="1800" b="0" i="0" dirty="0">
                        <a:latin typeface="Muli" pitchFamily="2" charset="77"/>
                      </a:endParaRPr>
                    </a:p>
                    <a:p>
                      <a:r>
                        <a:rPr lang="en-GB" sz="1800" b="0" i="0" dirty="0">
                          <a:latin typeface="Muli" pitchFamily="2" charset="77"/>
                        </a:rPr>
                        <a:t>Check with a partner and then feed back as a class. </a:t>
                      </a:r>
                    </a:p>
                    <a:p>
                      <a:endParaRPr lang="en-GB" sz="1800" b="0" i="0" kern="1200" dirty="0">
                        <a:solidFill>
                          <a:schemeClr val="tx1"/>
                        </a:solidFill>
                        <a:effectLst/>
                        <a:latin typeface="Muli" pitchFamily="2" charset="77"/>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373159662"/>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patted</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hummed</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dropped</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clapped</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clipped</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wrapped</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napped</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ripped</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drummed</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dragged</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92873327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5375B4-3BBD-4824-8C42-5B19AFAFC287}"/>
              </a:ext>
            </a:extLst>
          </p:cNvPr>
          <p:cNvSpPr/>
          <p:nvPr/>
        </p:nvSpPr>
        <p:spPr>
          <a:xfrm>
            <a:off x="5105400" y="2514600"/>
            <a:ext cx="2095500" cy="2028825"/>
          </a:xfrm>
          <a:prstGeom prst="ellipse">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OpenDyslexicAlta" pitchFamily="2" charset="77"/>
            </a:endParaRPr>
          </a:p>
        </p:txBody>
      </p:sp>
      <p:sp>
        <p:nvSpPr>
          <p:cNvPr id="9" name="TextBox 8">
            <a:extLst>
              <a:ext uri="{FF2B5EF4-FFF2-40B4-BE49-F238E27FC236}">
                <a16:creationId xmlns:a16="http://schemas.microsoft.com/office/drawing/2014/main" id="{75E85226-5763-466F-ADB3-B2F95F9AD9AF}"/>
              </a:ext>
            </a:extLst>
          </p:cNvPr>
          <p:cNvSpPr txBox="1"/>
          <p:nvPr/>
        </p:nvSpPr>
        <p:spPr>
          <a:xfrm>
            <a:off x="5243512" y="3085079"/>
            <a:ext cx="1726405" cy="769441"/>
          </a:xfrm>
          <a:prstGeom prst="rect">
            <a:avLst/>
          </a:prstGeom>
          <a:noFill/>
          <a:ln>
            <a:noFill/>
          </a:ln>
        </p:spPr>
        <p:txBody>
          <a:bodyPr wrap="square" rtlCol="0">
            <a:spAutoFit/>
          </a:bodyPr>
          <a:lstStyle/>
          <a:p>
            <a:pPr algn="ctr"/>
            <a:r>
              <a:rPr lang="en-GB" sz="4400" dirty="0">
                <a:latin typeface="OpenDyslexicAlta" pitchFamily="2" charset="77"/>
              </a:rPr>
              <a:t>- ed</a:t>
            </a:r>
          </a:p>
        </p:txBody>
      </p:sp>
      <p:sp>
        <p:nvSpPr>
          <p:cNvPr id="13" name="TextBox 12">
            <a:extLst>
              <a:ext uri="{FF2B5EF4-FFF2-40B4-BE49-F238E27FC236}">
                <a16:creationId xmlns:a16="http://schemas.microsoft.com/office/drawing/2014/main" id="{628DE31F-D06A-4FC4-ABA5-1F93E772F926}"/>
              </a:ext>
            </a:extLst>
          </p:cNvPr>
          <p:cNvSpPr txBox="1"/>
          <p:nvPr/>
        </p:nvSpPr>
        <p:spPr>
          <a:xfrm>
            <a:off x="9146380" y="2386084"/>
            <a:ext cx="1871663" cy="523220"/>
          </a:xfrm>
          <a:prstGeom prst="rect">
            <a:avLst/>
          </a:prstGeom>
          <a:noFill/>
        </p:spPr>
        <p:txBody>
          <a:bodyPr wrap="square" rtlCol="0">
            <a:spAutoFit/>
          </a:bodyPr>
          <a:lstStyle/>
          <a:p>
            <a:r>
              <a:rPr lang="en-GB" sz="2800" dirty="0">
                <a:latin typeface="OpenDyslexicAlta" pitchFamily="2" charset="77"/>
              </a:rPr>
              <a:t>dropped</a:t>
            </a:r>
          </a:p>
        </p:txBody>
      </p:sp>
      <p:sp>
        <p:nvSpPr>
          <p:cNvPr id="14" name="TextBox 13">
            <a:extLst>
              <a:ext uri="{FF2B5EF4-FFF2-40B4-BE49-F238E27FC236}">
                <a16:creationId xmlns:a16="http://schemas.microsoft.com/office/drawing/2014/main" id="{0CC8F68C-750B-4FEE-B7D2-49C242B5040B}"/>
              </a:ext>
            </a:extLst>
          </p:cNvPr>
          <p:cNvSpPr txBox="1"/>
          <p:nvPr/>
        </p:nvSpPr>
        <p:spPr>
          <a:xfrm>
            <a:off x="9146380" y="3803599"/>
            <a:ext cx="2095500" cy="523220"/>
          </a:xfrm>
          <a:prstGeom prst="rect">
            <a:avLst/>
          </a:prstGeom>
          <a:noFill/>
        </p:spPr>
        <p:txBody>
          <a:bodyPr wrap="square" rtlCol="0">
            <a:spAutoFit/>
          </a:bodyPr>
          <a:lstStyle/>
          <a:p>
            <a:r>
              <a:rPr lang="en-GB" sz="2800" dirty="0">
                <a:latin typeface="OpenDyslexicAlta" pitchFamily="2" charset="77"/>
              </a:rPr>
              <a:t>wrapped</a:t>
            </a:r>
          </a:p>
        </p:txBody>
      </p:sp>
      <p:sp>
        <p:nvSpPr>
          <p:cNvPr id="15" name="TextBox 14">
            <a:extLst>
              <a:ext uri="{FF2B5EF4-FFF2-40B4-BE49-F238E27FC236}">
                <a16:creationId xmlns:a16="http://schemas.microsoft.com/office/drawing/2014/main" id="{98B771A0-E70C-474E-BEBA-C007F104A6D2}"/>
              </a:ext>
            </a:extLst>
          </p:cNvPr>
          <p:cNvSpPr txBox="1"/>
          <p:nvPr/>
        </p:nvSpPr>
        <p:spPr>
          <a:xfrm>
            <a:off x="7986712" y="5247412"/>
            <a:ext cx="2095500" cy="523220"/>
          </a:xfrm>
          <a:prstGeom prst="rect">
            <a:avLst/>
          </a:prstGeom>
          <a:noFill/>
        </p:spPr>
        <p:txBody>
          <a:bodyPr wrap="square" rtlCol="0">
            <a:spAutoFit/>
          </a:bodyPr>
          <a:lstStyle/>
          <a:p>
            <a:r>
              <a:rPr lang="en-GB" sz="2800" dirty="0">
                <a:latin typeface="OpenDyslexicAlta" pitchFamily="2" charset="77"/>
              </a:rPr>
              <a:t>napped</a:t>
            </a:r>
          </a:p>
        </p:txBody>
      </p:sp>
      <p:sp>
        <p:nvSpPr>
          <p:cNvPr id="16" name="TextBox 15">
            <a:extLst>
              <a:ext uri="{FF2B5EF4-FFF2-40B4-BE49-F238E27FC236}">
                <a16:creationId xmlns:a16="http://schemas.microsoft.com/office/drawing/2014/main" id="{56AA7B0E-E33F-4733-B268-286F2B929002}"/>
              </a:ext>
            </a:extLst>
          </p:cNvPr>
          <p:cNvSpPr txBox="1"/>
          <p:nvPr/>
        </p:nvSpPr>
        <p:spPr>
          <a:xfrm>
            <a:off x="5529260" y="5656987"/>
            <a:ext cx="1635914" cy="523220"/>
          </a:xfrm>
          <a:prstGeom prst="rect">
            <a:avLst/>
          </a:prstGeom>
          <a:noFill/>
        </p:spPr>
        <p:txBody>
          <a:bodyPr wrap="square" rtlCol="0">
            <a:spAutoFit/>
          </a:bodyPr>
          <a:lstStyle/>
          <a:p>
            <a:r>
              <a:rPr lang="en-GB" sz="2800" dirty="0">
                <a:latin typeface="OpenDyslexicAlta" pitchFamily="2" charset="77"/>
              </a:rPr>
              <a:t>ripped</a:t>
            </a:r>
          </a:p>
        </p:txBody>
      </p:sp>
      <p:sp>
        <p:nvSpPr>
          <p:cNvPr id="17" name="TextBox 16">
            <a:extLst>
              <a:ext uri="{FF2B5EF4-FFF2-40B4-BE49-F238E27FC236}">
                <a16:creationId xmlns:a16="http://schemas.microsoft.com/office/drawing/2014/main" id="{28924F2C-7ED9-4D5C-B084-061823DF5751}"/>
              </a:ext>
            </a:extLst>
          </p:cNvPr>
          <p:cNvSpPr txBox="1"/>
          <p:nvPr/>
        </p:nvSpPr>
        <p:spPr>
          <a:xfrm>
            <a:off x="2190750" y="5256713"/>
            <a:ext cx="1952623" cy="523220"/>
          </a:xfrm>
          <a:prstGeom prst="rect">
            <a:avLst/>
          </a:prstGeom>
          <a:noFill/>
        </p:spPr>
        <p:txBody>
          <a:bodyPr wrap="square" rtlCol="0">
            <a:spAutoFit/>
          </a:bodyPr>
          <a:lstStyle/>
          <a:p>
            <a:r>
              <a:rPr lang="en-GB" sz="2800" dirty="0">
                <a:latin typeface="OpenDyslexicAlta" pitchFamily="2" charset="77"/>
              </a:rPr>
              <a:t>clipped</a:t>
            </a:r>
          </a:p>
        </p:txBody>
      </p:sp>
      <p:sp>
        <p:nvSpPr>
          <p:cNvPr id="18" name="TextBox 17">
            <a:extLst>
              <a:ext uri="{FF2B5EF4-FFF2-40B4-BE49-F238E27FC236}">
                <a16:creationId xmlns:a16="http://schemas.microsoft.com/office/drawing/2014/main" id="{4342E78C-4958-4F61-BF14-D3E062BA58C9}"/>
              </a:ext>
            </a:extLst>
          </p:cNvPr>
          <p:cNvSpPr txBox="1"/>
          <p:nvPr/>
        </p:nvSpPr>
        <p:spPr>
          <a:xfrm>
            <a:off x="1662112" y="3821399"/>
            <a:ext cx="1700213" cy="523220"/>
          </a:xfrm>
          <a:prstGeom prst="rect">
            <a:avLst/>
          </a:prstGeom>
          <a:noFill/>
        </p:spPr>
        <p:txBody>
          <a:bodyPr wrap="square" rtlCol="0">
            <a:spAutoFit/>
          </a:bodyPr>
          <a:lstStyle/>
          <a:p>
            <a:r>
              <a:rPr lang="en-GB" sz="2800" dirty="0">
                <a:latin typeface="OpenDyslexicAlta" pitchFamily="2" charset="77"/>
              </a:rPr>
              <a:t>clapped</a:t>
            </a:r>
          </a:p>
        </p:txBody>
      </p:sp>
      <p:sp>
        <p:nvSpPr>
          <p:cNvPr id="19" name="TextBox 18">
            <a:extLst>
              <a:ext uri="{FF2B5EF4-FFF2-40B4-BE49-F238E27FC236}">
                <a16:creationId xmlns:a16="http://schemas.microsoft.com/office/drawing/2014/main" id="{4E914D41-698D-4ECC-831F-CED8996D341B}"/>
              </a:ext>
            </a:extLst>
          </p:cNvPr>
          <p:cNvSpPr txBox="1"/>
          <p:nvPr/>
        </p:nvSpPr>
        <p:spPr>
          <a:xfrm>
            <a:off x="916773" y="2313469"/>
            <a:ext cx="2076456" cy="523220"/>
          </a:xfrm>
          <a:prstGeom prst="rect">
            <a:avLst/>
          </a:prstGeom>
          <a:noFill/>
        </p:spPr>
        <p:txBody>
          <a:bodyPr wrap="square" rtlCol="0">
            <a:spAutoFit/>
          </a:bodyPr>
          <a:lstStyle/>
          <a:p>
            <a:r>
              <a:rPr lang="en-GB" sz="2800" dirty="0">
                <a:latin typeface="OpenDyslexicAlta" pitchFamily="2" charset="77"/>
              </a:rPr>
              <a:t>drummed</a:t>
            </a:r>
          </a:p>
        </p:txBody>
      </p:sp>
      <p:sp>
        <p:nvSpPr>
          <p:cNvPr id="20" name="TextBox 19">
            <a:extLst>
              <a:ext uri="{FF2B5EF4-FFF2-40B4-BE49-F238E27FC236}">
                <a16:creationId xmlns:a16="http://schemas.microsoft.com/office/drawing/2014/main" id="{A672AE35-24EB-4A62-A743-F27EE30AE797}"/>
              </a:ext>
            </a:extLst>
          </p:cNvPr>
          <p:cNvSpPr txBox="1"/>
          <p:nvPr/>
        </p:nvSpPr>
        <p:spPr>
          <a:xfrm>
            <a:off x="2340119" y="1002957"/>
            <a:ext cx="1704973" cy="523220"/>
          </a:xfrm>
          <a:prstGeom prst="rect">
            <a:avLst/>
          </a:prstGeom>
          <a:noFill/>
        </p:spPr>
        <p:txBody>
          <a:bodyPr wrap="square" rtlCol="0">
            <a:spAutoFit/>
          </a:bodyPr>
          <a:lstStyle/>
          <a:p>
            <a:r>
              <a:rPr lang="en-GB" sz="2800" dirty="0">
                <a:latin typeface="OpenDyslexicAlta" pitchFamily="2" charset="77"/>
              </a:rPr>
              <a:t>dragged</a:t>
            </a:r>
          </a:p>
        </p:txBody>
      </p:sp>
      <p:cxnSp>
        <p:nvCxnSpPr>
          <p:cNvPr id="22" name="Straight Connector 21">
            <a:extLst>
              <a:ext uri="{FF2B5EF4-FFF2-40B4-BE49-F238E27FC236}">
                <a16:creationId xmlns:a16="http://schemas.microsoft.com/office/drawing/2014/main" id="{C01045F2-4475-472B-B136-F38034B4D449}"/>
              </a:ext>
            </a:extLst>
          </p:cNvPr>
          <p:cNvCxnSpPr/>
          <p:nvPr/>
        </p:nvCxnSpPr>
        <p:spPr>
          <a:xfrm>
            <a:off x="2509837" y="19335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BB4DF807-86C6-452C-A267-750E60D863BE}"/>
              </a:ext>
            </a:extLst>
          </p:cNvPr>
          <p:cNvCxnSpPr/>
          <p:nvPr/>
        </p:nvCxnSpPr>
        <p:spPr>
          <a:xfrm>
            <a:off x="5029202" y="12096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1DDCF3A4-7FDA-4118-A786-584B03518B10}"/>
              </a:ext>
            </a:extLst>
          </p:cNvPr>
          <p:cNvCxnSpPr/>
          <p:nvPr/>
        </p:nvCxnSpPr>
        <p:spPr>
          <a:xfrm>
            <a:off x="1252540" y="33051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AEBE3352-B805-4F96-8CDA-D6809213251A}"/>
              </a:ext>
            </a:extLst>
          </p:cNvPr>
          <p:cNvCxnSpPr/>
          <p:nvPr/>
        </p:nvCxnSpPr>
        <p:spPr>
          <a:xfrm>
            <a:off x="1657350" y="48291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6A97DC40-B7D2-4C5F-8807-59FB97012C4A}"/>
              </a:ext>
            </a:extLst>
          </p:cNvPr>
          <p:cNvCxnSpPr/>
          <p:nvPr/>
        </p:nvCxnSpPr>
        <p:spPr>
          <a:xfrm>
            <a:off x="2552697" y="6232237"/>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A9E94EC1-3346-4335-82ED-20208DD673FA}"/>
              </a:ext>
            </a:extLst>
          </p:cNvPr>
          <p:cNvCxnSpPr/>
          <p:nvPr/>
        </p:nvCxnSpPr>
        <p:spPr>
          <a:xfrm>
            <a:off x="5386387" y="6559402"/>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6FD23C84-7964-4725-A535-BBD4B78DF0B0}"/>
              </a:ext>
            </a:extLst>
          </p:cNvPr>
          <p:cNvCxnSpPr>
            <a:cxnSpLocks/>
          </p:cNvCxnSpPr>
          <p:nvPr/>
        </p:nvCxnSpPr>
        <p:spPr>
          <a:xfrm>
            <a:off x="7986712" y="6241762"/>
            <a:ext cx="2014538" cy="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2D5B508-91F9-4D0D-AD47-C890110D076F}"/>
              </a:ext>
            </a:extLst>
          </p:cNvPr>
          <p:cNvCxnSpPr>
            <a:cxnSpLocks/>
          </p:cNvCxnSpPr>
          <p:nvPr/>
        </p:nvCxnSpPr>
        <p:spPr>
          <a:xfrm>
            <a:off x="8993981" y="4714875"/>
            <a:ext cx="2262188" cy="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00A9B2FD-0241-4F2A-99D7-44A69C764891}"/>
              </a:ext>
            </a:extLst>
          </p:cNvPr>
          <p:cNvCxnSpPr>
            <a:cxnSpLocks/>
          </p:cNvCxnSpPr>
          <p:nvPr/>
        </p:nvCxnSpPr>
        <p:spPr>
          <a:xfrm>
            <a:off x="9146380" y="3305175"/>
            <a:ext cx="1871663"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7198B5F9-5F60-49F2-A649-93948308E198}"/>
              </a:ext>
            </a:extLst>
          </p:cNvPr>
          <p:cNvCxnSpPr/>
          <p:nvPr/>
        </p:nvCxnSpPr>
        <p:spPr>
          <a:xfrm>
            <a:off x="7289008" y="19335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8558CA86-1129-4F5D-A3D2-8106871B061D}"/>
              </a:ext>
            </a:extLst>
          </p:cNvPr>
          <p:cNvCxnSpPr/>
          <p:nvPr/>
        </p:nvCxnSpPr>
        <p:spPr>
          <a:xfrm>
            <a:off x="4257670" y="2028825"/>
            <a:ext cx="985842" cy="828675"/>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218809B-1611-412D-B279-4FC6AF8A00AF}"/>
              </a:ext>
            </a:extLst>
          </p:cNvPr>
          <p:cNvCxnSpPr>
            <a:cxnSpLocks/>
          </p:cNvCxnSpPr>
          <p:nvPr/>
        </p:nvCxnSpPr>
        <p:spPr>
          <a:xfrm>
            <a:off x="6015033" y="1337940"/>
            <a:ext cx="14292" cy="98529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42BDD9-2131-41A7-A965-FBB57385A8B7}"/>
              </a:ext>
            </a:extLst>
          </p:cNvPr>
          <p:cNvCxnSpPr>
            <a:cxnSpLocks/>
          </p:cNvCxnSpPr>
          <p:nvPr/>
        </p:nvCxnSpPr>
        <p:spPr>
          <a:xfrm>
            <a:off x="3045614" y="3371606"/>
            <a:ext cx="1857379" cy="22256"/>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1D17F7C-7F8D-4F03-8A12-CEF7723B79FE}"/>
              </a:ext>
            </a:extLst>
          </p:cNvPr>
          <p:cNvCxnSpPr>
            <a:cxnSpLocks/>
          </p:cNvCxnSpPr>
          <p:nvPr/>
        </p:nvCxnSpPr>
        <p:spPr>
          <a:xfrm flipV="1">
            <a:off x="3490906" y="4260561"/>
            <a:ext cx="1538296" cy="52376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B817183-C364-4166-9B8D-7CBD57BBF15F}"/>
              </a:ext>
            </a:extLst>
          </p:cNvPr>
          <p:cNvCxnSpPr>
            <a:cxnSpLocks/>
          </p:cNvCxnSpPr>
          <p:nvPr/>
        </p:nvCxnSpPr>
        <p:spPr>
          <a:xfrm flipV="1">
            <a:off x="4136230" y="4667672"/>
            <a:ext cx="1307307" cy="1471115"/>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5EAD4B6-19C6-469C-ACD5-58B94384884E}"/>
              </a:ext>
            </a:extLst>
          </p:cNvPr>
          <p:cNvCxnSpPr>
            <a:cxnSpLocks/>
          </p:cNvCxnSpPr>
          <p:nvPr/>
        </p:nvCxnSpPr>
        <p:spPr>
          <a:xfrm flipV="1">
            <a:off x="5419716" y="4784325"/>
            <a:ext cx="461972" cy="147870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00E6C54-0515-4EA5-B45F-C55087F0131D}"/>
              </a:ext>
            </a:extLst>
          </p:cNvPr>
          <p:cNvCxnSpPr>
            <a:cxnSpLocks/>
          </p:cNvCxnSpPr>
          <p:nvPr/>
        </p:nvCxnSpPr>
        <p:spPr>
          <a:xfrm flipH="1" flipV="1">
            <a:off x="6948486" y="4616048"/>
            <a:ext cx="1038226" cy="152273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C2E70B4-3FAD-4DF9-A7B6-1C32D96DACDA}"/>
              </a:ext>
            </a:extLst>
          </p:cNvPr>
          <p:cNvCxnSpPr>
            <a:cxnSpLocks/>
          </p:cNvCxnSpPr>
          <p:nvPr/>
        </p:nvCxnSpPr>
        <p:spPr>
          <a:xfrm flipH="1" flipV="1">
            <a:off x="7467599" y="4095986"/>
            <a:ext cx="1497806" cy="5764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D19A816-3ADD-4D6B-9C5A-BDF3CC3573FB}"/>
              </a:ext>
            </a:extLst>
          </p:cNvPr>
          <p:cNvCxnSpPr>
            <a:cxnSpLocks/>
          </p:cNvCxnSpPr>
          <p:nvPr/>
        </p:nvCxnSpPr>
        <p:spPr>
          <a:xfrm flipH="1">
            <a:off x="7403307" y="3292274"/>
            <a:ext cx="1635920" cy="79332"/>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3ACCB8C-20B9-4876-A945-9515886E7447}"/>
              </a:ext>
            </a:extLst>
          </p:cNvPr>
          <p:cNvCxnSpPr>
            <a:cxnSpLocks/>
          </p:cNvCxnSpPr>
          <p:nvPr/>
        </p:nvCxnSpPr>
        <p:spPr>
          <a:xfrm flipH="1">
            <a:off x="6862762" y="2005343"/>
            <a:ext cx="414336" cy="558773"/>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9A0823B-A05F-4F02-9CFB-4B00A2FAC259}"/>
              </a:ext>
            </a:extLst>
          </p:cNvPr>
          <p:cNvSpPr txBox="1"/>
          <p:nvPr/>
        </p:nvSpPr>
        <p:spPr>
          <a:xfrm>
            <a:off x="5105400" y="369916"/>
            <a:ext cx="1626391" cy="523220"/>
          </a:xfrm>
          <a:prstGeom prst="rect">
            <a:avLst/>
          </a:prstGeom>
          <a:noFill/>
        </p:spPr>
        <p:txBody>
          <a:bodyPr wrap="square" rtlCol="0">
            <a:spAutoFit/>
          </a:bodyPr>
          <a:lstStyle/>
          <a:p>
            <a:r>
              <a:rPr lang="en-GB" sz="2800" dirty="0">
                <a:latin typeface="OpenDyslexicAlta" pitchFamily="2" charset="77"/>
              </a:rPr>
              <a:t>patted</a:t>
            </a:r>
          </a:p>
        </p:txBody>
      </p:sp>
      <p:sp>
        <p:nvSpPr>
          <p:cNvPr id="38" name="TextBox 37">
            <a:extLst>
              <a:ext uri="{FF2B5EF4-FFF2-40B4-BE49-F238E27FC236}">
                <a16:creationId xmlns:a16="http://schemas.microsoft.com/office/drawing/2014/main" id="{F1DF19A4-66EB-4071-957F-1F7C54C200D1}"/>
              </a:ext>
            </a:extLst>
          </p:cNvPr>
          <p:cNvSpPr txBox="1"/>
          <p:nvPr/>
        </p:nvSpPr>
        <p:spPr>
          <a:xfrm>
            <a:off x="7727155" y="1093100"/>
            <a:ext cx="2052624" cy="523220"/>
          </a:xfrm>
          <a:prstGeom prst="rect">
            <a:avLst/>
          </a:prstGeom>
          <a:noFill/>
        </p:spPr>
        <p:txBody>
          <a:bodyPr wrap="square" rtlCol="0">
            <a:spAutoFit/>
          </a:bodyPr>
          <a:lstStyle/>
          <a:p>
            <a:r>
              <a:rPr lang="en-GB" sz="2800" dirty="0">
                <a:latin typeface="OpenDyslexicAlta" pitchFamily="2" charset="77"/>
              </a:rPr>
              <a:t>hummed</a:t>
            </a:r>
          </a:p>
        </p:txBody>
      </p:sp>
    </p:spTree>
    <p:extLst>
      <p:ext uri="{BB962C8B-B14F-4D97-AF65-F5344CB8AC3E}">
        <p14:creationId xmlns:p14="http://schemas.microsoft.com/office/powerpoint/2010/main" val="38382035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49972942"/>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patted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hummed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dropped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clapped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clipped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wrapped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napped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ripped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drummed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dragged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5904811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Adding ‘</a:t>
                      </a:r>
                      <a:r>
                        <a:rPr lang="mr-IN" sz="1400" b="0" i="0" dirty="0">
                          <a:latin typeface="Muli" pitchFamily="2" charset="77"/>
                        </a:rPr>
                        <a:t>–</a:t>
                      </a:r>
                      <a:r>
                        <a:rPr lang="en-GB" sz="1400" dirty="0">
                          <a:latin typeface="Muli" pitchFamily="2" charset="77"/>
                        </a:rPr>
                        <a:t>ed'’ to words of one syllable.  The last letter is doubled to keep the short vowel sound.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3449725" y="1396998"/>
            <a:ext cx="8742275" cy="5078313"/>
          </a:xfrm>
          <a:prstGeom prst="rect">
            <a:avLst/>
          </a:prstGeom>
          <a:noFill/>
        </p:spPr>
        <p:txBody>
          <a:bodyPr wrap="square" rtlCol="0">
            <a:spAutoFit/>
          </a:bodyPr>
          <a:lstStyle/>
          <a:p>
            <a:endParaRPr lang="en-GB" u="sng" dirty="0">
              <a:latin typeface="OpenDyslexicAlta" pitchFamily="2" charset="77"/>
              <a:ea typeface="OpenDyslexic" charset="0"/>
              <a:cs typeface="OpenDyslexic" charset="0"/>
            </a:endParaRPr>
          </a:p>
          <a:p>
            <a:r>
              <a:rPr lang="en-GB" u="sng" dirty="0">
                <a:latin typeface="OpenDyslexicAlta" pitchFamily="2" charset="77"/>
                <a:ea typeface="OpenDyslexic" charset="0"/>
                <a:cs typeface="OpenDyslexic" charset="0"/>
              </a:rPr>
              <a:t>Write the correct spelling into each sentence. </a:t>
            </a:r>
          </a:p>
          <a:p>
            <a:endParaRPr lang="en-GB" u="sng"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boy __________ the horse on the neck. </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girl ___________ her pencil on the floor.</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present was __________ in gold paper and had a bow. </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All of the babies ___________ in the nursery for an hour.</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tyre popped on my bike so I ____________ it all the way home. </a:t>
            </a:r>
          </a:p>
          <a:p>
            <a:endParaRPr lang="en-GB"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3296185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patted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hummed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dropped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clapped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clipped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wrapped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napped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ripped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drummed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dragged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651796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Adding ‘</a:t>
                      </a:r>
                      <a:r>
                        <a:rPr lang="mr-IN" sz="1400" b="0" i="0" dirty="0">
                          <a:latin typeface="Muli" pitchFamily="2" charset="77"/>
                        </a:rPr>
                        <a:t>–</a:t>
                      </a:r>
                      <a:r>
                        <a:rPr lang="en-GB" sz="1400" dirty="0">
                          <a:latin typeface="Muli" pitchFamily="2" charset="77"/>
                        </a:rPr>
                        <a:t>ed'’ to words of one syllable.  The last letter is doubled to keep the short vowel sound.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3449725" y="1396998"/>
            <a:ext cx="8742275" cy="5078313"/>
          </a:xfrm>
          <a:prstGeom prst="rect">
            <a:avLst/>
          </a:prstGeom>
          <a:noFill/>
        </p:spPr>
        <p:txBody>
          <a:bodyPr wrap="square" rtlCol="0">
            <a:spAutoFit/>
          </a:bodyPr>
          <a:lstStyle/>
          <a:p>
            <a:endParaRPr lang="en-GB" u="sng" dirty="0">
              <a:latin typeface="OpenDyslexicAlta" pitchFamily="2" charset="77"/>
              <a:ea typeface="OpenDyslexic" charset="0"/>
              <a:cs typeface="OpenDyslexic" charset="0"/>
            </a:endParaRPr>
          </a:p>
          <a:p>
            <a:r>
              <a:rPr lang="en-GB" u="sng" dirty="0">
                <a:latin typeface="OpenDyslexicAlta" pitchFamily="2" charset="77"/>
                <a:ea typeface="OpenDyslexic" charset="0"/>
                <a:cs typeface="OpenDyslexic" charset="0"/>
              </a:rPr>
              <a:t>Write the correct spelling into each sentence. </a:t>
            </a:r>
          </a:p>
          <a:p>
            <a:endParaRPr lang="en-GB" u="sng"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boy _</a:t>
            </a:r>
            <a:r>
              <a:rPr lang="en-GB" dirty="0">
                <a:solidFill>
                  <a:srgbClr val="FF3860"/>
                </a:solidFill>
                <a:latin typeface="OpenDyslexicAlta" pitchFamily="2" charset="77"/>
                <a:ea typeface="OpenDyslexic" charset="0"/>
                <a:cs typeface="OpenDyslexic" charset="0"/>
              </a:rPr>
              <a:t>patted</a:t>
            </a:r>
            <a:r>
              <a:rPr lang="en-GB" dirty="0">
                <a:latin typeface="OpenDyslexicAlta" pitchFamily="2" charset="77"/>
                <a:ea typeface="OpenDyslexic" charset="0"/>
                <a:cs typeface="OpenDyslexic" charset="0"/>
              </a:rPr>
              <a:t>_ the horse on the neck. </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girl _</a:t>
            </a:r>
            <a:r>
              <a:rPr lang="en-GB" dirty="0">
                <a:solidFill>
                  <a:srgbClr val="FF3860"/>
                </a:solidFill>
                <a:latin typeface="OpenDyslexicAlta" pitchFamily="2" charset="77"/>
                <a:ea typeface="OpenDyslexic" charset="0"/>
                <a:cs typeface="OpenDyslexic" charset="0"/>
              </a:rPr>
              <a:t>dropped</a:t>
            </a:r>
            <a:r>
              <a:rPr lang="en-GB" dirty="0">
                <a:latin typeface="OpenDyslexicAlta" pitchFamily="2" charset="77"/>
                <a:ea typeface="OpenDyslexic" charset="0"/>
                <a:cs typeface="OpenDyslexic" charset="0"/>
              </a:rPr>
              <a:t>_ her pencil on the floor.</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present was _</a:t>
            </a:r>
            <a:r>
              <a:rPr lang="en-GB" dirty="0">
                <a:solidFill>
                  <a:srgbClr val="FF3860"/>
                </a:solidFill>
                <a:latin typeface="OpenDyslexicAlta" pitchFamily="2" charset="77"/>
                <a:ea typeface="OpenDyslexic" charset="0"/>
                <a:cs typeface="OpenDyslexic" charset="0"/>
              </a:rPr>
              <a:t>wrapped</a:t>
            </a:r>
            <a:r>
              <a:rPr lang="en-GB" dirty="0">
                <a:latin typeface="OpenDyslexicAlta" pitchFamily="2" charset="77"/>
                <a:ea typeface="OpenDyslexic" charset="0"/>
                <a:cs typeface="OpenDyslexic" charset="0"/>
              </a:rPr>
              <a:t>_ in gold paper and had a bow. </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All of the babies _</a:t>
            </a:r>
            <a:r>
              <a:rPr lang="en-GB" dirty="0">
                <a:solidFill>
                  <a:srgbClr val="FF3860"/>
                </a:solidFill>
                <a:latin typeface="OpenDyslexicAlta" pitchFamily="2" charset="77"/>
                <a:ea typeface="OpenDyslexic" charset="0"/>
                <a:cs typeface="OpenDyslexic" charset="0"/>
              </a:rPr>
              <a:t>napped</a:t>
            </a:r>
            <a:r>
              <a:rPr lang="en-GB" dirty="0">
                <a:latin typeface="OpenDyslexicAlta" pitchFamily="2" charset="77"/>
                <a:ea typeface="OpenDyslexic" charset="0"/>
                <a:cs typeface="OpenDyslexic" charset="0"/>
              </a:rPr>
              <a:t>_ in the nursery for an hour.</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tyre popped on my bike so I _</a:t>
            </a:r>
            <a:r>
              <a:rPr lang="en-GB" dirty="0">
                <a:solidFill>
                  <a:srgbClr val="FF3860"/>
                </a:solidFill>
                <a:latin typeface="OpenDyslexicAlta" pitchFamily="2" charset="77"/>
                <a:ea typeface="OpenDyslexic" charset="0"/>
                <a:cs typeface="OpenDyslexic" charset="0"/>
              </a:rPr>
              <a:t>dragged</a:t>
            </a:r>
            <a:r>
              <a:rPr lang="en-GB" dirty="0">
                <a:latin typeface="OpenDyslexicAlta" pitchFamily="2" charset="77"/>
                <a:ea typeface="OpenDyslexic" charset="0"/>
                <a:cs typeface="OpenDyslexic" charset="0"/>
              </a:rPr>
              <a:t>_ it all the way home. </a:t>
            </a:r>
          </a:p>
          <a:p>
            <a:endParaRPr lang="en-GB"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168159349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5190865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975402281"/>
                    </a:ext>
                  </a:extLst>
                </a:gridCol>
                <a:gridCol w="1858433">
                  <a:extLst>
                    <a:ext uri="{9D8B030D-6E8A-4147-A177-3AD203B41FA5}">
                      <a16:colId xmlns:a16="http://schemas.microsoft.com/office/drawing/2014/main" val="115181789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patted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hummed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dropped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clapped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clipped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wrapped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napped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ripped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drummed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dragged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86487082"/>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a:t>
                      </a:r>
                      <a:r>
                        <a:rPr lang="mr-IN" sz="1400" b="0" i="0" baseline="0" dirty="0">
                          <a:latin typeface="Muli" pitchFamily="2" charset="77"/>
                        </a:rPr>
                        <a:t>–</a:t>
                      </a:r>
                      <a:r>
                        <a:rPr lang="en-GB" sz="1400" baseline="0" dirty="0" err="1">
                          <a:latin typeface="Muli" pitchFamily="2" charset="77"/>
                        </a:rPr>
                        <a:t>ed</a:t>
                      </a:r>
                      <a:r>
                        <a:rPr lang="en-GB" sz="1400" baseline="0" dirty="0">
                          <a:latin typeface="Muli" pitchFamily="2" charset="77"/>
                        </a:rPr>
                        <a:t>'’ to words of one syllable.  The last letter is doubled to keep the short vowel sound.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823403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8807133"/>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patted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hummed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dropped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clapped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clipped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wrapped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napped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ripped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drummed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dragged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27204733"/>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a:t>
                      </a:r>
                      <a:r>
                        <a:rPr lang="mr-IN" sz="1400" b="0" i="0" baseline="0" dirty="0">
                          <a:latin typeface="Muli" pitchFamily="2" charset="77"/>
                        </a:rPr>
                        <a:t>–</a:t>
                      </a:r>
                      <a:r>
                        <a:rPr lang="en-GB" sz="1400" baseline="0" dirty="0" err="1">
                          <a:latin typeface="Muli" pitchFamily="2" charset="77"/>
                        </a:rPr>
                        <a:t>ed</a:t>
                      </a:r>
                      <a:r>
                        <a:rPr lang="en-GB" sz="1400" baseline="0" dirty="0">
                          <a:latin typeface="Muli" pitchFamily="2" charset="77"/>
                        </a:rPr>
                        <a:t>'’ to words of one syllable.  The last letter is doubled to keep the short vowel sound.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543557" y="1701983"/>
          <a:ext cx="8403515" cy="4572000"/>
        </p:xfrm>
        <a:graphic>
          <a:graphicData uri="http://schemas.openxmlformats.org/drawingml/2006/table">
            <a:tbl>
              <a:tblPr firstRow="1">
                <a:tableStyleId>{5940675A-B579-460E-94D1-54222C63F5DA}</a:tableStyleId>
              </a:tblPr>
              <a:tblGrid>
                <a:gridCol w="1680703">
                  <a:extLst>
                    <a:ext uri="{9D8B030D-6E8A-4147-A177-3AD203B41FA5}">
                      <a16:colId xmlns:a16="http://schemas.microsoft.com/office/drawing/2014/main" val="20000"/>
                    </a:ext>
                  </a:extLst>
                </a:gridCol>
                <a:gridCol w="1680703">
                  <a:extLst>
                    <a:ext uri="{9D8B030D-6E8A-4147-A177-3AD203B41FA5}">
                      <a16:colId xmlns:a16="http://schemas.microsoft.com/office/drawing/2014/main" val="20001"/>
                    </a:ext>
                  </a:extLst>
                </a:gridCol>
                <a:gridCol w="1680703">
                  <a:extLst>
                    <a:ext uri="{9D8B030D-6E8A-4147-A177-3AD203B41FA5}">
                      <a16:colId xmlns:a16="http://schemas.microsoft.com/office/drawing/2014/main" val="20002"/>
                    </a:ext>
                  </a:extLst>
                </a:gridCol>
                <a:gridCol w="1680703">
                  <a:extLst>
                    <a:ext uri="{9D8B030D-6E8A-4147-A177-3AD203B41FA5}">
                      <a16:colId xmlns:a16="http://schemas.microsoft.com/office/drawing/2014/main" val="20003"/>
                    </a:ext>
                  </a:extLst>
                </a:gridCol>
                <a:gridCol w="1680703">
                  <a:extLst>
                    <a:ext uri="{9D8B030D-6E8A-4147-A177-3AD203B41FA5}">
                      <a16:colId xmlns:a16="http://schemas.microsoft.com/office/drawing/2014/main" val="20004"/>
                    </a:ext>
                  </a:extLst>
                </a:gridCol>
              </a:tblGrid>
              <a:tr h="281707">
                <a:tc>
                  <a:txBody>
                    <a:bodyPr/>
                    <a:lstStyle/>
                    <a:p>
                      <a:endParaRPr lang="en-GB" b="0" i="0" dirty="0">
                        <a:latin typeface="Muli" pitchFamily="2" charset="77"/>
                      </a:endParaRPr>
                    </a:p>
                    <a:p>
                      <a:endParaRPr lang="en-GB" dirty="0"/>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0"/>
                  </a:ext>
                </a:extLst>
              </a:tr>
              <a:tr h="281707">
                <a:tc>
                  <a:txBody>
                    <a:bodyPr/>
                    <a:lstStyle/>
                    <a:p>
                      <a:pPr algn="ctr"/>
                      <a:r>
                        <a:rPr lang="en-GB" sz="2400" b="0" i="0" dirty="0">
                          <a:latin typeface="OpenDyslexicAlta" pitchFamily="2" charset="77"/>
                          <a:ea typeface="OpenDyslexic" charset="0"/>
                          <a:cs typeface="OpenDyslexic" charset="0"/>
                        </a:rPr>
                        <a:t>hummed</a:t>
                      </a: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281707">
                <a:tc>
                  <a:txBody>
                    <a:bodyPr/>
                    <a:lstStyle/>
                    <a:p>
                      <a:pPr algn="ctr"/>
                      <a:endParaRPr lang="en-GB" sz="2400" b="0" i="0" dirty="0">
                        <a:latin typeface="OpenDyslexicAlta" pitchFamily="2" charset="77"/>
                        <a:ea typeface="OpenDyslexic" charset="0"/>
                        <a:cs typeface="OpenDyslexic" charset="0"/>
                      </a:endParaRPr>
                    </a:p>
                    <a:p>
                      <a:pPr algn="ctr"/>
                      <a:endParaRPr lang="en-GB" sz="2400" b="0" i="0" dirty="0">
                        <a:latin typeface="OpenDyslexicAlta" pitchFamily="2" charset="77"/>
                        <a:ea typeface="OpenDyslexic" charset="0"/>
                        <a:cs typeface="OpenDyslexic" charset="0"/>
                      </a:endParaRPr>
                    </a:p>
                    <a:p>
                      <a:pPr algn="ctr"/>
                      <a:endParaRPr lang="en-GB" sz="2400" b="0" i="0" dirty="0">
                        <a:latin typeface="OpenDyslexicAlta" pitchFamily="2" charset="77"/>
                        <a:ea typeface="OpenDyslexic" charset="0"/>
                        <a:cs typeface="OpenDyslexic" charset="0"/>
                      </a:endParaRPr>
                    </a:p>
                    <a:p>
                      <a:pPr algn="ctr"/>
                      <a:endParaRPr lang="en-GB" sz="2400" b="0" i="0" dirty="0">
                        <a:latin typeface="OpenDyslexicAlta" pitchFamily="2" charset="77"/>
                        <a:ea typeface="OpenDyslexic" charset="0"/>
                        <a:cs typeface="OpenDyslexic" charset="0"/>
                      </a:endParaRPr>
                    </a:p>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281707">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bl>
          </a:graphicData>
        </a:graphic>
      </p:graphicFrame>
      <p:graphicFrame>
        <p:nvGraphicFramePr>
          <p:cNvPr id="3" name="Table 2"/>
          <p:cNvGraphicFramePr>
            <a:graphicFrameLocks noGrp="1"/>
          </p:cNvGraphicFramePr>
          <p:nvPr/>
        </p:nvGraphicFramePr>
        <p:xfrm>
          <a:off x="5284261" y="1976966"/>
          <a:ext cx="1511556" cy="1180572"/>
        </p:xfrm>
        <a:graphic>
          <a:graphicData uri="http://schemas.openxmlformats.org/drawingml/2006/table">
            <a:tbl>
              <a:tblPr firstRow="1" bandRow="1">
                <a:tableStyleId>{5940675A-B579-460E-94D1-54222C63F5DA}</a:tableStyleId>
              </a:tblPr>
              <a:tblGrid>
                <a:gridCol w="503852">
                  <a:extLst>
                    <a:ext uri="{9D8B030D-6E8A-4147-A177-3AD203B41FA5}">
                      <a16:colId xmlns:a16="http://schemas.microsoft.com/office/drawing/2014/main" val="20000"/>
                    </a:ext>
                  </a:extLst>
                </a:gridCol>
                <a:gridCol w="503852">
                  <a:extLst>
                    <a:ext uri="{9D8B030D-6E8A-4147-A177-3AD203B41FA5}">
                      <a16:colId xmlns:a16="http://schemas.microsoft.com/office/drawing/2014/main" val="20001"/>
                    </a:ext>
                  </a:extLst>
                </a:gridCol>
                <a:gridCol w="503852">
                  <a:extLst>
                    <a:ext uri="{9D8B030D-6E8A-4147-A177-3AD203B41FA5}">
                      <a16:colId xmlns:a16="http://schemas.microsoft.com/office/drawing/2014/main" val="20002"/>
                    </a:ext>
                  </a:extLst>
                </a:gridCol>
              </a:tblGrid>
              <a:tr h="590286">
                <a:tc>
                  <a:txBody>
                    <a:bodyPr/>
                    <a:lstStyle/>
                    <a:p>
                      <a:pPr algn="ctr"/>
                      <a:r>
                        <a:rPr lang="en-GB" sz="2800" b="0" i="0" dirty="0">
                          <a:latin typeface="OpenDyslexicAlta" pitchFamily="2" charset="77"/>
                          <a:ea typeface="OpenDyslexic" charset="0"/>
                          <a:cs typeface="OpenDyslexic" charset="0"/>
                        </a:rPr>
                        <a:t>p</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t</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t</a:t>
                      </a:r>
                    </a:p>
                  </a:txBody>
                  <a:tcPr>
                    <a:solidFill>
                      <a:schemeClr val="accent6">
                        <a:lumMod val="20000"/>
                        <a:lumOff val="80000"/>
                      </a:schemeClr>
                    </a:solidFill>
                  </a:tcPr>
                </a:tc>
                <a:extLst>
                  <a:ext uri="{0D108BD9-81ED-4DB2-BD59-A6C34878D82A}">
                    <a16:rowId xmlns:a16="http://schemas.microsoft.com/office/drawing/2014/main" val="10000"/>
                  </a:ext>
                </a:extLst>
              </a:tr>
              <a:tr h="590286">
                <a:tc>
                  <a:txBody>
                    <a:bodyPr/>
                    <a:lstStyle/>
                    <a:p>
                      <a:pPr algn="ctr"/>
                      <a:r>
                        <a:rPr lang="en-GB" sz="2800" b="0" i="0" dirty="0">
                          <a:latin typeface="OpenDyslexicAlta" pitchFamily="2" charset="77"/>
                          <a:ea typeface="OpenDyslexic" charset="0"/>
                          <a:cs typeface="OpenDyslexic" charset="0"/>
                        </a:rPr>
                        <a:t>d</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e</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a</a:t>
                      </a: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051369774"/>
              </p:ext>
            </p:extLst>
          </p:nvPr>
        </p:nvGraphicFramePr>
        <p:xfrm>
          <a:off x="8660475" y="1976966"/>
          <a:ext cx="1511556" cy="1417320"/>
        </p:xfrm>
        <a:graphic>
          <a:graphicData uri="http://schemas.openxmlformats.org/drawingml/2006/table">
            <a:tbl>
              <a:tblPr firstRow="1" bandRow="1">
                <a:tableStyleId>{5940675A-B579-460E-94D1-54222C63F5DA}</a:tableStyleId>
              </a:tblPr>
              <a:tblGrid>
                <a:gridCol w="503852">
                  <a:extLst>
                    <a:ext uri="{9D8B030D-6E8A-4147-A177-3AD203B41FA5}">
                      <a16:colId xmlns:a16="http://schemas.microsoft.com/office/drawing/2014/main" val="20000"/>
                    </a:ext>
                  </a:extLst>
                </a:gridCol>
                <a:gridCol w="503852">
                  <a:extLst>
                    <a:ext uri="{9D8B030D-6E8A-4147-A177-3AD203B41FA5}">
                      <a16:colId xmlns:a16="http://schemas.microsoft.com/office/drawing/2014/main" val="20001"/>
                    </a:ext>
                  </a:extLst>
                </a:gridCol>
                <a:gridCol w="503852">
                  <a:extLst>
                    <a:ext uri="{9D8B030D-6E8A-4147-A177-3AD203B41FA5}">
                      <a16:colId xmlns:a16="http://schemas.microsoft.com/office/drawing/2014/main" val="20002"/>
                    </a:ext>
                  </a:extLst>
                </a:gridCol>
              </a:tblGrid>
              <a:tr h="472440">
                <a:tc>
                  <a:txBody>
                    <a:bodyPr/>
                    <a:lstStyle/>
                    <a:p>
                      <a:pPr algn="ctr"/>
                      <a:r>
                        <a:rPr lang="en-GB" sz="2500" b="0" i="0" dirty="0">
                          <a:latin typeface="OpenDyslexicAlta" pitchFamily="2" charset="77"/>
                          <a:ea typeface="OpenDyslexic" charset="0"/>
                          <a:cs typeface="OpenDyslexic" charset="0"/>
                        </a:rPr>
                        <a:t>d</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p</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l</a:t>
                      </a:r>
                    </a:p>
                  </a:txBody>
                  <a:tcPr>
                    <a:solidFill>
                      <a:srgbClr val="F5DBF6"/>
                    </a:solidFill>
                  </a:tcPr>
                </a:tc>
                <a:extLst>
                  <a:ext uri="{0D108BD9-81ED-4DB2-BD59-A6C34878D82A}">
                    <a16:rowId xmlns:a16="http://schemas.microsoft.com/office/drawing/2014/main" val="10000"/>
                  </a:ext>
                </a:extLst>
              </a:tr>
              <a:tr h="472440">
                <a:tc>
                  <a:txBody>
                    <a:bodyPr/>
                    <a:lstStyle/>
                    <a:p>
                      <a:pPr algn="ctr"/>
                      <a:r>
                        <a:rPr lang="en-GB" sz="2500" b="0" i="0" dirty="0">
                          <a:latin typeface="OpenDyslexicAlta" pitchFamily="2" charset="77"/>
                          <a:ea typeface="OpenDyslexic" charset="0"/>
                          <a:cs typeface="OpenDyslexic" charset="0"/>
                        </a:rPr>
                        <a:t>p</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c</a:t>
                      </a:r>
                    </a:p>
                  </a:txBody>
                  <a:tcPr>
                    <a:solidFill>
                      <a:srgbClr val="F5DBF6"/>
                    </a:solidFill>
                  </a:tcPr>
                </a:tc>
                <a:tc>
                  <a:txBody>
                    <a:bodyPr/>
                    <a:lstStyle/>
                    <a:p>
                      <a:pPr algn="ctr"/>
                      <a:r>
                        <a:rPr lang="en-GB" sz="2500" b="0" i="0" dirty="0" err="1">
                          <a:latin typeface="OpenDyslexicAlta" pitchFamily="2" charset="77"/>
                          <a:ea typeface="OpenDyslexic" charset="0"/>
                          <a:cs typeface="OpenDyslexic" charset="0"/>
                        </a:rPr>
                        <a:t>i</a:t>
                      </a:r>
                      <a:endParaRPr lang="en-GB" sz="2500" b="0" i="0" dirty="0">
                        <a:latin typeface="OpenDyslexicAlta" pitchFamily="2" charset="77"/>
                        <a:ea typeface="OpenDyslexic" charset="0"/>
                        <a:cs typeface="OpenDyslexic" charset="0"/>
                      </a:endParaRPr>
                    </a:p>
                  </a:txBody>
                  <a:tcPr>
                    <a:solidFill>
                      <a:srgbClr val="F5DBF6"/>
                    </a:solidFill>
                  </a:tcPr>
                </a:tc>
                <a:extLst>
                  <a:ext uri="{0D108BD9-81ED-4DB2-BD59-A6C34878D82A}">
                    <a16:rowId xmlns:a16="http://schemas.microsoft.com/office/drawing/2014/main" val="10001"/>
                  </a:ext>
                </a:extLst>
              </a:tr>
              <a:tr h="291254">
                <a:tc>
                  <a:txBody>
                    <a:bodyPr/>
                    <a:lstStyle/>
                    <a:p>
                      <a:pPr algn="ctr"/>
                      <a:r>
                        <a:rPr lang="en-GB" sz="2500" b="0" i="0" dirty="0">
                          <a:latin typeface="OpenDyslexicAlta" pitchFamily="2" charset="77"/>
                          <a:ea typeface="OpenDyslexic" charset="0"/>
                          <a:cs typeface="OpenDyslexic" charset="0"/>
                        </a:rPr>
                        <a:t>e</a:t>
                      </a:r>
                    </a:p>
                  </a:txBody>
                  <a:tcPr>
                    <a:solidFill>
                      <a:srgbClr val="F5DBF6"/>
                    </a:solidFill>
                  </a:tcPr>
                </a:tc>
                <a:tc>
                  <a:txBody>
                    <a:bodyPr/>
                    <a:lstStyle/>
                    <a:p>
                      <a:pPr algn="ctr"/>
                      <a:endParaRPr lang="en-GB" sz="2500" b="0" i="0" dirty="0">
                        <a:latin typeface="OpenDyslexicAlta" pitchFamily="2" charset="77"/>
                        <a:ea typeface="OpenDyslexic" charset="0"/>
                        <a:cs typeface="OpenDyslexic" charset="0"/>
                      </a:endParaRPr>
                    </a:p>
                  </a:txBody>
                  <a:tcPr>
                    <a:solidFill>
                      <a:srgbClr val="F5DBF6"/>
                    </a:solidFill>
                  </a:tcPr>
                </a:tc>
                <a:tc>
                  <a:txBody>
                    <a:bodyPr/>
                    <a:lstStyle/>
                    <a:p>
                      <a:pPr algn="ctr"/>
                      <a:endParaRPr lang="en-GB" sz="2500" b="0" i="0" dirty="0">
                        <a:latin typeface="OpenDyslexicAlta" pitchFamily="2" charset="77"/>
                        <a:ea typeface="OpenDyslexic" charset="0"/>
                        <a:cs typeface="OpenDyslexic" charset="0"/>
                      </a:endParaRPr>
                    </a:p>
                  </a:txBody>
                  <a:tcPr>
                    <a:solidFill>
                      <a:srgbClr val="F5DBF6"/>
                    </a:solidFill>
                  </a:tcPr>
                </a:tc>
                <a:extLst>
                  <a:ext uri="{0D108BD9-81ED-4DB2-BD59-A6C34878D82A}">
                    <a16:rowId xmlns:a16="http://schemas.microsoft.com/office/drawing/2014/main" val="3951618811"/>
                  </a:ext>
                </a:extLst>
              </a:tr>
            </a:tbl>
          </a:graphicData>
        </a:graphic>
      </p:graphicFrame>
      <p:graphicFrame>
        <p:nvGraphicFramePr>
          <p:cNvPr id="10" name="Table 9"/>
          <p:cNvGraphicFramePr>
            <a:graphicFrameLocks noGrp="1"/>
          </p:cNvGraphicFramePr>
          <p:nvPr/>
        </p:nvGraphicFramePr>
        <p:xfrm>
          <a:off x="3597024" y="4134468"/>
          <a:ext cx="1511556" cy="1180572"/>
        </p:xfrm>
        <a:graphic>
          <a:graphicData uri="http://schemas.openxmlformats.org/drawingml/2006/table">
            <a:tbl>
              <a:tblPr firstRow="1" bandRow="1">
                <a:tableStyleId>{5940675A-B579-460E-94D1-54222C63F5DA}</a:tableStyleId>
              </a:tblPr>
              <a:tblGrid>
                <a:gridCol w="503852">
                  <a:extLst>
                    <a:ext uri="{9D8B030D-6E8A-4147-A177-3AD203B41FA5}">
                      <a16:colId xmlns:a16="http://schemas.microsoft.com/office/drawing/2014/main" val="20000"/>
                    </a:ext>
                  </a:extLst>
                </a:gridCol>
                <a:gridCol w="503852">
                  <a:extLst>
                    <a:ext uri="{9D8B030D-6E8A-4147-A177-3AD203B41FA5}">
                      <a16:colId xmlns:a16="http://schemas.microsoft.com/office/drawing/2014/main" val="20001"/>
                    </a:ext>
                  </a:extLst>
                </a:gridCol>
                <a:gridCol w="503852">
                  <a:extLst>
                    <a:ext uri="{9D8B030D-6E8A-4147-A177-3AD203B41FA5}">
                      <a16:colId xmlns:a16="http://schemas.microsoft.com/office/drawing/2014/main" val="20002"/>
                    </a:ext>
                  </a:extLst>
                </a:gridCol>
              </a:tblGrid>
              <a:tr h="590286">
                <a:tc>
                  <a:txBody>
                    <a:bodyPr/>
                    <a:lstStyle/>
                    <a:p>
                      <a:pPr algn="ctr"/>
                      <a:r>
                        <a:rPr lang="en-GB" sz="2800" b="0" i="0" dirty="0">
                          <a:latin typeface="OpenDyslexicAlta" pitchFamily="2" charset="77"/>
                          <a:ea typeface="OpenDyslexic" charset="0"/>
                          <a:cs typeface="OpenDyslexic" charset="0"/>
                        </a:rPr>
                        <a:t>r</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p</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p</a:t>
                      </a:r>
                    </a:p>
                  </a:txBody>
                  <a:tcPr>
                    <a:solidFill>
                      <a:schemeClr val="accent6">
                        <a:lumMod val="20000"/>
                        <a:lumOff val="80000"/>
                      </a:schemeClr>
                    </a:solidFill>
                  </a:tcPr>
                </a:tc>
                <a:extLst>
                  <a:ext uri="{0D108BD9-81ED-4DB2-BD59-A6C34878D82A}">
                    <a16:rowId xmlns:a16="http://schemas.microsoft.com/office/drawing/2014/main" val="10000"/>
                  </a:ext>
                </a:extLst>
              </a:tr>
              <a:tr h="590286">
                <a:tc>
                  <a:txBody>
                    <a:bodyPr/>
                    <a:lstStyle/>
                    <a:p>
                      <a:pPr algn="ctr"/>
                      <a:r>
                        <a:rPr lang="en-GB" sz="2800" b="0" i="0" dirty="0">
                          <a:latin typeface="OpenDyslexicAlta" pitchFamily="2" charset="77"/>
                          <a:ea typeface="OpenDyslexic" charset="0"/>
                          <a:cs typeface="OpenDyslexic" charset="0"/>
                        </a:rPr>
                        <a:t>e</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d</a:t>
                      </a:r>
                    </a:p>
                  </a:txBody>
                  <a:tcPr>
                    <a:solidFill>
                      <a:schemeClr val="accent6">
                        <a:lumMod val="20000"/>
                        <a:lumOff val="80000"/>
                      </a:schemeClr>
                    </a:solidFill>
                  </a:tcPr>
                </a:tc>
                <a:tc>
                  <a:txBody>
                    <a:bodyPr/>
                    <a:lstStyle/>
                    <a:p>
                      <a:pPr algn="ctr"/>
                      <a:r>
                        <a:rPr lang="en-GB" sz="2800" b="0" i="0" dirty="0" err="1">
                          <a:latin typeface="OpenDyslexicAlta" pitchFamily="2" charset="77"/>
                          <a:ea typeface="OpenDyslexic" charset="0"/>
                          <a:cs typeface="OpenDyslexic" charset="0"/>
                        </a:rPr>
                        <a:t>i</a:t>
                      </a:r>
                      <a:endParaRPr lang="en-GB" sz="2800" b="0" i="0" dirty="0">
                        <a:latin typeface="OpenDyslexicAlta" pitchFamily="2" charset="77"/>
                        <a:ea typeface="OpenDyslexic" charset="0"/>
                        <a:cs typeface="OpenDyslexic" charset="0"/>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nvGraphicFramePr>
        <p:xfrm>
          <a:off x="3597024" y="1976966"/>
          <a:ext cx="1511556" cy="1180572"/>
        </p:xfrm>
        <a:graphic>
          <a:graphicData uri="http://schemas.openxmlformats.org/drawingml/2006/table">
            <a:tbl>
              <a:tblPr firstRow="1" bandRow="1">
                <a:tableStyleId>{5940675A-B579-460E-94D1-54222C63F5DA}</a:tableStyleId>
              </a:tblPr>
              <a:tblGrid>
                <a:gridCol w="503852">
                  <a:extLst>
                    <a:ext uri="{9D8B030D-6E8A-4147-A177-3AD203B41FA5}">
                      <a16:colId xmlns:a16="http://schemas.microsoft.com/office/drawing/2014/main" val="20000"/>
                    </a:ext>
                  </a:extLst>
                </a:gridCol>
                <a:gridCol w="503852">
                  <a:extLst>
                    <a:ext uri="{9D8B030D-6E8A-4147-A177-3AD203B41FA5}">
                      <a16:colId xmlns:a16="http://schemas.microsoft.com/office/drawing/2014/main" val="20001"/>
                    </a:ext>
                  </a:extLst>
                </a:gridCol>
                <a:gridCol w="503852">
                  <a:extLst>
                    <a:ext uri="{9D8B030D-6E8A-4147-A177-3AD203B41FA5}">
                      <a16:colId xmlns:a16="http://schemas.microsoft.com/office/drawing/2014/main" val="20002"/>
                    </a:ext>
                  </a:extLst>
                </a:gridCol>
              </a:tblGrid>
              <a:tr h="590286">
                <a:tc>
                  <a:txBody>
                    <a:bodyPr/>
                    <a:lstStyle/>
                    <a:p>
                      <a:pPr algn="ctr"/>
                      <a:r>
                        <a:rPr lang="en-GB" sz="2800" b="0" i="0" dirty="0">
                          <a:latin typeface="OpenDyslexicAlta" pitchFamily="2" charset="77"/>
                          <a:ea typeface="OpenDyslexic" charset="0"/>
                          <a:cs typeface="OpenDyslexic" charset="0"/>
                        </a:rPr>
                        <a:t>e</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u</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m</a:t>
                      </a:r>
                    </a:p>
                  </a:txBody>
                  <a:tcPr>
                    <a:solidFill>
                      <a:schemeClr val="accent1">
                        <a:lumMod val="20000"/>
                        <a:lumOff val="80000"/>
                      </a:schemeClr>
                    </a:solidFill>
                  </a:tcPr>
                </a:tc>
                <a:extLst>
                  <a:ext uri="{0D108BD9-81ED-4DB2-BD59-A6C34878D82A}">
                    <a16:rowId xmlns:a16="http://schemas.microsoft.com/office/drawing/2014/main" val="10000"/>
                  </a:ext>
                </a:extLst>
              </a:tr>
              <a:tr h="590286">
                <a:tc>
                  <a:txBody>
                    <a:bodyPr/>
                    <a:lstStyle/>
                    <a:p>
                      <a:pPr algn="ctr"/>
                      <a:r>
                        <a:rPr lang="en-GB" sz="2800" b="0" i="0" dirty="0">
                          <a:latin typeface="OpenDyslexicAlta" pitchFamily="2" charset="77"/>
                          <a:ea typeface="OpenDyslexic" charset="0"/>
                          <a:cs typeface="OpenDyslexic" charset="0"/>
                        </a:rPr>
                        <a:t>d</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h</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m</a:t>
                      </a: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nvGraphicFramePr>
        <p:xfrm>
          <a:off x="6964738" y="1976966"/>
          <a:ext cx="1566786" cy="1417320"/>
        </p:xfrm>
        <a:graphic>
          <a:graphicData uri="http://schemas.openxmlformats.org/drawingml/2006/table">
            <a:tbl>
              <a:tblPr firstRow="1" bandRow="1">
                <a:tableStyleId>{5940675A-B579-460E-94D1-54222C63F5DA}</a:tableStyleId>
              </a:tblPr>
              <a:tblGrid>
                <a:gridCol w="522262">
                  <a:extLst>
                    <a:ext uri="{9D8B030D-6E8A-4147-A177-3AD203B41FA5}">
                      <a16:colId xmlns:a16="http://schemas.microsoft.com/office/drawing/2014/main" val="20000"/>
                    </a:ext>
                  </a:extLst>
                </a:gridCol>
                <a:gridCol w="522262">
                  <a:extLst>
                    <a:ext uri="{9D8B030D-6E8A-4147-A177-3AD203B41FA5}">
                      <a16:colId xmlns:a16="http://schemas.microsoft.com/office/drawing/2014/main" val="20001"/>
                    </a:ext>
                  </a:extLst>
                </a:gridCol>
                <a:gridCol w="522262">
                  <a:extLst>
                    <a:ext uri="{9D8B030D-6E8A-4147-A177-3AD203B41FA5}">
                      <a16:colId xmlns:a16="http://schemas.microsoft.com/office/drawing/2014/main" val="20002"/>
                    </a:ext>
                  </a:extLst>
                </a:gridCol>
              </a:tblGrid>
              <a:tr h="393524">
                <a:tc>
                  <a:txBody>
                    <a:bodyPr/>
                    <a:lstStyle/>
                    <a:p>
                      <a:pPr algn="ctr"/>
                      <a:r>
                        <a:rPr lang="en-GB" sz="2500" b="0" i="0" dirty="0">
                          <a:latin typeface="OpenDyslexicAlta" pitchFamily="2" charset="77"/>
                          <a:ea typeface="OpenDyslexic" charset="0"/>
                          <a:cs typeface="OpenDyslexic" charset="0"/>
                        </a:rPr>
                        <a:t>p</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r</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o</a:t>
                      </a:r>
                    </a:p>
                  </a:txBody>
                  <a:tcPr>
                    <a:solidFill>
                      <a:schemeClr val="accent2">
                        <a:lumMod val="20000"/>
                        <a:lumOff val="80000"/>
                      </a:schemeClr>
                    </a:solidFill>
                  </a:tcPr>
                </a:tc>
                <a:extLst>
                  <a:ext uri="{0D108BD9-81ED-4DB2-BD59-A6C34878D82A}">
                    <a16:rowId xmlns:a16="http://schemas.microsoft.com/office/drawing/2014/main" val="10000"/>
                  </a:ext>
                </a:extLst>
              </a:tr>
              <a:tr h="393524">
                <a:tc>
                  <a:txBody>
                    <a:bodyPr/>
                    <a:lstStyle/>
                    <a:p>
                      <a:pPr algn="ctr"/>
                      <a:r>
                        <a:rPr lang="en-GB" sz="2500" b="0" i="0" dirty="0">
                          <a:latin typeface="OpenDyslexicAlta" pitchFamily="2" charset="77"/>
                          <a:ea typeface="OpenDyslexic" charset="0"/>
                          <a:cs typeface="OpenDyslexic" charset="0"/>
                        </a:rPr>
                        <a:t>p</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d</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e</a:t>
                      </a:r>
                    </a:p>
                  </a:txBody>
                  <a:tcPr>
                    <a:solidFill>
                      <a:schemeClr val="accent2">
                        <a:lumMod val="20000"/>
                        <a:lumOff val="80000"/>
                      </a:schemeClr>
                    </a:solidFill>
                  </a:tcPr>
                </a:tc>
                <a:extLst>
                  <a:ext uri="{0D108BD9-81ED-4DB2-BD59-A6C34878D82A}">
                    <a16:rowId xmlns:a16="http://schemas.microsoft.com/office/drawing/2014/main" val="10001"/>
                  </a:ext>
                </a:extLst>
              </a:tr>
              <a:tr h="393524">
                <a:tc>
                  <a:txBody>
                    <a:bodyPr/>
                    <a:lstStyle/>
                    <a:p>
                      <a:pPr algn="ctr"/>
                      <a:endParaRPr lang="en-GB" sz="2500" b="0" i="0" dirty="0">
                        <a:latin typeface="OpenDyslexicAlta" pitchFamily="2" charset="77"/>
                        <a:ea typeface="OpenDyslexic" charset="0"/>
                        <a:cs typeface="OpenDyslexic" charset="0"/>
                      </a:endParaRPr>
                    </a:p>
                  </a:txBody>
                  <a:tcPr>
                    <a:solidFill>
                      <a:schemeClr val="accent2">
                        <a:lumMod val="20000"/>
                        <a:lumOff val="80000"/>
                      </a:schemeClr>
                    </a:solidFill>
                  </a:tcPr>
                </a:tc>
                <a:tc>
                  <a:txBody>
                    <a:bodyPr/>
                    <a:lstStyle/>
                    <a:p>
                      <a:pPr algn="ctr"/>
                      <a:endParaRPr lang="en-GB" sz="2500" b="0" i="0" dirty="0">
                        <a:latin typeface="OpenDyslexicAlta" pitchFamily="2" charset="77"/>
                        <a:ea typeface="OpenDyslexic" charset="0"/>
                        <a:cs typeface="OpenDyslexic" charset="0"/>
                      </a:endParaRP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d</a:t>
                      </a:r>
                    </a:p>
                  </a:txBody>
                  <a:tcP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68961950"/>
              </p:ext>
            </p:extLst>
          </p:nvPr>
        </p:nvGraphicFramePr>
        <p:xfrm>
          <a:off x="10295984" y="1976966"/>
          <a:ext cx="1566786" cy="1417320"/>
        </p:xfrm>
        <a:graphic>
          <a:graphicData uri="http://schemas.openxmlformats.org/drawingml/2006/table">
            <a:tbl>
              <a:tblPr firstRow="1" bandRow="1">
                <a:tableStyleId>{5940675A-B579-460E-94D1-54222C63F5DA}</a:tableStyleId>
              </a:tblPr>
              <a:tblGrid>
                <a:gridCol w="522262">
                  <a:extLst>
                    <a:ext uri="{9D8B030D-6E8A-4147-A177-3AD203B41FA5}">
                      <a16:colId xmlns:a16="http://schemas.microsoft.com/office/drawing/2014/main" val="20000"/>
                    </a:ext>
                  </a:extLst>
                </a:gridCol>
                <a:gridCol w="522262">
                  <a:extLst>
                    <a:ext uri="{9D8B030D-6E8A-4147-A177-3AD203B41FA5}">
                      <a16:colId xmlns:a16="http://schemas.microsoft.com/office/drawing/2014/main" val="20001"/>
                    </a:ext>
                  </a:extLst>
                </a:gridCol>
                <a:gridCol w="522262">
                  <a:extLst>
                    <a:ext uri="{9D8B030D-6E8A-4147-A177-3AD203B41FA5}">
                      <a16:colId xmlns:a16="http://schemas.microsoft.com/office/drawing/2014/main" val="20002"/>
                    </a:ext>
                  </a:extLst>
                </a:gridCol>
              </a:tblGrid>
              <a:tr h="393524">
                <a:tc>
                  <a:txBody>
                    <a:bodyPr/>
                    <a:lstStyle/>
                    <a:p>
                      <a:pPr algn="ctr"/>
                      <a:r>
                        <a:rPr lang="en-GB" sz="2500" b="0" i="0" dirty="0">
                          <a:latin typeface="OpenDyslexicAlta" pitchFamily="2" charset="77"/>
                          <a:ea typeface="OpenDyslexic" charset="0"/>
                          <a:cs typeface="OpenDyslexic" charset="0"/>
                        </a:rPr>
                        <a:t>e</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p</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l</a:t>
                      </a:r>
                    </a:p>
                  </a:txBody>
                  <a:tcPr>
                    <a:solidFill>
                      <a:srgbClr val="FBFFAF"/>
                    </a:solidFill>
                  </a:tcPr>
                </a:tc>
                <a:extLst>
                  <a:ext uri="{0D108BD9-81ED-4DB2-BD59-A6C34878D82A}">
                    <a16:rowId xmlns:a16="http://schemas.microsoft.com/office/drawing/2014/main" val="10000"/>
                  </a:ext>
                </a:extLst>
              </a:tr>
              <a:tr h="393524">
                <a:tc>
                  <a:txBody>
                    <a:bodyPr/>
                    <a:lstStyle/>
                    <a:p>
                      <a:pPr algn="ctr"/>
                      <a:r>
                        <a:rPr lang="en-GB" sz="2500" b="0" i="0" dirty="0">
                          <a:latin typeface="OpenDyslexicAlta" pitchFamily="2" charset="77"/>
                          <a:ea typeface="OpenDyslexic" charset="0"/>
                          <a:cs typeface="OpenDyslexic" charset="0"/>
                        </a:rPr>
                        <a:t>p</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c</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a</a:t>
                      </a:r>
                    </a:p>
                  </a:txBody>
                  <a:tcPr>
                    <a:solidFill>
                      <a:srgbClr val="FBFFAF"/>
                    </a:solidFill>
                  </a:tcPr>
                </a:tc>
                <a:extLst>
                  <a:ext uri="{0D108BD9-81ED-4DB2-BD59-A6C34878D82A}">
                    <a16:rowId xmlns:a16="http://schemas.microsoft.com/office/drawing/2014/main" val="10001"/>
                  </a:ext>
                </a:extLst>
              </a:tr>
              <a:tr h="393524">
                <a:tc>
                  <a:txBody>
                    <a:bodyPr/>
                    <a:lstStyle/>
                    <a:p>
                      <a:pPr algn="ctr"/>
                      <a:endParaRPr lang="en-GB" sz="2500" b="0" i="0" dirty="0">
                        <a:latin typeface="OpenDyslexicAlta" pitchFamily="2" charset="77"/>
                        <a:ea typeface="OpenDyslexic" charset="0"/>
                        <a:cs typeface="OpenDyslexic" charset="0"/>
                      </a:endParaRP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d</a:t>
                      </a:r>
                    </a:p>
                  </a:txBody>
                  <a:tcPr>
                    <a:solidFill>
                      <a:srgbClr val="FBFFAF"/>
                    </a:solidFill>
                  </a:tcPr>
                </a:tc>
                <a:tc>
                  <a:txBody>
                    <a:bodyPr/>
                    <a:lstStyle/>
                    <a:p>
                      <a:pPr algn="ctr"/>
                      <a:endParaRPr lang="en-GB" sz="2500" b="0" i="0" dirty="0">
                        <a:latin typeface="OpenDyslexicAlta" pitchFamily="2" charset="77"/>
                        <a:ea typeface="OpenDyslexic" charset="0"/>
                        <a:cs typeface="OpenDyslexic" charset="0"/>
                      </a:endParaRPr>
                    </a:p>
                  </a:txBody>
                  <a:tcPr>
                    <a:solidFill>
                      <a:srgbClr val="FBFFAF"/>
                    </a:solidFill>
                  </a:tcPr>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nvGraphicFramePr>
        <p:xfrm>
          <a:off x="5277183" y="4134468"/>
          <a:ext cx="1566786" cy="1417320"/>
        </p:xfrm>
        <a:graphic>
          <a:graphicData uri="http://schemas.openxmlformats.org/drawingml/2006/table">
            <a:tbl>
              <a:tblPr firstRow="1" bandRow="1">
                <a:tableStyleId>{5940675A-B579-460E-94D1-54222C63F5DA}</a:tableStyleId>
              </a:tblPr>
              <a:tblGrid>
                <a:gridCol w="522262">
                  <a:extLst>
                    <a:ext uri="{9D8B030D-6E8A-4147-A177-3AD203B41FA5}">
                      <a16:colId xmlns:a16="http://schemas.microsoft.com/office/drawing/2014/main" val="20000"/>
                    </a:ext>
                  </a:extLst>
                </a:gridCol>
                <a:gridCol w="522262">
                  <a:extLst>
                    <a:ext uri="{9D8B030D-6E8A-4147-A177-3AD203B41FA5}">
                      <a16:colId xmlns:a16="http://schemas.microsoft.com/office/drawing/2014/main" val="20001"/>
                    </a:ext>
                  </a:extLst>
                </a:gridCol>
                <a:gridCol w="522262">
                  <a:extLst>
                    <a:ext uri="{9D8B030D-6E8A-4147-A177-3AD203B41FA5}">
                      <a16:colId xmlns:a16="http://schemas.microsoft.com/office/drawing/2014/main" val="20002"/>
                    </a:ext>
                  </a:extLst>
                </a:gridCol>
              </a:tblGrid>
              <a:tr h="393524">
                <a:tc>
                  <a:txBody>
                    <a:bodyPr/>
                    <a:lstStyle/>
                    <a:p>
                      <a:pPr algn="ctr"/>
                      <a:r>
                        <a:rPr lang="en-GB" sz="2500" b="0" i="0" dirty="0">
                          <a:latin typeface="OpenDyslexicAlta" pitchFamily="2" charset="77"/>
                          <a:ea typeface="OpenDyslexic" charset="0"/>
                          <a:cs typeface="OpenDyslexic" charset="0"/>
                        </a:rPr>
                        <a:t>a</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r</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p</a:t>
                      </a:r>
                    </a:p>
                  </a:txBody>
                  <a:tcPr>
                    <a:solidFill>
                      <a:schemeClr val="accent2">
                        <a:lumMod val="20000"/>
                        <a:lumOff val="80000"/>
                      </a:schemeClr>
                    </a:solidFill>
                  </a:tcPr>
                </a:tc>
                <a:extLst>
                  <a:ext uri="{0D108BD9-81ED-4DB2-BD59-A6C34878D82A}">
                    <a16:rowId xmlns:a16="http://schemas.microsoft.com/office/drawing/2014/main" val="10000"/>
                  </a:ext>
                </a:extLst>
              </a:tr>
              <a:tr h="393524">
                <a:tc>
                  <a:txBody>
                    <a:bodyPr/>
                    <a:lstStyle/>
                    <a:p>
                      <a:pPr algn="ctr"/>
                      <a:r>
                        <a:rPr lang="en-GB" sz="2500" b="0" i="0" dirty="0">
                          <a:latin typeface="OpenDyslexicAlta" pitchFamily="2" charset="77"/>
                          <a:ea typeface="OpenDyslexic" charset="0"/>
                          <a:cs typeface="OpenDyslexic" charset="0"/>
                        </a:rPr>
                        <a:t>w</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e</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p</a:t>
                      </a:r>
                    </a:p>
                  </a:txBody>
                  <a:tcPr>
                    <a:solidFill>
                      <a:schemeClr val="accent2">
                        <a:lumMod val="20000"/>
                        <a:lumOff val="80000"/>
                      </a:schemeClr>
                    </a:solidFill>
                  </a:tcPr>
                </a:tc>
                <a:extLst>
                  <a:ext uri="{0D108BD9-81ED-4DB2-BD59-A6C34878D82A}">
                    <a16:rowId xmlns:a16="http://schemas.microsoft.com/office/drawing/2014/main" val="10001"/>
                  </a:ext>
                </a:extLst>
              </a:tr>
              <a:tr h="393524">
                <a:tc>
                  <a:txBody>
                    <a:bodyPr/>
                    <a:lstStyle/>
                    <a:p>
                      <a:pPr algn="ctr"/>
                      <a:r>
                        <a:rPr lang="en-GB" sz="2500" b="0" i="0" dirty="0">
                          <a:latin typeface="OpenDyslexicAlta" pitchFamily="2" charset="77"/>
                          <a:ea typeface="OpenDyslexic" charset="0"/>
                          <a:cs typeface="OpenDyslexic" charset="0"/>
                        </a:rPr>
                        <a:t>d</a:t>
                      </a:r>
                    </a:p>
                  </a:txBody>
                  <a:tcPr>
                    <a:solidFill>
                      <a:schemeClr val="accent2">
                        <a:lumMod val="20000"/>
                        <a:lumOff val="80000"/>
                      </a:schemeClr>
                    </a:solidFill>
                  </a:tcPr>
                </a:tc>
                <a:tc>
                  <a:txBody>
                    <a:bodyPr/>
                    <a:lstStyle/>
                    <a:p>
                      <a:pPr algn="ctr"/>
                      <a:endParaRPr lang="en-GB" sz="2500" b="0" i="0" dirty="0">
                        <a:latin typeface="OpenDyslexicAlta" pitchFamily="2" charset="77"/>
                        <a:ea typeface="OpenDyslexic" charset="0"/>
                        <a:cs typeface="OpenDyslexic" charset="0"/>
                      </a:endParaRPr>
                    </a:p>
                  </a:txBody>
                  <a:tcPr>
                    <a:solidFill>
                      <a:schemeClr val="accent2">
                        <a:lumMod val="20000"/>
                        <a:lumOff val="80000"/>
                      </a:schemeClr>
                    </a:solidFill>
                  </a:tcPr>
                </a:tc>
                <a:tc>
                  <a:txBody>
                    <a:bodyPr/>
                    <a:lstStyle/>
                    <a:p>
                      <a:pPr algn="ctr"/>
                      <a:endParaRPr lang="en-GB" sz="2500" b="0" i="0" dirty="0">
                        <a:latin typeface="OpenDyslexicAlta" pitchFamily="2" charset="77"/>
                        <a:ea typeface="OpenDyslexic" charset="0"/>
                        <a:cs typeface="OpenDyslexic" charset="0"/>
                      </a:endParaRPr>
                    </a:p>
                  </a:txBody>
                  <a:tcP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16" name="Table 15"/>
          <p:cNvGraphicFramePr>
            <a:graphicFrameLocks noGrp="1"/>
          </p:cNvGraphicFramePr>
          <p:nvPr/>
        </p:nvGraphicFramePr>
        <p:xfrm>
          <a:off x="6964738" y="4147006"/>
          <a:ext cx="1566786" cy="1417320"/>
        </p:xfrm>
        <a:graphic>
          <a:graphicData uri="http://schemas.openxmlformats.org/drawingml/2006/table">
            <a:tbl>
              <a:tblPr firstRow="1" bandRow="1">
                <a:tableStyleId>{5940675A-B579-460E-94D1-54222C63F5DA}</a:tableStyleId>
              </a:tblPr>
              <a:tblGrid>
                <a:gridCol w="522262">
                  <a:extLst>
                    <a:ext uri="{9D8B030D-6E8A-4147-A177-3AD203B41FA5}">
                      <a16:colId xmlns:a16="http://schemas.microsoft.com/office/drawing/2014/main" val="20000"/>
                    </a:ext>
                  </a:extLst>
                </a:gridCol>
                <a:gridCol w="522262">
                  <a:extLst>
                    <a:ext uri="{9D8B030D-6E8A-4147-A177-3AD203B41FA5}">
                      <a16:colId xmlns:a16="http://schemas.microsoft.com/office/drawing/2014/main" val="20001"/>
                    </a:ext>
                  </a:extLst>
                </a:gridCol>
                <a:gridCol w="522262">
                  <a:extLst>
                    <a:ext uri="{9D8B030D-6E8A-4147-A177-3AD203B41FA5}">
                      <a16:colId xmlns:a16="http://schemas.microsoft.com/office/drawing/2014/main" val="20002"/>
                    </a:ext>
                  </a:extLst>
                </a:gridCol>
              </a:tblGrid>
              <a:tr h="393524">
                <a:tc>
                  <a:txBody>
                    <a:bodyPr/>
                    <a:lstStyle/>
                    <a:p>
                      <a:pPr algn="ctr"/>
                      <a:r>
                        <a:rPr lang="en-GB" sz="2500" b="0" i="0" dirty="0">
                          <a:latin typeface="OpenDyslexicAlta" pitchFamily="2" charset="77"/>
                          <a:ea typeface="OpenDyslexic" charset="0"/>
                          <a:cs typeface="OpenDyslexic" charset="0"/>
                        </a:rPr>
                        <a:t>d</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r</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e</a:t>
                      </a:r>
                    </a:p>
                  </a:txBody>
                  <a:tcPr>
                    <a:solidFill>
                      <a:srgbClr val="F5DBF6"/>
                    </a:solidFill>
                  </a:tcPr>
                </a:tc>
                <a:extLst>
                  <a:ext uri="{0D108BD9-81ED-4DB2-BD59-A6C34878D82A}">
                    <a16:rowId xmlns:a16="http://schemas.microsoft.com/office/drawing/2014/main" val="10000"/>
                  </a:ext>
                </a:extLst>
              </a:tr>
              <a:tr h="393524">
                <a:tc>
                  <a:txBody>
                    <a:bodyPr/>
                    <a:lstStyle/>
                    <a:p>
                      <a:pPr algn="ctr"/>
                      <a:r>
                        <a:rPr lang="en-GB" sz="2500" b="0" i="0" dirty="0">
                          <a:latin typeface="OpenDyslexicAlta" pitchFamily="2" charset="77"/>
                          <a:ea typeface="OpenDyslexic" charset="0"/>
                          <a:cs typeface="OpenDyslexic" charset="0"/>
                        </a:rPr>
                        <a:t>g</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g</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a</a:t>
                      </a:r>
                    </a:p>
                  </a:txBody>
                  <a:tcPr>
                    <a:solidFill>
                      <a:srgbClr val="F5DBF6"/>
                    </a:solidFill>
                  </a:tcPr>
                </a:tc>
                <a:extLst>
                  <a:ext uri="{0D108BD9-81ED-4DB2-BD59-A6C34878D82A}">
                    <a16:rowId xmlns:a16="http://schemas.microsoft.com/office/drawing/2014/main" val="10001"/>
                  </a:ext>
                </a:extLst>
              </a:tr>
              <a:tr h="393524">
                <a:tc>
                  <a:txBody>
                    <a:bodyPr/>
                    <a:lstStyle/>
                    <a:p>
                      <a:pPr algn="ctr"/>
                      <a:endParaRPr lang="en-GB" sz="2500" b="0" i="0" dirty="0">
                        <a:latin typeface="OpenDyslexicAlta" pitchFamily="2" charset="77"/>
                        <a:ea typeface="OpenDyslexic" charset="0"/>
                        <a:cs typeface="OpenDyslexic" charset="0"/>
                      </a:endParaRP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d</a:t>
                      </a:r>
                    </a:p>
                  </a:txBody>
                  <a:tcPr>
                    <a:solidFill>
                      <a:srgbClr val="F5DBF6"/>
                    </a:solidFill>
                  </a:tcPr>
                </a:tc>
                <a:tc>
                  <a:txBody>
                    <a:bodyPr/>
                    <a:lstStyle/>
                    <a:p>
                      <a:pPr algn="ctr"/>
                      <a:endParaRPr lang="en-GB" sz="2500" b="0" i="0" dirty="0">
                        <a:latin typeface="OpenDyslexicAlta" pitchFamily="2" charset="77"/>
                        <a:ea typeface="OpenDyslexic" charset="0"/>
                        <a:cs typeface="OpenDyslexic" charset="0"/>
                      </a:endParaRPr>
                    </a:p>
                  </a:txBody>
                  <a:tcPr>
                    <a:solidFill>
                      <a:srgbClr val="F5DBF6"/>
                    </a:solidFill>
                  </a:tcPr>
                </a:tc>
                <a:extLst>
                  <a:ext uri="{0D108BD9-81ED-4DB2-BD59-A6C34878D82A}">
                    <a16:rowId xmlns:a16="http://schemas.microsoft.com/office/drawing/2014/main" val="10002"/>
                  </a:ext>
                </a:extLst>
              </a:tr>
            </a:tbl>
          </a:graphicData>
        </a:graphic>
      </p:graphicFrame>
      <p:graphicFrame>
        <p:nvGraphicFramePr>
          <p:cNvPr id="17" name="Table 16"/>
          <p:cNvGraphicFramePr>
            <a:graphicFrameLocks noGrp="1"/>
          </p:cNvGraphicFramePr>
          <p:nvPr/>
        </p:nvGraphicFramePr>
        <p:xfrm>
          <a:off x="8652293" y="4147006"/>
          <a:ext cx="1566786" cy="1417320"/>
        </p:xfrm>
        <a:graphic>
          <a:graphicData uri="http://schemas.openxmlformats.org/drawingml/2006/table">
            <a:tbl>
              <a:tblPr firstRow="1" bandRow="1">
                <a:tableStyleId>{5940675A-B579-460E-94D1-54222C63F5DA}</a:tableStyleId>
              </a:tblPr>
              <a:tblGrid>
                <a:gridCol w="522262">
                  <a:extLst>
                    <a:ext uri="{9D8B030D-6E8A-4147-A177-3AD203B41FA5}">
                      <a16:colId xmlns:a16="http://schemas.microsoft.com/office/drawing/2014/main" val="20000"/>
                    </a:ext>
                  </a:extLst>
                </a:gridCol>
                <a:gridCol w="522262">
                  <a:extLst>
                    <a:ext uri="{9D8B030D-6E8A-4147-A177-3AD203B41FA5}">
                      <a16:colId xmlns:a16="http://schemas.microsoft.com/office/drawing/2014/main" val="20001"/>
                    </a:ext>
                  </a:extLst>
                </a:gridCol>
                <a:gridCol w="522262">
                  <a:extLst>
                    <a:ext uri="{9D8B030D-6E8A-4147-A177-3AD203B41FA5}">
                      <a16:colId xmlns:a16="http://schemas.microsoft.com/office/drawing/2014/main" val="20002"/>
                    </a:ext>
                  </a:extLst>
                </a:gridCol>
              </a:tblGrid>
              <a:tr h="393524">
                <a:tc>
                  <a:txBody>
                    <a:bodyPr/>
                    <a:lstStyle/>
                    <a:p>
                      <a:pPr algn="ctr"/>
                      <a:endParaRPr lang="en-GB" sz="2500" b="0" i="0" dirty="0">
                        <a:latin typeface="OpenDyslexicAlta" pitchFamily="2" charset="77"/>
                        <a:ea typeface="OpenDyslexic" charset="0"/>
                        <a:cs typeface="OpenDyslexic" charset="0"/>
                      </a:endParaRP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m</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u</a:t>
                      </a:r>
                    </a:p>
                  </a:txBody>
                  <a:tcPr>
                    <a:solidFill>
                      <a:srgbClr val="FBFFAF"/>
                    </a:solidFill>
                  </a:tcPr>
                </a:tc>
                <a:extLst>
                  <a:ext uri="{0D108BD9-81ED-4DB2-BD59-A6C34878D82A}">
                    <a16:rowId xmlns:a16="http://schemas.microsoft.com/office/drawing/2014/main" val="10000"/>
                  </a:ext>
                </a:extLst>
              </a:tr>
              <a:tr h="393524">
                <a:tc>
                  <a:txBody>
                    <a:bodyPr/>
                    <a:lstStyle/>
                    <a:p>
                      <a:pPr algn="ctr"/>
                      <a:r>
                        <a:rPr lang="en-GB" sz="2500" b="0" i="0" dirty="0">
                          <a:latin typeface="OpenDyslexicAlta" pitchFamily="2" charset="77"/>
                          <a:ea typeface="OpenDyslexic" charset="0"/>
                          <a:cs typeface="OpenDyslexic" charset="0"/>
                        </a:rPr>
                        <a:t>d</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m</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r</a:t>
                      </a:r>
                    </a:p>
                  </a:txBody>
                  <a:tcPr>
                    <a:solidFill>
                      <a:srgbClr val="FBFFAF"/>
                    </a:solidFill>
                  </a:tcPr>
                </a:tc>
                <a:extLst>
                  <a:ext uri="{0D108BD9-81ED-4DB2-BD59-A6C34878D82A}">
                    <a16:rowId xmlns:a16="http://schemas.microsoft.com/office/drawing/2014/main" val="10001"/>
                  </a:ext>
                </a:extLst>
              </a:tr>
              <a:tr h="393524">
                <a:tc>
                  <a:txBody>
                    <a:bodyPr/>
                    <a:lstStyle/>
                    <a:p>
                      <a:pPr algn="ctr"/>
                      <a:endParaRPr lang="en-GB" sz="2500" b="0" i="0" dirty="0">
                        <a:latin typeface="OpenDyslexicAlta" pitchFamily="2" charset="77"/>
                        <a:ea typeface="OpenDyslexic" charset="0"/>
                        <a:cs typeface="OpenDyslexic" charset="0"/>
                      </a:endParaRP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e</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d</a:t>
                      </a:r>
                    </a:p>
                  </a:txBody>
                  <a:tcPr>
                    <a:solidFill>
                      <a:srgbClr val="FBFFAF"/>
                    </a:solidFill>
                  </a:tcPr>
                </a:tc>
                <a:extLst>
                  <a:ext uri="{0D108BD9-81ED-4DB2-BD59-A6C34878D82A}">
                    <a16:rowId xmlns:a16="http://schemas.microsoft.com/office/drawing/2014/main" val="10002"/>
                  </a:ext>
                </a:extLst>
              </a:tr>
            </a:tbl>
          </a:graphicData>
        </a:graphic>
      </p:graphicFrame>
      <p:graphicFrame>
        <p:nvGraphicFramePr>
          <p:cNvPr id="18" name="Table 17"/>
          <p:cNvGraphicFramePr>
            <a:graphicFrameLocks noGrp="1"/>
          </p:cNvGraphicFramePr>
          <p:nvPr/>
        </p:nvGraphicFramePr>
        <p:xfrm>
          <a:off x="10339848" y="4147006"/>
          <a:ext cx="1511556" cy="1180572"/>
        </p:xfrm>
        <a:graphic>
          <a:graphicData uri="http://schemas.openxmlformats.org/drawingml/2006/table">
            <a:tbl>
              <a:tblPr firstRow="1" bandRow="1">
                <a:tableStyleId>{5940675A-B579-460E-94D1-54222C63F5DA}</a:tableStyleId>
              </a:tblPr>
              <a:tblGrid>
                <a:gridCol w="503852">
                  <a:extLst>
                    <a:ext uri="{9D8B030D-6E8A-4147-A177-3AD203B41FA5}">
                      <a16:colId xmlns:a16="http://schemas.microsoft.com/office/drawing/2014/main" val="20000"/>
                    </a:ext>
                  </a:extLst>
                </a:gridCol>
                <a:gridCol w="503852">
                  <a:extLst>
                    <a:ext uri="{9D8B030D-6E8A-4147-A177-3AD203B41FA5}">
                      <a16:colId xmlns:a16="http://schemas.microsoft.com/office/drawing/2014/main" val="20001"/>
                    </a:ext>
                  </a:extLst>
                </a:gridCol>
                <a:gridCol w="503852">
                  <a:extLst>
                    <a:ext uri="{9D8B030D-6E8A-4147-A177-3AD203B41FA5}">
                      <a16:colId xmlns:a16="http://schemas.microsoft.com/office/drawing/2014/main" val="20002"/>
                    </a:ext>
                  </a:extLst>
                </a:gridCol>
              </a:tblGrid>
              <a:tr h="590286">
                <a:tc>
                  <a:txBody>
                    <a:bodyPr/>
                    <a:lstStyle/>
                    <a:p>
                      <a:pPr algn="ctr"/>
                      <a:r>
                        <a:rPr lang="en-GB" sz="2800" b="0" i="0" dirty="0">
                          <a:latin typeface="OpenDyslexicAlta" pitchFamily="2" charset="77"/>
                          <a:ea typeface="OpenDyslexic" charset="0"/>
                          <a:cs typeface="OpenDyslexic" charset="0"/>
                        </a:rPr>
                        <a:t>n</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a</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e</a:t>
                      </a:r>
                    </a:p>
                  </a:txBody>
                  <a:tcPr>
                    <a:solidFill>
                      <a:schemeClr val="accent1">
                        <a:lumMod val="20000"/>
                        <a:lumOff val="80000"/>
                      </a:schemeClr>
                    </a:solidFill>
                  </a:tcPr>
                </a:tc>
                <a:extLst>
                  <a:ext uri="{0D108BD9-81ED-4DB2-BD59-A6C34878D82A}">
                    <a16:rowId xmlns:a16="http://schemas.microsoft.com/office/drawing/2014/main" val="10000"/>
                  </a:ext>
                </a:extLst>
              </a:tr>
              <a:tr h="590286">
                <a:tc>
                  <a:txBody>
                    <a:bodyPr/>
                    <a:lstStyle/>
                    <a:p>
                      <a:pPr algn="ctr"/>
                      <a:r>
                        <a:rPr lang="en-GB" sz="2800" b="0" i="0" dirty="0">
                          <a:latin typeface="OpenDyslexicAlta" pitchFamily="2" charset="77"/>
                          <a:ea typeface="OpenDyslexic" charset="0"/>
                          <a:cs typeface="OpenDyslexic" charset="0"/>
                        </a:rPr>
                        <a:t>p</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p</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d</a:t>
                      </a: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19" name="TextBox 18"/>
          <p:cNvSpPr txBox="1"/>
          <p:nvPr/>
        </p:nvSpPr>
        <p:spPr>
          <a:xfrm>
            <a:off x="3786960" y="1285477"/>
            <a:ext cx="7916708" cy="369332"/>
          </a:xfrm>
          <a:prstGeom prst="rect">
            <a:avLst/>
          </a:prstGeom>
          <a:solidFill>
            <a:schemeClr val="accent4">
              <a:lumMod val="20000"/>
              <a:lumOff val="80000"/>
            </a:schemeClr>
          </a:solidFill>
          <a:ln>
            <a:solidFill>
              <a:schemeClr val="tx1"/>
            </a:solidFill>
          </a:ln>
        </p:spPr>
        <p:txBody>
          <a:bodyPr wrap="square" rtlCol="0">
            <a:spAutoFit/>
          </a:bodyPr>
          <a:lstStyle/>
          <a:p>
            <a:r>
              <a:rPr lang="en-GB" dirty="0">
                <a:latin typeface="OpenDyslexicAlta" pitchFamily="2" charset="77"/>
                <a:ea typeface="OpenDyslexic" charset="0"/>
                <a:cs typeface="OpenDyslexic" charset="0"/>
              </a:rPr>
              <a:t>Unscramble each block to find your hidden spelling words.</a:t>
            </a:r>
          </a:p>
        </p:txBody>
      </p:sp>
    </p:spTree>
    <p:extLst>
      <p:ext uri="{BB962C8B-B14F-4D97-AF65-F5344CB8AC3E}">
        <p14:creationId xmlns:p14="http://schemas.microsoft.com/office/powerpoint/2010/main" val="1485492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patted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hummed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dropped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clapped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clipped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wrapped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napped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ripped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drummed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dragged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35478456"/>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Adding ‘</a:t>
                      </a:r>
                      <a:r>
                        <a:rPr lang="mr-IN" sz="1400" b="0" i="0" baseline="0" dirty="0">
                          <a:latin typeface="Muli" pitchFamily="2" charset="77"/>
                        </a:rPr>
                        <a:t>–</a:t>
                      </a:r>
                      <a:r>
                        <a:rPr lang="en-GB" sz="1400" baseline="0" dirty="0" err="1">
                          <a:latin typeface="Muli" pitchFamily="2" charset="77"/>
                        </a:rPr>
                        <a:t>ed</a:t>
                      </a:r>
                      <a:r>
                        <a:rPr lang="en-GB" sz="1400" baseline="0" dirty="0">
                          <a:latin typeface="Muli" pitchFamily="2" charset="77"/>
                        </a:rPr>
                        <a:t>'’ to words of one syllable.  The last letter is doubled to keep the short vowel sound.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49274241"/>
              </p:ext>
            </p:extLst>
          </p:nvPr>
        </p:nvGraphicFramePr>
        <p:xfrm>
          <a:off x="3543557" y="1701983"/>
          <a:ext cx="8403515" cy="4486783"/>
        </p:xfrm>
        <a:graphic>
          <a:graphicData uri="http://schemas.openxmlformats.org/drawingml/2006/table">
            <a:tbl>
              <a:tblPr firstRow="1">
                <a:tableStyleId>{5940675A-B579-460E-94D1-54222C63F5DA}</a:tableStyleId>
              </a:tblPr>
              <a:tblGrid>
                <a:gridCol w="1680703">
                  <a:extLst>
                    <a:ext uri="{9D8B030D-6E8A-4147-A177-3AD203B41FA5}">
                      <a16:colId xmlns:a16="http://schemas.microsoft.com/office/drawing/2014/main" val="20000"/>
                    </a:ext>
                  </a:extLst>
                </a:gridCol>
                <a:gridCol w="1680703">
                  <a:extLst>
                    <a:ext uri="{9D8B030D-6E8A-4147-A177-3AD203B41FA5}">
                      <a16:colId xmlns:a16="http://schemas.microsoft.com/office/drawing/2014/main" val="20001"/>
                    </a:ext>
                  </a:extLst>
                </a:gridCol>
                <a:gridCol w="1735454">
                  <a:extLst>
                    <a:ext uri="{9D8B030D-6E8A-4147-A177-3AD203B41FA5}">
                      <a16:colId xmlns:a16="http://schemas.microsoft.com/office/drawing/2014/main" val="20002"/>
                    </a:ext>
                  </a:extLst>
                </a:gridCol>
                <a:gridCol w="1625952">
                  <a:extLst>
                    <a:ext uri="{9D8B030D-6E8A-4147-A177-3AD203B41FA5}">
                      <a16:colId xmlns:a16="http://schemas.microsoft.com/office/drawing/2014/main" val="20003"/>
                    </a:ext>
                  </a:extLst>
                </a:gridCol>
                <a:gridCol w="1680703">
                  <a:extLst>
                    <a:ext uri="{9D8B030D-6E8A-4147-A177-3AD203B41FA5}">
                      <a16:colId xmlns:a16="http://schemas.microsoft.com/office/drawing/2014/main" val="20004"/>
                    </a:ext>
                  </a:extLst>
                </a:gridCol>
              </a:tblGrid>
              <a:tr h="1853236">
                <a:tc>
                  <a:txBody>
                    <a:bodyPr/>
                    <a:lstStyle/>
                    <a:p>
                      <a:endParaRPr lang="en-GB" b="0" i="0" dirty="0">
                        <a:latin typeface="Muli" pitchFamily="2" charset="77"/>
                      </a:endParaRPr>
                    </a:p>
                    <a:p>
                      <a:endParaRPr lang="en-GB" dirty="0"/>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0"/>
                  </a:ext>
                </a:extLst>
              </a:tr>
              <a:tr h="487694">
                <a:tc>
                  <a:txBody>
                    <a:bodyPr/>
                    <a:lstStyle/>
                    <a:p>
                      <a:pPr algn="ctr"/>
                      <a:r>
                        <a:rPr lang="en-GB" sz="2400" b="0" i="0" dirty="0">
                          <a:latin typeface="OpenDyslexicAlta" pitchFamily="2" charset="77"/>
                          <a:ea typeface="OpenDyslexic" charset="0"/>
                          <a:cs typeface="OpenDyslexic" charset="0"/>
                        </a:rPr>
                        <a:t>hummed</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patted</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dropped</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clipped</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clapped</a:t>
                      </a:r>
                    </a:p>
                  </a:txBody>
                  <a:tcPr/>
                </a:tc>
                <a:extLst>
                  <a:ext uri="{0D108BD9-81ED-4DB2-BD59-A6C34878D82A}">
                    <a16:rowId xmlns:a16="http://schemas.microsoft.com/office/drawing/2014/main" val="10001"/>
                  </a:ext>
                </a:extLst>
              </a:tr>
              <a:tr h="1658159">
                <a:tc>
                  <a:txBody>
                    <a:bodyPr/>
                    <a:lstStyle/>
                    <a:p>
                      <a:pPr algn="ctr"/>
                      <a:endParaRPr lang="en-GB" sz="2400" b="0" i="0" dirty="0">
                        <a:latin typeface="OpenDyslexicAlta" pitchFamily="2" charset="77"/>
                        <a:ea typeface="OpenDyslexic" charset="0"/>
                        <a:cs typeface="OpenDyslexic" charset="0"/>
                      </a:endParaRPr>
                    </a:p>
                    <a:p>
                      <a:pPr algn="ctr"/>
                      <a:endParaRPr lang="en-GB" sz="2400" b="0" i="0" dirty="0">
                        <a:latin typeface="OpenDyslexicAlta" pitchFamily="2" charset="77"/>
                        <a:ea typeface="OpenDyslexic" charset="0"/>
                        <a:cs typeface="OpenDyslexic" charset="0"/>
                      </a:endParaRPr>
                    </a:p>
                    <a:p>
                      <a:pPr algn="ctr"/>
                      <a:endParaRPr lang="en-GB" sz="2400" b="0" i="0" dirty="0">
                        <a:latin typeface="OpenDyslexicAlta" pitchFamily="2" charset="77"/>
                        <a:ea typeface="OpenDyslexic" charset="0"/>
                        <a:cs typeface="OpenDyslexic" charset="0"/>
                      </a:endParaRPr>
                    </a:p>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87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solidFill>
                            <a:srgbClr val="FF3860"/>
                          </a:solidFill>
                          <a:latin typeface="OpenDyslexicAlta" pitchFamily="2" charset="77"/>
                          <a:ea typeface="OpenDyslexic" charset="0"/>
                          <a:cs typeface="OpenDyslexic" charset="0"/>
                        </a:rPr>
                        <a:t>ripped</a:t>
                      </a:r>
                      <a:endParaRPr lang="en-GB" sz="2400" b="0" i="0" dirty="0">
                        <a:latin typeface="OpenDyslexicAlta" pitchFamily="2" charset="77"/>
                        <a:ea typeface="OpenDyslexic" charset="0"/>
                        <a:cs typeface="OpenDyslexic" charset="0"/>
                      </a:endParaRPr>
                    </a:p>
                  </a:txBody>
                  <a:tcPr/>
                </a:tc>
                <a:tc>
                  <a:txBody>
                    <a:bodyPr/>
                    <a:lstStyle/>
                    <a:p>
                      <a:pPr algn="ctr"/>
                      <a:r>
                        <a:rPr lang="en-GB" sz="2400" b="0" i="0" dirty="0">
                          <a:solidFill>
                            <a:srgbClr val="FF3860"/>
                          </a:solidFill>
                          <a:latin typeface="OpenDyslexicAlta" pitchFamily="2" charset="77"/>
                          <a:ea typeface="OpenDyslexic" charset="0"/>
                          <a:cs typeface="OpenDyslexic" charset="0"/>
                        </a:rPr>
                        <a:t>wrapped</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dragged</a:t>
                      </a:r>
                    </a:p>
                  </a:txBody>
                  <a:tcPr/>
                </a:tc>
                <a:tc>
                  <a:txBody>
                    <a:bodyPr/>
                    <a:lstStyle/>
                    <a:p>
                      <a:pPr algn="ctr"/>
                      <a:r>
                        <a:rPr lang="en-GB" sz="2000" b="0" i="0" dirty="0">
                          <a:solidFill>
                            <a:srgbClr val="FF3860"/>
                          </a:solidFill>
                          <a:latin typeface="OpenDyslexicAlta" pitchFamily="2" charset="77"/>
                          <a:ea typeface="OpenDyslexic" charset="0"/>
                          <a:cs typeface="OpenDyslexic" charset="0"/>
                        </a:rPr>
                        <a:t>drummed</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napped</a:t>
                      </a:r>
                    </a:p>
                  </a:txBody>
                  <a:tcPr/>
                </a:tc>
                <a:extLst>
                  <a:ext uri="{0D108BD9-81ED-4DB2-BD59-A6C34878D82A}">
                    <a16:rowId xmlns:a16="http://schemas.microsoft.com/office/drawing/2014/main" val="10003"/>
                  </a:ext>
                </a:extLst>
              </a:tr>
            </a:tbl>
          </a:graphicData>
        </a:graphic>
      </p:graphicFrame>
      <p:graphicFrame>
        <p:nvGraphicFramePr>
          <p:cNvPr id="3" name="Table 2"/>
          <p:cNvGraphicFramePr>
            <a:graphicFrameLocks noGrp="1"/>
          </p:cNvGraphicFramePr>
          <p:nvPr/>
        </p:nvGraphicFramePr>
        <p:xfrm>
          <a:off x="5284261" y="1976966"/>
          <a:ext cx="1511556" cy="1180572"/>
        </p:xfrm>
        <a:graphic>
          <a:graphicData uri="http://schemas.openxmlformats.org/drawingml/2006/table">
            <a:tbl>
              <a:tblPr firstRow="1" bandRow="1">
                <a:tableStyleId>{5940675A-B579-460E-94D1-54222C63F5DA}</a:tableStyleId>
              </a:tblPr>
              <a:tblGrid>
                <a:gridCol w="503852">
                  <a:extLst>
                    <a:ext uri="{9D8B030D-6E8A-4147-A177-3AD203B41FA5}">
                      <a16:colId xmlns:a16="http://schemas.microsoft.com/office/drawing/2014/main" val="20000"/>
                    </a:ext>
                  </a:extLst>
                </a:gridCol>
                <a:gridCol w="503852">
                  <a:extLst>
                    <a:ext uri="{9D8B030D-6E8A-4147-A177-3AD203B41FA5}">
                      <a16:colId xmlns:a16="http://schemas.microsoft.com/office/drawing/2014/main" val="20001"/>
                    </a:ext>
                  </a:extLst>
                </a:gridCol>
                <a:gridCol w="503852">
                  <a:extLst>
                    <a:ext uri="{9D8B030D-6E8A-4147-A177-3AD203B41FA5}">
                      <a16:colId xmlns:a16="http://schemas.microsoft.com/office/drawing/2014/main" val="20002"/>
                    </a:ext>
                  </a:extLst>
                </a:gridCol>
              </a:tblGrid>
              <a:tr h="590286">
                <a:tc>
                  <a:txBody>
                    <a:bodyPr/>
                    <a:lstStyle/>
                    <a:p>
                      <a:pPr algn="ctr"/>
                      <a:r>
                        <a:rPr lang="en-GB" sz="2800" b="0" i="0" dirty="0">
                          <a:latin typeface="OpenDyslexicAlta" pitchFamily="2" charset="77"/>
                          <a:ea typeface="OpenDyslexic" charset="0"/>
                          <a:cs typeface="OpenDyslexic" charset="0"/>
                        </a:rPr>
                        <a:t>p</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t</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t</a:t>
                      </a:r>
                    </a:p>
                  </a:txBody>
                  <a:tcPr>
                    <a:solidFill>
                      <a:schemeClr val="accent6">
                        <a:lumMod val="20000"/>
                        <a:lumOff val="80000"/>
                      </a:schemeClr>
                    </a:solidFill>
                  </a:tcPr>
                </a:tc>
                <a:extLst>
                  <a:ext uri="{0D108BD9-81ED-4DB2-BD59-A6C34878D82A}">
                    <a16:rowId xmlns:a16="http://schemas.microsoft.com/office/drawing/2014/main" val="10000"/>
                  </a:ext>
                </a:extLst>
              </a:tr>
              <a:tr h="590286">
                <a:tc>
                  <a:txBody>
                    <a:bodyPr/>
                    <a:lstStyle/>
                    <a:p>
                      <a:pPr algn="ctr"/>
                      <a:r>
                        <a:rPr lang="en-GB" sz="2800" b="0" i="0" dirty="0">
                          <a:latin typeface="OpenDyslexicAlta" pitchFamily="2" charset="77"/>
                          <a:ea typeface="OpenDyslexic" charset="0"/>
                          <a:cs typeface="OpenDyslexic" charset="0"/>
                        </a:rPr>
                        <a:t>d</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e</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a</a:t>
                      </a: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nvGraphicFramePr>
        <p:xfrm>
          <a:off x="8660475" y="1976966"/>
          <a:ext cx="1511556" cy="1417320"/>
        </p:xfrm>
        <a:graphic>
          <a:graphicData uri="http://schemas.openxmlformats.org/drawingml/2006/table">
            <a:tbl>
              <a:tblPr firstRow="1" bandRow="1">
                <a:tableStyleId>{5940675A-B579-460E-94D1-54222C63F5DA}</a:tableStyleId>
              </a:tblPr>
              <a:tblGrid>
                <a:gridCol w="503852">
                  <a:extLst>
                    <a:ext uri="{9D8B030D-6E8A-4147-A177-3AD203B41FA5}">
                      <a16:colId xmlns:a16="http://schemas.microsoft.com/office/drawing/2014/main" val="20000"/>
                    </a:ext>
                  </a:extLst>
                </a:gridCol>
                <a:gridCol w="503852">
                  <a:extLst>
                    <a:ext uri="{9D8B030D-6E8A-4147-A177-3AD203B41FA5}">
                      <a16:colId xmlns:a16="http://schemas.microsoft.com/office/drawing/2014/main" val="20001"/>
                    </a:ext>
                  </a:extLst>
                </a:gridCol>
                <a:gridCol w="503852">
                  <a:extLst>
                    <a:ext uri="{9D8B030D-6E8A-4147-A177-3AD203B41FA5}">
                      <a16:colId xmlns:a16="http://schemas.microsoft.com/office/drawing/2014/main" val="20002"/>
                    </a:ext>
                  </a:extLst>
                </a:gridCol>
              </a:tblGrid>
              <a:tr h="472440">
                <a:tc>
                  <a:txBody>
                    <a:bodyPr/>
                    <a:lstStyle/>
                    <a:p>
                      <a:pPr algn="ctr"/>
                      <a:r>
                        <a:rPr lang="en-GB" sz="2500" b="0" i="0" dirty="0">
                          <a:latin typeface="OpenDyslexicAlta" pitchFamily="2" charset="77"/>
                          <a:ea typeface="OpenDyslexic" charset="0"/>
                          <a:cs typeface="OpenDyslexic" charset="0"/>
                        </a:rPr>
                        <a:t>d</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p</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l</a:t>
                      </a:r>
                    </a:p>
                  </a:txBody>
                  <a:tcPr>
                    <a:solidFill>
                      <a:srgbClr val="F5DBF6"/>
                    </a:solidFill>
                  </a:tcPr>
                </a:tc>
                <a:extLst>
                  <a:ext uri="{0D108BD9-81ED-4DB2-BD59-A6C34878D82A}">
                    <a16:rowId xmlns:a16="http://schemas.microsoft.com/office/drawing/2014/main" val="10000"/>
                  </a:ext>
                </a:extLst>
              </a:tr>
              <a:tr h="472440">
                <a:tc>
                  <a:txBody>
                    <a:bodyPr/>
                    <a:lstStyle/>
                    <a:p>
                      <a:pPr algn="ctr"/>
                      <a:r>
                        <a:rPr lang="en-GB" sz="2500" b="0" i="0" dirty="0">
                          <a:latin typeface="OpenDyslexicAlta" pitchFamily="2" charset="77"/>
                          <a:ea typeface="OpenDyslexic" charset="0"/>
                          <a:cs typeface="OpenDyslexic" charset="0"/>
                        </a:rPr>
                        <a:t>p</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c</a:t>
                      </a:r>
                    </a:p>
                  </a:txBody>
                  <a:tcPr>
                    <a:solidFill>
                      <a:srgbClr val="F5DBF6"/>
                    </a:solidFill>
                  </a:tcPr>
                </a:tc>
                <a:tc>
                  <a:txBody>
                    <a:bodyPr/>
                    <a:lstStyle/>
                    <a:p>
                      <a:pPr algn="ctr"/>
                      <a:r>
                        <a:rPr lang="en-GB" sz="2500" b="0" i="0" dirty="0" err="1">
                          <a:latin typeface="OpenDyslexicAlta" pitchFamily="2" charset="77"/>
                          <a:ea typeface="OpenDyslexic" charset="0"/>
                          <a:cs typeface="OpenDyslexic" charset="0"/>
                        </a:rPr>
                        <a:t>i</a:t>
                      </a:r>
                      <a:endParaRPr lang="en-GB" sz="2500" b="0" i="0" dirty="0">
                        <a:latin typeface="OpenDyslexicAlta" pitchFamily="2" charset="77"/>
                        <a:ea typeface="OpenDyslexic" charset="0"/>
                        <a:cs typeface="OpenDyslexic" charset="0"/>
                      </a:endParaRPr>
                    </a:p>
                  </a:txBody>
                  <a:tcPr>
                    <a:solidFill>
                      <a:srgbClr val="F5DBF6"/>
                    </a:solidFill>
                  </a:tcPr>
                </a:tc>
                <a:extLst>
                  <a:ext uri="{0D108BD9-81ED-4DB2-BD59-A6C34878D82A}">
                    <a16:rowId xmlns:a16="http://schemas.microsoft.com/office/drawing/2014/main" val="10001"/>
                  </a:ext>
                </a:extLst>
              </a:tr>
              <a:tr h="291254">
                <a:tc>
                  <a:txBody>
                    <a:bodyPr/>
                    <a:lstStyle/>
                    <a:p>
                      <a:pPr algn="ctr"/>
                      <a:r>
                        <a:rPr lang="en-GB" sz="2500" b="0" i="0" dirty="0">
                          <a:latin typeface="OpenDyslexicAlta" pitchFamily="2" charset="77"/>
                          <a:ea typeface="OpenDyslexic" charset="0"/>
                          <a:cs typeface="OpenDyslexic" charset="0"/>
                        </a:rPr>
                        <a:t>e</a:t>
                      </a:r>
                    </a:p>
                  </a:txBody>
                  <a:tcPr>
                    <a:solidFill>
                      <a:srgbClr val="F5DBF6"/>
                    </a:solidFill>
                  </a:tcPr>
                </a:tc>
                <a:tc>
                  <a:txBody>
                    <a:bodyPr/>
                    <a:lstStyle/>
                    <a:p>
                      <a:pPr algn="ctr"/>
                      <a:endParaRPr lang="en-GB" sz="2500" b="0" i="0" dirty="0">
                        <a:latin typeface="OpenDyslexicAlta" pitchFamily="2" charset="77"/>
                        <a:ea typeface="OpenDyslexic" charset="0"/>
                        <a:cs typeface="OpenDyslexic" charset="0"/>
                      </a:endParaRPr>
                    </a:p>
                  </a:txBody>
                  <a:tcPr>
                    <a:solidFill>
                      <a:srgbClr val="F5DBF6"/>
                    </a:solidFill>
                  </a:tcPr>
                </a:tc>
                <a:tc>
                  <a:txBody>
                    <a:bodyPr/>
                    <a:lstStyle/>
                    <a:p>
                      <a:pPr algn="ctr"/>
                      <a:endParaRPr lang="en-GB" sz="2500" b="0" i="0" dirty="0">
                        <a:latin typeface="OpenDyslexicAlta" pitchFamily="2" charset="77"/>
                        <a:ea typeface="OpenDyslexic" charset="0"/>
                        <a:cs typeface="OpenDyslexic" charset="0"/>
                      </a:endParaRPr>
                    </a:p>
                  </a:txBody>
                  <a:tcPr>
                    <a:solidFill>
                      <a:srgbClr val="F5DBF6"/>
                    </a:solidFill>
                  </a:tcPr>
                </a:tc>
                <a:extLst>
                  <a:ext uri="{0D108BD9-81ED-4DB2-BD59-A6C34878D82A}">
                    <a16:rowId xmlns:a16="http://schemas.microsoft.com/office/drawing/2014/main" val="3951618811"/>
                  </a:ext>
                </a:extLst>
              </a:tr>
            </a:tbl>
          </a:graphicData>
        </a:graphic>
      </p:graphicFrame>
      <p:graphicFrame>
        <p:nvGraphicFramePr>
          <p:cNvPr id="10" name="Table 9"/>
          <p:cNvGraphicFramePr>
            <a:graphicFrameLocks noGrp="1"/>
          </p:cNvGraphicFramePr>
          <p:nvPr/>
        </p:nvGraphicFramePr>
        <p:xfrm>
          <a:off x="3597024" y="4134468"/>
          <a:ext cx="1511556" cy="1180572"/>
        </p:xfrm>
        <a:graphic>
          <a:graphicData uri="http://schemas.openxmlformats.org/drawingml/2006/table">
            <a:tbl>
              <a:tblPr firstRow="1" bandRow="1">
                <a:tableStyleId>{5940675A-B579-460E-94D1-54222C63F5DA}</a:tableStyleId>
              </a:tblPr>
              <a:tblGrid>
                <a:gridCol w="503852">
                  <a:extLst>
                    <a:ext uri="{9D8B030D-6E8A-4147-A177-3AD203B41FA5}">
                      <a16:colId xmlns:a16="http://schemas.microsoft.com/office/drawing/2014/main" val="20000"/>
                    </a:ext>
                  </a:extLst>
                </a:gridCol>
                <a:gridCol w="503852">
                  <a:extLst>
                    <a:ext uri="{9D8B030D-6E8A-4147-A177-3AD203B41FA5}">
                      <a16:colId xmlns:a16="http://schemas.microsoft.com/office/drawing/2014/main" val="20001"/>
                    </a:ext>
                  </a:extLst>
                </a:gridCol>
                <a:gridCol w="503852">
                  <a:extLst>
                    <a:ext uri="{9D8B030D-6E8A-4147-A177-3AD203B41FA5}">
                      <a16:colId xmlns:a16="http://schemas.microsoft.com/office/drawing/2014/main" val="20002"/>
                    </a:ext>
                  </a:extLst>
                </a:gridCol>
              </a:tblGrid>
              <a:tr h="590286">
                <a:tc>
                  <a:txBody>
                    <a:bodyPr/>
                    <a:lstStyle/>
                    <a:p>
                      <a:pPr algn="ctr"/>
                      <a:r>
                        <a:rPr lang="en-GB" sz="2800" b="0" i="0" dirty="0">
                          <a:latin typeface="OpenDyslexicAlta" pitchFamily="2" charset="77"/>
                          <a:ea typeface="OpenDyslexic" charset="0"/>
                          <a:cs typeface="OpenDyslexic" charset="0"/>
                        </a:rPr>
                        <a:t>r</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p</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p</a:t>
                      </a:r>
                    </a:p>
                  </a:txBody>
                  <a:tcPr>
                    <a:solidFill>
                      <a:schemeClr val="accent6">
                        <a:lumMod val="20000"/>
                        <a:lumOff val="80000"/>
                      </a:schemeClr>
                    </a:solidFill>
                  </a:tcPr>
                </a:tc>
                <a:extLst>
                  <a:ext uri="{0D108BD9-81ED-4DB2-BD59-A6C34878D82A}">
                    <a16:rowId xmlns:a16="http://schemas.microsoft.com/office/drawing/2014/main" val="10000"/>
                  </a:ext>
                </a:extLst>
              </a:tr>
              <a:tr h="590286">
                <a:tc>
                  <a:txBody>
                    <a:bodyPr/>
                    <a:lstStyle/>
                    <a:p>
                      <a:pPr algn="ctr"/>
                      <a:r>
                        <a:rPr lang="en-GB" sz="2800" b="0" i="0" dirty="0">
                          <a:latin typeface="OpenDyslexicAlta" pitchFamily="2" charset="77"/>
                          <a:ea typeface="OpenDyslexic" charset="0"/>
                          <a:cs typeface="OpenDyslexic" charset="0"/>
                        </a:rPr>
                        <a:t>e</a:t>
                      </a:r>
                    </a:p>
                  </a:txBody>
                  <a:tcPr>
                    <a:solidFill>
                      <a:schemeClr val="accent6">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d</a:t>
                      </a:r>
                    </a:p>
                  </a:txBody>
                  <a:tcPr>
                    <a:solidFill>
                      <a:schemeClr val="accent6">
                        <a:lumMod val="20000"/>
                        <a:lumOff val="80000"/>
                      </a:schemeClr>
                    </a:solidFill>
                  </a:tcPr>
                </a:tc>
                <a:tc>
                  <a:txBody>
                    <a:bodyPr/>
                    <a:lstStyle/>
                    <a:p>
                      <a:pPr algn="ctr"/>
                      <a:r>
                        <a:rPr lang="en-GB" sz="2800" b="0" i="0" dirty="0" err="1">
                          <a:latin typeface="OpenDyslexicAlta" pitchFamily="2" charset="77"/>
                          <a:ea typeface="OpenDyslexic" charset="0"/>
                          <a:cs typeface="OpenDyslexic" charset="0"/>
                        </a:rPr>
                        <a:t>i</a:t>
                      </a:r>
                      <a:endParaRPr lang="en-GB" sz="2800" b="0" i="0" dirty="0">
                        <a:latin typeface="OpenDyslexicAlta" pitchFamily="2" charset="77"/>
                        <a:ea typeface="OpenDyslexic" charset="0"/>
                        <a:cs typeface="OpenDyslexic" charset="0"/>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nvGraphicFramePr>
        <p:xfrm>
          <a:off x="3597024" y="1976966"/>
          <a:ext cx="1511556" cy="1180572"/>
        </p:xfrm>
        <a:graphic>
          <a:graphicData uri="http://schemas.openxmlformats.org/drawingml/2006/table">
            <a:tbl>
              <a:tblPr firstRow="1" bandRow="1">
                <a:tableStyleId>{5940675A-B579-460E-94D1-54222C63F5DA}</a:tableStyleId>
              </a:tblPr>
              <a:tblGrid>
                <a:gridCol w="503852">
                  <a:extLst>
                    <a:ext uri="{9D8B030D-6E8A-4147-A177-3AD203B41FA5}">
                      <a16:colId xmlns:a16="http://schemas.microsoft.com/office/drawing/2014/main" val="20000"/>
                    </a:ext>
                  </a:extLst>
                </a:gridCol>
                <a:gridCol w="503852">
                  <a:extLst>
                    <a:ext uri="{9D8B030D-6E8A-4147-A177-3AD203B41FA5}">
                      <a16:colId xmlns:a16="http://schemas.microsoft.com/office/drawing/2014/main" val="20001"/>
                    </a:ext>
                  </a:extLst>
                </a:gridCol>
                <a:gridCol w="503852">
                  <a:extLst>
                    <a:ext uri="{9D8B030D-6E8A-4147-A177-3AD203B41FA5}">
                      <a16:colId xmlns:a16="http://schemas.microsoft.com/office/drawing/2014/main" val="20002"/>
                    </a:ext>
                  </a:extLst>
                </a:gridCol>
              </a:tblGrid>
              <a:tr h="590286">
                <a:tc>
                  <a:txBody>
                    <a:bodyPr/>
                    <a:lstStyle/>
                    <a:p>
                      <a:pPr algn="ctr"/>
                      <a:r>
                        <a:rPr lang="en-GB" sz="2800" b="0" i="0" dirty="0">
                          <a:latin typeface="OpenDyslexicAlta" pitchFamily="2" charset="77"/>
                          <a:ea typeface="OpenDyslexic" charset="0"/>
                          <a:cs typeface="OpenDyslexic" charset="0"/>
                        </a:rPr>
                        <a:t>e</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u</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m</a:t>
                      </a:r>
                    </a:p>
                  </a:txBody>
                  <a:tcPr>
                    <a:solidFill>
                      <a:schemeClr val="accent1">
                        <a:lumMod val="20000"/>
                        <a:lumOff val="80000"/>
                      </a:schemeClr>
                    </a:solidFill>
                  </a:tcPr>
                </a:tc>
                <a:extLst>
                  <a:ext uri="{0D108BD9-81ED-4DB2-BD59-A6C34878D82A}">
                    <a16:rowId xmlns:a16="http://schemas.microsoft.com/office/drawing/2014/main" val="10000"/>
                  </a:ext>
                </a:extLst>
              </a:tr>
              <a:tr h="590286">
                <a:tc>
                  <a:txBody>
                    <a:bodyPr/>
                    <a:lstStyle/>
                    <a:p>
                      <a:pPr algn="ctr"/>
                      <a:r>
                        <a:rPr lang="en-GB" sz="2800" b="0" i="0" dirty="0">
                          <a:latin typeface="OpenDyslexicAlta" pitchFamily="2" charset="77"/>
                          <a:ea typeface="OpenDyslexic" charset="0"/>
                          <a:cs typeface="OpenDyslexic" charset="0"/>
                        </a:rPr>
                        <a:t>d</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h</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m</a:t>
                      </a: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nvGraphicFramePr>
        <p:xfrm>
          <a:off x="6964738" y="1976966"/>
          <a:ext cx="1566786" cy="1417320"/>
        </p:xfrm>
        <a:graphic>
          <a:graphicData uri="http://schemas.openxmlformats.org/drawingml/2006/table">
            <a:tbl>
              <a:tblPr firstRow="1" bandRow="1">
                <a:tableStyleId>{5940675A-B579-460E-94D1-54222C63F5DA}</a:tableStyleId>
              </a:tblPr>
              <a:tblGrid>
                <a:gridCol w="522262">
                  <a:extLst>
                    <a:ext uri="{9D8B030D-6E8A-4147-A177-3AD203B41FA5}">
                      <a16:colId xmlns:a16="http://schemas.microsoft.com/office/drawing/2014/main" val="20000"/>
                    </a:ext>
                  </a:extLst>
                </a:gridCol>
                <a:gridCol w="522262">
                  <a:extLst>
                    <a:ext uri="{9D8B030D-6E8A-4147-A177-3AD203B41FA5}">
                      <a16:colId xmlns:a16="http://schemas.microsoft.com/office/drawing/2014/main" val="20001"/>
                    </a:ext>
                  </a:extLst>
                </a:gridCol>
                <a:gridCol w="522262">
                  <a:extLst>
                    <a:ext uri="{9D8B030D-6E8A-4147-A177-3AD203B41FA5}">
                      <a16:colId xmlns:a16="http://schemas.microsoft.com/office/drawing/2014/main" val="20002"/>
                    </a:ext>
                  </a:extLst>
                </a:gridCol>
              </a:tblGrid>
              <a:tr h="393524">
                <a:tc>
                  <a:txBody>
                    <a:bodyPr/>
                    <a:lstStyle/>
                    <a:p>
                      <a:pPr algn="ctr"/>
                      <a:r>
                        <a:rPr lang="en-GB" sz="2500" b="0" i="0" dirty="0">
                          <a:latin typeface="OpenDyslexicAlta" pitchFamily="2" charset="77"/>
                          <a:ea typeface="OpenDyslexic" charset="0"/>
                          <a:cs typeface="OpenDyslexic" charset="0"/>
                        </a:rPr>
                        <a:t>p</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r</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o</a:t>
                      </a:r>
                    </a:p>
                  </a:txBody>
                  <a:tcPr>
                    <a:solidFill>
                      <a:schemeClr val="accent2">
                        <a:lumMod val="20000"/>
                        <a:lumOff val="80000"/>
                      </a:schemeClr>
                    </a:solidFill>
                  </a:tcPr>
                </a:tc>
                <a:extLst>
                  <a:ext uri="{0D108BD9-81ED-4DB2-BD59-A6C34878D82A}">
                    <a16:rowId xmlns:a16="http://schemas.microsoft.com/office/drawing/2014/main" val="10000"/>
                  </a:ext>
                </a:extLst>
              </a:tr>
              <a:tr h="393524">
                <a:tc>
                  <a:txBody>
                    <a:bodyPr/>
                    <a:lstStyle/>
                    <a:p>
                      <a:pPr algn="ctr"/>
                      <a:r>
                        <a:rPr lang="en-GB" sz="2500" b="0" i="0" dirty="0">
                          <a:latin typeface="OpenDyslexicAlta" pitchFamily="2" charset="77"/>
                          <a:ea typeface="OpenDyslexic" charset="0"/>
                          <a:cs typeface="OpenDyslexic" charset="0"/>
                        </a:rPr>
                        <a:t>p</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d</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e</a:t>
                      </a:r>
                    </a:p>
                  </a:txBody>
                  <a:tcPr>
                    <a:solidFill>
                      <a:schemeClr val="accent2">
                        <a:lumMod val="20000"/>
                        <a:lumOff val="80000"/>
                      </a:schemeClr>
                    </a:solidFill>
                  </a:tcPr>
                </a:tc>
                <a:extLst>
                  <a:ext uri="{0D108BD9-81ED-4DB2-BD59-A6C34878D82A}">
                    <a16:rowId xmlns:a16="http://schemas.microsoft.com/office/drawing/2014/main" val="10001"/>
                  </a:ext>
                </a:extLst>
              </a:tr>
              <a:tr h="393524">
                <a:tc>
                  <a:txBody>
                    <a:bodyPr/>
                    <a:lstStyle/>
                    <a:p>
                      <a:pPr algn="ctr"/>
                      <a:endParaRPr lang="en-GB" sz="2500" b="0" i="0" dirty="0">
                        <a:latin typeface="OpenDyslexicAlta" pitchFamily="2" charset="77"/>
                        <a:ea typeface="OpenDyslexic" charset="0"/>
                        <a:cs typeface="OpenDyslexic" charset="0"/>
                      </a:endParaRPr>
                    </a:p>
                  </a:txBody>
                  <a:tcPr>
                    <a:solidFill>
                      <a:schemeClr val="accent2">
                        <a:lumMod val="20000"/>
                        <a:lumOff val="80000"/>
                      </a:schemeClr>
                    </a:solidFill>
                  </a:tcPr>
                </a:tc>
                <a:tc>
                  <a:txBody>
                    <a:bodyPr/>
                    <a:lstStyle/>
                    <a:p>
                      <a:pPr algn="ctr"/>
                      <a:endParaRPr lang="en-GB" sz="2500" b="0" i="0" dirty="0">
                        <a:latin typeface="OpenDyslexicAlta" pitchFamily="2" charset="77"/>
                        <a:ea typeface="OpenDyslexic" charset="0"/>
                        <a:cs typeface="OpenDyslexic" charset="0"/>
                      </a:endParaRP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d</a:t>
                      </a:r>
                    </a:p>
                  </a:txBody>
                  <a:tcP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14" name="Table 13"/>
          <p:cNvGraphicFramePr>
            <a:graphicFrameLocks noGrp="1"/>
          </p:cNvGraphicFramePr>
          <p:nvPr/>
        </p:nvGraphicFramePr>
        <p:xfrm>
          <a:off x="10295984" y="1976966"/>
          <a:ext cx="1566786" cy="1417320"/>
        </p:xfrm>
        <a:graphic>
          <a:graphicData uri="http://schemas.openxmlformats.org/drawingml/2006/table">
            <a:tbl>
              <a:tblPr firstRow="1" bandRow="1">
                <a:tableStyleId>{5940675A-B579-460E-94D1-54222C63F5DA}</a:tableStyleId>
              </a:tblPr>
              <a:tblGrid>
                <a:gridCol w="522262">
                  <a:extLst>
                    <a:ext uri="{9D8B030D-6E8A-4147-A177-3AD203B41FA5}">
                      <a16:colId xmlns:a16="http://schemas.microsoft.com/office/drawing/2014/main" val="20000"/>
                    </a:ext>
                  </a:extLst>
                </a:gridCol>
                <a:gridCol w="522262">
                  <a:extLst>
                    <a:ext uri="{9D8B030D-6E8A-4147-A177-3AD203B41FA5}">
                      <a16:colId xmlns:a16="http://schemas.microsoft.com/office/drawing/2014/main" val="20001"/>
                    </a:ext>
                  </a:extLst>
                </a:gridCol>
                <a:gridCol w="522262">
                  <a:extLst>
                    <a:ext uri="{9D8B030D-6E8A-4147-A177-3AD203B41FA5}">
                      <a16:colId xmlns:a16="http://schemas.microsoft.com/office/drawing/2014/main" val="20002"/>
                    </a:ext>
                  </a:extLst>
                </a:gridCol>
              </a:tblGrid>
              <a:tr h="393524">
                <a:tc>
                  <a:txBody>
                    <a:bodyPr/>
                    <a:lstStyle/>
                    <a:p>
                      <a:pPr algn="ctr"/>
                      <a:r>
                        <a:rPr lang="en-GB" sz="2500" b="0" i="0" dirty="0">
                          <a:latin typeface="OpenDyslexicAlta" pitchFamily="2" charset="77"/>
                          <a:ea typeface="OpenDyslexic" charset="0"/>
                          <a:cs typeface="OpenDyslexic" charset="0"/>
                        </a:rPr>
                        <a:t>e</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p</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l</a:t>
                      </a:r>
                    </a:p>
                  </a:txBody>
                  <a:tcPr>
                    <a:solidFill>
                      <a:srgbClr val="FBFFAF"/>
                    </a:solidFill>
                  </a:tcPr>
                </a:tc>
                <a:extLst>
                  <a:ext uri="{0D108BD9-81ED-4DB2-BD59-A6C34878D82A}">
                    <a16:rowId xmlns:a16="http://schemas.microsoft.com/office/drawing/2014/main" val="10000"/>
                  </a:ext>
                </a:extLst>
              </a:tr>
              <a:tr h="393524">
                <a:tc>
                  <a:txBody>
                    <a:bodyPr/>
                    <a:lstStyle/>
                    <a:p>
                      <a:pPr algn="ctr"/>
                      <a:r>
                        <a:rPr lang="en-GB" sz="2500" b="0" i="0" dirty="0">
                          <a:latin typeface="OpenDyslexicAlta" pitchFamily="2" charset="77"/>
                          <a:ea typeface="OpenDyslexic" charset="0"/>
                          <a:cs typeface="OpenDyslexic" charset="0"/>
                        </a:rPr>
                        <a:t>p</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c</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a</a:t>
                      </a:r>
                    </a:p>
                  </a:txBody>
                  <a:tcPr>
                    <a:solidFill>
                      <a:srgbClr val="FBFFAF"/>
                    </a:solidFill>
                  </a:tcPr>
                </a:tc>
                <a:extLst>
                  <a:ext uri="{0D108BD9-81ED-4DB2-BD59-A6C34878D82A}">
                    <a16:rowId xmlns:a16="http://schemas.microsoft.com/office/drawing/2014/main" val="10001"/>
                  </a:ext>
                </a:extLst>
              </a:tr>
              <a:tr h="393524">
                <a:tc>
                  <a:txBody>
                    <a:bodyPr/>
                    <a:lstStyle/>
                    <a:p>
                      <a:pPr algn="ctr"/>
                      <a:endParaRPr lang="en-GB" sz="2500" b="0" i="0" dirty="0">
                        <a:latin typeface="OpenDyslexicAlta" pitchFamily="2" charset="77"/>
                        <a:ea typeface="OpenDyslexic" charset="0"/>
                        <a:cs typeface="OpenDyslexic" charset="0"/>
                      </a:endParaRP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d</a:t>
                      </a:r>
                    </a:p>
                  </a:txBody>
                  <a:tcPr>
                    <a:solidFill>
                      <a:srgbClr val="FBFFAF"/>
                    </a:solidFill>
                  </a:tcPr>
                </a:tc>
                <a:tc>
                  <a:txBody>
                    <a:bodyPr/>
                    <a:lstStyle/>
                    <a:p>
                      <a:pPr algn="ctr"/>
                      <a:endParaRPr lang="en-GB" sz="2500" b="0" i="0" dirty="0">
                        <a:latin typeface="OpenDyslexicAlta" pitchFamily="2" charset="77"/>
                        <a:ea typeface="OpenDyslexic" charset="0"/>
                        <a:cs typeface="OpenDyslexic" charset="0"/>
                      </a:endParaRPr>
                    </a:p>
                  </a:txBody>
                  <a:tcPr>
                    <a:solidFill>
                      <a:srgbClr val="FBFFAF"/>
                    </a:solidFill>
                  </a:tcPr>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nvGraphicFramePr>
        <p:xfrm>
          <a:off x="5277183" y="4134468"/>
          <a:ext cx="1566786" cy="1417320"/>
        </p:xfrm>
        <a:graphic>
          <a:graphicData uri="http://schemas.openxmlformats.org/drawingml/2006/table">
            <a:tbl>
              <a:tblPr firstRow="1" bandRow="1">
                <a:tableStyleId>{5940675A-B579-460E-94D1-54222C63F5DA}</a:tableStyleId>
              </a:tblPr>
              <a:tblGrid>
                <a:gridCol w="522262">
                  <a:extLst>
                    <a:ext uri="{9D8B030D-6E8A-4147-A177-3AD203B41FA5}">
                      <a16:colId xmlns:a16="http://schemas.microsoft.com/office/drawing/2014/main" val="20000"/>
                    </a:ext>
                  </a:extLst>
                </a:gridCol>
                <a:gridCol w="522262">
                  <a:extLst>
                    <a:ext uri="{9D8B030D-6E8A-4147-A177-3AD203B41FA5}">
                      <a16:colId xmlns:a16="http://schemas.microsoft.com/office/drawing/2014/main" val="20001"/>
                    </a:ext>
                  </a:extLst>
                </a:gridCol>
                <a:gridCol w="522262">
                  <a:extLst>
                    <a:ext uri="{9D8B030D-6E8A-4147-A177-3AD203B41FA5}">
                      <a16:colId xmlns:a16="http://schemas.microsoft.com/office/drawing/2014/main" val="20002"/>
                    </a:ext>
                  </a:extLst>
                </a:gridCol>
              </a:tblGrid>
              <a:tr h="393524">
                <a:tc>
                  <a:txBody>
                    <a:bodyPr/>
                    <a:lstStyle/>
                    <a:p>
                      <a:pPr algn="ctr"/>
                      <a:r>
                        <a:rPr lang="en-GB" sz="2500" b="0" i="0" dirty="0">
                          <a:latin typeface="OpenDyslexicAlta" pitchFamily="2" charset="77"/>
                          <a:ea typeface="OpenDyslexic" charset="0"/>
                          <a:cs typeface="OpenDyslexic" charset="0"/>
                        </a:rPr>
                        <a:t>a</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r</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p</a:t>
                      </a:r>
                    </a:p>
                  </a:txBody>
                  <a:tcPr>
                    <a:solidFill>
                      <a:schemeClr val="accent2">
                        <a:lumMod val="20000"/>
                        <a:lumOff val="80000"/>
                      </a:schemeClr>
                    </a:solidFill>
                  </a:tcPr>
                </a:tc>
                <a:extLst>
                  <a:ext uri="{0D108BD9-81ED-4DB2-BD59-A6C34878D82A}">
                    <a16:rowId xmlns:a16="http://schemas.microsoft.com/office/drawing/2014/main" val="10000"/>
                  </a:ext>
                </a:extLst>
              </a:tr>
              <a:tr h="393524">
                <a:tc>
                  <a:txBody>
                    <a:bodyPr/>
                    <a:lstStyle/>
                    <a:p>
                      <a:pPr algn="ctr"/>
                      <a:r>
                        <a:rPr lang="en-GB" sz="2500" b="0" i="0" dirty="0">
                          <a:latin typeface="OpenDyslexicAlta" pitchFamily="2" charset="77"/>
                          <a:ea typeface="OpenDyslexic" charset="0"/>
                          <a:cs typeface="OpenDyslexic" charset="0"/>
                        </a:rPr>
                        <a:t>w</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e</a:t>
                      </a:r>
                    </a:p>
                  </a:txBody>
                  <a:tcPr>
                    <a:solidFill>
                      <a:schemeClr val="accent2">
                        <a:lumMod val="20000"/>
                        <a:lumOff val="80000"/>
                      </a:schemeClr>
                    </a:solidFill>
                  </a:tcPr>
                </a:tc>
                <a:tc>
                  <a:txBody>
                    <a:bodyPr/>
                    <a:lstStyle/>
                    <a:p>
                      <a:pPr algn="ctr"/>
                      <a:r>
                        <a:rPr lang="en-GB" sz="2500" b="0" i="0" dirty="0">
                          <a:latin typeface="OpenDyslexicAlta" pitchFamily="2" charset="77"/>
                          <a:ea typeface="OpenDyslexic" charset="0"/>
                          <a:cs typeface="OpenDyslexic" charset="0"/>
                        </a:rPr>
                        <a:t>p</a:t>
                      </a:r>
                    </a:p>
                  </a:txBody>
                  <a:tcPr>
                    <a:solidFill>
                      <a:schemeClr val="accent2">
                        <a:lumMod val="20000"/>
                        <a:lumOff val="80000"/>
                      </a:schemeClr>
                    </a:solidFill>
                  </a:tcPr>
                </a:tc>
                <a:extLst>
                  <a:ext uri="{0D108BD9-81ED-4DB2-BD59-A6C34878D82A}">
                    <a16:rowId xmlns:a16="http://schemas.microsoft.com/office/drawing/2014/main" val="10001"/>
                  </a:ext>
                </a:extLst>
              </a:tr>
              <a:tr h="393524">
                <a:tc>
                  <a:txBody>
                    <a:bodyPr/>
                    <a:lstStyle/>
                    <a:p>
                      <a:pPr algn="ctr"/>
                      <a:r>
                        <a:rPr lang="en-GB" sz="2500" b="0" i="0" dirty="0">
                          <a:latin typeface="OpenDyslexicAlta" pitchFamily="2" charset="77"/>
                          <a:ea typeface="OpenDyslexic" charset="0"/>
                          <a:cs typeface="OpenDyslexic" charset="0"/>
                        </a:rPr>
                        <a:t>d</a:t>
                      </a:r>
                    </a:p>
                  </a:txBody>
                  <a:tcPr>
                    <a:solidFill>
                      <a:schemeClr val="accent2">
                        <a:lumMod val="20000"/>
                        <a:lumOff val="80000"/>
                      </a:schemeClr>
                    </a:solidFill>
                  </a:tcPr>
                </a:tc>
                <a:tc>
                  <a:txBody>
                    <a:bodyPr/>
                    <a:lstStyle/>
                    <a:p>
                      <a:pPr algn="ctr"/>
                      <a:endParaRPr lang="en-GB" sz="2500" b="0" i="0" dirty="0">
                        <a:latin typeface="OpenDyslexicAlta" pitchFamily="2" charset="77"/>
                        <a:ea typeface="OpenDyslexic" charset="0"/>
                        <a:cs typeface="OpenDyslexic" charset="0"/>
                      </a:endParaRPr>
                    </a:p>
                  </a:txBody>
                  <a:tcPr>
                    <a:solidFill>
                      <a:schemeClr val="accent2">
                        <a:lumMod val="20000"/>
                        <a:lumOff val="80000"/>
                      </a:schemeClr>
                    </a:solidFill>
                  </a:tcPr>
                </a:tc>
                <a:tc>
                  <a:txBody>
                    <a:bodyPr/>
                    <a:lstStyle/>
                    <a:p>
                      <a:pPr algn="ctr"/>
                      <a:endParaRPr lang="en-GB" sz="2500" b="0" i="0" dirty="0">
                        <a:latin typeface="OpenDyslexicAlta" pitchFamily="2" charset="77"/>
                        <a:ea typeface="OpenDyslexic" charset="0"/>
                        <a:cs typeface="OpenDyslexic" charset="0"/>
                      </a:endParaRPr>
                    </a:p>
                  </a:txBody>
                  <a:tcP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16" name="Table 15"/>
          <p:cNvGraphicFramePr>
            <a:graphicFrameLocks noGrp="1"/>
          </p:cNvGraphicFramePr>
          <p:nvPr/>
        </p:nvGraphicFramePr>
        <p:xfrm>
          <a:off x="6964738" y="4147006"/>
          <a:ext cx="1566786" cy="1417320"/>
        </p:xfrm>
        <a:graphic>
          <a:graphicData uri="http://schemas.openxmlformats.org/drawingml/2006/table">
            <a:tbl>
              <a:tblPr firstRow="1" bandRow="1">
                <a:tableStyleId>{5940675A-B579-460E-94D1-54222C63F5DA}</a:tableStyleId>
              </a:tblPr>
              <a:tblGrid>
                <a:gridCol w="522262">
                  <a:extLst>
                    <a:ext uri="{9D8B030D-6E8A-4147-A177-3AD203B41FA5}">
                      <a16:colId xmlns:a16="http://schemas.microsoft.com/office/drawing/2014/main" val="20000"/>
                    </a:ext>
                  </a:extLst>
                </a:gridCol>
                <a:gridCol w="522262">
                  <a:extLst>
                    <a:ext uri="{9D8B030D-6E8A-4147-A177-3AD203B41FA5}">
                      <a16:colId xmlns:a16="http://schemas.microsoft.com/office/drawing/2014/main" val="20001"/>
                    </a:ext>
                  </a:extLst>
                </a:gridCol>
                <a:gridCol w="522262">
                  <a:extLst>
                    <a:ext uri="{9D8B030D-6E8A-4147-A177-3AD203B41FA5}">
                      <a16:colId xmlns:a16="http://schemas.microsoft.com/office/drawing/2014/main" val="20002"/>
                    </a:ext>
                  </a:extLst>
                </a:gridCol>
              </a:tblGrid>
              <a:tr h="393524">
                <a:tc>
                  <a:txBody>
                    <a:bodyPr/>
                    <a:lstStyle/>
                    <a:p>
                      <a:pPr algn="ctr"/>
                      <a:r>
                        <a:rPr lang="en-GB" sz="2500" b="0" i="0" dirty="0">
                          <a:latin typeface="OpenDyslexicAlta" pitchFamily="2" charset="77"/>
                          <a:ea typeface="OpenDyslexic" charset="0"/>
                          <a:cs typeface="OpenDyslexic" charset="0"/>
                        </a:rPr>
                        <a:t>d</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r</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e</a:t>
                      </a:r>
                    </a:p>
                  </a:txBody>
                  <a:tcPr>
                    <a:solidFill>
                      <a:srgbClr val="F5DBF6"/>
                    </a:solidFill>
                  </a:tcPr>
                </a:tc>
                <a:extLst>
                  <a:ext uri="{0D108BD9-81ED-4DB2-BD59-A6C34878D82A}">
                    <a16:rowId xmlns:a16="http://schemas.microsoft.com/office/drawing/2014/main" val="10000"/>
                  </a:ext>
                </a:extLst>
              </a:tr>
              <a:tr h="393524">
                <a:tc>
                  <a:txBody>
                    <a:bodyPr/>
                    <a:lstStyle/>
                    <a:p>
                      <a:pPr algn="ctr"/>
                      <a:r>
                        <a:rPr lang="en-GB" sz="2500" b="0" i="0" dirty="0">
                          <a:latin typeface="OpenDyslexicAlta" pitchFamily="2" charset="77"/>
                          <a:ea typeface="OpenDyslexic" charset="0"/>
                          <a:cs typeface="OpenDyslexic" charset="0"/>
                        </a:rPr>
                        <a:t>g</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g</a:t>
                      </a: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a</a:t>
                      </a:r>
                    </a:p>
                  </a:txBody>
                  <a:tcPr>
                    <a:solidFill>
                      <a:srgbClr val="F5DBF6"/>
                    </a:solidFill>
                  </a:tcPr>
                </a:tc>
                <a:extLst>
                  <a:ext uri="{0D108BD9-81ED-4DB2-BD59-A6C34878D82A}">
                    <a16:rowId xmlns:a16="http://schemas.microsoft.com/office/drawing/2014/main" val="10001"/>
                  </a:ext>
                </a:extLst>
              </a:tr>
              <a:tr h="393524">
                <a:tc>
                  <a:txBody>
                    <a:bodyPr/>
                    <a:lstStyle/>
                    <a:p>
                      <a:pPr algn="ctr"/>
                      <a:endParaRPr lang="en-GB" sz="2500" b="0" i="0" dirty="0">
                        <a:latin typeface="OpenDyslexicAlta" pitchFamily="2" charset="77"/>
                        <a:ea typeface="OpenDyslexic" charset="0"/>
                        <a:cs typeface="OpenDyslexic" charset="0"/>
                      </a:endParaRPr>
                    </a:p>
                  </a:txBody>
                  <a:tcPr>
                    <a:solidFill>
                      <a:srgbClr val="F5DBF6"/>
                    </a:solidFill>
                  </a:tcPr>
                </a:tc>
                <a:tc>
                  <a:txBody>
                    <a:bodyPr/>
                    <a:lstStyle/>
                    <a:p>
                      <a:pPr algn="ctr"/>
                      <a:r>
                        <a:rPr lang="en-GB" sz="2500" b="0" i="0" dirty="0">
                          <a:latin typeface="OpenDyslexicAlta" pitchFamily="2" charset="77"/>
                          <a:ea typeface="OpenDyslexic" charset="0"/>
                          <a:cs typeface="OpenDyslexic" charset="0"/>
                        </a:rPr>
                        <a:t>d</a:t>
                      </a:r>
                    </a:p>
                  </a:txBody>
                  <a:tcPr>
                    <a:solidFill>
                      <a:srgbClr val="F5DBF6"/>
                    </a:solidFill>
                  </a:tcPr>
                </a:tc>
                <a:tc>
                  <a:txBody>
                    <a:bodyPr/>
                    <a:lstStyle/>
                    <a:p>
                      <a:pPr algn="ctr"/>
                      <a:endParaRPr lang="en-GB" sz="2500" b="0" i="0" dirty="0">
                        <a:latin typeface="OpenDyslexicAlta" pitchFamily="2" charset="77"/>
                        <a:ea typeface="OpenDyslexic" charset="0"/>
                        <a:cs typeface="OpenDyslexic" charset="0"/>
                      </a:endParaRPr>
                    </a:p>
                  </a:txBody>
                  <a:tcPr>
                    <a:solidFill>
                      <a:srgbClr val="F5DBF6"/>
                    </a:solidFill>
                  </a:tcPr>
                </a:tc>
                <a:extLst>
                  <a:ext uri="{0D108BD9-81ED-4DB2-BD59-A6C34878D82A}">
                    <a16:rowId xmlns:a16="http://schemas.microsoft.com/office/drawing/2014/main" val="10002"/>
                  </a:ext>
                </a:extLst>
              </a:tr>
            </a:tbl>
          </a:graphicData>
        </a:graphic>
      </p:graphicFrame>
      <p:graphicFrame>
        <p:nvGraphicFramePr>
          <p:cNvPr id="17" name="Table 16"/>
          <p:cNvGraphicFramePr>
            <a:graphicFrameLocks noGrp="1"/>
          </p:cNvGraphicFramePr>
          <p:nvPr/>
        </p:nvGraphicFramePr>
        <p:xfrm>
          <a:off x="8652293" y="4147006"/>
          <a:ext cx="1566786" cy="1417320"/>
        </p:xfrm>
        <a:graphic>
          <a:graphicData uri="http://schemas.openxmlformats.org/drawingml/2006/table">
            <a:tbl>
              <a:tblPr firstRow="1" bandRow="1">
                <a:tableStyleId>{5940675A-B579-460E-94D1-54222C63F5DA}</a:tableStyleId>
              </a:tblPr>
              <a:tblGrid>
                <a:gridCol w="522262">
                  <a:extLst>
                    <a:ext uri="{9D8B030D-6E8A-4147-A177-3AD203B41FA5}">
                      <a16:colId xmlns:a16="http://schemas.microsoft.com/office/drawing/2014/main" val="20000"/>
                    </a:ext>
                  </a:extLst>
                </a:gridCol>
                <a:gridCol w="522262">
                  <a:extLst>
                    <a:ext uri="{9D8B030D-6E8A-4147-A177-3AD203B41FA5}">
                      <a16:colId xmlns:a16="http://schemas.microsoft.com/office/drawing/2014/main" val="20001"/>
                    </a:ext>
                  </a:extLst>
                </a:gridCol>
                <a:gridCol w="522262">
                  <a:extLst>
                    <a:ext uri="{9D8B030D-6E8A-4147-A177-3AD203B41FA5}">
                      <a16:colId xmlns:a16="http://schemas.microsoft.com/office/drawing/2014/main" val="20002"/>
                    </a:ext>
                  </a:extLst>
                </a:gridCol>
              </a:tblGrid>
              <a:tr h="393524">
                <a:tc>
                  <a:txBody>
                    <a:bodyPr/>
                    <a:lstStyle/>
                    <a:p>
                      <a:pPr algn="ctr"/>
                      <a:endParaRPr lang="en-GB" sz="2500" b="0" i="0" dirty="0">
                        <a:latin typeface="OpenDyslexicAlta" pitchFamily="2" charset="77"/>
                        <a:ea typeface="OpenDyslexic" charset="0"/>
                        <a:cs typeface="OpenDyslexic" charset="0"/>
                      </a:endParaRP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m</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u</a:t>
                      </a:r>
                    </a:p>
                  </a:txBody>
                  <a:tcPr>
                    <a:solidFill>
                      <a:srgbClr val="FBFFAF"/>
                    </a:solidFill>
                  </a:tcPr>
                </a:tc>
                <a:extLst>
                  <a:ext uri="{0D108BD9-81ED-4DB2-BD59-A6C34878D82A}">
                    <a16:rowId xmlns:a16="http://schemas.microsoft.com/office/drawing/2014/main" val="10000"/>
                  </a:ext>
                </a:extLst>
              </a:tr>
              <a:tr h="393524">
                <a:tc>
                  <a:txBody>
                    <a:bodyPr/>
                    <a:lstStyle/>
                    <a:p>
                      <a:pPr algn="ctr"/>
                      <a:r>
                        <a:rPr lang="en-GB" sz="2500" b="0" i="0" dirty="0">
                          <a:latin typeface="OpenDyslexicAlta" pitchFamily="2" charset="77"/>
                          <a:ea typeface="OpenDyslexic" charset="0"/>
                          <a:cs typeface="OpenDyslexic" charset="0"/>
                        </a:rPr>
                        <a:t>d</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m</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r</a:t>
                      </a:r>
                    </a:p>
                  </a:txBody>
                  <a:tcPr>
                    <a:solidFill>
                      <a:srgbClr val="FBFFAF"/>
                    </a:solidFill>
                  </a:tcPr>
                </a:tc>
                <a:extLst>
                  <a:ext uri="{0D108BD9-81ED-4DB2-BD59-A6C34878D82A}">
                    <a16:rowId xmlns:a16="http://schemas.microsoft.com/office/drawing/2014/main" val="10001"/>
                  </a:ext>
                </a:extLst>
              </a:tr>
              <a:tr h="393524">
                <a:tc>
                  <a:txBody>
                    <a:bodyPr/>
                    <a:lstStyle/>
                    <a:p>
                      <a:pPr algn="ctr"/>
                      <a:endParaRPr lang="en-GB" sz="2500" b="0" i="0" dirty="0">
                        <a:latin typeface="OpenDyslexicAlta" pitchFamily="2" charset="77"/>
                        <a:ea typeface="OpenDyslexic" charset="0"/>
                        <a:cs typeface="OpenDyslexic" charset="0"/>
                      </a:endParaRP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e</a:t>
                      </a:r>
                    </a:p>
                  </a:txBody>
                  <a:tcPr>
                    <a:solidFill>
                      <a:srgbClr val="FBFFAF"/>
                    </a:solidFill>
                  </a:tcPr>
                </a:tc>
                <a:tc>
                  <a:txBody>
                    <a:bodyPr/>
                    <a:lstStyle/>
                    <a:p>
                      <a:pPr algn="ctr"/>
                      <a:r>
                        <a:rPr lang="en-GB" sz="2500" b="0" i="0" dirty="0">
                          <a:latin typeface="OpenDyslexicAlta" pitchFamily="2" charset="77"/>
                          <a:ea typeface="OpenDyslexic" charset="0"/>
                          <a:cs typeface="OpenDyslexic" charset="0"/>
                        </a:rPr>
                        <a:t>d</a:t>
                      </a:r>
                    </a:p>
                  </a:txBody>
                  <a:tcPr>
                    <a:solidFill>
                      <a:srgbClr val="FBFFAF"/>
                    </a:solidFill>
                  </a:tcPr>
                </a:tc>
                <a:extLst>
                  <a:ext uri="{0D108BD9-81ED-4DB2-BD59-A6C34878D82A}">
                    <a16:rowId xmlns:a16="http://schemas.microsoft.com/office/drawing/2014/main" val="10002"/>
                  </a:ext>
                </a:extLst>
              </a:tr>
            </a:tbl>
          </a:graphicData>
        </a:graphic>
      </p:graphicFrame>
      <p:graphicFrame>
        <p:nvGraphicFramePr>
          <p:cNvPr id="18" name="Table 17"/>
          <p:cNvGraphicFramePr>
            <a:graphicFrameLocks noGrp="1"/>
          </p:cNvGraphicFramePr>
          <p:nvPr/>
        </p:nvGraphicFramePr>
        <p:xfrm>
          <a:off x="10339848" y="4147006"/>
          <a:ext cx="1511556" cy="1180572"/>
        </p:xfrm>
        <a:graphic>
          <a:graphicData uri="http://schemas.openxmlformats.org/drawingml/2006/table">
            <a:tbl>
              <a:tblPr firstRow="1" bandRow="1">
                <a:tableStyleId>{5940675A-B579-460E-94D1-54222C63F5DA}</a:tableStyleId>
              </a:tblPr>
              <a:tblGrid>
                <a:gridCol w="503852">
                  <a:extLst>
                    <a:ext uri="{9D8B030D-6E8A-4147-A177-3AD203B41FA5}">
                      <a16:colId xmlns:a16="http://schemas.microsoft.com/office/drawing/2014/main" val="20000"/>
                    </a:ext>
                  </a:extLst>
                </a:gridCol>
                <a:gridCol w="503852">
                  <a:extLst>
                    <a:ext uri="{9D8B030D-6E8A-4147-A177-3AD203B41FA5}">
                      <a16:colId xmlns:a16="http://schemas.microsoft.com/office/drawing/2014/main" val="20001"/>
                    </a:ext>
                  </a:extLst>
                </a:gridCol>
                <a:gridCol w="503852">
                  <a:extLst>
                    <a:ext uri="{9D8B030D-6E8A-4147-A177-3AD203B41FA5}">
                      <a16:colId xmlns:a16="http://schemas.microsoft.com/office/drawing/2014/main" val="20002"/>
                    </a:ext>
                  </a:extLst>
                </a:gridCol>
              </a:tblGrid>
              <a:tr h="590286">
                <a:tc>
                  <a:txBody>
                    <a:bodyPr/>
                    <a:lstStyle/>
                    <a:p>
                      <a:pPr algn="ctr"/>
                      <a:r>
                        <a:rPr lang="en-GB" sz="2800" b="0" i="0" dirty="0">
                          <a:latin typeface="OpenDyslexicAlta" pitchFamily="2" charset="77"/>
                          <a:ea typeface="OpenDyslexic" charset="0"/>
                          <a:cs typeface="OpenDyslexic" charset="0"/>
                        </a:rPr>
                        <a:t>n</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a</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e</a:t>
                      </a:r>
                    </a:p>
                  </a:txBody>
                  <a:tcPr>
                    <a:solidFill>
                      <a:schemeClr val="accent1">
                        <a:lumMod val="20000"/>
                        <a:lumOff val="80000"/>
                      </a:schemeClr>
                    </a:solidFill>
                  </a:tcPr>
                </a:tc>
                <a:extLst>
                  <a:ext uri="{0D108BD9-81ED-4DB2-BD59-A6C34878D82A}">
                    <a16:rowId xmlns:a16="http://schemas.microsoft.com/office/drawing/2014/main" val="10000"/>
                  </a:ext>
                </a:extLst>
              </a:tr>
              <a:tr h="590286">
                <a:tc>
                  <a:txBody>
                    <a:bodyPr/>
                    <a:lstStyle/>
                    <a:p>
                      <a:pPr algn="ctr"/>
                      <a:r>
                        <a:rPr lang="en-GB" sz="2800" b="0" i="0" dirty="0">
                          <a:latin typeface="OpenDyslexicAlta" pitchFamily="2" charset="77"/>
                          <a:ea typeface="OpenDyslexic" charset="0"/>
                          <a:cs typeface="OpenDyslexic" charset="0"/>
                        </a:rPr>
                        <a:t>p</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p</a:t>
                      </a:r>
                    </a:p>
                  </a:txBody>
                  <a:tcPr>
                    <a:solidFill>
                      <a:schemeClr val="accent1">
                        <a:lumMod val="20000"/>
                        <a:lumOff val="80000"/>
                      </a:schemeClr>
                    </a:solidFill>
                  </a:tcPr>
                </a:tc>
                <a:tc>
                  <a:txBody>
                    <a:bodyPr/>
                    <a:lstStyle/>
                    <a:p>
                      <a:pPr algn="ctr"/>
                      <a:r>
                        <a:rPr lang="en-GB" sz="2800" b="0" i="0" dirty="0">
                          <a:latin typeface="OpenDyslexicAlta" pitchFamily="2" charset="77"/>
                          <a:ea typeface="OpenDyslexic" charset="0"/>
                          <a:cs typeface="OpenDyslexic" charset="0"/>
                        </a:rPr>
                        <a:t>d</a:t>
                      </a: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19" name="TextBox 18"/>
          <p:cNvSpPr txBox="1"/>
          <p:nvPr/>
        </p:nvSpPr>
        <p:spPr>
          <a:xfrm>
            <a:off x="3786960" y="1285477"/>
            <a:ext cx="7916708" cy="369332"/>
          </a:xfrm>
          <a:prstGeom prst="rect">
            <a:avLst/>
          </a:prstGeom>
          <a:solidFill>
            <a:schemeClr val="accent4">
              <a:lumMod val="20000"/>
              <a:lumOff val="80000"/>
            </a:schemeClr>
          </a:solidFill>
          <a:ln>
            <a:solidFill>
              <a:schemeClr val="tx1"/>
            </a:solidFill>
          </a:ln>
        </p:spPr>
        <p:txBody>
          <a:bodyPr wrap="square" rtlCol="0">
            <a:spAutoFit/>
          </a:bodyPr>
          <a:lstStyle/>
          <a:p>
            <a:r>
              <a:rPr lang="en-GB" dirty="0">
                <a:latin typeface="OpenDyslexicAlta" pitchFamily="2" charset="77"/>
                <a:ea typeface="OpenDyslexic" charset="0"/>
                <a:cs typeface="OpenDyslexic" charset="0"/>
              </a:rPr>
              <a:t>Unscramble each block to find your hidden spelling words.</a:t>
            </a:r>
          </a:p>
        </p:txBody>
      </p:sp>
    </p:spTree>
    <p:extLst>
      <p:ext uri="{BB962C8B-B14F-4D97-AF65-F5344CB8AC3E}">
        <p14:creationId xmlns:p14="http://schemas.microsoft.com/office/powerpoint/2010/main" val="3906881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pPr>
              <a:lnSpc>
                <a:spcPct val="100000"/>
              </a:lnSpc>
              <a:spcBef>
                <a:spcPts val="0"/>
              </a:spcBef>
              <a:defRPr/>
            </a:pPr>
            <a:r>
              <a:rPr lang="en-GB" dirty="0"/>
              <a:t>The /or/ sound spelled ’a’ before </a:t>
            </a:r>
            <a:r>
              <a:rPr lang="en-GB" dirty="0" err="1"/>
              <a:t>ll</a:t>
            </a:r>
            <a:r>
              <a:rPr lang="en-GB" dirty="0"/>
              <a:t> and l.</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22</a:t>
            </a:r>
          </a:p>
        </p:txBody>
      </p:sp>
    </p:spTree>
    <p:extLst>
      <p:ext uri="{BB962C8B-B14F-4D97-AF65-F5344CB8AC3E}">
        <p14:creationId xmlns:p14="http://schemas.microsoft.com/office/powerpoint/2010/main" val="929967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347688"/>
          <a:ext cx="2787650" cy="4897352"/>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39351">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age</a:t>
                      </a:r>
                    </a:p>
                  </a:txBody>
                  <a:tcPr/>
                </a:tc>
                <a:extLst>
                  <a:ext uri="{0D108BD9-81ED-4DB2-BD59-A6C34878D82A}">
                    <a16:rowId xmlns:a16="http://schemas.microsoft.com/office/drawing/2014/main" val="10001"/>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huge</a:t>
                      </a:r>
                    </a:p>
                  </a:txBody>
                  <a:tcPr/>
                </a:tc>
                <a:extLst>
                  <a:ext uri="{0D108BD9-81ED-4DB2-BD59-A6C34878D82A}">
                    <a16:rowId xmlns:a16="http://schemas.microsoft.com/office/drawing/2014/main" val="10002"/>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change</a:t>
                      </a:r>
                    </a:p>
                  </a:txBody>
                  <a:tcPr/>
                </a:tc>
                <a:extLst>
                  <a:ext uri="{0D108BD9-81ED-4DB2-BD59-A6C34878D82A}">
                    <a16:rowId xmlns:a16="http://schemas.microsoft.com/office/drawing/2014/main" val="10003"/>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charge</a:t>
                      </a:r>
                    </a:p>
                  </a:txBody>
                  <a:tcPr/>
                </a:tc>
                <a:extLst>
                  <a:ext uri="{0D108BD9-81ED-4DB2-BD59-A6C34878D82A}">
                    <a16:rowId xmlns:a16="http://schemas.microsoft.com/office/drawing/2014/main" val="10004"/>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bulge</a:t>
                      </a:r>
                    </a:p>
                  </a:txBody>
                  <a:tcPr/>
                </a:tc>
                <a:extLst>
                  <a:ext uri="{0D108BD9-81ED-4DB2-BD59-A6C34878D82A}">
                    <a16:rowId xmlns:a16="http://schemas.microsoft.com/office/drawing/2014/main" val="10005"/>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village</a:t>
                      </a:r>
                    </a:p>
                  </a:txBody>
                  <a:tcPr/>
                </a:tc>
                <a:extLst>
                  <a:ext uri="{0D108BD9-81ED-4DB2-BD59-A6C34878D82A}">
                    <a16:rowId xmlns:a16="http://schemas.microsoft.com/office/drawing/2014/main" val="10006"/>
                  </a:ext>
                </a:extLst>
              </a:tr>
              <a:tr h="439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range</a:t>
                      </a:r>
                    </a:p>
                  </a:txBody>
                  <a:tcPr/>
                </a:tc>
                <a:extLst>
                  <a:ext uri="{0D108BD9-81ED-4DB2-BD59-A6C34878D82A}">
                    <a16:rowId xmlns:a16="http://schemas.microsoft.com/office/drawing/2014/main" val="10007"/>
                  </a:ext>
                </a:extLst>
              </a:tr>
              <a:tr h="401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orange</a:t>
                      </a:r>
                    </a:p>
                  </a:txBody>
                  <a:tcPr/>
                </a:tc>
                <a:extLst>
                  <a:ext uri="{0D108BD9-81ED-4DB2-BD59-A6C34878D82A}">
                    <a16:rowId xmlns:a16="http://schemas.microsoft.com/office/drawing/2014/main" val="10008"/>
                  </a:ext>
                </a:extLst>
              </a:tr>
              <a:tr h="215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hinge</a:t>
                      </a:r>
                    </a:p>
                  </a:txBody>
                  <a:tcPr/>
                </a:tc>
                <a:extLst>
                  <a:ext uri="{0D108BD9-81ED-4DB2-BD59-A6C34878D82A}">
                    <a16:rowId xmlns:a16="http://schemas.microsoft.com/office/drawing/2014/main" val="10009"/>
                  </a:ext>
                </a:extLst>
              </a:tr>
              <a:tr h="615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stage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2817276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/j/ sound spelt </a:t>
                      </a:r>
                      <a:r>
                        <a:rPr lang="mr-IN" sz="1400" b="0" i="0" baseline="0" dirty="0">
                          <a:latin typeface="Muli" pitchFamily="2" charset="77"/>
                        </a:rPr>
                        <a:t>–</a:t>
                      </a:r>
                      <a:r>
                        <a:rPr lang="en-GB" sz="1400" baseline="0" dirty="0" err="1">
                          <a:latin typeface="Muli" pitchFamily="2" charset="77"/>
                        </a:rPr>
                        <a:t>ge</a:t>
                      </a:r>
                      <a:r>
                        <a:rPr lang="en-GB" sz="1400" baseline="0" dirty="0">
                          <a:latin typeface="Muli" pitchFamily="2" charset="77"/>
                        </a:rPr>
                        <a:t> at the end of words. </a:t>
                      </a:r>
                    </a:p>
                    <a:p>
                      <a:endParaRPr lang="en-GB" sz="1400" baseline="0" dirty="0">
                        <a:latin typeface="Muli" pitchFamily="2" charset="77"/>
                      </a:endParaRPr>
                    </a:p>
                    <a:p>
                      <a:r>
                        <a:rPr lang="en-GB" sz="1400" baseline="0" dirty="0">
                          <a:solidFill>
                            <a:srgbClr val="FF3860"/>
                          </a:solidFill>
                          <a:latin typeface="Muli" pitchFamily="2" charset="77"/>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87718552"/>
              </p:ext>
            </p:extLst>
          </p:nvPr>
        </p:nvGraphicFramePr>
        <p:xfrm>
          <a:off x="5605235" y="1600196"/>
          <a:ext cx="4540252" cy="4198698"/>
        </p:xfrm>
        <a:graphic>
          <a:graphicData uri="http://schemas.openxmlformats.org/drawingml/2006/table">
            <a:tbl>
              <a:tblPr firstRow="1" firstCol="1" bandRow="1">
                <a:tableStyleId>{5940675A-B579-460E-94D1-54222C63F5DA}</a:tableStyleId>
              </a:tblPr>
              <a:tblGrid>
                <a:gridCol w="460576">
                  <a:extLst>
                    <a:ext uri="{9D8B030D-6E8A-4147-A177-3AD203B41FA5}">
                      <a16:colId xmlns:a16="http://schemas.microsoft.com/office/drawing/2014/main" val="20000"/>
                    </a:ext>
                  </a:extLst>
                </a:gridCol>
                <a:gridCol w="460576">
                  <a:extLst>
                    <a:ext uri="{9D8B030D-6E8A-4147-A177-3AD203B41FA5}">
                      <a16:colId xmlns:a16="http://schemas.microsoft.com/office/drawing/2014/main" val="20001"/>
                    </a:ext>
                  </a:extLst>
                </a:gridCol>
                <a:gridCol w="452514">
                  <a:extLst>
                    <a:ext uri="{9D8B030D-6E8A-4147-A177-3AD203B41FA5}">
                      <a16:colId xmlns:a16="http://schemas.microsoft.com/office/drawing/2014/main" val="20002"/>
                    </a:ext>
                  </a:extLst>
                </a:gridCol>
                <a:gridCol w="455536">
                  <a:extLst>
                    <a:ext uri="{9D8B030D-6E8A-4147-A177-3AD203B41FA5}">
                      <a16:colId xmlns:a16="http://schemas.microsoft.com/office/drawing/2014/main" val="20003"/>
                    </a:ext>
                  </a:extLst>
                </a:gridCol>
                <a:gridCol w="458279">
                  <a:extLst>
                    <a:ext uri="{9D8B030D-6E8A-4147-A177-3AD203B41FA5}">
                      <a16:colId xmlns:a16="http://schemas.microsoft.com/office/drawing/2014/main" val="20004"/>
                    </a:ext>
                  </a:extLst>
                </a:gridCol>
                <a:gridCol w="455819">
                  <a:extLst>
                    <a:ext uri="{9D8B030D-6E8A-4147-A177-3AD203B41FA5}">
                      <a16:colId xmlns:a16="http://schemas.microsoft.com/office/drawing/2014/main" val="20005"/>
                    </a:ext>
                  </a:extLst>
                </a:gridCol>
                <a:gridCol w="453018">
                  <a:extLst>
                    <a:ext uri="{9D8B030D-6E8A-4147-A177-3AD203B41FA5}">
                      <a16:colId xmlns:a16="http://schemas.microsoft.com/office/drawing/2014/main" val="20006"/>
                    </a:ext>
                  </a:extLst>
                </a:gridCol>
                <a:gridCol w="461080">
                  <a:extLst>
                    <a:ext uri="{9D8B030D-6E8A-4147-A177-3AD203B41FA5}">
                      <a16:colId xmlns:a16="http://schemas.microsoft.com/office/drawing/2014/main" val="20007"/>
                    </a:ext>
                  </a:extLst>
                </a:gridCol>
                <a:gridCol w="441427">
                  <a:extLst>
                    <a:ext uri="{9D8B030D-6E8A-4147-A177-3AD203B41FA5}">
                      <a16:colId xmlns:a16="http://schemas.microsoft.com/office/drawing/2014/main" val="20008"/>
                    </a:ext>
                  </a:extLst>
                </a:gridCol>
                <a:gridCol w="441427">
                  <a:extLst>
                    <a:ext uri="{9D8B030D-6E8A-4147-A177-3AD203B41FA5}">
                      <a16:colId xmlns:a16="http://schemas.microsoft.com/office/drawing/2014/main" val="20009"/>
                    </a:ext>
                  </a:extLst>
                </a:gridCol>
              </a:tblGrid>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extLst>
                  <a:ext uri="{0D108BD9-81ED-4DB2-BD59-A6C34878D82A}">
                    <a16:rowId xmlns:a16="http://schemas.microsoft.com/office/drawing/2014/main" val="10002"/>
                  </a:ext>
                </a:extLst>
              </a:tr>
              <a:tr h="466522">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extLst>
                  <a:ext uri="{0D108BD9-81ED-4DB2-BD59-A6C34878D82A}">
                    <a16:rowId xmlns:a16="http://schemas.microsoft.com/office/drawing/2014/main" val="10005"/>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extLst>
                  <a:ext uri="{0D108BD9-81ED-4DB2-BD59-A6C34878D82A}">
                    <a16:rowId xmlns:a16="http://schemas.microsoft.com/office/drawing/2014/main" val="10006"/>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extLst>
                  <a:ext uri="{0D108BD9-81ED-4DB2-BD59-A6C34878D82A}">
                    <a16:rowId xmlns:a16="http://schemas.microsoft.com/office/drawing/2014/main" val="10008"/>
                  </a:ext>
                </a:extLst>
              </a:tr>
            </a:tbl>
          </a:graphicData>
        </a:graphic>
      </p:graphicFrame>
      <p:sp>
        <p:nvSpPr>
          <p:cNvPr id="7" name="TextBox 6"/>
          <p:cNvSpPr txBox="1"/>
          <p:nvPr/>
        </p:nvSpPr>
        <p:spPr>
          <a:xfrm>
            <a:off x="4780396" y="6128244"/>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the word search?</a:t>
            </a:r>
          </a:p>
        </p:txBody>
      </p:sp>
    </p:spTree>
    <p:extLst>
      <p:ext uri="{BB962C8B-B14F-4D97-AF65-F5344CB8AC3E}">
        <p14:creationId xmlns:p14="http://schemas.microsoft.com/office/powerpoint/2010/main" val="15506969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22</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pPr>
              <a:lnSpc>
                <a:spcPct val="100000"/>
              </a:lnSpc>
              <a:spcBef>
                <a:spcPts val="0"/>
              </a:spcBef>
              <a:defRPr/>
            </a:pPr>
            <a:r>
              <a:rPr lang="en-GB" dirty="0"/>
              <a:t>The /or/ sound spelled ’a’ before </a:t>
            </a:r>
            <a:r>
              <a:rPr lang="en-GB" dirty="0" err="1"/>
              <a:t>ll</a:t>
            </a:r>
            <a:r>
              <a:rPr lang="en-GB" dirty="0"/>
              <a:t> and l.</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3993339799"/>
              </p:ext>
            </p:extLst>
          </p:nvPr>
        </p:nvGraphicFramePr>
        <p:xfrm>
          <a:off x="3429000" y="1311276"/>
          <a:ext cx="8363607" cy="5299342"/>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37886">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The sound /or/ can be spelled with an ‘a’ when the sound is before an ‘l’ or ‘ll’. </a:t>
                      </a:r>
                    </a:p>
                  </a:txBody>
                  <a:tcPr/>
                </a:tc>
                <a:extLst>
                  <a:ext uri="{0D108BD9-81ED-4DB2-BD59-A6C34878D82A}">
                    <a16:rowId xmlns:a16="http://schemas.microsoft.com/office/drawing/2014/main" val="10000"/>
                  </a:ext>
                </a:extLst>
              </a:tr>
              <a:tr h="2085496">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Put the PowerPoint slide up and ask the children to copy the words on to their whiteboard and then circle the /or/ sound in each word. </a:t>
                      </a:r>
                    </a:p>
                    <a:p>
                      <a:endParaRPr lang="en-GB" sz="1700" b="0" i="0" baseline="0" dirty="0">
                        <a:latin typeface="Muli" pitchFamily="2" charset="77"/>
                      </a:endParaRPr>
                    </a:p>
                    <a:p>
                      <a:r>
                        <a:rPr lang="en-GB" sz="1700" b="0" i="0" baseline="0" dirty="0">
                          <a:latin typeface="Muli" pitchFamily="2" charset="77"/>
                        </a:rPr>
                        <a:t>Get them to come up and share their answers by circling the sound on the interactive whiteboard too. </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Discuss the spelling rule and any misconceptions,</a:t>
                      </a:r>
                    </a:p>
                  </a:txBody>
                  <a:tcPr/>
                </a:tc>
                <a:extLst>
                  <a:ext uri="{0D108BD9-81ED-4DB2-BD59-A6C34878D82A}">
                    <a16:rowId xmlns:a16="http://schemas.microsoft.com/office/drawing/2014/main" val="10001"/>
                  </a:ext>
                </a:extLst>
              </a:tr>
              <a:tr h="1997376">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rPr>
                        <a:t>In small groups, draw two stick figures on two white boards. Each figure should have the same number of parts. The goal is to make the other group’s stick man invisible before the other group does it to you. Give each group a word to spell. If they spell it correctly, erase one piece of the other group’s stick figure. If they do not spell the word correctly, leave their stick figure unchanged. Then repeat. The first team with an invisible man loses!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491658560"/>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all</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ball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call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walk</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talk</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always</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fall </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small</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also</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bald</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4256828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621739" y="605449"/>
            <a:ext cx="8581292" cy="461665"/>
          </a:xfrm>
          <a:prstGeom prst="rect">
            <a:avLst/>
          </a:prstGeom>
          <a:noFill/>
        </p:spPr>
        <p:txBody>
          <a:bodyPr wrap="square" rtlCol="0">
            <a:spAutoFit/>
          </a:bodyPr>
          <a:lstStyle/>
          <a:p>
            <a:r>
              <a:rPr lang="en-GB" sz="2400" dirty="0">
                <a:latin typeface="OpenDyslexicAlta" pitchFamily="2" charset="77"/>
              </a:rPr>
              <a:t>Circle the /or/ sound in each word</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extLst>
              <p:ext uri="{D42A27DB-BD31-4B8C-83A1-F6EECF244321}">
                <p14:modId xmlns:p14="http://schemas.microsoft.com/office/powerpoint/2010/main" val="1650614048"/>
              </p:ext>
            </p:extLst>
          </p:nvPr>
        </p:nvGraphicFramePr>
        <p:xfrm>
          <a:off x="428101" y="2469909"/>
          <a:ext cx="11335797" cy="3108960"/>
        </p:xfrm>
        <a:graphic>
          <a:graphicData uri="http://schemas.openxmlformats.org/drawingml/2006/table">
            <a:tbl>
              <a:tblPr firstRow="1" bandRow="1">
                <a:tableStyleId>{5940675A-B579-460E-94D1-54222C63F5DA}</a:tableStyleId>
              </a:tblPr>
              <a:tblGrid>
                <a:gridCol w="2318241">
                  <a:extLst>
                    <a:ext uri="{9D8B030D-6E8A-4147-A177-3AD203B41FA5}">
                      <a16:colId xmlns:a16="http://schemas.microsoft.com/office/drawing/2014/main" val="3529516601"/>
                    </a:ext>
                  </a:extLst>
                </a:gridCol>
                <a:gridCol w="2141552">
                  <a:extLst>
                    <a:ext uri="{9D8B030D-6E8A-4147-A177-3AD203B41FA5}">
                      <a16:colId xmlns:a16="http://schemas.microsoft.com/office/drawing/2014/main" val="345942729"/>
                    </a:ext>
                  </a:extLst>
                </a:gridCol>
                <a:gridCol w="2229897">
                  <a:extLst>
                    <a:ext uri="{9D8B030D-6E8A-4147-A177-3AD203B41FA5}">
                      <a16:colId xmlns:a16="http://schemas.microsoft.com/office/drawing/2014/main" val="185187011"/>
                    </a:ext>
                  </a:extLst>
                </a:gridCol>
                <a:gridCol w="2229897">
                  <a:extLst>
                    <a:ext uri="{9D8B030D-6E8A-4147-A177-3AD203B41FA5}">
                      <a16:colId xmlns:a16="http://schemas.microsoft.com/office/drawing/2014/main" val="3871539845"/>
                    </a:ext>
                  </a:extLst>
                </a:gridCol>
                <a:gridCol w="2416210">
                  <a:extLst>
                    <a:ext uri="{9D8B030D-6E8A-4147-A177-3AD203B41FA5}">
                      <a16:colId xmlns:a16="http://schemas.microsoft.com/office/drawing/2014/main" val="4212918643"/>
                    </a:ext>
                  </a:extLst>
                </a:gridCol>
              </a:tblGrid>
              <a:tr h="967821">
                <a:tc>
                  <a:txBody>
                    <a:bodyPr/>
                    <a:lstStyle/>
                    <a:p>
                      <a:pPr algn="ctr" fontAlgn="t"/>
                      <a:br>
                        <a:rPr lang="en-GB" sz="3200" b="0" i="0" dirty="0">
                          <a:latin typeface="OpenDyslexicAlta" pitchFamily="2" charset="77"/>
                        </a:rPr>
                      </a:br>
                      <a:r>
                        <a:rPr lang="en-GB" sz="3200" b="0" i="0" dirty="0">
                          <a:latin typeface="OpenDyslexicAlta" pitchFamily="2" charset="77"/>
                        </a:rPr>
                        <a:t>all</a:t>
                      </a:r>
                    </a:p>
                  </a:txBody>
                  <a:tcPr/>
                </a:tc>
                <a:tc>
                  <a:txBody>
                    <a:bodyPr/>
                    <a:lstStyle/>
                    <a:p>
                      <a:pPr algn="ctr"/>
                      <a:br>
                        <a:rPr lang="en-GB" sz="3200" b="0" i="0" dirty="0">
                          <a:latin typeface="OpenDyslexicAlta" pitchFamily="2" charset="77"/>
                        </a:rPr>
                      </a:br>
                      <a:r>
                        <a:rPr lang="en-GB" sz="3200" b="0" i="0" dirty="0">
                          <a:latin typeface="OpenDyslexicAlta" pitchFamily="2" charset="77"/>
                        </a:rPr>
                        <a:t>ball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GB" sz="3200" b="0" i="0" dirty="0">
                          <a:latin typeface="OpenDyslexicAlta" pitchFamily="2" charset="77"/>
                        </a:rPr>
                      </a:br>
                      <a:r>
                        <a:rPr lang="en-GB" sz="3200" b="0" i="0" dirty="0">
                          <a:latin typeface="OpenDyslexicAlta" pitchFamily="2" charset="77"/>
                        </a:rPr>
                        <a:t>walk</a:t>
                      </a:r>
                    </a:p>
                    <a:p>
                      <a:pPr algn="ctr"/>
                      <a:endParaRPr lang="en-GB" sz="3200" b="0" i="0" dirty="0">
                        <a:latin typeface="OpenDyslexicAlta" pitchFamily="2" charset="77"/>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rPr>
                        <a:t>call</a:t>
                      </a:r>
                    </a:p>
                    <a:p>
                      <a:pPr algn="ctr"/>
                      <a:endParaRPr lang="en-GB" sz="3200" b="0" i="0" dirty="0">
                        <a:latin typeface="OpenDyslexicAlta" pitchFamily="2" charset="77"/>
                      </a:endParaRPr>
                    </a:p>
                  </a:txBody>
                  <a:tcPr/>
                </a:tc>
                <a:tc>
                  <a:txBody>
                    <a:bodyPr/>
                    <a:lstStyle/>
                    <a:p>
                      <a:pPr algn="ctr"/>
                      <a:endParaRPr lang="en-GB" sz="3200" b="0" i="0" dirty="0">
                        <a:latin typeface="OpenDyslexicAlta" pitchFamily="2" charset="77"/>
                      </a:endParaRPr>
                    </a:p>
                    <a:p>
                      <a:pPr algn="ctr"/>
                      <a:r>
                        <a:rPr lang="en-GB" sz="3200" b="0" i="0" dirty="0">
                          <a:latin typeface="OpenDyslexicAlta" pitchFamily="2" charset="77"/>
                        </a:rPr>
                        <a:t>talk</a:t>
                      </a:r>
                    </a:p>
                  </a:txBody>
                  <a:tcPr/>
                </a:tc>
                <a:extLst>
                  <a:ext uri="{0D108BD9-81ED-4DB2-BD59-A6C34878D82A}">
                    <a16:rowId xmlns:a16="http://schemas.microsoft.com/office/drawing/2014/main" val="2756955956"/>
                  </a:ext>
                </a:extLst>
              </a:tr>
              <a:tr h="1037038">
                <a:tc>
                  <a:txBody>
                    <a:bodyPr/>
                    <a:lstStyle/>
                    <a:p>
                      <a:pPr algn="ctr"/>
                      <a:br>
                        <a:rPr lang="en-GB" sz="3200" b="0" i="0" dirty="0">
                          <a:latin typeface="OpenDyslexicAlta" pitchFamily="2" charset="77"/>
                        </a:rPr>
                      </a:br>
                      <a:r>
                        <a:rPr lang="en-GB" sz="3200" b="0" i="0" dirty="0">
                          <a:latin typeface="OpenDyslexicAlta" pitchFamily="2" charset="77"/>
                        </a:rPr>
                        <a:t>always</a:t>
                      </a:r>
                    </a:p>
                  </a:txBody>
                  <a:tcPr/>
                </a:tc>
                <a:tc>
                  <a:txBody>
                    <a:bodyPr/>
                    <a:lstStyle/>
                    <a:p>
                      <a:pPr algn="ctr"/>
                      <a:br>
                        <a:rPr lang="en-GB" sz="3200" b="0" i="0" dirty="0">
                          <a:latin typeface="OpenDyslexicAlta" pitchFamily="2" charset="77"/>
                        </a:rPr>
                      </a:br>
                      <a:r>
                        <a:rPr lang="en-GB" sz="3200" b="0" i="0" dirty="0">
                          <a:latin typeface="OpenDyslexicAlta" pitchFamily="2" charset="77"/>
                        </a:rPr>
                        <a:t>fall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rPr>
                        <a:t>small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rPr>
                        <a:t>also</a:t>
                      </a:r>
                    </a:p>
                    <a:p>
                      <a:pPr algn="ctr"/>
                      <a:endParaRPr lang="en-GB" sz="3200" b="0" i="0" dirty="0">
                        <a:latin typeface="OpenDyslexicAlta" pitchFamily="2" charset="77"/>
                      </a:endParaRPr>
                    </a:p>
                  </a:txBody>
                  <a:tcPr/>
                </a:tc>
                <a:tc>
                  <a:txBody>
                    <a:bodyPr/>
                    <a:lstStyle/>
                    <a:p>
                      <a:pPr algn="ctr"/>
                      <a:endParaRPr lang="en-GB" sz="3200" b="0" i="0" dirty="0">
                        <a:latin typeface="OpenDyslexicAlta" pitchFamily="2" charset="77"/>
                      </a:endParaRPr>
                    </a:p>
                    <a:p>
                      <a:pPr algn="ctr"/>
                      <a:r>
                        <a:rPr lang="en-GB" sz="3200" b="0" i="0" dirty="0">
                          <a:latin typeface="OpenDyslexicAlta" pitchFamily="2" charset="77"/>
                        </a:rPr>
                        <a:t>bald</a:t>
                      </a:r>
                    </a:p>
                  </a:txBody>
                  <a:tcPr/>
                </a:tc>
                <a:extLst>
                  <a:ext uri="{0D108BD9-81ED-4DB2-BD59-A6C34878D82A}">
                    <a16:rowId xmlns:a16="http://schemas.microsoft.com/office/drawing/2014/main" val="2964611663"/>
                  </a:ext>
                </a:extLst>
              </a:tr>
            </a:tbl>
          </a:graphicData>
        </a:graphic>
      </p:graphicFrame>
    </p:spTree>
    <p:extLst>
      <p:ext uri="{BB962C8B-B14F-4D97-AF65-F5344CB8AC3E}">
        <p14:creationId xmlns:p14="http://schemas.microsoft.com/office/powerpoint/2010/main" val="26670221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621739" y="605449"/>
            <a:ext cx="8581292" cy="461665"/>
          </a:xfrm>
          <a:prstGeom prst="rect">
            <a:avLst/>
          </a:prstGeom>
          <a:noFill/>
        </p:spPr>
        <p:txBody>
          <a:bodyPr wrap="square" rtlCol="0">
            <a:spAutoFit/>
          </a:bodyPr>
          <a:lstStyle/>
          <a:p>
            <a:r>
              <a:rPr lang="en-GB" sz="2400" dirty="0">
                <a:latin typeface="OpenDyslexicAlta" pitchFamily="2" charset="77"/>
              </a:rPr>
              <a:t>Circle the /or/ sound in each word</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extLst>
              <p:ext uri="{D42A27DB-BD31-4B8C-83A1-F6EECF244321}">
                <p14:modId xmlns:p14="http://schemas.microsoft.com/office/powerpoint/2010/main" val="866182147"/>
              </p:ext>
            </p:extLst>
          </p:nvPr>
        </p:nvGraphicFramePr>
        <p:xfrm>
          <a:off x="428101" y="2469909"/>
          <a:ext cx="11335797" cy="3108960"/>
        </p:xfrm>
        <a:graphic>
          <a:graphicData uri="http://schemas.openxmlformats.org/drawingml/2006/table">
            <a:tbl>
              <a:tblPr firstRow="1" bandRow="1">
                <a:tableStyleId>{5940675A-B579-460E-94D1-54222C63F5DA}</a:tableStyleId>
              </a:tblPr>
              <a:tblGrid>
                <a:gridCol w="2318241">
                  <a:extLst>
                    <a:ext uri="{9D8B030D-6E8A-4147-A177-3AD203B41FA5}">
                      <a16:colId xmlns:a16="http://schemas.microsoft.com/office/drawing/2014/main" val="3529516601"/>
                    </a:ext>
                  </a:extLst>
                </a:gridCol>
                <a:gridCol w="2141552">
                  <a:extLst>
                    <a:ext uri="{9D8B030D-6E8A-4147-A177-3AD203B41FA5}">
                      <a16:colId xmlns:a16="http://schemas.microsoft.com/office/drawing/2014/main" val="345942729"/>
                    </a:ext>
                  </a:extLst>
                </a:gridCol>
                <a:gridCol w="2229897">
                  <a:extLst>
                    <a:ext uri="{9D8B030D-6E8A-4147-A177-3AD203B41FA5}">
                      <a16:colId xmlns:a16="http://schemas.microsoft.com/office/drawing/2014/main" val="185187011"/>
                    </a:ext>
                  </a:extLst>
                </a:gridCol>
                <a:gridCol w="2229897">
                  <a:extLst>
                    <a:ext uri="{9D8B030D-6E8A-4147-A177-3AD203B41FA5}">
                      <a16:colId xmlns:a16="http://schemas.microsoft.com/office/drawing/2014/main" val="3871539845"/>
                    </a:ext>
                  </a:extLst>
                </a:gridCol>
                <a:gridCol w="2416210">
                  <a:extLst>
                    <a:ext uri="{9D8B030D-6E8A-4147-A177-3AD203B41FA5}">
                      <a16:colId xmlns:a16="http://schemas.microsoft.com/office/drawing/2014/main" val="4212918643"/>
                    </a:ext>
                  </a:extLst>
                </a:gridCol>
              </a:tblGrid>
              <a:tr h="967821">
                <a:tc>
                  <a:txBody>
                    <a:bodyPr/>
                    <a:lstStyle/>
                    <a:p>
                      <a:pPr algn="ctr" fontAlgn="t"/>
                      <a:br>
                        <a:rPr lang="en-GB" sz="3200" b="0" i="0" dirty="0">
                          <a:latin typeface="OpenDyslexicAlta" pitchFamily="2" charset="77"/>
                        </a:rPr>
                      </a:br>
                      <a:r>
                        <a:rPr lang="en-GB" sz="3200" b="0" i="0" dirty="0">
                          <a:latin typeface="OpenDyslexicAlta" pitchFamily="2" charset="77"/>
                        </a:rPr>
                        <a:t>all</a:t>
                      </a:r>
                    </a:p>
                  </a:txBody>
                  <a:tcPr/>
                </a:tc>
                <a:tc>
                  <a:txBody>
                    <a:bodyPr/>
                    <a:lstStyle/>
                    <a:p>
                      <a:pPr algn="ctr"/>
                      <a:br>
                        <a:rPr lang="en-GB" sz="3200" b="0" i="0" dirty="0">
                          <a:latin typeface="OpenDyslexicAlta" pitchFamily="2" charset="77"/>
                        </a:rPr>
                      </a:br>
                      <a:r>
                        <a:rPr lang="en-GB" sz="3200" b="0" i="0" dirty="0">
                          <a:latin typeface="OpenDyslexicAlta" pitchFamily="2" charset="77"/>
                        </a:rPr>
                        <a:t>ball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GB" sz="3200" b="0" i="0" dirty="0">
                          <a:latin typeface="OpenDyslexicAlta" pitchFamily="2" charset="77"/>
                        </a:rPr>
                      </a:br>
                      <a:r>
                        <a:rPr lang="en-GB" sz="3200" b="0" i="0" dirty="0">
                          <a:latin typeface="OpenDyslexicAlta" pitchFamily="2" charset="77"/>
                        </a:rPr>
                        <a:t>walk</a:t>
                      </a:r>
                    </a:p>
                    <a:p>
                      <a:pPr algn="ctr"/>
                      <a:endParaRPr lang="en-GB" sz="3200" b="0" i="0" dirty="0">
                        <a:latin typeface="OpenDyslexicAlta" pitchFamily="2" charset="77"/>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rPr>
                        <a:t>call</a:t>
                      </a:r>
                    </a:p>
                    <a:p>
                      <a:pPr algn="ctr"/>
                      <a:endParaRPr lang="en-GB" sz="3200" b="0" i="0" dirty="0">
                        <a:latin typeface="OpenDyslexicAlta" pitchFamily="2" charset="77"/>
                      </a:endParaRPr>
                    </a:p>
                  </a:txBody>
                  <a:tcPr/>
                </a:tc>
                <a:tc>
                  <a:txBody>
                    <a:bodyPr/>
                    <a:lstStyle/>
                    <a:p>
                      <a:pPr algn="ctr"/>
                      <a:endParaRPr lang="en-GB" sz="3200" b="0" i="0" dirty="0">
                        <a:latin typeface="OpenDyslexicAlta" pitchFamily="2" charset="77"/>
                      </a:endParaRPr>
                    </a:p>
                    <a:p>
                      <a:pPr algn="ctr"/>
                      <a:r>
                        <a:rPr lang="en-GB" sz="3200" b="0" i="0" dirty="0">
                          <a:latin typeface="OpenDyslexicAlta" pitchFamily="2" charset="77"/>
                        </a:rPr>
                        <a:t>talk</a:t>
                      </a:r>
                    </a:p>
                  </a:txBody>
                  <a:tcPr/>
                </a:tc>
                <a:extLst>
                  <a:ext uri="{0D108BD9-81ED-4DB2-BD59-A6C34878D82A}">
                    <a16:rowId xmlns:a16="http://schemas.microsoft.com/office/drawing/2014/main" val="2756955956"/>
                  </a:ext>
                </a:extLst>
              </a:tr>
              <a:tr h="1037038">
                <a:tc>
                  <a:txBody>
                    <a:bodyPr/>
                    <a:lstStyle/>
                    <a:p>
                      <a:pPr algn="ctr"/>
                      <a:br>
                        <a:rPr lang="en-GB" sz="3200" b="0" i="0" dirty="0">
                          <a:latin typeface="OpenDyslexicAlta" pitchFamily="2" charset="77"/>
                        </a:rPr>
                      </a:br>
                      <a:r>
                        <a:rPr lang="en-GB" sz="3200" b="0" i="0" dirty="0">
                          <a:latin typeface="OpenDyslexicAlta" pitchFamily="2" charset="77"/>
                        </a:rPr>
                        <a:t>always</a:t>
                      </a:r>
                    </a:p>
                  </a:txBody>
                  <a:tcPr/>
                </a:tc>
                <a:tc>
                  <a:txBody>
                    <a:bodyPr/>
                    <a:lstStyle/>
                    <a:p>
                      <a:pPr algn="ctr"/>
                      <a:br>
                        <a:rPr lang="en-GB" sz="3200" b="0" i="0" dirty="0">
                          <a:latin typeface="OpenDyslexicAlta" pitchFamily="2" charset="77"/>
                        </a:rPr>
                      </a:br>
                      <a:r>
                        <a:rPr lang="en-GB" sz="3200" b="0" i="0" dirty="0">
                          <a:latin typeface="OpenDyslexicAlta" pitchFamily="2" charset="77"/>
                        </a:rPr>
                        <a:t>fall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rPr>
                        <a:t>small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rPr>
                        <a:t>also</a:t>
                      </a:r>
                    </a:p>
                    <a:p>
                      <a:pPr algn="ctr"/>
                      <a:endParaRPr lang="en-GB" sz="3200" b="0" i="0" dirty="0">
                        <a:latin typeface="OpenDyslexicAlta" pitchFamily="2" charset="77"/>
                      </a:endParaRPr>
                    </a:p>
                  </a:txBody>
                  <a:tcPr/>
                </a:tc>
                <a:tc>
                  <a:txBody>
                    <a:bodyPr/>
                    <a:lstStyle/>
                    <a:p>
                      <a:pPr algn="ctr"/>
                      <a:endParaRPr lang="en-GB" sz="3200" b="0" i="0" dirty="0">
                        <a:latin typeface="OpenDyslexicAlta" pitchFamily="2" charset="77"/>
                      </a:endParaRPr>
                    </a:p>
                    <a:p>
                      <a:pPr algn="ctr"/>
                      <a:r>
                        <a:rPr lang="en-GB" sz="3200" b="0" i="0" dirty="0">
                          <a:latin typeface="OpenDyslexicAlta" pitchFamily="2" charset="77"/>
                        </a:rPr>
                        <a:t>bald</a:t>
                      </a:r>
                    </a:p>
                  </a:txBody>
                  <a:tcPr/>
                </a:tc>
                <a:extLst>
                  <a:ext uri="{0D108BD9-81ED-4DB2-BD59-A6C34878D82A}">
                    <a16:rowId xmlns:a16="http://schemas.microsoft.com/office/drawing/2014/main" val="2964611663"/>
                  </a:ext>
                </a:extLst>
              </a:tr>
            </a:tbl>
          </a:graphicData>
        </a:graphic>
      </p:graphicFrame>
      <p:sp>
        <p:nvSpPr>
          <p:cNvPr id="3" name="Oval 2">
            <a:extLst>
              <a:ext uri="{FF2B5EF4-FFF2-40B4-BE49-F238E27FC236}">
                <a16:creationId xmlns:a16="http://schemas.microsoft.com/office/drawing/2014/main" id="{38A2B100-88E1-4500-9DF9-CD2081E110B7}"/>
              </a:ext>
            </a:extLst>
          </p:cNvPr>
          <p:cNvSpPr/>
          <p:nvPr/>
        </p:nvSpPr>
        <p:spPr>
          <a:xfrm>
            <a:off x="1285461" y="3114261"/>
            <a:ext cx="424070" cy="410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A5F0E3A-0D8F-4CEC-8735-F6BEA4697454}"/>
              </a:ext>
            </a:extLst>
          </p:cNvPr>
          <p:cNvSpPr/>
          <p:nvPr/>
        </p:nvSpPr>
        <p:spPr>
          <a:xfrm>
            <a:off x="3650974" y="3051313"/>
            <a:ext cx="424070" cy="410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7688EFA2-BE2B-4876-824B-299E197D528C}"/>
              </a:ext>
            </a:extLst>
          </p:cNvPr>
          <p:cNvSpPr/>
          <p:nvPr/>
        </p:nvSpPr>
        <p:spPr>
          <a:xfrm>
            <a:off x="5804452" y="3067878"/>
            <a:ext cx="424070" cy="410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60A42D8-8EF9-4CE0-9529-0E0A73A77E08}"/>
              </a:ext>
            </a:extLst>
          </p:cNvPr>
          <p:cNvSpPr/>
          <p:nvPr/>
        </p:nvSpPr>
        <p:spPr>
          <a:xfrm>
            <a:off x="8080512" y="3048000"/>
            <a:ext cx="424070" cy="410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2A3D616-E9E2-4FEE-93BC-5EF421C1E7F8}"/>
              </a:ext>
            </a:extLst>
          </p:cNvPr>
          <p:cNvSpPr/>
          <p:nvPr/>
        </p:nvSpPr>
        <p:spPr>
          <a:xfrm>
            <a:off x="10323443" y="3114260"/>
            <a:ext cx="424070" cy="410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5710BB1-B4CF-4125-81D4-0EE29C5533A5}"/>
              </a:ext>
            </a:extLst>
          </p:cNvPr>
          <p:cNvSpPr/>
          <p:nvPr/>
        </p:nvSpPr>
        <p:spPr>
          <a:xfrm>
            <a:off x="781877" y="4565375"/>
            <a:ext cx="424070" cy="5367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AA90CED-6FAF-4C58-B5C5-B94F05C51721}"/>
              </a:ext>
            </a:extLst>
          </p:cNvPr>
          <p:cNvSpPr/>
          <p:nvPr/>
        </p:nvSpPr>
        <p:spPr>
          <a:xfrm>
            <a:off x="3650974" y="4585253"/>
            <a:ext cx="424070" cy="410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1C539CE-D225-49FA-A073-CDE412CA1E6E}"/>
              </a:ext>
            </a:extLst>
          </p:cNvPr>
          <p:cNvSpPr/>
          <p:nvPr/>
        </p:nvSpPr>
        <p:spPr>
          <a:xfrm>
            <a:off x="6016487" y="4628322"/>
            <a:ext cx="424070" cy="410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D9B8005F-C204-4571-A924-C51F5AABBB8F}"/>
              </a:ext>
            </a:extLst>
          </p:cNvPr>
          <p:cNvSpPr/>
          <p:nvPr/>
        </p:nvSpPr>
        <p:spPr>
          <a:xfrm>
            <a:off x="7808843" y="4628322"/>
            <a:ext cx="424070" cy="410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5F8D315-EA16-4BA2-8B60-FE948F6707E0}"/>
              </a:ext>
            </a:extLst>
          </p:cNvPr>
          <p:cNvSpPr/>
          <p:nvPr/>
        </p:nvSpPr>
        <p:spPr>
          <a:xfrm>
            <a:off x="10323443" y="4605132"/>
            <a:ext cx="424070" cy="410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832006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56611838"/>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72378739"/>
                    </a:ext>
                  </a:extLst>
                </a:gridCol>
                <a:gridCol w="1858433">
                  <a:extLst>
                    <a:ext uri="{9D8B030D-6E8A-4147-A177-3AD203B41FA5}">
                      <a16:colId xmlns:a16="http://schemas.microsoft.com/office/drawing/2014/main" val="193509058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all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ball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call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walk</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talk</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always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fall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small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also</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bald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7617400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/or/ sound spelled ’a’ before </a:t>
                      </a:r>
                      <a:r>
                        <a:rPr lang="en-GB" sz="1400" baseline="0" dirty="0" err="1">
                          <a:latin typeface="Muli" pitchFamily="2" charset="77"/>
                        </a:rPr>
                        <a:t>ll</a:t>
                      </a:r>
                      <a:r>
                        <a:rPr lang="en-GB" sz="1400" baseline="0" dirty="0">
                          <a:latin typeface="Muli" pitchFamily="2" charset="77"/>
                        </a:rPr>
                        <a:t> and 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908771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all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ball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call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walk</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talk</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always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fall </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small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also</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bald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3157605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t>The /or/ sound spelled ’a’ before </a:t>
                      </a:r>
                      <a:r>
                        <a:rPr lang="en-GB" sz="1400" baseline="0" dirty="0" err="1"/>
                        <a:t>ll</a:t>
                      </a:r>
                      <a:r>
                        <a:rPr lang="en-GB" sz="1400" baseline="0" dirty="0"/>
                        <a:t> and l.</a:t>
                      </a:r>
                    </a:p>
                    <a:p>
                      <a:r>
                        <a:rPr lang="en-GB" sz="1400" baseline="0" dirty="0"/>
                        <a:t>Name:</a:t>
                      </a:r>
                      <a:endParaRPr lang="en-GB" sz="140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TextBox 2"/>
          <p:cNvSpPr txBox="1"/>
          <p:nvPr/>
        </p:nvSpPr>
        <p:spPr>
          <a:xfrm>
            <a:off x="3491345" y="2359290"/>
            <a:ext cx="8201891" cy="4154984"/>
          </a:xfrm>
          <a:prstGeom prst="rect">
            <a:avLst/>
          </a:prstGeom>
          <a:noFill/>
        </p:spPr>
        <p:txBody>
          <a:bodyPr wrap="square" rtlCol="0">
            <a:spAutoFit/>
          </a:bodyPr>
          <a:lstStyle/>
          <a:p>
            <a:r>
              <a:rPr lang="en-GB" sz="2200" dirty="0">
                <a:latin typeface="OpenDyslexicAlta" pitchFamily="2" charset="77"/>
                <a:ea typeface="OpenDyslexic" charset="0"/>
                <a:cs typeface="OpenDyslexic" charset="0"/>
              </a:rPr>
              <a:t>Yesterday, my family went to the beach. We all love the seaside, and we always build huge sandcastles. Dad unpacked the car and we got out our towels and the beach ball. As we got onto the sand, Dad said he wanted to go for a walk. I went with him. We had a look in the rock pools for crabs and small fish. He told me not to slip and fall on the rocks. Dad and I had a lovely talk about things which live in the sea. On our way back, we had to call in at the gift shop for more sun cream as Dad’s bald head was very red! After lunch, we played in the sea and also collected shells. </a:t>
            </a:r>
          </a:p>
        </p:txBody>
      </p:sp>
      <p:sp>
        <p:nvSpPr>
          <p:cNvPr id="6" name="TextBox 5"/>
          <p:cNvSpPr txBox="1"/>
          <p:nvPr/>
        </p:nvSpPr>
        <p:spPr>
          <a:xfrm>
            <a:off x="3491345" y="1509761"/>
            <a:ext cx="7966364" cy="646331"/>
          </a:xfrm>
          <a:prstGeom prst="rect">
            <a:avLst/>
          </a:prstGeom>
          <a:solidFill>
            <a:schemeClr val="accent4">
              <a:lumMod val="20000"/>
              <a:lumOff val="80000"/>
            </a:schemeClr>
          </a:solidFill>
          <a:ln>
            <a:solidFill>
              <a:schemeClr val="tx1"/>
            </a:solidFill>
          </a:ln>
        </p:spPr>
        <p:txBody>
          <a:bodyPr wrap="square" rtlCol="0">
            <a:spAutoFit/>
          </a:bodyPr>
          <a:lstStyle/>
          <a:p>
            <a:r>
              <a:rPr lang="en-GB" dirty="0">
                <a:latin typeface="OpenDyslexicAlta" pitchFamily="2" charset="77"/>
                <a:ea typeface="OpenDyslexic" charset="0"/>
                <a:cs typeface="OpenDyslexic" charset="0"/>
              </a:rPr>
              <a:t>Can you find your spellings hiding in the text below? Underline each word as you find it. </a:t>
            </a:r>
          </a:p>
        </p:txBody>
      </p:sp>
    </p:spTree>
    <p:extLst>
      <p:ext uri="{BB962C8B-B14F-4D97-AF65-F5344CB8AC3E}">
        <p14:creationId xmlns:p14="http://schemas.microsoft.com/office/powerpoint/2010/main" val="18929958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all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ball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call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walk</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talk</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always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fall </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small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also</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bald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6930783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aseline="0" dirty="0"/>
                        <a:t>The /or/ sound spelled ’a’ before </a:t>
                      </a:r>
                      <a:r>
                        <a:rPr lang="en-GB" sz="1600" baseline="0" dirty="0" err="1"/>
                        <a:t>ll</a:t>
                      </a:r>
                      <a:r>
                        <a:rPr lang="en-GB" sz="1600" baseline="0" dirty="0"/>
                        <a:t> and l.</a:t>
                      </a:r>
                    </a:p>
                    <a:p>
                      <a:endParaRPr lang="en-GB" sz="1600" baseline="0" dirty="0"/>
                    </a:p>
                    <a:p>
                      <a:r>
                        <a:rPr lang="en-GB" sz="1800" baseline="0" dirty="0">
                          <a:solidFill>
                            <a:srgbClr val="FF3860"/>
                          </a:solidFill>
                        </a:rPr>
                        <a:t>Answers: </a:t>
                      </a:r>
                      <a:endParaRPr lang="en-GB" sz="1800" dirty="0">
                        <a:solidFill>
                          <a:srgbClr val="FF3860"/>
                        </a:solidFill>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TextBox 2"/>
          <p:cNvSpPr txBox="1"/>
          <p:nvPr/>
        </p:nvSpPr>
        <p:spPr>
          <a:xfrm>
            <a:off x="3491345" y="2359290"/>
            <a:ext cx="8201891" cy="4154984"/>
          </a:xfrm>
          <a:prstGeom prst="rect">
            <a:avLst/>
          </a:prstGeom>
          <a:noFill/>
        </p:spPr>
        <p:txBody>
          <a:bodyPr wrap="square" rtlCol="0">
            <a:spAutoFit/>
          </a:bodyPr>
          <a:lstStyle/>
          <a:p>
            <a:r>
              <a:rPr lang="en-GB" sz="2200" dirty="0">
                <a:latin typeface="OpenDyslexicAlta" pitchFamily="2" charset="77"/>
                <a:ea typeface="OpenDyslexic" charset="0"/>
                <a:cs typeface="OpenDyslexic" charset="0"/>
              </a:rPr>
              <a:t>Yesterday, my family went to the beach. We </a:t>
            </a:r>
            <a:r>
              <a:rPr lang="en-GB" sz="2200" dirty="0">
                <a:solidFill>
                  <a:srgbClr val="FF3860"/>
                </a:solidFill>
                <a:latin typeface="OpenDyslexicAlta" pitchFamily="2" charset="77"/>
                <a:ea typeface="OpenDyslexic" charset="0"/>
                <a:cs typeface="OpenDyslexic" charset="0"/>
              </a:rPr>
              <a:t>all</a:t>
            </a:r>
            <a:r>
              <a:rPr lang="en-GB" sz="2200" dirty="0">
                <a:latin typeface="OpenDyslexicAlta" pitchFamily="2" charset="77"/>
                <a:ea typeface="OpenDyslexic" charset="0"/>
                <a:cs typeface="OpenDyslexic" charset="0"/>
              </a:rPr>
              <a:t> love the seaside, and we </a:t>
            </a:r>
            <a:r>
              <a:rPr lang="en-GB" sz="2200" dirty="0">
                <a:solidFill>
                  <a:srgbClr val="FF3860"/>
                </a:solidFill>
                <a:latin typeface="OpenDyslexicAlta" pitchFamily="2" charset="77"/>
                <a:ea typeface="OpenDyslexic" charset="0"/>
                <a:cs typeface="OpenDyslexic" charset="0"/>
              </a:rPr>
              <a:t>always</a:t>
            </a:r>
            <a:r>
              <a:rPr lang="en-GB" sz="2200" dirty="0">
                <a:latin typeface="OpenDyslexicAlta" pitchFamily="2" charset="77"/>
                <a:ea typeface="OpenDyslexic" charset="0"/>
                <a:cs typeface="OpenDyslexic" charset="0"/>
              </a:rPr>
              <a:t> build huge sandcastles. Dad unpacked the car and we got out our towels and the beach </a:t>
            </a:r>
            <a:r>
              <a:rPr lang="en-GB" sz="2200" dirty="0">
                <a:solidFill>
                  <a:srgbClr val="FF3860"/>
                </a:solidFill>
                <a:latin typeface="OpenDyslexicAlta" pitchFamily="2" charset="77"/>
                <a:ea typeface="OpenDyslexic" charset="0"/>
                <a:cs typeface="OpenDyslexic" charset="0"/>
              </a:rPr>
              <a:t>ball</a:t>
            </a:r>
            <a:r>
              <a:rPr lang="en-GB" sz="2200" dirty="0">
                <a:latin typeface="OpenDyslexicAlta" pitchFamily="2" charset="77"/>
                <a:ea typeface="OpenDyslexic" charset="0"/>
                <a:cs typeface="OpenDyslexic" charset="0"/>
              </a:rPr>
              <a:t>. As we got onto the sand, Dad said he wanted to go for a </a:t>
            </a:r>
            <a:r>
              <a:rPr lang="en-GB" sz="2200" dirty="0">
                <a:solidFill>
                  <a:srgbClr val="FF3860"/>
                </a:solidFill>
                <a:latin typeface="OpenDyslexicAlta" pitchFamily="2" charset="77"/>
                <a:ea typeface="OpenDyslexic" charset="0"/>
                <a:cs typeface="OpenDyslexic" charset="0"/>
              </a:rPr>
              <a:t>walk</a:t>
            </a:r>
            <a:r>
              <a:rPr lang="en-GB" sz="2200" dirty="0">
                <a:latin typeface="OpenDyslexicAlta" pitchFamily="2" charset="77"/>
                <a:ea typeface="OpenDyslexic" charset="0"/>
                <a:cs typeface="OpenDyslexic" charset="0"/>
              </a:rPr>
              <a:t>. I went with him. We had a look in the rock pools for crabs and </a:t>
            </a:r>
            <a:r>
              <a:rPr lang="en-GB" sz="2200" dirty="0">
                <a:solidFill>
                  <a:srgbClr val="FF3860"/>
                </a:solidFill>
                <a:latin typeface="OpenDyslexicAlta" pitchFamily="2" charset="77"/>
                <a:ea typeface="OpenDyslexic" charset="0"/>
                <a:cs typeface="OpenDyslexic" charset="0"/>
              </a:rPr>
              <a:t>small</a:t>
            </a:r>
            <a:r>
              <a:rPr lang="en-GB" sz="2200" dirty="0">
                <a:latin typeface="OpenDyslexicAlta" pitchFamily="2" charset="77"/>
                <a:ea typeface="OpenDyslexic" charset="0"/>
                <a:cs typeface="OpenDyslexic" charset="0"/>
              </a:rPr>
              <a:t> fish. He told me not to slip and </a:t>
            </a:r>
            <a:r>
              <a:rPr lang="en-GB" sz="2200" dirty="0">
                <a:solidFill>
                  <a:srgbClr val="FF3860"/>
                </a:solidFill>
                <a:latin typeface="OpenDyslexicAlta" pitchFamily="2" charset="77"/>
                <a:ea typeface="OpenDyslexic" charset="0"/>
                <a:cs typeface="OpenDyslexic" charset="0"/>
              </a:rPr>
              <a:t>fall</a:t>
            </a:r>
            <a:r>
              <a:rPr lang="en-GB" sz="2200" dirty="0">
                <a:latin typeface="OpenDyslexicAlta" pitchFamily="2" charset="77"/>
                <a:ea typeface="OpenDyslexic" charset="0"/>
                <a:cs typeface="OpenDyslexic" charset="0"/>
              </a:rPr>
              <a:t> on the rocks. Dad and I had a lovely </a:t>
            </a:r>
            <a:r>
              <a:rPr lang="en-GB" sz="2200" dirty="0">
                <a:solidFill>
                  <a:srgbClr val="FF3860"/>
                </a:solidFill>
                <a:latin typeface="OpenDyslexicAlta" pitchFamily="2" charset="77"/>
                <a:ea typeface="OpenDyslexic" charset="0"/>
                <a:cs typeface="OpenDyslexic" charset="0"/>
              </a:rPr>
              <a:t>talk</a:t>
            </a:r>
            <a:r>
              <a:rPr lang="en-GB" sz="2200" dirty="0">
                <a:latin typeface="OpenDyslexicAlta" pitchFamily="2" charset="77"/>
                <a:ea typeface="OpenDyslexic" charset="0"/>
                <a:cs typeface="OpenDyslexic" charset="0"/>
              </a:rPr>
              <a:t> about things which live in the sea. On our way back, we had to </a:t>
            </a:r>
            <a:r>
              <a:rPr lang="en-GB" sz="2200" dirty="0">
                <a:solidFill>
                  <a:srgbClr val="FF3860"/>
                </a:solidFill>
                <a:latin typeface="OpenDyslexicAlta" pitchFamily="2" charset="77"/>
                <a:ea typeface="OpenDyslexic" charset="0"/>
                <a:cs typeface="OpenDyslexic" charset="0"/>
              </a:rPr>
              <a:t>call</a:t>
            </a:r>
            <a:r>
              <a:rPr lang="en-GB" sz="2200" dirty="0">
                <a:latin typeface="OpenDyslexicAlta" pitchFamily="2" charset="77"/>
                <a:ea typeface="OpenDyslexic" charset="0"/>
                <a:cs typeface="OpenDyslexic" charset="0"/>
              </a:rPr>
              <a:t> in at the gift shop for more sun cream as Dad’s</a:t>
            </a:r>
            <a:r>
              <a:rPr lang="en-GB" sz="2200" dirty="0">
                <a:solidFill>
                  <a:srgbClr val="FF3860"/>
                </a:solidFill>
                <a:latin typeface="OpenDyslexicAlta" pitchFamily="2" charset="77"/>
                <a:ea typeface="OpenDyslexic" charset="0"/>
                <a:cs typeface="OpenDyslexic" charset="0"/>
              </a:rPr>
              <a:t> bald </a:t>
            </a:r>
            <a:r>
              <a:rPr lang="en-GB" sz="2200" dirty="0">
                <a:latin typeface="OpenDyslexicAlta" pitchFamily="2" charset="77"/>
                <a:ea typeface="OpenDyslexic" charset="0"/>
                <a:cs typeface="OpenDyslexic" charset="0"/>
              </a:rPr>
              <a:t>head was very red! After lunch, we played in the sea and </a:t>
            </a:r>
            <a:r>
              <a:rPr lang="en-GB" sz="2200" dirty="0">
                <a:solidFill>
                  <a:srgbClr val="FF3860"/>
                </a:solidFill>
                <a:latin typeface="OpenDyslexicAlta" pitchFamily="2" charset="77"/>
                <a:ea typeface="OpenDyslexic" charset="0"/>
                <a:cs typeface="OpenDyslexic" charset="0"/>
              </a:rPr>
              <a:t>also</a:t>
            </a:r>
            <a:r>
              <a:rPr lang="en-GB" sz="2200" dirty="0">
                <a:latin typeface="OpenDyslexicAlta" pitchFamily="2" charset="77"/>
                <a:ea typeface="OpenDyslexic" charset="0"/>
                <a:cs typeface="OpenDyslexic" charset="0"/>
              </a:rPr>
              <a:t> collected shells. </a:t>
            </a:r>
          </a:p>
        </p:txBody>
      </p:sp>
      <p:sp>
        <p:nvSpPr>
          <p:cNvPr id="6" name="TextBox 5"/>
          <p:cNvSpPr txBox="1"/>
          <p:nvPr/>
        </p:nvSpPr>
        <p:spPr>
          <a:xfrm>
            <a:off x="3491345" y="1509761"/>
            <a:ext cx="7966364" cy="646331"/>
          </a:xfrm>
          <a:prstGeom prst="rect">
            <a:avLst/>
          </a:prstGeom>
          <a:solidFill>
            <a:schemeClr val="accent4">
              <a:lumMod val="20000"/>
              <a:lumOff val="80000"/>
            </a:schemeClr>
          </a:solidFill>
          <a:ln>
            <a:solidFill>
              <a:schemeClr val="tx1"/>
            </a:solidFill>
          </a:ln>
        </p:spPr>
        <p:txBody>
          <a:bodyPr wrap="square" rtlCol="0">
            <a:spAutoFit/>
          </a:bodyPr>
          <a:lstStyle/>
          <a:p>
            <a:r>
              <a:rPr lang="en-GB" dirty="0">
                <a:latin typeface="OpenDyslexicAlta" pitchFamily="2" charset="77"/>
                <a:ea typeface="OpenDyslexic" charset="0"/>
                <a:cs typeface="OpenDyslexic" charset="0"/>
              </a:rPr>
              <a:t>Can you find your spellings hiding in the text below? Underline each word as you find it. </a:t>
            </a:r>
          </a:p>
        </p:txBody>
      </p:sp>
    </p:spTree>
    <p:extLst>
      <p:ext uri="{BB962C8B-B14F-4D97-AF65-F5344CB8AC3E}">
        <p14:creationId xmlns:p14="http://schemas.microsoft.com/office/powerpoint/2010/main" val="30714878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short vowel sound ‘o’.</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23</a:t>
            </a:r>
          </a:p>
        </p:txBody>
      </p:sp>
    </p:spTree>
    <p:extLst>
      <p:ext uri="{BB962C8B-B14F-4D97-AF65-F5344CB8AC3E}">
        <p14:creationId xmlns:p14="http://schemas.microsoft.com/office/powerpoint/2010/main" val="132046990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23</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short vowel sound ‘o.’</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Explain to children that some words contain the sound /u/ which is spelled using an ‘o’. Model a few words, mother, cover and see if the children can think of any other words. </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Show the children the word list for this week on the slide. Ask them to copy 5 of the words down on their white boards and circle or underline the /u/ sound. </a:t>
                      </a:r>
                    </a:p>
                    <a:p>
                      <a:endParaRPr lang="en-GB" sz="1700" b="0" i="0" baseline="0" dirty="0">
                        <a:latin typeface="Muli" pitchFamily="2" charset="77"/>
                      </a:endParaRPr>
                    </a:p>
                    <a:p>
                      <a:r>
                        <a:rPr lang="en-GB" sz="1700" b="0" i="0" baseline="0" dirty="0">
                          <a:latin typeface="Muli" pitchFamily="2" charset="77"/>
                        </a:rPr>
                        <a:t>Share the findings and ask children to come and highlight the sound on the IWB. Check for misconceptions and address any confusion.</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800" b="0" i="0" kern="1200" dirty="0">
                          <a:solidFill>
                            <a:schemeClr val="tx1"/>
                          </a:solidFill>
                          <a:effectLst/>
                          <a:latin typeface="Muli" pitchFamily="2" charset="77"/>
                          <a:ea typeface="+mn-ea"/>
                          <a:cs typeface="+mn-cs"/>
                        </a:rPr>
                        <a:t>Now ask the children to sort the words alphabetically, they can work with a partner if they want. </a:t>
                      </a:r>
                    </a:p>
                    <a:p>
                      <a:endParaRPr lang="en-GB" sz="1800" b="0" i="0" kern="1200" dirty="0">
                        <a:solidFill>
                          <a:schemeClr val="tx1"/>
                        </a:solidFill>
                        <a:effectLst/>
                        <a:latin typeface="Muli" pitchFamily="2" charset="77"/>
                        <a:ea typeface="+mn-ea"/>
                        <a:cs typeface="+mn-cs"/>
                      </a:endParaRPr>
                    </a:p>
                    <a:p>
                      <a:r>
                        <a:rPr lang="en-GB" sz="1800" b="0" i="0" kern="1200" dirty="0">
                          <a:solidFill>
                            <a:schemeClr val="tx1"/>
                          </a:solidFill>
                          <a:effectLst/>
                          <a:latin typeface="Muli" pitchFamily="2" charset="77"/>
                          <a:ea typeface="+mn-ea"/>
                          <a:cs typeface="+mn-cs"/>
                        </a:rPr>
                        <a:t>Share the lists that children have come up with.</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other</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mother</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brother </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nothing </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cover</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money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some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dozen</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wonder</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done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0766559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621739" y="605449"/>
            <a:ext cx="8581292" cy="461665"/>
          </a:xfrm>
          <a:prstGeom prst="rect">
            <a:avLst/>
          </a:prstGeom>
          <a:noFill/>
        </p:spPr>
        <p:txBody>
          <a:bodyPr wrap="square" rtlCol="0">
            <a:spAutoFit/>
          </a:bodyPr>
          <a:lstStyle/>
          <a:p>
            <a:r>
              <a:rPr lang="en-GB" sz="2400" dirty="0">
                <a:latin typeface="OpenDyslexicAlta" pitchFamily="2" charset="77"/>
              </a:rPr>
              <a:t>Circle the /u/ sound in each word</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extLst>
              <p:ext uri="{D42A27DB-BD31-4B8C-83A1-F6EECF244321}">
                <p14:modId xmlns:p14="http://schemas.microsoft.com/office/powerpoint/2010/main" val="2464559231"/>
              </p:ext>
            </p:extLst>
          </p:nvPr>
        </p:nvGraphicFramePr>
        <p:xfrm>
          <a:off x="428101" y="2469909"/>
          <a:ext cx="11335797" cy="3474720"/>
        </p:xfrm>
        <a:graphic>
          <a:graphicData uri="http://schemas.openxmlformats.org/drawingml/2006/table">
            <a:tbl>
              <a:tblPr firstRow="1" bandRow="1">
                <a:tableStyleId>{5940675A-B579-460E-94D1-54222C63F5DA}</a:tableStyleId>
              </a:tblPr>
              <a:tblGrid>
                <a:gridCol w="2318241">
                  <a:extLst>
                    <a:ext uri="{9D8B030D-6E8A-4147-A177-3AD203B41FA5}">
                      <a16:colId xmlns:a16="http://schemas.microsoft.com/office/drawing/2014/main" val="3529516601"/>
                    </a:ext>
                  </a:extLst>
                </a:gridCol>
                <a:gridCol w="2141552">
                  <a:extLst>
                    <a:ext uri="{9D8B030D-6E8A-4147-A177-3AD203B41FA5}">
                      <a16:colId xmlns:a16="http://schemas.microsoft.com/office/drawing/2014/main" val="345942729"/>
                    </a:ext>
                  </a:extLst>
                </a:gridCol>
                <a:gridCol w="2229897">
                  <a:extLst>
                    <a:ext uri="{9D8B030D-6E8A-4147-A177-3AD203B41FA5}">
                      <a16:colId xmlns:a16="http://schemas.microsoft.com/office/drawing/2014/main" val="185187011"/>
                    </a:ext>
                  </a:extLst>
                </a:gridCol>
                <a:gridCol w="2229897">
                  <a:extLst>
                    <a:ext uri="{9D8B030D-6E8A-4147-A177-3AD203B41FA5}">
                      <a16:colId xmlns:a16="http://schemas.microsoft.com/office/drawing/2014/main" val="3871539845"/>
                    </a:ext>
                  </a:extLst>
                </a:gridCol>
                <a:gridCol w="2416210">
                  <a:extLst>
                    <a:ext uri="{9D8B030D-6E8A-4147-A177-3AD203B41FA5}">
                      <a16:colId xmlns:a16="http://schemas.microsoft.com/office/drawing/2014/main" val="4212918643"/>
                    </a:ext>
                  </a:extLst>
                </a:gridCol>
              </a:tblGrid>
              <a:tr h="967821">
                <a:tc>
                  <a:txBody>
                    <a:bodyPr/>
                    <a:lstStyle/>
                    <a:p>
                      <a:pPr algn="ctr" fontAlgn="t"/>
                      <a:br>
                        <a:rPr lang="en-GB" sz="3600" b="0" i="0" dirty="0">
                          <a:latin typeface="OpenDyslexicAlta" pitchFamily="2" charset="77"/>
                        </a:rPr>
                      </a:br>
                      <a:r>
                        <a:rPr lang="en-GB" sz="3600" b="0" i="0" dirty="0">
                          <a:latin typeface="OpenDyslexicAlta" pitchFamily="2" charset="77"/>
                        </a:rPr>
                        <a:t>other</a:t>
                      </a:r>
                    </a:p>
                  </a:txBody>
                  <a:tcPr/>
                </a:tc>
                <a:tc>
                  <a:txBody>
                    <a:bodyPr/>
                    <a:lstStyle/>
                    <a:p>
                      <a:pPr algn="ctr"/>
                      <a:br>
                        <a:rPr lang="en-GB" sz="3600" b="0" i="0" dirty="0">
                          <a:latin typeface="OpenDyslexicAlta" pitchFamily="2" charset="77"/>
                        </a:rPr>
                      </a:br>
                      <a:r>
                        <a:rPr lang="en-GB" sz="3600" b="0" i="0" dirty="0">
                          <a:latin typeface="OpenDyslexicAlta" pitchFamily="2" charset="77"/>
                        </a:rPr>
                        <a:t>mother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6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latin typeface="OpenDyslexicAlta" pitchFamily="2" charset="77"/>
                        </a:rPr>
                        <a:t>brother</a:t>
                      </a:r>
                    </a:p>
                    <a:p>
                      <a:pPr algn="ctr"/>
                      <a:endParaRPr lang="en-GB" sz="3600" dirty="0">
                        <a:latin typeface="OpenDyslexicAlta" pitchFamily="2" charset="77"/>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latin typeface="OpenDyslexicAlta" pitchFamily="2" charset="77"/>
                        </a:rPr>
                        <a:t>nothing</a:t>
                      </a:r>
                    </a:p>
                    <a:p>
                      <a:pPr algn="ctr"/>
                      <a:endParaRPr lang="en-GB" sz="3300" dirty="0">
                        <a:latin typeface="OpenDyslexicAlta" pitchFamily="2" charset="77"/>
                      </a:endParaRPr>
                    </a:p>
                  </a:txBody>
                  <a:tcPr/>
                </a:tc>
                <a:tc>
                  <a:txBody>
                    <a:bodyPr/>
                    <a:lstStyle/>
                    <a:p>
                      <a:pPr algn="ctr"/>
                      <a:endParaRPr lang="en-GB" sz="3300" b="0" i="0" dirty="0">
                        <a:latin typeface="OpenDyslexicAlta" pitchFamily="2" charset="77"/>
                      </a:endParaRPr>
                    </a:p>
                    <a:p>
                      <a:pPr algn="ctr"/>
                      <a:r>
                        <a:rPr lang="en-GB" sz="3300" dirty="0">
                          <a:latin typeface="OpenDyslexicAlta" pitchFamily="2" charset="77"/>
                        </a:rPr>
                        <a:t>cover</a:t>
                      </a:r>
                    </a:p>
                  </a:txBody>
                  <a:tcPr/>
                </a:tc>
                <a:extLst>
                  <a:ext uri="{0D108BD9-81ED-4DB2-BD59-A6C34878D82A}">
                    <a16:rowId xmlns:a16="http://schemas.microsoft.com/office/drawing/2014/main" val="2756955956"/>
                  </a:ext>
                </a:extLst>
              </a:tr>
              <a:tr h="1037038">
                <a:tc>
                  <a:txBody>
                    <a:bodyPr/>
                    <a:lstStyle/>
                    <a:p>
                      <a:pPr algn="ctr"/>
                      <a:br>
                        <a:rPr lang="en-GB" sz="3200" b="0" i="0" dirty="0">
                          <a:latin typeface="OpenDyslexicAlta" pitchFamily="2" charset="77"/>
                        </a:rPr>
                      </a:br>
                      <a:r>
                        <a:rPr lang="en-GB" sz="3200" b="0" i="0" dirty="0">
                          <a:latin typeface="OpenDyslexicAlta" pitchFamily="2" charset="77"/>
                        </a:rPr>
                        <a:t>money</a:t>
                      </a:r>
                    </a:p>
                  </a:txBody>
                  <a:tcPr/>
                </a:tc>
                <a:tc>
                  <a:txBody>
                    <a:bodyPr/>
                    <a:lstStyle/>
                    <a:p>
                      <a:pPr algn="ctr"/>
                      <a:br>
                        <a:rPr lang="en-GB" sz="3600" b="0" i="0" dirty="0">
                          <a:latin typeface="OpenDyslexicAlta" pitchFamily="2" charset="77"/>
                        </a:rPr>
                      </a:br>
                      <a:r>
                        <a:rPr lang="en-GB" sz="3600" b="0" i="0" dirty="0">
                          <a:latin typeface="OpenDyslexicAlta" pitchFamily="2" charset="77"/>
                        </a:rPr>
                        <a:t>some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6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latin typeface="OpenDyslexicAlta" pitchFamily="2" charset="77"/>
                        </a:rPr>
                        <a:t>dozen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GB" sz="3600" b="0" i="0" dirty="0">
                          <a:latin typeface="OpenDyslexicAlta" pitchFamily="2" charset="77"/>
                        </a:rPr>
                      </a:br>
                      <a:r>
                        <a:rPr lang="en-GB" sz="3600" b="0" i="0" dirty="0">
                          <a:latin typeface="OpenDyslexicAlta" pitchFamily="2" charset="77"/>
                        </a:rPr>
                        <a:t>wonder</a:t>
                      </a:r>
                    </a:p>
                    <a:p>
                      <a:pPr algn="ctr"/>
                      <a:endParaRPr lang="en-GB" sz="3600" dirty="0">
                        <a:latin typeface="OpenDyslexicAlta" pitchFamily="2" charset="77"/>
                      </a:endParaRPr>
                    </a:p>
                  </a:txBody>
                  <a:tcPr/>
                </a:tc>
                <a:tc>
                  <a:txBody>
                    <a:bodyPr/>
                    <a:lstStyle/>
                    <a:p>
                      <a:pPr algn="ctr"/>
                      <a:endParaRPr lang="en-GB" sz="3600" b="0" i="0" dirty="0">
                        <a:latin typeface="OpenDyslexicAlta" pitchFamily="2" charset="77"/>
                      </a:endParaRPr>
                    </a:p>
                    <a:p>
                      <a:pPr algn="ctr"/>
                      <a:r>
                        <a:rPr lang="en-GB" sz="3600" dirty="0">
                          <a:latin typeface="OpenDyslexicAlta" pitchFamily="2" charset="77"/>
                        </a:rPr>
                        <a:t>done</a:t>
                      </a:r>
                    </a:p>
                  </a:txBody>
                  <a:tcPr/>
                </a:tc>
                <a:extLst>
                  <a:ext uri="{0D108BD9-81ED-4DB2-BD59-A6C34878D82A}">
                    <a16:rowId xmlns:a16="http://schemas.microsoft.com/office/drawing/2014/main" val="2964611663"/>
                  </a:ext>
                </a:extLst>
              </a:tr>
            </a:tbl>
          </a:graphicData>
        </a:graphic>
      </p:graphicFrame>
    </p:spTree>
    <p:extLst>
      <p:ext uri="{BB962C8B-B14F-4D97-AF65-F5344CB8AC3E}">
        <p14:creationId xmlns:p14="http://schemas.microsoft.com/office/powerpoint/2010/main" val="220845632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621739" y="605449"/>
            <a:ext cx="8581292" cy="461665"/>
          </a:xfrm>
          <a:prstGeom prst="rect">
            <a:avLst/>
          </a:prstGeom>
          <a:noFill/>
        </p:spPr>
        <p:txBody>
          <a:bodyPr wrap="square" rtlCol="0">
            <a:spAutoFit/>
          </a:bodyPr>
          <a:lstStyle/>
          <a:p>
            <a:r>
              <a:rPr lang="en-GB" sz="2400" dirty="0">
                <a:latin typeface="OpenDyslexicAlta" pitchFamily="2" charset="77"/>
              </a:rPr>
              <a:t>Circle the /u/ sound in each word</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extLst>
              <p:ext uri="{D42A27DB-BD31-4B8C-83A1-F6EECF244321}">
                <p14:modId xmlns:p14="http://schemas.microsoft.com/office/powerpoint/2010/main" val="2636622026"/>
              </p:ext>
            </p:extLst>
          </p:nvPr>
        </p:nvGraphicFramePr>
        <p:xfrm>
          <a:off x="428101" y="2469909"/>
          <a:ext cx="11335797" cy="3474720"/>
        </p:xfrm>
        <a:graphic>
          <a:graphicData uri="http://schemas.openxmlformats.org/drawingml/2006/table">
            <a:tbl>
              <a:tblPr firstRow="1" bandRow="1">
                <a:tableStyleId>{5940675A-B579-460E-94D1-54222C63F5DA}</a:tableStyleId>
              </a:tblPr>
              <a:tblGrid>
                <a:gridCol w="2318241">
                  <a:extLst>
                    <a:ext uri="{9D8B030D-6E8A-4147-A177-3AD203B41FA5}">
                      <a16:colId xmlns:a16="http://schemas.microsoft.com/office/drawing/2014/main" val="3529516601"/>
                    </a:ext>
                  </a:extLst>
                </a:gridCol>
                <a:gridCol w="2141552">
                  <a:extLst>
                    <a:ext uri="{9D8B030D-6E8A-4147-A177-3AD203B41FA5}">
                      <a16:colId xmlns:a16="http://schemas.microsoft.com/office/drawing/2014/main" val="345942729"/>
                    </a:ext>
                  </a:extLst>
                </a:gridCol>
                <a:gridCol w="2229897">
                  <a:extLst>
                    <a:ext uri="{9D8B030D-6E8A-4147-A177-3AD203B41FA5}">
                      <a16:colId xmlns:a16="http://schemas.microsoft.com/office/drawing/2014/main" val="185187011"/>
                    </a:ext>
                  </a:extLst>
                </a:gridCol>
                <a:gridCol w="2229897">
                  <a:extLst>
                    <a:ext uri="{9D8B030D-6E8A-4147-A177-3AD203B41FA5}">
                      <a16:colId xmlns:a16="http://schemas.microsoft.com/office/drawing/2014/main" val="3871539845"/>
                    </a:ext>
                  </a:extLst>
                </a:gridCol>
                <a:gridCol w="2416210">
                  <a:extLst>
                    <a:ext uri="{9D8B030D-6E8A-4147-A177-3AD203B41FA5}">
                      <a16:colId xmlns:a16="http://schemas.microsoft.com/office/drawing/2014/main" val="4212918643"/>
                    </a:ext>
                  </a:extLst>
                </a:gridCol>
              </a:tblGrid>
              <a:tr h="967821">
                <a:tc>
                  <a:txBody>
                    <a:bodyPr/>
                    <a:lstStyle/>
                    <a:p>
                      <a:pPr algn="ctr" fontAlgn="t"/>
                      <a:br>
                        <a:rPr lang="en-GB" sz="3600" b="0" i="0" dirty="0">
                          <a:latin typeface="OpenDyslexicAlta" pitchFamily="2" charset="77"/>
                        </a:rPr>
                      </a:br>
                      <a:r>
                        <a:rPr lang="en-GB" sz="3600" b="0" i="0" dirty="0">
                          <a:latin typeface="OpenDyslexicAlta" pitchFamily="2" charset="77"/>
                        </a:rPr>
                        <a:t>other</a:t>
                      </a:r>
                    </a:p>
                  </a:txBody>
                  <a:tcPr/>
                </a:tc>
                <a:tc>
                  <a:txBody>
                    <a:bodyPr/>
                    <a:lstStyle/>
                    <a:p>
                      <a:pPr algn="ctr"/>
                      <a:br>
                        <a:rPr lang="en-GB" sz="3600" b="0" i="0" dirty="0">
                          <a:latin typeface="OpenDyslexicAlta" pitchFamily="2" charset="77"/>
                        </a:rPr>
                      </a:br>
                      <a:r>
                        <a:rPr lang="en-GB" sz="3600" b="0" i="0" dirty="0">
                          <a:latin typeface="OpenDyslexicAlta" pitchFamily="2" charset="77"/>
                        </a:rPr>
                        <a:t>mother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6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latin typeface="OpenDyslexicAlta" pitchFamily="2" charset="77"/>
                        </a:rPr>
                        <a:t>brother</a:t>
                      </a:r>
                    </a:p>
                    <a:p>
                      <a:pPr algn="ctr"/>
                      <a:endParaRPr lang="en-GB" sz="3600" dirty="0">
                        <a:latin typeface="OpenDyslexicAlta" pitchFamily="2" charset="77"/>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latin typeface="OpenDyslexicAlta" pitchFamily="2" charset="77"/>
                        </a:rPr>
                        <a:t>nothing</a:t>
                      </a:r>
                    </a:p>
                    <a:p>
                      <a:pPr algn="ctr"/>
                      <a:endParaRPr lang="en-GB" sz="3300" dirty="0">
                        <a:latin typeface="OpenDyslexicAlta" pitchFamily="2" charset="77"/>
                      </a:endParaRPr>
                    </a:p>
                  </a:txBody>
                  <a:tcPr/>
                </a:tc>
                <a:tc>
                  <a:txBody>
                    <a:bodyPr/>
                    <a:lstStyle/>
                    <a:p>
                      <a:pPr algn="ctr"/>
                      <a:endParaRPr lang="en-GB" sz="3300" b="0" i="0" dirty="0">
                        <a:latin typeface="OpenDyslexicAlta" pitchFamily="2" charset="77"/>
                      </a:endParaRPr>
                    </a:p>
                    <a:p>
                      <a:pPr algn="ctr"/>
                      <a:r>
                        <a:rPr lang="en-GB" sz="3300" dirty="0">
                          <a:latin typeface="OpenDyslexicAlta" pitchFamily="2" charset="77"/>
                        </a:rPr>
                        <a:t>cover</a:t>
                      </a:r>
                    </a:p>
                  </a:txBody>
                  <a:tcPr/>
                </a:tc>
                <a:extLst>
                  <a:ext uri="{0D108BD9-81ED-4DB2-BD59-A6C34878D82A}">
                    <a16:rowId xmlns:a16="http://schemas.microsoft.com/office/drawing/2014/main" val="2756955956"/>
                  </a:ext>
                </a:extLst>
              </a:tr>
              <a:tr h="1037038">
                <a:tc>
                  <a:txBody>
                    <a:bodyPr/>
                    <a:lstStyle/>
                    <a:p>
                      <a:pPr algn="ctr"/>
                      <a:br>
                        <a:rPr lang="en-GB" sz="3200" b="0" i="0" dirty="0">
                          <a:latin typeface="OpenDyslexicAlta" pitchFamily="2" charset="77"/>
                        </a:rPr>
                      </a:br>
                      <a:r>
                        <a:rPr lang="en-GB" sz="3200" b="0" i="0" dirty="0">
                          <a:latin typeface="OpenDyslexicAlta" pitchFamily="2" charset="77"/>
                        </a:rPr>
                        <a:t>money</a:t>
                      </a:r>
                    </a:p>
                  </a:txBody>
                  <a:tcPr/>
                </a:tc>
                <a:tc>
                  <a:txBody>
                    <a:bodyPr/>
                    <a:lstStyle/>
                    <a:p>
                      <a:pPr algn="ctr"/>
                      <a:br>
                        <a:rPr lang="en-GB" sz="3600" b="0" i="0" dirty="0">
                          <a:latin typeface="OpenDyslexicAlta" pitchFamily="2" charset="77"/>
                        </a:rPr>
                      </a:br>
                      <a:r>
                        <a:rPr lang="en-GB" sz="3600" b="0" i="0" dirty="0">
                          <a:latin typeface="OpenDyslexicAlta" pitchFamily="2" charset="77"/>
                        </a:rPr>
                        <a:t>some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6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latin typeface="OpenDyslexicAlta" pitchFamily="2" charset="77"/>
                        </a:rPr>
                        <a:t>dozen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GB" sz="3600" b="0" i="0" dirty="0">
                          <a:latin typeface="OpenDyslexicAlta" pitchFamily="2" charset="77"/>
                        </a:rPr>
                      </a:br>
                      <a:r>
                        <a:rPr lang="en-GB" sz="3600" b="0" i="0" dirty="0">
                          <a:latin typeface="OpenDyslexicAlta" pitchFamily="2" charset="77"/>
                        </a:rPr>
                        <a:t>wonder</a:t>
                      </a:r>
                    </a:p>
                    <a:p>
                      <a:pPr algn="ctr"/>
                      <a:endParaRPr lang="en-GB" sz="3600" dirty="0">
                        <a:latin typeface="OpenDyslexicAlta" pitchFamily="2" charset="77"/>
                      </a:endParaRPr>
                    </a:p>
                  </a:txBody>
                  <a:tcPr/>
                </a:tc>
                <a:tc>
                  <a:txBody>
                    <a:bodyPr/>
                    <a:lstStyle/>
                    <a:p>
                      <a:pPr algn="ctr"/>
                      <a:endParaRPr lang="en-GB" sz="3600" b="0" i="0" dirty="0">
                        <a:latin typeface="OpenDyslexicAlta" pitchFamily="2" charset="77"/>
                      </a:endParaRPr>
                    </a:p>
                    <a:p>
                      <a:pPr algn="ctr"/>
                      <a:r>
                        <a:rPr lang="en-GB" sz="3600" dirty="0">
                          <a:latin typeface="OpenDyslexicAlta" pitchFamily="2" charset="77"/>
                        </a:rPr>
                        <a:t>done</a:t>
                      </a:r>
                    </a:p>
                  </a:txBody>
                  <a:tcPr/>
                </a:tc>
                <a:extLst>
                  <a:ext uri="{0D108BD9-81ED-4DB2-BD59-A6C34878D82A}">
                    <a16:rowId xmlns:a16="http://schemas.microsoft.com/office/drawing/2014/main" val="2964611663"/>
                  </a:ext>
                </a:extLst>
              </a:tr>
            </a:tbl>
          </a:graphicData>
        </a:graphic>
      </p:graphicFrame>
      <p:sp>
        <p:nvSpPr>
          <p:cNvPr id="3" name="Oval 2">
            <a:extLst>
              <a:ext uri="{FF2B5EF4-FFF2-40B4-BE49-F238E27FC236}">
                <a16:creationId xmlns:a16="http://schemas.microsoft.com/office/drawing/2014/main" id="{587A1E76-2A87-BD48-A941-52462EC41246}"/>
              </a:ext>
            </a:extLst>
          </p:cNvPr>
          <p:cNvSpPr/>
          <p:nvPr/>
        </p:nvSpPr>
        <p:spPr>
          <a:xfrm>
            <a:off x="812800" y="3307080"/>
            <a:ext cx="497840" cy="386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B10B1D2-78EE-B24C-9DF2-3181116AE2B6}"/>
              </a:ext>
            </a:extLst>
          </p:cNvPr>
          <p:cNvSpPr/>
          <p:nvPr/>
        </p:nvSpPr>
        <p:spPr>
          <a:xfrm>
            <a:off x="3352800" y="3114040"/>
            <a:ext cx="497840" cy="386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1E7CC9F-3CD6-4842-9DAD-4AD38D9F5BAA}"/>
              </a:ext>
            </a:extLst>
          </p:cNvPr>
          <p:cNvSpPr/>
          <p:nvPr/>
        </p:nvSpPr>
        <p:spPr>
          <a:xfrm>
            <a:off x="5496559" y="3159760"/>
            <a:ext cx="497840" cy="386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5B33CF-2D8E-F14B-90A4-CFD2C38D239E}"/>
              </a:ext>
            </a:extLst>
          </p:cNvPr>
          <p:cNvSpPr/>
          <p:nvPr/>
        </p:nvSpPr>
        <p:spPr>
          <a:xfrm>
            <a:off x="7558349" y="3042920"/>
            <a:ext cx="497840" cy="386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17EF1A3-9D67-3A41-AB8D-C03503E8A019}"/>
              </a:ext>
            </a:extLst>
          </p:cNvPr>
          <p:cNvSpPr/>
          <p:nvPr/>
        </p:nvSpPr>
        <p:spPr>
          <a:xfrm>
            <a:off x="10129518" y="3114040"/>
            <a:ext cx="497840" cy="386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BD9B77-D6DF-DA45-8DDF-26FAD84281E1}"/>
              </a:ext>
            </a:extLst>
          </p:cNvPr>
          <p:cNvSpPr/>
          <p:nvPr/>
        </p:nvSpPr>
        <p:spPr>
          <a:xfrm>
            <a:off x="1178560" y="4810760"/>
            <a:ext cx="497840" cy="386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650A59-191F-5F47-A07F-708DE657B42D}"/>
              </a:ext>
            </a:extLst>
          </p:cNvPr>
          <p:cNvSpPr/>
          <p:nvPr/>
        </p:nvSpPr>
        <p:spPr>
          <a:xfrm>
            <a:off x="3352800" y="4902915"/>
            <a:ext cx="497840" cy="386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633EF6A-5D55-634A-A0EC-CB498BAD057E}"/>
              </a:ext>
            </a:extLst>
          </p:cNvPr>
          <p:cNvSpPr/>
          <p:nvPr/>
        </p:nvSpPr>
        <p:spPr>
          <a:xfrm>
            <a:off x="5496560" y="4902915"/>
            <a:ext cx="497840" cy="386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21A3835-C1A1-FE43-B996-FC943BE0F495}"/>
              </a:ext>
            </a:extLst>
          </p:cNvPr>
          <p:cNvSpPr/>
          <p:nvPr/>
        </p:nvSpPr>
        <p:spPr>
          <a:xfrm>
            <a:off x="7650480" y="4926289"/>
            <a:ext cx="497840" cy="386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6D4285-509C-2A47-B151-B8BAAEBB7543}"/>
              </a:ext>
            </a:extLst>
          </p:cNvPr>
          <p:cNvSpPr/>
          <p:nvPr/>
        </p:nvSpPr>
        <p:spPr>
          <a:xfrm>
            <a:off x="10139678" y="4902915"/>
            <a:ext cx="497840" cy="386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11FB02-8994-DF4F-90AE-2ABD40702313}"/>
              </a:ext>
            </a:extLst>
          </p:cNvPr>
          <p:cNvSpPr txBox="1"/>
          <p:nvPr/>
        </p:nvSpPr>
        <p:spPr>
          <a:xfrm>
            <a:off x="621739" y="284480"/>
            <a:ext cx="1633781"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610154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/j/ sound spelled with a g</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a:t>
            </a:r>
          </a:p>
        </p:txBody>
      </p:sp>
    </p:spTree>
    <p:extLst>
      <p:ext uri="{BB962C8B-B14F-4D97-AF65-F5344CB8AC3E}">
        <p14:creationId xmlns:p14="http://schemas.microsoft.com/office/powerpoint/2010/main" val="370172212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09511177"/>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206798115"/>
                    </a:ext>
                  </a:extLst>
                </a:gridCol>
                <a:gridCol w="1858433">
                  <a:extLst>
                    <a:ext uri="{9D8B030D-6E8A-4147-A177-3AD203B41FA5}">
                      <a16:colId xmlns:a16="http://schemas.microsoft.com/office/drawing/2014/main" val="55067312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other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mother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brother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nothing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cover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money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some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dozen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wonder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done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8405197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short vowel sound ‘o.’</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1152485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other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mother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brother </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nothing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cover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money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some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dozen</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wonder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done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0805102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short vowel sound ‘o.’</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91345" y="1806472"/>
            <a:ext cx="8575964" cy="4616648"/>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select 6 of your spellings to write into sentences?</a:t>
            </a:r>
          </a:p>
          <a:p>
            <a:endParaRPr lang="en-GB" dirty="0">
              <a:latin typeface="OpenDyslexicAlta" pitchFamily="2" charset="77"/>
              <a:ea typeface="OpenDyslexic" charset="0"/>
              <a:cs typeface="OpenDyslexic" charset="0"/>
            </a:endParaRPr>
          </a:p>
          <a:p>
            <a:r>
              <a:rPr lang="en-GB" sz="4000" u="sng" dirty="0">
                <a:latin typeface="OpenDyslexicAlta" pitchFamily="2" charset="77"/>
                <a:ea typeface="OpenDyslexic" charset="0"/>
                <a:cs typeface="OpenDyslexic" charset="0"/>
              </a:rPr>
              <a:t>1.									</a:t>
            </a:r>
          </a:p>
          <a:p>
            <a:r>
              <a:rPr lang="en-GB" sz="4000" u="sng" dirty="0">
                <a:latin typeface="OpenDyslexicAlta" pitchFamily="2" charset="77"/>
                <a:ea typeface="OpenDyslexic" charset="0"/>
                <a:cs typeface="OpenDyslexic" charset="0"/>
              </a:rPr>
              <a:t>2.									</a:t>
            </a:r>
          </a:p>
          <a:p>
            <a:r>
              <a:rPr lang="en-GB" sz="4000" u="sng" dirty="0">
                <a:latin typeface="OpenDyslexicAlta" pitchFamily="2" charset="77"/>
                <a:ea typeface="OpenDyslexic" charset="0"/>
                <a:cs typeface="OpenDyslexic" charset="0"/>
              </a:rPr>
              <a:t>3.									</a:t>
            </a:r>
          </a:p>
          <a:p>
            <a:r>
              <a:rPr lang="en-GB" sz="4000" u="sng" dirty="0">
                <a:latin typeface="OpenDyslexicAlta" pitchFamily="2" charset="77"/>
                <a:ea typeface="OpenDyslexic" charset="0"/>
                <a:cs typeface="OpenDyslexic" charset="0"/>
              </a:rPr>
              <a:t>4.									</a:t>
            </a:r>
          </a:p>
          <a:p>
            <a:r>
              <a:rPr lang="en-GB" sz="4000" u="sng" dirty="0">
                <a:latin typeface="OpenDyslexicAlta" pitchFamily="2" charset="77"/>
                <a:ea typeface="OpenDyslexic" charset="0"/>
                <a:cs typeface="OpenDyslexic" charset="0"/>
              </a:rPr>
              <a:t>5.									</a:t>
            </a:r>
          </a:p>
          <a:p>
            <a:r>
              <a:rPr lang="en-GB" sz="4000" u="sng" dirty="0">
                <a:latin typeface="OpenDyslexicAlta" pitchFamily="2" charset="77"/>
                <a:ea typeface="OpenDyslexic" charset="0"/>
                <a:cs typeface="OpenDyslexic" charset="0"/>
              </a:rPr>
              <a:t>6.									</a:t>
            </a:r>
          </a:p>
          <a:p>
            <a:endParaRPr lang="en-GB" u="sng"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415034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normAutofit/>
          </a:bodyPr>
          <a:lstStyle/>
          <a:p>
            <a:r>
              <a:rPr lang="en-GB" dirty="0"/>
              <a:t>24</a:t>
            </a:r>
          </a:p>
        </p:txBody>
      </p:sp>
    </p:spTree>
    <p:extLst>
      <p:ext uri="{BB962C8B-B14F-4D97-AF65-F5344CB8AC3E}">
        <p14:creationId xmlns:p14="http://schemas.microsoft.com/office/powerpoint/2010/main" val="31100532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24</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691893580"/>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last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past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father</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class</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grass</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pass</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plant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path</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bath</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hour</a:t>
                      </a:r>
                    </a:p>
                  </a:txBody>
                  <a:tcPr/>
                </a:tc>
                <a:extLst>
                  <a:ext uri="{0D108BD9-81ED-4DB2-BD59-A6C34878D82A}">
                    <a16:rowId xmlns:a16="http://schemas.microsoft.com/office/drawing/2014/main" val="615534220"/>
                  </a:ext>
                </a:extLst>
              </a:tr>
            </a:tbl>
          </a:graphicData>
        </a:graphic>
      </p:graphicFrame>
      <p:sp>
        <p:nvSpPr>
          <p:cNvPr id="8" name="Content Placeholder 4">
            <a:extLst>
              <a:ext uri="{FF2B5EF4-FFF2-40B4-BE49-F238E27FC236}">
                <a16:creationId xmlns:a16="http://schemas.microsoft.com/office/drawing/2014/main" id="{1A8EDE80-E804-1949-AF8B-12051DF71247}"/>
              </a:ext>
            </a:extLst>
          </p:cNvPr>
          <p:cNvSpPr>
            <a:spLocks noGrp="1"/>
          </p:cNvSpPr>
          <p:nvPr>
            <p:ph sz="quarter" idx="18"/>
          </p:nvPr>
        </p:nvSpPr>
        <p:spPr>
          <a:xfrm>
            <a:off x="3425190" y="1354611"/>
            <a:ext cx="8382000" cy="5268914"/>
          </a:xfrm>
        </p:spPr>
        <p:txBody>
          <a:bodyPr/>
          <a:lstStyle/>
          <a:p>
            <a:pPr marL="0" indent="0" algn="ctr">
              <a:buNone/>
            </a:pPr>
            <a:r>
              <a:rPr lang="en-GB" u="sng" dirty="0">
                <a:latin typeface="OpenDyslexicAlta" pitchFamily="2" charset="77"/>
              </a:rPr>
              <a:t>Challenge week</a:t>
            </a:r>
          </a:p>
          <a:p>
            <a:pPr marL="0" indent="0" algn="ctr">
              <a:buNone/>
            </a:pPr>
            <a:endParaRPr lang="en-GB" dirty="0">
              <a:latin typeface="OpenDyslexicAlta" pitchFamily="2" charset="77"/>
            </a:endParaRPr>
          </a:p>
          <a:p>
            <a:pPr marL="0" indent="0" algn="ctr">
              <a:buNone/>
            </a:pPr>
            <a:r>
              <a:rPr lang="en-GB" dirty="0">
                <a:latin typeface="OpenDyslexicAlta" pitchFamily="2" charset="77"/>
              </a:rPr>
              <a:t>Choose an activity from the challenge week pack. </a:t>
            </a:r>
          </a:p>
        </p:txBody>
      </p:sp>
    </p:spTree>
    <p:extLst>
      <p:ext uri="{BB962C8B-B14F-4D97-AF65-F5344CB8AC3E}">
        <p14:creationId xmlns:p14="http://schemas.microsoft.com/office/powerpoint/2010/main" val="32985816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26667832"/>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002663868"/>
                    </a:ext>
                  </a:extLst>
                </a:gridCol>
                <a:gridCol w="1858433">
                  <a:extLst>
                    <a:ext uri="{9D8B030D-6E8A-4147-A177-3AD203B41FA5}">
                      <a16:colId xmlns:a16="http://schemas.microsoft.com/office/drawing/2014/main" val="54421762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last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past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father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class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grass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pass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plant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path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bath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hour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8717476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baseline="0" dirty="0">
                          <a:solidFill>
                            <a:srgbClr val="FF3860"/>
                          </a:solidFill>
                          <a:latin typeface="Muli" pitchFamily="2" charset="77"/>
                        </a:rPr>
                        <a:t>Challenge Words</a:t>
                      </a:r>
                      <a:endParaRPr lang="en-GB" sz="1400" b="1" baseline="0" dirty="0">
                        <a:solidFill>
                          <a:srgbClr val="FF3860"/>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baseline="0" dirty="0">
                        <a:solidFill>
                          <a:srgbClr val="FF0000"/>
                        </a:solidFill>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6366487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07217690"/>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last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past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father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class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grass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pass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plant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path</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bath</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hour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3627207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baseline="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450024" y="1396999"/>
          <a:ext cx="8497048" cy="5232397"/>
        </p:xfrm>
        <a:graphic>
          <a:graphicData uri="http://schemas.openxmlformats.org/drawingml/2006/table">
            <a:tbl>
              <a:tblPr firstRow="1" bandRow="1">
                <a:tableStyleId>{5940675A-B579-460E-94D1-54222C63F5DA}</a:tableStyleId>
              </a:tblPr>
              <a:tblGrid>
                <a:gridCol w="4248524">
                  <a:extLst>
                    <a:ext uri="{9D8B030D-6E8A-4147-A177-3AD203B41FA5}">
                      <a16:colId xmlns:a16="http://schemas.microsoft.com/office/drawing/2014/main" val="20000"/>
                    </a:ext>
                  </a:extLst>
                </a:gridCol>
                <a:gridCol w="4248524">
                  <a:extLst>
                    <a:ext uri="{9D8B030D-6E8A-4147-A177-3AD203B41FA5}">
                      <a16:colId xmlns:a16="http://schemas.microsoft.com/office/drawing/2014/main" val="20001"/>
                    </a:ext>
                  </a:extLst>
                </a:gridCol>
              </a:tblGrid>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p a s 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p a t h</a:t>
                      </a:r>
                    </a:p>
                  </a:txBody>
                  <a:tcPr/>
                </a:tc>
                <a:extLst>
                  <a:ext uri="{0D108BD9-81ED-4DB2-BD59-A6C34878D82A}">
                    <a16:rowId xmlns:a16="http://schemas.microsoft.com/office/drawing/2014/main" val="10000"/>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c l a s 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h o u r</a:t>
                      </a:r>
                    </a:p>
                  </a:txBody>
                  <a:tcPr/>
                </a:tc>
                <a:extLst>
                  <a:ext uri="{0D108BD9-81ED-4DB2-BD59-A6C34878D82A}">
                    <a16:rowId xmlns:a16="http://schemas.microsoft.com/office/drawing/2014/main" val="10001"/>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f a t h e r</a:t>
                      </a:r>
                    </a:p>
                  </a:txBody>
                  <a:tcPr/>
                </a:tc>
                <a:tc>
                  <a:txBody>
                    <a:bodyPr/>
                    <a:lstStyle/>
                    <a:p>
                      <a:r>
                        <a:rPr lang="en-GB" sz="3200" b="0" i="0" dirty="0">
                          <a:latin typeface="OpenDyslexicAlta" pitchFamily="2" charset="77"/>
                          <a:ea typeface="OpenDyslexic" charset="0"/>
                          <a:cs typeface="OpenDyslexic" charset="0"/>
                        </a:rPr>
                        <a:t> </a:t>
                      </a:r>
                      <a:r>
                        <a:rPr lang="en-GB" sz="3200" b="0" i="0" baseline="0" dirty="0">
                          <a:latin typeface="OpenDyslexicAlta" pitchFamily="2" charset="77"/>
                          <a:ea typeface="OpenDyslexic" charset="0"/>
                          <a:cs typeface="OpenDyslexic" charset="0"/>
                        </a:rPr>
                        <a:t>l a s t </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b</a:t>
                      </a:r>
                      <a:r>
                        <a:rPr lang="en-GB" sz="3200" b="0" i="0" baseline="0" dirty="0">
                          <a:latin typeface="OpenDyslexicAlta" pitchFamily="2" charset="77"/>
                          <a:ea typeface="OpenDyslexic" charset="0"/>
                          <a:cs typeface="OpenDyslexic" charset="0"/>
                        </a:rPr>
                        <a:t> a t h </a:t>
                      </a:r>
                      <a:endParaRPr lang="en-GB" sz="3200" b="0" i="0" dirty="0">
                        <a:latin typeface="OpenDyslexicAlta" pitchFamily="2" charset="77"/>
                        <a:ea typeface="OpenDyslexic" charset="0"/>
                        <a:cs typeface="OpenDyslexic"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p a s s </a:t>
                      </a:r>
                    </a:p>
                  </a:txBody>
                  <a:tcPr/>
                </a:tc>
                <a:extLst>
                  <a:ext uri="{0D108BD9-81ED-4DB2-BD59-A6C34878D82A}">
                    <a16:rowId xmlns:a16="http://schemas.microsoft.com/office/drawing/2014/main" val="10003"/>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p l a n t </a:t>
                      </a:r>
                    </a:p>
                  </a:txBody>
                  <a:tcPr/>
                </a:tc>
                <a:tc>
                  <a:txBody>
                    <a:bodyPr/>
                    <a:lstStyle/>
                    <a:p>
                      <a:r>
                        <a:rPr lang="en-GB" sz="3200" b="0" i="0" dirty="0">
                          <a:latin typeface="OpenDyslexicAlta" pitchFamily="2" charset="77"/>
                          <a:ea typeface="OpenDyslexic" charset="0"/>
                          <a:cs typeface="OpenDyslexic" charset="0"/>
                        </a:rPr>
                        <a:t> g r a s s </a:t>
                      </a:r>
                    </a:p>
                  </a:txBody>
                  <a:tcPr/>
                </a:tc>
                <a:extLst>
                  <a:ext uri="{0D108BD9-81ED-4DB2-BD59-A6C34878D82A}">
                    <a16:rowId xmlns:a16="http://schemas.microsoft.com/office/drawing/2014/main" val="10004"/>
                  </a:ext>
                </a:extLst>
              </a:tr>
              <a:tr h="1708942">
                <a:tc gridSpan="2">
                  <a:txBody>
                    <a:bodyPr/>
                    <a:lstStyle/>
                    <a:p>
                      <a:r>
                        <a:rPr lang="en-GB" sz="1800" b="0" i="0" baseline="0" dirty="0">
                          <a:latin typeface="OpenDyslexicAlta" pitchFamily="2" charset="77"/>
                          <a:ea typeface="OpenDyslexic" charset="0"/>
                          <a:cs typeface="OpenDyslexic" charset="0"/>
                        </a:rPr>
                        <a:t>Read down the columns and use the missing letters, in order, to make a new 10 letter word.</a:t>
                      </a:r>
                      <a:r>
                        <a:rPr lang="en-GB" sz="1800" b="0" i="0" dirty="0">
                          <a:latin typeface="OpenDyslexicAlta" pitchFamily="2" charset="77"/>
                          <a:ea typeface="OpenDyslexic" charset="0"/>
                          <a:cs typeface="OpenDyslexic" charset="0"/>
                        </a:rPr>
                        <a:t>   </a:t>
                      </a:r>
                    </a:p>
                    <a:p>
                      <a:pPr algn="ctr"/>
                      <a:r>
                        <a:rPr lang="en-GB" sz="5400" b="0" i="0" dirty="0">
                          <a:latin typeface="OpenDyslexicAlta" pitchFamily="2" charset="77"/>
                          <a:ea typeface="OpenDyslexic" charset="0"/>
                          <a:cs typeface="OpenDyslexic" charset="0"/>
                        </a:rPr>
                        <a:t>_ _ _ _ _ _ _ _ _ _ </a:t>
                      </a:r>
                    </a:p>
                  </a:txBody>
                  <a:tcPr>
                    <a:solidFill>
                      <a:schemeClr val="accent4">
                        <a:lumMod val="20000"/>
                        <a:lumOff val="80000"/>
                      </a:schemeClr>
                    </a:solidFill>
                  </a:tcPr>
                </a:tc>
                <a:tc hMerge="1">
                  <a:txBody>
                    <a:bodyPr/>
                    <a:lstStyle/>
                    <a:p>
                      <a:endParaRPr lang="en-GB" sz="2400" dirty="0">
                        <a:latin typeface="OpenDyslexic" charset="0"/>
                        <a:ea typeface="OpenDyslexic" charset="0"/>
                        <a:cs typeface="OpenDyslexic" charset="0"/>
                      </a:endParaRPr>
                    </a:p>
                  </a:txBody>
                  <a:tcPr/>
                </a:tc>
                <a:extLst>
                  <a:ext uri="{0D108BD9-81ED-4DB2-BD59-A6C34878D82A}">
                    <a16:rowId xmlns:a16="http://schemas.microsoft.com/office/drawing/2014/main" val="10005"/>
                  </a:ext>
                </a:extLst>
              </a:tr>
            </a:tbl>
          </a:graphicData>
        </a:graphic>
      </p:graphicFrame>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3120" y="1396998"/>
            <a:ext cx="624859" cy="529916"/>
          </a:xfrm>
          <a:prstGeom prst="rect">
            <a:avLst/>
          </a:prstGeom>
        </p:spPr>
      </p:pic>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74580" y="1396998"/>
            <a:ext cx="624859" cy="529916"/>
          </a:xfrm>
          <a:prstGeom prst="rect">
            <a:avLst/>
          </a:prstGeom>
        </p:spPr>
      </p:pic>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88538" y="2079314"/>
            <a:ext cx="624859" cy="529916"/>
          </a:xfrm>
          <a:prstGeom prst="rect">
            <a:avLst/>
          </a:prstGeom>
        </p:spPr>
      </p:pic>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8548" y="2832908"/>
            <a:ext cx="624859" cy="529916"/>
          </a:xfrm>
          <a:prstGeom prst="rect">
            <a:avLst/>
          </a:prstGeom>
        </p:spPr>
      </p:pic>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18690" y="3586619"/>
            <a:ext cx="624859" cy="529916"/>
          </a:xfrm>
          <a:prstGeom prst="rect">
            <a:avLst/>
          </a:prstGeom>
        </p:spPr>
      </p:pic>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756" y="4264889"/>
            <a:ext cx="624859" cy="529916"/>
          </a:xfrm>
          <a:prstGeom prst="rect">
            <a:avLst/>
          </a:prstGeom>
        </p:spPr>
      </p:pic>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3411" y="3584880"/>
            <a:ext cx="624859" cy="529916"/>
          </a:xfrm>
          <a:prstGeom prst="rect">
            <a:avLst/>
          </a:prstGeom>
        </p:spPr>
      </p:pic>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0379" y="2824017"/>
            <a:ext cx="624859" cy="529916"/>
          </a:xfrm>
          <a:prstGeom prst="rect">
            <a:avLst/>
          </a:prstGeom>
        </p:spPr>
      </p:pic>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7172" y="2130113"/>
            <a:ext cx="624859" cy="529916"/>
          </a:xfrm>
          <a:prstGeom prst="rect">
            <a:avLst/>
          </a:prstGeom>
        </p:spPr>
      </p:pic>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0349" y="4264889"/>
            <a:ext cx="624859" cy="529916"/>
          </a:xfrm>
          <a:prstGeom prst="rect">
            <a:avLst/>
          </a:prstGeom>
        </p:spPr>
      </p:pic>
    </p:spTree>
    <p:extLst>
      <p:ext uri="{BB962C8B-B14F-4D97-AF65-F5344CB8AC3E}">
        <p14:creationId xmlns:p14="http://schemas.microsoft.com/office/powerpoint/2010/main" val="19874097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756" y="4264889"/>
            <a:ext cx="624859" cy="529916"/>
          </a:xfrm>
          <a:prstGeom prst="rect">
            <a:avLst/>
          </a:prstGeom>
        </p:spPr>
      </p:pic>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0349" y="4264889"/>
            <a:ext cx="624859" cy="529916"/>
          </a:xfrm>
          <a:prstGeom prst="rect">
            <a:avLst/>
          </a:prstGeom>
        </p:spPr>
      </p:pic>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18690" y="3586619"/>
            <a:ext cx="624859" cy="529916"/>
          </a:xfrm>
          <a:prstGeom prst="rect">
            <a:avLst/>
          </a:prstGeom>
        </p:spPr>
      </p:pic>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3411" y="3584880"/>
            <a:ext cx="624859" cy="529916"/>
          </a:xfrm>
          <a:prstGeom prst="rect">
            <a:avLst/>
          </a:prstGeom>
        </p:spPr>
      </p:pic>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8548" y="2832908"/>
            <a:ext cx="624859" cy="529916"/>
          </a:xfrm>
          <a:prstGeom prst="rect">
            <a:avLst/>
          </a:prstGeom>
        </p:spPr>
      </p:pic>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0379" y="2824017"/>
            <a:ext cx="624859" cy="529916"/>
          </a:xfrm>
          <a:prstGeom prst="rect">
            <a:avLst/>
          </a:prstGeom>
        </p:spPr>
      </p:pic>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88538" y="2079314"/>
            <a:ext cx="624859" cy="529916"/>
          </a:xfrm>
          <a:prstGeom prst="rect">
            <a:avLst/>
          </a:prstGeom>
        </p:spPr>
      </p:pic>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7172" y="2130113"/>
            <a:ext cx="624859" cy="529916"/>
          </a:xfrm>
          <a:prstGeom prst="rect">
            <a:avLst/>
          </a:prstGeom>
        </p:spPr>
      </p:pic>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74580" y="1396998"/>
            <a:ext cx="624859" cy="529916"/>
          </a:xfrm>
          <a:prstGeom prst="rect">
            <a:avLst/>
          </a:prstGeom>
        </p:spPr>
      </p:pic>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3120" y="1396998"/>
            <a:ext cx="624859" cy="529916"/>
          </a:xfrm>
          <a:prstGeom prst="rect">
            <a:avLst/>
          </a:prstGeom>
        </p:spPr>
      </p:pic>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last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past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father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class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grass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pass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plant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path</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bath</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hour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3116452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baseline="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49550985"/>
              </p:ext>
            </p:extLst>
          </p:nvPr>
        </p:nvGraphicFramePr>
        <p:xfrm>
          <a:off x="3450024" y="1396999"/>
          <a:ext cx="8497048" cy="5232397"/>
        </p:xfrm>
        <a:graphic>
          <a:graphicData uri="http://schemas.openxmlformats.org/drawingml/2006/table">
            <a:tbl>
              <a:tblPr firstRow="1" bandRow="1">
                <a:tableStyleId>{5940675A-B579-460E-94D1-54222C63F5DA}</a:tableStyleId>
              </a:tblPr>
              <a:tblGrid>
                <a:gridCol w="4248524">
                  <a:extLst>
                    <a:ext uri="{9D8B030D-6E8A-4147-A177-3AD203B41FA5}">
                      <a16:colId xmlns:a16="http://schemas.microsoft.com/office/drawing/2014/main" val="20000"/>
                    </a:ext>
                  </a:extLst>
                </a:gridCol>
                <a:gridCol w="4248524">
                  <a:extLst>
                    <a:ext uri="{9D8B030D-6E8A-4147-A177-3AD203B41FA5}">
                      <a16:colId xmlns:a16="http://schemas.microsoft.com/office/drawing/2014/main" val="20001"/>
                    </a:ext>
                  </a:extLst>
                </a:gridCol>
              </a:tblGrid>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p a s 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p a t h</a:t>
                      </a:r>
                    </a:p>
                  </a:txBody>
                  <a:tcPr/>
                </a:tc>
                <a:extLst>
                  <a:ext uri="{0D108BD9-81ED-4DB2-BD59-A6C34878D82A}">
                    <a16:rowId xmlns:a16="http://schemas.microsoft.com/office/drawing/2014/main" val="10000"/>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c l a s 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h o u r</a:t>
                      </a:r>
                    </a:p>
                  </a:txBody>
                  <a:tcPr/>
                </a:tc>
                <a:extLst>
                  <a:ext uri="{0D108BD9-81ED-4DB2-BD59-A6C34878D82A}">
                    <a16:rowId xmlns:a16="http://schemas.microsoft.com/office/drawing/2014/main" val="10001"/>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f a t h e r</a:t>
                      </a:r>
                    </a:p>
                  </a:txBody>
                  <a:tcPr/>
                </a:tc>
                <a:tc>
                  <a:txBody>
                    <a:bodyPr/>
                    <a:lstStyle/>
                    <a:p>
                      <a:r>
                        <a:rPr lang="en-GB" sz="3200" b="0" i="0" dirty="0">
                          <a:latin typeface="OpenDyslexicAlta" pitchFamily="2" charset="77"/>
                          <a:ea typeface="OpenDyslexic" charset="0"/>
                          <a:cs typeface="OpenDyslexic" charset="0"/>
                        </a:rPr>
                        <a:t> </a:t>
                      </a:r>
                      <a:r>
                        <a:rPr lang="en-GB" sz="3200" b="0" i="0" baseline="0" dirty="0">
                          <a:latin typeface="OpenDyslexicAlta" pitchFamily="2" charset="77"/>
                          <a:ea typeface="OpenDyslexic" charset="0"/>
                          <a:cs typeface="OpenDyslexic" charset="0"/>
                        </a:rPr>
                        <a:t>l a s t </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b</a:t>
                      </a:r>
                      <a:r>
                        <a:rPr lang="en-GB" sz="3200" b="0" i="0" baseline="0" dirty="0">
                          <a:latin typeface="OpenDyslexicAlta" pitchFamily="2" charset="77"/>
                          <a:ea typeface="OpenDyslexic" charset="0"/>
                          <a:cs typeface="OpenDyslexic" charset="0"/>
                        </a:rPr>
                        <a:t> a t h </a:t>
                      </a:r>
                      <a:endParaRPr lang="en-GB" sz="3200" b="0" i="0" dirty="0">
                        <a:latin typeface="OpenDyslexicAlta" pitchFamily="2" charset="77"/>
                        <a:ea typeface="OpenDyslexic" charset="0"/>
                        <a:cs typeface="OpenDyslexic"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p a s s </a:t>
                      </a:r>
                    </a:p>
                  </a:txBody>
                  <a:tcPr/>
                </a:tc>
                <a:extLst>
                  <a:ext uri="{0D108BD9-81ED-4DB2-BD59-A6C34878D82A}">
                    <a16:rowId xmlns:a16="http://schemas.microsoft.com/office/drawing/2014/main" val="10003"/>
                  </a:ext>
                </a:extLst>
              </a:tr>
              <a:tr h="704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i="0" dirty="0">
                          <a:latin typeface="OpenDyslexicAlta" pitchFamily="2" charset="77"/>
                          <a:ea typeface="OpenDyslexic" charset="0"/>
                          <a:cs typeface="OpenDyslexic" charset="0"/>
                        </a:rPr>
                        <a:t> p l a n t </a:t>
                      </a:r>
                    </a:p>
                  </a:txBody>
                  <a:tcPr/>
                </a:tc>
                <a:tc>
                  <a:txBody>
                    <a:bodyPr/>
                    <a:lstStyle/>
                    <a:p>
                      <a:r>
                        <a:rPr lang="en-GB" sz="3200" b="0" i="0" dirty="0">
                          <a:latin typeface="OpenDyslexicAlta" pitchFamily="2" charset="77"/>
                          <a:ea typeface="OpenDyslexic" charset="0"/>
                          <a:cs typeface="OpenDyslexic" charset="0"/>
                        </a:rPr>
                        <a:t> g r a s s </a:t>
                      </a:r>
                    </a:p>
                  </a:txBody>
                  <a:tcPr/>
                </a:tc>
                <a:extLst>
                  <a:ext uri="{0D108BD9-81ED-4DB2-BD59-A6C34878D82A}">
                    <a16:rowId xmlns:a16="http://schemas.microsoft.com/office/drawing/2014/main" val="10004"/>
                  </a:ext>
                </a:extLst>
              </a:tr>
              <a:tr h="1708942">
                <a:tc gridSpan="2">
                  <a:txBody>
                    <a:bodyPr/>
                    <a:lstStyle/>
                    <a:p>
                      <a:r>
                        <a:rPr lang="en-GB" sz="1800" b="0" i="0" baseline="0" dirty="0">
                          <a:latin typeface="OpenDyslexicAlta" pitchFamily="2" charset="77"/>
                          <a:ea typeface="OpenDyslexic" charset="0"/>
                          <a:cs typeface="OpenDyslexic" charset="0"/>
                        </a:rPr>
                        <a:t>Read down the columns and use the missing letters, in order, to make a new 10 letter word.</a:t>
                      </a:r>
                      <a:r>
                        <a:rPr lang="en-GB" sz="1800" b="0" i="0" dirty="0">
                          <a:latin typeface="OpenDyslexicAlta" pitchFamily="2" charset="77"/>
                          <a:ea typeface="OpenDyslexic" charset="0"/>
                          <a:cs typeface="OpenDyslexic" charset="0"/>
                        </a:rPr>
                        <a:t>   </a:t>
                      </a:r>
                    </a:p>
                    <a:p>
                      <a:pPr algn="ctr"/>
                      <a:r>
                        <a:rPr lang="en-GB" sz="5400" b="0" i="0" u="sng" dirty="0">
                          <a:solidFill>
                            <a:srgbClr val="FF3860"/>
                          </a:solidFill>
                          <a:latin typeface="OpenDyslexicAlta" pitchFamily="2" charset="77"/>
                          <a:ea typeface="OpenDyslexic" charset="0"/>
                          <a:cs typeface="OpenDyslexic" charset="0"/>
                        </a:rPr>
                        <a:t>t</a:t>
                      </a:r>
                      <a:r>
                        <a:rPr lang="en-GB" sz="5400" b="0" i="0" dirty="0">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a</a:t>
                      </a:r>
                      <a:r>
                        <a:rPr lang="en-GB" sz="5400" b="0" i="0" dirty="0">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r</a:t>
                      </a:r>
                      <a:r>
                        <a:rPr lang="en-GB" sz="5400" b="0" i="0" dirty="0">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a</a:t>
                      </a:r>
                      <a:r>
                        <a:rPr lang="en-GB" sz="5400" b="0" i="0" dirty="0">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n</a:t>
                      </a:r>
                      <a:r>
                        <a:rPr lang="en-GB" sz="5400" b="0" i="0" dirty="0">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t</a:t>
                      </a:r>
                      <a:r>
                        <a:rPr lang="en-GB" sz="5400" b="0" i="0" dirty="0">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u</a:t>
                      </a:r>
                      <a:r>
                        <a:rPr lang="en-GB" sz="5400" b="0" i="0" dirty="0">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l</a:t>
                      </a:r>
                      <a:r>
                        <a:rPr lang="en-GB" sz="5400" b="0" i="0" dirty="0">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a</a:t>
                      </a:r>
                      <a:r>
                        <a:rPr lang="en-GB" sz="5400" b="0" i="0" dirty="0">
                          <a:latin typeface="OpenDyslexicAlta" pitchFamily="2" charset="77"/>
                          <a:ea typeface="OpenDyslexic" charset="0"/>
                          <a:cs typeface="OpenDyslexic" charset="0"/>
                        </a:rPr>
                        <a:t> </a:t>
                      </a:r>
                      <a:r>
                        <a:rPr lang="en-GB" sz="5400" b="0" i="0" u="sng" dirty="0">
                          <a:solidFill>
                            <a:srgbClr val="FF3860"/>
                          </a:solidFill>
                          <a:latin typeface="OpenDyslexicAlta" pitchFamily="2" charset="77"/>
                          <a:ea typeface="OpenDyslexic" charset="0"/>
                          <a:cs typeface="OpenDyslexic" charset="0"/>
                        </a:rPr>
                        <a:t>s</a:t>
                      </a:r>
                      <a:r>
                        <a:rPr lang="en-GB" sz="5400" b="0" i="0" dirty="0">
                          <a:latin typeface="OpenDyslexicAlta" pitchFamily="2" charset="77"/>
                          <a:ea typeface="OpenDyslexic" charset="0"/>
                          <a:cs typeface="OpenDyslexic" charset="0"/>
                        </a:rPr>
                        <a:t> </a:t>
                      </a:r>
                    </a:p>
                  </a:txBody>
                  <a:tcPr>
                    <a:solidFill>
                      <a:schemeClr val="accent4">
                        <a:lumMod val="20000"/>
                        <a:lumOff val="80000"/>
                      </a:schemeClr>
                    </a:solidFill>
                  </a:tcPr>
                </a:tc>
                <a:tc hMerge="1">
                  <a:txBody>
                    <a:bodyPr/>
                    <a:lstStyle/>
                    <a:p>
                      <a:endParaRPr lang="en-GB" sz="2400" dirty="0">
                        <a:latin typeface="OpenDyslexic" charset="0"/>
                        <a:ea typeface="OpenDyslexic" charset="0"/>
                        <a:cs typeface="OpenDyslexic"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837924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a:t>
            </a:r>
            <a:r>
              <a:rPr lang="en-GB" dirty="0" err="1"/>
              <a:t>ee</a:t>
            </a:r>
            <a:r>
              <a:rPr lang="en-GB" dirty="0"/>
              <a:t>/ sound spelled ‘</a:t>
            </a:r>
            <a:r>
              <a:rPr lang="mr-IN" dirty="0"/>
              <a:t>–</a:t>
            </a:r>
            <a:r>
              <a:rPr lang="en-GB" dirty="0" err="1"/>
              <a:t>ey</a:t>
            </a:r>
            <a:r>
              <a:rPr lang="en-GB" dirty="0"/>
              <a: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25</a:t>
            </a:r>
          </a:p>
        </p:txBody>
      </p:sp>
    </p:spTree>
    <p:extLst>
      <p:ext uri="{BB962C8B-B14F-4D97-AF65-F5344CB8AC3E}">
        <p14:creationId xmlns:p14="http://schemas.microsoft.com/office/powerpoint/2010/main" val="383810284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25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a:t>
            </a:r>
            <a:r>
              <a:rPr lang="en-GB" dirty="0" err="1"/>
              <a:t>ee</a:t>
            </a:r>
            <a:r>
              <a:rPr lang="en-GB" dirty="0"/>
              <a:t>/ sound spelled ‘-</a:t>
            </a:r>
            <a:r>
              <a:rPr lang="en-GB" dirty="0" err="1"/>
              <a:t>ey</a:t>
            </a:r>
            <a:r>
              <a:rPr lang="en-GB" dirty="0"/>
              <a:t>’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3765120361"/>
              </p:ext>
            </p:extLst>
          </p:nvPr>
        </p:nvGraphicFramePr>
        <p:xfrm>
          <a:off x="3429000" y="1311275"/>
          <a:ext cx="8363607" cy="533347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This week children will look at the sound /</a:t>
                      </a:r>
                      <a:r>
                        <a:rPr lang="en-GB" sz="1700" b="0" i="0" dirty="0" err="1">
                          <a:latin typeface="Muli" pitchFamily="2" charset="77"/>
                        </a:rPr>
                        <a:t>ee</a:t>
                      </a:r>
                      <a:r>
                        <a:rPr lang="en-GB" sz="1700" b="0" i="0" dirty="0">
                          <a:latin typeface="Muli" pitchFamily="2" charset="77"/>
                        </a:rPr>
                        <a:t>/ spelled using ‘</a:t>
                      </a:r>
                      <a:r>
                        <a:rPr lang="en-GB" sz="1700" b="0" i="0" dirty="0" err="1">
                          <a:latin typeface="Muli" pitchFamily="2" charset="77"/>
                        </a:rPr>
                        <a:t>ey</a:t>
                      </a:r>
                      <a:r>
                        <a:rPr lang="en-GB" sz="1700" b="0" i="0" dirty="0">
                          <a:latin typeface="Muli" pitchFamily="2" charset="77"/>
                        </a:rPr>
                        <a:t>’. Can the children think of any words with ‘</a:t>
                      </a:r>
                      <a:r>
                        <a:rPr lang="en-GB" sz="1700" b="0" i="0" dirty="0" err="1">
                          <a:latin typeface="Muli" pitchFamily="2" charset="77"/>
                        </a:rPr>
                        <a:t>ey</a:t>
                      </a:r>
                      <a:r>
                        <a:rPr lang="en-GB" sz="1700" b="0" i="0" dirty="0">
                          <a:latin typeface="Muli" pitchFamily="2" charset="77"/>
                        </a:rPr>
                        <a:t>’ on the end that is pronounced /</a:t>
                      </a:r>
                      <a:r>
                        <a:rPr lang="en-GB" sz="1700" b="0" i="0" dirty="0" err="1">
                          <a:latin typeface="Muli" pitchFamily="2" charset="77"/>
                        </a:rPr>
                        <a:t>ee</a:t>
                      </a:r>
                      <a:r>
                        <a:rPr lang="en-GB" sz="1700" b="0" i="0" dirty="0">
                          <a:latin typeface="Muli" pitchFamily="2" charset="77"/>
                        </a:rPr>
                        <a:t>/?</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ad ‘</a:t>
                      </a:r>
                      <a:r>
                        <a:rPr lang="en-GB" sz="1700" b="0" i="0" baseline="0" dirty="0" err="1">
                          <a:latin typeface="Muli" pitchFamily="2" charset="77"/>
                        </a:rPr>
                        <a:t>ey</a:t>
                      </a:r>
                      <a:r>
                        <a:rPr lang="en-GB" sz="1700" b="0" i="0" baseline="0" dirty="0">
                          <a:latin typeface="Muli" pitchFamily="2" charset="77"/>
                        </a:rPr>
                        <a:t>’ to the end of each sound to create the words from their spelling list. Write them on to a whiteboard in a speed spell.</a:t>
                      </a:r>
                    </a:p>
                    <a:p>
                      <a:endParaRPr lang="en-GB" sz="1700" b="0" i="0" baseline="0" dirty="0">
                        <a:latin typeface="Muli" pitchFamily="2" charset="77"/>
                      </a:endParaRPr>
                    </a:p>
                    <a:p>
                      <a:r>
                        <a:rPr lang="en-GB" sz="1700" b="0" i="0" baseline="0" dirty="0">
                          <a:latin typeface="Muli" pitchFamily="2" charset="77"/>
                        </a:rPr>
                        <a:t>Compare answers and discuss misconceptions or mistakes.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800" b="0" i="0" kern="1200" dirty="0">
                          <a:solidFill>
                            <a:schemeClr val="tx1"/>
                          </a:solidFill>
                          <a:effectLst/>
                          <a:latin typeface="Muli" pitchFamily="2" charset="77"/>
                          <a:ea typeface="+mn-ea"/>
                          <a:cs typeface="+mn-cs"/>
                        </a:rPr>
                        <a:t>Get the children to create funny sentences using the pictures, they can add numerous words to the sentences, e.g.</a:t>
                      </a:r>
                      <a:br>
                        <a:rPr lang="en-GB" sz="1800" b="0" i="0" kern="1200" dirty="0">
                          <a:solidFill>
                            <a:schemeClr val="tx1"/>
                          </a:solidFill>
                          <a:effectLst/>
                          <a:latin typeface="Muli" pitchFamily="2" charset="77"/>
                          <a:ea typeface="+mn-ea"/>
                          <a:cs typeface="+mn-cs"/>
                        </a:rPr>
                      </a:br>
                      <a:br>
                        <a:rPr lang="en-GB" sz="1800" b="0" i="0" kern="1200" dirty="0">
                          <a:solidFill>
                            <a:schemeClr val="tx1"/>
                          </a:solidFill>
                          <a:effectLst/>
                          <a:latin typeface="Muli" pitchFamily="2" charset="77"/>
                          <a:ea typeface="+mn-ea"/>
                          <a:cs typeface="+mn-cs"/>
                        </a:rPr>
                      </a:br>
                      <a:r>
                        <a:rPr lang="en-GB" sz="1800" b="0" i="0" kern="1200" dirty="0">
                          <a:solidFill>
                            <a:schemeClr val="tx1"/>
                          </a:solidFill>
                          <a:effectLst/>
                          <a:latin typeface="Muli" pitchFamily="2" charset="77"/>
                          <a:ea typeface="+mn-ea"/>
                          <a:cs typeface="+mn-cs"/>
                        </a:rPr>
                        <a:t>The monkey and the donkey stole the key and got away in the trolley!</a:t>
                      </a:r>
                    </a:p>
                    <a:p>
                      <a:endParaRPr lang="en-GB" sz="1800" b="0" i="0" kern="1200" dirty="0">
                        <a:solidFill>
                          <a:schemeClr val="tx1"/>
                        </a:solidFill>
                        <a:effectLst/>
                        <a:latin typeface="Muli" pitchFamily="2" charset="77"/>
                        <a:ea typeface="+mn-ea"/>
                        <a:cs typeface="+mn-cs"/>
                      </a:endParaRPr>
                    </a:p>
                    <a:p>
                      <a:r>
                        <a:rPr lang="en-GB" sz="1800" b="0" i="0" kern="1200" dirty="0">
                          <a:solidFill>
                            <a:schemeClr val="tx1"/>
                          </a:solidFill>
                          <a:effectLst/>
                          <a:latin typeface="Muli" pitchFamily="2" charset="77"/>
                          <a:ea typeface="+mn-ea"/>
                          <a:cs typeface="+mn-cs"/>
                        </a:rPr>
                        <a:t>Share the sentences with the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921520819"/>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key</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donkey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monkey</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chimney</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valley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trolley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journey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turkey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jockey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kidney</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78078728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82254981"/>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key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donkey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monkey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chimney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valley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trolley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journey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turkey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jockey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kidney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43401572"/>
              </p:ext>
            </p:extLst>
          </p:nvPr>
        </p:nvGraphicFramePr>
        <p:xfrm>
          <a:off x="508000" y="482321"/>
          <a:ext cx="9055100" cy="738717"/>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277562">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 The /</a:t>
                      </a:r>
                      <a:r>
                        <a:rPr lang="en-GB" sz="1400" dirty="0" err="1"/>
                        <a:t>ee</a:t>
                      </a:r>
                      <a:r>
                        <a:rPr lang="en-GB" sz="1400" dirty="0"/>
                        <a:t>/ sound spelled </a:t>
                      </a:r>
                      <a:r>
                        <a:rPr lang="mr-IN" sz="1400" b="0" i="0" dirty="0"/>
                        <a:t>–</a:t>
                      </a:r>
                      <a:r>
                        <a:rPr lang="en-GB" sz="1400" dirty="0" err="1"/>
                        <a:t>ey</a:t>
                      </a:r>
                      <a:r>
                        <a:rPr lang="en-GB" sz="1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677852876"/>
              </p:ext>
            </p:extLst>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k</a:t>
                      </a: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donk</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monk</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chimn</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vall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troll</a:t>
                      </a: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journ</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turk</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jock</a:t>
                      </a:r>
                    </a:p>
                  </a:txBody>
                  <a:tcPr/>
                </a:tc>
                <a:extLst>
                  <a:ext uri="{0D108BD9-81ED-4DB2-BD59-A6C34878D82A}">
                    <a16:rowId xmlns:a16="http://schemas.microsoft.com/office/drawing/2014/main" val="10008"/>
                  </a:ext>
                </a:extLst>
              </a:tr>
              <a:tr h="457200">
                <a:tc>
                  <a:txBody>
                    <a:bodyPr/>
                    <a:lstStyle/>
                    <a:p>
                      <a:r>
                        <a:rPr lang="en-GB" b="0" i="0" dirty="0" err="1">
                          <a:latin typeface="OpenDyslexicAlta" pitchFamily="2" charset="77"/>
                          <a:ea typeface="OpenDyslexic" charset="0"/>
                          <a:cs typeface="OpenDyslexic" charset="0"/>
                        </a:rPr>
                        <a:t>kidn</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25117712"/>
              </p:ext>
            </p:extLst>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481457" y="1920236"/>
            <a:ext cx="2373086" cy="923330"/>
          </a:xfrm>
          <a:prstGeom prst="rect">
            <a:avLst/>
          </a:prstGeom>
          <a:solidFill>
            <a:srgbClr val="FFF2CC"/>
          </a:solidFill>
        </p:spPr>
        <p:txBody>
          <a:bodyPr wrap="square" rtlCol="0">
            <a:spAutoFit/>
          </a:bodyPr>
          <a:lstStyle/>
          <a:p>
            <a:pPr algn="ctr"/>
            <a:r>
              <a:rPr lang="en-GB" dirty="0">
                <a:latin typeface="OpenDyslexicAlta" pitchFamily="2" charset="77"/>
              </a:rPr>
              <a:t>Match the beginning sound to its ending.</a:t>
            </a:r>
          </a:p>
        </p:txBody>
      </p:sp>
      <p:sp>
        <p:nvSpPr>
          <p:cNvPr id="8" name="Rectangle: Rounded Corners 7">
            <a:extLst>
              <a:ext uri="{FF2B5EF4-FFF2-40B4-BE49-F238E27FC236}">
                <a16:creationId xmlns:a16="http://schemas.microsoft.com/office/drawing/2014/main" id="{79A9F152-33B6-4318-B2C5-1F03D249D6D0}"/>
              </a:ext>
            </a:extLst>
          </p:cNvPr>
          <p:cNvSpPr/>
          <p:nvPr/>
        </p:nvSpPr>
        <p:spPr>
          <a:xfrm>
            <a:off x="317116" y="1463258"/>
            <a:ext cx="3169418" cy="5232398"/>
          </a:xfrm>
          <a:prstGeom prst="roundRect">
            <a:avLst>
              <a:gd name="adj" fmla="val 3705"/>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TextBox 8">
            <a:extLst>
              <a:ext uri="{FF2B5EF4-FFF2-40B4-BE49-F238E27FC236}">
                <a16:creationId xmlns:a16="http://schemas.microsoft.com/office/drawing/2014/main" id="{F7C42282-E98D-4B68-9396-F7AF1C492101}"/>
              </a:ext>
            </a:extLst>
          </p:cNvPr>
          <p:cNvSpPr txBox="1"/>
          <p:nvPr/>
        </p:nvSpPr>
        <p:spPr>
          <a:xfrm>
            <a:off x="5035550" y="1326382"/>
            <a:ext cx="3597310" cy="369332"/>
          </a:xfrm>
          <a:prstGeom prst="rect">
            <a:avLst/>
          </a:prstGeom>
          <a:noFill/>
        </p:spPr>
        <p:txBody>
          <a:bodyPr wrap="square" rtlCol="0">
            <a:spAutoFit/>
          </a:bodyPr>
          <a:lstStyle/>
          <a:p>
            <a:r>
              <a:rPr lang="en-GB" dirty="0">
                <a:latin typeface="Muli" pitchFamily="2" charset="77"/>
              </a:rPr>
              <a:t>Click to hide the spelling list!</a:t>
            </a:r>
          </a:p>
        </p:txBody>
      </p:sp>
      <p:sp>
        <p:nvSpPr>
          <p:cNvPr id="10" name="TextBox 9">
            <a:extLst>
              <a:ext uri="{FF2B5EF4-FFF2-40B4-BE49-F238E27FC236}">
                <a16:creationId xmlns:a16="http://schemas.microsoft.com/office/drawing/2014/main" id="{CF9B33A4-629A-4A20-9D79-5C40CABDEA2D}"/>
              </a:ext>
            </a:extLst>
          </p:cNvPr>
          <p:cNvSpPr txBox="1"/>
          <p:nvPr/>
        </p:nvSpPr>
        <p:spPr>
          <a:xfrm>
            <a:off x="5698881" y="3539266"/>
            <a:ext cx="1695032" cy="584775"/>
          </a:xfrm>
          <a:prstGeom prst="rect">
            <a:avLst/>
          </a:prstGeom>
          <a:noFill/>
        </p:spPr>
        <p:txBody>
          <a:bodyPr wrap="square" rtlCol="0">
            <a:spAutoFit/>
          </a:bodyPr>
          <a:lstStyle/>
          <a:p>
            <a:r>
              <a:rPr lang="en-GB" sz="3200" dirty="0">
                <a:latin typeface="OpenDyslexicAlta" pitchFamily="2" charset="77"/>
              </a:rPr>
              <a:t>+ </a:t>
            </a:r>
            <a:r>
              <a:rPr lang="en-GB" sz="3200" dirty="0" err="1">
                <a:latin typeface="OpenDyslexicAlta" pitchFamily="2" charset="77"/>
              </a:rPr>
              <a:t>ey</a:t>
            </a:r>
            <a:r>
              <a:rPr lang="en-GB" sz="3200" dirty="0">
                <a:latin typeface="OpenDyslexicAlta" pitchFamily="2" charset="77"/>
              </a:rPr>
              <a:t> =</a:t>
            </a:r>
          </a:p>
        </p:txBody>
      </p:sp>
    </p:spTree>
    <p:extLst>
      <p:ext uri="{BB962C8B-B14F-4D97-AF65-F5344CB8AC3E}">
        <p14:creationId xmlns:p14="http://schemas.microsoft.com/office/powerpoint/2010/main" val="15005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3</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/j/ sound spelled with a g. </a:t>
            </a:r>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375385"/>
              </p:ext>
            </p:extLst>
          </p:nvPr>
        </p:nvGraphicFramePr>
        <p:xfrm>
          <a:off x="3429000" y="1311275"/>
          <a:ext cx="8363607" cy="53791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Sometimes words can be spelled using a ‘g’ to make a /j/ sound. </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look at the power point. Ask them, in pairs, to sort the words in to words with a /j/ sound and words with a /g/ sound.</a:t>
                      </a:r>
                    </a:p>
                    <a:p>
                      <a:endParaRPr lang="en-GB" sz="1700" b="0" i="0" baseline="0" dirty="0">
                        <a:latin typeface="Muli" pitchFamily="2" charset="77"/>
                      </a:endParaRPr>
                    </a:p>
                    <a:p>
                      <a:r>
                        <a:rPr lang="en-GB" sz="1700" b="0" i="0" baseline="0" dirty="0">
                          <a:latin typeface="Muli" pitchFamily="2" charset="77"/>
                        </a:rPr>
                        <a:t>They can create two lists on their whiteboards.</a:t>
                      </a:r>
                    </a:p>
                    <a:p>
                      <a:endParaRPr lang="en-GB" sz="1700" b="0" i="0" baseline="0" dirty="0">
                        <a:latin typeface="Muli" pitchFamily="2" charset="77"/>
                      </a:endParaRPr>
                    </a:p>
                    <a:p>
                      <a:r>
                        <a:rPr lang="en-GB" sz="1700" b="0" i="0" baseline="0" dirty="0">
                          <a:latin typeface="Muli" pitchFamily="2" charset="77"/>
                        </a:rPr>
                        <a:t>Share the lists of words and address any misconceptions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uli" pitchFamily="2" charset="77"/>
                          <a:ea typeface="+mn-ea"/>
                          <a:cs typeface="+mn-cs"/>
                        </a:rPr>
                        <a:t>Children work in small groups to spell the words a letter at a time. The first child picks a word from the spelling list and tells the group, they then write the first letter of that word and pass the board to their left. The next child writes the next letter and so on. If a mistake is made then the word is erased and the you start again on the same word. Once the word is completed and correct the next child chooses a new word and it starts again.</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702888300"/>
              </p:ext>
            </p:extLst>
          </p:nvPr>
        </p:nvGraphicFramePr>
        <p:xfrm>
          <a:off x="5094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gem</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gym</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giant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magic</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giraffe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energy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digit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engine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religion</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gentle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43815477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key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donkey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monkey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chimney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valley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trolley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journey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turkey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jockey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kidney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06989892"/>
              </p:ext>
            </p:extLst>
          </p:nvPr>
        </p:nvGraphicFramePr>
        <p:xfrm>
          <a:off x="508000" y="482321"/>
          <a:ext cx="9055100" cy="73152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277562">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 The /</a:t>
                      </a:r>
                      <a:r>
                        <a:rPr lang="en-GB" sz="1400" dirty="0" err="1"/>
                        <a:t>ee</a:t>
                      </a:r>
                      <a:r>
                        <a:rPr lang="en-GB" sz="1400" dirty="0"/>
                        <a:t>/ sound spelled </a:t>
                      </a:r>
                      <a:r>
                        <a:rPr lang="mr-IN" sz="1400" b="0" i="0" dirty="0"/>
                        <a:t>–</a:t>
                      </a:r>
                      <a:r>
                        <a:rPr lang="en-GB" sz="1400" dirty="0" err="1"/>
                        <a:t>ey</a:t>
                      </a:r>
                      <a:r>
                        <a:rPr lang="en-GB" sz="1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rgbClr val="FF3860"/>
                          </a:solidFill>
                        </a:rPr>
                        <a:t>Answers: </a:t>
                      </a:r>
                    </a:p>
                  </a:txBody>
                  <a:tcPr/>
                </a:tc>
                <a:extLst>
                  <a:ext uri="{0D108BD9-81ED-4DB2-BD59-A6C34878D82A}">
                    <a16:rowId xmlns:a16="http://schemas.microsoft.com/office/drawing/2014/main" val="10000"/>
                  </a:ext>
                </a:extLst>
              </a:tr>
              <a:tr h="401599">
                <a:tc>
                  <a:txBody>
                    <a:bodyPr/>
                    <a:lstStyle/>
                    <a:p>
                      <a:r>
                        <a:rPr lang="en-GB" sz="1400" b="0" i="0" dirty="0">
                          <a:latin typeface="Muli" pitchFamily="2" charset="77"/>
                        </a:rPr>
                        <a:t>List: 25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935213421"/>
              </p:ext>
            </p:extLst>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k</a:t>
                      </a: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donk</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monk</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chim</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vall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troll</a:t>
                      </a: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journ</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turk</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jock</a:t>
                      </a:r>
                    </a:p>
                  </a:txBody>
                  <a:tcPr/>
                </a:tc>
                <a:extLst>
                  <a:ext uri="{0D108BD9-81ED-4DB2-BD59-A6C34878D82A}">
                    <a16:rowId xmlns:a16="http://schemas.microsoft.com/office/drawing/2014/main" val="10008"/>
                  </a:ext>
                </a:extLst>
              </a:tr>
              <a:tr h="457200">
                <a:tc>
                  <a:txBody>
                    <a:bodyPr/>
                    <a:lstStyle/>
                    <a:p>
                      <a:r>
                        <a:rPr lang="en-GB" b="0" i="0" dirty="0" err="1">
                          <a:latin typeface="OpenDyslexicAlta" pitchFamily="2" charset="77"/>
                          <a:ea typeface="OpenDyslexic" charset="0"/>
                          <a:cs typeface="OpenDyslexic" charset="0"/>
                        </a:rPr>
                        <a:t>kidn</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51801173"/>
              </p:ext>
            </p:extLst>
          </p:nvPr>
        </p:nvGraphicFramePr>
        <p:xfrm>
          <a:off x="7859933" y="1747737"/>
          <a:ext cx="1236784" cy="4676082"/>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477303">
                <a:tc>
                  <a:txBody>
                    <a:bodyPr/>
                    <a:lstStyle/>
                    <a:p>
                      <a:r>
                        <a:rPr lang="en-GB" b="0" i="0" dirty="0">
                          <a:solidFill>
                            <a:srgbClr val="FF3860"/>
                          </a:solidFill>
                          <a:latin typeface="OpenDyslexicAlta" pitchFamily="2" charset="77"/>
                          <a:ea typeface="OpenDyslexic" charset="0"/>
                          <a:cs typeface="OpenDyslexic" charset="0"/>
                        </a:rPr>
                        <a:t>key</a:t>
                      </a:r>
                    </a:p>
                  </a:txBody>
                  <a:tcPr/>
                </a:tc>
                <a:extLst>
                  <a:ext uri="{0D108BD9-81ED-4DB2-BD59-A6C34878D82A}">
                    <a16:rowId xmlns:a16="http://schemas.microsoft.com/office/drawing/2014/main" val="10000"/>
                  </a:ext>
                </a:extLst>
              </a:tr>
              <a:tr h="466531">
                <a:tc>
                  <a:txBody>
                    <a:bodyPr/>
                    <a:lstStyle/>
                    <a:p>
                      <a:r>
                        <a:rPr lang="en-GB" b="0" i="0" dirty="0">
                          <a:solidFill>
                            <a:srgbClr val="FF3860"/>
                          </a:solidFill>
                          <a:latin typeface="OpenDyslexicAlta" pitchFamily="2" charset="77"/>
                          <a:ea typeface="OpenDyslexic" charset="0"/>
                          <a:cs typeface="OpenDyslexic" charset="0"/>
                        </a:rPr>
                        <a:t>donkey</a:t>
                      </a:r>
                    </a:p>
                  </a:txBody>
                  <a:tcPr/>
                </a:tc>
                <a:extLst>
                  <a:ext uri="{0D108BD9-81ED-4DB2-BD59-A6C34878D82A}">
                    <a16:rowId xmlns:a16="http://schemas.microsoft.com/office/drawing/2014/main" val="10001"/>
                  </a:ext>
                </a:extLst>
              </a:tr>
              <a:tr h="466531">
                <a:tc>
                  <a:txBody>
                    <a:bodyPr/>
                    <a:lstStyle/>
                    <a:p>
                      <a:r>
                        <a:rPr lang="en-GB" b="0" i="0" dirty="0">
                          <a:solidFill>
                            <a:srgbClr val="FF3860"/>
                          </a:solidFill>
                          <a:latin typeface="OpenDyslexicAlta" pitchFamily="2" charset="77"/>
                          <a:ea typeface="OpenDyslexic" charset="0"/>
                          <a:cs typeface="OpenDyslexic" charset="0"/>
                        </a:rPr>
                        <a:t>monkey</a:t>
                      </a:r>
                    </a:p>
                  </a:txBody>
                  <a:tcPr/>
                </a:tc>
                <a:extLst>
                  <a:ext uri="{0D108BD9-81ED-4DB2-BD59-A6C34878D82A}">
                    <a16:rowId xmlns:a16="http://schemas.microsoft.com/office/drawing/2014/main" val="10002"/>
                  </a:ext>
                </a:extLst>
              </a:tr>
              <a:tr h="466531">
                <a:tc>
                  <a:txBody>
                    <a:bodyPr/>
                    <a:lstStyle/>
                    <a:p>
                      <a:r>
                        <a:rPr lang="en-GB" b="0" i="0" dirty="0">
                          <a:solidFill>
                            <a:srgbClr val="FF3860"/>
                          </a:solidFill>
                          <a:latin typeface="OpenDyslexicAlta" pitchFamily="2" charset="77"/>
                          <a:ea typeface="OpenDyslexic" charset="0"/>
                          <a:cs typeface="OpenDyslexic" charset="0"/>
                        </a:rPr>
                        <a:t>chimney</a:t>
                      </a:r>
                    </a:p>
                  </a:txBody>
                  <a:tcPr/>
                </a:tc>
                <a:extLst>
                  <a:ext uri="{0D108BD9-81ED-4DB2-BD59-A6C34878D82A}">
                    <a16:rowId xmlns:a16="http://schemas.microsoft.com/office/drawing/2014/main" val="10003"/>
                  </a:ext>
                </a:extLst>
              </a:tr>
              <a:tr h="466531">
                <a:tc>
                  <a:txBody>
                    <a:bodyPr/>
                    <a:lstStyle/>
                    <a:p>
                      <a:r>
                        <a:rPr lang="en-GB" b="0" i="0" dirty="0">
                          <a:solidFill>
                            <a:srgbClr val="FF3860"/>
                          </a:solidFill>
                          <a:latin typeface="OpenDyslexicAlta" pitchFamily="2" charset="77"/>
                          <a:ea typeface="OpenDyslexic" charset="0"/>
                          <a:cs typeface="OpenDyslexic" charset="0"/>
                        </a:rPr>
                        <a:t>valley</a:t>
                      </a:r>
                    </a:p>
                  </a:txBody>
                  <a:tcPr/>
                </a:tc>
                <a:extLst>
                  <a:ext uri="{0D108BD9-81ED-4DB2-BD59-A6C34878D82A}">
                    <a16:rowId xmlns:a16="http://schemas.microsoft.com/office/drawing/2014/main" val="10004"/>
                  </a:ext>
                </a:extLst>
              </a:tr>
              <a:tr h="466531">
                <a:tc>
                  <a:txBody>
                    <a:bodyPr/>
                    <a:lstStyle/>
                    <a:p>
                      <a:r>
                        <a:rPr lang="en-GB" b="0" i="0" dirty="0">
                          <a:solidFill>
                            <a:srgbClr val="FF3860"/>
                          </a:solidFill>
                          <a:latin typeface="OpenDyslexicAlta" pitchFamily="2" charset="77"/>
                          <a:ea typeface="OpenDyslexic" charset="0"/>
                          <a:cs typeface="OpenDyslexic" charset="0"/>
                        </a:rPr>
                        <a:t>trolley</a:t>
                      </a:r>
                    </a:p>
                  </a:txBody>
                  <a:tcPr/>
                </a:tc>
                <a:extLst>
                  <a:ext uri="{0D108BD9-81ED-4DB2-BD59-A6C34878D82A}">
                    <a16:rowId xmlns:a16="http://schemas.microsoft.com/office/drawing/2014/main" val="10005"/>
                  </a:ext>
                </a:extLst>
              </a:tr>
              <a:tr h="466531">
                <a:tc>
                  <a:txBody>
                    <a:bodyPr/>
                    <a:lstStyle/>
                    <a:p>
                      <a:r>
                        <a:rPr lang="en-GB" b="0" i="0" dirty="0">
                          <a:solidFill>
                            <a:srgbClr val="FF3860"/>
                          </a:solidFill>
                          <a:latin typeface="OpenDyslexicAlta" pitchFamily="2" charset="77"/>
                          <a:ea typeface="OpenDyslexic" charset="0"/>
                          <a:cs typeface="OpenDyslexic" charset="0"/>
                        </a:rPr>
                        <a:t>journey</a:t>
                      </a:r>
                    </a:p>
                  </a:txBody>
                  <a:tcPr/>
                </a:tc>
                <a:extLst>
                  <a:ext uri="{0D108BD9-81ED-4DB2-BD59-A6C34878D82A}">
                    <a16:rowId xmlns:a16="http://schemas.microsoft.com/office/drawing/2014/main" val="10006"/>
                  </a:ext>
                </a:extLst>
              </a:tr>
              <a:tr h="466531">
                <a:tc>
                  <a:txBody>
                    <a:bodyPr/>
                    <a:lstStyle/>
                    <a:p>
                      <a:r>
                        <a:rPr lang="en-GB" b="0" i="0" dirty="0">
                          <a:solidFill>
                            <a:srgbClr val="FF3860"/>
                          </a:solidFill>
                          <a:latin typeface="OpenDyslexicAlta" pitchFamily="2" charset="77"/>
                          <a:ea typeface="OpenDyslexic" charset="0"/>
                          <a:cs typeface="OpenDyslexic" charset="0"/>
                        </a:rPr>
                        <a:t>turkey</a:t>
                      </a:r>
                    </a:p>
                  </a:txBody>
                  <a:tcPr/>
                </a:tc>
                <a:extLst>
                  <a:ext uri="{0D108BD9-81ED-4DB2-BD59-A6C34878D82A}">
                    <a16:rowId xmlns:a16="http://schemas.microsoft.com/office/drawing/2014/main" val="10007"/>
                  </a:ext>
                </a:extLst>
              </a:tr>
              <a:tr h="466531">
                <a:tc>
                  <a:txBody>
                    <a:bodyPr/>
                    <a:lstStyle/>
                    <a:p>
                      <a:r>
                        <a:rPr lang="en-GB" b="0" i="0" dirty="0">
                          <a:solidFill>
                            <a:srgbClr val="FF3860"/>
                          </a:solidFill>
                          <a:latin typeface="OpenDyslexicAlta" pitchFamily="2" charset="77"/>
                          <a:ea typeface="OpenDyslexic" charset="0"/>
                          <a:cs typeface="OpenDyslexic" charset="0"/>
                        </a:rPr>
                        <a:t>jockey</a:t>
                      </a:r>
                    </a:p>
                  </a:txBody>
                  <a:tcPr/>
                </a:tc>
                <a:extLst>
                  <a:ext uri="{0D108BD9-81ED-4DB2-BD59-A6C34878D82A}">
                    <a16:rowId xmlns:a16="http://schemas.microsoft.com/office/drawing/2014/main" val="10008"/>
                  </a:ext>
                </a:extLst>
              </a:tr>
              <a:tr h="466531">
                <a:tc>
                  <a:txBody>
                    <a:bodyPr/>
                    <a:lstStyle/>
                    <a:p>
                      <a:r>
                        <a:rPr lang="en-GB" b="0" i="0" dirty="0">
                          <a:solidFill>
                            <a:srgbClr val="FF3860"/>
                          </a:solidFill>
                          <a:latin typeface="OpenDyslexicAlta" pitchFamily="2" charset="77"/>
                          <a:ea typeface="OpenDyslexic" charset="0"/>
                          <a:cs typeface="OpenDyslexic" charset="0"/>
                        </a:rPr>
                        <a:t>kidney</a:t>
                      </a: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481457" y="1920236"/>
            <a:ext cx="2373086" cy="923330"/>
          </a:xfrm>
          <a:prstGeom prst="rect">
            <a:avLst/>
          </a:prstGeom>
          <a:solidFill>
            <a:srgbClr val="FFF2CC"/>
          </a:solidFill>
        </p:spPr>
        <p:txBody>
          <a:bodyPr wrap="square" rtlCol="0">
            <a:spAutoFit/>
          </a:bodyPr>
          <a:lstStyle/>
          <a:p>
            <a:pPr algn="ctr"/>
            <a:r>
              <a:rPr lang="en-GB" dirty="0">
                <a:latin typeface="OpenDyslexicAlta" pitchFamily="2" charset="77"/>
              </a:rPr>
              <a:t>Match the beginning sound to its ending.</a:t>
            </a:r>
          </a:p>
        </p:txBody>
      </p:sp>
      <p:sp>
        <p:nvSpPr>
          <p:cNvPr id="9" name="TextBox 8">
            <a:extLst>
              <a:ext uri="{FF2B5EF4-FFF2-40B4-BE49-F238E27FC236}">
                <a16:creationId xmlns:a16="http://schemas.microsoft.com/office/drawing/2014/main" id="{F7C42282-E98D-4B68-9396-F7AF1C492101}"/>
              </a:ext>
            </a:extLst>
          </p:cNvPr>
          <p:cNvSpPr txBox="1"/>
          <p:nvPr/>
        </p:nvSpPr>
        <p:spPr>
          <a:xfrm>
            <a:off x="5035550" y="1326382"/>
            <a:ext cx="3597310" cy="369332"/>
          </a:xfrm>
          <a:prstGeom prst="rect">
            <a:avLst/>
          </a:prstGeom>
          <a:noFill/>
        </p:spPr>
        <p:txBody>
          <a:bodyPr wrap="square" rtlCol="0">
            <a:spAutoFit/>
          </a:bodyPr>
          <a:lstStyle/>
          <a:p>
            <a:r>
              <a:rPr lang="en-GB" dirty="0">
                <a:latin typeface="Muli" pitchFamily="2" charset="77"/>
              </a:rPr>
              <a:t>Click to hide the spelling list!</a:t>
            </a:r>
          </a:p>
        </p:txBody>
      </p:sp>
      <p:sp>
        <p:nvSpPr>
          <p:cNvPr id="10" name="TextBox 9">
            <a:extLst>
              <a:ext uri="{FF2B5EF4-FFF2-40B4-BE49-F238E27FC236}">
                <a16:creationId xmlns:a16="http://schemas.microsoft.com/office/drawing/2014/main" id="{CF9B33A4-629A-4A20-9D79-5C40CABDEA2D}"/>
              </a:ext>
            </a:extLst>
          </p:cNvPr>
          <p:cNvSpPr txBox="1"/>
          <p:nvPr/>
        </p:nvSpPr>
        <p:spPr>
          <a:xfrm>
            <a:off x="5698881" y="3539266"/>
            <a:ext cx="1695032" cy="584775"/>
          </a:xfrm>
          <a:prstGeom prst="rect">
            <a:avLst/>
          </a:prstGeom>
          <a:noFill/>
        </p:spPr>
        <p:txBody>
          <a:bodyPr wrap="square" rtlCol="0">
            <a:spAutoFit/>
          </a:bodyPr>
          <a:lstStyle/>
          <a:p>
            <a:r>
              <a:rPr lang="en-GB" sz="3200" dirty="0">
                <a:latin typeface="OpenDyslexicAlta" pitchFamily="2" charset="77"/>
              </a:rPr>
              <a:t>+ </a:t>
            </a:r>
            <a:r>
              <a:rPr lang="en-GB" sz="3200" dirty="0" err="1">
                <a:latin typeface="OpenDyslexicAlta" pitchFamily="2" charset="77"/>
              </a:rPr>
              <a:t>ey</a:t>
            </a:r>
            <a:r>
              <a:rPr lang="en-GB" sz="3200" dirty="0">
                <a:latin typeface="OpenDyslexicAlta" pitchFamily="2" charset="77"/>
              </a:rPr>
              <a:t> =</a:t>
            </a:r>
          </a:p>
        </p:txBody>
      </p:sp>
    </p:spTree>
    <p:extLst>
      <p:ext uri="{BB962C8B-B14F-4D97-AF65-F5344CB8AC3E}">
        <p14:creationId xmlns:p14="http://schemas.microsoft.com/office/powerpoint/2010/main" val="28030844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438150" y="473868"/>
            <a:ext cx="8201025" cy="1325563"/>
          </a:xfrm>
        </p:spPr>
        <p:txBody>
          <a:bodyPr>
            <a:noAutofit/>
          </a:bodyPr>
          <a:lstStyle/>
          <a:p>
            <a:pPr algn="l"/>
            <a:r>
              <a:rPr lang="en-GB" sz="3600" dirty="0"/>
              <a:t>What can you see? Write down what these images are:</a:t>
            </a:r>
          </a:p>
        </p:txBody>
      </p:sp>
      <p:pic>
        <p:nvPicPr>
          <p:cNvPr id="10242" name="Picture 2" descr="Donkey Animals Cute Farm Donkey Donkey Don">
            <a:extLst>
              <a:ext uri="{FF2B5EF4-FFF2-40B4-BE49-F238E27FC236}">
                <a16:creationId xmlns:a16="http://schemas.microsoft.com/office/drawing/2014/main" id="{822635D6-E177-4A09-A966-FC83C5D735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59419" y="1799431"/>
            <a:ext cx="2031492" cy="201372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View Thanksgiving Turkey Bird Wings Side F">
            <a:extLst>
              <a:ext uri="{FF2B5EF4-FFF2-40B4-BE49-F238E27FC236}">
                <a16:creationId xmlns:a16="http://schemas.microsoft.com/office/drawing/2014/main" id="{4C687ABA-900F-4B35-B883-D5D8822B78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8150" y="4600570"/>
            <a:ext cx="1952350" cy="206791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keleton Key Key Old Lock Vintage Antique">
            <a:extLst>
              <a:ext uri="{FF2B5EF4-FFF2-40B4-BE49-F238E27FC236}">
                <a16:creationId xmlns:a16="http://schemas.microsoft.com/office/drawing/2014/main" id="{8DAE1C6D-E9F4-461D-8A2A-48D861368CB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53695" y="1648463"/>
            <a:ext cx="1612806" cy="146227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ouse, Icon, Symbol, Flat Design">
            <a:extLst>
              <a:ext uri="{FF2B5EF4-FFF2-40B4-BE49-F238E27FC236}">
                <a16:creationId xmlns:a16="http://schemas.microsoft.com/office/drawing/2014/main" id="{8DDAA065-7DE1-4DB1-AB86-E6A7A06692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39175" y="4163208"/>
            <a:ext cx="2596300" cy="2596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50" name="Picture 10" descr="Shopping Cart Cart Shopping Caddy Shopping">
            <a:extLst>
              <a:ext uri="{FF2B5EF4-FFF2-40B4-BE49-F238E27FC236}">
                <a16:creationId xmlns:a16="http://schemas.microsoft.com/office/drawing/2014/main" id="{6DF4C141-F7FB-471E-B2B3-C1EFD6465F7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35842" y="4262169"/>
            <a:ext cx="2031492" cy="2220924"/>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Monkey Chimp Ape Chimpanzee Animal Cute Ca">
            <a:extLst>
              <a:ext uri="{FF2B5EF4-FFF2-40B4-BE49-F238E27FC236}">
                <a16:creationId xmlns:a16="http://schemas.microsoft.com/office/drawing/2014/main" id="{3681AEC0-41E1-4AC2-B72D-38FAC6B6013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14325" y="2130337"/>
            <a:ext cx="1782027" cy="196080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orse Jockey Race Sports Jockey Jockey Joc">
            <a:extLst>
              <a:ext uri="{FF2B5EF4-FFF2-40B4-BE49-F238E27FC236}">
                <a16:creationId xmlns:a16="http://schemas.microsoft.com/office/drawing/2014/main" id="{D0597568-CE30-45BC-8045-8F860DBF394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67334" y="2000917"/>
            <a:ext cx="3061974" cy="304406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2FC8A4DB-E56E-420B-BEE3-37D7C5E77131}"/>
              </a:ext>
            </a:extLst>
          </p:cNvPr>
          <p:cNvCxnSpPr/>
          <p:nvPr/>
        </p:nvCxnSpPr>
        <p:spPr>
          <a:xfrm flipH="1">
            <a:off x="10434918" y="3915784"/>
            <a:ext cx="215153" cy="6847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B3A0086-6E39-432F-9B48-D4DCEA2CCA10}"/>
              </a:ext>
            </a:extLst>
          </p:cNvPr>
          <p:cNvCxnSpPr/>
          <p:nvPr/>
        </p:nvCxnSpPr>
        <p:spPr>
          <a:xfrm flipH="1">
            <a:off x="8680718" y="1316131"/>
            <a:ext cx="215153" cy="6847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0321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438150" y="473868"/>
            <a:ext cx="8201025" cy="1325563"/>
          </a:xfrm>
        </p:spPr>
        <p:txBody>
          <a:bodyPr>
            <a:noAutofit/>
          </a:bodyPr>
          <a:lstStyle/>
          <a:p>
            <a:pPr algn="l"/>
            <a:r>
              <a:rPr lang="en-GB" sz="3600" dirty="0"/>
              <a:t>What can you see? Write down what these images are:</a:t>
            </a:r>
          </a:p>
        </p:txBody>
      </p:sp>
      <p:pic>
        <p:nvPicPr>
          <p:cNvPr id="10242" name="Picture 2" descr="Donkey Animals Cute Farm Donkey Donkey Don">
            <a:extLst>
              <a:ext uri="{FF2B5EF4-FFF2-40B4-BE49-F238E27FC236}">
                <a16:creationId xmlns:a16="http://schemas.microsoft.com/office/drawing/2014/main" id="{822635D6-E177-4A09-A966-FC83C5D735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59419" y="1799431"/>
            <a:ext cx="2031492" cy="201372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View Thanksgiving Turkey Bird Wings Side F">
            <a:extLst>
              <a:ext uri="{FF2B5EF4-FFF2-40B4-BE49-F238E27FC236}">
                <a16:creationId xmlns:a16="http://schemas.microsoft.com/office/drawing/2014/main" id="{4C687ABA-900F-4B35-B883-D5D8822B78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8150" y="4600570"/>
            <a:ext cx="1952350" cy="206791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keleton Key Key Old Lock Vintage Antique">
            <a:extLst>
              <a:ext uri="{FF2B5EF4-FFF2-40B4-BE49-F238E27FC236}">
                <a16:creationId xmlns:a16="http://schemas.microsoft.com/office/drawing/2014/main" id="{8DAE1C6D-E9F4-461D-8A2A-48D861368CB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53695" y="1648463"/>
            <a:ext cx="1612806" cy="146227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ouse, Icon, Symbol, Flat Design">
            <a:extLst>
              <a:ext uri="{FF2B5EF4-FFF2-40B4-BE49-F238E27FC236}">
                <a16:creationId xmlns:a16="http://schemas.microsoft.com/office/drawing/2014/main" id="{8DDAA065-7DE1-4DB1-AB86-E6A7A06692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39175" y="4163208"/>
            <a:ext cx="2596300" cy="2596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50" name="Picture 10" descr="Shopping Cart Cart Shopping Caddy Shopping">
            <a:extLst>
              <a:ext uri="{FF2B5EF4-FFF2-40B4-BE49-F238E27FC236}">
                <a16:creationId xmlns:a16="http://schemas.microsoft.com/office/drawing/2014/main" id="{6DF4C141-F7FB-471E-B2B3-C1EFD6465F7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35842" y="4262169"/>
            <a:ext cx="2031492" cy="2220924"/>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Monkey Chimp Ape Chimpanzee Animal Cute Ca">
            <a:extLst>
              <a:ext uri="{FF2B5EF4-FFF2-40B4-BE49-F238E27FC236}">
                <a16:creationId xmlns:a16="http://schemas.microsoft.com/office/drawing/2014/main" id="{3681AEC0-41E1-4AC2-B72D-38FAC6B6013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14325" y="2130337"/>
            <a:ext cx="1782027" cy="196080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orse Jockey Race Sports Jockey Jockey Joc">
            <a:extLst>
              <a:ext uri="{FF2B5EF4-FFF2-40B4-BE49-F238E27FC236}">
                <a16:creationId xmlns:a16="http://schemas.microsoft.com/office/drawing/2014/main" id="{D0597568-CE30-45BC-8045-8F860DBF394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67334" y="2000917"/>
            <a:ext cx="3061974" cy="304406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2FC8A4DB-E56E-420B-BEE3-37D7C5E77131}"/>
              </a:ext>
            </a:extLst>
          </p:cNvPr>
          <p:cNvCxnSpPr/>
          <p:nvPr/>
        </p:nvCxnSpPr>
        <p:spPr>
          <a:xfrm flipH="1">
            <a:off x="10434918" y="3915784"/>
            <a:ext cx="215153" cy="6847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B3A0086-6E39-432F-9B48-D4DCEA2CCA10}"/>
              </a:ext>
            </a:extLst>
          </p:cNvPr>
          <p:cNvCxnSpPr/>
          <p:nvPr/>
        </p:nvCxnSpPr>
        <p:spPr>
          <a:xfrm flipH="1">
            <a:off x="8680718" y="1316131"/>
            <a:ext cx="215153" cy="6847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B5486F3-AA23-5342-8247-BC948928D576}"/>
              </a:ext>
            </a:extLst>
          </p:cNvPr>
          <p:cNvSpPr/>
          <p:nvPr/>
        </p:nvSpPr>
        <p:spPr>
          <a:xfrm>
            <a:off x="11072832" y="3206495"/>
            <a:ext cx="61555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key</a:t>
            </a:r>
          </a:p>
        </p:txBody>
      </p:sp>
      <p:sp>
        <p:nvSpPr>
          <p:cNvPr id="5" name="Rectangle 4">
            <a:extLst>
              <a:ext uri="{FF2B5EF4-FFF2-40B4-BE49-F238E27FC236}">
                <a16:creationId xmlns:a16="http://schemas.microsoft.com/office/drawing/2014/main" id="{F0BE4EAD-42D2-E547-8B95-C2800346DE0E}"/>
              </a:ext>
            </a:extLst>
          </p:cNvPr>
          <p:cNvSpPr/>
          <p:nvPr/>
        </p:nvSpPr>
        <p:spPr>
          <a:xfrm>
            <a:off x="5082663" y="3823474"/>
            <a:ext cx="1061188"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donkey</a:t>
            </a:r>
          </a:p>
        </p:txBody>
      </p:sp>
      <p:sp>
        <p:nvSpPr>
          <p:cNvPr id="6" name="Rectangle 5">
            <a:extLst>
              <a:ext uri="{FF2B5EF4-FFF2-40B4-BE49-F238E27FC236}">
                <a16:creationId xmlns:a16="http://schemas.microsoft.com/office/drawing/2014/main" id="{B0633EE8-CE69-7945-8EF4-DFA80497E07A}"/>
              </a:ext>
            </a:extLst>
          </p:cNvPr>
          <p:cNvSpPr/>
          <p:nvPr/>
        </p:nvSpPr>
        <p:spPr>
          <a:xfrm>
            <a:off x="1908376" y="4161190"/>
            <a:ext cx="1136530"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monkey</a:t>
            </a:r>
          </a:p>
        </p:txBody>
      </p:sp>
      <p:sp>
        <p:nvSpPr>
          <p:cNvPr id="7" name="Rectangle 6">
            <a:extLst>
              <a:ext uri="{FF2B5EF4-FFF2-40B4-BE49-F238E27FC236}">
                <a16:creationId xmlns:a16="http://schemas.microsoft.com/office/drawing/2014/main" id="{BD5D7B47-F965-884B-8187-065E88A94B0A}"/>
              </a:ext>
            </a:extLst>
          </p:cNvPr>
          <p:cNvSpPr/>
          <p:nvPr/>
        </p:nvSpPr>
        <p:spPr>
          <a:xfrm>
            <a:off x="9455915" y="6244283"/>
            <a:ext cx="118000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chimney</a:t>
            </a:r>
          </a:p>
        </p:txBody>
      </p:sp>
      <p:sp>
        <p:nvSpPr>
          <p:cNvPr id="8" name="Rectangle 7">
            <a:extLst>
              <a:ext uri="{FF2B5EF4-FFF2-40B4-BE49-F238E27FC236}">
                <a16:creationId xmlns:a16="http://schemas.microsoft.com/office/drawing/2014/main" id="{D8FBAD8D-284A-4845-BECC-4DDEBAE3D8E0}"/>
              </a:ext>
            </a:extLst>
          </p:cNvPr>
          <p:cNvSpPr/>
          <p:nvPr/>
        </p:nvSpPr>
        <p:spPr>
          <a:xfrm>
            <a:off x="6007488" y="6199578"/>
            <a:ext cx="98982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trolley</a:t>
            </a:r>
          </a:p>
        </p:txBody>
      </p:sp>
      <p:sp>
        <p:nvSpPr>
          <p:cNvPr id="10" name="Rectangle 9">
            <a:extLst>
              <a:ext uri="{FF2B5EF4-FFF2-40B4-BE49-F238E27FC236}">
                <a16:creationId xmlns:a16="http://schemas.microsoft.com/office/drawing/2014/main" id="{81861425-F921-7F40-BB76-5F9569476017}"/>
              </a:ext>
            </a:extLst>
          </p:cNvPr>
          <p:cNvSpPr/>
          <p:nvPr/>
        </p:nvSpPr>
        <p:spPr>
          <a:xfrm>
            <a:off x="2200561" y="6202713"/>
            <a:ext cx="97943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turkey</a:t>
            </a:r>
          </a:p>
        </p:txBody>
      </p:sp>
      <p:sp>
        <p:nvSpPr>
          <p:cNvPr id="11" name="Rectangle 10">
            <a:extLst>
              <a:ext uri="{FF2B5EF4-FFF2-40B4-BE49-F238E27FC236}">
                <a16:creationId xmlns:a16="http://schemas.microsoft.com/office/drawing/2014/main" id="{E2FA10DF-6750-514A-BB7F-ECC1331E4FB0}"/>
              </a:ext>
            </a:extLst>
          </p:cNvPr>
          <p:cNvSpPr/>
          <p:nvPr/>
        </p:nvSpPr>
        <p:spPr>
          <a:xfrm>
            <a:off x="8204826" y="4144164"/>
            <a:ext cx="97539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jockey</a:t>
            </a:r>
          </a:p>
        </p:txBody>
      </p:sp>
      <p:sp>
        <p:nvSpPr>
          <p:cNvPr id="9" name="TextBox 8">
            <a:extLst>
              <a:ext uri="{FF2B5EF4-FFF2-40B4-BE49-F238E27FC236}">
                <a16:creationId xmlns:a16="http://schemas.microsoft.com/office/drawing/2014/main" id="{7DF244A1-2E9A-4C46-B531-CAF4A680D90D}"/>
              </a:ext>
            </a:extLst>
          </p:cNvPr>
          <p:cNvSpPr txBox="1"/>
          <p:nvPr/>
        </p:nvSpPr>
        <p:spPr>
          <a:xfrm>
            <a:off x="438150" y="289202"/>
            <a:ext cx="1672241" cy="369332"/>
          </a:xfrm>
          <a:prstGeom prst="rect">
            <a:avLst/>
          </a:prstGeom>
          <a:noFill/>
        </p:spPr>
        <p:txBody>
          <a:bodyPr wrap="square" rtlCol="0">
            <a:spAutoFit/>
          </a:bodyPr>
          <a:lstStyle/>
          <a:p>
            <a:r>
              <a:rPr lang="en-GB" dirty="0">
                <a:solidFill>
                  <a:srgbClr val="FF3860"/>
                </a:solidFill>
                <a:latin typeface="Muli" pitchFamily="2" charset="77"/>
              </a:rPr>
              <a:t>Answers: </a:t>
            </a:r>
            <a:endParaRPr lang="en-US" dirty="0">
              <a:solidFill>
                <a:srgbClr val="FF3860"/>
              </a:solidFill>
            </a:endParaRPr>
          </a:p>
        </p:txBody>
      </p:sp>
    </p:spTree>
    <p:extLst>
      <p:ext uri="{BB962C8B-B14F-4D97-AF65-F5344CB8AC3E}">
        <p14:creationId xmlns:p14="http://schemas.microsoft.com/office/powerpoint/2010/main" val="16758770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52097003"/>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994229478"/>
                    </a:ext>
                  </a:extLst>
                </a:gridCol>
                <a:gridCol w="1858433">
                  <a:extLst>
                    <a:ext uri="{9D8B030D-6E8A-4147-A177-3AD203B41FA5}">
                      <a16:colId xmlns:a16="http://schemas.microsoft.com/office/drawing/2014/main" val="279453585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key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donkey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monkey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chimney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valley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trolley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journey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turkey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jockey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kidney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0732684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The /</a:t>
                      </a:r>
                      <a:r>
                        <a:rPr lang="en-GB" sz="1400" baseline="0" dirty="0" err="1">
                          <a:latin typeface="Muli" pitchFamily="2" charset="77"/>
                        </a:rPr>
                        <a:t>ee</a:t>
                      </a:r>
                      <a:r>
                        <a:rPr lang="en-GB" sz="1400" baseline="0" dirty="0">
                          <a:latin typeface="Muli" pitchFamily="2" charset="77"/>
                        </a:rPr>
                        <a:t>/ sound spelled </a:t>
                      </a:r>
                      <a:r>
                        <a:rPr lang="mr-IN" sz="1400" b="0" i="0" baseline="0" dirty="0">
                          <a:latin typeface="Muli" pitchFamily="2" charset="77"/>
                        </a:rPr>
                        <a:t>–</a:t>
                      </a:r>
                      <a:r>
                        <a:rPr lang="en-GB" sz="1400" baseline="0" dirty="0" err="1">
                          <a:latin typeface="Muli" pitchFamily="2" charset="77"/>
                        </a:rPr>
                        <a:t>ey</a:t>
                      </a:r>
                      <a:r>
                        <a:rPr lang="en-GB" sz="1400" baseline="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816061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key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donkey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monkey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chimney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valley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trolley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journey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turkey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jockey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kidney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1548763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a:t>
                      </a:r>
                      <a:r>
                        <a:rPr lang="en-GB" sz="1400" baseline="0" dirty="0" err="1">
                          <a:latin typeface="Muli" pitchFamily="2" charset="77"/>
                        </a:rPr>
                        <a:t>ee</a:t>
                      </a:r>
                      <a:r>
                        <a:rPr lang="en-GB" sz="1400" baseline="0" dirty="0">
                          <a:latin typeface="Muli" pitchFamily="2" charset="77"/>
                        </a:rPr>
                        <a:t>/ sound spelled </a:t>
                      </a:r>
                      <a:r>
                        <a:rPr lang="en-GB" sz="1400" b="0" i="0" baseline="0" dirty="0">
                          <a:latin typeface="Muli" pitchFamily="2" charset="77"/>
                        </a:rPr>
                        <a:t>‘-</a:t>
                      </a:r>
                      <a:r>
                        <a:rPr lang="en-GB" sz="1400" baseline="0" dirty="0" err="1">
                          <a:latin typeface="Muli" pitchFamily="2" charset="77"/>
                        </a:rPr>
                        <a:t>ey</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a:t>
                      </a: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405497" y="3008165"/>
            <a:ext cx="4426523" cy="2213262"/>
          </a:xfrm>
          <a:prstGeom prst="rect">
            <a:avLst/>
          </a:prstGeom>
        </p:spPr>
      </p:pic>
      <p:sp>
        <p:nvSpPr>
          <p:cNvPr id="7" name="TextBox 6"/>
          <p:cNvSpPr txBox="1"/>
          <p:nvPr/>
        </p:nvSpPr>
        <p:spPr>
          <a:xfrm>
            <a:off x="5035550" y="2094339"/>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a full sentence.</a:t>
            </a:r>
          </a:p>
        </p:txBody>
      </p:sp>
      <p:sp>
        <p:nvSpPr>
          <p:cNvPr id="8" name="TextBox 7"/>
          <p:cNvSpPr txBox="1"/>
          <p:nvPr/>
        </p:nvSpPr>
        <p:spPr>
          <a:xfrm>
            <a:off x="5035550" y="2856072"/>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capital letters.</a:t>
            </a:r>
          </a:p>
        </p:txBody>
      </p:sp>
      <p:sp>
        <p:nvSpPr>
          <p:cNvPr id="9" name="TextBox 8"/>
          <p:cNvSpPr txBox="1"/>
          <p:nvPr/>
        </p:nvSpPr>
        <p:spPr>
          <a:xfrm>
            <a:off x="5035550" y="430209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different colours.</a:t>
            </a:r>
          </a:p>
        </p:txBody>
      </p:sp>
      <p:sp>
        <p:nvSpPr>
          <p:cNvPr id="10" name="TextBox 9"/>
          <p:cNvSpPr txBox="1"/>
          <p:nvPr/>
        </p:nvSpPr>
        <p:spPr>
          <a:xfrm>
            <a:off x="5035550" y="3597548"/>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three times.</a:t>
            </a:r>
          </a:p>
        </p:txBody>
      </p:sp>
      <p:sp>
        <p:nvSpPr>
          <p:cNvPr id="11" name="TextBox 10"/>
          <p:cNvSpPr txBox="1"/>
          <p:nvPr/>
        </p:nvSpPr>
        <p:spPr>
          <a:xfrm>
            <a:off x="5035550" y="503034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what your word means.</a:t>
            </a:r>
          </a:p>
        </p:txBody>
      </p:sp>
      <p:sp>
        <p:nvSpPr>
          <p:cNvPr id="12" name="TextBox 11"/>
          <p:cNvSpPr txBox="1"/>
          <p:nvPr/>
        </p:nvSpPr>
        <p:spPr>
          <a:xfrm>
            <a:off x="5035550" y="575859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Spell the word out loud.</a:t>
            </a:r>
          </a:p>
        </p:txBody>
      </p:sp>
      <p:sp>
        <p:nvSpPr>
          <p:cNvPr id="13" name="Rectangle 12"/>
          <p:cNvSpPr/>
          <p:nvPr/>
        </p:nvSpPr>
        <p:spPr>
          <a:xfrm>
            <a:off x="3512127" y="1428194"/>
            <a:ext cx="8549986" cy="338554"/>
          </a:xfrm>
          <a:prstGeom prst="rect">
            <a:avLst/>
          </a:prstGeom>
          <a:solidFill>
            <a:schemeClr val="accent4">
              <a:lumMod val="20000"/>
              <a:lumOff val="80000"/>
            </a:schemeClr>
          </a:solidFill>
          <a:ln>
            <a:solidFill>
              <a:schemeClr val="tx1"/>
            </a:solidFill>
          </a:ln>
        </p:spPr>
        <p:txBody>
          <a:bodyPr wrap="square">
            <a:spAutoFit/>
          </a:bodyPr>
          <a:lstStyle/>
          <a:p>
            <a:pPr algn="ctr"/>
            <a:r>
              <a:rPr lang="en-GB" sz="1600" dirty="0">
                <a:latin typeface="OpenDyslexicAlta" pitchFamily="2" charset="77"/>
                <a:ea typeface="OpenDyslexic" charset="0"/>
                <a:cs typeface="OpenDyslexic" charset="0"/>
              </a:rPr>
              <a:t>Roll a die or ask someone to pick a number from 1-6 for each spelling.</a:t>
            </a:r>
          </a:p>
        </p:txBody>
      </p:sp>
    </p:spTree>
    <p:extLst>
      <p:ext uri="{BB962C8B-B14F-4D97-AF65-F5344CB8AC3E}">
        <p14:creationId xmlns:p14="http://schemas.microsoft.com/office/powerpoint/2010/main" val="167756032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pPr>
              <a:lnSpc>
                <a:spcPct val="100000"/>
              </a:lnSpc>
              <a:spcBef>
                <a:spcPts val="0"/>
              </a:spcBef>
              <a:defRPr/>
            </a:pPr>
            <a:r>
              <a:rPr lang="en-GB" dirty="0"/>
              <a:t>Words with the spelling ‘a’, pronounced /o/, after w and qu.</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26</a:t>
            </a:r>
          </a:p>
        </p:txBody>
      </p:sp>
    </p:spTree>
    <p:extLst>
      <p:ext uri="{BB962C8B-B14F-4D97-AF65-F5344CB8AC3E}">
        <p14:creationId xmlns:p14="http://schemas.microsoft.com/office/powerpoint/2010/main" val="9397150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26</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Words with the spelling ‘a’, pronounced /o/, after w and qu.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1869196584"/>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Ask the children to listen to the word list and see if they can hear a similar sound in each word /o/. Ask them if they know how the sound is spelled in these words?</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Do a speed spell, say a word from the spelling list and get the children to quickly write it on their whiteboard and hold it up.</a:t>
                      </a:r>
                    </a:p>
                    <a:p>
                      <a:endParaRPr lang="en-GB" sz="1700" b="0" i="0" baseline="0" dirty="0">
                        <a:latin typeface="Muli" pitchFamily="2" charset="77"/>
                      </a:endParaRPr>
                    </a:p>
                    <a:p>
                      <a:r>
                        <a:rPr lang="en-GB" sz="1700" b="0" i="0" baseline="0" dirty="0">
                          <a:latin typeface="Muli" pitchFamily="2" charset="77"/>
                        </a:rPr>
                        <a:t>Continue until all of the words have been spelled.</a:t>
                      </a:r>
                    </a:p>
                    <a:p>
                      <a:endParaRPr lang="en-GB" sz="1700" b="0" i="0" baseline="0" dirty="0">
                        <a:latin typeface="Muli" pitchFamily="2" charset="77"/>
                      </a:endParaRPr>
                    </a:p>
                    <a:p>
                      <a:r>
                        <a:rPr lang="en-GB" sz="1700" b="0" i="0" baseline="0" dirty="0">
                          <a:latin typeface="Muli" pitchFamily="2" charset="77"/>
                        </a:rPr>
                        <a:t>Make a note of words which children find tricky.</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latin typeface="Muli" pitchFamily="2" charset="77"/>
                        </a:rPr>
                        <a:t>Get the children to write down the word ‘quantity’  on their white boards and then see how many of their spelling words they can add in to a scrabble web as possible. There is a slide to support starting this if required.</a:t>
                      </a:r>
                    </a:p>
                    <a:p>
                      <a:endParaRPr lang="en-GB" sz="1800" b="0" i="0" kern="1200" dirty="0">
                        <a:solidFill>
                          <a:schemeClr val="tx1"/>
                        </a:solidFill>
                        <a:effectLst/>
                        <a:latin typeface="Muli" pitchFamily="2" charset="77"/>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968122089"/>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want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watch</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wander</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wand</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quality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quad</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wasps</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squat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quantity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squash</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59853964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D83D12-CB5D-4854-B948-DA42FEE55746}"/>
              </a:ext>
            </a:extLst>
          </p:cNvPr>
          <p:cNvSpPr txBox="1"/>
          <p:nvPr/>
        </p:nvSpPr>
        <p:spPr>
          <a:xfrm>
            <a:off x="1544097" y="1659961"/>
            <a:ext cx="8782259" cy="1323439"/>
          </a:xfrm>
          <a:prstGeom prst="rect">
            <a:avLst/>
          </a:prstGeom>
          <a:noFill/>
        </p:spPr>
        <p:txBody>
          <a:bodyPr wrap="square" rtlCol="0">
            <a:spAutoFit/>
          </a:bodyPr>
          <a:lstStyle/>
          <a:p>
            <a:pPr algn="ctr"/>
            <a:r>
              <a:rPr lang="en-GB" sz="8000" dirty="0">
                <a:latin typeface="OpenDyslexicAlta" pitchFamily="2" charset="77"/>
              </a:rPr>
              <a:t>quantity</a:t>
            </a:r>
          </a:p>
        </p:txBody>
      </p:sp>
      <p:sp>
        <p:nvSpPr>
          <p:cNvPr id="6" name="TextBox 5">
            <a:extLst>
              <a:ext uri="{FF2B5EF4-FFF2-40B4-BE49-F238E27FC236}">
                <a16:creationId xmlns:a16="http://schemas.microsoft.com/office/drawing/2014/main" id="{F1D72DE0-1112-492F-9BBE-B7C25F7C5D65}"/>
              </a:ext>
            </a:extLst>
          </p:cNvPr>
          <p:cNvSpPr txBox="1"/>
          <p:nvPr/>
        </p:nvSpPr>
        <p:spPr>
          <a:xfrm>
            <a:off x="6995339" y="598132"/>
            <a:ext cx="944545" cy="3477875"/>
          </a:xfrm>
          <a:prstGeom prst="rect">
            <a:avLst/>
          </a:prstGeom>
          <a:noFill/>
        </p:spPr>
        <p:txBody>
          <a:bodyPr wrap="square" rtlCol="0">
            <a:spAutoFit/>
          </a:bodyPr>
          <a:lstStyle/>
          <a:p>
            <a:r>
              <a:rPr lang="en-GB" sz="4400" dirty="0">
                <a:latin typeface="OpenDyslexicAlta" pitchFamily="2" charset="77"/>
              </a:rPr>
              <a:t>w</a:t>
            </a:r>
            <a:br>
              <a:rPr lang="en-GB" sz="4400" dirty="0">
                <a:latin typeface="OpenDyslexicAlta" pitchFamily="2" charset="77"/>
              </a:rPr>
            </a:br>
            <a:r>
              <a:rPr lang="en-GB" sz="4400" dirty="0">
                <a:latin typeface="OpenDyslexicAlta" pitchFamily="2" charset="77"/>
              </a:rPr>
              <a:t>a</a:t>
            </a:r>
            <a:br>
              <a:rPr lang="en-GB" sz="4400" dirty="0">
                <a:latin typeface="OpenDyslexicAlta" pitchFamily="2" charset="77"/>
              </a:rPr>
            </a:br>
            <a:endParaRPr lang="en-GB" sz="4400" dirty="0">
              <a:latin typeface="OpenDyslexicAlta" pitchFamily="2" charset="77"/>
            </a:endParaRPr>
          </a:p>
          <a:p>
            <a:r>
              <a:rPr lang="en-GB" sz="4400" dirty="0">
                <a:latin typeface="OpenDyslexicAlta" pitchFamily="2" charset="77"/>
              </a:rPr>
              <a:t>c</a:t>
            </a:r>
          </a:p>
          <a:p>
            <a:r>
              <a:rPr lang="en-GB" sz="4400" dirty="0">
                <a:latin typeface="OpenDyslexicAlta" pitchFamily="2" charset="77"/>
              </a:rPr>
              <a:t>h</a:t>
            </a:r>
          </a:p>
        </p:txBody>
      </p:sp>
      <p:sp>
        <p:nvSpPr>
          <p:cNvPr id="9" name="TextBox 8">
            <a:extLst>
              <a:ext uri="{FF2B5EF4-FFF2-40B4-BE49-F238E27FC236}">
                <a16:creationId xmlns:a16="http://schemas.microsoft.com/office/drawing/2014/main" id="{5F92A57C-BE8E-4094-AA75-10064597DF1D}"/>
              </a:ext>
            </a:extLst>
          </p:cNvPr>
          <p:cNvSpPr txBox="1"/>
          <p:nvPr/>
        </p:nvSpPr>
        <p:spPr>
          <a:xfrm>
            <a:off x="5005683" y="1351508"/>
            <a:ext cx="944545" cy="4154984"/>
          </a:xfrm>
          <a:prstGeom prst="rect">
            <a:avLst/>
          </a:prstGeom>
          <a:noFill/>
        </p:spPr>
        <p:txBody>
          <a:bodyPr wrap="square" rtlCol="0">
            <a:spAutoFit/>
          </a:bodyPr>
          <a:lstStyle/>
          <a:p>
            <a:r>
              <a:rPr lang="en-GB" sz="4400" dirty="0">
                <a:latin typeface="OpenDyslexicAlta" pitchFamily="2" charset="77"/>
              </a:rPr>
              <a:t>w</a:t>
            </a:r>
            <a:br>
              <a:rPr lang="en-GB" sz="4400" dirty="0">
                <a:latin typeface="OpenDyslexicAlta" pitchFamily="2" charset="77"/>
              </a:rPr>
            </a:br>
            <a:endParaRPr lang="en-GB" sz="4400" dirty="0">
              <a:latin typeface="OpenDyslexicAlta" pitchFamily="2" charset="77"/>
            </a:endParaRPr>
          </a:p>
          <a:p>
            <a:r>
              <a:rPr lang="en-GB" sz="4400" dirty="0">
                <a:latin typeface="OpenDyslexicAlta" pitchFamily="2" charset="77"/>
              </a:rPr>
              <a:t>n</a:t>
            </a:r>
          </a:p>
          <a:p>
            <a:r>
              <a:rPr lang="en-GB" sz="4400" dirty="0">
                <a:latin typeface="OpenDyslexicAlta" pitchFamily="2" charset="77"/>
              </a:rPr>
              <a:t>d</a:t>
            </a:r>
            <a:br>
              <a:rPr lang="en-GB" sz="4400" dirty="0">
                <a:latin typeface="OpenDyslexicAlta" pitchFamily="2" charset="77"/>
              </a:rPr>
            </a:br>
            <a:r>
              <a:rPr lang="en-GB" sz="4400" dirty="0">
                <a:latin typeface="OpenDyslexicAlta" pitchFamily="2" charset="77"/>
              </a:rPr>
              <a:t>e</a:t>
            </a:r>
            <a:br>
              <a:rPr lang="en-GB" sz="4400" dirty="0">
                <a:latin typeface="OpenDyslexicAlta" pitchFamily="2" charset="77"/>
              </a:rPr>
            </a:br>
            <a:r>
              <a:rPr lang="en-GB" sz="4400" dirty="0">
                <a:latin typeface="OpenDyslexicAlta" pitchFamily="2" charset="77"/>
              </a:rPr>
              <a:t>r</a:t>
            </a:r>
          </a:p>
        </p:txBody>
      </p:sp>
      <p:pic>
        <p:nvPicPr>
          <p:cNvPr id="3" name="Picture 2">
            <a:extLst>
              <a:ext uri="{FF2B5EF4-FFF2-40B4-BE49-F238E27FC236}">
                <a16:creationId xmlns:a16="http://schemas.microsoft.com/office/drawing/2014/main" id="{1ABD4D8D-FEBA-3F45-8386-59271264F484}"/>
              </a:ext>
            </a:extLst>
          </p:cNvPr>
          <p:cNvPicPr>
            <a:picLocks noChangeAspect="1"/>
          </p:cNvPicPr>
          <p:nvPr/>
        </p:nvPicPr>
        <p:blipFill>
          <a:blip r:embed="rId3"/>
          <a:stretch>
            <a:fillRect/>
          </a:stretch>
        </p:blipFill>
        <p:spPr>
          <a:xfrm>
            <a:off x="85061" y="34560"/>
            <a:ext cx="12192000" cy="6858000"/>
          </a:xfrm>
          <a:prstGeom prst="rect">
            <a:avLst/>
          </a:prstGeom>
        </p:spPr>
      </p:pic>
    </p:spTree>
    <p:extLst>
      <p:ext uri="{BB962C8B-B14F-4D97-AF65-F5344CB8AC3E}">
        <p14:creationId xmlns:p14="http://schemas.microsoft.com/office/powerpoint/2010/main" val="172213645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D83D12-CB5D-4854-B948-DA42FEE55746}"/>
              </a:ext>
            </a:extLst>
          </p:cNvPr>
          <p:cNvSpPr txBox="1"/>
          <p:nvPr/>
        </p:nvSpPr>
        <p:spPr>
          <a:xfrm>
            <a:off x="1544097" y="1659961"/>
            <a:ext cx="8782259" cy="1323439"/>
          </a:xfrm>
          <a:prstGeom prst="rect">
            <a:avLst/>
          </a:prstGeom>
          <a:noFill/>
        </p:spPr>
        <p:txBody>
          <a:bodyPr wrap="square" rtlCol="0">
            <a:spAutoFit/>
          </a:bodyPr>
          <a:lstStyle/>
          <a:p>
            <a:pPr algn="ctr"/>
            <a:r>
              <a:rPr lang="en-GB" sz="8000" dirty="0">
                <a:latin typeface="OpenDyslexicAlta" pitchFamily="2" charset="77"/>
              </a:rPr>
              <a:t>quantity</a:t>
            </a:r>
          </a:p>
        </p:txBody>
      </p:sp>
      <p:sp>
        <p:nvSpPr>
          <p:cNvPr id="6" name="TextBox 5">
            <a:extLst>
              <a:ext uri="{FF2B5EF4-FFF2-40B4-BE49-F238E27FC236}">
                <a16:creationId xmlns:a16="http://schemas.microsoft.com/office/drawing/2014/main" id="{F1D72DE0-1112-492F-9BBE-B7C25F7C5D65}"/>
              </a:ext>
            </a:extLst>
          </p:cNvPr>
          <p:cNvSpPr txBox="1"/>
          <p:nvPr/>
        </p:nvSpPr>
        <p:spPr>
          <a:xfrm>
            <a:off x="6995339" y="598132"/>
            <a:ext cx="944545" cy="3477875"/>
          </a:xfrm>
          <a:prstGeom prst="rect">
            <a:avLst/>
          </a:prstGeom>
          <a:noFill/>
        </p:spPr>
        <p:txBody>
          <a:bodyPr wrap="square" rtlCol="0">
            <a:spAutoFit/>
          </a:bodyPr>
          <a:lstStyle/>
          <a:p>
            <a:r>
              <a:rPr lang="en-GB" sz="4400" dirty="0">
                <a:latin typeface="OpenDyslexicAlta" pitchFamily="2" charset="77"/>
              </a:rPr>
              <a:t>w</a:t>
            </a:r>
            <a:br>
              <a:rPr lang="en-GB" sz="4400" dirty="0">
                <a:latin typeface="OpenDyslexicAlta" pitchFamily="2" charset="77"/>
              </a:rPr>
            </a:br>
            <a:r>
              <a:rPr lang="en-GB" sz="4400" dirty="0">
                <a:latin typeface="OpenDyslexicAlta" pitchFamily="2" charset="77"/>
              </a:rPr>
              <a:t>a</a:t>
            </a:r>
            <a:br>
              <a:rPr lang="en-GB" sz="4400" dirty="0">
                <a:latin typeface="OpenDyslexicAlta" pitchFamily="2" charset="77"/>
              </a:rPr>
            </a:br>
            <a:endParaRPr lang="en-GB" sz="4400" dirty="0">
              <a:latin typeface="OpenDyslexicAlta" pitchFamily="2" charset="77"/>
            </a:endParaRPr>
          </a:p>
          <a:p>
            <a:r>
              <a:rPr lang="en-GB" sz="4400" dirty="0">
                <a:latin typeface="OpenDyslexicAlta" pitchFamily="2" charset="77"/>
              </a:rPr>
              <a:t>c</a:t>
            </a:r>
          </a:p>
          <a:p>
            <a:r>
              <a:rPr lang="en-GB" sz="4400" dirty="0">
                <a:latin typeface="OpenDyslexicAlta" pitchFamily="2" charset="77"/>
              </a:rPr>
              <a:t>h</a:t>
            </a:r>
          </a:p>
        </p:txBody>
      </p:sp>
      <p:sp>
        <p:nvSpPr>
          <p:cNvPr id="9" name="TextBox 8">
            <a:extLst>
              <a:ext uri="{FF2B5EF4-FFF2-40B4-BE49-F238E27FC236}">
                <a16:creationId xmlns:a16="http://schemas.microsoft.com/office/drawing/2014/main" id="{5F92A57C-BE8E-4094-AA75-10064597DF1D}"/>
              </a:ext>
            </a:extLst>
          </p:cNvPr>
          <p:cNvSpPr txBox="1"/>
          <p:nvPr/>
        </p:nvSpPr>
        <p:spPr>
          <a:xfrm>
            <a:off x="5005683" y="1351508"/>
            <a:ext cx="944545" cy="4154984"/>
          </a:xfrm>
          <a:prstGeom prst="rect">
            <a:avLst/>
          </a:prstGeom>
          <a:noFill/>
        </p:spPr>
        <p:txBody>
          <a:bodyPr wrap="square" rtlCol="0">
            <a:spAutoFit/>
          </a:bodyPr>
          <a:lstStyle/>
          <a:p>
            <a:r>
              <a:rPr lang="en-GB" sz="4400" dirty="0">
                <a:latin typeface="OpenDyslexicAlta" pitchFamily="2" charset="77"/>
              </a:rPr>
              <a:t>w</a:t>
            </a:r>
            <a:br>
              <a:rPr lang="en-GB" sz="4400" dirty="0">
                <a:latin typeface="OpenDyslexicAlta" pitchFamily="2" charset="77"/>
              </a:rPr>
            </a:br>
            <a:endParaRPr lang="en-GB" sz="4400" dirty="0">
              <a:latin typeface="OpenDyslexicAlta" pitchFamily="2" charset="77"/>
            </a:endParaRPr>
          </a:p>
          <a:p>
            <a:r>
              <a:rPr lang="en-GB" sz="4400" dirty="0">
                <a:latin typeface="OpenDyslexicAlta" pitchFamily="2" charset="77"/>
              </a:rPr>
              <a:t>n</a:t>
            </a:r>
          </a:p>
          <a:p>
            <a:r>
              <a:rPr lang="en-GB" sz="4400" dirty="0">
                <a:latin typeface="OpenDyslexicAlta" pitchFamily="2" charset="77"/>
              </a:rPr>
              <a:t>d</a:t>
            </a:r>
            <a:br>
              <a:rPr lang="en-GB" sz="4400" dirty="0">
                <a:latin typeface="OpenDyslexicAlta" pitchFamily="2" charset="77"/>
              </a:rPr>
            </a:br>
            <a:r>
              <a:rPr lang="en-GB" sz="4400" dirty="0">
                <a:latin typeface="OpenDyslexicAlta" pitchFamily="2" charset="77"/>
              </a:rPr>
              <a:t>e</a:t>
            </a:r>
            <a:br>
              <a:rPr lang="en-GB" sz="4400" dirty="0">
                <a:latin typeface="OpenDyslexicAlta" pitchFamily="2" charset="77"/>
              </a:rPr>
            </a:br>
            <a:r>
              <a:rPr lang="en-GB" sz="4400" dirty="0">
                <a:latin typeface="OpenDyslexicAlta" pitchFamily="2" charset="77"/>
              </a:rPr>
              <a:t>r</a:t>
            </a:r>
          </a:p>
        </p:txBody>
      </p:sp>
      <p:pic>
        <p:nvPicPr>
          <p:cNvPr id="3" name="Picture 2">
            <a:extLst>
              <a:ext uri="{FF2B5EF4-FFF2-40B4-BE49-F238E27FC236}">
                <a16:creationId xmlns:a16="http://schemas.microsoft.com/office/drawing/2014/main" id="{1ABD4D8D-FEBA-3F45-8386-59271264F48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B9A2578-03A1-F948-98C8-2AF774C1C45E}"/>
              </a:ext>
            </a:extLst>
          </p:cNvPr>
          <p:cNvSpPr txBox="1"/>
          <p:nvPr/>
        </p:nvSpPr>
        <p:spPr>
          <a:xfrm>
            <a:off x="2630791" y="3838064"/>
            <a:ext cx="2211572" cy="707886"/>
          </a:xfrm>
          <a:prstGeom prst="rect">
            <a:avLst/>
          </a:prstGeom>
          <a:noFill/>
        </p:spPr>
        <p:txBody>
          <a:bodyPr wrap="square" rtlCol="0">
            <a:spAutoFit/>
          </a:bodyPr>
          <a:lstStyle/>
          <a:p>
            <a:r>
              <a:rPr lang="en-GB" sz="4000" dirty="0">
                <a:solidFill>
                  <a:srgbClr val="FF3860"/>
                </a:solidFill>
                <a:latin typeface="OpenDyslexicAlta" pitchFamily="2" charset="77"/>
                <a:ea typeface="OpenDyslexic" charset="0"/>
                <a:cs typeface="OpenDyslexic" charset="0"/>
              </a:rPr>
              <a:t>wan</a:t>
            </a:r>
          </a:p>
        </p:txBody>
      </p:sp>
      <p:sp>
        <p:nvSpPr>
          <p:cNvPr id="8" name="TextBox 7">
            <a:extLst>
              <a:ext uri="{FF2B5EF4-FFF2-40B4-BE49-F238E27FC236}">
                <a16:creationId xmlns:a16="http://schemas.microsoft.com/office/drawing/2014/main" id="{DECC03B8-D8BA-A140-9478-6E0310D61C69}"/>
              </a:ext>
            </a:extLst>
          </p:cNvPr>
          <p:cNvSpPr txBox="1"/>
          <p:nvPr/>
        </p:nvSpPr>
        <p:spPr>
          <a:xfrm rot="16200000">
            <a:off x="2211775" y="4628229"/>
            <a:ext cx="1969770" cy="865325"/>
          </a:xfrm>
          <a:prstGeom prst="rect">
            <a:avLst/>
          </a:prstGeom>
          <a:noFill/>
        </p:spPr>
        <p:txBody>
          <a:bodyPr vert="eaVert" wrap="square" rtlCol="0">
            <a:spAutoFit/>
          </a:bodyPr>
          <a:lstStyle/>
          <a:p>
            <a:endParaRPr lang="en-GB" sz="2400" dirty="0">
              <a:solidFill>
                <a:srgbClr val="FF3860"/>
              </a:solidFill>
              <a:latin typeface="OpenDyslexicAlta" pitchFamily="2" charset="77"/>
              <a:ea typeface="OpenDyslexic" charset="0"/>
              <a:cs typeface="OpenDyslexic" charset="0"/>
            </a:endParaRPr>
          </a:p>
          <a:p>
            <a:r>
              <a:rPr lang="en-GB" sz="2800" dirty="0">
                <a:solidFill>
                  <a:srgbClr val="FF3860"/>
                </a:solidFill>
                <a:latin typeface="OpenDyslexicAlta" pitchFamily="2" charset="77"/>
                <a:ea typeface="OpenDyslexic" charset="0"/>
                <a:cs typeface="OpenDyslexic" charset="0"/>
              </a:rPr>
              <a:t>a</a:t>
            </a:r>
            <a:endParaRPr lang="en-GB" sz="3200" dirty="0">
              <a:solidFill>
                <a:srgbClr val="FF3860"/>
              </a:solidFill>
              <a:latin typeface="OpenDyslexicAlta" pitchFamily="2" charset="77"/>
              <a:ea typeface="OpenDyslexic" charset="0"/>
              <a:cs typeface="OpenDyslexic" charset="0"/>
            </a:endParaRPr>
          </a:p>
          <a:p>
            <a:r>
              <a:rPr lang="en-GB" sz="3200" dirty="0">
                <a:solidFill>
                  <a:srgbClr val="FF3860"/>
                </a:solidFill>
                <a:latin typeface="OpenDyslexicAlta" pitchFamily="2" charset="77"/>
                <a:ea typeface="OpenDyslexic" charset="0"/>
                <a:cs typeface="OpenDyslexic" charset="0"/>
              </a:rPr>
              <a:t>l</a:t>
            </a:r>
          </a:p>
          <a:p>
            <a:r>
              <a:rPr lang="en-GB" sz="3200" dirty="0">
                <a:solidFill>
                  <a:srgbClr val="FF3860"/>
                </a:solidFill>
                <a:latin typeface="OpenDyslexicAlta" pitchFamily="2" charset="77"/>
                <a:ea typeface="OpenDyslexic" charset="0"/>
                <a:cs typeface="OpenDyslexic" charset="0"/>
              </a:rPr>
              <a:t>l</a:t>
            </a:r>
            <a:endParaRPr lang="en-GB" dirty="0">
              <a:solidFill>
                <a:srgbClr val="FF3860"/>
              </a:solidFill>
              <a:latin typeface="OpenDyslexicAlta" pitchFamily="2" charset="77"/>
              <a:ea typeface="OpenDyslexic" charset="0"/>
              <a:cs typeface="OpenDyslexic" charset="0"/>
            </a:endParaRPr>
          </a:p>
        </p:txBody>
      </p:sp>
      <p:sp>
        <p:nvSpPr>
          <p:cNvPr id="11" name="TextBox 10">
            <a:extLst>
              <a:ext uri="{FF2B5EF4-FFF2-40B4-BE49-F238E27FC236}">
                <a16:creationId xmlns:a16="http://schemas.microsoft.com/office/drawing/2014/main" id="{73B48A96-11CA-3742-BD97-B64A00F0E8E5}"/>
              </a:ext>
            </a:extLst>
          </p:cNvPr>
          <p:cNvSpPr txBox="1"/>
          <p:nvPr/>
        </p:nvSpPr>
        <p:spPr>
          <a:xfrm>
            <a:off x="7633452" y="580614"/>
            <a:ext cx="1808259" cy="769441"/>
          </a:xfrm>
          <a:prstGeom prst="rect">
            <a:avLst/>
          </a:prstGeom>
          <a:noFill/>
        </p:spPr>
        <p:txBody>
          <a:bodyPr wrap="square" rtlCol="0">
            <a:spAutoFit/>
          </a:bodyPr>
          <a:lstStyle/>
          <a:p>
            <a:r>
              <a:rPr lang="en-GB" sz="4400" dirty="0">
                <a:solidFill>
                  <a:srgbClr val="FF3860"/>
                </a:solidFill>
                <a:latin typeface="OpenDyslexicAlta" pitchFamily="2" charset="77"/>
                <a:ea typeface="OpenDyslexic" charset="0"/>
                <a:cs typeface="OpenDyslexic" charset="0"/>
              </a:rPr>
              <a:t>asps</a:t>
            </a:r>
          </a:p>
        </p:txBody>
      </p:sp>
      <p:sp>
        <p:nvSpPr>
          <p:cNvPr id="12" name="TextBox 11">
            <a:extLst>
              <a:ext uri="{FF2B5EF4-FFF2-40B4-BE49-F238E27FC236}">
                <a16:creationId xmlns:a16="http://schemas.microsoft.com/office/drawing/2014/main" id="{206D2378-EC7C-5748-9A37-294649469BBB}"/>
              </a:ext>
            </a:extLst>
          </p:cNvPr>
          <p:cNvSpPr txBox="1"/>
          <p:nvPr/>
        </p:nvSpPr>
        <p:spPr>
          <a:xfrm>
            <a:off x="8685166" y="1213685"/>
            <a:ext cx="447954" cy="2862322"/>
          </a:xfrm>
          <a:prstGeom prst="rect">
            <a:avLst/>
          </a:prstGeom>
          <a:noFill/>
        </p:spPr>
        <p:txBody>
          <a:bodyPr wrap="square" rtlCol="0">
            <a:spAutoFit/>
          </a:bodyPr>
          <a:lstStyle/>
          <a:p>
            <a:r>
              <a:rPr lang="en-GB" sz="3600" dirty="0" err="1">
                <a:solidFill>
                  <a:srgbClr val="FF3860"/>
                </a:solidFill>
                <a:latin typeface="OpenDyslexicAlta" pitchFamily="2" charset="77"/>
                <a:ea typeface="OpenDyslexic" charset="0"/>
                <a:cs typeface="OpenDyslexic" charset="0"/>
              </a:rPr>
              <a:t>quas</a:t>
            </a:r>
            <a:endParaRPr lang="en-GB" sz="3600" dirty="0">
              <a:solidFill>
                <a:srgbClr val="FF3860"/>
              </a:solidFill>
              <a:latin typeface="OpenDyslexicAlta" pitchFamily="2" charset="77"/>
              <a:ea typeface="OpenDyslexic" charset="0"/>
              <a:cs typeface="OpenDyslexic" charset="0"/>
            </a:endParaRPr>
          </a:p>
          <a:p>
            <a:r>
              <a:rPr lang="en-GB" sz="3600" dirty="0">
                <a:solidFill>
                  <a:srgbClr val="FF3860"/>
                </a:solidFill>
                <a:latin typeface="OpenDyslexicAlta" pitchFamily="2" charset="77"/>
                <a:ea typeface="OpenDyslexic" charset="0"/>
                <a:cs typeface="OpenDyslexic" charset="0"/>
              </a:rPr>
              <a:t>h</a:t>
            </a:r>
          </a:p>
        </p:txBody>
      </p:sp>
      <p:sp>
        <p:nvSpPr>
          <p:cNvPr id="13" name="Rectangle 12">
            <a:extLst>
              <a:ext uri="{FF2B5EF4-FFF2-40B4-BE49-F238E27FC236}">
                <a16:creationId xmlns:a16="http://schemas.microsoft.com/office/drawing/2014/main" id="{C55C66DA-C17E-C946-8864-8320F1B3A757}"/>
              </a:ext>
            </a:extLst>
          </p:cNvPr>
          <p:cNvSpPr/>
          <p:nvPr/>
        </p:nvSpPr>
        <p:spPr>
          <a:xfrm>
            <a:off x="3736577" y="2791624"/>
            <a:ext cx="555206" cy="1754326"/>
          </a:xfrm>
          <a:prstGeom prst="rect">
            <a:avLst/>
          </a:prstGeom>
        </p:spPr>
        <p:txBody>
          <a:bodyPr wrap="square">
            <a:spAutoFit/>
          </a:bodyPr>
          <a:lstStyle/>
          <a:p>
            <a:r>
              <a:rPr lang="en-GB" sz="3600" dirty="0" err="1">
                <a:solidFill>
                  <a:srgbClr val="FF3860"/>
                </a:solidFill>
                <a:latin typeface="OpenDyslexicAlta" pitchFamily="2" charset="77"/>
                <a:ea typeface="OpenDyslexic" charset="0"/>
                <a:cs typeface="OpenDyslexic" charset="0"/>
              </a:rPr>
              <a:t>Ua</a:t>
            </a:r>
            <a:endParaRPr lang="en-GB" sz="3600" dirty="0">
              <a:solidFill>
                <a:srgbClr val="FF3860"/>
              </a:solidFill>
              <a:latin typeface="OpenDyslexicAlta" pitchFamily="2" charset="77"/>
              <a:ea typeface="OpenDyslexic" charset="0"/>
              <a:cs typeface="OpenDyslexic" charset="0"/>
            </a:endParaRPr>
          </a:p>
          <a:p>
            <a:r>
              <a:rPr lang="en-GB" sz="3600" dirty="0">
                <a:solidFill>
                  <a:srgbClr val="FF3860"/>
                </a:solidFill>
                <a:latin typeface="OpenDyslexicAlta" pitchFamily="2" charset="77"/>
                <a:ea typeface="OpenDyslexic" charset="0"/>
                <a:cs typeface="OpenDyslexic" charset="0"/>
              </a:rPr>
              <a:t>t</a:t>
            </a:r>
          </a:p>
        </p:txBody>
      </p:sp>
      <p:sp>
        <p:nvSpPr>
          <p:cNvPr id="10" name="Rectangle 9">
            <a:extLst>
              <a:ext uri="{FF2B5EF4-FFF2-40B4-BE49-F238E27FC236}">
                <a16:creationId xmlns:a16="http://schemas.microsoft.com/office/drawing/2014/main" id="{427D52E9-C381-DB45-A7AC-67F5979C3A4E}"/>
              </a:ext>
            </a:extLst>
          </p:cNvPr>
          <p:cNvSpPr/>
          <p:nvPr/>
        </p:nvSpPr>
        <p:spPr>
          <a:xfrm>
            <a:off x="4001963" y="5194896"/>
            <a:ext cx="1948265" cy="646331"/>
          </a:xfrm>
          <a:prstGeom prst="rect">
            <a:avLst/>
          </a:prstGeom>
        </p:spPr>
        <p:txBody>
          <a:bodyPr wrap="square">
            <a:spAutoFit/>
          </a:bodyPr>
          <a:lstStyle/>
          <a:p>
            <a:r>
              <a:rPr lang="en-GB" sz="3600" dirty="0">
                <a:latin typeface="OpenDyslexicAlta" pitchFamily="2" charset="77"/>
                <a:ea typeface="OpenDyslexic" charset="0"/>
                <a:cs typeface="OpenDyslexic" charset="0"/>
              </a:rPr>
              <a:t>   </a:t>
            </a:r>
          </a:p>
        </p:txBody>
      </p:sp>
      <p:sp>
        <p:nvSpPr>
          <p:cNvPr id="14" name="TextBox 13">
            <a:extLst>
              <a:ext uri="{FF2B5EF4-FFF2-40B4-BE49-F238E27FC236}">
                <a16:creationId xmlns:a16="http://schemas.microsoft.com/office/drawing/2014/main" id="{0518DBA0-5646-9A4C-924B-4CA9E7DDD5B4}"/>
              </a:ext>
            </a:extLst>
          </p:cNvPr>
          <p:cNvSpPr txBox="1"/>
          <p:nvPr/>
        </p:nvSpPr>
        <p:spPr>
          <a:xfrm>
            <a:off x="8067696" y="2337069"/>
            <a:ext cx="2428026" cy="646331"/>
          </a:xfrm>
          <a:prstGeom prst="rect">
            <a:avLst/>
          </a:prstGeom>
          <a:noFill/>
        </p:spPr>
        <p:txBody>
          <a:bodyPr wrap="square" rtlCol="0">
            <a:spAutoFit/>
          </a:bodyPr>
          <a:lstStyle/>
          <a:p>
            <a:r>
              <a:rPr lang="en-GB" sz="3600" dirty="0" err="1">
                <a:solidFill>
                  <a:srgbClr val="FF3860"/>
                </a:solidFill>
                <a:latin typeface="OpenDyslexicAlta" pitchFamily="2" charset="77"/>
                <a:ea typeface="OpenDyslexic" charset="0"/>
                <a:cs typeface="OpenDyslexic" charset="0"/>
              </a:rPr>
              <a:t>qu</a:t>
            </a:r>
            <a:r>
              <a:rPr lang="en-GB" sz="3600" dirty="0">
                <a:solidFill>
                  <a:srgbClr val="FF3860"/>
                </a:solidFill>
                <a:latin typeface="OpenDyslexicAlta" pitchFamily="2" charset="77"/>
                <a:ea typeface="OpenDyslexic" charset="0"/>
                <a:cs typeface="OpenDyslexic" charset="0"/>
              </a:rPr>
              <a:t>  </a:t>
            </a:r>
            <a:r>
              <a:rPr lang="en-GB" sz="3600" dirty="0" err="1">
                <a:solidFill>
                  <a:srgbClr val="FF3860"/>
                </a:solidFill>
                <a:latin typeface="OpenDyslexicAlta" pitchFamily="2" charset="77"/>
                <a:ea typeface="OpenDyslexic" charset="0"/>
                <a:cs typeface="OpenDyslexic" charset="0"/>
              </a:rPr>
              <a:t>lity</a:t>
            </a:r>
            <a:endParaRPr lang="en-GB" dirty="0">
              <a:solidFill>
                <a:srgbClr val="FF3860"/>
              </a:solidFill>
              <a:latin typeface="OpenDyslexicAlta" pitchFamily="2" charset="77"/>
              <a:ea typeface="OpenDyslexic" charset="0"/>
              <a:cs typeface="OpenDyslexic" charset="0"/>
            </a:endParaRPr>
          </a:p>
        </p:txBody>
      </p:sp>
      <p:sp>
        <p:nvSpPr>
          <p:cNvPr id="15" name="TextBox 14">
            <a:extLst>
              <a:ext uri="{FF2B5EF4-FFF2-40B4-BE49-F238E27FC236}">
                <a16:creationId xmlns:a16="http://schemas.microsoft.com/office/drawing/2014/main" id="{B6443922-E27C-9340-8F6E-1DCC127346A3}"/>
              </a:ext>
            </a:extLst>
          </p:cNvPr>
          <p:cNvSpPr txBox="1"/>
          <p:nvPr/>
        </p:nvSpPr>
        <p:spPr>
          <a:xfrm>
            <a:off x="9071873" y="1206962"/>
            <a:ext cx="1892596" cy="646331"/>
          </a:xfrm>
          <a:prstGeom prst="rect">
            <a:avLst/>
          </a:prstGeom>
          <a:noFill/>
        </p:spPr>
        <p:txBody>
          <a:bodyPr wrap="square" rtlCol="0">
            <a:spAutoFit/>
          </a:bodyPr>
          <a:lstStyle/>
          <a:p>
            <a:r>
              <a:rPr lang="en-GB" sz="3600" dirty="0" err="1">
                <a:solidFill>
                  <a:srgbClr val="FF3860"/>
                </a:solidFill>
                <a:latin typeface="OpenDyslexicAlta" pitchFamily="2" charset="77"/>
                <a:ea typeface="OpenDyslexic" charset="0"/>
                <a:cs typeface="OpenDyslexic" charset="0"/>
              </a:rPr>
              <a:t>uad</a:t>
            </a:r>
            <a:endParaRPr lang="en-GB" sz="3600" dirty="0">
              <a:solidFill>
                <a:srgbClr val="FF3860"/>
              </a:solidFill>
              <a:latin typeface="OpenDyslexicAlta" pitchFamily="2" charset="77"/>
              <a:ea typeface="OpenDyslexic" charset="0"/>
              <a:cs typeface="OpenDyslexic" charset="0"/>
            </a:endParaRPr>
          </a:p>
        </p:txBody>
      </p:sp>
      <p:sp>
        <p:nvSpPr>
          <p:cNvPr id="16" name="TextBox 15">
            <a:extLst>
              <a:ext uri="{FF2B5EF4-FFF2-40B4-BE49-F238E27FC236}">
                <a16:creationId xmlns:a16="http://schemas.microsoft.com/office/drawing/2014/main" id="{D8B1BC79-CBCF-E543-BB66-5F65DDB6DF53}"/>
              </a:ext>
            </a:extLst>
          </p:cNvPr>
          <p:cNvSpPr txBox="1"/>
          <p:nvPr/>
        </p:nvSpPr>
        <p:spPr>
          <a:xfrm>
            <a:off x="606056" y="340242"/>
            <a:ext cx="1584251" cy="369332"/>
          </a:xfrm>
          <a:prstGeom prst="rect">
            <a:avLst/>
          </a:prstGeom>
          <a:noFill/>
        </p:spPr>
        <p:txBody>
          <a:bodyPr wrap="square" rtlCol="0">
            <a:spAutoFit/>
          </a:bodyPr>
          <a:lstStyle/>
          <a:p>
            <a:r>
              <a:rPr lang="en-GB" dirty="0">
                <a:solidFill>
                  <a:srgbClr val="FF3860"/>
                </a:solidFill>
                <a:latin typeface="OpenDyslexicAlta" pitchFamily="2" charset="77"/>
                <a:ea typeface="OpenDyslexic" charset="0"/>
                <a:cs typeface="OpenDyslexic" charset="0"/>
              </a:rPr>
              <a:t>Answers: </a:t>
            </a:r>
          </a:p>
        </p:txBody>
      </p:sp>
      <p:sp>
        <p:nvSpPr>
          <p:cNvPr id="17" name="Rectangle 16">
            <a:extLst>
              <a:ext uri="{FF2B5EF4-FFF2-40B4-BE49-F238E27FC236}">
                <a16:creationId xmlns:a16="http://schemas.microsoft.com/office/drawing/2014/main" id="{095E1F5B-0F18-DD45-A140-B660F3B65E0F}"/>
              </a:ext>
            </a:extLst>
          </p:cNvPr>
          <p:cNvSpPr/>
          <p:nvPr/>
        </p:nvSpPr>
        <p:spPr>
          <a:xfrm>
            <a:off x="3760014" y="1375851"/>
            <a:ext cx="555206" cy="646331"/>
          </a:xfrm>
          <a:prstGeom prst="rect">
            <a:avLst/>
          </a:prstGeom>
        </p:spPr>
        <p:txBody>
          <a:bodyPr wrap="square">
            <a:spAutoFit/>
          </a:bodyPr>
          <a:lstStyle/>
          <a:p>
            <a:r>
              <a:rPr lang="en-GB" sz="3600" dirty="0">
                <a:solidFill>
                  <a:srgbClr val="FF3860"/>
                </a:solidFill>
                <a:latin typeface="OpenDyslexicAlta" pitchFamily="2" charset="77"/>
                <a:ea typeface="OpenDyslexic" charset="0"/>
                <a:cs typeface="OpenDyslexic" charset="0"/>
              </a:rPr>
              <a:t>s</a:t>
            </a:r>
          </a:p>
        </p:txBody>
      </p:sp>
    </p:spTree>
    <p:extLst>
      <p:ext uri="{BB962C8B-B14F-4D97-AF65-F5344CB8AC3E}">
        <p14:creationId xmlns:p14="http://schemas.microsoft.com/office/powerpoint/2010/main" val="133815314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5495033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256172112"/>
                    </a:ext>
                  </a:extLst>
                </a:gridCol>
                <a:gridCol w="1858433">
                  <a:extLst>
                    <a:ext uri="{9D8B030D-6E8A-4147-A177-3AD203B41FA5}">
                      <a16:colId xmlns:a16="http://schemas.microsoft.com/office/drawing/2014/main" val="182981073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watch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wander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wand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quality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quad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wasps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squat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quantity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squash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3447145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Words with the spelling ‘a’, pronounced /o/, after w and qu.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43530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CD98-A614-4EFB-8598-48B5B1B6826B}"/>
              </a:ext>
            </a:extLst>
          </p:cNvPr>
          <p:cNvSpPr>
            <a:spLocks noGrp="1"/>
          </p:cNvSpPr>
          <p:nvPr>
            <p:ph type="title"/>
          </p:nvPr>
        </p:nvSpPr>
        <p:spPr>
          <a:xfrm>
            <a:off x="706120" y="403186"/>
            <a:ext cx="9028430" cy="1325563"/>
          </a:xfrm>
        </p:spPr>
        <p:txBody>
          <a:bodyPr>
            <a:normAutofit/>
          </a:bodyPr>
          <a:lstStyle/>
          <a:p>
            <a:r>
              <a:rPr lang="en-GB" sz="2800" dirty="0"/>
              <a:t>Look at the words below, which ones have a /j/ sound and which ones have a /g/ sound?</a:t>
            </a:r>
          </a:p>
        </p:txBody>
      </p:sp>
      <p:pic>
        <p:nvPicPr>
          <p:cNvPr id="1026" name="Picture 2" descr="Box Cardboard Cardboard Box Packing Recycl">
            <a:extLst>
              <a:ext uri="{FF2B5EF4-FFF2-40B4-BE49-F238E27FC236}">
                <a16:creationId xmlns:a16="http://schemas.microsoft.com/office/drawing/2014/main" id="{DCF495B5-AB20-43D5-A144-26D25332E2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2560" y="4376102"/>
            <a:ext cx="3524587" cy="18901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ox Cardboard Cardboard Box Packing Recycl">
            <a:extLst>
              <a:ext uri="{FF2B5EF4-FFF2-40B4-BE49-F238E27FC236}">
                <a16:creationId xmlns:a16="http://schemas.microsoft.com/office/drawing/2014/main" id="{8918D522-8D5A-4404-98F6-CA9FB32ACE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6041" y="4327147"/>
            <a:ext cx="3524587" cy="1890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BE7785-3E35-4915-86B3-B7ED19F2C03F}"/>
              </a:ext>
            </a:extLst>
          </p:cNvPr>
          <p:cNvSpPr txBox="1"/>
          <p:nvPr/>
        </p:nvSpPr>
        <p:spPr>
          <a:xfrm>
            <a:off x="2075419" y="5598788"/>
            <a:ext cx="1983105" cy="646331"/>
          </a:xfrm>
          <a:prstGeom prst="rect">
            <a:avLst/>
          </a:prstGeom>
          <a:noFill/>
        </p:spPr>
        <p:txBody>
          <a:bodyPr wrap="square" rtlCol="0">
            <a:spAutoFit/>
          </a:bodyPr>
          <a:lstStyle/>
          <a:p>
            <a:pPr algn="ctr"/>
            <a:r>
              <a:rPr lang="en-GB" dirty="0">
                <a:latin typeface="OpenDyslexicAlta" pitchFamily="2" charset="77"/>
              </a:rPr>
              <a:t>Words with a /j/ sound</a:t>
            </a:r>
          </a:p>
        </p:txBody>
      </p:sp>
      <p:sp>
        <p:nvSpPr>
          <p:cNvPr id="9" name="TextBox 8">
            <a:extLst>
              <a:ext uri="{FF2B5EF4-FFF2-40B4-BE49-F238E27FC236}">
                <a16:creationId xmlns:a16="http://schemas.microsoft.com/office/drawing/2014/main" id="{DA07C5AD-C2F7-4B3F-9348-4A45F11668BD}"/>
              </a:ext>
            </a:extLst>
          </p:cNvPr>
          <p:cNvSpPr txBox="1"/>
          <p:nvPr/>
        </p:nvSpPr>
        <p:spPr>
          <a:xfrm>
            <a:off x="6948035" y="5598788"/>
            <a:ext cx="1983105" cy="646331"/>
          </a:xfrm>
          <a:prstGeom prst="rect">
            <a:avLst/>
          </a:prstGeom>
          <a:noFill/>
        </p:spPr>
        <p:txBody>
          <a:bodyPr wrap="square" rtlCol="0">
            <a:spAutoFit/>
          </a:bodyPr>
          <a:lstStyle/>
          <a:p>
            <a:pPr algn="ctr"/>
            <a:r>
              <a:rPr lang="en-GB" dirty="0">
                <a:latin typeface="OpenDyslexicAlta" pitchFamily="2" charset="77"/>
              </a:rPr>
              <a:t>words with a /g/ sound</a:t>
            </a:r>
          </a:p>
        </p:txBody>
      </p:sp>
      <p:graphicFrame>
        <p:nvGraphicFramePr>
          <p:cNvPr id="7" name="Table 6">
            <a:extLst>
              <a:ext uri="{FF2B5EF4-FFF2-40B4-BE49-F238E27FC236}">
                <a16:creationId xmlns:a16="http://schemas.microsoft.com/office/drawing/2014/main" id="{9AD3FF3E-916E-4D1F-B921-3FABAD059AEE}"/>
              </a:ext>
            </a:extLst>
          </p:cNvPr>
          <p:cNvGraphicFramePr>
            <a:graphicFrameLocks noGrp="1"/>
          </p:cNvGraphicFramePr>
          <p:nvPr>
            <p:extLst>
              <p:ext uri="{D42A27DB-BD31-4B8C-83A1-F6EECF244321}">
                <p14:modId xmlns:p14="http://schemas.microsoft.com/office/powerpoint/2010/main" val="3524826505"/>
              </p:ext>
            </p:extLst>
          </p:nvPr>
        </p:nvGraphicFramePr>
        <p:xfrm>
          <a:off x="706120" y="2092853"/>
          <a:ext cx="10779762" cy="1518708"/>
        </p:xfrm>
        <a:graphic>
          <a:graphicData uri="http://schemas.openxmlformats.org/drawingml/2006/table">
            <a:tbl>
              <a:tblPr firstRow="1" bandRow="1">
                <a:tableStyleId>{5940675A-B579-460E-94D1-54222C63F5DA}</a:tableStyleId>
              </a:tblPr>
              <a:tblGrid>
                <a:gridCol w="1796627">
                  <a:extLst>
                    <a:ext uri="{9D8B030D-6E8A-4147-A177-3AD203B41FA5}">
                      <a16:colId xmlns:a16="http://schemas.microsoft.com/office/drawing/2014/main" val="2909748005"/>
                    </a:ext>
                  </a:extLst>
                </a:gridCol>
                <a:gridCol w="1796627">
                  <a:extLst>
                    <a:ext uri="{9D8B030D-6E8A-4147-A177-3AD203B41FA5}">
                      <a16:colId xmlns:a16="http://schemas.microsoft.com/office/drawing/2014/main" val="1553862251"/>
                    </a:ext>
                  </a:extLst>
                </a:gridCol>
                <a:gridCol w="1796627">
                  <a:extLst>
                    <a:ext uri="{9D8B030D-6E8A-4147-A177-3AD203B41FA5}">
                      <a16:colId xmlns:a16="http://schemas.microsoft.com/office/drawing/2014/main" val="151636795"/>
                    </a:ext>
                  </a:extLst>
                </a:gridCol>
                <a:gridCol w="1796627">
                  <a:extLst>
                    <a:ext uri="{9D8B030D-6E8A-4147-A177-3AD203B41FA5}">
                      <a16:colId xmlns:a16="http://schemas.microsoft.com/office/drawing/2014/main" val="2741658550"/>
                    </a:ext>
                  </a:extLst>
                </a:gridCol>
                <a:gridCol w="1796627">
                  <a:extLst>
                    <a:ext uri="{9D8B030D-6E8A-4147-A177-3AD203B41FA5}">
                      <a16:colId xmlns:a16="http://schemas.microsoft.com/office/drawing/2014/main" val="3738969676"/>
                    </a:ext>
                  </a:extLst>
                </a:gridCol>
                <a:gridCol w="1796627">
                  <a:extLst>
                    <a:ext uri="{9D8B030D-6E8A-4147-A177-3AD203B41FA5}">
                      <a16:colId xmlns:a16="http://schemas.microsoft.com/office/drawing/2014/main" val="3685015701"/>
                    </a:ext>
                  </a:extLst>
                </a:gridCol>
              </a:tblGrid>
              <a:tr h="759354">
                <a:tc>
                  <a:txBody>
                    <a:bodyPr/>
                    <a:lstStyle/>
                    <a:p>
                      <a:pPr algn="ctr"/>
                      <a:r>
                        <a:rPr lang="en-GB" sz="2200" b="0" i="0" dirty="0">
                          <a:latin typeface="OpenDyslexicAlta" pitchFamily="2" charset="77"/>
                        </a:rPr>
                        <a:t>gem</a:t>
                      </a:r>
                    </a:p>
                  </a:txBody>
                  <a:tcPr/>
                </a:tc>
                <a:tc>
                  <a:txBody>
                    <a:bodyPr/>
                    <a:lstStyle/>
                    <a:p>
                      <a:pPr algn="ctr"/>
                      <a:r>
                        <a:rPr lang="en-GB" sz="2200" b="0" i="0" dirty="0">
                          <a:latin typeface="OpenDyslexicAlta" pitchFamily="2" charset="77"/>
                        </a:rPr>
                        <a:t>fig</a:t>
                      </a:r>
                    </a:p>
                  </a:txBody>
                  <a:tcPr/>
                </a:tc>
                <a:tc>
                  <a:txBody>
                    <a:bodyPr/>
                    <a:lstStyle/>
                    <a:p>
                      <a:pPr algn="ctr"/>
                      <a:r>
                        <a:rPr lang="en-GB" sz="2200" b="0" i="0" dirty="0">
                          <a:latin typeface="OpenDyslexicAlta" pitchFamily="2" charset="77"/>
                        </a:rPr>
                        <a:t>magic</a:t>
                      </a:r>
                    </a:p>
                  </a:txBody>
                  <a:tcPr/>
                </a:tc>
                <a:tc>
                  <a:txBody>
                    <a:bodyPr/>
                    <a:lstStyle/>
                    <a:p>
                      <a:pPr algn="ctr"/>
                      <a:r>
                        <a:rPr lang="en-GB" sz="2200" b="0" i="0" dirty="0">
                          <a:latin typeface="OpenDyslexicAlta" pitchFamily="2" charset="77"/>
                        </a:rPr>
                        <a:t>giraffe</a:t>
                      </a:r>
                    </a:p>
                  </a:txBody>
                  <a:tcPr/>
                </a:tc>
                <a:tc>
                  <a:txBody>
                    <a:bodyPr/>
                    <a:lstStyle/>
                    <a:p>
                      <a:pPr algn="ctr"/>
                      <a:r>
                        <a:rPr lang="en-GB" sz="2200" b="0" i="0" dirty="0">
                          <a:latin typeface="OpenDyslexicAlta" pitchFamily="2" charset="77"/>
                        </a:rPr>
                        <a:t>burger</a:t>
                      </a:r>
                    </a:p>
                  </a:txBody>
                  <a:tcPr/>
                </a:tc>
                <a:tc>
                  <a:txBody>
                    <a:bodyPr/>
                    <a:lstStyle/>
                    <a:p>
                      <a:pPr algn="ctr"/>
                      <a:r>
                        <a:rPr lang="en-GB" sz="2200" b="0" i="0" dirty="0">
                          <a:latin typeface="OpenDyslexicAlta" pitchFamily="2" charset="77"/>
                        </a:rPr>
                        <a:t>gentle</a:t>
                      </a:r>
                    </a:p>
                  </a:txBody>
                  <a:tcPr/>
                </a:tc>
                <a:extLst>
                  <a:ext uri="{0D108BD9-81ED-4DB2-BD59-A6C34878D82A}">
                    <a16:rowId xmlns:a16="http://schemas.microsoft.com/office/drawing/2014/main" val="3036658332"/>
                  </a:ext>
                </a:extLst>
              </a:tr>
              <a:tr h="759354">
                <a:tc>
                  <a:txBody>
                    <a:bodyPr/>
                    <a:lstStyle/>
                    <a:p>
                      <a:pPr algn="ctr"/>
                      <a:r>
                        <a:rPr lang="en-GB" sz="2200" b="0" i="0" dirty="0">
                          <a:latin typeface="OpenDyslexicAlta" pitchFamily="2" charset="77"/>
                        </a:rPr>
                        <a:t>religion</a:t>
                      </a:r>
                    </a:p>
                  </a:txBody>
                  <a:tcPr/>
                </a:tc>
                <a:tc>
                  <a:txBody>
                    <a:bodyPr/>
                    <a:lstStyle/>
                    <a:p>
                      <a:pPr algn="ctr"/>
                      <a:r>
                        <a:rPr lang="en-GB" sz="2200" b="0" i="0" dirty="0">
                          <a:latin typeface="OpenDyslexicAlta" pitchFamily="2" charset="77"/>
                        </a:rPr>
                        <a:t>agree</a:t>
                      </a:r>
                    </a:p>
                  </a:txBody>
                  <a:tcPr/>
                </a:tc>
                <a:tc>
                  <a:txBody>
                    <a:bodyPr/>
                    <a:lstStyle/>
                    <a:p>
                      <a:pPr algn="ctr"/>
                      <a:r>
                        <a:rPr lang="en-GB" sz="2200" b="0" i="0" dirty="0">
                          <a:latin typeface="OpenDyslexicAlta" pitchFamily="2" charset="77"/>
                        </a:rPr>
                        <a:t>king</a:t>
                      </a:r>
                    </a:p>
                  </a:txBody>
                  <a:tcPr/>
                </a:tc>
                <a:tc>
                  <a:txBody>
                    <a:bodyPr/>
                    <a:lstStyle/>
                    <a:p>
                      <a:pPr algn="ctr"/>
                      <a:r>
                        <a:rPr lang="en-GB" sz="2200" b="0" i="0" dirty="0">
                          <a:latin typeface="OpenDyslexicAlta" pitchFamily="2" charset="77"/>
                        </a:rPr>
                        <a:t>energy</a:t>
                      </a:r>
                    </a:p>
                  </a:txBody>
                  <a:tcPr/>
                </a:tc>
                <a:tc>
                  <a:txBody>
                    <a:bodyPr/>
                    <a:lstStyle/>
                    <a:p>
                      <a:pPr algn="ctr"/>
                      <a:r>
                        <a:rPr lang="en-GB" sz="2200" b="0" i="0" dirty="0">
                          <a:latin typeface="OpenDyslexicAlta" pitchFamily="2" charset="77"/>
                        </a:rPr>
                        <a:t>forgive</a:t>
                      </a:r>
                    </a:p>
                  </a:txBody>
                  <a:tcPr/>
                </a:tc>
                <a:tc>
                  <a:txBody>
                    <a:bodyPr/>
                    <a:lstStyle/>
                    <a:p>
                      <a:pPr algn="ctr"/>
                      <a:r>
                        <a:rPr lang="en-GB" sz="2200" b="0" i="0" dirty="0">
                          <a:latin typeface="OpenDyslexicAlta" pitchFamily="2" charset="77"/>
                        </a:rPr>
                        <a:t>digit</a:t>
                      </a:r>
                    </a:p>
                  </a:txBody>
                  <a:tcPr/>
                </a:tc>
                <a:extLst>
                  <a:ext uri="{0D108BD9-81ED-4DB2-BD59-A6C34878D82A}">
                    <a16:rowId xmlns:a16="http://schemas.microsoft.com/office/drawing/2014/main" val="590146265"/>
                  </a:ext>
                </a:extLst>
              </a:tr>
            </a:tbl>
          </a:graphicData>
        </a:graphic>
      </p:graphicFrame>
    </p:spTree>
    <p:extLst>
      <p:ext uri="{BB962C8B-B14F-4D97-AF65-F5344CB8AC3E}">
        <p14:creationId xmlns:p14="http://schemas.microsoft.com/office/powerpoint/2010/main" val="224311724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5907783"/>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want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watch</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wander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wand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quality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quad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wasps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squat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quantity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squash</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2991915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Words with the spelling ‘a’, pronounced /o/, after w and qu.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05800927"/>
              </p:ext>
            </p:extLst>
          </p:nvPr>
        </p:nvGraphicFramePr>
        <p:xfrm>
          <a:off x="3468914" y="2250830"/>
          <a:ext cx="8478160" cy="4378565"/>
        </p:xfrm>
        <a:graphic>
          <a:graphicData uri="http://schemas.openxmlformats.org/drawingml/2006/table">
            <a:tbl>
              <a:tblPr firstRow="1" bandRow="1">
                <a:tableStyleId>{5940675A-B579-460E-94D1-54222C63F5DA}</a:tableStyleId>
              </a:tblPr>
              <a:tblGrid>
                <a:gridCol w="2119540">
                  <a:extLst>
                    <a:ext uri="{9D8B030D-6E8A-4147-A177-3AD203B41FA5}">
                      <a16:colId xmlns:a16="http://schemas.microsoft.com/office/drawing/2014/main" val="20000"/>
                    </a:ext>
                  </a:extLst>
                </a:gridCol>
                <a:gridCol w="2119540">
                  <a:extLst>
                    <a:ext uri="{9D8B030D-6E8A-4147-A177-3AD203B41FA5}">
                      <a16:colId xmlns:a16="http://schemas.microsoft.com/office/drawing/2014/main" val="20001"/>
                    </a:ext>
                  </a:extLst>
                </a:gridCol>
                <a:gridCol w="2119540">
                  <a:extLst>
                    <a:ext uri="{9D8B030D-6E8A-4147-A177-3AD203B41FA5}">
                      <a16:colId xmlns:a16="http://schemas.microsoft.com/office/drawing/2014/main" val="20002"/>
                    </a:ext>
                  </a:extLst>
                </a:gridCol>
                <a:gridCol w="2119540">
                  <a:extLst>
                    <a:ext uri="{9D8B030D-6E8A-4147-A177-3AD203B41FA5}">
                      <a16:colId xmlns:a16="http://schemas.microsoft.com/office/drawing/2014/main" val="20003"/>
                    </a:ext>
                  </a:extLst>
                </a:gridCol>
              </a:tblGrid>
              <a:tr h="875713">
                <a:tc>
                  <a:txBody>
                    <a:bodyPr/>
                    <a:lstStyle/>
                    <a:p>
                      <a:pPr algn="ctr"/>
                      <a:r>
                        <a:rPr lang="en-GB" sz="2400" b="0" i="0" dirty="0">
                          <a:solidFill>
                            <a:schemeClr val="tx1"/>
                          </a:solidFill>
                          <a:latin typeface="OpenDyslexicAlta" pitchFamily="2" charset="77"/>
                          <a:ea typeface="OpenDyslexic" charset="0"/>
                          <a:cs typeface="OpenDyslexic" charset="0"/>
                        </a:rPr>
                        <a:t>quality</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wards</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warp</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squad</a:t>
                      </a:r>
                    </a:p>
                  </a:txBody>
                  <a:tcPr/>
                </a:tc>
                <a:extLst>
                  <a:ext uri="{0D108BD9-81ED-4DB2-BD59-A6C34878D82A}">
                    <a16:rowId xmlns:a16="http://schemas.microsoft.com/office/drawing/2014/main" val="10000"/>
                  </a:ext>
                </a:extLst>
              </a:tr>
              <a:tr h="875713">
                <a:tc>
                  <a:txBody>
                    <a:bodyPr/>
                    <a:lstStyle/>
                    <a:p>
                      <a:pPr algn="ctr"/>
                      <a:r>
                        <a:rPr lang="en-GB" sz="2400" b="0" i="0" dirty="0">
                          <a:solidFill>
                            <a:schemeClr val="tx1"/>
                          </a:solidFill>
                          <a:latin typeface="OpenDyslexicAlta" pitchFamily="2" charset="77"/>
                          <a:ea typeface="OpenDyslexic" charset="0"/>
                          <a:cs typeface="OpenDyslexic" charset="0"/>
                        </a:rPr>
                        <a:t>water</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want</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walnut</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wander</a:t>
                      </a:r>
                    </a:p>
                  </a:txBody>
                  <a:tcPr/>
                </a:tc>
                <a:extLst>
                  <a:ext uri="{0D108BD9-81ED-4DB2-BD59-A6C34878D82A}">
                    <a16:rowId xmlns:a16="http://schemas.microsoft.com/office/drawing/2014/main" val="10001"/>
                  </a:ext>
                </a:extLst>
              </a:tr>
              <a:tr h="875713">
                <a:tc>
                  <a:txBody>
                    <a:bodyPr/>
                    <a:lstStyle/>
                    <a:p>
                      <a:pPr algn="ctr"/>
                      <a:r>
                        <a:rPr lang="en-GB" sz="2400" b="0" i="0" dirty="0">
                          <a:solidFill>
                            <a:schemeClr val="tx1"/>
                          </a:solidFill>
                          <a:latin typeface="OpenDyslexicAlta" pitchFamily="2" charset="77"/>
                          <a:ea typeface="OpenDyslexic" charset="0"/>
                          <a:cs typeface="OpenDyslexic" charset="0"/>
                        </a:rPr>
                        <a:t>quad</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quarrel</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watch</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quartz</a:t>
                      </a:r>
                    </a:p>
                  </a:txBody>
                  <a:tcPr/>
                </a:tc>
                <a:extLst>
                  <a:ext uri="{0D108BD9-81ED-4DB2-BD59-A6C34878D82A}">
                    <a16:rowId xmlns:a16="http://schemas.microsoft.com/office/drawing/2014/main" val="10002"/>
                  </a:ext>
                </a:extLst>
              </a:tr>
              <a:tr h="875713">
                <a:tc>
                  <a:txBody>
                    <a:bodyPr/>
                    <a:lstStyle/>
                    <a:p>
                      <a:pPr algn="ctr"/>
                      <a:r>
                        <a:rPr lang="en-GB" sz="2400" b="0" i="0" dirty="0">
                          <a:solidFill>
                            <a:schemeClr val="tx1"/>
                          </a:solidFill>
                          <a:latin typeface="OpenDyslexicAlta" pitchFamily="2" charset="77"/>
                          <a:ea typeface="OpenDyslexic" charset="0"/>
                          <a:cs typeface="OpenDyslexic" charset="0"/>
                        </a:rPr>
                        <a:t>quack</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quantity</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wand</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squat</a:t>
                      </a:r>
                    </a:p>
                  </a:txBody>
                  <a:tcPr/>
                </a:tc>
                <a:extLst>
                  <a:ext uri="{0D108BD9-81ED-4DB2-BD59-A6C34878D82A}">
                    <a16:rowId xmlns:a16="http://schemas.microsoft.com/office/drawing/2014/main" val="10003"/>
                  </a:ext>
                </a:extLst>
              </a:tr>
              <a:tr h="875713">
                <a:tc>
                  <a:txBody>
                    <a:bodyPr/>
                    <a:lstStyle/>
                    <a:p>
                      <a:pPr algn="ctr"/>
                      <a:r>
                        <a:rPr lang="en-GB" sz="2400" b="0" i="0" dirty="0">
                          <a:solidFill>
                            <a:schemeClr val="tx1"/>
                          </a:solidFill>
                          <a:latin typeface="OpenDyslexicAlta" pitchFamily="2" charset="77"/>
                          <a:ea typeface="OpenDyslexic" charset="0"/>
                          <a:cs typeface="OpenDyslexic" charset="0"/>
                        </a:rPr>
                        <a:t>warden</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squash</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quarter</a:t>
                      </a:r>
                    </a:p>
                  </a:txBody>
                  <a:tcPr/>
                </a:tc>
                <a:tc>
                  <a:txBody>
                    <a:bodyPr/>
                    <a:lstStyle/>
                    <a:p>
                      <a:pPr algn="ctr"/>
                      <a:r>
                        <a:rPr lang="en-GB" sz="2400" b="0" i="0" dirty="0">
                          <a:solidFill>
                            <a:schemeClr val="tx1"/>
                          </a:solidFill>
                          <a:latin typeface="OpenDyslexicAlta" pitchFamily="2" charset="77"/>
                          <a:ea typeface="OpenDyslexic" charset="0"/>
                          <a:cs typeface="OpenDyslexic" charset="0"/>
                        </a:rPr>
                        <a:t>wasps</a:t>
                      </a:r>
                    </a:p>
                  </a:txBody>
                  <a:tcPr/>
                </a:tc>
                <a:extLst>
                  <a:ext uri="{0D108BD9-81ED-4DB2-BD59-A6C34878D82A}">
                    <a16:rowId xmlns:a16="http://schemas.microsoft.com/office/drawing/2014/main" val="10004"/>
                  </a:ext>
                </a:extLst>
              </a:tr>
            </a:tbl>
          </a:graphicData>
        </a:graphic>
      </p:graphicFrame>
      <p:sp>
        <p:nvSpPr>
          <p:cNvPr id="7" name="TextBox 6"/>
          <p:cNvSpPr txBox="1"/>
          <p:nvPr/>
        </p:nvSpPr>
        <p:spPr>
          <a:xfrm>
            <a:off x="3468914" y="1600196"/>
            <a:ext cx="8478158" cy="584775"/>
          </a:xfrm>
          <a:prstGeom prst="rect">
            <a:avLst/>
          </a:prstGeom>
          <a:solidFill>
            <a:schemeClr val="accent4">
              <a:lumMod val="20000"/>
              <a:lumOff val="80000"/>
            </a:schemeClr>
          </a:solidFill>
          <a:ln>
            <a:solidFill>
              <a:schemeClr val="tx1"/>
            </a:solidFill>
          </a:ln>
        </p:spPr>
        <p:txBody>
          <a:bodyPr wrap="square" rtlCol="0">
            <a:spAutoFit/>
          </a:bodyPr>
          <a:lstStyle/>
          <a:p>
            <a:r>
              <a:rPr lang="en-GB" sz="1600" dirty="0">
                <a:latin typeface="OpenDyslexicAlta" pitchFamily="2" charset="77"/>
                <a:ea typeface="OpenDyslexic" charset="0"/>
                <a:cs typeface="OpenDyslexic" charset="0"/>
              </a:rPr>
              <a:t>Ask someone to time you. Can you find your spellings hidden in the grid? How long did it take? Try it again and improve your speed!</a:t>
            </a:r>
          </a:p>
        </p:txBody>
      </p:sp>
    </p:spTree>
    <p:extLst>
      <p:ext uri="{BB962C8B-B14F-4D97-AF65-F5344CB8AC3E}">
        <p14:creationId xmlns:p14="http://schemas.microsoft.com/office/powerpoint/2010/main" val="4995428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2888447"/>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want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watch</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wander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wand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quality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quad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wasps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squat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quantity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squash</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1422696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Words with the spelling ‘a’, pronounced /o/, after w and qu.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2644014"/>
              </p:ext>
            </p:extLst>
          </p:nvPr>
        </p:nvGraphicFramePr>
        <p:xfrm>
          <a:off x="3468914" y="2250830"/>
          <a:ext cx="8478160" cy="4378565"/>
        </p:xfrm>
        <a:graphic>
          <a:graphicData uri="http://schemas.openxmlformats.org/drawingml/2006/table">
            <a:tbl>
              <a:tblPr firstRow="1" bandRow="1">
                <a:tableStyleId>{5940675A-B579-460E-94D1-54222C63F5DA}</a:tableStyleId>
              </a:tblPr>
              <a:tblGrid>
                <a:gridCol w="2119540">
                  <a:extLst>
                    <a:ext uri="{9D8B030D-6E8A-4147-A177-3AD203B41FA5}">
                      <a16:colId xmlns:a16="http://schemas.microsoft.com/office/drawing/2014/main" val="20000"/>
                    </a:ext>
                  </a:extLst>
                </a:gridCol>
                <a:gridCol w="2119540">
                  <a:extLst>
                    <a:ext uri="{9D8B030D-6E8A-4147-A177-3AD203B41FA5}">
                      <a16:colId xmlns:a16="http://schemas.microsoft.com/office/drawing/2014/main" val="20001"/>
                    </a:ext>
                  </a:extLst>
                </a:gridCol>
                <a:gridCol w="2119540">
                  <a:extLst>
                    <a:ext uri="{9D8B030D-6E8A-4147-A177-3AD203B41FA5}">
                      <a16:colId xmlns:a16="http://schemas.microsoft.com/office/drawing/2014/main" val="20002"/>
                    </a:ext>
                  </a:extLst>
                </a:gridCol>
                <a:gridCol w="2119540">
                  <a:extLst>
                    <a:ext uri="{9D8B030D-6E8A-4147-A177-3AD203B41FA5}">
                      <a16:colId xmlns:a16="http://schemas.microsoft.com/office/drawing/2014/main" val="20003"/>
                    </a:ext>
                  </a:extLst>
                </a:gridCol>
              </a:tblGrid>
              <a:tr h="875713">
                <a:tc>
                  <a:txBody>
                    <a:bodyPr/>
                    <a:lstStyle/>
                    <a:p>
                      <a:pPr algn="ctr"/>
                      <a:r>
                        <a:rPr lang="en-GB" sz="2400" b="0" i="0" dirty="0">
                          <a:solidFill>
                            <a:srgbClr val="FF3860"/>
                          </a:solidFill>
                          <a:latin typeface="OpenDyslexicAlta" pitchFamily="2" charset="77"/>
                          <a:ea typeface="OpenDyslexic" charset="0"/>
                          <a:cs typeface="OpenDyslexic" charset="0"/>
                        </a:rPr>
                        <a:t>quality</a:t>
                      </a:r>
                    </a:p>
                  </a:txBody>
                  <a:tcPr/>
                </a:tc>
                <a:tc>
                  <a:txBody>
                    <a:bodyPr/>
                    <a:lstStyle/>
                    <a:p>
                      <a:pPr algn="ctr"/>
                      <a:r>
                        <a:rPr lang="en-GB" sz="2400" b="0" i="0" dirty="0">
                          <a:latin typeface="OpenDyslexicAlta" pitchFamily="2" charset="77"/>
                          <a:ea typeface="OpenDyslexic" charset="0"/>
                          <a:cs typeface="OpenDyslexic" charset="0"/>
                        </a:rPr>
                        <a:t>wards</a:t>
                      </a:r>
                    </a:p>
                  </a:txBody>
                  <a:tcPr/>
                </a:tc>
                <a:tc>
                  <a:txBody>
                    <a:bodyPr/>
                    <a:lstStyle/>
                    <a:p>
                      <a:pPr algn="ctr"/>
                      <a:r>
                        <a:rPr lang="en-GB" sz="2400" b="0" i="0" dirty="0">
                          <a:latin typeface="OpenDyslexicAlta" pitchFamily="2" charset="77"/>
                          <a:ea typeface="OpenDyslexic" charset="0"/>
                          <a:cs typeface="OpenDyslexic" charset="0"/>
                        </a:rPr>
                        <a:t>warp</a:t>
                      </a:r>
                    </a:p>
                  </a:txBody>
                  <a:tcPr/>
                </a:tc>
                <a:tc>
                  <a:txBody>
                    <a:bodyPr/>
                    <a:lstStyle/>
                    <a:p>
                      <a:pPr algn="ctr"/>
                      <a:r>
                        <a:rPr lang="en-GB" sz="2400" b="0" i="0" dirty="0">
                          <a:latin typeface="OpenDyslexicAlta" pitchFamily="2" charset="77"/>
                          <a:ea typeface="OpenDyslexic" charset="0"/>
                          <a:cs typeface="OpenDyslexic" charset="0"/>
                        </a:rPr>
                        <a:t>squad</a:t>
                      </a:r>
                    </a:p>
                  </a:txBody>
                  <a:tcPr/>
                </a:tc>
                <a:extLst>
                  <a:ext uri="{0D108BD9-81ED-4DB2-BD59-A6C34878D82A}">
                    <a16:rowId xmlns:a16="http://schemas.microsoft.com/office/drawing/2014/main" val="10000"/>
                  </a:ext>
                </a:extLst>
              </a:tr>
              <a:tr h="875713">
                <a:tc>
                  <a:txBody>
                    <a:bodyPr/>
                    <a:lstStyle/>
                    <a:p>
                      <a:pPr algn="ctr"/>
                      <a:r>
                        <a:rPr lang="en-GB" sz="2400" b="0" i="0" dirty="0">
                          <a:latin typeface="OpenDyslexicAlta" pitchFamily="2" charset="77"/>
                          <a:ea typeface="OpenDyslexic" charset="0"/>
                          <a:cs typeface="OpenDyslexic" charset="0"/>
                        </a:rPr>
                        <a:t>water</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want</a:t>
                      </a:r>
                    </a:p>
                  </a:txBody>
                  <a:tcPr/>
                </a:tc>
                <a:tc>
                  <a:txBody>
                    <a:bodyPr/>
                    <a:lstStyle/>
                    <a:p>
                      <a:pPr algn="ctr"/>
                      <a:r>
                        <a:rPr lang="en-GB" sz="2400" b="0" i="0" dirty="0">
                          <a:latin typeface="OpenDyslexicAlta" pitchFamily="2" charset="77"/>
                          <a:ea typeface="OpenDyslexic" charset="0"/>
                          <a:cs typeface="OpenDyslexic" charset="0"/>
                        </a:rPr>
                        <a:t>walnut</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wander</a:t>
                      </a:r>
                    </a:p>
                  </a:txBody>
                  <a:tcPr/>
                </a:tc>
                <a:extLst>
                  <a:ext uri="{0D108BD9-81ED-4DB2-BD59-A6C34878D82A}">
                    <a16:rowId xmlns:a16="http://schemas.microsoft.com/office/drawing/2014/main" val="10001"/>
                  </a:ext>
                </a:extLst>
              </a:tr>
              <a:tr h="875713">
                <a:tc>
                  <a:txBody>
                    <a:bodyPr/>
                    <a:lstStyle/>
                    <a:p>
                      <a:pPr algn="ctr"/>
                      <a:r>
                        <a:rPr lang="en-GB" sz="2400" b="0" i="0" dirty="0">
                          <a:solidFill>
                            <a:srgbClr val="FF3860"/>
                          </a:solidFill>
                          <a:latin typeface="OpenDyslexicAlta" pitchFamily="2" charset="77"/>
                          <a:ea typeface="OpenDyslexic" charset="0"/>
                          <a:cs typeface="OpenDyslexic" charset="0"/>
                        </a:rPr>
                        <a:t>quad</a:t>
                      </a:r>
                    </a:p>
                  </a:txBody>
                  <a:tcPr/>
                </a:tc>
                <a:tc>
                  <a:txBody>
                    <a:bodyPr/>
                    <a:lstStyle/>
                    <a:p>
                      <a:pPr algn="ctr"/>
                      <a:r>
                        <a:rPr lang="en-GB" sz="2400" b="0" i="0" dirty="0">
                          <a:latin typeface="OpenDyslexicAlta" pitchFamily="2" charset="77"/>
                          <a:ea typeface="OpenDyslexic" charset="0"/>
                          <a:cs typeface="OpenDyslexic" charset="0"/>
                        </a:rPr>
                        <a:t>quarrel</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watch</a:t>
                      </a:r>
                    </a:p>
                  </a:txBody>
                  <a:tcPr/>
                </a:tc>
                <a:tc>
                  <a:txBody>
                    <a:bodyPr/>
                    <a:lstStyle/>
                    <a:p>
                      <a:pPr algn="ctr"/>
                      <a:r>
                        <a:rPr lang="en-GB" sz="2400" b="0" i="0" dirty="0">
                          <a:latin typeface="OpenDyslexicAlta" pitchFamily="2" charset="77"/>
                          <a:ea typeface="OpenDyslexic" charset="0"/>
                          <a:cs typeface="OpenDyslexic" charset="0"/>
                        </a:rPr>
                        <a:t>quartz</a:t>
                      </a:r>
                    </a:p>
                  </a:txBody>
                  <a:tcPr/>
                </a:tc>
                <a:extLst>
                  <a:ext uri="{0D108BD9-81ED-4DB2-BD59-A6C34878D82A}">
                    <a16:rowId xmlns:a16="http://schemas.microsoft.com/office/drawing/2014/main" val="10002"/>
                  </a:ext>
                </a:extLst>
              </a:tr>
              <a:tr h="875713">
                <a:tc>
                  <a:txBody>
                    <a:bodyPr/>
                    <a:lstStyle/>
                    <a:p>
                      <a:pPr algn="ctr"/>
                      <a:r>
                        <a:rPr lang="en-GB" sz="2400" b="0" i="0" dirty="0">
                          <a:solidFill>
                            <a:srgbClr val="FF3860"/>
                          </a:solidFill>
                          <a:latin typeface="OpenDyslexicAlta" pitchFamily="2" charset="77"/>
                          <a:ea typeface="OpenDyslexic" charset="0"/>
                          <a:cs typeface="OpenDyslexic" charset="0"/>
                        </a:rPr>
                        <a:t>squat</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quantity</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wand</a:t>
                      </a:r>
                    </a:p>
                  </a:txBody>
                  <a:tcPr/>
                </a:tc>
                <a:tc>
                  <a:txBody>
                    <a:bodyPr/>
                    <a:lstStyle/>
                    <a:p>
                      <a:pPr algn="ctr"/>
                      <a:r>
                        <a:rPr lang="en-GB" sz="2400" b="0" i="0" dirty="0">
                          <a:latin typeface="OpenDyslexicAlta" pitchFamily="2" charset="77"/>
                          <a:ea typeface="OpenDyslexic" charset="0"/>
                          <a:cs typeface="OpenDyslexic" charset="0"/>
                        </a:rPr>
                        <a:t>squat</a:t>
                      </a:r>
                    </a:p>
                  </a:txBody>
                  <a:tcPr/>
                </a:tc>
                <a:extLst>
                  <a:ext uri="{0D108BD9-81ED-4DB2-BD59-A6C34878D82A}">
                    <a16:rowId xmlns:a16="http://schemas.microsoft.com/office/drawing/2014/main" val="10003"/>
                  </a:ext>
                </a:extLst>
              </a:tr>
              <a:tr h="875713">
                <a:tc>
                  <a:txBody>
                    <a:bodyPr/>
                    <a:lstStyle/>
                    <a:p>
                      <a:pPr algn="ctr"/>
                      <a:r>
                        <a:rPr lang="en-GB" sz="2400" b="0" i="0" dirty="0">
                          <a:latin typeface="OpenDyslexicAlta" pitchFamily="2" charset="77"/>
                          <a:ea typeface="OpenDyslexic" charset="0"/>
                          <a:cs typeface="OpenDyslexic" charset="0"/>
                        </a:rPr>
                        <a:t>warden</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squash</a:t>
                      </a:r>
                    </a:p>
                  </a:txBody>
                  <a:tcPr/>
                </a:tc>
                <a:tc>
                  <a:txBody>
                    <a:bodyPr/>
                    <a:lstStyle/>
                    <a:p>
                      <a:pPr algn="ctr"/>
                      <a:r>
                        <a:rPr lang="en-GB" sz="2400" b="0" i="0" dirty="0">
                          <a:latin typeface="OpenDyslexicAlta" pitchFamily="2" charset="77"/>
                          <a:ea typeface="OpenDyslexic" charset="0"/>
                          <a:cs typeface="OpenDyslexic" charset="0"/>
                        </a:rPr>
                        <a:t>quarter</a:t>
                      </a:r>
                    </a:p>
                  </a:txBody>
                  <a:tcPr/>
                </a:tc>
                <a:tc>
                  <a:txBody>
                    <a:bodyPr/>
                    <a:lstStyle/>
                    <a:p>
                      <a:pPr algn="ctr"/>
                      <a:r>
                        <a:rPr lang="en-GB" sz="2400" b="0" i="0" dirty="0">
                          <a:solidFill>
                            <a:srgbClr val="FF3860"/>
                          </a:solidFill>
                          <a:latin typeface="OpenDyslexicAlta" pitchFamily="2" charset="77"/>
                          <a:ea typeface="OpenDyslexic" charset="0"/>
                          <a:cs typeface="OpenDyslexic" charset="0"/>
                        </a:rPr>
                        <a:t>wasps</a:t>
                      </a:r>
                    </a:p>
                  </a:txBody>
                  <a:tcPr/>
                </a:tc>
                <a:extLst>
                  <a:ext uri="{0D108BD9-81ED-4DB2-BD59-A6C34878D82A}">
                    <a16:rowId xmlns:a16="http://schemas.microsoft.com/office/drawing/2014/main" val="10004"/>
                  </a:ext>
                </a:extLst>
              </a:tr>
            </a:tbl>
          </a:graphicData>
        </a:graphic>
      </p:graphicFrame>
      <p:sp>
        <p:nvSpPr>
          <p:cNvPr id="7" name="TextBox 6"/>
          <p:cNvSpPr txBox="1"/>
          <p:nvPr/>
        </p:nvSpPr>
        <p:spPr>
          <a:xfrm>
            <a:off x="3468914" y="1600196"/>
            <a:ext cx="8478158" cy="584775"/>
          </a:xfrm>
          <a:prstGeom prst="rect">
            <a:avLst/>
          </a:prstGeom>
          <a:solidFill>
            <a:schemeClr val="accent4">
              <a:lumMod val="20000"/>
              <a:lumOff val="80000"/>
            </a:schemeClr>
          </a:solidFill>
          <a:ln>
            <a:solidFill>
              <a:schemeClr val="tx1"/>
            </a:solidFill>
          </a:ln>
        </p:spPr>
        <p:txBody>
          <a:bodyPr wrap="square" rtlCol="0">
            <a:spAutoFit/>
          </a:bodyPr>
          <a:lstStyle/>
          <a:p>
            <a:r>
              <a:rPr lang="en-GB" sz="1600" dirty="0">
                <a:latin typeface="OpenDyslexicAlta" pitchFamily="2" charset="77"/>
                <a:ea typeface="OpenDyslexic" charset="0"/>
                <a:cs typeface="OpenDyslexic" charset="0"/>
              </a:rPr>
              <a:t>Ask someone to time you. Can you find your spellings hidden in the grid? How long did it take? Try it again and improve your speed!</a:t>
            </a:r>
          </a:p>
        </p:txBody>
      </p:sp>
    </p:spTree>
    <p:extLst>
      <p:ext uri="{BB962C8B-B14F-4D97-AF65-F5344CB8AC3E}">
        <p14:creationId xmlns:p14="http://schemas.microsoft.com/office/powerpoint/2010/main" val="24209104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a:t>
            </a:r>
            <a:r>
              <a:rPr lang="en-GB" dirty="0" err="1"/>
              <a:t>er</a:t>
            </a:r>
            <a:r>
              <a:rPr lang="en-GB" dirty="0"/>
              <a:t>/ and /or/ sound spelled with ‘or’ or ‘</a:t>
            </a:r>
            <a:r>
              <a:rPr lang="en-GB" dirty="0" err="1"/>
              <a:t>ar</a:t>
            </a:r>
            <a:r>
              <a:rPr lang="en-GB" dirty="0"/>
              <a: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27</a:t>
            </a:r>
          </a:p>
        </p:txBody>
      </p:sp>
    </p:spTree>
    <p:extLst>
      <p:ext uri="{BB962C8B-B14F-4D97-AF65-F5344CB8AC3E}">
        <p14:creationId xmlns:p14="http://schemas.microsoft.com/office/powerpoint/2010/main" val="289584351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27</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a:t>
            </a:r>
            <a:r>
              <a:rPr lang="en-GB" dirty="0" err="1"/>
              <a:t>er</a:t>
            </a:r>
            <a:r>
              <a:rPr lang="en-GB" dirty="0"/>
              <a:t>/  and /or/ sounds spelled with or or ar.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256759980"/>
              </p:ext>
            </p:extLst>
          </p:nvPr>
        </p:nvGraphicFramePr>
        <p:xfrm>
          <a:off x="3429000" y="1311275"/>
          <a:ext cx="8363607" cy="5256729"/>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030829">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ea typeface="OpenDyslexic" charset="0"/>
                          <a:cs typeface="OpenDyslexic" charset="0"/>
                        </a:rPr>
                        <a:t>‘or’ makes an ‘</a:t>
                      </a:r>
                      <a:r>
                        <a:rPr lang="en-GB" sz="1600" b="0" i="0" dirty="0" err="1">
                          <a:latin typeface="Muli" pitchFamily="2" charset="77"/>
                          <a:ea typeface="OpenDyslexic" charset="0"/>
                          <a:cs typeface="OpenDyslexic" charset="0"/>
                        </a:rPr>
                        <a:t>er</a:t>
                      </a:r>
                      <a:r>
                        <a:rPr lang="en-GB" sz="1600" b="0" i="0" dirty="0">
                          <a:latin typeface="Muli" pitchFamily="2" charset="77"/>
                          <a:ea typeface="OpenDyslexic" charset="0"/>
                          <a:cs typeface="OpenDyslexic" charset="0"/>
                        </a:rPr>
                        <a:t>’ sound after the w - work</a:t>
                      </a:r>
                      <a:br>
                        <a:rPr lang="en-GB" sz="1600" b="0" i="0" dirty="0">
                          <a:latin typeface="Muli" pitchFamily="2" charset="77"/>
                          <a:ea typeface="OpenDyslexic" charset="0"/>
                          <a:cs typeface="OpenDyslexic" charset="0"/>
                        </a:rPr>
                      </a:br>
                      <a:r>
                        <a:rPr lang="en-GB" sz="1600" b="0" i="0" dirty="0">
                          <a:latin typeface="Muli" pitchFamily="2" charset="77"/>
                          <a:ea typeface="OpenDyslexic" charset="0"/>
                          <a:cs typeface="OpenDyslexic" charset="0"/>
                        </a:rPr>
                        <a:t>‘</a:t>
                      </a:r>
                      <a:r>
                        <a:rPr lang="en-GB" sz="1600" b="0" i="0" dirty="0" err="1">
                          <a:latin typeface="Muli" pitchFamily="2" charset="77"/>
                          <a:ea typeface="OpenDyslexic" charset="0"/>
                          <a:cs typeface="OpenDyslexic" charset="0"/>
                        </a:rPr>
                        <a:t>ar</a:t>
                      </a:r>
                      <a:r>
                        <a:rPr lang="en-GB" sz="1600" b="0" i="0" dirty="0">
                          <a:latin typeface="Muli" pitchFamily="2" charset="77"/>
                          <a:ea typeface="OpenDyslexic" charset="0"/>
                          <a:cs typeface="OpenDyslexic" charset="0"/>
                        </a:rPr>
                        <a:t>’ makes an ‘or’ sound after the w - warn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dirty="0">
                        <a:latin typeface="Muli" pitchFamily="2" charset="77"/>
                        <a:ea typeface="OpenDyslexic" charset="0"/>
                        <a:cs typeface="OpenDyslexic" charset="0"/>
                      </a:endParaRPr>
                    </a:p>
                    <a:p>
                      <a:endParaRPr lang="en-GB" sz="1600" b="0" i="0" dirty="0">
                        <a:latin typeface="Muli" pitchFamily="2" charset="77"/>
                      </a:endParaRPr>
                    </a:p>
                  </a:txBody>
                  <a:tcPr/>
                </a:tc>
                <a:extLst>
                  <a:ext uri="{0D108BD9-81ED-4DB2-BD59-A6C34878D82A}">
                    <a16:rowId xmlns:a16="http://schemas.microsoft.com/office/drawing/2014/main" val="10000"/>
                  </a:ext>
                </a:extLst>
              </a:tr>
              <a:tr h="1866933">
                <a:tc>
                  <a:txBody>
                    <a:bodyPr/>
                    <a:lstStyle/>
                    <a:p>
                      <a:r>
                        <a:rPr lang="en-GB" sz="1700" b="0" i="0" dirty="0">
                          <a:latin typeface="Muli" pitchFamily="2" charset="77"/>
                        </a:rPr>
                        <a:t>Main Teaching Activity </a:t>
                      </a:r>
                    </a:p>
                  </a:txBody>
                  <a:tcPr/>
                </a:tc>
                <a:tc>
                  <a:txBody>
                    <a:bodyPr/>
                    <a:lstStyle/>
                    <a:p>
                      <a:r>
                        <a:rPr lang="en-GB" sz="1600" b="0" i="0" baseline="0" dirty="0">
                          <a:latin typeface="Muli" pitchFamily="2" charset="77"/>
                        </a:rPr>
                        <a:t>Ask the children to say the words and listen to the sounds. Split the words on the power point slide in to two categories, those with and /</a:t>
                      </a:r>
                      <a:r>
                        <a:rPr lang="en-GB" sz="1600" b="0" i="0" baseline="0" dirty="0" err="1">
                          <a:latin typeface="Muli" pitchFamily="2" charset="77"/>
                        </a:rPr>
                        <a:t>er</a:t>
                      </a:r>
                      <a:r>
                        <a:rPr lang="en-GB" sz="1600" b="0" i="0" baseline="0" dirty="0">
                          <a:latin typeface="Muli" pitchFamily="2" charset="77"/>
                        </a:rPr>
                        <a:t>/ sound and those with an /or/ sound. Discuss any other similar spellings that children bring up.</a:t>
                      </a:r>
                    </a:p>
                    <a:p>
                      <a:endParaRPr lang="en-GB" sz="1600" b="0" i="0" baseline="0" dirty="0">
                        <a:latin typeface="Muli" pitchFamily="2" charset="77"/>
                      </a:endParaRPr>
                    </a:p>
                    <a:p>
                      <a:r>
                        <a:rPr lang="en-GB" sz="1600" b="0" i="0" baseline="0" dirty="0">
                          <a:latin typeface="Muli" pitchFamily="2" charset="77"/>
                        </a:rPr>
                        <a:t>Share the lists and discuss and misconceptions.</a:t>
                      </a:r>
                    </a:p>
                  </a:txBody>
                  <a:tcPr/>
                </a:tc>
                <a:extLst>
                  <a:ext uri="{0D108BD9-81ED-4DB2-BD59-A6C34878D82A}">
                    <a16:rowId xmlns:a16="http://schemas.microsoft.com/office/drawing/2014/main" val="10001"/>
                  </a:ext>
                </a:extLst>
              </a:tr>
              <a:tr h="2322996">
                <a:tc>
                  <a:txBody>
                    <a:bodyPr/>
                    <a:lstStyle/>
                    <a:p>
                      <a:r>
                        <a:rPr lang="en-GB" sz="1700" b="0" i="0" dirty="0">
                          <a:latin typeface="Muli" pitchFamily="2" charset="77"/>
                        </a:rPr>
                        <a:t>Independent Activity</a:t>
                      </a:r>
                    </a:p>
                  </a:txBody>
                  <a:tcPr/>
                </a:tc>
                <a:tc>
                  <a:txBody>
                    <a:bodyPr/>
                    <a:lstStyle/>
                    <a:p>
                      <a:r>
                        <a:rPr lang="en-GB" sz="1600" b="0" i="0" dirty="0">
                          <a:latin typeface="Muli" pitchFamily="2" charset="77"/>
                        </a:rPr>
                        <a:t>Stick a big piece of paper on the wall (one for each group). Call out a spelling list word and set a one minute timer. One member of the group runs and writes down the spelling on the paper, runs back to the group and hands over the pen to the next person, they run to the paper and write the word. This continues until the timer runs out. 1 point for each correctly spelled word. </a:t>
                      </a:r>
                    </a:p>
                    <a:p>
                      <a:endParaRPr lang="en-GB" sz="1600" b="0" i="0" dirty="0">
                        <a:latin typeface="Muli" pitchFamily="2" charset="77"/>
                      </a:endParaRPr>
                    </a:p>
                    <a:p>
                      <a:r>
                        <a:rPr lang="en-GB" sz="1600" b="0" i="0" dirty="0">
                          <a:latin typeface="Muli" pitchFamily="2" charset="77"/>
                        </a:rPr>
                        <a:t>Start again with another spelling list word!</a:t>
                      </a:r>
                    </a:p>
                    <a:p>
                      <a:endParaRPr lang="en-GB" sz="1600" b="0" i="0" kern="1200" dirty="0">
                        <a:solidFill>
                          <a:schemeClr val="tx1"/>
                        </a:solidFill>
                        <a:effectLst/>
                        <a:latin typeface="Muli" pitchFamily="2" charset="77"/>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862001908"/>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word</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work</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worm</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world</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worth</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war</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warm</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towards</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warn</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warned</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5139499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CD98-A614-4EFB-8598-48B5B1B6826B}"/>
              </a:ext>
            </a:extLst>
          </p:cNvPr>
          <p:cNvSpPr>
            <a:spLocks noGrp="1"/>
          </p:cNvSpPr>
          <p:nvPr>
            <p:ph type="title"/>
          </p:nvPr>
        </p:nvSpPr>
        <p:spPr>
          <a:xfrm>
            <a:off x="706120" y="403186"/>
            <a:ext cx="9028430" cy="1325563"/>
          </a:xfrm>
        </p:spPr>
        <p:txBody>
          <a:bodyPr>
            <a:normAutofit/>
          </a:bodyPr>
          <a:lstStyle/>
          <a:p>
            <a:pPr lvl="0">
              <a:lnSpc>
                <a:spcPct val="100000"/>
              </a:lnSpc>
              <a:spcBef>
                <a:spcPts val="0"/>
              </a:spcBef>
              <a:defRPr/>
            </a:pPr>
            <a:r>
              <a:rPr lang="en-GB" sz="2800" dirty="0">
                <a:ea typeface="OpenDyslexic" charset="0"/>
                <a:cs typeface="OpenDyslexic" charset="0"/>
              </a:rPr>
              <a:t>or makes an ‘</a:t>
            </a:r>
            <a:r>
              <a:rPr lang="en-GB" sz="2800" dirty="0" err="1">
                <a:ea typeface="OpenDyslexic" charset="0"/>
                <a:cs typeface="OpenDyslexic" charset="0"/>
              </a:rPr>
              <a:t>er</a:t>
            </a:r>
            <a:r>
              <a:rPr lang="en-GB" sz="2800" dirty="0">
                <a:ea typeface="OpenDyslexic" charset="0"/>
                <a:cs typeface="OpenDyslexic" charset="0"/>
              </a:rPr>
              <a:t>’ sound after the w - work</a:t>
            </a:r>
            <a:br>
              <a:rPr lang="en-GB" sz="2800" dirty="0">
                <a:ea typeface="OpenDyslexic" charset="0"/>
                <a:cs typeface="OpenDyslexic" charset="0"/>
              </a:rPr>
            </a:br>
            <a:r>
              <a:rPr lang="en-GB" sz="2800" dirty="0" err="1">
                <a:ea typeface="OpenDyslexic" charset="0"/>
                <a:cs typeface="OpenDyslexic" charset="0"/>
              </a:rPr>
              <a:t>ar</a:t>
            </a:r>
            <a:r>
              <a:rPr lang="en-GB" sz="2800" dirty="0">
                <a:ea typeface="OpenDyslexic" charset="0"/>
                <a:cs typeface="OpenDyslexic" charset="0"/>
              </a:rPr>
              <a:t> makes an ‘or’ sound after the w - warn</a:t>
            </a:r>
          </a:p>
        </p:txBody>
      </p:sp>
      <p:pic>
        <p:nvPicPr>
          <p:cNvPr id="1026" name="Picture 2" descr="Box Cardboard Cardboard Box Packing Recycl">
            <a:extLst>
              <a:ext uri="{FF2B5EF4-FFF2-40B4-BE49-F238E27FC236}">
                <a16:creationId xmlns:a16="http://schemas.microsoft.com/office/drawing/2014/main" id="{DCF495B5-AB20-43D5-A144-26D25332E2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2560" y="4376102"/>
            <a:ext cx="3524587" cy="18901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ox Cardboard Cardboard Box Packing Recycl">
            <a:extLst>
              <a:ext uri="{FF2B5EF4-FFF2-40B4-BE49-F238E27FC236}">
                <a16:creationId xmlns:a16="http://schemas.microsoft.com/office/drawing/2014/main" id="{8918D522-8D5A-4404-98F6-CA9FB32ACE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6041" y="4327147"/>
            <a:ext cx="3524587" cy="1890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BE7785-3E35-4915-86B3-B7ED19F2C03F}"/>
              </a:ext>
            </a:extLst>
          </p:cNvPr>
          <p:cNvSpPr txBox="1"/>
          <p:nvPr/>
        </p:nvSpPr>
        <p:spPr>
          <a:xfrm>
            <a:off x="2075419" y="5613982"/>
            <a:ext cx="1983105" cy="369332"/>
          </a:xfrm>
          <a:prstGeom prst="rect">
            <a:avLst/>
          </a:prstGeom>
          <a:noFill/>
        </p:spPr>
        <p:txBody>
          <a:bodyPr wrap="square" rtlCol="0">
            <a:spAutoFit/>
          </a:bodyPr>
          <a:lstStyle/>
          <a:p>
            <a:pPr algn="ctr"/>
            <a:r>
              <a:rPr lang="en-GB" dirty="0">
                <a:latin typeface="OpenDyslexicAlta" pitchFamily="2" charset="77"/>
              </a:rPr>
              <a:t>/</a:t>
            </a:r>
            <a:r>
              <a:rPr lang="en-GB" dirty="0" err="1">
                <a:latin typeface="OpenDyslexicAlta" pitchFamily="2" charset="77"/>
              </a:rPr>
              <a:t>er</a:t>
            </a:r>
            <a:r>
              <a:rPr lang="en-GB" dirty="0">
                <a:latin typeface="OpenDyslexicAlta" pitchFamily="2" charset="77"/>
              </a:rPr>
              <a:t>/ sound</a:t>
            </a:r>
          </a:p>
        </p:txBody>
      </p:sp>
      <p:sp>
        <p:nvSpPr>
          <p:cNvPr id="9" name="TextBox 8">
            <a:extLst>
              <a:ext uri="{FF2B5EF4-FFF2-40B4-BE49-F238E27FC236}">
                <a16:creationId xmlns:a16="http://schemas.microsoft.com/office/drawing/2014/main" id="{DA07C5AD-C2F7-4B3F-9348-4A45F11668BD}"/>
              </a:ext>
            </a:extLst>
          </p:cNvPr>
          <p:cNvSpPr txBox="1"/>
          <p:nvPr/>
        </p:nvSpPr>
        <p:spPr>
          <a:xfrm>
            <a:off x="6948035" y="5613982"/>
            <a:ext cx="1983105" cy="369332"/>
          </a:xfrm>
          <a:prstGeom prst="rect">
            <a:avLst/>
          </a:prstGeom>
          <a:noFill/>
        </p:spPr>
        <p:txBody>
          <a:bodyPr wrap="square" rtlCol="0">
            <a:spAutoFit/>
          </a:bodyPr>
          <a:lstStyle/>
          <a:p>
            <a:pPr algn="ctr"/>
            <a:r>
              <a:rPr lang="en-GB" dirty="0">
                <a:latin typeface="OpenDyslexicAlta" pitchFamily="2" charset="77"/>
              </a:rPr>
              <a:t>/or/ sound</a:t>
            </a:r>
          </a:p>
        </p:txBody>
      </p:sp>
      <p:graphicFrame>
        <p:nvGraphicFramePr>
          <p:cNvPr id="7" name="Table 6">
            <a:extLst>
              <a:ext uri="{FF2B5EF4-FFF2-40B4-BE49-F238E27FC236}">
                <a16:creationId xmlns:a16="http://schemas.microsoft.com/office/drawing/2014/main" id="{9AD3FF3E-916E-4D1F-B921-3FABAD059AEE}"/>
              </a:ext>
            </a:extLst>
          </p:cNvPr>
          <p:cNvGraphicFramePr>
            <a:graphicFrameLocks noGrp="1"/>
          </p:cNvGraphicFramePr>
          <p:nvPr/>
        </p:nvGraphicFramePr>
        <p:xfrm>
          <a:off x="706120" y="2092853"/>
          <a:ext cx="10779762" cy="1518708"/>
        </p:xfrm>
        <a:graphic>
          <a:graphicData uri="http://schemas.openxmlformats.org/drawingml/2006/table">
            <a:tbl>
              <a:tblPr firstRow="1" bandRow="1">
                <a:tableStyleId>{5940675A-B579-460E-94D1-54222C63F5DA}</a:tableStyleId>
              </a:tblPr>
              <a:tblGrid>
                <a:gridCol w="1796627">
                  <a:extLst>
                    <a:ext uri="{9D8B030D-6E8A-4147-A177-3AD203B41FA5}">
                      <a16:colId xmlns:a16="http://schemas.microsoft.com/office/drawing/2014/main" val="2909748005"/>
                    </a:ext>
                  </a:extLst>
                </a:gridCol>
                <a:gridCol w="1796627">
                  <a:extLst>
                    <a:ext uri="{9D8B030D-6E8A-4147-A177-3AD203B41FA5}">
                      <a16:colId xmlns:a16="http://schemas.microsoft.com/office/drawing/2014/main" val="1553862251"/>
                    </a:ext>
                  </a:extLst>
                </a:gridCol>
                <a:gridCol w="1796627">
                  <a:extLst>
                    <a:ext uri="{9D8B030D-6E8A-4147-A177-3AD203B41FA5}">
                      <a16:colId xmlns:a16="http://schemas.microsoft.com/office/drawing/2014/main" val="151636795"/>
                    </a:ext>
                  </a:extLst>
                </a:gridCol>
                <a:gridCol w="1796627">
                  <a:extLst>
                    <a:ext uri="{9D8B030D-6E8A-4147-A177-3AD203B41FA5}">
                      <a16:colId xmlns:a16="http://schemas.microsoft.com/office/drawing/2014/main" val="2741658550"/>
                    </a:ext>
                  </a:extLst>
                </a:gridCol>
                <a:gridCol w="1796627">
                  <a:extLst>
                    <a:ext uri="{9D8B030D-6E8A-4147-A177-3AD203B41FA5}">
                      <a16:colId xmlns:a16="http://schemas.microsoft.com/office/drawing/2014/main" val="3738969676"/>
                    </a:ext>
                  </a:extLst>
                </a:gridCol>
                <a:gridCol w="1796627">
                  <a:extLst>
                    <a:ext uri="{9D8B030D-6E8A-4147-A177-3AD203B41FA5}">
                      <a16:colId xmlns:a16="http://schemas.microsoft.com/office/drawing/2014/main" val="3685015701"/>
                    </a:ext>
                  </a:extLst>
                </a:gridCol>
              </a:tblGrid>
              <a:tr h="759354">
                <a:tc>
                  <a:txBody>
                    <a:bodyPr/>
                    <a:lstStyle/>
                    <a:p>
                      <a:pPr algn="ctr"/>
                      <a:r>
                        <a:rPr lang="en-GB" sz="2200" dirty="0">
                          <a:latin typeface="OpenDyslexicAlta"/>
                        </a:rPr>
                        <a:t>word</a:t>
                      </a:r>
                    </a:p>
                  </a:txBody>
                  <a:tcPr/>
                </a:tc>
                <a:tc>
                  <a:txBody>
                    <a:bodyPr/>
                    <a:lstStyle/>
                    <a:p>
                      <a:pPr algn="ctr"/>
                      <a:r>
                        <a:rPr lang="en-GB" sz="2200" dirty="0">
                          <a:latin typeface="OpenDyslexicAlta"/>
                        </a:rPr>
                        <a:t>war</a:t>
                      </a:r>
                    </a:p>
                  </a:txBody>
                  <a:tcPr/>
                </a:tc>
                <a:tc>
                  <a:txBody>
                    <a:bodyPr/>
                    <a:lstStyle/>
                    <a:p>
                      <a:pPr algn="ctr"/>
                      <a:r>
                        <a:rPr lang="en-GB" sz="2200" dirty="0">
                          <a:latin typeface="OpenDyslexicAlta"/>
                        </a:rPr>
                        <a:t>worth</a:t>
                      </a:r>
                    </a:p>
                  </a:txBody>
                  <a:tcPr/>
                </a:tc>
                <a:tc>
                  <a:txBody>
                    <a:bodyPr/>
                    <a:lstStyle/>
                    <a:p>
                      <a:pPr algn="ctr"/>
                      <a:r>
                        <a:rPr lang="en-GB" sz="2200" dirty="0">
                          <a:latin typeface="OpenDyslexicAlta"/>
                        </a:rPr>
                        <a:t>worm</a:t>
                      </a:r>
                    </a:p>
                  </a:txBody>
                  <a:tcPr/>
                </a:tc>
                <a:tc>
                  <a:txBody>
                    <a:bodyPr/>
                    <a:lstStyle/>
                    <a:p>
                      <a:pPr algn="ctr"/>
                      <a:r>
                        <a:rPr lang="en-GB" sz="2200" dirty="0">
                          <a:latin typeface="OpenDyslexicAlta"/>
                        </a:rPr>
                        <a:t>warned</a:t>
                      </a:r>
                    </a:p>
                  </a:txBody>
                  <a:tcPr/>
                </a:tc>
                <a:tc>
                  <a:txBody>
                    <a:bodyPr/>
                    <a:lstStyle/>
                    <a:p>
                      <a:pPr algn="ctr"/>
                      <a:r>
                        <a:rPr lang="en-GB" sz="2200" dirty="0">
                          <a:latin typeface="OpenDyslexicAlta"/>
                        </a:rPr>
                        <a:t>worst</a:t>
                      </a:r>
                    </a:p>
                  </a:txBody>
                  <a:tcPr/>
                </a:tc>
                <a:extLst>
                  <a:ext uri="{0D108BD9-81ED-4DB2-BD59-A6C34878D82A}">
                    <a16:rowId xmlns:a16="http://schemas.microsoft.com/office/drawing/2014/main" val="3036658332"/>
                  </a:ext>
                </a:extLst>
              </a:tr>
              <a:tr h="759354">
                <a:tc>
                  <a:txBody>
                    <a:bodyPr/>
                    <a:lstStyle/>
                    <a:p>
                      <a:pPr algn="ctr"/>
                      <a:r>
                        <a:rPr lang="en-GB" sz="2200" dirty="0">
                          <a:latin typeface="OpenDyslexicAlta"/>
                        </a:rPr>
                        <a:t>warm</a:t>
                      </a:r>
                    </a:p>
                  </a:txBody>
                  <a:tcPr/>
                </a:tc>
                <a:tc>
                  <a:txBody>
                    <a:bodyPr/>
                    <a:lstStyle/>
                    <a:p>
                      <a:pPr algn="ctr"/>
                      <a:r>
                        <a:rPr lang="en-GB" sz="2200" dirty="0">
                          <a:latin typeface="OpenDyslexicAlta"/>
                        </a:rPr>
                        <a:t>work</a:t>
                      </a:r>
                    </a:p>
                  </a:txBody>
                  <a:tcPr/>
                </a:tc>
                <a:tc>
                  <a:txBody>
                    <a:bodyPr/>
                    <a:lstStyle/>
                    <a:p>
                      <a:pPr algn="ctr"/>
                      <a:r>
                        <a:rPr lang="en-GB" sz="2200" dirty="0">
                          <a:latin typeface="OpenDyslexicAlta"/>
                        </a:rPr>
                        <a:t>towards</a:t>
                      </a:r>
                    </a:p>
                  </a:txBody>
                  <a:tcPr/>
                </a:tc>
                <a:tc>
                  <a:txBody>
                    <a:bodyPr/>
                    <a:lstStyle/>
                    <a:p>
                      <a:pPr algn="ctr"/>
                      <a:r>
                        <a:rPr lang="en-GB" sz="2200" dirty="0">
                          <a:latin typeface="OpenDyslexicAlta"/>
                        </a:rPr>
                        <a:t>warn</a:t>
                      </a:r>
                    </a:p>
                  </a:txBody>
                  <a:tcPr/>
                </a:tc>
                <a:tc>
                  <a:txBody>
                    <a:bodyPr/>
                    <a:lstStyle/>
                    <a:p>
                      <a:pPr algn="ctr"/>
                      <a:r>
                        <a:rPr lang="en-GB" sz="2200" dirty="0">
                          <a:latin typeface="OpenDyslexicAlta"/>
                        </a:rPr>
                        <a:t>warmed</a:t>
                      </a:r>
                    </a:p>
                  </a:txBody>
                  <a:tcPr/>
                </a:tc>
                <a:tc>
                  <a:txBody>
                    <a:bodyPr/>
                    <a:lstStyle/>
                    <a:p>
                      <a:pPr algn="ctr"/>
                      <a:r>
                        <a:rPr lang="en-GB" sz="2200" dirty="0">
                          <a:latin typeface="OpenDyslexicAlta"/>
                        </a:rPr>
                        <a:t>world</a:t>
                      </a:r>
                    </a:p>
                  </a:txBody>
                  <a:tcPr/>
                </a:tc>
                <a:extLst>
                  <a:ext uri="{0D108BD9-81ED-4DB2-BD59-A6C34878D82A}">
                    <a16:rowId xmlns:a16="http://schemas.microsoft.com/office/drawing/2014/main" val="590146265"/>
                  </a:ext>
                </a:extLst>
              </a:tr>
            </a:tbl>
          </a:graphicData>
        </a:graphic>
      </p:graphicFrame>
    </p:spTree>
    <p:extLst>
      <p:ext uri="{BB962C8B-B14F-4D97-AF65-F5344CB8AC3E}">
        <p14:creationId xmlns:p14="http://schemas.microsoft.com/office/powerpoint/2010/main" val="303999922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CD98-A614-4EFB-8598-48B5B1B6826B}"/>
              </a:ext>
            </a:extLst>
          </p:cNvPr>
          <p:cNvSpPr>
            <a:spLocks noGrp="1"/>
          </p:cNvSpPr>
          <p:nvPr>
            <p:ph type="title"/>
          </p:nvPr>
        </p:nvSpPr>
        <p:spPr>
          <a:xfrm>
            <a:off x="706120" y="403186"/>
            <a:ext cx="9028430" cy="1325563"/>
          </a:xfrm>
        </p:spPr>
        <p:txBody>
          <a:bodyPr>
            <a:normAutofit/>
          </a:bodyPr>
          <a:lstStyle/>
          <a:p>
            <a:pPr lvl="0">
              <a:lnSpc>
                <a:spcPct val="100000"/>
              </a:lnSpc>
              <a:spcBef>
                <a:spcPts val="0"/>
              </a:spcBef>
              <a:defRPr/>
            </a:pPr>
            <a:r>
              <a:rPr lang="en-GB" sz="2800" dirty="0">
                <a:ea typeface="OpenDyslexic" charset="0"/>
                <a:cs typeface="OpenDyslexic" charset="0"/>
              </a:rPr>
              <a:t>or makes an ‘</a:t>
            </a:r>
            <a:r>
              <a:rPr lang="en-GB" sz="2800" dirty="0" err="1">
                <a:ea typeface="OpenDyslexic" charset="0"/>
                <a:cs typeface="OpenDyslexic" charset="0"/>
              </a:rPr>
              <a:t>er</a:t>
            </a:r>
            <a:r>
              <a:rPr lang="en-GB" sz="2800" dirty="0">
                <a:ea typeface="OpenDyslexic" charset="0"/>
                <a:cs typeface="OpenDyslexic" charset="0"/>
              </a:rPr>
              <a:t>’ sound after the w - work</a:t>
            </a:r>
            <a:br>
              <a:rPr lang="en-GB" sz="2800" dirty="0">
                <a:ea typeface="OpenDyslexic" charset="0"/>
                <a:cs typeface="OpenDyslexic" charset="0"/>
              </a:rPr>
            </a:br>
            <a:r>
              <a:rPr lang="en-GB" sz="2800" dirty="0" err="1">
                <a:ea typeface="OpenDyslexic" charset="0"/>
                <a:cs typeface="OpenDyslexic" charset="0"/>
              </a:rPr>
              <a:t>ar</a:t>
            </a:r>
            <a:r>
              <a:rPr lang="en-GB" sz="2800" dirty="0">
                <a:ea typeface="OpenDyslexic" charset="0"/>
                <a:cs typeface="OpenDyslexic" charset="0"/>
              </a:rPr>
              <a:t> makes an ‘or’ sound after the w - warn</a:t>
            </a:r>
          </a:p>
        </p:txBody>
      </p:sp>
      <p:pic>
        <p:nvPicPr>
          <p:cNvPr id="1026" name="Picture 2" descr="Box Cardboard Cardboard Box Packing Recycl">
            <a:extLst>
              <a:ext uri="{FF2B5EF4-FFF2-40B4-BE49-F238E27FC236}">
                <a16:creationId xmlns:a16="http://schemas.microsoft.com/office/drawing/2014/main" id="{DCF495B5-AB20-43D5-A144-26D25332E2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2560" y="4376102"/>
            <a:ext cx="3524587" cy="18901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ox Cardboard Cardboard Box Packing Recycl">
            <a:extLst>
              <a:ext uri="{FF2B5EF4-FFF2-40B4-BE49-F238E27FC236}">
                <a16:creationId xmlns:a16="http://schemas.microsoft.com/office/drawing/2014/main" id="{8918D522-8D5A-4404-98F6-CA9FB32ACE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6041" y="4327147"/>
            <a:ext cx="3524587" cy="1890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BE7785-3E35-4915-86B3-B7ED19F2C03F}"/>
              </a:ext>
            </a:extLst>
          </p:cNvPr>
          <p:cNvSpPr txBox="1"/>
          <p:nvPr/>
        </p:nvSpPr>
        <p:spPr>
          <a:xfrm>
            <a:off x="2075419" y="5613982"/>
            <a:ext cx="1983105" cy="369332"/>
          </a:xfrm>
          <a:prstGeom prst="rect">
            <a:avLst/>
          </a:prstGeom>
          <a:noFill/>
        </p:spPr>
        <p:txBody>
          <a:bodyPr wrap="square" rtlCol="0">
            <a:spAutoFit/>
          </a:bodyPr>
          <a:lstStyle/>
          <a:p>
            <a:pPr algn="ctr"/>
            <a:r>
              <a:rPr lang="en-GB" dirty="0">
                <a:latin typeface="OpenDyslexicAlta" pitchFamily="2" charset="77"/>
              </a:rPr>
              <a:t>/</a:t>
            </a:r>
            <a:r>
              <a:rPr lang="en-GB" dirty="0" err="1">
                <a:latin typeface="OpenDyslexicAlta" pitchFamily="2" charset="77"/>
              </a:rPr>
              <a:t>er</a:t>
            </a:r>
            <a:r>
              <a:rPr lang="en-GB" dirty="0">
                <a:latin typeface="OpenDyslexicAlta" pitchFamily="2" charset="77"/>
              </a:rPr>
              <a:t>/ sound</a:t>
            </a:r>
          </a:p>
        </p:txBody>
      </p:sp>
      <p:sp>
        <p:nvSpPr>
          <p:cNvPr id="9" name="TextBox 8">
            <a:extLst>
              <a:ext uri="{FF2B5EF4-FFF2-40B4-BE49-F238E27FC236}">
                <a16:creationId xmlns:a16="http://schemas.microsoft.com/office/drawing/2014/main" id="{DA07C5AD-C2F7-4B3F-9348-4A45F11668BD}"/>
              </a:ext>
            </a:extLst>
          </p:cNvPr>
          <p:cNvSpPr txBox="1"/>
          <p:nvPr/>
        </p:nvSpPr>
        <p:spPr>
          <a:xfrm>
            <a:off x="6948035" y="5613982"/>
            <a:ext cx="1983105" cy="369332"/>
          </a:xfrm>
          <a:prstGeom prst="rect">
            <a:avLst/>
          </a:prstGeom>
          <a:noFill/>
        </p:spPr>
        <p:txBody>
          <a:bodyPr wrap="square" rtlCol="0">
            <a:spAutoFit/>
          </a:bodyPr>
          <a:lstStyle/>
          <a:p>
            <a:pPr algn="ctr"/>
            <a:r>
              <a:rPr lang="en-GB" dirty="0">
                <a:latin typeface="OpenDyslexicAlta" pitchFamily="2" charset="77"/>
              </a:rPr>
              <a:t>/or/ sound</a:t>
            </a:r>
          </a:p>
        </p:txBody>
      </p:sp>
      <p:graphicFrame>
        <p:nvGraphicFramePr>
          <p:cNvPr id="7" name="Table 6">
            <a:extLst>
              <a:ext uri="{FF2B5EF4-FFF2-40B4-BE49-F238E27FC236}">
                <a16:creationId xmlns:a16="http://schemas.microsoft.com/office/drawing/2014/main" id="{9AD3FF3E-916E-4D1F-B921-3FABAD059AEE}"/>
              </a:ext>
            </a:extLst>
          </p:cNvPr>
          <p:cNvGraphicFramePr>
            <a:graphicFrameLocks noGrp="1"/>
          </p:cNvGraphicFramePr>
          <p:nvPr>
            <p:extLst>
              <p:ext uri="{D42A27DB-BD31-4B8C-83A1-F6EECF244321}">
                <p14:modId xmlns:p14="http://schemas.microsoft.com/office/powerpoint/2010/main" val="2120928570"/>
              </p:ext>
            </p:extLst>
          </p:nvPr>
        </p:nvGraphicFramePr>
        <p:xfrm>
          <a:off x="706120" y="2092853"/>
          <a:ext cx="10779762" cy="1518708"/>
        </p:xfrm>
        <a:graphic>
          <a:graphicData uri="http://schemas.openxmlformats.org/drawingml/2006/table">
            <a:tbl>
              <a:tblPr firstRow="1" bandRow="1">
                <a:tableStyleId>{5940675A-B579-460E-94D1-54222C63F5DA}</a:tableStyleId>
              </a:tblPr>
              <a:tblGrid>
                <a:gridCol w="1796627">
                  <a:extLst>
                    <a:ext uri="{9D8B030D-6E8A-4147-A177-3AD203B41FA5}">
                      <a16:colId xmlns:a16="http://schemas.microsoft.com/office/drawing/2014/main" val="2909748005"/>
                    </a:ext>
                  </a:extLst>
                </a:gridCol>
                <a:gridCol w="1796627">
                  <a:extLst>
                    <a:ext uri="{9D8B030D-6E8A-4147-A177-3AD203B41FA5}">
                      <a16:colId xmlns:a16="http://schemas.microsoft.com/office/drawing/2014/main" val="1553862251"/>
                    </a:ext>
                  </a:extLst>
                </a:gridCol>
                <a:gridCol w="1796627">
                  <a:extLst>
                    <a:ext uri="{9D8B030D-6E8A-4147-A177-3AD203B41FA5}">
                      <a16:colId xmlns:a16="http://schemas.microsoft.com/office/drawing/2014/main" val="151636795"/>
                    </a:ext>
                  </a:extLst>
                </a:gridCol>
                <a:gridCol w="1796627">
                  <a:extLst>
                    <a:ext uri="{9D8B030D-6E8A-4147-A177-3AD203B41FA5}">
                      <a16:colId xmlns:a16="http://schemas.microsoft.com/office/drawing/2014/main" val="2741658550"/>
                    </a:ext>
                  </a:extLst>
                </a:gridCol>
                <a:gridCol w="1796627">
                  <a:extLst>
                    <a:ext uri="{9D8B030D-6E8A-4147-A177-3AD203B41FA5}">
                      <a16:colId xmlns:a16="http://schemas.microsoft.com/office/drawing/2014/main" val="3738969676"/>
                    </a:ext>
                  </a:extLst>
                </a:gridCol>
                <a:gridCol w="1796627">
                  <a:extLst>
                    <a:ext uri="{9D8B030D-6E8A-4147-A177-3AD203B41FA5}">
                      <a16:colId xmlns:a16="http://schemas.microsoft.com/office/drawing/2014/main" val="3685015701"/>
                    </a:ext>
                  </a:extLst>
                </a:gridCol>
              </a:tblGrid>
              <a:tr h="759354">
                <a:tc>
                  <a:txBody>
                    <a:bodyPr/>
                    <a:lstStyle/>
                    <a:p>
                      <a:pPr algn="ctr"/>
                      <a:r>
                        <a:rPr lang="en-GB" sz="2200" dirty="0">
                          <a:latin typeface="OpenDyslexicAlta"/>
                        </a:rPr>
                        <a:t>word</a:t>
                      </a:r>
                    </a:p>
                  </a:txBody>
                  <a:tcPr/>
                </a:tc>
                <a:tc>
                  <a:txBody>
                    <a:bodyPr/>
                    <a:lstStyle/>
                    <a:p>
                      <a:pPr algn="ctr"/>
                      <a:r>
                        <a:rPr lang="en-GB" sz="2200" dirty="0">
                          <a:latin typeface="OpenDyslexicAlta"/>
                        </a:rPr>
                        <a:t>war</a:t>
                      </a:r>
                    </a:p>
                  </a:txBody>
                  <a:tcPr/>
                </a:tc>
                <a:tc>
                  <a:txBody>
                    <a:bodyPr/>
                    <a:lstStyle/>
                    <a:p>
                      <a:pPr algn="ctr"/>
                      <a:r>
                        <a:rPr lang="en-GB" sz="2200" dirty="0">
                          <a:latin typeface="OpenDyslexicAlta"/>
                        </a:rPr>
                        <a:t>worth</a:t>
                      </a:r>
                    </a:p>
                  </a:txBody>
                  <a:tcPr/>
                </a:tc>
                <a:tc>
                  <a:txBody>
                    <a:bodyPr/>
                    <a:lstStyle/>
                    <a:p>
                      <a:pPr algn="ctr"/>
                      <a:r>
                        <a:rPr lang="en-GB" sz="2200" dirty="0">
                          <a:latin typeface="OpenDyslexicAlta"/>
                        </a:rPr>
                        <a:t>worm</a:t>
                      </a:r>
                    </a:p>
                  </a:txBody>
                  <a:tcPr/>
                </a:tc>
                <a:tc>
                  <a:txBody>
                    <a:bodyPr/>
                    <a:lstStyle/>
                    <a:p>
                      <a:pPr algn="ctr"/>
                      <a:r>
                        <a:rPr lang="en-GB" sz="2200" dirty="0">
                          <a:latin typeface="OpenDyslexicAlta"/>
                        </a:rPr>
                        <a:t>warned</a:t>
                      </a:r>
                    </a:p>
                  </a:txBody>
                  <a:tcPr/>
                </a:tc>
                <a:tc>
                  <a:txBody>
                    <a:bodyPr/>
                    <a:lstStyle/>
                    <a:p>
                      <a:pPr algn="ctr"/>
                      <a:r>
                        <a:rPr lang="en-GB" sz="2200" dirty="0">
                          <a:latin typeface="OpenDyslexicAlta"/>
                        </a:rPr>
                        <a:t>worst</a:t>
                      </a:r>
                    </a:p>
                  </a:txBody>
                  <a:tcPr/>
                </a:tc>
                <a:extLst>
                  <a:ext uri="{0D108BD9-81ED-4DB2-BD59-A6C34878D82A}">
                    <a16:rowId xmlns:a16="http://schemas.microsoft.com/office/drawing/2014/main" val="3036658332"/>
                  </a:ext>
                </a:extLst>
              </a:tr>
              <a:tr h="759354">
                <a:tc>
                  <a:txBody>
                    <a:bodyPr/>
                    <a:lstStyle/>
                    <a:p>
                      <a:pPr algn="ctr"/>
                      <a:r>
                        <a:rPr lang="en-GB" sz="2200" dirty="0">
                          <a:latin typeface="OpenDyslexicAlta"/>
                        </a:rPr>
                        <a:t>warm</a:t>
                      </a:r>
                    </a:p>
                  </a:txBody>
                  <a:tcPr/>
                </a:tc>
                <a:tc>
                  <a:txBody>
                    <a:bodyPr/>
                    <a:lstStyle/>
                    <a:p>
                      <a:pPr algn="ctr"/>
                      <a:r>
                        <a:rPr lang="en-GB" sz="2200" dirty="0">
                          <a:latin typeface="OpenDyslexicAlta"/>
                        </a:rPr>
                        <a:t>work</a:t>
                      </a:r>
                    </a:p>
                  </a:txBody>
                  <a:tcPr/>
                </a:tc>
                <a:tc>
                  <a:txBody>
                    <a:bodyPr/>
                    <a:lstStyle/>
                    <a:p>
                      <a:pPr algn="ctr"/>
                      <a:r>
                        <a:rPr lang="en-GB" sz="2200" dirty="0">
                          <a:latin typeface="OpenDyslexicAlta"/>
                        </a:rPr>
                        <a:t>towards</a:t>
                      </a:r>
                    </a:p>
                  </a:txBody>
                  <a:tcPr/>
                </a:tc>
                <a:tc>
                  <a:txBody>
                    <a:bodyPr/>
                    <a:lstStyle/>
                    <a:p>
                      <a:pPr algn="ctr"/>
                      <a:r>
                        <a:rPr lang="en-GB" sz="2200" dirty="0">
                          <a:latin typeface="OpenDyslexicAlta"/>
                        </a:rPr>
                        <a:t>warn</a:t>
                      </a:r>
                    </a:p>
                  </a:txBody>
                  <a:tcPr/>
                </a:tc>
                <a:tc>
                  <a:txBody>
                    <a:bodyPr/>
                    <a:lstStyle/>
                    <a:p>
                      <a:pPr algn="ctr"/>
                      <a:r>
                        <a:rPr lang="en-GB" sz="2200" dirty="0">
                          <a:latin typeface="OpenDyslexicAlta"/>
                        </a:rPr>
                        <a:t>warmed</a:t>
                      </a:r>
                    </a:p>
                  </a:txBody>
                  <a:tcPr/>
                </a:tc>
                <a:tc>
                  <a:txBody>
                    <a:bodyPr/>
                    <a:lstStyle/>
                    <a:p>
                      <a:pPr algn="ctr"/>
                      <a:r>
                        <a:rPr lang="en-GB" sz="2200" dirty="0">
                          <a:latin typeface="OpenDyslexicAlta"/>
                        </a:rPr>
                        <a:t>world</a:t>
                      </a:r>
                    </a:p>
                  </a:txBody>
                  <a:tcPr/>
                </a:tc>
                <a:extLst>
                  <a:ext uri="{0D108BD9-81ED-4DB2-BD59-A6C34878D82A}">
                    <a16:rowId xmlns:a16="http://schemas.microsoft.com/office/drawing/2014/main" val="590146265"/>
                  </a:ext>
                </a:extLst>
              </a:tr>
            </a:tbl>
          </a:graphicData>
        </a:graphic>
      </p:graphicFrame>
      <p:sp>
        <p:nvSpPr>
          <p:cNvPr id="3" name="TextBox 2">
            <a:extLst>
              <a:ext uri="{FF2B5EF4-FFF2-40B4-BE49-F238E27FC236}">
                <a16:creationId xmlns:a16="http://schemas.microsoft.com/office/drawing/2014/main" id="{C43649F1-23CA-024E-940C-3674EB42F600}"/>
              </a:ext>
            </a:extLst>
          </p:cNvPr>
          <p:cNvSpPr txBox="1"/>
          <p:nvPr/>
        </p:nvSpPr>
        <p:spPr>
          <a:xfrm>
            <a:off x="414670" y="265814"/>
            <a:ext cx="1796902" cy="369332"/>
          </a:xfrm>
          <a:prstGeom prst="rect">
            <a:avLst/>
          </a:prstGeom>
          <a:noFill/>
        </p:spPr>
        <p:txBody>
          <a:bodyPr wrap="square" rtlCol="0">
            <a:spAutoFit/>
          </a:bodyPr>
          <a:lstStyle/>
          <a:p>
            <a:r>
              <a:rPr lang="en-GB" dirty="0">
                <a:solidFill>
                  <a:srgbClr val="FF3860"/>
                </a:solidFill>
                <a:latin typeface="Muli" pitchFamily="2" charset="77"/>
              </a:rPr>
              <a:t>Answers: </a:t>
            </a:r>
          </a:p>
        </p:txBody>
      </p:sp>
      <p:sp>
        <p:nvSpPr>
          <p:cNvPr id="5" name="Rectangle 4">
            <a:extLst>
              <a:ext uri="{FF2B5EF4-FFF2-40B4-BE49-F238E27FC236}">
                <a16:creationId xmlns:a16="http://schemas.microsoft.com/office/drawing/2014/main" id="{2F981E13-0B97-8749-B268-87089AC693AA}"/>
              </a:ext>
            </a:extLst>
          </p:cNvPr>
          <p:cNvSpPr/>
          <p:nvPr/>
        </p:nvSpPr>
        <p:spPr>
          <a:xfrm>
            <a:off x="1686787" y="4006770"/>
            <a:ext cx="777264" cy="369332"/>
          </a:xfrm>
          <a:prstGeom prst="rect">
            <a:avLst/>
          </a:prstGeom>
        </p:spPr>
        <p:txBody>
          <a:bodyPr wrap="none">
            <a:spAutoFit/>
          </a:bodyPr>
          <a:lstStyle/>
          <a:p>
            <a:pPr algn="ctr"/>
            <a:r>
              <a:rPr lang="en-GB" dirty="0">
                <a:solidFill>
                  <a:srgbClr val="FF3860"/>
                </a:solidFill>
                <a:latin typeface="OpenDyslexicAlta"/>
              </a:rPr>
              <a:t>word</a:t>
            </a:r>
          </a:p>
        </p:txBody>
      </p:sp>
      <p:sp>
        <p:nvSpPr>
          <p:cNvPr id="8" name="Rectangle 7">
            <a:extLst>
              <a:ext uri="{FF2B5EF4-FFF2-40B4-BE49-F238E27FC236}">
                <a16:creationId xmlns:a16="http://schemas.microsoft.com/office/drawing/2014/main" id="{7A702549-1D1B-B545-8829-A36C5C9DEE5D}"/>
              </a:ext>
            </a:extLst>
          </p:cNvPr>
          <p:cNvSpPr/>
          <p:nvPr/>
        </p:nvSpPr>
        <p:spPr>
          <a:xfrm>
            <a:off x="7080890" y="4006770"/>
            <a:ext cx="858697" cy="369332"/>
          </a:xfrm>
          <a:prstGeom prst="rect">
            <a:avLst/>
          </a:prstGeom>
        </p:spPr>
        <p:txBody>
          <a:bodyPr wrap="none">
            <a:spAutoFit/>
          </a:bodyPr>
          <a:lstStyle/>
          <a:p>
            <a:pPr algn="ctr"/>
            <a:r>
              <a:rPr lang="en-GB" dirty="0">
                <a:solidFill>
                  <a:srgbClr val="FF3860"/>
                </a:solidFill>
                <a:latin typeface="OpenDyslexicAlta"/>
              </a:rPr>
              <a:t>warm</a:t>
            </a:r>
          </a:p>
        </p:txBody>
      </p:sp>
      <p:sp>
        <p:nvSpPr>
          <p:cNvPr id="10" name="Rectangle 9">
            <a:extLst>
              <a:ext uri="{FF2B5EF4-FFF2-40B4-BE49-F238E27FC236}">
                <a16:creationId xmlns:a16="http://schemas.microsoft.com/office/drawing/2014/main" id="{84775299-EEB9-0244-9260-FAECB4ACC589}"/>
              </a:ext>
            </a:extLst>
          </p:cNvPr>
          <p:cNvSpPr/>
          <p:nvPr/>
        </p:nvSpPr>
        <p:spPr>
          <a:xfrm>
            <a:off x="7939587" y="3822104"/>
            <a:ext cx="634276" cy="369332"/>
          </a:xfrm>
          <a:prstGeom prst="rect">
            <a:avLst/>
          </a:prstGeom>
        </p:spPr>
        <p:txBody>
          <a:bodyPr wrap="none">
            <a:spAutoFit/>
          </a:bodyPr>
          <a:lstStyle/>
          <a:p>
            <a:pPr algn="ctr"/>
            <a:r>
              <a:rPr lang="en-GB" dirty="0">
                <a:solidFill>
                  <a:srgbClr val="FF3860"/>
                </a:solidFill>
                <a:latin typeface="OpenDyslexicAlta"/>
              </a:rPr>
              <a:t>war</a:t>
            </a:r>
          </a:p>
        </p:txBody>
      </p:sp>
      <p:sp>
        <p:nvSpPr>
          <p:cNvPr id="11" name="Rectangle 10">
            <a:extLst>
              <a:ext uri="{FF2B5EF4-FFF2-40B4-BE49-F238E27FC236}">
                <a16:creationId xmlns:a16="http://schemas.microsoft.com/office/drawing/2014/main" id="{A7247D4A-47B7-0943-9F27-D4393C33F0A1}"/>
              </a:ext>
            </a:extLst>
          </p:cNvPr>
          <p:cNvSpPr/>
          <p:nvPr/>
        </p:nvSpPr>
        <p:spPr>
          <a:xfrm>
            <a:off x="2671286" y="3908491"/>
            <a:ext cx="791370" cy="369332"/>
          </a:xfrm>
          <a:prstGeom prst="rect">
            <a:avLst/>
          </a:prstGeom>
        </p:spPr>
        <p:txBody>
          <a:bodyPr wrap="none">
            <a:spAutoFit/>
          </a:bodyPr>
          <a:lstStyle/>
          <a:p>
            <a:pPr algn="ctr"/>
            <a:r>
              <a:rPr lang="en-GB" dirty="0">
                <a:solidFill>
                  <a:srgbClr val="FF3860"/>
                </a:solidFill>
                <a:latin typeface="OpenDyslexicAlta"/>
              </a:rPr>
              <a:t>work</a:t>
            </a:r>
          </a:p>
        </p:txBody>
      </p:sp>
      <p:sp>
        <p:nvSpPr>
          <p:cNvPr id="12" name="Rectangle 11">
            <a:extLst>
              <a:ext uri="{FF2B5EF4-FFF2-40B4-BE49-F238E27FC236}">
                <a16:creationId xmlns:a16="http://schemas.microsoft.com/office/drawing/2014/main" id="{9D465A39-D939-CE43-A9FE-CEF9016CC8DF}"/>
              </a:ext>
            </a:extLst>
          </p:cNvPr>
          <p:cNvSpPr/>
          <p:nvPr/>
        </p:nvSpPr>
        <p:spPr>
          <a:xfrm>
            <a:off x="3586274" y="3908491"/>
            <a:ext cx="898771" cy="369332"/>
          </a:xfrm>
          <a:prstGeom prst="rect">
            <a:avLst/>
          </a:prstGeom>
        </p:spPr>
        <p:txBody>
          <a:bodyPr wrap="none">
            <a:spAutoFit/>
          </a:bodyPr>
          <a:lstStyle/>
          <a:p>
            <a:pPr algn="ctr"/>
            <a:r>
              <a:rPr lang="en-GB" dirty="0">
                <a:solidFill>
                  <a:srgbClr val="FF3860"/>
                </a:solidFill>
                <a:latin typeface="OpenDyslexicAlta"/>
              </a:rPr>
              <a:t>worth</a:t>
            </a:r>
          </a:p>
        </p:txBody>
      </p:sp>
      <p:sp>
        <p:nvSpPr>
          <p:cNvPr id="13" name="Rectangle 12">
            <a:extLst>
              <a:ext uri="{FF2B5EF4-FFF2-40B4-BE49-F238E27FC236}">
                <a16:creationId xmlns:a16="http://schemas.microsoft.com/office/drawing/2014/main" id="{DB99C4D0-201F-C54D-9FC2-1E4C3935E2A1}"/>
              </a:ext>
            </a:extLst>
          </p:cNvPr>
          <p:cNvSpPr/>
          <p:nvPr/>
        </p:nvSpPr>
        <p:spPr>
          <a:xfrm>
            <a:off x="8573863" y="3822104"/>
            <a:ext cx="1166024" cy="369332"/>
          </a:xfrm>
          <a:prstGeom prst="rect">
            <a:avLst/>
          </a:prstGeom>
        </p:spPr>
        <p:txBody>
          <a:bodyPr wrap="none">
            <a:spAutoFit/>
          </a:bodyPr>
          <a:lstStyle/>
          <a:p>
            <a:pPr algn="ctr"/>
            <a:r>
              <a:rPr lang="en-GB" dirty="0">
                <a:solidFill>
                  <a:srgbClr val="FF3860"/>
                </a:solidFill>
                <a:latin typeface="OpenDyslexicAlta"/>
              </a:rPr>
              <a:t>towards</a:t>
            </a:r>
          </a:p>
        </p:txBody>
      </p:sp>
      <p:sp>
        <p:nvSpPr>
          <p:cNvPr id="14" name="Rectangle 13">
            <a:extLst>
              <a:ext uri="{FF2B5EF4-FFF2-40B4-BE49-F238E27FC236}">
                <a16:creationId xmlns:a16="http://schemas.microsoft.com/office/drawing/2014/main" id="{D0FD631A-495E-E748-88BD-032269D1209B}"/>
              </a:ext>
            </a:extLst>
          </p:cNvPr>
          <p:cNvSpPr/>
          <p:nvPr/>
        </p:nvSpPr>
        <p:spPr>
          <a:xfrm>
            <a:off x="4477031" y="3908491"/>
            <a:ext cx="866711" cy="369332"/>
          </a:xfrm>
          <a:prstGeom prst="rect">
            <a:avLst/>
          </a:prstGeom>
        </p:spPr>
        <p:txBody>
          <a:bodyPr wrap="none">
            <a:spAutoFit/>
          </a:bodyPr>
          <a:lstStyle/>
          <a:p>
            <a:pPr algn="ctr"/>
            <a:r>
              <a:rPr lang="en-GB" dirty="0">
                <a:solidFill>
                  <a:srgbClr val="FF3860"/>
                </a:solidFill>
                <a:latin typeface="OpenDyslexicAlta"/>
              </a:rPr>
              <a:t>worm</a:t>
            </a:r>
          </a:p>
        </p:txBody>
      </p:sp>
      <p:sp>
        <p:nvSpPr>
          <p:cNvPr id="15" name="Rectangle 14">
            <a:extLst>
              <a:ext uri="{FF2B5EF4-FFF2-40B4-BE49-F238E27FC236}">
                <a16:creationId xmlns:a16="http://schemas.microsoft.com/office/drawing/2014/main" id="{63636A9D-B172-A643-9FC5-E3FA92C433FB}"/>
              </a:ext>
            </a:extLst>
          </p:cNvPr>
          <p:cNvSpPr/>
          <p:nvPr/>
        </p:nvSpPr>
        <p:spPr>
          <a:xfrm>
            <a:off x="9831888" y="3982293"/>
            <a:ext cx="781752" cy="369332"/>
          </a:xfrm>
          <a:prstGeom prst="rect">
            <a:avLst/>
          </a:prstGeom>
        </p:spPr>
        <p:txBody>
          <a:bodyPr wrap="none">
            <a:spAutoFit/>
          </a:bodyPr>
          <a:lstStyle/>
          <a:p>
            <a:pPr algn="ctr"/>
            <a:r>
              <a:rPr lang="en-GB" dirty="0">
                <a:solidFill>
                  <a:srgbClr val="FF3860"/>
                </a:solidFill>
                <a:latin typeface="OpenDyslexicAlta"/>
              </a:rPr>
              <a:t>warn</a:t>
            </a:r>
          </a:p>
        </p:txBody>
      </p:sp>
      <p:sp>
        <p:nvSpPr>
          <p:cNvPr id="16" name="Rectangle 15">
            <a:extLst>
              <a:ext uri="{FF2B5EF4-FFF2-40B4-BE49-F238E27FC236}">
                <a16:creationId xmlns:a16="http://schemas.microsoft.com/office/drawing/2014/main" id="{7D1BB71F-7B5F-1B4B-A56C-B0887E2C2401}"/>
              </a:ext>
            </a:extLst>
          </p:cNvPr>
          <p:cNvSpPr/>
          <p:nvPr/>
        </p:nvSpPr>
        <p:spPr>
          <a:xfrm>
            <a:off x="9858281" y="3664671"/>
            <a:ext cx="1074846" cy="369332"/>
          </a:xfrm>
          <a:prstGeom prst="rect">
            <a:avLst/>
          </a:prstGeom>
        </p:spPr>
        <p:txBody>
          <a:bodyPr wrap="none">
            <a:spAutoFit/>
          </a:bodyPr>
          <a:lstStyle/>
          <a:p>
            <a:pPr algn="ctr"/>
            <a:r>
              <a:rPr lang="en-GB" dirty="0">
                <a:solidFill>
                  <a:srgbClr val="FF3860"/>
                </a:solidFill>
                <a:latin typeface="OpenDyslexicAlta"/>
              </a:rPr>
              <a:t>warned</a:t>
            </a:r>
          </a:p>
        </p:txBody>
      </p:sp>
      <p:sp>
        <p:nvSpPr>
          <p:cNvPr id="17" name="Rectangle 16">
            <a:extLst>
              <a:ext uri="{FF2B5EF4-FFF2-40B4-BE49-F238E27FC236}">
                <a16:creationId xmlns:a16="http://schemas.microsoft.com/office/drawing/2014/main" id="{F8E58FF6-17F9-1746-9B88-B4985279E34B}"/>
              </a:ext>
            </a:extLst>
          </p:cNvPr>
          <p:cNvSpPr/>
          <p:nvPr/>
        </p:nvSpPr>
        <p:spPr>
          <a:xfrm>
            <a:off x="6269832" y="3664671"/>
            <a:ext cx="1156855" cy="369332"/>
          </a:xfrm>
          <a:prstGeom prst="rect">
            <a:avLst/>
          </a:prstGeom>
        </p:spPr>
        <p:txBody>
          <a:bodyPr wrap="none">
            <a:spAutoFit/>
          </a:bodyPr>
          <a:lstStyle/>
          <a:p>
            <a:pPr algn="ctr"/>
            <a:r>
              <a:rPr lang="en-GB" dirty="0">
                <a:solidFill>
                  <a:srgbClr val="FF3860"/>
                </a:solidFill>
                <a:latin typeface="OpenDyslexicAlta"/>
              </a:rPr>
              <a:t>warmed</a:t>
            </a:r>
          </a:p>
        </p:txBody>
      </p:sp>
      <p:sp>
        <p:nvSpPr>
          <p:cNvPr id="18" name="Rectangle 17">
            <a:extLst>
              <a:ext uri="{FF2B5EF4-FFF2-40B4-BE49-F238E27FC236}">
                <a16:creationId xmlns:a16="http://schemas.microsoft.com/office/drawing/2014/main" id="{74FC2142-4B8B-4B43-9F4E-0CB0774A27C3}"/>
              </a:ext>
            </a:extLst>
          </p:cNvPr>
          <p:cNvSpPr/>
          <p:nvPr/>
        </p:nvSpPr>
        <p:spPr>
          <a:xfrm>
            <a:off x="870948" y="3739945"/>
            <a:ext cx="884345" cy="369332"/>
          </a:xfrm>
          <a:prstGeom prst="rect">
            <a:avLst/>
          </a:prstGeom>
        </p:spPr>
        <p:txBody>
          <a:bodyPr wrap="none">
            <a:spAutoFit/>
          </a:bodyPr>
          <a:lstStyle/>
          <a:p>
            <a:pPr algn="ctr"/>
            <a:r>
              <a:rPr lang="en-GB" dirty="0">
                <a:solidFill>
                  <a:srgbClr val="FF3860"/>
                </a:solidFill>
                <a:latin typeface="OpenDyslexicAlta"/>
              </a:rPr>
              <a:t>worst</a:t>
            </a:r>
          </a:p>
        </p:txBody>
      </p:sp>
      <p:sp>
        <p:nvSpPr>
          <p:cNvPr id="19" name="Rectangle 18">
            <a:extLst>
              <a:ext uri="{FF2B5EF4-FFF2-40B4-BE49-F238E27FC236}">
                <a16:creationId xmlns:a16="http://schemas.microsoft.com/office/drawing/2014/main" id="{CF3B4716-3D87-9F48-93C8-0464C243B1AF}"/>
              </a:ext>
            </a:extLst>
          </p:cNvPr>
          <p:cNvSpPr/>
          <p:nvPr/>
        </p:nvSpPr>
        <p:spPr>
          <a:xfrm>
            <a:off x="729848" y="4327147"/>
            <a:ext cx="869918" cy="369332"/>
          </a:xfrm>
          <a:prstGeom prst="rect">
            <a:avLst/>
          </a:prstGeom>
        </p:spPr>
        <p:txBody>
          <a:bodyPr wrap="none">
            <a:spAutoFit/>
          </a:bodyPr>
          <a:lstStyle/>
          <a:p>
            <a:pPr algn="ctr"/>
            <a:r>
              <a:rPr lang="en-GB" dirty="0">
                <a:solidFill>
                  <a:srgbClr val="FF3860"/>
                </a:solidFill>
                <a:latin typeface="OpenDyslexicAlta"/>
              </a:rPr>
              <a:t>world</a:t>
            </a:r>
          </a:p>
        </p:txBody>
      </p:sp>
      <p:cxnSp>
        <p:nvCxnSpPr>
          <p:cNvPr id="21" name="Straight Arrow Connector 20">
            <a:extLst>
              <a:ext uri="{FF2B5EF4-FFF2-40B4-BE49-F238E27FC236}">
                <a16:creationId xmlns:a16="http://schemas.microsoft.com/office/drawing/2014/main" id="{9C3FB92F-06DF-8A42-BA5D-6B802B169670}"/>
              </a:ext>
            </a:extLst>
          </p:cNvPr>
          <p:cNvCxnSpPr/>
          <p:nvPr/>
        </p:nvCxnSpPr>
        <p:spPr>
          <a:xfrm>
            <a:off x="1479552" y="4641112"/>
            <a:ext cx="1191734" cy="3448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670A4D1-0948-F842-ACDC-BE034987C8ED}"/>
              </a:ext>
            </a:extLst>
          </p:cNvPr>
          <p:cNvCxnSpPr>
            <a:cxnSpLocks/>
            <a:stCxn id="18" idx="2"/>
          </p:cNvCxnSpPr>
          <p:nvPr/>
        </p:nvCxnSpPr>
        <p:spPr>
          <a:xfrm>
            <a:off x="1313121" y="4109277"/>
            <a:ext cx="1358165" cy="7344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F442511-154D-9D42-BC48-E0C16FEE05BD}"/>
              </a:ext>
            </a:extLst>
          </p:cNvPr>
          <p:cNvCxnSpPr>
            <a:cxnSpLocks/>
          </p:cNvCxnSpPr>
          <p:nvPr/>
        </p:nvCxnSpPr>
        <p:spPr>
          <a:xfrm>
            <a:off x="2330142" y="4327147"/>
            <a:ext cx="641658" cy="5165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12A4E14-E0EC-0045-9D8F-8D51895DC45A}"/>
              </a:ext>
            </a:extLst>
          </p:cNvPr>
          <p:cNvCxnSpPr>
            <a:cxnSpLocks/>
          </p:cNvCxnSpPr>
          <p:nvPr/>
        </p:nvCxnSpPr>
        <p:spPr>
          <a:xfrm>
            <a:off x="3243130" y="4252758"/>
            <a:ext cx="0" cy="59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62B0336-B1AB-1840-BA49-895AEE57151B}"/>
              </a:ext>
            </a:extLst>
          </p:cNvPr>
          <p:cNvCxnSpPr>
            <a:cxnSpLocks/>
            <a:stCxn id="12" idx="2"/>
          </p:cNvCxnSpPr>
          <p:nvPr/>
        </p:nvCxnSpPr>
        <p:spPr>
          <a:xfrm flipH="1">
            <a:off x="3694176" y="4277823"/>
            <a:ext cx="341484" cy="5357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783FEC1-725F-0341-8061-AD024C7AF23B}"/>
              </a:ext>
            </a:extLst>
          </p:cNvPr>
          <p:cNvCxnSpPr>
            <a:cxnSpLocks/>
            <a:stCxn id="14" idx="2"/>
          </p:cNvCxnSpPr>
          <p:nvPr/>
        </p:nvCxnSpPr>
        <p:spPr>
          <a:xfrm flipH="1">
            <a:off x="4058524" y="4277823"/>
            <a:ext cx="851863" cy="565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17FA828-9A20-864C-8070-9524E426653C}"/>
              </a:ext>
            </a:extLst>
          </p:cNvPr>
          <p:cNvCxnSpPr/>
          <p:nvPr/>
        </p:nvCxnSpPr>
        <p:spPr>
          <a:xfrm>
            <a:off x="7617528" y="4326778"/>
            <a:ext cx="574849" cy="4867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1180BD5-F12A-744D-9BD9-C1D006E0D9F0}"/>
              </a:ext>
            </a:extLst>
          </p:cNvPr>
          <p:cNvCxnSpPr>
            <a:cxnSpLocks/>
          </p:cNvCxnSpPr>
          <p:nvPr/>
        </p:nvCxnSpPr>
        <p:spPr>
          <a:xfrm>
            <a:off x="6720142" y="4034003"/>
            <a:ext cx="1234181" cy="8944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B02C99C-2C9A-7242-9066-3ADC2692B13F}"/>
              </a:ext>
            </a:extLst>
          </p:cNvPr>
          <p:cNvCxnSpPr>
            <a:cxnSpLocks/>
            <a:stCxn id="10" idx="2"/>
          </p:cNvCxnSpPr>
          <p:nvPr/>
        </p:nvCxnSpPr>
        <p:spPr>
          <a:xfrm>
            <a:off x="8256725" y="4191436"/>
            <a:ext cx="147908" cy="6221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6629E4-BB6E-3A44-B015-1F94823E93C1}"/>
              </a:ext>
            </a:extLst>
          </p:cNvPr>
          <p:cNvCxnSpPr/>
          <p:nvPr/>
        </p:nvCxnSpPr>
        <p:spPr>
          <a:xfrm flipH="1">
            <a:off x="8649673" y="4178415"/>
            <a:ext cx="547836" cy="6767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FEF91A9-E0F8-CF40-BADC-79CF79E361EB}"/>
              </a:ext>
            </a:extLst>
          </p:cNvPr>
          <p:cNvCxnSpPr>
            <a:cxnSpLocks/>
          </p:cNvCxnSpPr>
          <p:nvPr/>
        </p:nvCxnSpPr>
        <p:spPr>
          <a:xfrm flipH="1">
            <a:off x="8923591" y="4014205"/>
            <a:ext cx="1018332" cy="7665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5F48BB9-9832-4C4B-B8DC-2F9354657AC0}"/>
              </a:ext>
            </a:extLst>
          </p:cNvPr>
          <p:cNvCxnSpPr>
            <a:cxnSpLocks/>
          </p:cNvCxnSpPr>
          <p:nvPr/>
        </p:nvCxnSpPr>
        <p:spPr>
          <a:xfrm flipH="1">
            <a:off x="9089763" y="4252758"/>
            <a:ext cx="1059260" cy="59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9510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12702005"/>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3787753"/>
                    </a:ext>
                  </a:extLst>
                </a:gridCol>
                <a:gridCol w="1858433">
                  <a:extLst>
                    <a:ext uri="{9D8B030D-6E8A-4147-A177-3AD203B41FA5}">
                      <a16:colId xmlns:a16="http://schemas.microsoft.com/office/drawing/2014/main" val="3974272232"/>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word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work</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worm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world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worth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war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warm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towards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warn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warned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4707380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a:t>
                      </a:r>
                      <a:r>
                        <a:rPr lang="en-GB" sz="1400" baseline="0" dirty="0" err="1">
                          <a:latin typeface="Muli" pitchFamily="2" charset="77"/>
                        </a:rPr>
                        <a:t>er</a:t>
                      </a:r>
                      <a:r>
                        <a:rPr lang="en-GB" sz="1400" baseline="0" dirty="0">
                          <a:latin typeface="Muli" pitchFamily="2" charset="77"/>
                        </a:rPr>
                        <a:t>/</a:t>
                      </a:r>
                      <a:r>
                        <a:rPr lang="en-GB" sz="1400" dirty="0"/>
                        <a:t> and /or/</a:t>
                      </a:r>
                      <a:r>
                        <a:rPr lang="en-GB" sz="1400" baseline="0" dirty="0">
                          <a:latin typeface="Muli" pitchFamily="2" charset="77"/>
                        </a:rPr>
                        <a:t> sound spelled with ‘or’ or ‘</a:t>
                      </a:r>
                      <a:r>
                        <a:rPr lang="en-GB" sz="1400" baseline="0" dirty="0" err="1">
                          <a:latin typeface="Muli" pitchFamily="2" charset="77"/>
                        </a:rPr>
                        <a:t>ar</a:t>
                      </a:r>
                      <a:r>
                        <a:rPr lang="en-GB" sz="1400" baseline="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0226347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word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work</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worm</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world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worth</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war</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warm</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towards</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warn</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warned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7520739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a:t>
                      </a:r>
                      <a:r>
                        <a:rPr lang="en-GB" sz="1400" baseline="0" dirty="0" err="1">
                          <a:latin typeface="Muli" pitchFamily="2" charset="77"/>
                        </a:rPr>
                        <a:t>er</a:t>
                      </a:r>
                      <a:r>
                        <a:rPr lang="en-GB" sz="1400" baseline="0" dirty="0">
                          <a:latin typeface="Muli" pitchFamily="2" charset="77"/>
                        </a:rPr>
                        <a:t>/</a:t>
                      </a:r>
                      <a:r>
                        <a:rPr lang="en-GB" sz="1400" dirty="0"/>
                        <a:t> and /or/</a:t>
                      </a:r>
                      <a:r>
                        <a:rPr lang="en-GB" sz="1400" baseline="0" dirty="0">
                          <a:latin typeface="Muli" pitchFamily="2" charset="77"/>
                        </a:rPr>
                        <a:t> sound spelled with ‘or’ or ‘</a:t>
                      </a:r>
                      <a:r>
                        <a:rPr lang="en-GB" sz="1400" baseline="0" dirty="0" err="1">
                          <a:latin typeface="Muli" pitchFamily="2" charset="77"/>
                        </a:rPr>
                        <a:t>ar</a:t>
                      </a:r>
                      <a:r>
                        <a:rPr lang="en-GB" sz="1400" baseline="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a:stretch>
            <a:fillRect/>
          </a:stretch>
        </p:blipFill>
        <p:spPr>
          <a:xfrm>
            <a:off x="3606800" y="1396998"/>
            <a:ext cx="3727450" cy="4478338"/>
          </a:xfrm>
          <a:prstGeom prst="rect">
            <a:avLst/>
          </a:prstGeom>
        </p:spPr>
      </p:pic>
      <p:pic>
        <p:nvPicPr>
          <p:cNvPr id="7" name="Picture 6"/>
          <p:cNvPicPr>
            <a:picLocks noChangeAspect="1"/>
          </p:cNvPicPr>
          <p:nvPr/>
        </p:nvPicPr>
        <p:blipFill>
          <a:blip r:embed="rId2"/>
          <a:stretch>
            <a:fillRect/>
          </a:stretch>
        </p:blipFill>
        <p:spPr>
          <a:xfrm>
            <a:off x="8204968" y="1396998"/>
            <a:ext cx="3727450" cy="4478338"/>
          </a:xfrm>
          <a:prstGeom prst="rect">
            <a:avLst/>
          </a:prstGeom>
        </p:spPr>
      </p:pic>
      <p:sp>
        <p:nvSpPr>
          <p:cNvPr id="8" name="TextBox 7"/>
          <p:cNvSpPr txBox="1"/>
          <p:nvPr/>
        </p:nvSpPr>
        <p:spPr>
          <a:xfrm>
            <a:off x="4559299" y="1600196"/>
            <a:ext cx="1657350" cy="1200329"/>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or makes an ‘</a:t>
            </a:r>
            <a:r>
              <a:rPr lang="en-GB" dirty="0" err="1">
                <a:latin typeface="OpenDyslexicAlta" pitchFamily="2" charset="77"/>
                <a:ea typeface="OpenDyslexic" charset="0"/>
                <a:cs typeface="OpenDyslexic" charset="0"/>
              </a:rPr>
              <a:t>er</a:t>
            </a:r>
            <a:r>
              <a:rPr lang="en-GB" dirty="0">
                <a:latin typeface="OpenDyslexicAlta" pitchFamily="2" charset="77"/>
                <a:ea typeface="OpenDyslexic" charset="0"/>
                <a:cs typeface="OpenDyslexic" charset="0"/>
              </a:rPr>
              <a:t>’ sound after the w</a:t>
            </a:r>
          </a:p>
        </p:txBody>
      </p:sp>
      <p:sp>
        <p:nvSpPr>
          <p:cNvPr id="9" name="TextBox 8"/>
          <p:cNvSpPr txBox="1"/>
          <p:nvPr/>
        </p:nvSpPr>
        <p:spPr>
          <a:xfrm>
            <a:off x="9342314" y="1600196"/>
            <a:ext cx="1657350" cy="1200329"/>
          </a:xfrm>
          <a:prstGeom prst="rect">
            <a:avLst/>
          </a:prstGeom>
          <a:noFill/>
        </p:spPr>
        <p:txBody>
          <a:bodyPr wrap="square" rtlCol="0">
            <a:spAutoFit/>
          </a:bodyPr>
          <a:lstStyle/>
          <a:p>
            <a:pPr algn="ctr"/>
            <a:r>
              <a:rPr lang="en-GB" dirty="0" err="1">
                <a:latin typeface="OpenDyslexicAlta" pitchFamily="2" charset="77"/>
                <a:ea typeface="OpenDyslexic" charset="0"/>
                <a:cs typeface="OpenDyslexic" charset="0"/>
              </a:rPr>
              <a:t>ar</a:t>
            </a:r>
            <a:r>
              <a:rPr lang="en-GB" dirty="0">
                <a:latin typeface="OpenDyslexicAlta" pitchFamily="2" charset="77"/>
                <a:ea typeface="OpenDyslexic" charset="0"/>
                <a:cs typeface="OpenDyslexic" charset="0"/>
              </a:rPr>
              <a:t> makes an ‘or’ sound after the w</a:t>
            </a:r>
          </a:p>
        </p:txBody>
      </p:sp>
      <p:sp>
        <p:nvSpPr>
          <p:cNvPr id="10" name="TextBox 9"/>
          <p:cNvSpPr txBox="1"/>
          <p:nvPr/>
        </p:nvSpPr>
        <p:spPr>
          <a:xfrm>
            <a:off x="3789815" y="5998783"/>
            <a:ext cx="8040235" cy="584775"/>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Sort your spellings between the buckets. Can you add any of your own words?</a:t>
            </a:r>
          </a:p>
        </p:txBody>
      </p:sp>
      <p:sp>
        <p:nvSpPr>
          <p:cNvPr id="3" name="TextBox 2"/>
          <p:cNvSpPr txBox="1"/>
          <p:nvPr/>
        </p:nvSpPr>
        <p:spPr>
          <a:xfrm>
            <a:off x="4937856" y="3745464"/>
            <a:ext cx="1278793"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work</a:t>
            </a:r>
          </a:p>
        </p:txBody>
      </p:sp>
      <p:sp>
        <p:nvSpPr>
          <p:cNvPr id="11" name="TextBox 10"/>
          <p:cNvSpPr txBox="1"/>
          <p:nvPr/>
        </p:nvSpPr>
        <p:spPr>
          <a:xfrm>
            <a:off x="9801606" y="3674235"/>
            <a:ext cx="1278793"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warm</a:t>
            </a:r>
          </a:p>
        </p:txBody>
      </p:sp>
    </p:spTree>
    <p:extLst>
      <p:ext uri="{BB962C8B-B14F-4D97-AF65-F5344CB8AC3E}">
        <p14:creationId xmlns:p14="http://schemas.microsoft.com/office/powerpoint/2010/main" val="213641136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word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work</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worm</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world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worth</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war</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warm</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towards</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warn</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warned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7331291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a:t>
                      </a:r>
                      <a:r>
                        <a:rPr lang="en-GB" sz="1400" baseline="0" dirty="0" err="1">
                          <a:latin typeface="Muli" pitchFamily="2" charset="77"/>
                        </a:rPr>
                        <a:t>er</a:t>
                      </a:r>
                      <a:r>
                        <a:rPr lang="en-GB" sz="1400" baseline="0" dirty="0">
                          <a:latin typeface="Muli" pitchFamily="2" charset="77"/>
                        </a:rPr>
                        <a:t>/</a:t>
                      </a:r>
                      <a:r>
                        <a:rPr lang="en-GB" sz="1400" dirty="0"/>
                        <a:t> and /or/</a:t>
                      </a:r>
                      <a:r>
                        <a:rPr lang="en-GB" sz="1400" baseline="0" dirty="0">
                          <a:latin typeface="Muli" pitchFamily="2" charset="77"/>
                        </a:rPr>
                        <a:t> sound spelled with ‘or’ or ‘</a:t>
                      </a:r>
                      <a:r>
                        <a:rPr lang="en-GB" sz="1400" baseline="0" dirty="0" err="1">
                          <a:latin typeface="Muli" pitchFamily="2" charset="77"/>
                        </a:rPr>
                        <a:t>ar</a:t>
                      </a:r>
                      <a:r>
                        <a:rPr lang="en-GB" sz="1400" baseline="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a:stretch>
            <a:fillRect/>
          </a:stretch>
        </p:blipFill>
        <p:spPr>
          <a:xfrm>
            <a:off x="3596069" y="1405217"/>
            <a:ext cx="3727450" cy="4478338"/>
          </a:xfrm>
          <a:prstGeom prst="rect">
            <a:avLst/>
          </a:prstGeom>
        </p:spPr>
      </p:pic>
      <p:pic>
        <p:nvPicPr>
          <p:cNvPr id="7" name="Picture 6"/>
          <p:cNvPicPr>
            <a:picLocks noChangeAspect="1"/>
          </p:cNvPicPr>
          <p:nvPr/>
        </p:nvPicPr>
        <p:blipFill>
          <a:blip r:embed="rId2"/>
          <a:stretch>
            <a:fillRect/>
          </a:stretch>
        </p:blipFill>
        <p:spPr>
          <a:xfrm>
            <a:off x="8204968" y="1396998"/>
            <a:ext cx="3727450" cy="4478338"/>
          </a:xfrm>
          <a:prstGeom prst="rect">
            <a:avLst/>
          </a:prstGeom>
        </p:spPr>
      </p:pic>
      <p:sp>
        <p:nvSpPr>
          <p:cNvPr id="8" name="TextBox 7"/>
          <p:cNvSpPr txBox="1"/>
          <p:nvPr/>
        </p:nvSpPr>
        <p:spPr>
          <a:xfrm>
            <a:off x="4559299" y="1600196"/>
            <a:ext cx="1657350" cy="1200329"/>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or makes an ‘</a:t>
            </a:r>
            <a:r>
              <a:rPr lang="en-GB" dirty="0" err="1">
                <a:latin typeface="OpenDyslexicAlta" pitchFamily="2" charset="77"/>
                <a:ea typeface="OpenDyslexic" charset="0"/>
                <a:cs typeface="OpenDyslexic" charset="0"/>
              </a:rPr>
              <a:t>er</a:t>
            </a:r>
            <a:r>
              <a:rPr lang="en-GB" dirty="0">
                <a:latin typeface="OpenDyslexicAlta" pitchFamily="2" charset="77"/>
                <a:ea typeface="OpenDyslexic" charset="0"/>
                <a:cs typeface="OpenDyslexic" charset="0"/>
              </a:rPr>
              <a:t>’ sound after the w</a:t>
            </a:r>
          </a:p>
        </p:txBody>
      </p:sp>
      <p:sp>
        <p:nvSpPr>
          <p:cNvPr id="9" name="TextBox 8"/>
          <p:cNvSpPr txBox="1"/>
          <p:nvPr/>
        </p:nvSpPr>
        <p:spPr>
          <a:xfrm>
            <a:off x="9342314" y="1600196"/>
            <a:ext cx="1657350" cy="1200329"/>
          </a:xfrm>
          <a:prstGeom prst="rect">
            <a:avLst/>
          </a:prstGeom>
          <a:noFill/>
        </p:spPr>
        <p:txBody>
          <a:bodyPr wrap="square" rtlCol="0">
            <a:spAutoFit/>
          </a:bodyPr>
          <a:lstStyle/>
          <a:p>
            <a:pPr algn="ctr"/>
            <a:r>
              <a:rPr lang="en-GB" dirty="0" err="1">
                <a:latin typeface="OpenDyslexicAlta" pitchFamily="2" charset="77"/>
                <a:ea typeface="OpenDyslexic" charset="0"/>
                <a:cs typeface="OpenDyslexic" charset="0"/>
              </a:rPr>
              <a:t>ar</a:t>
            </a:r>
            <a:r>
              <a:rPr lang="en-GB" dirty="0">
                <a:latin typeface="OpenDyslexicAlta" pitchFamily="2" charset="77"/>
                <a:ea typeface="OpenDyslexic" charset="0"/>
                <a:cs typeface="OpenDyslexic" charset="0"/>
              </a:rPr>
              <a:t> makes an ‘or’ sound after the w</a:t>
            </a:r>
          </a:p>
        </p:txBody>
      </p:sp>
      <p:sp>
        <p:nvSpPr>
          <p:cNvPr id="10" name="TextBox 9"/>
          <p:cNvSpPr txBox="1"/>
          <p:nvPr/>
        </p:nvSpPr>
        <p:spPr>
          <a:xfrm>
            <a:off x="3789815" y="5998783"/>
            <a:ext cx="8040235" cy="584775"/>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Sort your spellings between the buckets. Can you add any of your own words?</a:t>
            </a:r>
          </a:p>
        </p:txBody>
      </p:sp>
      <p:sp>
        <p:nvSpPr>
          <p:cNvPr id="3" name="TextBox 2"/>
          <p:cNvSpPr txBox="1"/>
          <p:nvPr/>
        </p:nvSpPr>
        <p:spPr>
          <a:xfrm>
            <a:off x="4937856" y="3745464"/>
            <a:ext cx="1278793"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work</a:t>
            </a:r>
          </a:p>
        </p:txBody>
      </p:sp>
      <p:sp>
        <p:nvSpPr>
          <p:cNvPr id="11" name="TextBox 10"/>
          <p:cNvSpPr txBox="1"/>
          <p:nvPr/>
        </p:nvSpPr>
        <p:spPr>
          <a:xfrm>
            <a:off x="9801606" y="3674235"/>
            <a:ext cx="1278793"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warm</a:t>
            </a:r>
          </a:p>
        </p:txBody>
      </p:sp>
      <p:sp>
        <p:nvSpPr>
          <p:cNvPr id="2" name="Rectangle 1">
            <a:extLst>
              <a:ext uri="{FF2B5EF4-FFF2-40B4-BE49-F238E27FC236}">
                <a16:creationId xmlns:a16="http://schemas.microsoft.com/office/drawing/2014/main" id="{7A7A6354-E3DA-A441-8854-84DFAD3D03F9}"/>
              </a:ext>
            </a:extLst>
          </p:cNvPr>
          <p:cNvSpPr/>
          <p:nvPr/>
        </p:nvSpPr>
        <p:spPr>
          <a:xfrm>
            <a:off x="4005017" y="4057476"/>
            <a:ext cx="777264"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word</a:t>
            </a:r>
          </a:p>
        </p:txBody>
      </p:sp>
      <p:sp>
        <p:nvSpPr>
          <p:cNvPr id="12" name="Rectangle 11">
            <a:extLst>
              <a:ext uri="{FF2B5EF4-FFF2-40B4-BE49-F238E27FC236}">
                <a16:creationId xmlns:a16="http://schemas.microsoft.com/office/drawing/2014/main" id="{E7CD3546-4CF8-FC40-98BD-966BD2CFBF1C}"/>
              </a:ext>
            </a:extLst>
          </p:cNvPr>
          <p:cNvSpPr/>
          <p:nvPr/>
        </p:nvSpPr>
        <p:spPr>
          <a:xfrm>
            <a:off x="4248514" y="4577213"/>
            <a:ext cx="866712"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worm</a:t>
            </a:r>
          </a:p>
        </p:txBody>
      </p:sp>
      <p:sp>
        <p:nvSpPr>
          <p:cNvPr id="13" name="Rectangle 12">
            <a:extLst>
              <a:ext uri="{FF2B5EF4-FFF2-40B4-BE49-F238E27FC236}">
                <a16:creationId xmlns:a16="http://schemas.microsoft.com/office/drawing/2014/main" id="{BB3663BA-A378-E84B-A7B6-FE5FDD88FA03}"/>
              </a:ext>
            </a:extLst>
          </p:cNvPr>
          <p:cNvSpPr/>
          <p:nvPr/>
        </p:nvSpPr>
        <p:spPr>
          <a:xfrm>
            <a:off x="5315350" y="4207881"/>
            <a:ext cx="869918"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world</a:t>
            </a:r>
          </a:p>
        </p:txBody>
      </p:sp>
      <p:sp>
        <p:nvSpPr>
          <p:cNvPr id="14" name="Rectangle 13">
            <a:extLst>
              <a:ext uri="{FF2B5EF4-FFF2-40B4-BE49-F238E27FC236}">
                <a16:creationId xmlns:a16="http://schemas.microsoft.com/office/drawing/2014/main" id="{33A408C6-CEBA-594A-8915-63C5A91CDD1D}"/>
              </a:ext>
            </a:extLst>
          </p:cNvPr>
          <p:cNvSpPr/>
          <p:nvPr/>
        </p:nvSpPr>
        <p:spPr>
          <a:xfrm>
            <a:off x="5048033" y="4885326"/>
            <a:ext cx="898772"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worth</a:t>
            </a:r>
          </a:p>
        </p:txBody>
      </p:sp>
      <p:sp>
        <p:nvSpPr>
          <p:cNvPr id="15" name="Rectangle 14">
            <a:extLst>
              <a:ext uri="{FF2B5EF4-FFF2-40B4-BE49-F238E27FC236}">
                <a16:creationId xmlns:a16="http://schemas.microsoft.com/office/drawing/2014/main" id="{B112FB05-DB4F-1147-9932-5355C665DB46}"/>
              </a:ext>
            </a:extLst>
          </p:cNvPr>
          <p:cNvSpPr/>
          <p:nvPr/>
        </p:nvSpPr>
        <p:spPr>
          <a:xfrm>
            <a:off x="8613750" y="4023215"/>
            <a:ext cx="634276"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war</a:t>
            </a:r>
          </a:p>
        </p:txBody>
      </p:sp>
      <p:sp>
        <p:nvSpPr>
          <p:cNvPr id="16" name="Rectangle 15">
            <a:extLst>
              <a:ext uri="{FF2B5EF4-FFF2-40B4-BE49-F238E27FC236}">
                <a16:creationId xmlns:a16="http://schemas.microsoft.com/office/drawing/2014/main" id="{6F19BB6D-5182-BA46-89E1-64BC9729B003}"/>
              </a:ext>
            </a:extLst>
          </p:cNvPr>
          <p:cNvSpPr/>
          <p:nvPr/>
        </p:nvSpPr>
        <p:spPr>
          <a:xfrm>
            <a:off x="8930888" y="4428212"/>
            <a:ext cx="116602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towards</a:t>
            </a:r>
          </a:p>
        </p:txBody>
      </p:sp>
      <p:sp>
        <p:nvSpPr>
          <p:cNvPr id="17" name="Rectangle 16">
            <a:extLst>
              <a:ext uri="{FF2B5EF4-FFF2-40B4-BE49-F238E27FC236}">
                <a16:creationId xmlns:a16="http://schemas.microsoft.com/office/drawing/2014/main" id="{8C45B11B-88DD-B84C-9F48-03E1895F5D1D}"/>
              </a:ext>
            </a:extLst>
          </p:cNvPr>
          <p:cNvSpPr/>
          <p:nvPr/>
        </p:nvSpPr>
        <p:spPr>
          <a:xfrm>
            <a:off x="8857150" y="5000742"/>
            <a:ext cx="781752"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warn</a:t>
            </a:r>
          </a:p>
        </p:txBody>
      </p:sp>
      <p:sp>
        <p:nvSpPr>
          <p:cNvPr id="18" name="Rectangle 17">
            <a:extLst>
              <a:ext uri="{FF2B5EF4-FFF2-40B4-BE49-F238E27FC236}">
                <a16:creationId xmlns:a16="http://schemas.microsoft.com/office/drawing/2014/main" id="{E526C83F-3D34-4E48-A417-B0B77FED9DA3}"/>
              </a:ext>
            </a:extLst>
          </p:cNvPr>
          <p:cNvSpPr/>
          <p:nvPr/>
        </p:nvSpPr>
        <p:spPr>
          <a:xfrm>
            <a:off x="9753661" y="4914176"/>
            <a:ext cx="1074846"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warned</a:t>
            </a:r>
          </a:p>
        </p:txBody>
      </p:sp>
    </p:spTree>
    <p:extLst>
      <p:ext uri="{BB962C8B-B14F-4D97-AF65-F5344CB8AC3E}">
        <p14:creationId xmlns:p14="http://schemas.microsoft.com/office/powerpoint/2010/main" val="333051171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a:t>
            </a:r>
            <a:r>
              <a:rPr lang="en-GB" dirty="0" err="1"/>
              <a:t>zh</a:t>
            </a:r>
            <a:r>
              <a:rPr lang="en-GB" dirty="0"/>
              <a:t>/ sound spelled with a ‘s’.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28</a:t>
            </a:r>
          </a:p>
        </p:txBody>
      </p:sp>
    </p:spTree>
    <p:extLst>
      <p:ext uri="{BB962C8B-B14F-4D97-AF65-F5344CB8AC3E}">
        <p14:creationId xmlns:p14="http://schemas.microsoft.com/office/powerpoint/2010/main" val="3585293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67710905"/>
              </p:ext>
            </p:extLst>
          </p:nvPr>
        </p:nvGraphicFramePr>
        <p:xfrm>
          <a:off x="508000" y="325966"/>
          <a:ext cx="9055100" cy="731520"/>
        </p:xfrm>
        <a:graphic>
          <a:graphicData uri="http://schemas.openxmlformats.org/drawingml/2006/table">
            <a:tbl>
              <a:tblPr firstRow="1" bandRow="1">
                <a:tableStyleId>{5940675A-B579-460E-94D1-54222C63F5DA}</a:tableStyleId>
              </a:tblPr>
              <a:tblGrid>
                <a:gridCol w="9055100">
                  <a:extLst>
                    <a:ext uri="{9D8B030D-6E8A-4147-A177-3AD203B41FA5}">
                      <a16:colId xmlns:a16="http://schemas.microsoft.com/office/drawing/2014/main" val="20000"/>
                    </a:ext>
                  </a:extLst>
                </a:gridCol>
              </a:tblGrid>
              <a:tr h="449538">
                <a:tc>
                  <a:txBody>
                    <a:bodyPr/>
                    <a:lstStyle/>
                    <a:p>
                      <a:r>
                        <a:rPr lang="en-GB" sz="1400" b="1" i="0" dirty="0">
                          <a:latin typeface="Muli" pitchFamily="2" charset="77"/>
                          <a:ea typeface="OpenDyslexic" charset="0"/>
                          <a:cs typeface="OpenDyslexic" charset="0"/>
                        </a:rPr>
                        <a:t>Welcome</a:t>
                      </a:r>
                      <a:r>
                        <a:rPr lang="en-GB" sz="1400" b="1" i="0" baseline="0" dirty="0">
                          <a:latin typeface="Muli" pitchFamily="2" charset="77"/>
                          <a:ea typeface="OpenDyslexic" charset="0"/>
                          <a:cs typeface="OpenDyslexic" charset="0"/>
                        </a:rPr>
                        <a:t> to The Spelling Shed Year 2 scheme of work. </a:t>
                      </a:r>
                    </a:p>
                    <a:p>
                      <a:endParaRPr lang="en-GB" sz="1400" b="1" i="0" baseline="0" dirty="0">
                        <a:latin typeface="Muli" pitchFamily="2" charset="77"/>
                        <a:ea typeface="OpenDyslexic" charset="0"/>
                        <a:cs typeface="OpenDyslexic" charset="0"/>
                      </a:endParaRPr>
                    </a:p>
                    <a:p>
                      <a:endParaRPr lang="en-GB" sz="1400" b="1" i="0" dirty="0">
                        <a:latin typeface="Muli" pitchFamily="2" charset="77"/>
                        <a:ea typeface="OpenDyslexic" charset="0"/>
                        <a:cs typeface="OpenDyslexic" charset="0"/>
                      </a:endParaRPr>
                    </a:p>
                  </a:txBody>
                  <a:tcPr/>
                </a:tc>
                <a:extLst>
                  <a:ext uri="{0D108BD9-81ED-4DB2-BD59-A6C34878D82A}">
                    <a16:rowId xmlns:a16="http://schemas.microsoft.com/office/drawing/2014/main" val="10000"/>
                  </a:ext>
                </a:extLst>
              </a:tr>
            </a:tbl>
          </a:graphicData>
        </a:graphic>
      </p:graphicFrame>
      <p:sp>
        <p:nvSpPr>
          <p:cNvPr id="3" name="TextBox 2"/>
          <p:cNvSpPr txBox="1"/>
          <p:nvPr/>
        </p:nvSpPr>
        <p:spPr>
          <a:xfrm>
            <a:off x="508000" y="1564421"/>
            <a:ext cx="9237884" cy="3447098"/>
          </a:xfrm>
          <a:prstGeom prst="rect">
            <a:avLst/>
          </a:prstGeom>
          <a:noFill/>
        </p:spPr>
        <p:txBody>
          <a:bodyPr wrap="square" rtlCol="0">
            <a:spAutoFit/>
          </a:bodyPr>
          <a:lstStyle/>
          <a:p>
            <a:r>
              <a:rPr lang="en-GB" sz="2000" dirty="0">
                <a:latin typeface="Muli" pitchFamily="2" charset="77"/>
              </a:rPr>
              <a:t>What is included?</a:t>
            </a:r>
          </a:p>
          <a:p>
            <a:endParaRPr lang="en-GB" dirty="0">
              <a:latin typeface="Muli" pitchFamily="2" charset="77"/>
            </a:endParaRPr>
          </a:p>
          <a:p>
            <a:pPr marL="285750" indent="-285750">
              <a:buFontTx/>
              <a:buChar char="-"/>
            </a:pPr>
            <a:r>
              <a:rPr lang="en-GB" dirty="0">
                <a:latin typeface="Muli" pitchFamily="2" charset="77"/>
              </a:rPr>
              <a:t>36 weekly spelling lists (See contents) each based on National Curriculum spelling rules.</a:t>
            </a:r>
          </a:p>
          <a:p>
            <a:pPr marL="285750" indent="-285750">
              <a:buFontTx/>
              <a:buChar char="-"/>
            </a:pPr>
            <a:endParaRPr lang="en-GB" dirty="0">
              <a:latin typeface="Muli" pitchFamily="2" charset="77"/>
            </a:endParaRPr>
          </a:p>
          <a:p>
            <a:pPr marL="285750" indent="-285750">
              <a:buFontTx/>
              <a:buChar char="-"/>
            </a:pPr>
            <a:r>
              <a:rPr lang="en-GB" dirty="0">
                <a:latin typeface="Muli" pitchFamily="2" charset="77"/>
              </a:rPr>
              <a:t>For each list, you will find the following resources:  </a:t>
            </a:r>
          </a:p>
          <a:p>
            <a:pPr marL="285750" indent="-285750">
              <a:buFontTx/>
              <a:buChar char="-"/>
            </a:pPr>
            <a:endParaRPr lang="en-GB" dirty="0">
              <a:latin typeface="Muli" pitchFamily="2" charset="77"/>
            </a:endParaRPr>
          </a:p>
          <a:p>
            <a:pPr marL="285750" indent="-285750">
              <a:buFontTx/>
              <a:buChar char="-"/>
            </a:pPr>
            <a:r>
              <a:rPr lang="en-GB" dirty="0">
                <a:latin typeface="Muli" pitchFamily="2" charset="77"/>
              </a:rPr>
              <a:t>One 20 </a:t>
            </a:r>
            <a:r>
              <a:rPr lang="mr-IN" dirty="0">
                <a:latin typeface="Muli" pitchFamily="2" charset="77"/>
              </a:rPr>
              <a:t>–</a:t>
            </a:r>
            <a:r>
              <a:rPr lang="en-GB" dirty="0">
                <a:latin typeface="Muli" pitchFamily="2" charset="77"/>
              </a:rPr>
              <a:t> 30 minute lesson plan. </a:t>
            </a:r>
          </a:p>
          <a:p>
            <a:pPr marL="285750" indent="-285750">
              <a:buFontTx/>
              <a:buChar char="-"/>
            </a:pPr>
            <a:r>
              <a:rPr lang="en-GB" dirty="0">
                <a:latin typeface="Muli" pitchFamily="2" charset="77"/>
              </a:rPr>
              <a:t>Resources to aid the delivery of the lesson. </a:t>
            </a:r>
          </a:p>
          <a:p>
            <a:pPr marL="285750" indent="-285750">
              <a:buFontTx/>
              <a:buChar char="-"/>
            </a:pPr>
            <a:r>
              <a:rPr lang="en-GB" dirty="0">
                <a:latin typeface="Muli" pitchFamily="2" charset="77"/>
              </a:rPr>
              <a:t>One spelling practice sheet. </a:t>
            </a:r>
          </a:p>
          <a:p>
            <a:pPr marL="285750" indent="-285750">
              <a:buFontTx/>
              <a:buChar char="-"/>
            </a:pPr>
            <a:r>
              <a:rPr lang="en-GB" dirty="0">
                <a:latin typeface="Muli" pitchFamily="2" charset="77"/>
              </a:rPr>
              <a:t>One homework sheet. </a:t>
            </a:r>
          </a:p>
          <a:p>
            <a:endParaRPr lang="en-GB" dirty="0">
              <a:latin typeface="Muli" pitchFamily="2" charset="77"/>
            </a:endParaRPr>
          </a:p>
        </p:txBody>
      </p:sp>
    </p:spTree>
    <p:extLst>
      <p:ext uri="{BB962C8B-B14F-4D97-AF65-F5344CB8AC3E}">
        <p14:creationId xmlns:p14="http://schemas.microsoft.com/office/powerpoint/2010/main" val="1377834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CD98-A614-4EFB-8598-48B5B1B6826B}"/>
              </a:ext>
            </a:extLst>
          </p:cNvPr>
          <p:cNvSpPr>
            <a:spLocks noGrp="1"/>
          </p:cNvSpPr>
          <p:nvPr>
            <p:ph type="title"/>
          </p:nvPr>
        </p:nvSpPr>
        <p:spPr>
          <a:xfrm>
            <a:off x="706120" y="591741"/>
            <a:ext cx="9028430" cy="1325563"/>
          </a:xfrm>
        </p:spPr>
        <p:txBody>
          <a:bodyPr>
            <a:normAutofit/>
          </a:bodyPr>
          <a:lstStyle/>
          <a:p>
            <a:r>
              <a:rPr lang="en-GB" sz="2800" dirty="0"/>
              <a:t>Look at the words below, which ones have a /j/ sound and which ones have a /g/ sound?</a:t>
            </a:r>
          </a:p>
        </p:txBody>
      </p:sp>
      <p:pic>
        <p:nvPicPr>
          <p:cNvPr id="1026" name="Picture 2" descr="Box Cardboard Cardboard Box Packing Recycl">
            <a:extLst>
              <a:ext uri="{FF2B5EF4-FFF2-40B4-BE49-F238E27FC236}">
                <a16:creationId xmlns:a16="http://schemas.microsoft.com/office/drawing/2014/main" id="{DCF495B5-AB20-43D5-A144-26D25332E2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2560" y="4376102"/>
            <a:ext cx="3524587" cy="18901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ox Cardboard Cardboard Box Packing Recycl">
            <a:extLst>
              <a:ext uri="{FF2B5EF4-FFF2-40B4-BE49-F238E27FC236}">
                <a16:creationId xmlns:a16="http://schemas.microsoft.com/office/drawing/2014/main" id="{8918D522-8D5A-4404-98F6-CA9FB32ACE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6041" y="4327147"/>
            <a:ext cx="3524587" cy="1890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BE7785-3E35-4915-86B3-B7ED19F2C03F}"/>
              </a:ext>
            </a:extLst>
          </p:cNvPr>
          <p:cNvSpPr txBox="1"/>
          <p:nvPr/>
        </p:nvSpPr>
        <p:spPr>
          <a:xfrm>
            <a:off x="2075419" y="5598788"/>
            <a:ext cx="1983105" cy="646331"/>
          </a:xfrm>
          <a:prstGeom prst="rect">
            <a:avLst/>
          </a:prstGeom>
          <a:noFill/>
        </p:spPr>
        <p:txBody>
          <a:bodyPr wrap="square" rtlCol="0">
            <a:spAutoFit/>
          </a:bodyPr>
          <a:lstStyle/>
          <a:p>
            <a:pPr algn="ctr"/>
            <a:r>
              <a:rPr lang="en-GB" dirty="0">
                <a:latin typeface="OpenDyslexicAlta" pitchFamily="2" charset="77"/>
              </a:rPr>
              <a:t>Words with a /j/ sound</a:t>
            </a:r>
          </a:p>
        </p:txBody>
      </p:sp>
      <p:sp>
        <p:nvSpPr>
          <p:cNvPr id="9" name="TextBox 8">
            <a:extLst>
              <a:ext uri="{FF2B5EF4-FFF2-40B4-BE49-F238E27FC236}">
                <a16:creationId xmlns:a16="http://schemas.microsoft.com/office/drawing/2014/main" id="{DA07C5AD-C2F7-4B3F-9348-4A45F11668BD}"/>
              </a:ext>
            </a:extLst>
          </p:cNvPr>
          <p:cNvSpPr txBox="1"/>
          <p:nvPr/>
        </p:nvSpPr>
        <p:spPr>
          <a:xfrm>
            <a:off x="6948035" y="5598788"/>
            <a:ext cx="1983105" cy="646331"/>
          </a:xfrm>
          <a:prstGeom prst="rect">
            <a:avLst/>
          </a:prstGeom>
          <a:noFill/>
        </p:spPr>
        <p:txBody>
          <a:bodyPr wrap="square" rtlCol="0">
            <a:spAutoFit/>
          </a:bodyPr>
          <a:lstStyle/>
          <a:p>
            <a:pPr algn="ctr"/>
            <a:r>
              <a:rPr lang="en-GB" dirty="0">
                <a:latin typeface="OpenDyslexicAlta" pitchFamily="2" charset="77"/>
              </a:rPr>
              <a:t>words with a /g/ sound</a:t>
            </a:r>
          </a:p>
        </p:txBody>
      </p:sp>
      <p:graphicFrame>
        <p:nvGraphicFramePr>
          <p:cNvPr id="7" name="Table 6">
            <a:extLst>
              <a:ext uri="{FF2B5EF4-FFF2-40B4-BE49-F238E27FC236}">
                <a16:creationId xmlns:a16="http://schemas.microsoft.com/office/drawing/2014/main" id="{9AD3FF3E-916E-4D1F-B921-3FABAD059AEE}"/>
              </a:ext>
            </a:extLst>
          </p:cNvPr>
          <p:cNvGraphicFramePr>
            <a:graphicFrameLocks noGrp="1"/>
          </p:cNvGraphicFramePr>
          <p:nvPr/>
        </p:nvGraphicFramePr>
        <p:xfrm>
          <a:off x="706120" y="2092853"/>
          <a:ext cx="10779762" cy="1518708"/>
        </p:xfrm>
        <a:graphic>
          <a:graphicData uri="http://schemas.openxmlformats.org/drawingml/2006/table">
            <a:tbl>
              <a:tblPr firstRow="1" bandRow="1">
                <a:tableStyleId>{5940675A-B579-460E-94D1-54222C63F5DA}</a:tableStyleId>
              </a:tblPr>
              <a:tblGrid>
                <a:gridCol w="1796627">
                  <a:extLst>
                    <a:ext uri="{9D8B030D-6E8A-4147-A177-3AD203B41FA5}">
                      <a16:colId xmlns:a16="http://schemas.microsoft.com/office/drawing/2014/main" val="2909748005"/>
                    </a:ext>
                  </a:extLst>
                </a:gridCol>
                <a:gridCol w="1796627">
                  <a:extLst>
                    <a:ext uri="{9D8B030D-6E8A-4147-A177-3AD203B41FA5}">
                      <a16:colId xmlns:a16="http://schemas.microsoft.com/office/drawing/2014/main" val="1553862251"/>
                    </a:ext>
                  </a:extLst>
                </a:gridCol>
                <a:gridCol w="1796627">
                  <a:extLst>
                    <a:ext uri="{9D8B030D-6E8A-4147-A177-3AD203B41FA5}">
                      <a16:colId xmlns:a16="http://schemas.microsoft.com/office/drawing/2014/main" val="151636795"/>
                    </a:ext>
                  </a:extLst>
                </a:gridCol>
                <a:gridCol w="1796627">
                  <a:extLst>
                    <a:ext uri="{9D8B030D-6E8A-4147-A177-3AD203B41FA5}">
                      <a16:colId xmlns:a16="http://schemas.microsoft.com/office/drawing/2014/main" val="2741658550"/>
                    </a:ext>
                  </a:extLst>
                </a:gridCol>
                <a:gridCol w="1796627">
                  <a:extLst>
                    <a:ext uri="{9D8B030D-6E8A-4147-A177-3AD203B41FA5}">
                      <a16:colId xmlns:a16="http://schemas.microsoft.com/office/drawing/2014/main" val="3738969676"/>
                    </a:ext>
                  </a:extLst>
                </a:gridCol>
                <a:gridCol w="1796627">
                  <a:extLst>
                    <a:ext uri="{9D8B030D-6E8A-4147-A177-3AD203B41FA5}">
                      <a16:colId xmlns:a16="http://schemas.microsoft.com/office/drawing/2014/main" val="3685015701"/>
                    </a:ext>
                  </a:extLst>
                </a:gridCol>
              </a:tblGrid>
              <a:tr h="759354">
                <a:tc>
                  <a:txBody>
                    <a:bodyPr/>
                    <a:lstStyle/>
                    <a:p>
                      <a:pPr algn="ctr"/>
                      <a:r>
                        <a:rPr lang="en-GB" sz="2200" b="0" i="0" dirty="0">
                          <a:latin typeface="OpenDyslexicAlta" pitchFamily="2" charset="77"/>
                        </a:rPr>
                        <a:t>gem</a:t>
                      </a:r>
                    </a:p>
                  </a:txBody>
                  <a:tcPr/>
                </a:tc>
                <a:tc>
                  <a:txBody>
                    <a:bodyPr/>
                    <a:lstStyle/>
                    <a:p>
                      <a:pPr algn="ctr"/>
                      <a:r>
                        <a:rPr lang="en-GB" sz="2200" b="0" i="0" dirty="0">
                          <a:latin typeface="OpenDyslexicAlta" pitchFamily="2" charset="77"/>
                        </a:rPr>
                        <a:t>fig</a:t>
                      </a:r>
                    </a:p>
                  </a:txBody>
                  <a:tcPr/>
                </a:tc>
                <a:tc>
                  <a:txBody>
                    <a:bodyPr/>
                    <a:lstStyle/>
                    <a:p>
                      <a:pPr algn="ctr"/>
                      <a:r>
                        <a:rPr lang="en-GB" sz="2200" b="0" i="0" dirty="0">
                          <a:latin typeface="OpenDyslexicAlta" pitchFamily="2" charset="77"/>
                        </a:rPr>
                        <a:t>magic</a:t>
                      </a:r>
                    </a:p>
                  </a:txBody>
                  <a:tcPr/>
                </a:tc>
                <a:tc>
                  <a:txBody>
                    <a:bodyPr/>
                    <a:lstStyle/>
                    <a:p>
                      <a:pPr algn="ctr"/>
                      <a:r>
                        <a:rPr lang="en-GB" sz="2200" b="0" i="0" dirty="0">
                          <a:latin typeface="OpenDyslexicAlta" pitchFamily="2" charset="77"/>
                        </a:rPr>
                        <a:t>giraffe</a:t>
                      </a:r>
                    </a:p>
                  </a:txBody>
                  <a:tcPr/>
                </a:tc>
                <a:tc>
                  <a:txBody>
                    <a:bodyPr/>
                    <a:lstStyle/>
                    <a:p>
                      <a:pPr algn="ctr"/>
                      <a:r>
                        <a:rPr lang="en-GB" sz="2200" b="0" i="0" dirty="0">
                          <a:latin typeface="OpenDyslexicAlta" pitchFamily="2" charset="77"/>
                        </a:rPr>
                        <a:t>burger</a:t>
                      </a:r>
                    </a:p>
                  </a:txBody>
                  <a:tcPr/>
                </a:tc>
                <a:tc>
                  <a:txBody>
                    <a:bodyPr/>
                    <a:lstStyle/>
                    <a:p>
                      <a:pPr algn="ctr"/>
                      <a:r>
                        <a:rPr lang="en-GB" sz="2200" b="0" i="0" dirty="0">
                          <a:latin typeface="OpenDyslexicAlta" pitchFamily="2" charset="77"/>
                        </a:rPr>
                        <a:t>gentle</a:t>
                      </a:r>
                    </a:p>
                  </a:txBody>
                  <a:tcPr/>
                </a:tc>
                <a:extLst>
                  <a:ext uri="{0D108BD9-81ED-4DB2-BD59-A6C34878D82A}">
                    <a16:rowId xmlns:a16="http://schemas.microsoft.com/office/drawing/2014/main" val="3036658332"/>
                  </a:ext>
                </a:extLst>
              </a:tr>
              <a:tr h="759354">
                <a:tc>
                  <a:txBody>
                    <a:bodyPr/>
                    <a:lstStyle/>
                    <a:p>
                      <a:pPr algn="ctr"/>
                      <a:r>
                        <a:rPr lang="en-GB" sz="2200" b="0" i="0" dirty="0">
                          <a:latin typeface="OpenDyslexicAlta" pitchFamily="2" charset="77"/>
                        </a:rPr>
                        <a:t>religion</a:t>
                      </a:r>
                    </a:p>
                  </a:txBody>
                  <a:tcPr/>
                </a:tc>
                <a:tc>
                  <a:txBody>
                    <a:bodyPr/>
                    <a:lstStyle/>
                    <a:p>
                      <a:pPr algn="ctr"/>
                      <a:r>
                        <a:rPr lang="en-GB" sz="2200" b="0" i="0" dirty="0">
                          <a:latin typeface="OpenDyslexicAlta" pitchFamily="2" charset="77"/>
                        </a:rPr>
                        <a:t>agree</a:t>
                      </a:r>
                    </a:p>
                  </a:txBody>
                  <a:tcPr/>
                </a:tc>
                <a:tc>
                  <a:txBody>
                    <a:bodyPr/>
                    <a:lstStyle/>
                    <a:p>
                      <a:pPr algn="ctr"/>
                      <a:r>
                        <a:rPr lang="en-GB" sz="2200" b="0" i="0" dirty="0">
                          <a:latin typeface="OpenDyslexicAlta" pitchFamily="2" charset="77"/>
                        </a:rPr>
                        <a:t>king</a:t>
                      </a:r>
                    </a:p>
                  </a:txBody>
                  <a:tcPr/>
                </a:tc>
                <a:tc>
                  <a:txBody>
                    <a:bodyPr/>
                    <a:lstStyle/>
                    <a:p>
                      <a:pPr algn="ctr"/>
                      <a:r>
                        <a:rPr lang="en-GB" sz="2200" b="0" i="0" dirty="0">
                          <a:latin typeface="OpenDyslexicAlta" pitchFamily="2" charset="77"/>
                        </a:rPr>
                        <a:t>energy</a:t>
                      </a:r>
                    </a:p>
                  </a:txBody>
                  <a:tcPr/>
                </a:tc>
                <a:tc>
                  <a:txBody>
                    <a:bodyPr/>
                    <a:lstStyle/>
                    <a:p>
                      <a:pPr algn="ctr"/>
                      <a:r>
                        <a:rPr lang="en-GB" sz="2200" b="0" i="0" dirty="0">
                          <a:latin typeface="OpenDyslexicAlta" pitchFamily="2" charset="77"/>
                        </a:rPr>
                        <a:t>forgive</a:t>
                      </a:r>
                    </a:p>
                  </a:txBody>
                  <a:tcPr/>
                </a:tc>
                <a:tc>
                  <a:txBody>
                    <a:bodyPr/>
                    <a:lstStyle/>
                    <a:p>
                      <a:pPr algn="ctr"/>
                      <a:r>
                        <a:rPr lang="en-GB" sz="2200" b="0" i="0" dirty="0">
                          <a:latin typeface="OpenDyslexicAlta" pitchFamily="2" charset="77"/>
                        </a:rPr>
                        <a:t>digit</a:t>
                      </a:r>
                    </a:p>
                  </a:txBody>
                  <a:tcPr/>
                </a:tc>
                <a:extLst>
                  <a:ext uri="{0D108BD9-81ED-4DB2-BD59-A6C34878D82A}">
                    <a16:rowId xmlns:a16="http://schemas.microsoft.com/office/drawing/2014/main" val="590146265"/>
                  </a:ext>
                </a:extLst>
              </a:tr>
            </a:tbl>
          </a:graphicData>
        </a:graphic>
      </p:graphicFrame>
      <p:sp>
        <p:nvSpPr>
          <p:cNvPr id="3" name="TextBox 2">
            <a:extLst>
              <a:ext uri="{FF2B5EF4-FFF2-40B4-BE49-F238E27FC236}">
                <a16:creationId xmlns:a16="http://schemas.microsoft.com/office/drawing/2014/main" id="{CD296AF9-8D55-42BD-8E24-210F7F2AB1CD}"/>
              </a:ext>
            </a:extLst>
          </p:cNvPr>
          <p:cNvSpPr txBox="1"/>
          <p:nvPr/>
        </p:nvSpPr>
        <p:spPr>
          <a:xfrm>
            <a:off x="706120" y="243549"/>
            <a:ext cx="1369300" cy="400110"/>
          </a:xfrm>
          <a:prstGeom prst="rect">
            <a:avLst/>
          </a:prstGeom>
          <a:noFill/>
        </p:spPr>
        <p:txBody>
          <a:bodyPr wrap="square" rtlCol="0">
            <a:spAutoFit/>
          </a:bodyPr>
          <a:lstStyle/>
          <a:p>
            <a:r>
              <a:rPr lang="en-GB" sz="2000" dirty="0">
                <a:solidFill>
                  <a:srgbClr val="FF3860"/>
                </a:solidFill>
                <a:latin typeface="Muli" panose="020B0604020202020204" charset="0"/>
              </a:rPr>
              <a:t>Answers: </a:t>
            </a:r>
          </a:p>
        </p:txBody>
      </p:sp>
      <p:sp>
        <p:nvSpPr>
          <p:cNvPr id="5" name="Rectangle 4">
            <a:extLst>
              <a:ext uri="{FF2B5EF4-FFF2-40B4-BE49-F238E27FC236}">
                <a16:creationId xmlns:a16="http://schemas.microsoft.com/office/drawing/2014/main" id="{7186B6AA-C21D-4444-8FB5-4646FAB073F2}"/>
              </a:ext>
            </a:extLst>
          </p:cNvPr>
          <p:cNvSpPr/>
          <p:nvPr/>
        </p:nvSpPr>
        <p:spPr>
          <a:xfrm>
            <a:off x="5036635" y="4458910"/>
            <a:ext cx="707245" cy="369332"/>
          </a:xfrm>
          <a:prstGeom prst="rect">
            <a:avLst/>
          </a:prstGeom>
        </p:spPr>
        <p:txBody>
          <a:bodyPr wrap="none">
            <a:spAutoFit/>
          </a:bodyPr>
          <a:lstStyle/>
          <a:p>
            <a:pPr algn="ctr"/>
            <a:r>
              <a:rPr lang="en-GB" dirty="0">
                <a:solidFill>
                  <a:srgbClr val="FF3860"/>
                </a:solidFill>
                <a:latin typeface="OpenDyslexicAlta" pitchFamily="2" charset="77"/>
              </a:rPr>
              <a:t>gem</a:t>
            </a:r>
          </a:p>
        </p:txBody>
      </p:sp>
      <p:sp>
        <p:nvSpPr>
          <p:cNvPr id="8" name="Rectangle 7">
            <a:extLst>
              <a:ext uri="{FF2B5EF4-FFF2-40B4-BE49-F238E27FC236}">
                <a16:creationId xmlns:a16="http://schemas.microsoft.com/office/drawing/2014/main" id="{866C4A5E-0609-4A20-8048-155E564D0901}"/>
              </a:ext>
            </a:extLst>
          </p:cNvPr>
          <p:cNvSpPr/>
          <p:nvPr/>
        </p:nvSpPr>
        <p:spPr>
          <a:xfrm>
            <a:off x="845588" y="4327147"/>
            <a:ext cx="1090362" cy="369332"/>
          </a:xfrm>
          <a:prstGeom prst="rect">
            <a:avLst/>
          </a:prstGeom>
        </p:spPr>
        <p:txBody>
          <a:bodyPr wrap="none">
            <a:spAutoFit/>
          </a:bodyPr>
          <a:lstStyle/>
          <a:p>
            <a:pPr algn="ctr"/>
            <a:r>
              <a:rPr lang="en-GB" dirty="0">
                <a:solidFill>
                  <a:srgbClr val="FF3860"/>
                </a:solidFill>
                <a:latin typeface="OpenDyslexicAlta" pitchFamily="2" charset="77"/>
              </a:rPr>
              <a:t>religion</a:t>
            </a:r>
          </a:p>
        </p:txBody>
      </p:sp>
      <p:sp>
        <p:nvSpPr>
          <p:cNvPr id="10" name="Rectangle 9">
            <a:extLst>
              <a:ext uri="{FF2B5EF4-FFF2-40B4-BE49-F238E27FC236}">
                <a16:creationId xmlns:a16="http://schemas.microsoft.com/office/drawing/2014/main" id="{1E3177EE-0C04-48AC-8910-96D9EB8E229B}"/>
              </a:ext>
            </a:extLst>
          </p:cNvPr>
          <p:cNvSpPr/>
          <p:nvPr/>
        </p:nvSpPr>
        <p:spPr>
          <a:xfrm>
            <a:off x="6948035" y="3994557"/>
            <a:ext cx="503664" cy="369332"/>
          </a:xfrm>
          <a:prstGeom prst="rect">
            <a:avLst/>
          </a:prstGeom>
        </p:spPr>
        <p:txBody>
          <a:bodyPr wrap="none">
            <a:spAutoFit/>
          </a:bodyPr>
          <a:lstStyle/>
          <a:p>
            <a:pPr algn="ctr"/>
            <a:r>
              <a:rPr lang="en-GB" dirty="0">
                <a:solidFill>
                  <a:srgbClr val="FF3860"/>
                </a:solidFill>
                <a:latin typeface="OpenDyslexicAlta" pitchFamily="2" charset="77"/>
              </a:rPr>
              <a:t>fig</a:t>
            </a:r>
          </a:p>
        </p:txBody>
      </p:sp>
      <p:sp>
        <p:nvSpPr>
          <p:cNvPr id="11" name="Rectangle 10">
            <a:extLst>
              <a:ext uri="{FF2B5EF4-FFF2-40B4-BE49-F238E27FC236}">
                <a16:creationId xmlns:a16="http://schemas.microsoft.com/office/drawing/2014/main" id="{3C6C94D8-A9CC-40E0-83A9-68C511DFF1C0}"/>
              </a:ext>
            </a:extLst>
          </p:cNvPr>
          <p:cNvSpPr/>
          <p:nvPr/>
        </p:nvSpPr>
        <p:spPr>
          <a:xfrm>
            <a:off x="7521042" y="3818860"/>
            <a:ext cx="883575" cy="369332"/>
          </a:xfrm>
          <a:prstGeom prst="rect">
            <a:avLst/>
          </a:prstGeom>
        </p:spPr>
        <p:txBody>
          <a:bodyPr wrap="none">
            <a:spAutoFit/>
          </a:bodyPr>
          <a:lstStyle/>
          <a:p>
            <a:pPr algn="ctr"/>
            <a:r>
              <a:rPr lang="en-GB" dirty="0">
                <a:solidFill>
                  <a:srgbClr val="FF3860"/>
                </a:solidFill>
                <a:latin typeface="OpenDyslexicAlta" pitchFamily="2" charset="77"/>
              </a:rPr>
              <a:t>agree</a:t>
            </a:r>
          </a:p>
        </p:txBody>
      </p:sp>
      <p:sp>
        <p:nvSpPr>
          <p:cNvPr id="12" name="Rectangle 11">
            <a:extLst>
              <a:ext uri="{FF2B5EF4-FFF2-40B4-BE49-F238E27FC236}">
                <a16:creationId xmlns:a16="http://schemas.microsoft.com/office/drawing/2014/main" id="{02957F39-AF4D-455E-8955-11DE7057EDEC}"/>
              </a:ext>
            </a:extLst>
          </p:cNvPr>
          <p:cNvSpPr/>
          <p:nvPr/>
        </p:nvSpPr>
        <p:spPr>
          <a:xfrm>
            <a:off x="2161372" y="3957815"/>
            <a:ext cx="893193" cy="369332"/>
          </a:xfrm>
          <a:prstGeom prst="rect">
            <a:avLst/>
          </a:prstGeom>
        </p:spPr>
        <p:txBody>
          <a:bodyPr wrap="none">
            <a:spAutoFit/>
          </a:bodyPr>
          <a:lstStyle/>
          <a:p>
            <a:pPr algn="ctr"/>
            <a:r>
              <a:rPr lang="en-GB" dirty="0">
                <a:solidFill>
                  <a:srgbClr val="FF3860"/>
                </a:solidFill>
                <a:latin typeface="OpenDyslexicAlta" pitchFamily="2" charset="77"/>
              </a:rPr>
              <a:t>magic</a:t>
            </a:r>
          </a:p>
        </p:txBody>
      </p:sp>
      <p:sp>
        <p:nvSpPr>
          <p:cNvPr id="13" name="Rectangle 12">
            <a:extLst>
              <a:ext uri="{FF2B5EF4-FFF2-40B4-BE49-F238E27FC236}">
                <a16:creationId xmlns:a16="http://schemas.microsoft.com/office/drawing/2014/main" id="{C5234B6F-79D6-4CBE-ADB1-EB62B96D1AA5}"/>
              </a:ext>
            </a:extLst>
          </p:cNvPr>
          <p:cNvSpPr/>
          <p:nvPr/>
        </p:nvSpPr>
        <p:spPr>
          <a:xfrm>
            <a:off x="8585532" y="3825450"/>
            <a:ext cx="691215" cy="369332"/>
          </a:xfrm>
          <a:prstGeom prst="rect">
            <a:avLst/>
          </a:prstGeom>
        </p:spPr>
        <p:txBody>
          <a:bodyPr wrap="none">
            <a:spAutoFit/>
          </a:bodyPr>
          <a:lstStyle/>
          <a:p>
            <a:pPr algn="ctr"/>
            <a:r>
              <a:rPr lang="en-GB" dirty="0">
                <a:solidFill>
                  <a:srgbClr val="FF3860"/>
                </a:solidFill>
                <a:latin typeface="OpenDyslexicAlta" pitchFamily="2" charset="77"/>
              </a:rPr>
              <a:t>king</a:t>
            </a:r>
          </a:p>
        </p:txBody>
      </p:sp>
      <p:sp>
        <p:nvSpPr>
          <p:cNvPr id="14" name="Rectangle 13">
            <a:extLst>
              <a:ext uri="{FF2B5EF4-FFF2-40B4-BE49-F238E27FC236}">
                <a16:creationId xmlns:a16="http://schemas.microsoft.com/office/drawing/2014/main" id="{354264E8-7002-4F4E-9E7F-4EBBB134E770}"/>
              </a:ext>
            </a:extLst>
          </p:cNvPr>
          <p:cNvSpPr/>
          <p:nvPr/>
        </p:nvSpPr>
        <p:spPr>
          <a:xfrm>
            <a:off x="3174980" y="3804217"/>
            <a:ext cx="1013418" cy="369332"/>
          </a:xfrm>
          <a:prstGeom prst="rect">
            <a:avLst/>
          </a:prstGeom>
        </p:spPr>
        <p:txBody>
          <a:bodyPr wrap="none">
            <a:spAutoFit/>
          </a:bodyPr>
          <a:lstStyle/>
          <a:p>
            <a:pPr algn="ctr"/>
            <a:r>
              <a:rPr lang="en-GB" dirty="0">
                <a:solidFill>
                  <a:srgbClr val="FF3860"/>
                </a:solidFill>
                <a:latin typeface="OpenDyslexicAlta" pitchFamily="2" charset="77"/>
              </a:rPr>
              <a:t>giraffe</a:t>
            </a:r>
          </a:p>
        </p:txBody>
      </p:sp>
      <p:sp>
        <p:nvSpPr>
          <p:cNvPr id="15" name="Rectangle 14">
            <a:extLst>
              <a:ext uri="{FF2B5EF4-FFF2-40B4-BE49-F238E27FC236}">
                <a16:creationId xmlns:a16="http://schemas.microsoft.com/office/drawing/2014/main" id="{AF558A7F-23D9-456F-B70E-869BC5253B63}"/>
              </a:ext>
            </a:extLst>
          </p:cNvPr>
          <p:cNvSpPr/>
          <p:nvPr/>
        </p:nvSpPr>
        <p:spPr>
          <a:xfrm>
            <a:off x="4118880" y="3696173"/>
            <a:ext cx="1047082" cy="369332"/>
          </a:xfrm>
          <a:prstGeom prst="rect">
            <a:avLst/>
          </a:prstGeom>
        </p:spPr>
        <p:txBody>
          <a:bodyPr wrap="none">
            <a:spAutoFit/>
          </a:bodyPr>
          <a:lstStyle/>
          <a:p>
            <a:pPr algn="ctr"/>
            <a:r>
              <a:rPr lang="en-GB" dirty="0">
                <a:solidFill>
                  <a:srgbClr val="FF3860"/>
                </a:solidFill>
                <a:latin typeface="OpenDyslexicAlta" pitchFamily="2" charset="77"/>
              </a:rPr>
              <a:t>energy</a:t>
            </a:r>
          </a:p>
        </p:txBody>
      </p:sp>
      <p:sp>
        <p:nvSpPr>
          <p:cNvPr id="16" name="Rectangle 15">
            <a:extLst>
              <a:ext uri="{FF2B5EF4-FFF2-40B4-BE49-F238E27FC236}">
                <a16:creationId xmlns:a16="http://schemas.microsoft.com/office/drawing/2014/main" id="{47810F23-D6C9-4CCF-ABA4-82EF0ED17E68}"/>
              </a:ext>
            </a:extLst>
          </p:cNvPr>
          <p:cNvSpPr/>
          <p:nvPr/>
        </p:nvSpPr>
        <p:spPr>
          <a:xfrm>
            <a:off x="9538450" y="3888338"/>
            <a:ext cx="992579" cy="369332"/>
          </a:xfrm>
          <a:prstGeom prst="rect">
            <a:avLst/>
          </a:prstGeom>
        </p:spPr>
        <p:txBody>
          <a:bodyPr wrap="none">
            <a:spAutoFit/>
          </a:bodyPr>
          <a:lstStyle/>
          <a:p>
            <a:pPr algn="ctr"/>
            <a:r>
              <a:rPr lang="en-GB" dirty="0">
                <a:solidFill>
                  <a:srgbClr val="FF3860"/>
                </a:solidFill>
                <a:latin typeface="OpenDyslexicAlta" pitchFamily="2" charset="77"/>
              </a:rPr>
              <a:t>burger</a:t>
            </a:r>
          </a:p>
        </p:txBody>
      </p:sp>
      <p:sp>
        <p:nvSpPr>
          <p:cNvPr id="17" name="Rectangle 16">
            <a:extLst>
              <a:ext uri="{FF2B5EF4-FFF2-40B4-BE49-F238E27FC236}">
                <a16:creationId xmlns:a16="http://schemas.microsoft.com/office/drawing/2014/main" id="{AB693DE9-4874-4FDC-B764-1A270AC3522C}"/>
              </a:ext>
            </a:extLst>
          </p:cNvPr>
          <p:cNvSpPr/>
          <p:nvPr/>
        </p:nvSpPr>
        <p:spPr>
          <a:xfrm>
            <a:off x="9876564" y="4405594"/>
            <a:ext cx="1069524" cy="369332"/>
          </a:xfrm>
          <a:prstGeom prst="rect">
            <a:avLst/>
          </a:prstGeom>
        </p:spPr>
        <p:txBody>
          <a:bodyPr wrap="none">
            <a:spAutoFit/>
          </a:bodyPr>
          <a:lstStyle/>
          <a:p>
            <a:pPr algn="ctr"/>
            <a:r>
              <a:rPr lang="en-GB" dirty="0">
                <a:solidFill>
                  <a:srgbClr val="FF3860"/>
                </a:solidFill>
                <a:latin typeface="OpenDyslexicAlta" pitchFamily="2" charset="77"/>
              </a:rPr>
              <a:t>forgive</a:t>
            </a:r>
          </a:p>
        </p:txBody>
      </p:sp>
      <p:sp>
        <p:nvSpPr>
          <p:cNvPr id="18" name="Rectangle 17">
            <a:extLst>
              <a:ext uri="{FF2B5EF4-FFF2-40B4-BE49-F238E27FC236}">
                <a16:creationId xmlns:a16="http://schemas.microsoft.com/office/drawing/2014/main" id="{12E0F17B-ADC7-4576-A6D7-C150FF1D9BFB}"/>
              </a:ext>
            </a:extLst>
          </p:cNvPr>
          <p:cNvSpPr/>
          <p:nvPr/>
        </p:nvSpPr>
        <p:spPr>
          <a:xfrm>
            <a:off x="1020364" y="3720828"/>
            <a:ext cx="970137" cy="369332"/>
          </a:xfrm>
          <a:prstGeom prst="rect">
            <a:avLst/>
          </a:prstGeom>
        </p:spPr>
        <p:txBody>
          <a:bodyPr wrap="none">
            <a:spAutoFit/>
          </a:bodyPr>
          <a:lstStyle/>
          <a:p>
            <a:pPr algn="ctr"/>
            <a:r>
              <a:rPr lang="en-GB" dirty="0">
                <a:solidFill>
                  <a:srgbClr val="FF3860"/>
                </a:solidFill>
                <a:latin typeface="OpenDyslexicAlta" pitchFamily="2" charset="77"/>
              </a:rPr>
              <a:t>gentle</a:t>
            </a:r>
          </a:p>
        </p:txBody>
      </p:sp>
      <p:sp>
        <p:nvSpPr>
          <p:cNvPr id="19" name="Rectangle 18">
            <a:extLst>
              <a:ext uri="{FF2B5EF4-FFF2-40B4-BE49-F238E27FC236}">
                <a16:creationId xmlns:a16="http://schemas.microsoft.com/office/drawing/2014/main" id="{EA7544CF-3D1B-47D2-B27B-B38F29616F3B}"/>
              </a:ext>
            </a:extLst>
          </p:cNvPr>
          <p:cNvSpPr/>
          <p:nvPr/>
        </p:nvSpPr>
        <p:spPr>
          <a:xfrm>
            <a:off x="4904342" y="4036138"/>
            <a:ext cx="716863" cy="369332"/>
          </a:xfrm>
          <a:prstGeom prst="rect">
            <a:avLst/>
          </a:prstGeom>
        </p:spPr>
        <p:txBody>
          <a:bodyPr wrap="none">
            <a:spAutoFit/>
          </a:bodyPr>
          <a:lstStyle/>
          <a:p>
            <a:pPr algn="ctr"/>
            <a:r>
              <a:rPr lang="en-GB" dirty="0">
                <a:solidFill>
                  <a:srgbClr val="FF3860"/>
                </a:solidFill>
                <a:latin typeface="OpenDyslexicAlta" pitchFamily="2" charset="77"/>
              </a:rPr>
              <a:t>digit</a:t>
            </a:r>
          </a:p>
        </p:txBody>
      </p:sp>
      <p:cxnSp>
        <p:nvCxnSpPr>
          <p:cNvPr id="21" name="Straight Arrow Connector 20">
            <a:extLst>
              <a:ext uri="{FF2B5EF4-FFF2-40B4-BE49-F238E27FC236}">
                <a16:creationId xmlns:a16="http://schemas.microsoft.com/office/drawing/2014/main" id="{78A1C1DE-6EFC-CB42-8527-EA5C89CB8440}"/>
              </a:ext>
            </a:extLst>
          </p:cNvPr>
          <p:cNvCxnSpPr>
            <a:cxnSpLocks/>
          </p:cNvCxnSpPr>
          <p:nvPr/>
        </p:nvCxnSpPr>
        <p:spPr>
          <a:xfrm>
            <a:off x="2733869" y="4327147"/>
            <a:ext cx="762690" cy="6109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715885A-871F-0341-BA15-DD7D536AA7EC}"/>
              </a:ext>
            </a:extLst>
          </p:cNvPr>
          <p:cNvCxnSpPr>
            <a:cxnSpLocks/>
          </p:cNvCxnSpPr>
          <p:nvPr/>
        </p:nvCxnSpPr>
        <p:spPr>
          <a:xfrm flipH="1">
            <a:off x="3647695" y="4160014"/>
            <a:ext cx="10749" cy="7282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CA29EF6-D873-5F4F-AF28-A1928807D663}"/>
              </a:ext>
            </a:extLst>
          </p:cNvPr>
          <p:cNvCxnSpPr>
            <a:cxnSpLocks/>
          </p:cNvCxnSpPr>
          <p:nvPr/>
        </p:nvCxnSpPr>
        <p:spPr>
          <a:xfrm>
            <a:off x="1671306" y="4047853"/>
            <a:ext cx="1589376" cy="8674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DB06042-55D9-4849-AC77-F68081E458D4}"/>
              </a:ext>
            </a:extLst>
          </p:cNvPr>
          <p:cNvCxnSpPr>
            <a:cxnSpLocks/>
          </p:cNvCxnSpPr>
          <p:nvPr/>
        </p:nvCxnSpPr>
        <p:spPr>
          <a:xfrm>
            <a:off x="1824818" y="4570783"/>
            <a:ext cx="1255961" cy="3580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A91136B-CAB7-F04B-9DFB-ACA1D8B5EF06}"/>
              </a:ext>
            </a:extLst>
          </p:cNvPr>
          <p:cNvCxnSpPr>
            <a:cxnSpLocks/>
          </p:cNvCxnSpPr>
          <p:nvPr/>
        </p:nvCxnSpPr>
        <p:spPr>
          <a:xfrm flipH="1">
            <a:off x="3920147" y="4047853"/>
            <a:ext cx="595170" cy="7270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D7A99B5-1DF8-6B42-851C-3BE7BDF14A67}"/>
              </a:ext>
            </a:extLst>
          </p:cNvPr>
          <p:cNvCxnSpPr>
            <a:cxnSpLocks/>
          </p:cNvCxnSpPr>
          <p:nvPr/>
        </p:nvCxnSpPr>
        <p:spPr>
          <a:xfrm flipH="1">
            <a:off x="4118880" y="4376102"/>
            <a:ext cx="898460" cy="3988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2D7C22-94F6-4B4D-A296-52C3BE6DE0BB}"/>
              </a:ext>
            </a:extLst>
          </p:cNvPr>
          <p:cNvCxnSpPr>
            <a:cxnSpLocks/>
          </p:cNvCxnSpPr>
          <p:nvPr/>
        </p:nvCxnSpPr>
        <p:spPr>
          <a:xfrm flipH="1">
            <a:off x="4118880" y="4696479"/>
            <a:ext cx="898460" cy="2323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62617FC-4D42-F348-89B2-50A24DEB7BD6}"/>
              </a:ext>
            </a:extLst>
          </p:cNvPr>
          <p:cNvCxnSpPr>
            <a:cxnSpLocks/>
          </p:cNvCxnSpPr>
          <p:nvPr/>
        </p:nvCxnSpPr>
        <p:spPr>
          <a:xfrm flipH="1">
            <a:off x="8585532" y="4178655"/>
            <a:ext cx="295374" cy="5962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8E4C5D9-4097-2640-ABDD-AABE810CB644}"/>
              </a:ext>
            </a:extLst>
          </p:cNvPr>
          <p:cNvCxnSpPr>
            <a:cxnSpLocks/>
          </p:cNvCxnSpPr>
          <p:nvPr/>
        </p:nvCxnSpPr>
        <p:spPr>
          <a:xfrm flipH="1">
            <a:off x="9016678" y="4207968"/>
            <a:ext cx="697638" cy="566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221BE19-94FA-B244-AD57-33D41912CC06}"/>
              </a:ext>
            </a:extLst>
          </p:cNvPr>
          <p:cNvCxnSpPr>
            <a:cxnSpLocks/>
          </p:cNvCxnSpPr>
          <p:nvPr/>
        </p:nvCxnSpPr>
        <p:spPr>
          <a:xfrm>
            <a:off x="8098944" y="4140421"/>
            <a:ext cx="272094" cy="6654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CCBEC80-F143-914E-803C-DDA546A2E1B2}"/>
              </a:ext>
            </a:extLst>
          </p:cNvPr>
          <p:cNvCxnSpPr>
            <a:cxnSpLocks/>
          </p:cNvCxnSpPr>
          <p:nvPr/>
        </p:nvCxnSpPr>
        <p:spPr>
          <a:xfrm>
            <a:off x="7361853" y="4363889"/>
            <a:ext cx="479515" cy="4110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9222E56-4DCB-5841-9C1B-8CBEB23BD516}"/>
              </a:ext>
            </a:extLst>
          </p:cNvPr>
          <p:cNvCxnSpPr>
            <a:cxnSpLocks/>
          </p:cNvCxnSpPr>
          <p:nvPr/>
        </p:nvCxnSpPr>
        <p:spPr>
          <a:xfrm flipH="1">
            <a:off x="9276747" y="4643911"/>
            <a:ext cx="669158" cy="1310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53578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28</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a:t>
            </a:r>
            <a:r>
              <a:rPr lang="en-GB" dirty="0" err="1"/>
              <a:t>zh</a:t>
            </a:r>
            <a:r>
              <a:rPr lang="en-GB" dirty="0"/>
              <a:t>/ sound spelled with a ‘s’.</a:t>
            </a:r>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2305658637"/>
              </p:ext>
            </p:extLst>
          </p:nvPr>
        </p:nvGraphicFramePr>
        <p:xfrm>
          <a:off x="3429000" y="1311275"/>
          <a:ext cx="8363607" cy="529164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Explain that some words have a /</a:t>
                      </a:r>
                      <a:r>
                        <a:rPr lang="en-GB" sz="1700" b="0" i="0" dirty="0" err="1">
                          <a:latin typeface="Muli" pitchFamily="2" charset="77"/>
                        </a:rPr>
                        <a:t>zh</a:t>
                      </a:r>
                      <a:r>
                        <a:rPr lang="en-GB" sz="1700" b="0" i="0" dirty="0">
                          <a:latin typeface="Muli" pitchFamily="2" charset="77"/>
                        </a:rPr>
                        <a:t>/ sound which is spelled with an ‘s’. Demonstrate the /</a:t>
                      </a:r>
                      <a:r>
                        <a:rPr lang="en-GB" sz="1700" b="0" i="0" dirty="0" err="1">
                          <a:latin typeface="Muli" pitchFamily="2" charset="77"/>
                        </a:rPr>
                        <a:t>zh</a:t>
                      </a:r>
                      <a:r>
                        <a:rPr lang="en-GB" sz="1700" b="0" i="0" dirty="0">
                          <a:latin typeface="Muli" pitchFamily="2" charset="77"/>
                        </a:rPr>
                        <a:t>/ sound (like “</a:t>
                      </a:r>
                      <a:r>
                        <a:rPr lang="en-GB" sz="1700" b="0" i="0" dirty="0" err="1">
                          <a:latin typeface="Muli" pitchFamily="2" charset="77"/>
                        </a:rPr>
                        <a:t>juh</a:t>
                      </a:r>
                      <a:r>
                        <a:rPr lang="en-GB" sz="1700" b="0" i="0" dirty="0">
                          <a:latin typeface="Muli" pitchFamily="2" charset="77"/>
                        </a:rPr>
                        <a:t>”) and ask the children if they can think of any words with this sound. </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Put the list of words on the board and ask the children to highlight the /</a:t>
                      </a:r>
                      <a:r>
                        <a:rPr lang="en-GB" sz="1700" b="0" i="0" baseline="0" dirty="0" err="1">
                          <a:latin typeface="Muli" pitchFamily="2" charset="77"/>
                        </a:rPr>
                        <a:t>zh</a:t>
                      </a:r>
                      <a:r>
                        <a:rPr lang="en-GB" sz="1700" b="0" i="0" baseline="0" dirty="0">
                          <a:latin typeface="Muli" pitchFamily="2" charset="77"/>
                        </a:rPr>
                        <a:t>/ sound in each word. </a:t>
                      </a:r>
                    </a:p>
                    <a:p>
                      <a:endParaRPr lang="en-GB" sz="1700" b="0" i="0" baseline="0" dirty="0">
                        <a:latin typeface="Muli" pitchFamily="2" charset="77"/>
                      </a:endParaRPr>
                    </a:p>
                    <a:p>
                      <a:r>
                        <a:rPr lang="en-GB" sz="1700" b="0" i="0" baseline="0" dirty="0">
                          <a:latin typeface="Muli" pitchFamily="2" charset="77"/>
                        </a:rPr>
                        <a:t>Note that it is always where the ‘s’ is and explain that the ‘s’ is making this sound. </a:t>
                      </a:r>
                    </a:p>
                    <a:p>
                      <a:endParaRPr lang="en-GB" sz="1700" b="0" i="0" baseline="0" dirty="0">
                        <a:latin typeface="Muli" pitchFamily="2" charset="77"/>
                      </a:endParaRPr>
                    </a:p>
                    <a:p>
                      <a:r>
                        <a:rPr lang="en-GB" sz="1700" b="0" i="0" baseline="0" dirty="0">
                          <a:latin typeface="Muli" pitchFamily="2" charset="77"/>
                        </a:rPr>
                        <a:t>Children can copy the words down and highlight the sound if they need more practice.</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Ask children to write 3 sentences using words, appropriately, from the spelling list. </a:t>
                      </a:r>
                      <a:br>
                        <a:rPr lang="en-GB" sz="1700" b="0" i="0" dirty="0">
                          <a:latin typeface="Muli" pitchFamily="2" charset="77"/>
                        </a:rPr>
                      </a:br>
                      <a:br>
                        <a:rPr lang="en-GB" sz="1700" b="0" i="0" dirty="0">
                          <a:latin typeface="Muli" pitchFamily="2" charset="77"/>
                        </a:rPr>
                      </a:br>
                      <a:r>
                        <a:rPr lang="en-GB" sz="1700" b="0" i="0" dirty="0">
                          <a:latin typeface="Muli" pitchFamily="2" charset="77"/>
                        </a:rPr>
                        <a:t>To extend children you could ask them to also write a sentence with more than one of this week’s words. E.g. a sentence with ‘treasure’ and ‘decision’ in.</a:t>
                      </a:r>
                    </a:p>
                    <a:p>
                      <a:endParaRPr lang="en-GB" sz="1800" b="0" i="0" kern="1200" dirty="0">
                        <a:solidFill>
                          <a:schemeClr val="tx1"/>
                        </a:solidFill>
                        <a:effectLst/>
                        <a:latin typeface="Muli" pitchFamily="2" charset="77"/>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461834970"/>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television</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treasure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usual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measure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pleasure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decision</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vision </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leisure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version</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visual</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90244413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301417" y="302671"/>
            <a:ext cx="3263418" cy="1274338"/>
          </a:xfrm>
        </p:spPr>
        <p:txBody>
          <a:bodyPr>
            <a:noAutofit/>
          </a:bodyPr>
          <a:lstStyle/>
          <a:p>
            <a:pPr algn="l"/>
            <a:r>
              <a:rPr lang="en-GB" sz="2000" dirty="0"/>
              <a:t>Highlight the /</a:t>
            </a:r>
            <a:r>
              <a:rPr lang="en-GB" sz="2000" dirty="0" err="1"/>
              <a:t>zh</a:t>
            </a:r>
            <a:r>
              <a:rPr lang="en-GB" sz="2000" dirty="0"/>
              <a:t>/ sound in each word:</a:t>
            </a:r>
          </a:p>
        </p:txBody>
      </p:sp>
      <p:pic>
        <p:nvPicPr>
          <p:cNvPr id="9218" name="Picture 2" descr="Pencil Green Writing Tools School Supplies">
            <a:extLst>
              <a:ext uri="{FF2B5EF4-FFF2-40B4-BE49-F238E27FC236}">
                <a16:creationId xmlns:a16="http://schemas.microsoft.com/office/drawing/2014/main" id="{51F71C4F-756A-4175-B19F-D6AFD8E6E8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90353" y="1377623"/>
            <a:ext cx="1092282" cy="13504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02F4D103-F9A5-44EE-A7AE-9863B5D98185}"/>
              </a:ext>
            </a:extLst>
          </p:cNvPr>
          <p:cNvGraphicFramePr>
            <a:graphicFrameLocks noGrp="1"/>
          </p:cNvGraphicFramePr>
          <p:nvPr>
            <p:extLst>
              <p:ext uri="{D42A27DB-BD31-4B8C-83A1-F6EECF244321}">
                <p14:modId xmlns:p14="http://schemas.microsoft.com/office/powerpoint/2010/main" val="3113069541"/>
              </p:ext>
            </p:extLst>
          </p:nvPr>
        </p:nvGraphicFramePr>
        <p:xfrm>
          <a:off x="3916305" y="706828"/>
          <a:ext cx="3743140" cy="5791200"/>
        </p:xfrm>
        <a:graphic>
          <a:graphicData uri="http://schemas.openxmlformats.org/drawingml/2006/table">
            <a:tbl>
              <a:tblPr firstRow="1" bandRow="1">
                <a:tableStyleId>{5940675A-B579-460E-94D1-54222C63F5DA}</a:tableStyleId>
              </a:tblPr>
              <a:tblGrid>
                <a:gridCol w="3743140">
                  <a:extLst>
                    <a:ext uri="{9D8B030D-6E8A-4147-A177-3AD203B41FA5}">
                      <a16:colId xmlns:a16="http://schemas.microsoft.com/office/drawing/2014/main" val="2955189755"/>
                    </a:ext>
                  </a:extLst>
                </a:gridCol>
              </a:tblGrid>
              <a:tr h="532138">
                <a:tc>
                  <a:txBody>
                    <a:bodyPr/>
                    <a:lstStyle/>
                    <a:p>
                      <a:pPr algn="ctr"/>
                      <a:r>
                        <a:rPr lang="en-GB" sz="3200" b="0" i="0" dirty="0">
                          <a:latin typeface="OpenDyslexicAlta" pitchFamily="2" charset="77"/>
                          <a:ea typeface="OpenDyslexic" charset="0"/>
                          <a:cs typeface="OpenDyslexic" charset="0"/>
                        </a:rPr>
                        <a:t>television</a:t>
                      </a:r>
                    </a:p>
                  </a:txBody>
                  <a:tcPr/>
                </a:tc>
                <a:extLst>
                  <a:ext uri="{0D108BD9-81ED-4DB2-BD59-A6C34878D82A}">
                    <a16:rowId xmlns:a16="http://schemas.microsoft.com/office/drawing/2014/main" val="3496217779"/>
                  </a:ext>
                </a:extLst>
              </a:tr>
              <a:tr h="532138">
                <a:tc>
                  <a:txBody>
                    <a:bodyPr/>
                    <a:lstStyle/>
                    <a:p>
                      <a:pPr algn="ctr"/>
                      <a:r>
                        <a:rPr lang="en-GB" sz="3200" b="0" i="0" dirty="0">
                          <a:latin typeface="OpenDyslexicAlta" pitchFamily="2" charset="77"/>
                          <a:ea typeface="OpenDyslexic" charset="0"/>
                          <a:cs typeface="OpenDyslexic" charset="0"/>
                        </a:rPr>
                        <a:t>treasure</a:t>
                      </a:r>
                    </a:p>
                  </a:txBody>
                  <a:tcPr/>
                </a:tc>
                <a:extLst>
                  <a:ext uri="{0D108BD9-81ED-4DB2-BD59-A6C34878D82A}">
                    <a16:rowId xmlns:a16="http://schemas.microsoft.com/office/drawing/2014/main" val="130201270"/>
                  </a:ext>
                </a:extLst>
              </a:tr>
              <a:tr h="532138">
                <a:tc>
                  <a:txBody>
                    <a:bodyPr/>
                    <a:lstStyle/>
                    <a:p>
                      <a:pPr algn="ctr"/>
                      <a:r>
                        <a:rPr lang="en-GB" sz="3200" b="0" i="0" dirty="0">
                          <a:latin typeface="OpenDyslexicAlta" pitchFamily="2" charset="77"/>
                          <a:ea typeface="OpenDyslexic" charset="0"/>
                          <a:cs typeface="OpenDyslexic" charset="0"/>
                        </a:rPr>
                        <a:t>usual</a:t>
                      </a:r>
                    </a:p>
                  </a:txBody>
                  <a:tcPr/>
                </a:tc>
                <a:extLst>
                  <a:ext uri="{0D108BD9-81ED-4DB2-BD59-A6C34878D82A}">
                    <a16:rowId xmlns:a16="http://schemas.microsoft.com/office/drawing/2014/main" val="402798600"/>
                  </a:ext>
                </a:extLst>
              </a:tr>
              <a:tr h="532138">
                <a:tc>
                  <a:txBody>
                    <a:bodyPr/>
                    <a:lstStyle/>
                    <a:p>
                      <a:pPr algn="ctr"/>
                      <a:r>
                        <a:rPr lang="en-GB" sz="3200" b="0" i="0" dirty="0">
                          <a:latin typeface="OpenDyslexicAlta" pitchFamily="2" charset="77"/>
                          <a:ea typeface="OpenDyslexic" charset="0"/>
                          <a:cs typeface="OpenDyslexic" charset="0"/>
                        </a:rPr>
                        <a:t>measure</a:t>
                      </a:r>
                    </a:p>
                  </a:txBody>
                  <a:tcPr/>
                </a:tc>
                <a:extLst>
                  <a:ext uri="{0D108BD9-81ED-4DB2-BD59-A6C34878D82A}">
                    <a16:rowId xmlns:a16="http://schemas.microsoft.com/office/drawing/2014/main" val="1133145148"/>
                  </a:ext>
                </a:extLst>
              </a:tr>
              <a:tr h="532138">
                <a:tc>
                  <a:txBody>
                    <a:bodyPr/>
                    <a:lstStyle/>
                    <a:p>
                      <a:pPr algn="ctr"/>
                      <a:r>
                        <a:rPr lang="en-GB" sz="3200" b="0" i="0" dirty="0">
                          <a:latin typeface="OpenDyslexicAlta" pitchFamily="2" charset="77"/>
                          <a:ea typeface="OpenDyslexic" charset="0"/>
                          <a:cs typeface="OpenDyslexic" charset="0"/>
                        </a:rPr>
                        <a:t>pleasure</a:t>
                      </a:r>
                    </a:p>
                  </a:txBody>
                  <a:tcPr/>
                </a:tc>
                <a:extLst>
                  <a:ext uri="{0D108BD9-81ED-4DB2-BD59-A6C34878D82A}">
                    <a16:rowId xmlns:a16="http://schemas.microsoft.com/office/drawing/2014/main" val="3430284856"/>
                  </a:ext>
                </a:extLst>
              </a:tr>
              <a:tr h="532138">
                <a:tc>
                  <a:txBody>
                    <a:bodyPr/>
                    <a:lstStyle/>
                    <a:p>
                      <a:pPr algn="ctr"/>
                      <a:r>
                        <a:rPr lang="en-GB" sz="3200" b="0" i="0" dirty="0">
                          <a:latin typeface="OpenDyslexicAlta" pitchFamily="2" charset="77"/>
                          <a:ea typeface="OpenDyslexic" charset="0"/>
                          <a:cs typeface="OpenDyslexic" charset="0"/>
                        </a:rPr>
                        <a:t>decision</a:t>
                      </a:r>
                    </a:p>
                  </a:txBody>
                  <a:tcPr/>
                </a:tc>
                <a:extLst>
                  <a:ext uri="{0D108BD9-81ED-4DB2-BD59-A6C34878D82A}">
                    <a16:rowId xmlns:a16="http://schemas.microsoft.com/office/drawing/2014/main" val="336148979"/>
                  </a:ext>
                </a:extLst>
              </a:tr>
              <a:tr h="532138">
                <a:tc>
                  <a:txBody>
                    <a:bodyPr/>
                    <a:lstStyle/>
                    <a:p>
                      <a:pPr algn="ctr"/>
                      <a:r>
                        <a:rPr lang="en-GB" sz="3200" b="0" i="0" dirty="0">
                          <a:latin typeface="OpenDyslexicAlta" pitchFamily="2" charset="77"/>
                          <a:ea typeface="OpenDyslexic" charset="0"/>
                          <a:cs typeface="OpenDyslexic" charset="0"/>
                        </a:rPr>
                        <a:t>vision </a:t>
                      </a:r>
                    </a:p>
                  </a:txBody>
                  <a:tcPr/>
                </a:tc>
                <a:extLst>
                  <a:ext uri="{0D108BD9-81ED-4DB2-BD59-A6C34878D82A}">
                    <a16:rowId xmlns:a16="http://schemas.microsoft.com/office/drawing/2014/main" val="2957002508"/>
                  </a:ext>
                </a:extLst>
              </a:tr>
              <a:tr h="532138">
                <a:tc>
                  <a:txBody>
                    <a:bodyPr/>
                    <a:lstStyle/>
                    <a:p>
                      <a:pPr algn="ctr"/>
                      <a:r>
                        <a:rPr lang="en-GB" sz="3200" b="0" i="0" dirty="0">
                          <a:latin typeface="OpenDyslexicAlta" pitchFamily="2" charset="77"/>
                          <a:ea typeface="OpenDyslexic" charset="0"/>
                          <a:cs typeface="OpenDyslexic" charset="0"/>
                        </a:rPr>
                        <a:t>leisure</a:t>
                      </a:r>
                    </a:p>
                  </a:txBody>
                  <a:tcPr/>
                </a:tc>
                <a:extLst>
                  <a:ext uri="{0D108BD9-81ED-4DB2-BD59-A6C34878D82A}">
                    <a16:rowId xmlns:a16="http://schemas.microsoft.com/office/drawing/2014/main" val="3671576282"/>
                  </a:ext>
                </a:extLst>
              </a:tr>
              <a:tr h="532138">
                <a:tc>
                  <a:txBody>
                    <a:bodyPr/>
                    <a:lstStyle/>
                    <a:p>
                      <a:pPr algn="ctr"/>
                      <a:r>
                        <a:rPr lang="en-GB" sz="3200" b="0" i="0" dirty="0">
                          <a:latin typeface="OpenDyslexicAlta" pitchFamily="2" charset="77"/>
                          <a:ea typeface="OpenDyslexic" charset="0"/>
                          <a:cs typeface="OpenDyslexic" charset="0"/>
                        </a:rPr>
                        <a:t>version</a:t>
                      </a:r>
                    </a:p>
                  </a:txBody>
                  <a:tcPr/>
                </a:tc>
                <a:extLst>
                  <a:ext uri="{0D108BD9-81ED-4DB2-BD59-A6C34878D82A}">
                    <a16:rowId xmlns:a16="http://schemas.microsoft.com/office/drawing/2014/main" val="1911828519"/>
                  </a:ext>
                </a:extLst>
              </a:tr>
              <a:tr h="532138">
                <a:tc>
                  <a:txBody>
                    <a:bodyPr/>
                    <a:lstStyle/>
                    <a:p>
                      <a:pPr algn="ctr"/>
                      <a:r>
                        <a:rPr lang="en-GB" sz="3200" b="0" i="0" dirty="0">
                          <a:latin typeface="OpenDyslexicAlta" pitchFamily="2" charset="77"/>
                          <a:ea typeface="OpenDyslexic" charset="0"/>
                          <a:cs typeface="OpenDyslexic" charset="0"/>
                        </a:rPr>
                        <a:t>visual</a:t>
                      </a:r>
                    </a:p>
                  </a:txBody>
                  <a:tcPr/>
                </a:tc>
                <a:extLst>
                  <a:ext uri="{0D108BD9-81ED-4DB2-BD59-A6C34878D82A}">
                    <a16:rowId xmlns:a16="http://schemas.microsoft.com/office/drawing/2014/main" val="1987368909"/>
                  </a:ext>
                </a:extLst>
              </a:tr>
            </a:tbl>
          </a:graphicData>
        </a:graphic>
      </p:graphicFrame>
    </p:spTree>
    <p:extLst>
      <p:ext uri="{BB962C8B-B14F-4D97-AF65-F5344CB8AC3E}">
        <p14:creationId xmlns:p14="http://schemas.microsoft.com/office/powerpoint/2010/main" val="42917380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301417" y="302671"/>
            <a:ext cx="3263418" cy="1274338"/>
          </a:xfrm>
        </p:spPr>
        <p:txBody>
          <a:bodyPr>
            <a:noAutofit/>
          </a:bodyPr>
          <a:lstStyle/>
          <a:p>
            <a:pPr algn="l"/>
            <a:r>
              <a:rPr lang="en-GB" sz="2000" dirty="0"/>
              <a:t>Highlight the /</a:t>
            </a:r>
            <a:r>
              <a:rPr lang="en-GB" sz="2000" dirty="0" err="1"/>
              <a:t>zh</a:t>
            </a:r>
            <a:r>
              <a:rPr lang="en-GB" sz="2000" dirty="0"/>
              <a:t>/ sound in each word:</a:t>
            </a:r>
          </a:p>
        </p:txBody>
      </p:sp>
      <p:pic>
        <p:nvPicPr>
          <p:cNvPr id="9218" name="Picture 2" descr="Pencil Green Writing Tools School Supplies">
            <a:extLst>
              <a:ext uri="{FF2B5EF4-FFF2-40B4-BE49-F238E27FC236}">
                <a16:creationId xmlns:a16="http://schemas.microsoft.com/office/drawing/2014/main" id="{51F71C4F-756A-4175-B19F-D6AFD8E6E8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90353" y="1377623"/>
            <a:ext cx="1092282" cy="13504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02F4D103-F9A5-44EE-A7AE-9863B5D98185}"/>
              </a:ext>
            </a:extLst>
          </p:cNvPr>
          <p:cNvGraphicFramePr>
            <a:graphicFrameLocks noGrp="1"/>
          </p:cNvGraphicFramePr>
          <p:nvPr/>
        </p:nvGraphicFramePr>
        <p:xfrm>
          <a:off x="3916305" y="706828"/>
          <a:ext cx="3743140" cy="5791200"/>
        </p:xfrm>
        <a:graphic>
          <a:graphicData uri="http://schemas.openxmlformats.org/drawingml/2006/table">
            <a:tbl>
              <a:tblPr firstRow="1" bandRow="1">
                <a:tableStyleId>{5940675A-B579-460E-94D1-54222C63F5DA}</a:tableStyleId>
              </a:tblPr>
              <a:tblGrid>
                <a:gridCol w="3743140">
                  <a:extLst>
                    <a:ext uri="{9D8B030D-6E8A-4147-A177-3AD203B41FA5}">
                      <a16:colId xmlns:a16="http://schemas.microsoft.com/office/drawing/2014/main" val="2955189755"/>
                    </a:ext>
                  </a:extLst>
                </a:gridCol>
              </a:tblGrid>
              <a:tr h="532138">
                <a:tc>
                  <a:txBody>
                    <a:bodyPr/>
                    <a:lstStyle/>
                    <a:p>
                      <a:pPr algn="ctr"/>
                      <a:r>
                        <a:rPr lang="en-GB" sz="3200" b="0" i="0" dirty="0">
                          <a:latin typeface="OpenDyslexicAlta" pitchFamily="2" charset="77"/>
                          <a:ea typeface="OpenDyslexic" charset="0"/>
                          <a:cs typeface="OpenDyslexic" charset="0"/>
                        </a:rPr>
                        <a:t>televi</a:t>
                      </a:r>
                      <a:r>
                        <a:rPr lang="en-GB" sz="3200" b="0" i="0" dirty="0">
                          <a:highlight>
                            <a:srgbClr val="FFFF00"/>
                          </a:highlight>
                          <a:latin typeface="OpenDyslexicAlta" pitchFamily="2" charset="77"/>
                          <a:ea typeface="OpenDyslexic" charset="0"/>
                          <a:cs typeface="OpenDyslexic" charset="0"/>
                        </a:rPr>
                        <a:t>si</a:t>
                      </a:r>
                      <a:r>
                        <a:rPr lang="en-GB" sz="3200" b="0" i="0" dirty="0">
                          <a:latin typeface="OpenDyslexicAlta" pitchFamily="2" charset="77"/>
                          <a:ea typeface="OpenDyslexic" charset="0"/>
                          <a:cs typeface="OpenDyslexic" charset="0"/>
                        </a:rPr>
                        <a:t>on</a:t>
                      </a:r>
                    </a:p>
                  </a:txBody>
                  <a:tcPr/>
                </a:tc>
                <a:extLst>
                  <a:ext uri="{0D108BD9-81ED-4DB2-BD59-A6C34878D82A}">
                    <a16:rowId xmlns:a16="http://schemas.microsoft.com/office/drawing/2014/main" val="3496217779"/>
                  </a:ext>
                </a:extLst>
              </a:tr>
              <a:tr h="532138">
                <a:tc>
                  <a:txBody>
                    <a:bodyPr/>
                    <a:lstStyle/>
                    <a:p>
                      <a:pPr algn="ctr"/>
                      <a:r>
                        <a:rPr lang="en-GB" sz="3200" b="0" i="0" dirty="0">
                          <a:latin typeface="OpenDyslexicAlta" pitchFamily="2" charset="77"/>
                          <a:ea typeface="OpenDyslexic" charset="0"/>
                          <a:cs typeface="OpenDyslexic" charset="0"/>
                        </a:rPr>
                        <a:t>trea</a:t>
                      </a:r>
                      <a:r>
                        <a:rPr lang="en-GB" sz="3200" b="0" i="0" dirty="0">
                          <a:highlight>
                            <a:srgbClr val="FFFF00"/>
                          </a:highlight>
                          <a:latin typeface="OpenDyslexicAlta" pitchFamily="2" charset="77"/>
                          <a:ea typeface="OpenDyslexic" charset="0"/>
                          <a:cs typeface="OpenDyslexic" charset="0"/>
                        </a:rPr>
                        <a:t>su</a:t>
                      </a:r>
                      <a:r>
                        <a:rPr lang="en-GB" sz="3200" b="0" i="0" dirty="0">
                          <a:latin typeface="OpenDyslexicAlta" pitchFamily="2" charset="77"/>
                          <a:ea typeface="OpenDyslexic" charset="0"/>
                          <a:cs typeface="OpenDyslexic" charset="0"/>
                        </a:rPr>
                        <a:t>re</a:t>
                      </a:r>
                    </a:p>
                  </a:txBody>
                  <a:tcPr/>
                </a:tc>
                <a:extLst>
                  <a:ext uri="{0D108BD9-81ED-4DB2-BD59-A6C34878D82A}">
                    <a16:rowId xmlns:a16="http://schemas.microsoft.com/office/drawing/2014/main" val="130201270"/>
                  </a:ext>
                </a:extLst>
              </a:tr>
              <a:tr h="532138">
                <a:tc>
                  <a:txBody>
                    <a:bodyPr/>
                    <a:lstStyle/>
                    <a:p>
                      <a:pPr algn="ctr"/>
                      <a:r>
                        <a:rPr lang="en-GB" sz="3200" b="0" i="0" dirty="0">
                          <a:latin typeface="OpenDyslexicAlta" pitchFamily="2" charset="77"/>
                          <a:ea typeface="OpenDyslexic" charset="0"/>
                          <a:cs typeface="OpenDyslexic" charset="0"/>
                        </a:rPr>
                        <a:t>u</a:t>
                      </a:r>
                      <a:r>
                        <a:rPr lang="en-GB" sz="3200" b="0" i="0" dirty="0">
                          <a:highlight>
                            <a:srgbClr val="FFFF00"/>
                          </a:highlight>
                          <a:latin typeface="OpenDyslexicAlta" pitchFamily="2" charset="77"/>
                          <a:ea typeface="OpenDyslexic" charset="0"/>
                          <a:cs typeface="OpenDyslexic" charset="0"/>
                        </a:rPr>
                        <a:t>su</a:t>
                      </a:r>
                      <a:r>
                        <a:rPr lang="en-GB" sz="3200" b="0" i="0" dirty="0">
                          <a:latin typeface="OpenDyslexicAlta" pitchFamily="2" charset="77"/>
                          <a:ea typeface="OpenDyslexic" charset="0"/>
                          <a:cs typeface="OpenDyslexic" charset="0"/>
                        </a:rPr>
                        <a:t>al</a:t>
                      </a:r>
                    </a:p>
                  </a:txBody>
                  <a:tcPr/>
                </a:tc>
                <a:extLst>
                  <a:ext uri="{0D108BD9-81ED-4DB2-BD59-A6C34878D82A}">
                    <a16:rowId xmlns:a16="http://schemas.microsoft.com/office/drawing/2014/main" val="402798600"/>
                  </a:ext>
                </a:extLst>
              </a:tr>
              <a:tr h="532138">
                <a:tc>
                  <a:txBody>
                    <a:bodyPr/>
                    <a:lstStyle/>
                    <a:p>
                      <a:pPr algn="ctr"/>
                      <a:r>
                        <a:rPr lang="en-GB" sz="3200" b="0" i="0" dirty="0">
                          <a:latin typeface="OpenDyslexicAlta" pitchFamily="2" charset="77"/>
                          <a:ea typeface="OpenDyslexic" charset="0"/>
                          <a:cs typeface="OpenDyslexic" charset="0"/>
                        </a:rPr>
                        <a:t>mea</a:t>
                      </a:r>
                      <a:r>
                        <a:rPr lang="en-GB" sz="3200" b="0" i="0" dirty="0">
                          <a:highlight>
                            <a:srgbClr val="FFFF00"/>
                          </a:highlight>
                          <a:latin typeface="OpenDyslexicAlta" pitchFamily="2" charset="77"/>
                          <a:ea typeface="OpenDyslexic" charset="0"/>
                          <a:cs typeface="OpenDyslexic" charset="0"/>
                        </a:rPr>
                        <a:t>su</a:t>
                      </a:r>
                      <a:r>
                        <a:rPr lang="en-GB" sz="3200" b="0" i="0" dirty="0">
                          <a:latin typeface="OpenDyslexicAlta" pitchFamily="2" charset="77"/>
                          <a:ea typeface="OpenDyslexic" charset="0"/>
                          <a:cs typeface="OpenDyslexic" charset="0"/>
                        </a:rPr>
                        <a:t>re</a:t>
                      </a:r>
                    </a:p>
                  </a:txBody>
                  <a:tcPr/>
                </a:tc>
                <a:extLst>
                  <a:ext uri="{0D108BD9-81ED-4DB2-BD59-A6C34878D82A}">
                    <a16:rowId xmlns:a16="http://schemas.microsoft.com/office/drawing/2014/main" val="1133145148"/>
                  </a:ext>
                </a:extLst>
              </a:tr>
              <a:tr h="532138">
                <a:tc>
                  <a:txBody>
                    <a:bodyPr/>
                    <a:lstStyle/>
                    <a:p>
                      <a:pPr algn="ctr"/>
                      <a:r>
                        <a:rPr lang="en-GB" sz="3200" b="0" i="0" dirty="0">
                          <a:latin typeface="OpenDyslexicAlta" pitchFamily="2" charset="77"/>
                          <a:ea typeface="OpenDyslexic" charset="0"/>
                          <a:cs typeface="OpenDyslexic" charset="0"/>
                        </a:rPr>
                        <a:t>plea</a:t>
                      </a:r>
                      <a:r>
                        <a:rPr lang="en-GB" sz="3200" b="0" i="0" dirty="0">
                          <a:highlight>
                            <a:srgbClr val="FFFF00"/>
                          </a:highlight>
                          <a:latin typeface="OpenDyslexicAlta" pitchFamily="2" charset="77"/>
                          <a:ea typeface="OpenDyslexic" charset="0"/>
                          <a:cs typeface="OpenDyslexic" charset="0"/>
                        </a:rPr>
                        <a:t>su</a:t>
                      </a:r>
                      <a:r>
                        <a:rPr lang="en-GB" sz="3200" b="0" i="0" dirty="0">
                          <a:latin typeface="OpenDyslexicAlta" pitchFamily="2" charset="77"/>
                          <a:ea typeface="OpenDyslexic" charset="0"/>
                          <a:cs typeface="OpenDyslexic" charset="0"/>
                        </a:rPr>
                        <a:t>re</a:t>
                      </a:r>
                    </a:p>
                  </a:txBody>
                  <a:tcPr/>
                </a:tc>
                <a:extLst>
                  <a:ext uri="{0D108BD9-81ED-4DB2-BD59-A6C34878D82A}">
                    <a16:rowId xmlns:a16="http://schemas.microsoft.com/office/drawing/2014/main" val="3430284856"/>
                  </a:ext>
                </a:extLst>
              </a:tr>
              <a:tr h="532138">
                <a:tc>
                  <a:txBody>
                    <a:bodyPr/>
                    <a:lstStyle/>
                    <a:p>
                      <a:pPr algn="ctr"/>
                      <a:r>
                        <a:rPr lang="en-GB" sz="3200" b="0" i="0" dirty="0">
                          <a:latin typeface="OpenDyslexicAlta" pitchFamily="2" charset="77"/>
                          <a:ea typeface="OpenDyslexic" charset="0"/>
                          <a:cs typeface="OpenDyslexic" charset="0"/>
                        </a:rPr>
                        <a:t>deci</a:t>
                      </a:r>
                      <a:r>
                        <a:rPr lang="en-GB" sz="3200" b="0" i="0" dirty="0">
                          <a:highlight>
                            <a:srgbClr val="FFFF00"/>
                          </a:highlight>
                          <a:latin typeface="OpenDyslexicAlta" pitchFamily="2" charset="77"/>
                          <a:ea typeface="OpenDyslexic" charset="0"/>
                          <a:cs typeface="OpenDyslexic" charset="0"/>
                        </a:rPr>
                        <a:t>si</a:t>
                      </a:r>
                      <a:r>
                        <a:rPr lang="en-GB" sz="3200" b="0" i="0" dirty="0">
                          <a:latin typeface="OpenDyslexicAlta" pitchFamily="2" charset="77"/>
                          <a:ea typeface="OpenDyslexic" charset="0"/>
                          <a:cs typeface="OpenDyslexic" charset="0"/>
                        </a:rPr>
                        <a:t>on</a:t>
                      </a:r>
                    </a:p>
                  </a:txBody>
                  <a:tcPr/>
                </a:tc>
                <a:extLst>
                  <a:ext uri="{0D108BD9-81ED-4DB2-BD59-A6C34878D82A}">
                    <a16:rowId xmlns:a16="http://schemas.microsoft.com/office/drawing/2014/main" val="336148979"/>
                  </a:ext>
                </a:extLst>
              </a:tr>
              <a:tr h="532138">
                <a:tc>
                  <a:txBody>
                    <a:bodyPr/>
                    <a:lstStyle/>
                    <a:p>
                      <a:pPr algn="ctr"/>
                      <a:r>
                        <a:rPr lang="en-GB" sz="3200" b="0" i="0" dirty="0">
                          <a:latin typeface="OpenDyslexicAlta" pitchFamily="2" charset="77"/>
                          <a:ea typeface="OpenDyslexic" charset="0"/>
                          <a:cs typeface="OpenDyslexic" charset="0"/>
                        </a:rPr>
                        <a:t>vi</a:t>
                      </a:r>
                      <a:r>
                        <a:rPr lang="en-GB" sz="3200" b="0" i="0" dirty="0">
                          <a:highlight>
                            <a:srgbClr val="FFFF00"/>
                          </a:highlight>
                          <a:latin typeface="OpenDyslexicAlta" pitchFamily="2" charset="77"/>
                          <a:ea typeface="OpenDyslexic" charset="0"/>
                          <a:cs typeface="OpenDyslexic" charset="0"/>
                        </a:rPr>
                        <a:t>si</a:t>
                      </a:r>
                      <a:r>
                        <a:rPr lang="en-GB" sz="3200" b="0" i="0" dirty="0">
                          <a:latin typeface="OpenDyslexicAlta" pitchFamily="2" charset="77"/>
                          <a:ea typeface="OpenDyslexic" charset="0"/>
                          <a:cs typeface="OpenDyslexic" charset="0"/>
                        </a:rPr>
                        <a:t>on </a:t>
                      </a:r>
                    </a:p>
                  </a:txBody>
                  <a:tcPr/>
                </a:tc>
                <a:extLst>
                  <a:ext uri="{0D108BD9-81ED-4DB2-BD59-A6C34878D82A}">
                    <a16:rowId xmlns:a16="http://schemas.microsoft.com/office/drawing/2014/main" val="2957002508"/>
                  </a:ext>
                </a:extLst>
              </a:tr>
              <a:tr h="532138">
                <a:tc>
                  <a:txBody>
                    <a:bodyPr/>
                    <a:lstStyle/>
                    <a:p>
                      <a:pPr algn="ctr"/>
                      <a:r>
                        <a:rPr lang="en-GB" sz="3200" b="0" i="0" dirty="0">
                          <a:latin typeface="OpenDyslexicAlta" pitchFamily="2" charset="77"/>
                          <a:ea typeface="OpenDyslexic" charset="0"/>
                          <a:cs typeface="OpenDyslexic" charset="0"/>
                        </a:rPr>
                        <a:t>lei</a:t>
                      </a:r>
                      <a:r>
                        <a:rPr lang="en-GB" sz="3200" b="0" i="0" dirty="0">
                          <a:highlight>
                            <a:srgbClr val="FFFF00"/>
                          </a:highlight>
                          <a:latin typeface="OpenDyslexicAlta" pitchFamily="2" charset="77"/>
                          <a:ea typeface="OpenDyslexic" charset="0"/>
                          <a:cs typeface="OpenDyslexic" charset="0"/>
                        </a:rPr>
                        <a:t>su</a:t>
                      </a:r>
                      <a:r>
                        <a:rPr lang="en-GB" sz="3200" b="0" i="0" dirty="0">
                          <a:latin typeface="OpenDyslexicAlta" pitchFamily="2" charset="77"/>
                          <a:ea typeface="OpenDyslexic" charset="0"/>
                          <a:cs typeface="OpenDyslexic" charset="0"/>
                        </a:rPr>
                        <a:t>re</a:t>
                      </a:r>
                    </a:p>
                  </a:txBody>
                  <a:tcPr/>
                </a:tc>
                <a:extLst>
                  <a:ext uri="{0D108BD9-81ED-4DB2-BD59-A6C34878D82A}">
                    <a16:rowId xmlns:a16="http://schemas.microsoft.com/office/drawing/2014/main" val="3671576282"/>
                  </a:ext>
                </a:extLst>
              </a:tr>
              <a:tr h="532138">
                <a:tc>
                  <a:txBody>
                    <a:bodyPr/>
                    <a:lstStyle/>
                    <a:p>
                      <a:pPr algn="ctr"/>
                      <a:r>
                        <a:rPr lang="en-GB" sz="3200" b="0" i="0" dirty="0">
                          <a:latin typeface="OpenDyslexicAlta" pitchFamily="2" charset="77"/>
                          <a:ea typeface="OpenDyslexic" charset="0"/>
                          <a:cs typeface="OpenDyslexic" charset="0"/>
                        </a:rPr>
                        <a:t>ver</a:t>
                      </a:r>
                      <a:r>
                        <a:rPr lang="en-GB" sz="3200" b="0" i="0" dirty="0">
                          <a:highlight>
                            <a:srgbClr val="FFFF00"/>
                          </a:highlight>
                          <a:latin typeface="OpenDyslexicAlta" pitchFamily="2" charset="77"/>
                          <a:ea typeface="OpenDyslexic" charset="0"/>
                          <a:cs typeface="OpenDyslexic" charset="0"/>
                        </a:rPr>
                        <a:t>si</a:t>
                      </a:r>
                      <a:r>
                        <a:rPr lang="en-GB" sz="3200" b="0" i="0" dirty="0">
                          <a:latin typeface="OpenDyslexicAlta" pitchFamily="2" charset="77"/>
                          <a:ea typeface="OpenDyslexic" charset="0"/>
                          <a:cs typeface="OpenDyslexic" charset="0"/>
                        </a:rPr>
                        <a:t>on</a:t>
                      </a:r>
                    </a:p>
                  </a:txBody>
                  <a:tcPr/>
                </a:tc>
                <a:extLst>
                  <a:ext uri="{0D108BD9-81ED-4DB2-BD59-A6C34878D82A}">
                    <a16:rowId xmlns:a16="http://schemas.microsoft.com/office/drawing/2014/main" val="1911828519"/>
                  </a:ext>
                </a:extLst>
              </a:tr>
              <a:tr h="532138">
                <a:tc>
                  <a:txBody>
                    <a:bodyPr/>
                    <a:lstStyle/>
                    <a:p>
                      <a:pPr algn="ctr"/>
                      <a:r>
                        <a:rPr lang="en-GB" sz="3200" b="0" i="0" dirty="0">
                          <a:latin typeface="OpenDyslexicAlta" pitchFamily="2" charset="77"/>
                          <a:ea typeface="OpenDyslexic" charset="0"/>
                          <a:cs typeface="OpenDyslexic" charset="0"/>
                        </a:rPr>
                        <a:t>vi</a:t>
                      </a:r>
                      <a:r>
                        <a:rPr lang="en-GB" sz="3200" b="0" i="0" dirty="0">
                          <a:highlight>
                            <a:srgbClr val="FFFF00"/>
                          </a:highlight>
                          <a:latin typeface="OpenDyslexicAlta" pitchFamily="2" charset="77"/>
                          <a:ea typeface="OpenDyslexic" charset="0"/>
                          <a:cs typeface="OpenDyslexic" charset="0"/>
                        </a:rPr>
                        <a:t>su</a:t>
                      </a:r>
                      <a:r>
                        <a:rPr lang="en-GB" sz="3200" b="0" i="0" dirty="0">
                          <a:latin typeface="OpenDyslexicAlta" pitchFamily="2" charset="77"/>
                          <a:ea typeface="OpenDyslexic" charset="0"/>
                          <a:cs typeface="OpenDyslexic" charset="0"/>
                        </a:rPr>
                        <a:t>al</a:t>
                      </a:r>
                    </a:p>
                  </a:txBody>
                  <a:tcPr/>
                </a:tc>
                <a:extLst>
                  <a:ext uri="{0D108BD9-81ED-4DB2-BD59-A6C34878D82A}">
                    <a16:rowId xmlns:a16="http://schemas.microsoft.com/office/drawing/2014/main" val="1987368909"/>
                  </a:ext>
                </a:extLst>
              </a:tr>
            </a:tbl>
          </a:graphicData>
        </a:graphic>
      </p:graphicFrame>
      <p:sp>
        <p:nvSpPr>
          <p:cNvPr id="3" name="TextBox 2">
            <a:extLst>
              <a:ext uri="{FF2B5EF4-FFF2-40B4-BE49-F238E27FC236}">
                <a16:creationId xmlns:a16="http://schemas.microsoft.com/office/drawing/2014/main" id="{18757B78-0815-EE46-A32F-1AE433355C5C}"/>
              </a:ext>
            </a:extLst>
          </p:cNvPr>
          <p:cNvSpPr txBox="1"/>
          <p:nvPr/>
        </p:nvSpPr>
        <p:spPr>
          <a:xfrm>
            <a:off x="467360" y="302671"/>
            <a:ext cx="11684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26171634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14508735"/>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0370582"/>
                    </a:ext>
                  </a:extLst>
                </a:gridCol>
                <a:gridCol w="1858433">
                  <a:extLst>
                    <a:ext uri="{9D8B030D-6E8A-4147-A177-3AD203B41FA5}">
                      <a16:colId xmlns:a16="http://schemas.microsoft.com/office/drawing/2014/main" val="308320228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television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treasure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usual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measure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pleasure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decision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vision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leisure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version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visual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1287383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Spelling rule - /</a:t>
                      </a:r>
                      <a:r>
                        <a:rPr lang="en-GB" sz="1400" dirty="0" err="1">
                          <a:latin typeface="Muli" pitchFamily="2" charset="77"/>
                        </a:rPr>
                        <a:t>zh</a:t>
                      </a:r>
                      <a:r>
                        <a:rPr lang="en-GB" sz="1400" dirty="0">
                          <a:latin typeface="Muli" pitchFamily="2" charset="77"/>
                        </a:rPr>
                        <a:t>/ sound spelled with a ‘s’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3918329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television</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treasure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usual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measure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pleasure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decision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vision </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leisure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version</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visual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79522600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aseline="0" dirty="0">
                          <a:latin typeface="Muli" pitchFamily="2" charset="77"/>
                        </a:rPr>
                        <a:t> Rules: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504541" y="1600196"/>
          <a:ext cx="8216404" cy="5029200"/>
        </p:xfrm>
        <a:graphic>
          <a:graphicData uri="http://schemas.openxmlformats.org/drawingml/2006/table">
            <a:tbl>
              <a:tblPr firstRow="1" bandRow="1">
                <a:tableStyleId>{5940675A-B579-460E-94D1-54222C63F5DA}</a:tableStyleId>
              </a:tblPr>
              <a:tblGrid>
                <a:gridCol w="4108202">
                  <a:extLst>
                    <a:ext uri="{9D8B030D-6E8A-4147-A177-3AD203B41FA5}">
                      <a16:colId xmlns:a16="http://schemas.microsoft.com/office/drawing/2014/main" val="20000"/>
                    </a:ext>
                  </a:extLst>
                </a:gridCol>
                <a:gridCol w="4108202">
                  <a:extLst>
                    <a:ext uri="{9D8B030D-6E8A-4147-A177-3AD203B41FA5}">
                      <a16:colId xmlns:a16="http://schemas.microsoft.com/office/drawing/2014/main" val="20001"/>
                    </a:ext>
                  </a:extLst>
                </a:gridCol>
              </a:tblGrid>
              <a:tr h="838200">
                <a:tc gridSpan="2">
                  <a:txBody>
                    <a:bodyPr/>
                    <a:lstStyle/>
                    <a:p>
                      <a:r>
                        <a:rPr lang="en-GB" b="0" i="0" dirty="0">
                          <a:latin typeface="OpenDyslexicAlta" pitchFamily="2" charset="77"/>
                          <a:ea typeface="OpenDyslexic" charset="0"/>
                          <a:cs typeface="OpenDyslexic" charset="0"/>
                        </a:rPr>
                        <a:t>Cover</a:t>
                      </a:r>
                      <a:r>
                        <a:rPr lang="en-GB" b="0" i="0" baseline="0" dirty="0">
                          <a:latin typeface="OpenDyslexicAlta" pitchFamily="2" charset="77"/>
                          <a:ea typeface="OpenDyslexic" charset="0"/>
                          <a:cs typeface="OpenDyslexic" charset="0"/>
                        </a:rPr>
                        <a:t> your spellings up. Can you work out the missing letters from each word?</a:t>
                      </a:r>
                      <a:endParaRPr lang="en-GB" b="0" i="0" dirty="0">
                        <a:latin typeface="OpenDyslexicAlta" pitchFamily="2" charset="77"/>
                        <a:ea typeface="OpenDyslexic" charset="0"/>
                        <a:cs typeface="OpenDyslexic" charset="0"/>
                      </a:endParaRPr>
                    </a:p>
                  </a:txBody>
                  <a:tcPr/>
                </a:tc>
                <a:tc hMerge="1">
                  <a:txBody>
                    <a:bodyPr/>
                    <a:lstStyle/>
                    <a:p>
                      <a:endParaRPr lang="en-GB" dirty="0"/>
                    </a:p>
                  </a:txBody>
                  <a:tcPr/>
                </a:tc>
                <a:extLst>
                  <a:ext uri="{0D108BD9-81ED-4DB2-BD59-A6C34878D82A}">
                    <a16:rowId xmlns:a16="http://schemas.microsoft.com/office/drawing/2014/main" val="10000"/>
                  </a:ext>
                </a:extLst>
              </a:tr>
              <a:tr h="838200">
                <a:tc>
                  <a:txBody>
                    <a:bodyPr/>
                    <a:lstStyle/>
                    <a:p>
                      <a:pPr algn="ctr"/>
                      <a:r>
                        <a:rPr lang="en-GB" sz="3200" b="0" i="0" dirty="0">
                          <a:latin typeface="OpenDyslexicAlta" pitchFamily="2" charset="77"/>
                          <a:ea typeface="OpenDyslexic" charset="0"/>
                          <a:cs typeface="OpenDyslexic" charset="0"/>
                        </a:rPr>
                        <a:t>t</a:t>
                      </a:r>
                      <a:r>
                        <a:rPr lang="en-GB" sz="3200" b="0" i="0" baseline="0" dirty="0">
                          <a:latin typeface="OpenDyslexicAlta" pitchFamily="2" charset="77"/>
                          <a:ea typeface="OpenDyslexic" charset="0"/>
                          <a:cs typeface="OpenDyslexic" charset="0"/>
                        </a:rPr>
                        <a:t> e l e v </a:t>
                      </a:r>
                      <a:r>
                        <a:rPr lang="en-GB" sz="3200" b="0" i="0" baseline="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_ _ o n</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t r e a _ _ r e </a:t>
                      </a:r>
                    </a:p>
                  </a:txBody>
                  <a:tcPr/>
                </a:tc>
                <a:extLst>
                  <a:ext uri="{0D108BD9-81ED-4DB2-BD59-A6C34878D82A}">
                    <a16:rowId xmlns:a16="http://schemas.microsoft.com/office/drawing/2014/main" val="10001"/>
                  </a:ext>
                </a:extLst>
              </a:tr>
              <a:tr h="838200">
                <a:tc>
                  <a:txBody>
                    <a:bodyPr/>
                    <a:lstStyle/>
                    <a:p>
                      <a:pPr algn="ctr"/>
                      <a:r>
                        <a:rPr lang="en-GB" sz="3200" b="0" i="0" baseline="0" dirty="0">
                          <a:latin typeface="OpenDyslexicAlta" pitchFamily="2" charset="77"/>
                          <a:ea typeface="OpenDyslexic" charset="0"/>
                          <a:cs typeface="OpenDyslexic" charset="0"/>
                        </a:rPr>
                        <a:t>u _ _ a l </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m e a _ _ r e </a:t>
                      </a:r>
                    </a:p>
                  </a:txBody>
                  <a:tcPr/>
                </a:tc>
                <a:extLst>
                  <a:ext uri="{0D108BD9-81ED-4DB2-BD59-A6C34878D82A}">
                    <a16:rowId xmlns:a16="http://schemas.microsoft.com/office/drawing/2014/main" val="10002"/>
                  </a:ext>
                </a:extLst>
              </a:tr>
              <a:tr h="838200">
                <a:tc>
                  <a:txBody>
                    <a:bodyPr/>
                    <a:lstStyle/>
                    <a:p>
                      <a:pPr algn="ctr"/>
                      <a:r>
                        <a:rPr lang="en-GB" sz="3200" b="0" i="0" dirty="0">
                          <a:latin typeface="OpenDyslexicAlta" pitchFamily="2" charset="77"/>
                          <a:ea typeface="OpenDyslexic" charset="0"/>
                          <a:cs typeface="OpenDyslexic" charset="0"/>
                        </a:rPr>
                        <a:t>p</a:t>
                      </a:r>
                      <a:r>
                        <a:rPr lang="en-GB" sz="3200" b="0" i="0" baseline="0" dirty="0">
                          <a:latin typeface="OpenDyslexicAlta" pitchFamily="2" charset="77"/>
                          <a:ea typeface="OpenDyslexic" charset="0"/>
                          <a:cs typeface="OpenDyslexic" charset="0"/>
                        </a:rPr>
                        <a:t> l e a _ _ r e</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d e</a:t>
                      </a:r>
                      <a:r>
                        <a:rPr lang="en-GB" sz="3200" b="0" i="0" baseline="0" dirty="0">
                          <a:latin typeface="OpenDyslexicAlta" pitchFamily="2" charset="77"/>
                          <a:ea typeface="OpenDyslexic" charset="0"/>
                          <a:cs typeface="OpenDyslexic" charset="0"/>
                        </a:rPr>
                        <a:t> c </a:t>
                      </a:r>
                      <a:r>
                        <a:rPr lang="en-GB" sz="3200" b="0" i="0" baseline="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_ _ o n </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838200">
                <a:tc>
                  <a:txBody>
                    <a:bodyPr/>
                    <a:lstStyle/>
                    <a:p>
                      <a:pPr algn="ctr"/>
                      <a:r>
                        <a:rPr lang="en-GB" sz="3200" b="0" i="0" dirty="0">
                          <a:latin typeface="OpenDyslexicAlta" pitchFamily="2" charset="77"/>
                          <a:ea typeface="OpenDyslexic" charset="0"/>
                          <a:cs typeface="OpenDyslexic" charset="0"/>
                        </a:rPr>
                        <a:t>l e </a:t>
                      </a:r>
                      <a:r>
                        <a:rPr lang="en-GB" sz="3200" b="0" i="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_ _ r e</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v </a:t>
                      </a:r>
                      <a:r>
                        <a:rPr lang="en-GB" sz="3200" b="0" i="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_ _ o n </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838200">
                <a:tc>
                  <a:txBody>
                    <a:bodyPr/>
                    <a:lstStyle/>
                    <a:p>
                      <a:pPr algn="ctr"/>
                      <a:r>
                        <a:rPr lang="en-GB" sz="3200" b="0" i="0" dirty="0">
                          <a:latin typeface="OpenDyslexicAlta" pitchFamily="2" charset="77"/>
                          <a:ea typeface="OpenDyslexic" charset="0"/>
                          <a:cs typeface="OpenDyslexic" charset="0"/>
                        </a:rPr>
                        <a:t>v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_ _ a l </a:t>
                      </a:r>
                    </a:p>
                  </a:txBody>
                  <a:tcPr/>
                </a:tc>
                <a:tc>
                  <a:txBody>
                    <a:bodyPr/>
                    <a:lstStyle/>
                    <a:p>
                      <a:pPr algn="ctr"/>
                      <a:r>
                        <a:rPr lang="en-GB" sz="3200" b="0" i="0" dirty="0">
                          <a:latin typeface="OpenDyslexicAlta" pitchFamily="2" charset="77"/>
                          <a:ea typeface="OpenDyslexic" charset="0"/>
                          <a:cs typeface="OpenDyslexic" charset="0"/>
                        </a:rPr>
                        <a:t>v e r _ _ o n </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072436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television</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treasure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usual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measure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pleasure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decision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vision </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leisure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version</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visual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0558062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aseline="0" dirty="0">
                          <a:latin typeface="Muli" pitchFamily="2" charset="77"/>
                        </a:rPr>
                        <a:t> Rules: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69181080"/>
              </p:ext>
            </p:extLst>
          </p:nvPr>
        </p:nvGraphicFramePr>
        <p:xfrm>
          <a:off x="3504541" y="1600196"/>
          <a:ext cx="8216404" cy="5029200"/>
        </p:xfrm>
        <a:graphic>
          <a:graphicData uri="http://schemas.openxmlformats.org/drawingml/2006/table">
            <a:tbl>
              <a:tblPr firstRow="1" bandRow="1">
                <a:tableStyleId>{5940675A-B579-460E-94D1-54222C63F5DA}</a:tableStyleId>
              </a:tblPr>
              <a:tblGrid>
                <a:gridCol w="4108202">
                  <a:extLst>
                    <a:ext uri="{9D8B030D-6E8A-4147-A177-3AD203B41FA5}">
                      <a16:colId xmlns:a16="http://schemas.microsoft.com/office/drawing/2014/main" val="20000"/>
                    </a:ext>
                  </a:extLst>
                </a:gridCol>
                <a:gridCol w="4108202">
                  <a:extLst>
                    <a:ext uri="{9D8B030D-6E8A-4147-A177-3AD203B41FA5}">
                      <a16:colId xmlns:a16="http://schemas.microsoft.com/office/drawing/2014/main" val="20001"/>
                    </a:ext>
                  </a:extLst>
                </a:gridCol>
              </a:tblGrid>
              <a:tr h="838200">
                <a:tc gridSpan="2">
                  <a:txBody>
                    <a:bodyPr/>
                    <a:lstStyle/>
                    <a:p>
                      <a:r>
                        <a:rPr lang="en-GB" b="0" i="0" dirty="0">
                          <a:latin typeface="OpenDyslexicAlta" pitchFamily="2" charset="77"/>
                          <a:ea typeface="OpenDyslexic" charset="0"/>
                          <a:cs typeface="OpenDyslexic" charset="0"/>
                        </a:rPr>
                        <a:t>Cover</a:t>
                      </a:r>
                      <a:r>
                        <a:rPr lang="en-GB" b="0" i="0" baseline="0" dirty="0">
                          <a:latin typeface="OpenDyslexicAlta" pitchFamily="2" charset="77"/>
                          <a:ea typeface="OpenDyslexic" charset="0"/>
                          <a:cs typeface="OpenDyslexic" charset="0"/>
                        </a:rPr>
                        <a:t> your spellings up. Can you work out the missing letters from each word?</a:t>
                      </a:r>
                      <a:endParaRPr lang="en-GB" b="0" i="0" dirty="0">
                        <a:latin typeface="OpenDyslexicAlta" pitchFamily="2" charset="77"/>
                        <a:ea typeface="OpenDyslexic" charset="0"/>
                        <a:cs typeface="OpenDyslexic" charset="0"/>
                      </a:endParaRPr>
                    </a:p>
                  </a:txBody>
                  <a:tcPr/>
                </a:tc>
                <a:tc hMerge="1">
                  <a:txBody>
                    <a:bodyPr/>
                    <a:lstStyle/>
                    <a:p>
                      <a:endParaRPr lang="en-GB" dirty="0"/>
                    </a:p>
                  </a:txBody>
                  <a:tcPr/>
                </a:tc>
                <a:extLst>
                  <a:ext uri="{0D108BD9-81ED-4DB2-BD59-A6C34878D82A}">
                    <a16:rowId xmlns:a16="http://schemas.microsoft.com/office/drawing/2014/main" val="10000"/>
                  </a:ext>
                </a:extLst>
              </a:tr>
              <a:tr h="838200">
                <a:tc>
                  <a:txBody>
                    <a:bodyPr/>
                    <a:lstStyle/>
                    <a:p>
                      <a:pPr algn="ctr"/>
                      <a:r>
                        <a:rPr lang="en-GB" sz="3200" b="0" i="0" dirty="0">
                          <a:latin typeface="OpenDyslexicAlta" pitchFamily="2" charset="77"/>
                          <a:ea typeface="OpenDyslexic" charset="0"/>
                          <a:cs typeface="OpenDyslexic" charset="0"/>
                        </a:rPr>
                        <a:t>t</a:t>
                      </a:r>
                      <a:r>
                        <a:rPr lang="en-GB" sz="3200" b="0" i="0" baseline="0" dirty="0">
                          <a:latin typeface="OpenDyslexicAlta" pitchFamily="2" charset="77"/>
                          <a:ea typeface="OpenDyslexic" charset="0"/>
                          <a:cs typeface="OpenDyslexic" charset="0"/>
                        </a:rPr>
                        <a:t> e l e v </a:t>
                      </a:r>
                      <a:r>
                        <a:rPr lang="en-GB" sz="3200" b="0" i="0" baseline="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a:t>
                      </a:r>
                      <a:r>
                        <a:rPr lang="en-GB" sz="3200" b="0" i="0" u="sng" baseline="0" dirty="0">
                          <a:solidFill>
                            <a:srgbClr val="FF3860"/>
                          </a:solidFill>
                          <a:latin typeface="OpenDyslexicAlta" pitchFamily="2" charset="77"/>
                          <a:ea typeface="OpenDyslexic" charset="0"/>
                          <a:cs typeface="OpenDyslexic" charset="0"/>
                        </a:rPr>
                        <a:t>s</a:t>
                      </a:r>
                      <a:r>
                        <a:rPr lang="en-GB" sz="3200" b="0" i="0" baseline="0" dirty="0">
                          <a:latin typeface="OpenDyslexicAlta" pitchFamily="2" charset="77"/>
                          <a:ea typeface="OpenDyslexic" charset="0"/>
                          <a:cs typeface="OpenDyslexic" charset="0"/>
                        </a:rPr>
                        <a:t> </a:t>
                      </a:r>
                      <a:r>
                        <a:rPr lang="en-GB" sz="3200" b="0" i="0" u="sng" baseline="0" dirty="0" err="1">
                          <a:solidFill>
                            <a:srgbClr val="FF3860"/>
                          </a:solidFill>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o n</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t r e a </a:t>
                      </a:r>
                      <a:r>
                        <a:rPr lang="en-GB" sz="3200" b="0" i="0" u="sng" dirty="0">
                          <a:solidFill>
                            <a:srgbClr val="FF3860"/>
                          </a:solidFill>
                          <a:latin typeface="OpenDyslexicAlta" pitchFamily="2" charset="77"/>
                          <a:ea typeface="OpenDyslexic" charset="0"/>
                          <a:cs typeface="OpenDyslexic" charset="0"/>
                        </a:rPr>
                        <a:t>s</a:t>
                      </a:r>
                      <a:r>
                        <a:rPr lang="en-GB" sz="3200" b="0" i="0" dirty="0">
                          <a:latin typeface="OpenDyslexicAlta" pitchFamily="2" charset="77"/>
                          <a:ea typeface="OpenDyslexic" charset="0"/>
                          <a:cs typeface="OpenDyslexic" charset="0"/>
                        </a:rPr>
                        <a:t> </a:t>
                      </a:r>
                      <a:r>
                        <a:rPr lang="en-GB" sz="3200" b="0" i="0" u="sng" dirty="0">
                          <a:solidFill>
                            <a:srgbClr val="FF3860"/>
                          </a:solidFill>
                          <a:latin typeface="OpenDyslexicAlta" pitchFamily="2" charset="77"/>
                          <a:ea typeface="OpenDyslexic" charset="0"/>
                          <a:cs typeface="OpenDyslexic" charset="0"/>
                        </a:rPr>
                        <a:t>u</a:t>
                      </a:r>
                      <a:r>
                        <a:rPr lang="en-GB" sz="3200" b="0" i="0" dirty="0">
                          <a:latin typeface="OpenDyslexicAlta" pitchFamily="2" charset="77"/>
                          <a:ea typeface="OpenDyslexic" charset="0"/>
                          <a:cs typeface="OpenDyslexic" charset="0"/>
                        </a:rPr>
                        <a:t> r e </a:t>
                      </a:r>
                    </a:p>
                  </a:txBody>
                  <a:tcPr/>
                </a:tc>
                <a:extLst>
                  <a:ext uri="{0D108BD9-81ED-4DB2-BD59-A6C34878D82A}">
                    <a16:rowId xmlns:a16="http://schemas.microsoft.com/office/drawing/2014/main" val="10001"/>
                  </a:ext>
                </a:extLst>
              </a:tr>
              <a:tr h="838200">
                <a:tc>
                  <a:txBody>
                    <a:bodyPr/>
                    <a:lstStyle/>
                    <a:p>
                      <a:pPr algn="ctr"/>
                      <a:r>
                        <a:rPr lang="en-GB" sz="3200" b="0" i="0" baseline="0" dirty="0">
                          <a:latin typeface="OpenDyslexicAlta" pitchFamily="2" charset="77"/>
                          <a:ea typeface="OpenDyslexic" charset="0"/>
                          <a:cs typeface="OpenDyslexic" charset="0"/>
                        </a:rPr>
                        <a:t>u </a:t>
                      </a:r>
                      <a:r>
                        <a:rPr lang="en-GB" sz="3200" b="0" i="0" u="sng" baseline="0" dirty="0">
                          <a:solidFill>
                            <a:srgbClr val="FF3860"/>
                          </a:solidFill>
                          <a:latin typeface="OpenDyslexicAlta" pitchFamily="2" charset="77"/>
                          <a:ea typeface="OpenDyslexic" charset="0"/>
                          <a:cs typeface="OpenDyslexic" charset="0"/>
                        </a:rPr>
                        <a:t>s</a:t>
                      </a:r>
                      <a:r>
                        <a:rPr lang="en-GB" sz="3200" b="0" i="0" baseline="0" dirty="0">
                          <a:latin typeface="OpenDyslexicAlta" pitchFamily="2" charset="77"/>
                          <a:ea typeface="OpenDyslexic" charset="0"/>
                          <a:cs typeface="OpenDyslexic" charset="0"/>
                        </a:rPr>
                        <a:t> </a:t>
                      </a:r>
                      <a:r>
                        <a:rPr lang="en-GB" sz="3200" b="0" i="0" u="sng" baseline="0" dirty="0">
                          <a:solidFill>
                            <a:srgbClr val="FF3860"/>
                          </a:solidFill>
                          <a:latin typeface="OpenDyslexicAlta" pitchFamily="2" charset="77"/>
                          <a:ea typeface="OpenDyslexic" charset="0"/>
                          <a:cs typeface="OpenDyslexic" charset="0"/>
                        </a:rPr>
                        <a:t>u</a:t>
                      </a:r>
                      <a:r>
                        <a:rPr lang="en-GB" sz="3200" b="0" i="0" baseline="0" dirty="0">
                          <a:latin typeface="OpenDyslexicAlta" pitchFamily="2" charset="77"/>
                          <a:ea typeface="OpenDyslexic" charset="0"/>
                          <a:cs typeface="OpenDyslexic" charset="0"/>
                        </a:rPr>
                        <a:t> a l </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m e a </a:t>
                      </a:r>
                      <a:r>
                        <a:rPr lang="en-GB" sz="3200" b="0" i="0" u="sng" dirty="0">
                          <a:solidFill>
                            <a:srgbClr val="FF3860"/>
                          </a:solidFill>
                          <a:latin typeface="OpenDyslexicAlta" pitchFamily="2" charset="77"/>
                          <a:ea typeface="OpenDyslexic" charset="0"/>
                          <a:cs typeface="OpenDyslexic" charset="0"/>
                        </a:rPr>
                        <a:t>s</a:t>
                      </a:r>
                      <a:r>
                        <a:rPr lang="en-GB" sz="3200" b="0" i="0" dirty="0">
                          <a:latin typeface="OpenDyslexicAlta" pitchFamily="2" charset="77"/>
                          <a:ea typeface="OpenDyslexic" charset="0"/>
                          <a:cs typeface="OpenDyslexic" charset="0"/>
                        </a:rPr>
                        <a:t> </a:t>
                      </a:r>
                      <a:r>
                        <a:rPr lang="en-GB" sz="3200" b="0" i="0" u="sng" dirty="0">
                          <a:solidFill>
                            <a:srgbClr val="FF3860"/>
                          </a:solidFill>
                          <a:latin typeface="OpenDyslexicAlta" pitchFamily="2" charset="77"/>
                          <a:ea typeface="OpenDyslexic" charset="0"/>
                          <a:cs typeface="OpenDyslexic" charset="0"/>
                        </a:rPr>
                        <a:t>u</a:t>
                      </a:r>
                      <a:r>
                        <a:rPr lang="en-GB" sz="3200" b="0" i="0" dirty="0">
                          <a:latin typeface="OpenDyslexicAlta" pitchFamily="2" charset="77"/>
                          <a:ea typeface="OpenDyslexic" charset="0"/>
                          <a:cs typeface="OpenDyslexic" charset="0"/>
                        </a:rPr>
                        <a:t> r e </a:t>
                      </a:r>
                    </a:p>
                  </a:txBody>
                  <a:tcPr/>
                </a:tc>
                <a:extLst>
                  <a:ext uri="{0D108BD9-81ED-4DB2-BD59-A6C34878D82A}">
                    <a16:rowId xmlns:a16="http://schemas.microsoft.com/office/drawing/2014/main" val="10002"/>
                  </a:ext>
                </a:extLst>
              </a:tr>
              <a:tr h="838200">
                <a:tc>
                  <a:txBody>
                    <a:bodyPr/>
                    <a:lstStyle/>
                    <a:p>
                      <a:pPr algn="ctr"/>
                      <a:r>
                        <a:rPr lang="en-GB" sz="3200" b="0" i="0" dirty="0">
                          <a:latin typeface="OpenDyslexicAlta" pitchFamily="2" charset="77"/>
                          <a:ea typeface="OpenDyslexic" charset="0"/>
                          <a:cs typeface="OpenDyslexic" charset="0"/>
                        </a:rPr>
                        <a:t>p</a:t>
                      </a:r>
                      <a:r>
                        <a:rPr lang="en-GB" sz="3200" b="0" i="0" baseline="0" dirty="0">
                          <a:latin typeface="OpenDyslexicAlta" pitchFamily="2" charset="77"/>
                          <a:ea typeface="OpenDyslexic" charset="0"/>
                          <a:cs typeface="OpenDyslexic" charset="0"/>
                        </a:rPr>
                        <a:t> l e a </a:t>
                      </a:r>
                      <a:r>
                        <a:rPr lang="en-GB" sz="3200" b="0" i="0" u="sng" baseline="0" dirty="0">
                          <a:solidFill>
                            <a:srgbClr val="FF3860"/>
                          </a:solidFill>
                          <a:latin typeface="OpenDyslexicAlta" pitchFamily="2" charset="77"/>
                          <a:ea typeface="OpenDyslexic" charset="0"/>
                          <a:cs typeface="OpenDyslexic" charset="0"/>
                        </a:rPr>
                        <a:t>s</a:t>
                      </a:r>
                      <a:r>
                        <a:rPr lang="en-GB" sz="3200" b="0" i="0" baseline="0" dirty="0">
                          <a:latin typeface="OpenDyslexicAlta" pitchFamily="2" charset="77"/>
                          <a:ea typeface="OpenDyslexic" charset="0"/>
                          <a:cs typeface="OpenDyslexic" charset="0"/>
                        </a:rPr>
                        <a:t> </a:t>
                      </a:r>
                      <a:r>
                        <a:rPr lang="en-GB" sz="3200" b="0" i="0" u="sng" baseline="0" dirty="0">
                          <a:solidFill>
                            <a:srgbClr val="FF3860"/>
                          </a:solidFill>
                          <a:latin typeface="OpenDyslexicAlta" pitchFamily="2" charset="77"/>
                          <a:ea typeface="OpenDyslexic" charset="0"/>
                          <a:cs typeface="OpenDyslexic" charset="0"/>
                        </a:rPr>
                        <a:t>u</a:t>
                      </a:r>
                      <a:r>
                        <a:rPr lang="en-GB" sz="3200" b="0" i="0" baseline="0" dirty="0">
                          <a:latin typeface="OpenDyslexicAlta" pitchFamily="2" charset="77"/>
                          <a:ea typeface="OpenDyslexic" charset="0"/>
                          <a:cs typeface="OpenDyslexic" charset="0"/>
                        </a:rPr>
                        <a:t> r e</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d e</a:t>
                      </a:r>
                      <a:r>
                        <a:rPr lang="en-GB" sz="3200" b="0" i="0" baseline="0" dirty="0">
                          <a:latin typeface="OpenDyslexicAlta" pitchFamily="2" charset="77"/>
                          <a:ea typeface="OpenDyslexic" charset="0"/>
                          <a:cs typeface="OpenDyslexic" charset="0"/>
                        </a:rPr>
                        <a:t> c </a:t>
                      </a:r>
                      <a:r>
                        <a:rPr lang="en-GB" sz="3200" b="0" i="0" baseline="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a:t>
                      </a:r>
                      <a:r>
                        <a:rPr lang="en-GB" sz="3200" b="0" i="0" u="sng" baseline="0" dirty="0">
                          <a:solidFill>
                            <a:srgbClr val="FF3860"/>
                          </a:solidFill>
                          <a:latin typeface="OpenDyslexicAlta" pitchFamily="2" charset="77"/>
                          <a:ea typeface="OpenDyslexic" charset="0"/>
                          <a:cs typeface="OpenDyslexic" charset="0"/>
                        </a:rPr>
                        <a:t>s</a:t>
                      </a:r>
                      <a:r>
                        <a:rPr lang="en-GB" sz="3200" b="0" i="0" baseline="0" dirty="0">
                          <a:latin typeface="OpenDyslexicAlta" pitchFamily="2" charset="77"/>
                          <a:ea typeface="OpenDyslexic" charset="0"/>
                          <a:cs typeface="OpenDyslexic" charset="0"/>
                        </a:rPr>
                        <a:t> </a:t>
                      </a:r>
                      <a:r>
                        <a:rPr lang="en-GB" sz="3200" b="0" i="0" u="sng" baseline="0" dirty="0" err="1">
                          <a:solidFill>
                            <a:srgbClr val="FF3860"/>
                          </a:solidFill>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o n </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838200">
                <a:tc>
                  <a:txBody>
                    <a:bodyPr/>
                    <a:lstStyle/>
                    <a:p>
                      <a:pPr algn="ctr"/>
                      <a:r>
                        <a:rPr lang="en-GB" sz="3200" b="0" i="0" dirty="0">
                          <a:latin typeface="OpenDyslexicAlta" pitchFamily="2" charset="77"/>
                          <a:ea typeface="OpenDyslexic" charset="0"/>
                          <a:cs typeface="OpenDyslexic" charset="0"/>
                        </a:rPr>
                        <a:t>l e </a:t>
                      </a:r>
                      <a:r>
                        <a:rPr lang="en-GB" sz="3200" b="0" i="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a:t>
                      </a:r>
                      <a:r>
                        <a:rPr lang="en-GB" sz="3200" b="0" i="0" u="sng" baseline="0" dirty="0">
                          <a:solidFill>
                            <a:srgbClr val="FF3860"/>
                          </a:solidFill>
                          <a:latin typeface="OpenDyslexicAlta" pitchFamily="2" charset="77"/>
                          <a:ea typeface="OpenDyslexic" charset="0"/>
                          <a:cs typeface="OpenDyslexic" charset="0"/>
                        </a:rPr>
                        <a:t>s</a:t>
                      </a:r>
                      <a:r>
                        <a:rPr lang="en-GB" sz="3200" b="0" i="0" baseline="0" dirty="0">
                          <a:latin typeface="OpenDyslexicAlta" pitchFamily="2" charset="77"/>
                          <a:ea typeface="OpenDyslexic" charset="0"/>
                          <a:cs typeface="OpenDyslexic" charset="0"/>
                        </a:rPr>
                        <a:t> </a:t>
                      </a:r>
                      <a:r>
                        <a:rPr lang="en-GB" sz="3200" b="0" i="0" u="sng" baseline="0" dirty="0">
                          <a:solidFill>
                            <a:srgbClr val="FF3860"/>
                          </a:solidFill>
                          <a:latin typeface="OpenDyslexicAlta" pitchFamily="2" charset="77"/>
                          <a:ea typeface="OpenDyslexic" charset="0"/>
                          <a:cs typeface="OpenDyslexic" charset="0"/>
                        </a:rPr>
                        <a:t>u</a:t>
                      </a:r>
                      <a:r>
                        <a:rPr lang="en-GB" sz="3200" b="0" i="0" baseline="0" dirty="0">
                          <a:latin typeface="OpenDyslexicAlta" pitchFamily="2" charset="77"/>
                          <a:ea typeface="OpenDyslexic" charset="0"/>
                          <a:cs typeface="OpenDyslexic" charset="0"/>
                        </a:rPr>
                        <a:t> r e</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v </a:t>
                      </a:r>
                      <a:r>
                        <a:rPr lang="en-GB" sz="3200" b="0" i="0" dirty="0" err="1">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a:t>
                      </a:r>
                      <a:r>
                        <a:rPr lang="en-GB" sz="3200" b="0" i="0" u="sng" baseline="0" dirty="0">
                          <a:solidFill>
                            <a:srgbClr val="FF3860"/>
                          </a:solidFill>
                          <a:latin typeface="OpenDyslexicAlta" pitchFamily="2" charset="77"/>
                          <a:ea typeface="OpenDyslexic" charset="0"/>
                          <a:cs typeface="OpenDyslexic" charset="0"/>
                        </a:rPr>
                        <a:t>s</a:t>
                      </a:r>
                      <a:r>
                        <a:rPr lang="en-GB" sz="3200" b="0" i="0" baseline="0" dirty="0">
                          <a:latin typeface="OpenDyslexicAlta" pitchFamily="2" charset="77"/>
                          <a:ea typeface="OpenDyslexic" charset="0"/>
                          <a:cs typeface="OpenDyslexic" charset="0"/>
                        </a:rPr>
                        <a:t> </a:t>
                      </a:r>
                      <a:r>
                        <a:rPr lang="en-GB" sz="3200" b="0" i="0" u="sng" baseline="0" dirty="0" err="1">
                          <a:solidFill>
                            <a:srgbClr val="FF3860"/>
                          </a:solidFill>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o n </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838200">
                <a:tc>
                  <a:txBody>
                    <a:bodyPr/>
                    <a:lstStyle/>
                    <a:p>
                      <a:pPr algn="ctr"/>
                      <a:r>
                        <a:rPr lang="en-GB" sz="3200" b="0" i="0" dirty="0">
                          <a:latin typeface="OpenDyslexicAlta" pitchFamily="2" charset="77"/>
                          <a:ea typeface="OpenDyslexic" charset="0"/>
                          <a:cs typeface="OpenDyslexic" charset="0"/>
                        </a:rPr>
                        <a:t>v </a:t>
                      </a: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a:t>
                      </a:r>
                      <a:r>
                        <a:rPr lang="en-GB" sz="3200" b="0" i="0" u="sng" dirty="0">
                          <a:solidFill>
                            <a:srgbClr val="FF3860"/>
                          </a:solidFill>
                          <a:latin typeface="OpenDyslexicAlta" pitchFamily="2" charset="77"/>
                          <a:ea typeface="OpenDyslexic" charset="0"/>
                          <a:cs typeface="OpenDyslexic" charset="0"/>
                        </a:rPr>
                        <a:t>s</a:t>
                      </a:r>
                      <a:r>
                        <a:rPr lang="en-GB" sz="3200" b="0" i="0" dirty="0">
                          <a:latin typeface="OpenDyslexicAlta" pitchFamily="2" charset="77"/>
                          <a:ea typeface="OpenDyslexic" charset="0"/>
                          <a:cs typeface="OpenDyslexic" charset="0"/>
                        </a:rPr>
                        <a:t> </a:t>
                      </a:r>
                      <a:r>
                        <a:rPr lang="en-GB" sz="3200" b="0" i="0" u="sng" dirty="0">
                          <a:solidFill>
                            <a:srgbClr val="FF3860"/>
                          </a:solidFill>
                          <a:latin typeface="OpenDyslexicAlta" pitchFamily="2" charset="77"/>
                          <a:ea typeface="OpenDyslexic" charset="0"/>
                          <a:cs typeface="OpenDyslexic" charset="0"/>
                        </a:rPr>
                        <a:t>u</a:t>
                      </a:r>
                      <a:r>
                        <a:rPr lang="en-GB" sz="3200" b="0" i="0" dirty="0">
                          <a:latin typeface="OpenDyslexicAlta" pitchFamily="2" charset="77"/>
                          <a:ea typeface="OpenDyslexic" charset="0"/>
                          <a:cs typeface="OpenDyslexic" charset="0"/>
                        </a:rPr>
                        <a:t> a l </a:t>
                      </a:r>
                    </a:p>
                  </a:txBody>
                  <a:tcPr/>
                </a:tc>
                <a:tc>
                  <a:txBody>
                    <a:bodyPr/>
                    <a:lstStyle/>
                    <a:p>
                      <a:pPr algn="ctr"/>
                      <a:r>
                        <a:rPr lang="en-GB" sz="3200" b="0" i="0" dirty="0">
                          <a:latin typeface="OpenDyslexicAlta" pitchFamily="2" charset="77"/>
                          <a:ea typeface="OpenDyslexic" charset="0"/>
                          <a:cs typeface="OpenDyslexic" charset="0"/>
                        </a:rPr>
                        <a:t>v e r </a:t>
                      </a:r>
                      <a:r>
                        <a:rPr lang="en-GB" sz="3200" b="0" i="0" u="sng" dirty="0">
                          <a:solidFill>
                            <a:srgbClr val="FF3860"/>
                          </a:solidFill>
                          <a:latin typeface="OpenDyslexicAlta" pitchFamily="2" charset="77"/>
                          <a:ea typeface="OpenDyslexic" charset="0"/>
                          <a:cs typeface="OpenDyslexic" charset="0"/>
                        </a:rPr>
                        <a:t>s</a:t>
                      </a:r>
                      <a:r>
                        <a:rPr lang="en-GB" sz="3200" b="0" i="0" dirty="0">
                          <a:latin typeface="OpenDyslexicAlta" pitchFamily="2" charset="77"/>
                          <a:ea typeface="OpenDyslexic" charset="0"/>
                          <a:cs typeface="OpenDyslexic" charset="0"/>
                        </a:rPr>
                        <a:t> </a:t>
                      </a:r>
                      <a:r>
                        <a:rPr lang="en-GB" sz="3200" b="0" i="0" u="sng" dirty="0" err="1">
                          <a:solidFill>
                            <a:srgbClr val="FF3860"/>
                          </a:solidFill>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o n </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4409137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suffixes ‘-</a:t>
            </a:r>
            <a:r>
              <a:rPr lang="en-GB" dirty="0" err="1"/>
              <a:t>ment</a:t>
            </a:r>
            <a:r>
              <a:rPr lang="en-GB" dirty="0"/>
              <a:t>’ and ‘-ness’.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29</a:t>
            </a:r>
          </a:p>
        </p:txBody>
      </p:sp>
    </p:spTree>
    <p:extLst>
      <p:ext uri="{BB962C8B-B14F-4D97-AF65-F5344CB8AC3E}">
        <p14:creationId xmlns:p14="http://schemas.microsoft.com/office/powerpoint/2010/main" val="424959949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29</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suffixes ‘-</a:t>
            </a:r>
            <a:r>
              <a:rPr lang="en-GB" dirty="0" err="1"/>
              <a:t>ment</a:t>
            </a:r>
            <a:r>
              <a:rPr lang="en-GB" dirty="0"/>
              <a:t>’ and ‘-ness.</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3332871560"/>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rPr>
                        <a:t>The suffixes ‘-</a:t>
                      </a:r>
                      <a:r>
                        <a:rPr lang="en-GB" sz="1600" dirty="0" err="1">
                          <a:latin typeface="Muli" pitchFamily="2" charset="77"/>
                        </a:rPr>
                        <a:t>ment</a:t>
                      </a:r>
                      <a:r>
                        <a:rPr lang="en-GB" sz="1600" dirty="0">
                          <a:latin typeface="Muli" pitchFamily="2" charset="77"/>
                        </a:rPr>
                        <a:t>’ and ‘-ness can usually be added straight on to the end of root words. </a:t>
                      </a:r>
                    </a:p>
                    <a:p>
                      <a:endParaRPr lang="en-GB" sz="1600" b="0" i="0" dirty="0">
                        <a:latin typeface="Muli" pitchFamily="2" charset="77"/>
                      </a:endParaRP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600" b="0" i="0" baseline="0" dirty="0">
                          <a:latin typeface="Muli" pitchFamily="2" charset="77"/>
                        </a:rPr>
                        <a:t>Ask the children to look at the power point slide and decide which suffix needs to be added to each root word. Ask them to create the 10 words on their whiteboard. </a:t>
                      </a:r>
                    </a:p>
                    <a:p>
                      <a:endParaRPr lang="en-GB" sz="1600" b="0" i="0" baseline="0" dirty="0">
                        <a:latin typeface="Muli" pitchFamily="2" charset="77"/>
                      </a:endParaRPr>
                    </a:p>
                    <a:p>
                      <a:r>
                        <a:rPr lang="en-GB" sz="1600" b="0" i="0" baseline="0" dirty="0">
                          <a:latin typeface="Muli" pitchFamily="2" charset="77"/>
                        </a:rPr>
                        <a:t>Share the words and any mistakes or misconceptions.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600" b="0" i="0" kern="1200" dirty="0">
                          <a:solidFill>
                            <a:schemeClr val="tx1"/>
                          </a:solidFill>
                          <a:effectLst/>
                          <a:latin typeface="Muli" pitchFamily="2" charset="77"/>
                          <a:ea typeface="+mn-ea"/>
                          <a:cs typeface="+mn-cs"/>
                        </a:rPr>
                        <a:t>Give the children the definition sheet or ask them to copy down 5 words from the spelling list on to their whiteboards. </a:t>
                      </a:r>
                    </a:p>
                    <a:p>
                      <a:endParaRPr lang="en-GB" sz="1600" b="0" i="0" kern="1200" dirty="0">
                        <a:solidFill>
                          <a:schemeClr val="tx1"/>
                        </a:solidFill>
                        <a:effectLst/>
                        <a:latin typeface="Muli" pitchFamily="2" charset="77"/>
                        <a:ea typeface="+mn-ea"/>
                        <a:cs typeface="+mn-cs"/>
                      </a:endParaRPr>
                    </a:p>
                    <a:p>
                      <a:r>
                        <a:rPr lang="en-GB" sz="1600" b="0" i="0" kern="1200" dirty="0">
                          <a:solidFill>
                            <a:schemeClr val="tx1"/>
                          </a:solidFill>
                          <a:effectLst/>
                          <a:latin typeface="Muli" pitchFamily="2" charset="77"/>
                          <a:ea typeface="+mn-ea"/>
                          <a:cs typeface="+mn-cs"/>
                        </a:rPr>
                        <a:t>Using dictionaries or google, ask them to write definitions for 5 of the words.</a:t>
                      </a:r>
                    </a:p>
                    <a:p>
                      <a:endParaRPr lang="en-GB" sz="1600" b="0" i="0" kern="1200" dirty="0">
                        <a:solidFill>
                          <a:schemeClr val="tx1"/>
                        </a:solidFill>
                        <a:effectLst/>
                        <a:latin typeface="Muli" pitchFamily="2" charset="77"/>
                        <a:ea typeface="+mn-ea"/>
                        <a:cs typeface="+mn-cs"/>
                      </a:endParaRPr>
                    </a:p>
                    <a:p>
                      <a:r>
                        <a:rPr lang="en-GB" sz="1600" b="0" i="0" kern="1200" dirty="0">
                          <a:solidFill>
                            <a:schemeClr val="tx1"/>
                          </a:solidFill>
                          <a:effectLst/>
                          <a:latin typeface="Muli" pitchFamily="2" charset="77"/>
                          <a:ea typeface="+mn-ea"/>
                          <a:cs typeface="+mn-cs"/>
                        </a:rPr>
                        <a:t>Share definitions as a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591859968"/>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payment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enjoyment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agreement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achievement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adjustment</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darkness</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rudeness</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sadness</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greatness</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kindness</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180901009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301416" y="429320"/>
            <a:ext cx="8681219" cy="694139"/>
          </a:xfrm>
        </p:spPr>
        <p:txBody>
          <a:bodyPr>
            <a:noAutofit/>
          </a:bodyPr>
          <a:lstStyle/>
          <a:p>
            <a:pPr algn="l"/>
            <a:r>
              <a:rPr lang="en-GB" sz="2800" dirty="0"/>
              <a:t>Add ‘</a:t>
            </a:r>
            <a:r>
              <a:rPr lang="en-GB" sz="2800" dirty="0" err="1"/>
              <a:t>ment</a:t>
            </a:r>
            <a:r>
              <a:rPr lang="en-GB" sz="2800" dirty="0"/>
              <a:t>’ OR ‘ness’ to each </a:t>
            </a:r>
            <a:br>
              <a:rPr lang="en-GB" sz="2800" dirty="0"/>
            </a:br>
            <a:r>
              <a:rPr lang="en-GB" sz="2800" dirty="0"/>
              <a:t>of the words below:</a:t>
            </a:r>
          </a:p>
        </p:txBody>
      </p:sp>
      <p:graphicFrame>
        <p:nvGraphicFramePr>
          <p:cNvPr id="7" name="Table 6">
            <a:extLst>
              <a:ext uri="{FF2B5EF4-FFF2-40B4-BE49-F238E27FC236}">
                <a16:creationId xmlns:a16="http://schemas.microsoft.com/office/drawing/2014/main" id="{C73BF249-5D4A-4CE2-B06A-B8D5AEA7BA7A}"/>
              </a:ext>
            </a:extLst>
          </p:cNvPr>
          <p:cNvGraphicFramePr>
            <a:graphicFrameLocks noGrp="1"/>
          </p:cNvGraphicFramePr>
          <p:nvPr>
            <p:extLst>
              <p:ext uri="{D42A27DB-BD31-4B8C-83A1-F6EECF244321}">
                <p14:modId xmlns:p14="http://schemas.microsoft.com/office/powerpoint/2010/main" val="224309155"/>
              </p:ext>
            </p:extLst>
          </p:nvPr>
        </p:nvGraphicFramePr>
        <p:xfrm>
          <a:off x="8178591" y="1513653"/>
          <a:ext cx="2787650" cy="45720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850264885"/>
                    </a:ext>
                  </a:extLst>
                </a:gridCol>
              </a:tblGrid>
              <a:tr h="457200">
                <a:tc>
                  <a:txBody>
                    <a:bodyPr/>
                    <a:lstStyle/>
                    <a:p>
                      <a:r>
                        <a:rPr lang="en-GB" b="0" i="0" dirty="0">
                          <a:latin typeface="OpenDyslexicAlta" pitchFamily="2" charset="77"/>
                          <a:ea typeface="OpenDyslexic" charset="0"/>
                          <a:cs typeface="OpenDyslexic" charset="0"/>
                        </a:rPr>
                        <a:t>payment</a:t>
                      </a:r>
                    </a:p>
                  </a:txBody>
                  <a:tcPr/>
                </a:tc>
                <a:extLst>
                  <a:ext uri="{0D108BD9-81ED-4DB2-BD59-A6C34878D82A}">
                    <a16:rowId xmlns:a16="http://schemas.microsoft.com/office/drawing/2014/main" val="4001760789"/>
                  </a:ext>
                </a:extLst>
              </a:tr>
              <a:tr h="457200">
                <a:tc>
                  <a:txBody>
                    <a:bodyPr/>
                    <a:lstStyle/>
                    <a:p>
                      <a:r>
                        <a:rPr lang="en-GB" b="0" i="0" dirty="0">
                          <a:latin typeface="OpenDyslexicAlta" pitchFamily="2" charset="77"/>
                          <a:ea typeface="OpenDyslexic" charset="0"/>
                          <a:cs typeface="OpenDyslexic" charset="0"/>
                        </a:rPr>
                        <a:t>enjoyment</a:t>
                      </a:r>
                    </a:p>
                  </a:txBody>
                  <a:tcPr/>
                </a:tc>
                <a:extLst>
                  <a:ext uri="{0D108BD9-81ED-4DB2-BD59-A6C34878D82A}">
                    <a16:rowId xmlns:a16="http://schemas.microsoft.com/office/drawing/2014/main" val="1382224305"/>
                  </a:ext>
                </a:extLst>
              </a:tr>
              <a:tr h="457200">
                <a:tc>
                  <a:txBody>
                    <a:bodyPr/>
                    <a:lstStyle/>
                    <a:p>
                      <a:r>
                        <a:rPr lang="en-GB" b="0" i="0" dirty="0">
                          <a:latin typeface="OpenDyslexicAlta" pitchFamily="2" charset="77"/>
                          <a:ea typeface="OpenDyslexic" charset="0"/>
                          <a:cs typeface="OpenDyslexic" charset="0"/>
                        </a:rPr>
                        <a:t>agreement</a:t>
                      </a:r>
                    </a:p>
                  </a:txBody>
                  <a:tcPr/>
                </a:tc>
                <a:extLst>
                  <a:ext uri="{0D108BD9-81ED-4DB2-BD59-A6C34878D82A}">
                    <a16:rowId xmlns:a16="http://schemas.microsoft.com/office/drawing/2014/main" val="2871676149"/>
                  </a:ext>
                </a:extLst>
              </a:tr>
              <a:tr h="457200">
                <a:tc>
                  <a:txBody>
                    <a:bodyPr/>
                    <a:lstStyle/>
                    <a:p>
                      <a:r>
                        <a:rPr lang="en-GB" b="0" i="0" dirty="0">
                          <a:latin typeface="OpenDyslexicAlta" pitchFamily="2" charset="77"/>
                          <a:ea typeface="OpenDyslexic" charset="0"/>
                          <a:cs typeface="OpenDyslexic" charset="0"/>
                        </a:rPr>
                        <a:t>achievement</a:t>
                      </a:r>
                    </a:p>
                  </a:txBody>
                  <a:tcPr/>
                </a:tc>
                <a:extLst>
                  <a:ext uri="{0D108BD9-81ED-4DB2-BD59-A6C34878D82A}">
                    <a16:rowId xmlns:a16="http://schemas.microsoft.com/office/drawing/2014/main" val="2975136603"/>
                  </a:ext>
                </a:extLst>
              </a:tr>
              <a:tr h="457200">
                <a:tc>
                  <a:txBody>
                    <a:bodyPr/>
                    <a:lstStyle/>
                    <a:p>
                      <a:r>
                        <a:rPr lang="en-GB" b="0" i="0" dirty="0">
                          <a:latin typeface="OpenDyslexicAlta" pitchFamily="2" charset="77"/>
                          <a:ea typeface="OpenDyslexic" charset="0"/>
                          <a:cs typeface="OpenDyslexic" charset="0"/>
                        </a:rPr>
                        <a:t>adjustment</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4212700709"/>
                  </a:ext>
                </a:extLst>
              </a:tr>
              <a:tr h="457200">
                <a:tc>
                  <a:txBody>
                    <a:bodyPr/>
                    <a:lstStyle/>
                    <a:p>
                      <a:r>
                        <a:rPr lang="en-GB" b="0" i="0" dirty="0">
                          <a:latin typeface="OpenDyslexicAlta" pitchFamily="2" charset="77"/>
                          <a:ea typeface="OpenDyslexic" charset="0"/>
                          <a:cs typeface="OpenDyslexic" charset="0"/>
                        </a:rPr>
                        <a:t>darkness</a:t>
                      </a:r>
                    </a:p>
                  </a:txBody>
                  <a:tcPr/>
                </a:tc>
                <a:extLst>
                  <a:ext uri="{0D108BD9-81ED-4DB2-BD59-A6C34878D82A}">
                    <a16:rowId xmlns:a16="http://schemas.microsoft.com/office/drawing/2014/main" val="3213158023"/>
                  </a:ext>
                </a:extLst>
              </a:tr>
              <a:tr h="457200">
                <a:tc>
                  <a:txBody>
                    <a:bodyPr/>
                    <a:lstStyle/>
                    <a:p>
                      <a:r>
                        <a:rPr lang="en-GB" b="0" i="0" dirty="0">
                          <a:latin typeface="OpenDyslexicAlta" pitchFamily="2" charset="77"/>
                          <a:ea typeface="OpenDyslexic" charset="0"/>
                          <a:cs typeface="OpenDyslexic" charset="0"/>
                        </a:rPr>
                        <a:t>rudeness</a:t>
                      </a:r>
                    </a:p>
                  </a:txBody>
                  <a:tcPr/>
                </a:tc>
                <a:extLst>
                  <a:ext uri="{0D108BD9-81ED-4DB2-BD59-A6C34878D82A}">
                    <a16:rowId xmlns:a16="http://schemas.microsoft.com/office/drawing/2014/main" val="693617486"/>
                  </a:ext>
                </a:extLst>
              </a:tr>
              <a:tr h="457200">
                <a:tc>
                  <a:txBody>
                    <a:bodyPr/>
                    <a:lstStyle/>
                    <a:p>
                      <a:r>
                        <a:rPr lang="en-GB" b="0" i="0" dirty="0">
                          <a:latin typeface="OpenDyslexicAlta" pitchFamily="2" charset="77"/>
                          <a:ea typeface="OpenDyslexic" charset="0"/>
                          <a:cs typeface="OpenDyslexic" charset="0"/>
                        </a:rPr>
                        <a:t>sadness</a:t>
                      </a:r>
                    </a:p>
                  </a:txBody>
                  <a:tcPr/>
                </a:tc>
                <a:extLst>
                  <a:ext uri="{0D108BD9-81ED-4DB2-BD59-A6C34878D82A}">
                    <a16:rowId xmlns:a16="http://schemas.microsoft.com/office/drawing/2014/main" val="481389073"/>
                  </a:ext>
                </a:extLst>
              </a:tr>
              <a:tr h="457200">
                <a:tc>
                  <a:txBody>
                    <a:bodyPr/>
                    <a:lstStyle/>
                    <a:p>
                      <a:r>
                        <a:rPr lang="en-GB" b="0" i="0" dirty="0">
                          <a:latin typeface="OpenDyslexicAlta" pitchFamily="2" charset="77"/>
                          <a:ea typeface="OpenDyslexic" charset="0"/>
                          <a:cs typeface="OpenDyslexic" charset="0"/>
                        </a:rPr>
                        <a:t>greatness</a:t>
                      </a:r>
                    </a:p>
                  </a:txBody>
                  <a:tcPr/>
                </a:tc>
                <a:extLst>
                  <a:ext uri="{0D108BD9-81ED-4DB2-BD59-A6C34878D82A}">
                    <a16:rowId xmlns:a16="http://schemas.microsoft.com/office/drawing/2014/main" val="1892464185"/>
                  </a:ext>
                </a:extLst>
              </a:tr>
              <a:tr h="457200">
                <a:tc>
                  <a:txBody>
                    <a:bodyPr/>
                    <a:lstStyle/>
                    <a:p>
                      <a:r>
                        <a:rPr lang="en-GB" b="0" i="0" dirty="0">
                          <a:latin typeface="OpenDyslexicAlta" pitchFamily="2" charset="77"/>
                          <a:ea typeface="OpenDyslexic" charset="0"/>
                          <a:cs typeface="OpenDyslexic" charset="0"/>
                        </a:rPr>
                        <a:t>kindness</a:t>
                      </a:r>
                    </a:p>
                  </a:txBody>
                  <a:tcPr/>
                </a:tc>
                <a:extLst>
                  <a:ext uri="{0D108BD9-81ED-4DB2-BD59-A6C34878D82A}">
                    <a16:rowId xmlns:a16="http://schemas.microsoft.com/office/drawing/2014/main" val="1368000252"/>
                  </a:ext>
                </a:extLst>
              </a:tr>
            </a:tbl>
          </a:graphicData>
        </a:graphic>
      </p:graphicFrame>
      <p:pic>
        <p:nvPicPr>
          <p:cNvPr id="9218" name="Picture 2" descr="Pencil Green Writing Tools School Supplies">
            <a:extLst>
              <a:ext uri="{FF2B5EF4-FFF2-40B4-BE49-F238E27FC236}">
                <a16:creationId xmlns:a16="http://schemas.microsoft.com/office/drawing/2014/main" id="{51F71C4F-756A-4175-B19F-D6AFD8E6E8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44089" y="1377623"/>
            <a:ext cx="1092282" cy="13504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4AFAFAA-9202-4C71-83B2-176A7B27ABB7}"/>
              </a:ext>
            </a:extLst>
          </p:cNvPr>
          <p:cNvSpPr/>
          <p:nvPr/>
        </p:nvSpPr>
        <p:spPr>
          <a:xfrm>
            <a:off x="5102916" y="2885630"/>
            <a:ext cx="1791234" cy="1557495"/>
          </a:xfrm>
          <a:prstGeom prst="roundRect">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5" name="TextBox 4">
            <a:extLst>
              <a:ext uri="{FF2B5EF4-FFF2-40B4-BE49-F238E27FC236}">
                <a16:creationId xmlns:a16="http://schemas.microsoft.com/office/drawing/2014/main" id="{AF1F4271-E81B-4F91-BB70-E56637DFE302}"/>
              </a:ext>
            </a:extLst>
          </p:cNvPr>
          <p:cNvSpPr txBox="1"/>
          <p:nvPr/>
        </p:nvSpPr>
        <p:spPr>
          <a:xfrm>
            <a:off x="5123744" y="2971880"/>
            <a:ext cx="1704146" cy="1384995"/>
          </a:xfrm>
          <a:prstGeom prst="rect">
            <a:avLst/>
          </a:prstGeom>
          <a:noFill/>
        </p:spPr>
        <p:txBody>
          <a:bodyPr wrap="square" rtlCol="0">
            <a:spAutoFit/>
          </a:bodyPr>
          <a:lstStyle/>
          <a:p>
            <a:pPr algn="ctr"/>
            <a:r>
              <a:rPr lang="en-GB" sz="2800" dirty="0">
                <a:latin typeface="OpenDyslexicAlta" pitchFamily="2" charset="77"/>
              </a:rPr>
              <a:t>+ </a:t>
            </a:r>
            <a:r>
              <a:rPr lang="en-GB" sz="2800" dirty="0" err="1">
                <a:latin typeface="OpenDyslexicAlta" pitchFamily="2" charset="77"/>
              </a:rPr>
              <a:t>ment</a:t>
            </a:r>
            <a:br>
              <a:rPr lang="en-GB" sz="2800" dirty="0">
                <a:latin typeface="OpenDyslexicAlta" pitchFamily="2" charset="77"/>
              </a:rPr>
            </a:br>
            <a:r>
              <a:rPr lang="en-GB" sz="2800" dirty="0">
                <a:latin typeface="OpenDyslexicAlta" pitchFamily="2" charset="77"/>
              </a:rPr>
              <a:t>or</a:t>
            </a:r>
            <a:br>
              <a:rPr lang="en-GB" sz="2800" dirty="0">
                <a:latin typeface="OpenDyslexicAlta" pitchFamily="2" charset="77"/>
              </a:rPr>
            </a:br>
            <a:r>
              <a:rPr lang="en-GB" sz="2800" dirty="0">
                <a:latin typeface="OpenDyslexicAlta" pitchFamily="2" charset="77"/>
              </a:rPr>
              <a:t>+ ness</a:t>
            </a:r>
          </a:p>
        </p:txBody>
      </p:sp>
      <p:graphicFrame>
        <p:nvGraphicFramePr>
          <p:cNvPr id="6" name="Table 5">
            <a:extLst>
              <a:ext uri="{FF2B5EF4-FFF2-40B4-BE49-F238E27FC236}">
                <a16:creationId xmlns:a16="http://schemas.microsoft.com/office/drawing/2014/main" id="{3A3F751D-332E-43FE-A592-839E9FED714C}"/>
              </a:ext>
            </a:extLst>
          </p:cNvPr>
          <p:cNvGraphicFramePr>
            <a:graphicFrameLocks noGrp="1"/>
          </p:cNvGraphicFramePr>
          <p:nvPr>
            <p:extLst>
              <p:ext uri="{D42A27DB-BD31-4B8C-83A1-F6EECF244321}">
                <p14:modId xmlns:p14="http://schemas.microsoft.com/office/powerpoint/2010/main" val="1158142306"/>
              </p:ext>
            </p:extLst>
          </p:nvPr>
        </p:nvGraphicFramePr>
        <p:xfrm>
          <a:off x="1117899" y="1513653"/>
          <a:ext cx="2787650" cy="45720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570427329"/>
                    </a:ext>
                  </a:extLst>
                </a:gridCol>
              </a:tblGrid>
              <a:tr h="457200">
                <a:tc>
                  <a:txBody>
                    <a:bodyPr/>
                    <a:lstStyle/>
                    <a:p>
                      <a:r>
                        <a:rPr lang="en-GB" b="0" i="0" dirty="0">
                          <a:latin typeface="OpenDyslexicAlta" pitchFamily="2" charset="77"/>
                          <a:ea typeface="OpenDyslexic" charset="0"/>
                          <a:cs typeface="OpenDyslexic" charset="0"/>
                        </a:rPr>
                        <a:t>pay</a:t>
                      </a:r>
                    </a:p>
                  </a:txBody>
                  <a:tcPr/>
                </a:tc>
                <a:extLst>
                  <a:ext uri="{0D108BD9-81ED-4DB2-BD59-A6C34878D82A}">
                    <a16:rowId xmlns:a16="http://schemas.microsoft.com/office/drawing/2014/main" val="2738169203"/>
                  </a:ext>
                </a:extLst>
              </a:tr>
              <a:tr h="457200">
                <a:tc>
                  <a:txBody>
                    <a:bodyPr/>
                    <a:lstStyle/>
                    <a:p>
                      <a:r>
                        <a:rPr lang="en-GB" b="0" i="0" dirty="0">
                          <a:latin typeface="OpenDyslexicAlta" pitchFamily="2" charset="77"/>
                          <a:ea typeface="OpenDyslexic" charset="0"/>
                          <a:cs typeface="OpenDyslexic" charset="0"/>
                        </a:rPr>
                        <a:t>enjoy</a:t>
                      </a:r>
                    </a:p>
                  </a:txBody>
                  <a:tcPr/>
                </a:tc>
                <a:extLst>
                  <a:ext uri="{0D108BD9-81ED-4DB2-BD59-A6C34878D82A}">
                    <a16:rowId xmlns:a16="http://schemas.microsoft.com/office/drawing/2014/main" val="852912499"/>
                  </a:ext>
                </a:extLst>
              </a:tr>
              <a:tr h="457200">
                <a:tc>
                  <a:txBody>
                    <a:bodyPr/>
                    <a:lstStyle/>
                    <a:p>
                      <a:r>
                        <a:rPr lang="en-GB" b="0" i="0" dirty="0">
                          <a:latin typeface="OpenDyslexicAlta" pitchFamily="2" charset="77"/>
                          <a:ea typeface="OpenDyslexic" charset="0"/>
                          <a:cs typeface="OpenDyslexic" charset="0"/>
                        </a:rPr>
                        <a:t>agree</a:t>
                      </a:r>
                    </a:p>
                  </a:txBody>
                  <a:tcPr/>
                </a:tc>
                <a:extLst>
                  <a:ext uri="{0D108BD9-81ED-4DB2-BD59-A6C34878D82A}">
                    <a16:rowId xmlns:a16="http://schemas.microsoft.com/office/drawing/2014/main" val="2064923800"/>
                  </a:ext>
                </a:extLst>
              </a:tr>
              <a:tr h="457200">
                <a:tc>
                  <a:txBody>
                    <a:bodyPr/>
                    <a:lstStyle/>
                    <a:p>
                      <a:r>
                        <a:rPr lang="en-GB" b="0" i="0" dirty="0">
                          <a:latin typeface="OpenDyslexicAlta" pitchFamily="2" charset="77"/>
                          <a:ea typeface="OpenDyslexic" charset="0"/>
                          <a:cs typeface="OpenDyslexic" charset="0"/>
                        </a:rPr>
                        <a:t>achieve</a:t>
                      </a:r>
                    </a:p>
                  </a:txBody>
                  <a:tcPr/>
                </a:tc>
                <a:extLst>
                  <a:ext uri="{0D108BD9-81ED-4DB2-BD59-A6C34878D82A}">
                    <a16:rowId xmlns:a16="http://schemas.microsoft.com/office/drawing/2014/main" val="405470463"/>
                  </a:ext>
                </a:extLst>
              </a:tr>
              <a:tr h="457200">
                <a:tc>
                  <a:txBody>
                    <a:bodyPr/>
                    <a:lstStyle/>
                    <a:p>
                      <a:r>
                        <a:rPr lang="en-GB" b="0" i="0" dirty="0">
                          <a:latin typeface="OpenDyslexicAlta" pitchFamily="2" charset="77"/>
                          <a:ea typeface="OpenDyslexic" charset="0"/>
                          <a:cs typeface="OpenDyslexic" charset="0"/>
                        </a:rPr>
                        <a:t>adjust</a:t>
                      </a:r>
                    </a:p>
                  </a:txBody>
                  <a:tcPr/>
                </a:tc>
                <a:extLst>
                  <a:ext uri="{0D108BD9-81ED-4DB2-BD59-A6C34878D82A}">
                    <a16:rowId xmlns:a16="http://schemas.microsoft.com/office/drawing/2014/main" val="256770832"/>
                  </a:ext>
                </a:extLst>
              </a:tr>
              <a:tr h="457200">
                <a:tc>
                  <a:txBody>
                    <a:bodyPr/>
                    <a:lstStyle/>
                    <a:p>
                      <a:r>
                        <a:rPr lang="en-GB" b="0" i="0" dirty="0">
                          <a:latin typeface="OpenDyslexicAlta" pitchFamily="2" charset="77"/>
                          <a:ea typeface="OpenDyslexic" charset="0"/>
                          <a:cs typeface="OpenDyslexic" charset="0"/>
                        </a:rPr>
                        <a:t>dark</a:t>
                      </a:r>
                    </a:p>
                  </a:txBody>
                  <a:tcPr/>
                </a:tc>
                <a:extLst>
                  <a:ext uri="{0D108BD9-81ED-4DB2-BD59-A6C34878D82A}">
                    <a16:rowId xmlns:a16="http://schemas.microsoft.com/office/drawing/2014/main" val="2658123085"/>
                  </a:ext>
                </a:extLst>
              </a:tr>
              <a:tr h="457200">
                <a:tc>
                  <a:txBody>
                    <a:bodyPr/>
                    <a:lstStyle/>
                    <a:p>
                      <a:r>
                        <a:rPr lang="en-GB" b="0" i="0" dirty="0">
                          <a:latin typeface="OpenDyslexicAlta" pitchFamily="2" charset="77"/>
                          <a:ea typeface="OpenDyslexic" charset="0"/>
                          <a:cs typeface="OpenDyslexic" charset="0"/>
                        </a:rPr>
                        <a:t>rude</a:t>
                      </a:r>
                    </a:p>
                  </a:txBody>
                  <a:tcPr/>
                </a:tc>
                <a:extLst>
                  <a:ext uri="{0D108BD9-81ED-4DB2-BD59-A6C34878D82A}">
                    <a16:rowId xmlns:a16="http://schemas.microsoft.com/office/drawing/2014/main" val="4116273704"/>
                  </a:ext>
                </a:extLst>
              </a:tr>
              <a:tr h="457200">
                <a:tc>
                  <a:txBody>
                    <a:bodyPr/>
                    <a:lstStyle/>
                    <a:p>
                      <a:r>
                        <a:rPr lang="en-GB" b="0" i="0" dirty="0">
                          <a:latin typeface="OpenDyslexicAlta" pitchFamily="2" charset="77"/>
                          <a:ea typeface="OpenDyslexic" charset="0"/>
                          <a:cs typeface="OpenDyslexic" charset="0"/>
                        </a:rPr>
                        <a:t>sad</a:t>
                      </a:r>
                    </a:p>
                  </a:txBody>
                  <a:tcPr/>
                </a:tc>
                <a:extLst>
                  <a:ext uri="{0D108BD9-81ED-4DB2-BD59-A6C34878D82A}">
                    <a16:rowId xmlns:a16="http://schemas.microsoft.com/office/drawing/2014/main" val="3249390603"/>
                  </a:ext>
                </a:extLst>
              </a:tr>
              <a:tr h="457200">
                <a:tc>
                  <a:txBody>
                    <a:bodyPr/>
                    <a:lstStyle/>
                    <a:p>
                      <a:r>
                        <a:rPr lang="en-GB" b="0" i="0" dirty="0">
                          <a:latin typeface="OpenDyslexicAlta" pitchFamily="2" charset="77"/>
                          <a:ea typeface="OpenDyslexic" charset="0"/>
                          <a:cs typeface="OpenDyslexic" charset="0"/>
                        </a:rPr>
                        <a:t>great</a:t>
                      </a:r>
                    </a:p>
                  </a:txBody>
                  <a:tcPr/>
                </a:tc>
                <a:extLst>
                  <a:ext uri="{0D108BD9-81ED-4DB2-BD59-A6C34878D82A}">
                    <a16:rowId xmlns:a16="http://schemas.microsoft.com/office/drawing/2014/main" val="3733069144"/>
                  </a:ext>
                </a:extLst>
              </a:tr>
              <a:tr h="457200">
                <a:tc>
                  <a:txBody>
                    <a:bodyPr/>
                    <a:lstStyle/>
                    <a:p>
                      <a:r>
                        <a:rPr lang="en-GB" b="0" i="0" dirty="0">
                          <a:latin typeface="OpenDyslexicAlta" pitchFamily="2" charset="77"/>
                          <a:ea typeface="OpenDyslexic" charset="0"/>
                          <a:cs typeface="OpenDyslexic" charset="0"/>
                        </a:rPr>
                        <a:t>kind</a:t>
                      </a:r>
                    </a:p>
                  </a:txBody>
                  <a:tcPr/>
                </a:tc>
                <a:extLst>
                  <a:ext uri="{0D108BD9-81ED-4DB2-BD59-A6C34878D82A}">
                    <a16:rowId xmlns:a16="http://schemas.microsoft.com/office/drawing/2014/main" val="746448719"/>
                  </a:ext>
                </a:extLst>
              </a:tr>
            </a:tbl>
          </a:graphicData>
        </a:graphic>
      </p:graphicFrame>
    </p:spTree>
    <p:extLst>
      <p:ext uri="{BB962C8B-B14F-4D97-AF65-F5344CB8AC3E}">
        <p14:creationId xmlns:p14="http://schemas.microsoft.com/office/powerpoint/2010/main" val="369524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19329457"/>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payment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enjoyment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agreement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achievement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adjustment</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darkness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rudeness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sadness</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greatness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kindness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34954956"/>
              </p:ext>
            </p:extLst>
          </p:nvPr>
        </p:nvGraphicFramePr>
        <p:xfrm>
          <a:off x="508000" y="325966"/>
          <a:ext cx="9055100" cy="952077"/>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The suffixes ‘-</a:t>
                      </a:r>
                      <a:r>
                        <a:rPr lang="en-GB" sz="1400" dirty="0" err="1">
                          <a:latin typeface="Muli" pitchFamily="2" charset="77"/>
                        </a:rPr>
                        <a:t>ment</a:t>
                      </a:r>
                      <a:r>
                        <a:rPr lang="en-GB" sz="1400" dirty="0">
                          <a:latin typeface="Muli" pitchFamily="2" charset="77"/>
                        </a:rPr>
                        <a:t>’ and ‘-ness’.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29</a:t>
                      </a:r>
                    </a:p>
                    <a:p>
                      <a:endParaRPr lang="en-GB" sz="1400" dirty="0">
                        <a:latin typeface="Muli" pitchFamily="2" charset="77"/>
                      </a:endParaRP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Rounded Rectangle 2"/>
          <p:cNvSpPr/>
          <p:nvPr/>
        </p:nvSpPr>
        <p:spPr>
          <a:xfrm>
            <a:off x="3477295" y="2076689"/>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6" name="Rounded Rectangle 5"/>
          <p:cNvSpPr/>
          <p:nvPr/>
        </p:nvSpPr>
        <p:spPr>
          <a:xfrm>
            <a:off x="5149400" y="2122510"/>
            <a:ext cx="6673403"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Rounded Rectangle 6"/>
          <p:cNvSpPr/>
          <p:nvPr/>
        </p:nvSpPr>
        <p:spPr>
          <a:xfrm>
            <a:off x="3477295" y="3016047"/>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Rounded Rectangle 7"/>
          <p:cNvSpPr/>
          <p:nvPr/>
        </p:nvSpPr>
        <p:spPr>
          <a:xfrm>
            <a:off x="5149401" y="3063425"/>
            <a:ext cx="6673403"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Rounded Rectangle 8"/>
          <p:cNvSpPr/>
          <p:nvPr/>
        </p:nvSpPr>
        <p:spPr>
          <a:xfrm>
            <a:off x="3477296" y="3955405"/>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Rounded Rectangle 9"/>
          <p:cNvSpPr/>
          <p:nvPr/>
        </p:nvSpPr>
        <p:spPr>
          <a:xfrm>
            <a:off x="5149403" y="4005897"/>
            <a:ext cx="6673403"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Rounded Rectangle 10"/>
          <p:cNvSpPr/>
          <p:nvPr/>
        </p:nvSpPr>
        <p:spPr>
          <a:xfrm>
            <a:off x="3477296" y="4894763"/>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Rounded Rectangle 11"/>
          <p:cNvSpPr/>
          <p:nvPr/>
        </p:nvSpPr>
        <p:spPr>
          <a:xfrm>
            <a:off x="5149403" y="4894763"/>
            <a:ext cx="6673403"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Rounded Rectangle 12"/>
          <p:cNvSpPr/>
          <p:nvPr/>
        </p:nvSpPr>
        <p:spPr>
          <a:xfrm>
            <a:off x="3477296" y="5808364"/>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Rounded Rectangle 13"/>
          <p:cNvSpPr/>
          <p:nvPr/>
        </p:nvSpPr>
        <p:spPr>
          <a:xfrm>
            <a:off x="5149403" y="5808364"/>
            <a:ext cx="6673403"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cxnSp>
        <p:nvCxnSpPr>
          <p:cNvPr id="16" name="Straight Connector 15"/>
          <p:cNvCxnSpPr>
            <a:stCxn id="3" idx="3"/>
            <a:endCxn id="6" idx="1"/>
          </p:cNvCxnSpPr>
          <p:nvPr/>
        </p:nvCxnSpPr>
        <p:spPr>
          <a:xfrm>
            <a:off x="4855334" y="2487205"/>
            <a:ext cx="294066" cy="45821"/>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3"/>
            <a:endCxn id="8" idx="1"/>
          </p:cNvCxnSpPr>
          <p:nvPr/>
        </p:nvCxnSpPr>
        <p:spPr>
          <a:xfrm>
            <a:off x="4855334" y="3426563"/>
            <a:ext cx="294067" cy="47378"/>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3"/>
            <a:endCxn id="10" idx="1"/>
          </p:cNvCxnSpPr>
          <p:nvPr/>
        </p:nvCxnSpPr>
        <p:spPr>
          <a:xfrm>
            <a:off x="4855335" y="4365921"/>
            <a:ext cx="294068" cy="50492"/>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3"/>
            <a:endCxn id="12" idx="1"/>
          </p:cNvCxnSpPr>
          <p:nvPr/>
        </p:nvCxnSpPr>
        <p:spPr>
          <a:xfrm>
            <a:off x="4855335" y="5305279"/>
            <a:ext cx="294068"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3" idx="3"/>
            <a:endCxn id="14" idx="1"/>
          </p:cNvCxnSpPr>
          <p:nvPr/>
        </p:nvCxnSpPr>
        <p:spPr>
          <a:xfrm>
            <a:off x="4855335" y="6218880"/>
            <a:ext cx="294068"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566912" y="1841027"/>
            <a:ext cx="1181734"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word</a:t>
            </a:r>
          </a:p>
        </p:txBody>
      </p:sp>
      <p:sp>
        <p:nvSpPr>
          <p:cNvPr id="44" name="TextBox 43"/>
          <p:cNvSpPr txBox="1"/>
          <p:nvPr/>
        </p:nvSpPr>
        <p:spPr>
          <a:xfrm>
            <a:off x="7687644" y="1825560"/>
            <a:ext cx="1590756"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definition</a:t>
            </a:r>
          </a:p>
        </p:txBody>
      </p:sp>
      <p:sp>
        <p:nvSpPr>
          <p:cNvPr id="45" name="TextBox 44"/>
          <p:cNvSpPr txBox="1"/>
          <p:nvPr/>
        </p:nvSpPr>
        <p:spPr>
          <a:xfrm>
            <a:off x="5149403" y="1431514"/>
            <a:ext cx="6298336" cy="523220"/>
          </a:xfrm>
          <a:prstGeom prst="rect">
            <a:avLst/>
          </a:prstGeom>
          <a:noFill/>
        </p:spPr>
        <p:txBody>
          <a:bodyPr wrap="square" rtlCol="0">
            <a:spAutoFit/>
          </a:bodyPr>
          <a:lstStyle/>
          <a:p>
            <a:pPr algn="ctr"/>
            <a:r>
              <a:rPr lang="en-GB" sz="1400" dirty="0">
                <a:latin typeface="OpenDyslexicAlta" pitchFamily="2" charset="77"/>
                <a:ea typeface="OpenDyslexic" charset="0"/>
                <a:cs typeface="OpenDyslexic" charset="0"/>
              </a:rPr>
              <a:t>Copy down five of the words in your spelling list and write down what it means.</a:t>
            </a:r>
          </a:p>
        </p:txBody>
      </p:sp>
      <p:sp>
        <p:nvSpPr>
          <p:cNvPr id="28" name="Rounded Rectangle 2">
            <a:extLst>
              <a:ext uri="{FF2B5EF4-FFF2-40B4-BE49-F238E27FC236}">
                <a16:creationId xmlns:a16="http://schemas.microsoft.com/office/drawing/2014/main" id="{CD1F09DE-8253-4D88-AD5D-350F74295A78}"/>
              </a:ext>
            </a:extLst>
          </p:cNvPr>
          <p:cNvSpPr/>
          <p:nvPr/>
        </p:nvSpPr>
        <p:spPr>
          <a:xfrm>
            <a:off x="3477297" y="2076689"/>
            <a:ext cx="1378039"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9" name="Rounded Rectangle 6">
            <a:extLst>
              <a:ext uri="{FF2B5EF4-FFF2-40B4-BE49-F238E27FC236}">
                <a16:creationId xmlns:a16="http://schemas.microsoft.com/office/drawing/2014/main" id="{72BC1723-2B05-4506-911A-D8A39AD53413}"/>
              </a:ext>
            </a:extLst>
          </p:cNvPr>
          <p:cNvSpPr/>
          <p:nvPr/>
        </p:nvSpPr>
        <p:spPr>
          <a:xfrm>
            <a:off x="3477297" y="3016047"/>
            <a:ext cx="1378039"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0" name="Rounded Rectangle 8">
            <a:extLst>
              <a:ext uri="{FF2B5EF4-FFF2-40B4-BE49-F238E27FC236}">
                <a16:creationId xmlns:a16="http://schemas.microsoft.com/office/drawing/2014/main" id="{65EDFAB4-2518-4DE6-B444-5171DF206FE1}"/>
              </a:ext>
            </a:extLst>
          </p:cNvPr>
          <p:cNvSpPr/>
          <p:nvPr/>
        </p:nvSpPr>
        <p:spPr>
          <a:xfrm>
            <a:off x="3477298" y="3955405"/>
            <a:ext cx="1378039"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ounded Rectangle 10">
            <a:extLst>
              <a:ext uri="{FF2B5EF4-FFF2-40B4-BE49-F238E27FC236}">
                <a16:creationId xmlns:a16="http://schemas.microsoft.com/office/drawing/2014/main" id="{BC2DC895-C477-48A9-9E58-176D75B49B17}"/>
              </a:ext>
            </a:extLst>
          </p:cNvPr>
          <p:cNvSpPr/>
          <p:nvPr/>
        </p:nvSpPr>
        <p:spPr>
          <a:xfrm>
            <a:off x="3477298" y="4894763"/>
            <a:ext cx="1378039"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ounded Rectangle 11">
            <a:extLst>
              <a:ext uri="{FF2B5EF4-FFF2-40B4-BE49-F238E27FC236}">
                <a16:creationId xmlns:a16="http://schemas.microsoft.com/office/drawing/2014/main" id="{A54BFAA6-C6AA-445C-A5B9-C0D63EA11C46}"/>
              </a:ext>
            </a:extLst>
          </p:cNvPr>
          <p:cNvSpPr/>
          <p:nvPr/>
        </p:nvSpPr>
        <p:spPr>
          <a:xfrm>
            <a:off x="5149405" y="4894763"/>
            <a:ext cx="6673403"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ounded Rectangle 12">
            <a:extLst>
              <a:ext uri="{FF2B5EF4-FFF2-40B4-BE49-F238E27FC236}">
                <a16:creationId xmlns:a16="http://schemas.microsoft.com/office/drawing/2014/main" id="{826360B9-EE3B-4345-8317-17F0C72FA491}"/>
              </a:ext>
            </a:extLst>
          </p:cNvPr>
          <p:cNvSpPr/>
          <p:nvPr/>
        </p:nvSpPr>
        <p:spPr>
          <a:xfrm>
            <a:off x="3477298" y="5808364"/>
            <a:ext cx="1378039"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ounded Rectangle 13">
            <a:extLst>
              <a:ext uri="{FF2B5EF4-FFF2-40B4-BE49-F238E27FC236}">
                <a16:creationId xmlns:a16="http://schemas.microsoft.com/office/drawing/2014/main" id="{0965B4D5-3A62-4A0C-83B5-0511B8DB2CF4}"/>
              </a:ext>
            </a:extLst>
          </p:cNvPr>
          <p:cNvSpPr/>
          <p:nvPr/>
        </p:nvSpPr>
        <p:spPr>
          <a:xfrm>
            <a:off x="5149410" y="5808364"/>
            <a:ext cx="6673403"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ounded Rectangle 5">
            <a:extLst>
              <a:ext uri="{FF2B5EF4-FFF2-40B4-BE49-F238E27FC236}">
                <a16:creationId xmlns:a16="http://schemas.microsoft.com/office/drawing/2014/main" id="{4AF64E31-500A-4073-860E-7E1E91527B36}"/>
              </a:ext>
            </a:extLst>
          </p:cNvPr>
          <p:cNvSpPr/>
          <p:nvPr/>
        </p:nvSpPr>
        <p:spPr>
          <a:xfrm>
            <a:off x="5149405" y="2122510"/>
            <a:ext cx="6673403"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ounded Rectangle 7">
            <a:extLst>
              <a:ext uri="{FF2B5EF4-FFF2-40B4-BE49-F238E27FC236}">
                <a16:creationId xmlns:a16="http://schemas.microsoft.com/office/drawing/2014/main" id="{DF18B44F-8A06-41D1-80A8-1B586138C069}"/>
              </a:ext>
            </a:extLst>
          </p:cNvPr>
          <p:cNvSpPr/>
          <p:nvPr/>
        </p:nvSpPr>
        <p:spPr>
          <a:xfrm>
            <a:off x="5149406" y="3063425"/>
            <a:ext cx="6673403"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7" name="Rounded Rectangle 9">
            <a:extLst>
              <a:ext uri="{FF2B5EF4-FFF2-40B4-BE49-F238E27FC236}">
                <a16:creationId xmlns:a16="http://schemas.microsoft.com/office/drawing/2014/main" id="{4AD18F83-51A9-4D22-915C-0828E5A94AF3}"/>
              </a:ext>
            </a:extLst>
          </p:cNvPr>
          <p:cNvSpPr/>
          <p:nvPr/>
        </p:nvSpPr>
        <p:spPr>
          <a:xfrm>
            <a:off x="5149408" y="4005897"/>
            <a:ext cx="6673403"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8" name="Rounded Rectangle 2">
            <a:extLst>
              <a:ext uri="{FF2B5EF4-FFF2-40B4-BE49-F238E27FC236}">
                <a16:creationId xmlns:a16="http://schemas.microsoft.com/office/drawing/2014/main" id="{5E1E0634-B8CA-45E8-BF9C-8D43E6D60A06}"/>
              </a:ext>
            </a:extLst>
          </p:cNvPr>
          <p:cNvSpPr/>
          <p:nvPr/>
        </p:nvSpPr>
        <p:spPr>
          <a:xfrm>
            <a:off x="3477302" y="2076689"/>
            <a:ext cx="1378039"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9" name="Rounded Rectangle 6">
            <a:extLst>
              <a:ext uri="{FF2B5EF4-FFF2-40B4-BE49-F238E27FC236}">
                <a16:creationId xmlns:a16="http://schemas.microsoft.com/office/drawing/2014/main" id="{334D9080-ADC4-478B-A697-91C9D988745D}"/>
              </a:ext>
            </a:extLst>
          </p:cNvPr>
          <p:cNvSpPr/>
          <p:nvPr/>
        </p:nvSpPr>
        <p:spPr>
          <a:xfrm>
            <a:off x="3477302" y="3016047"/>
            <a:ext cx="1378039"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40" name="Rounded Rectangle 8">
            <a:extLst>
              <a:ext uri="{FF2B5EF4-FFF2-40B4-BE49-F238E27FC236}">
                <a16:creationId xmlns:a16="http://schemas.microsoft.com/office/drawing/2014/main" id="{9ABE01F8-9183-453D-8FBA-F886C4FCEDB0}"/>
              </a:ext>
            </a:extLst>
          </p:cNvPr>
          <p:cNvSpPr/>
          <p:nvPr/>
        </p:nvSpPr>
        <p:spPr>
          <a:xfrm>
            <a:off x="3477303" y="3955405"/>
            <a:ext cx="1378039"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41" name="Rounded Rectangle 10">
            <a:extLst>
              <a:ext uri="{FF2B5EF4-FFF2-40B4-BE49-F238E27FC236}">
                <a16:creationId xmlns:a16="http://schemas.microsoft.com/office/drawing/2014/main" id="{71452B78-6172-4B25-A4A6-0A683A027588}"/>
              </a:ext>
            </a:extLst>
          </p:cNvPr>
          <p:cNvSpPr/>
          <p:nvPr/>
        </p:nvSpPr>
        <p:spPr>
          <a:xfrm>
            <a:off x="3477303" y="4894763"/>
            <a:ext cx="1378039"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43" name="Rounded Rectangle 11">
            <a:extLst>
              <a:ext uri="{FF2B5EF4-FFF2-40B4-BE49-F238E27FC236}">
                <a16:creationId xmlns:a16="http://schemas.microsoft.com/office/drawing/2014/main" id="{AC90103B-9111-47E5-9516-926C1047B797}"/>
              </a:ext>
            </a:extLst>
          </p:cNvPr>
          <p:cNvSpPr/>
          <p:nvPr/>
        </p:nvSpPr>
        <p:spPr>
          <a:xfrm>
            <a:off x="5149410" y="4894763"/>
            <a:ext cx="6673403"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46" name="Rounded Rectangle 12">
            <a:extLst>
              <a:ext uri="{FF2B5EF4-FFF2-40B4-BE49-F238E27FC236}">
                <a16:creationId xmlns:a16="http://schemas.microsoft.com/office/drawing/2014/main" id="{2878A79A-A0E3-4793-BDBA-DB1A1F75EFF0}"/>
              </a:ext>
            </a:extLst>
          </p:cNvPr>
          <p:cNvSpPr/>
          <p:nvPr/>
        </p:nvSpPr>
        <p:spPr>
          <a:xfrm>
            <a:off x="3477303" y="5808364"/>
            <a:ext cx="1378039"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Tree>
    <p:extLst>
      <p:ext uri="{BB962C8B-B14F-4D97-AF65-F5344CB8AC3E}">
        <p14:creationId xmlns:p14="http://schemas.microsoft.com/office/powerpoint/2010/main" val="2115773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6045218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244533821"/>
                    </a:ext>
                  </a:extLst>
                </a:gridCol>
                <a:gridCol w="1858433">
                  <a:extLst>
                    <a:ext uri="{9D8B030D-6E8A-4147-A177-3AD203B41FA5}">
                      <a16:colId xmlns:a16="http://schemas.microsoft.com/office/drawing/2014/main" val="367455939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gem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gym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giant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magic</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giraffe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energy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digit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engine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religion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gentle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1448305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/j/ sound spelled with a 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935105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51247317"/>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608492650"/>
                    </a:ext>
                  </a:extLst>
                </a:gridCol>
                <a:gridCol w="1858433">
                  <a:extLst>
                    <a:ext uri="{9D8B030D-6E8A-4147-A177-3AD203B41FA5}">
                      <a16:colId xmlns:a16="http://schemas.microsoft.com/office/drawing/2014/main" val="339040033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payment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enjoyment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agreement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achievement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adjustment</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darkness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rudeness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sadness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greatness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kindness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4958820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The suffixes ‘-</a:t>
                      </a:r>
                      <a:r>
                        <a:rPr lang="en-GB" sz="1400" baseline="0" dirty="0" err="1">
                          <a:latin typeface="Muli" pitchFamily="2" charset="77"/>
                        </a:rPr>
                        <a:t>ment</a:t>
                      </a:r>
                      <a:r>
                        <a:rPr lang="en-GB" sz="1400" baseline="0" dirty="0">
                          <a:latin typeface="Muli" pitchFamily="2" charset="77"/>
                        </a:rPr>
                        <a:t>’ and ‘-ness’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2772906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3336772"/>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payment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enjoyment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agreement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achievement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adjustment</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darkness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rudeness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sadness</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greatness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kindness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6193721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The suffixes ‘-</a:t>
                      </a:r>
                      <a:r>
                        <a:rPr lang="en-GB" sz="1400" baseline="0" dirty="0" err="1">
                          <a:latin typeface="Muli" pitchFamily="2" charset="77"/>
                        </a:rPr>
                        <a:t>ment</a:t>
                      </a:r>
                      <a:r>
                        <a:rPr lang="en-GB" sz="1400" baseline="0" dirty="0">
                          <a:latin typeface="Muli" pitchFamily="2" charset="77"/>
                        </a:rPr>
                        <a:t>’ and ‘-ness’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a:stretch>
            <a:fillRect/>
          </a:stretch>
        </p:blipFill>
        <p:spPr>
          <a:xfrm>
            <a:off x="3397630" y="1279768"/>
            <a:ext cx="4281560" cy="5232398"/>
          </a:xfrm>
          <a:prstGeom prst="rect">
            <a:avLst/>
          </a:prstGeom>
        </p:spPr>
      </p:pic>
      <p:pic>
        <p:nvPicPr>
          <p:cNvPr id="7" name="Picture 6"/>
          <p:cNvPicPr>
            <a:picLocks noChangeAspect="1"/>
          </p:cNvPicPr>
          <p:nvPr/>
        </p:nvPicPr>
        <p:blipFill>
          <a:blip r:embed="rId2"/>
          <a:stretch>
            <a:fillRect/>
          </a:stretch>
        </p:blipFill>
        <p:spPr>
          <a:xfrm>
            <a:off x="8118858" y="1279768"/>
            <a:ext cx="4281560" cy="5232398"/>
          </a:xfrm>
          <a:prstGeom prst="rect">
            <a:avLst/>
          </a:prstGeom>
        </p:spPr>
      </p:pic>
      <p:sp>
        <p:nvSpPr>
          <p:cNvPr id="8" name="TextBox 7"/>
          <p:cNvSpPr txBox="1"/>
          <p:nvPr/>
        </p:nvSpPr>
        <p:spPr>
          <a:xfrm>
            <a:off x="3378200" y="1443883"/>
            <a:ext cx="1657350" cy="584775"/>
          </a:xfrm>
          <a:prstGeom prst="rect">
            <a:avLst/>
          </a:prstGeom>
          <a:noFill/>
        </p:spPr>
        <p:txBody>
          <a:bodyPr wrap="square" rtlCol="0">
            <a:spAutoFit/>
          </a:bodyPr>
          <a:lstStyle/>
          <a:p>
            <a:pPr algn="ctr"/>
            <a:r>
              <a:rPr lang="en-GB" sz="3200" dirty="0" err="1">
                <a:latin typeface="OpenDyslexicAlta" pitchFamily="2" charset="77"/>
                <a:ea typeface="OpenDyslexic" charset="0"/>
                <a:cs typeface="OpenDyslexic" charset="0"/>
              </a:rPr>
              <a:t>ment</a:t>
            </a:r>
            <a:endParaRPr lang="en-GB" sz="3200" dirty="0">
              <a:latin typeface="OpenDyslexicAlta" pitchFamily="2" charset="77"/>
              <a:ea typeface="OpenDyslexic" charset="0"/>
              <a:cs typeface="OpenDyslexic" charset="0"/>
            </a:endParaRPr>
          </a:p>
        </p:txBody>
      </p:sp>
      <p:sp>
        <p:nvSpPr>
          <p:cNvPr id="9" name="TextBox 8"/>
          <p:cNvSpPr txBox="1"/>
          <p:nvPr/>
        </p:nvSpPr>
        <p:spPr>
          <a:xfrm>
            <a:off x="8118858" y="1414579"/>
            <a:ext cx="1657350" cy="584775"/>
          </a:xfrm>
          <a:prstGeom prst="rect">
            <a:avLst/>
          </a:prstGeom>
          <a:noFill/>
        </p:spPr>
        <p:txBody>
          <a:bodyPr wrap="square" rtlCol="0">
            <a:spAutoFit/>
          </a:bodyPr>
          <a:lstStyle/>
          <a:p>
            <a:pPr algn="ctr"/>
            <a:r>
              <a:rPr lang="en-GB" sz="3200" dirty="0">
                <a:latin typeface="OpenDyslexicAlta" pitchFamily="2" charset="77"/>
                <a:ea typeface="OpenDyslexic" charset="0"/>
                <a:cs typeface="OpenDyslexic" charset="0"/>
              </a:rPr>
              <a:t>ness</a:t>
            </a:r>
          </a:p>
        </p:txBody>
      </p:sp>
      <p:sp>
        <p:nvSpPr>
          <p:cNvPr id="10" name="TextBox 9"/>
          <p:cNvSpPr txBox="1"/>
          <p:nvPr/>
        </p:nvSpPr>
        <p:spPr>
          <a:xfrm>
            <a:off x="5266357" y="6044621"/>
            <a:ext cx="5250440" cy="584775"/>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Sort your spellings between the sticky notes. Can you add any of your own words?</a:t>
            </a:r>
          </a:p>
        </p:txBody>
      </p:sp>
    </p:spTree>
    <p:extLst>
      <p:ext uri="{BB962C8B-B14F-4D97-AF65-F5344CB8AC3E}">
        <p14:creationId xmlns:p14="http://schemas.microsoft.com/office/powerpoint/2010/main" val="5165980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payment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enjoyment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agreement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achievement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adjustment</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darkness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rudeness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sadness</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greatness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kindness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9122481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The suffixes ‘-</a:t>
                      </a:r>
                      <a:r>
                        <a:rPr lang="en-GB" sz="1400" baseline="0" dirty="0" err="1">
                          <a:latin typeface="Muli" pitchFamily="2" charset="77"/>
                        </a:rPr>
                        <a:t>ment</a:t>
                      </a:r>
                      <a:r>
                        <a:rPr lang="en-GB" sz="1400" baseline="0" dirty="0">
                          <a:latin typeface="Muli" pitchFamily="2" charset="77"/>
                        </a:rPr>
                        <a:t>’ and ‘-ness’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a:stretch>
            <a:fillRect/>
          </a:stretch>
        </p:blipFill>
        <p:spPr>
          <a:xfrm>
            <a:off x="3397630" y="1279768"/>
            <a:ext cx="4281560" cy="5232398"/>
          </a:xfrm>
          <a:prstGeom prst="rect">
            <a:avLst/>
          </a:prstGeom>
        </p:spPr>
      </p:pic>
      <p:pic>
        <p:nvPicPr>
          <p:cNvPr id="7" name="Picture 6"/>
          <p:cNvPicPr>
            <a:picLocks noChangeAspect="1"/>
          </p:cNvPicPr>
          <p:nvPr/>
        </p:nvPicPr>
        <p:blipFill>
          <a:blip r:embed="rId2"/>
          <a:stretch>
            <a:fillRect/>
          </a:stretch>
        </p:blipFill>
        <p:spPr>
          <a:xfrm>
            <a:off x="8118858" y="1279768"/>
            <a:ext cx="4281560" cy="5232398"/>
          </a:xfrm>
          <a:prstGeom prst="rect">
            <a:avLst/>
          </a:prstGeom>
        </p:spPr>
      </p:pic>
      <p:sp>
        <p:nvSpPr>
          <p:cNvPr id="8" name="TextBox 7"/>
          <p:cNvSpPr txBox="1"/>
          <p:nvPr/>
        </p:nvSpPr>
        <p:spPr>
          <a:xfrm>
            <a:off x="3378200" y="1443883"/>
            <a:ext cx="1657350" cy="584775"/>
          </a:xfrm>
          <a:prstGeom prst="rect">
            <a:avLst/>
          </a:prstGeom>
          <a:noFill/>
        </p:spPr>
        <p:txBody>
          <a:bodyPr wrap="square" rtlCol="0">
            <a:spAutoFit/>
          </a:bodyPr>
          <a:lstStyle/>
          <a:p>
            <a:pPr algn="ctr"/>
            <a:r>
              <a:rPr lang="en-GB" sz="3200" dirty="0" err="1">
                <a:latin typeface="OpenDyslexicAlta" pitchFamily="2" charset="77"/>
                <a:ea typeface="OpenDyslexic" charset="0"/>
                <a:cs typeface="OpenDyslexic" charset="0"/>
              </a:rPr>
              <a:t>ment</a:t>
            </a:r>
            <a:endParaRPr lang="en-GB" sz="3200" dirty="0">
              <a:latin typeface="OpenDyslexicAlta" pitchFamily="2" charset="77"/>
              <a:ea typeface="OpenDyslexic" charset="0"/>
              <a:cs typeface="OpenDyslexic" charset="0"/>
            </a:endParaRPr>
          </a:p>
        </p:txBody>
      </p:sp>
      <p:sp>
        <p:nvSpPr>
          <p:cNvPr id="9" name="TextBox 8"/>
          <p:cNvSpPr txBox="1"/>
          <p:nvPr/>
        </p:nvSpPr>
        <p:spPr>
          <a:xfrm>
            <a:off x="8118858" y="1414579"/>
            <a:ext cx="1657350" cy="584775"/>
          </a:xfrm>
          <a:prstGeom prst="rect">
            <a:avLst/>
          </a:prstGeom>
          <a:noFill/>
        </p:spPr>
        <p:txBody>
          <a:bodyPr wrap="square" rtlCol="0">
            <a:spAutoFit/>
          </a:bodyPr>
          <a:lstStyle/>
          <a:p>
            <a:pPr algn="ctr"/>
            <a:r>
              <a:rPr lang="en-GB" sz="3200" dirty="0">
                <a:latin typeface="OpenDyslexicAlta" pitchFamily="2" charset="77"/>
                <a:ea typeface="OpenDyslexic" charset="0"/>
                <a:cs typeface="OpenDyslexic" charset="0"/>
              </a:rPr>
              <a:t>ness</a:t>
            </a:r>
          </a:p>
        </p:txBody>
      </p:sp>
      <p:sp>
        <p:nvSpPr>
          <p:cNvPr id="10" name="TextBox 9"/>
          <p:cNvSpPr txBox="1"/>
          <p:nvPr/>
        </p:nvSpPr>
        <p:spPr>
          <a:xfrm>
            <a:off x="5266357" y="6044621"/>
            <a:ext cx="5250440" cy="584775"/>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Sort your spellings between the sticky notes. Can you add any of your own words?</a:t>
            </a:r>
          </a:p>
        </p:txBody>
      </p:sp>
      <p:sp>
        <p:nvSpPr>
          <p:cNvPr id="2" name="Rectangle 1">
            <a:extLst>
              <a:ext uri="{FF2B5EF4-FFF2-40B4-BE49-F238E27FC236}">
                <a16:creationId xmlns:a16="http://schemas.microsoft.com/office/drawing/2014/main" id="{B27E7DFF-7993-6148-8981-C0608B8442EC}"/>
              </a:ext>
            </a:extLst>
          </p:cNvPr>
          <p:cNvSpPr/>
          <p:nvPr/>
        </p:nvSpPr>
        <p:spPr>
          <a:xfrm>
            <a:off x="3586352" y="2192773"/>
            <a:ext cx="124104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payment</a:t>
            </a:r>
          </a:p>
        </p:txBody>
      </p:sp>
      <p:sp>
        <p:nvSpPr>
          <p:cNvPr id="3" name="Rectangle 2">
            <a:extLst>
              <a:ext uri="{FF2B5EF4-FFF2-40B4-BE49-F238E27FC236}">
                <a16:creationId xmlns:a16="http://schemas.microsoft.com/office/drawing/2014/main" id="{34348F22-7F37-FF48-97D4-0BB233F6C0A3}"/>
              </a:ext>
            </a:extLst>
          </p:cNvPr>
          <p:cNvSpPr/>
          <p:nvPr/>
        </p:nvSpPr>
        <p:spPr>
          <a:xfrm>
            <a:off x="3586352" y="2614832"/>
            <a:ext cx="148002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enjoyment</a:t>
            </a:r>
          </a:p>
        </p:txBody>
      </p:sp>
      <p:sp>
        <p:nvSpPr>
          <p:cNvPr id="11" name="Rectangle 10">
            <a:extLst>
              <a:ext uri="{FF2B5EF4-FFF2-40B4-BE49-F238E27FC236}">
                <a16:creationId xmlns:a16="http://schemas.microsoft.com/office/drawing/2014/main" id="{48F67743-35E5-B342-AE93-631B90DD1A1F}"/>
              </a:ext>
            </a:extLst>
          </p:cNvPr>
          <p:cNvSpPr/>
          <p:nvPr/>
        </p:nvSpPr>
        <p:spPr>
          <a:xfrm>
            <a:off x="3586352" y="3036891"/>
            <a:ext cx="148553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agreement</a:t>
            </a:r>
          </a:p>
        </p:txBody>
      </p:sp>
      <p:sp>
        <p:nvSpPr>
          <p:cNvPr id="12" name="Rectangle 11">
            <a:extLst>
              <a:ext uri="{FF2B5EF4-FFF2-40B4-BE49-F238E27FC236}">
                <a16:creationId xmlns:a16="http://schemas.microsoft.com/office/drawing/2014/main" id="{4CF57B48-1AE3-1443-809A-43DB781F0BE5}"/>
              </a:ext>
            </a:extLst>
          </p:cNvPr>
          <p:cNvSpPr/>
          <p:nvPr/>
        </p:nvSpPr>
        <p:spPr>
          <a:xfrm>
            <a:off x="3586352" y="3456156"/>
            <a:ext cx="1720984"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achievement</a:t>
            </a:r>
          </a:p>
        </p:txBody>
      </p:sp>
      <p:sp>
        <p:nvSpPr>
          <p:cNvPr id="13" name="Rectangle 12">
            <a:extLst>
              <a:ext uri="{FF2B5EF4-FFF2-40B4-BE49-F238E27FC236}">
                <a16:creationId xmlns:a16="http://schemas.microsoft.com/office/drawing/2014/main" id="{D1A3E50D-3249-E84A-9127-079F5BB19E74}"/>
              </a:ext>
            </a:extLst>
          </p:cNvPr>
          <p:cNvSpPr/>
          <p:nvPr/>
        </p:nvSpPr>
        <p:spPr>
          <a:xfrm>
            <a:off x="3586352" y="3831922"/>
            <a:ext cx="164891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adjustment </a:t>
            </a:r>
          </a:p>
        </p:txBody>
      </p:sp>
      <p:sp>
        <p:nvSpPr>
          <p:cNvPr id="14" name="Rectangle 13">
            <a:extLst>
              <a:ext uri="{FF2B5EF4-FFF2-40B4-BE49-F238E27FC236}">
                <a16:creationId xmlns:a16="http://schemas.microsoft.com/office/drawing/2014/main" id="{9B968AB9-8CD0-FB4B-B54A-95B81EBEA0DC}"/>
              </a:ext>
            </a:extLst>
          </p:cNvPr>
          <p:cNvSpPr/>
          <p:nvPr/>
        </p:nvSpPr>
        <p:spPr>
          <a:xfrm>
            <a:off x="8446407" y="2192773"/>
            <a:ext cx="128567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darkness</a:t>
            </a:r>
          </a:p>
        </p:txBody>
      </p:sp>
      <p:sp>
        <p:nvSpPr>
          <p:cNvPr id="15" name="Rectangle 14">
            <a:extLst>
              <a:ext uri="{FF2B5EF4-FFF2-40B4-BE49-F238E27FC236}">
                <a16:creationId xmlns:a16="http://schemas.microsoft.com/office/drawing/2014/main" id="{14BBF840-8F97-3347-B13B-E8BF6E69F917}"/>
              </a:ext>
            </a:extLst>
          </p:cNvPr>
          <p:cNvSpPr/>
          <p:nvPr/>
        </p:nvSpPr>
        <p:spPr>
          <a:xfrm>
            <a:off x="8454999" y="2561997"/>
            <a:ext cx="127708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rudeness</a:t>
            </a:r>
          </a:p>
        </p:txBody>
      </p:sp>
      <p:sp>
        <p:nvSpPr>
          <p:cNvPr id="16" name="Rectangle 15">
            <a:extLst>
              <a:ext uri="{FF2B5EF4-FFF2-40B4-BE49-F238E27FC236}">
                <a16:creationId xmlns:a16="http://schemas.microsoft.com/office/drawing/2014/main" id="{609D9C4A-2B26-A44A-85BC-78688D089DBC}"/>
              </a:ext>
            </a:extLst>
          </p:cNvPr>
          <p:cNvSpPr/>
          <p:nvPr/>
        </p:nvSpPr>
        <p:spPr>
          <a:xfrm>
            <a:off x="8435444" y="2931329"/>
            <a:ext cx="115582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sadness</a:t>
            </a:r>
          </a:p>
        </p:txBody>
      </p:sp>
      <p:sp>
        <p:nvSpPr>
          <p:cNvPr id="17" name="Rectangle 16">
            <a:extLst>
              <a:ext uri="{FF2B5EF4-FFF2-40B4-BE49-F238E27FC236}">
                <a16:creationId xmlns:a16="http://schemas.microsoft.com/office/drawing/2014/main" id="{6A6FF41F-822E-F44E-819C-253E15E63B54}"/>
              </a:ext>
            </a:extLst>
          </p:cNvPr>
          <p:cNvSpPr/>
          <p:nvPr/>
        </p:nvSpPr>
        <p:spPr>
          <a:xfrm>
            <a:off x="8460994" y="3271490"/>
            <a:ext cx="138198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greatness</a:t>
            </a:r>
          </a:p>
        </p:txBody>
      </p:sp>
      <p:sp>
        <p:nvSpPr>
          <p:cNvPr id="18" name="Rectangle 17">
            <a:extLst>
              <a:ext uri="{FF2B5EF4-FFF2-40B4-BE49-F238E27FC236}">
                <a16:creationId xmlns:a16="http://schemas.microsoft.com/office/drawing/2014/main" id="{C5BAB61D-3CC9-FA4C-8E4F-53570081BBA3}"/>
              </a:ext>
            </a:extLst>
          </p:cNvPr>
          <p:cNvSpPr/>
          <p:nvPr/>
        </p:nvSpPr>
        <p:spPr>
          <a:xfrm>
            <a:off x="8470580" y="3669885"/>
            <a:ext cx="1237326"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kindness</a:t>
            </a:r>
          </a:p>
        </p:txBody>
      </p:sp>
    </p:spTree>
    <p:extLst>
      <p:ext uri="{BB962C8B-B14F-4D97-AF65-F5344CB8AC3E}">
        <p14:creationId xmlns:p14="http://schemas.microsoft.com/office/powerpoint/2010/main" val="408503148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suffixes ‘-</a:t>
            </a:r>
            <a:r>
              <a:rPr lang="en-GB" dirty="0" err="1"/>
              <a:t>ful</a:t>
            </a:r>
            <a:r>
              <a:rPr lang="en-GB" dirty="0"/>
              <a:t>’ and ‘-less’  If a suffix starts with a consonant letter.  It is added straight onto most root words.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30</a:t>
            </a:r>
          </a:p>
        </p:txBody>
      </p:sp>
    </p:spTree>
    <p:extLst>
      <p:ext uri="{BB962C8B-B14F-4D97-AF65-F5344CB8AC3E}">
        <p14:creationId xmlns:p14="http://schemas.microsoft.com/office/powerpoint/2010/main" val="424278929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30</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 The suffixes ‘-</a:t>
            </a:r>
            <a:r>
              <a:rPr lang="en-GB" dirty="0" err="1"/>
              <a:t>ful</a:t>
            </a:r>
            <a:r>
              <a:rPr lang="en-GB" dirty="0"/>
              <a:t>’ and ‘-less’  If a suffix starts with a consonant letter.  It is added straight onto most root words. </a:t>
            </a:r>
          </a:p>
          <a:p>
            <a:r>
              <a:rPr lang="en-GB" dirty="0"/>
              <a:t>  </a:t>
            </a:r>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3216358366"/>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rPr>
                        <a:t>The suffixes ‘-</a:t>
                      </a:r>
                      <a:r>
                        <a:rPr lang="en-GB" sz="1600" dirty="0" err="1">
                          <a:latin typeface="Muli" pitchFamily="2" charset="77"/>
                        </a:rPr>
                        <a:t>ful</a:t>
                      </a:r>
                      <a:r>
                        <a:rPr lang="en-GB" sz="1600" dirty="0">
                          <a:latin typeface="Muli" pitchFamily="2" charset="77"/>
                        </a:rPr>
                        <a:t>’ and ‘-less’  If a suffix starts with a consonant letter.  It is added straight onto most root words. </a:t>
                      </a:r>
                    </a:p>
                    <a:p>
                      <a:endParaRPr lang="en-GB" sz="1600" b="0" i="0" dirty="0">
                        <a:latin typeface="Muli" pitchFamily="2" charset="77"/>
                      </a:endParaRP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rPr>
                        <a:t>Print a set of cards for each small group – how many words can they make by adding ‘less’ and/or ‘</a:t>
                      </a:r>
                      <a:r>
                        <a:rPr lang="en-GB" sz="1600" b="0" i="0" dirty="0" err="1">
                          <a:latin typeface="Muli" pitchFamily="2" charset="77"/>
                        </a:rPr>
                        <a:t>ful</a:t>
                      </a:r>
                      <a:r>
                        <a:rPr lang="en-GB" sz="1600" b="0" i="0" dirty="0">
                          <a:latin typeface="Muli" pitchFamily="2" charset="77"/>
                        </a:rPr>
                        <a:t>’. Some words can have both suffixes! Discuss the differences adding </a:t>
                      </a:r>
                      <a:r>
                        <a:rPr lang="en-GB" sz="1600" b="0" i="0" dirty="0" err="1">
                          <a:latin typeface="Muli" pitchFamily="2" charset="77"/>
                        </a:rPr>
                        <a:t>ful</a:t>
                      </a:r>
                      <a:r>
                        <a:rPr lang="en-GB" sz="1600" b="0" i="0" dirty="0">
                          <a:latin typeface="Muli" pitchFamily="2" charset="77"/>
                        </a:rPr>
                        <a:t> or less to the same root word makes to its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dirty="0">
                        <a:latin typeface="Muli"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rPr>
                        <a:t>E.g. useless and useful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dirty="0">
                        <a:latin typeface="Muli" pitchFamily="2" charset="77"/>
                      </a:endParaRPr>
                    </a:p>
                    <a:p>
                      <a:endParaRPr lang="en-GB" sz="1600" b="0" i="0" baseline="0" dirty="0">
                        <a:latin typeface="Muli" pitchFamily="2" charset="77"/>
                      </a:endParaRP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US" sz="1600" b="0" i="0" kern="1200" dirty="0">
                          <a:solidFill>
                            <a:schemeClr val="tx1"/>
                          </a:solidFill>
                          <a:effectLst/>
                          <a:latin typeface="Muli" pitchFamily="2" charset="77"/>
                          <a:ea typeface="+mn-ea"/>
                          <a:cs typeface="+mn-cs"/>
                        </a:rPr>
                        <a:t>Ask pupils to use the words they created in the previous activity to write some sentences.</a:t>
                      </a:r>
                      <a:r>
                        <a:rPr lang="en-GB" sz="1600" b="0" i="0" kern="1200" dirty="0">
                          <a:solidFill>
                            <a:schemeClr val="tx1"/>
                          </a:solidFill>
                          <a:effectLst/>
                          <a:latin typeface="Muli" pitchFamily="2" charset="77"/>
                          <a:ea typeface="+mn-ea"/>
                          <a:cs typeface="+mn-cs"/>
                        </a:rPr>
                        <a:t> </a:t>
                      </a:r>
                      <a:r>
                        <a:rPr lang="en-US" sz="1600" b="0" i="0" kern="1200" dirty="0">
                          <a:solidFill>
                            <a:schemeClr val="tx1"/>
                          </a:solidFill>
                          <a:effectLst/>
                          <a:latin typeface="Muli" pitchFamily="2" charset="77"/>
                          <a:ea typeface="+mn-ea"/>
                          <a:cs typeface="+mn-cs"/>
                        </a:rPr>
                        <a:t>Remind them about the importance of correct punctuation. In pairs, check spellings and share ideas.</a:t>
                      </a:r>
                    </a:p>
                    <a:p>
                      <a:endParaRPr lang="en-US" sz="1600" b="0" i="0" kern="1200" dirty="0">
                        <a:solidFill>
                          <a:schemeClr val="tx1"/>
                        </a:solidFill>
                        <a:effectLst/>
                        <a:latin typeface="Muli" pitchFamily="2" charset="77"/>
                        <a:ea typeface="+mn-ea"/>
                        <a:cs typeface="+mn-cs"/>
                      </a:endParaRPr>
                    </a:p>
                    <a:p>
                      <a:r>
                        <a:rPr lang="en-US" sz="1600" b="0" i="0" kern="1200" dirty="0">
                          <a:solidFill>
                            <a:schemeClr val="tx1"/>
                          </a:solidFill>
                          <a:effectLst/>
                          <a:latin typeface="Muli" pitchFamily="2" charset="77"/>
                          <a:ea typeface="+mn-ea"/>
                          <a:cs typeface="+mn-cs"/>
                        </a:rPr>
                        <a:t>Share sentences with the class.</a:t>
                      </a:r>
                      <a:endParaRPr lang="en-GB" sz="1600" b="0" i="0" kern="1200" dirty="0">
                        <a:solidFill>
                          <a:schemeClr val="tx1"/>
                        </a:solidFill>
                        <a:effectLst/>
                        <a:latin typeface="Muli" pitchFamily="2" charset="77"/>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626844962"/>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careful</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playful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thankful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helpful</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wonderful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useless</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careless</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homeless</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hopeless</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spotless</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172960459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1" y="497872"/>
            <a:ext cx="8581292" cy="1323439"/>
          </a:xfrm>
          <a:prstGeom prst="rect">
            <a:avLst/>
          </a:prstGeom>
          <a:noFill/>
        </p:spPr>
        <p:txBody>
          <a:bodyPr wrap="square" rtlCol="0">
            <a:spAutoFit/>
          </a:bodyPr>
          <a:lstStyle/>
          <a:p>
            <a:r>
              <a:rPr lang="en-GB" sz="2000" dirty="0">
                <a:latin typeface="OpenDyslexicAlta" pitchFamily="2" charset="77"/>
              </a:rPr>
              <a:t>Print a set of cards for each small group – how many words can they make by adding ‘less’ and/or ‘</a:t>
            </a:r>
            <a:r>
              <a:rPr lang="en-GB" sz="2000" dirty="0" err="1">
                <a:latin typeface="OpenDyslexicAlta" pitchFamily="2" charset="77"/>
              </a:rPr>
              <a:t>ful</a:t>
            </a:r>
            <a:r>
              <a:rPr lang="en-GB" sz="2000" dirty="0">
                <a:latin typeface="OpenDyslexicAlta" pitchFamily="2" charset="77"/>
              </a:rPr>
              <a:t>’. </a:t>
            </a:r>
          </a:p>
          <a:p>
            <a:endParaRPr lang="en-GB" sz="2000" dirty="0">
              <a:latin typeface="OpenDyslexicAlta" pitchFamily="2" charset="77"/>
            </a:endParaRPr>
          </a:p>
          <a:p>
            <a:r>
              <a:rPr lang="en-GB" sz="2000" dirty="0">
                <a:latin typeface="OpenDyslexicAlta" pitchFamily="2" charset="77"/>
              </a:rPr>
              <a:t>Some words can have both suffixes!</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extLst>
              <p:ext uri="{D42A27DB-BD31-4B8C-83A1-F6EECF244321}">
                <p14:modId xmlns:p14="http://schemas.microsoft.com/office/powerpoint/2010/main" val="3518957290"/>
              </p:ext>
            </p:extLst>
          </p:nvPr>
        </p:nvGraphicFramePr>
        <p:xfrm>
          <a:off x="428101" y="2469909"/>
          <a:ext cx="11335797" cy="2665308"/>
        </p:xfrm>
        <a:graphic>
          <a:graphicData uri="http://schemas.openxmlformats.org/drawingml/2006/table">
            <a:tbl>
              <a:tblPr firstRow="1" bandRow="1">
                <a:tableStyleId>{5940675A-B579-460E-94D1-54222C63F5DA}</a:tableStyleId>
              </a:tblPr>
              <a:tblGrid>
                <a:gridCol w="1910929">
                  <a:extLst>
                    <a:ext uri="{9D8B030D-6E8A-4147-A177-3AD203B41FA5}">
                      <a16:colId xmlns:a16="http://schemas.microsoft.com/office/drawing/2014/main" val="3529516601"/>
                    </a:ext>
                  </a:extLst>
                </a:gridCol>
                <a:gridCol w="1765284">
                  <a:extLst>
                    <a:ext uri="{9D8B030D-6E8A-4147-A177-3AD203B41FA5}">
                      <a16:colId xmlns:a16="http://schemas.microsoft.com/office/drawing/2014/main" val="345942729"/>
                    </a:ext>
                  </a:extLst>
                </a:gridCol>
                <a:gridCol w="1838107">
                  <a:extLst>
                    <a:ext uri="{9D8B030D-6E8A-4147-A177-3AD203B41FA5}">
                      <a16:colId xmlns:a16="http://schemas.microsoft.com/office/drawing/2014/main" val="185187011"/>
                    </a:ext>
                  </a:extLst>
                </a:gridCol>
                <a:gridCol w="1838107">
                  <a:extLst>
                    <a:ext uri="{9D8B030D-6E8A-4147-A177-3AD203B41FA5}">
                      <a16:colId xmlns:a16="http://schemas.microsoft.com/office/drawing/2014/main" val="3871539845"/>
                    </a:ext>
                  </a:extLst>
                </a:gridCol>
                <a:gridCol w="1991685">
                  <a:extLst>
                    <a:ext uri="{9D8B030D-6E8A-4147-A177-3AD203B41FA5}">
                      <a16:colId xmlns:a16="http://schemas.microsoft.com/office/drawing/2014/main" val="4212918643"/>
                    </a:ext>
                  </a:extLst>
                </a:gridCol>
                <a:gridCol w="1991685">
                  <a:extLst>
                    <a:ext uri="{9D8B030D-6E8A-4147-A177-3AD203B41FA5}">
                      <a16:colId xmlns:a16="http://schemas.microsoft.com/office/drawing/2014/main" val="2450286688"/>
                    </a:ext>
                  </a:extLst>
                </a:gridCol>
              </a:tblGrid>
              <a:tr h="1293708">
                <a:tc>
                  <a:txBody>
                    <a:bodyPr/>
                    <a:lstStyle/>
                    <a:p>
                      <a:pPr algn="ctr" fontAlgn="t"/>
                      <a:r>
                        <a:rPr lang="en-GB" sz="3600" dirty="0">
                          <a:latin typeface="OpenDyslexicAlta"/>
                        </a:rPr>
                        <a:t>care</a:t>
                      </a:r>
                    </a:p>
                  </a:txBody>
                  <a:tcPr anchor="ctr"/>
                </a:tc>
                <a:tc>
                  <a:txBody>
                    <a:bodyPr/>
                    <a:lstStyle/>
                    <a:p>
                      <a:pPr algn="ctr"/>
                      <a:r>
                        <a:rPr lang="en-GB" sz="3600" dirty="0">
                          <a:latin typeface="OpenDyslexicAlta"/>
                        </a:rPr>
                        <a:t>play</a:t>
                      </a:r>
                    </a:p>
                  </a:txBody>
                  <a:tcPr anchor="ctr"/>
                </a:tc>
                <a:tc>
                  <a:txBody>
                    <a:bodyPr/>
                    <a:lstStyle/>
                    <a:p>
                      <a:pPr algn="ctr"/>
                      <a:r>
                        <a:rPr lang="en-GB" sz="3600" dirty="0">
                          <a:latin typeface="OpenDyslexicAlta"/>
                        </a:rPr>
                        <a:t>thank</a:t>
                      </a:r>
                    </a:p>
                  </a:txBody>
                  <a:tcPr anchor="ctr"/>
                </a:tc>
                <a:tc>
                  <a:txBody>
                    <a:bodyPr/>
                    <a:lstStyle/>
                    <a:p>
                      <a:pPr algn="ctr"/>
                      <a:r>
                        <a:rPr lang="en-GB" sz="3300" dirty="0">
                          <a:latin typeface="OpenDyslexicAlta"/>
                        </a:rPr>
                        <a:t>help</a:t>
                      </a:r>
                    </a:p>
                  </a:txBody>
                  <a:tcPr anchor="ctr"/>
                </a:tc>
                <a:tc>
                  <a:txBody>
                    <a:bodyPr/>
                    <a:lstStyle/>
                    <a:p>
                      <a:pPr algn="ctr"/>
                      <a:r>
                        <a:rPr lang="en-GB" sz="3300" dirty="0">
                          <a:latin typeface="OpenDyslexicAlta"/>
                        </a:rPr>
                        <a:t>spot</a:t>
                      </a:r>
                    </a:p>
                  </a:txBody>
                  <a:tcPr anchor="ctr"/>
                </a:tc>
                <a:tc>
                  <a:txBody>
                    <a:bodyPr/>
                    <a:lstStyle/>
                    <a:p>
                      <a:pPr algn="ctr"/>
                      <a:r>
                        <a:rPr lang="en-GB" sz="4400" b="1" dirty="0">
                          <a:solidFill>
                            <a:srgbClr val="FF3860"/>
                          </a:solidFill>
                          <a:latin typeface="OpenDyslexicAlta"/>
                        </a:rPr>
                        <a:t>less</a:t>
                      </a:r>
                      <a:endParaRPr lang="en-GB" sz="3300" b="1" dirty="0">
                        <a:solidFill>
                          <a:srgbClr val="FF3860"/>
                        </a:solidFill>
                        <a:latin typeface="OpenDyslexicAlta"/>
                      </a:endParaRPr>
                    </a:p>
                  </a:txBody>
                  <a:tcPr anchor="ctr"/>
                </a:tc>
                <a:extLst>
                  <a:ext uri="{0D108BD9-81ED-4DB2-BD59-A6C34878D82A}">
                    <a16:rowId xmlns:a16="http://schemas.microsoft.com/office/drawing/2014/main" val="2756955956"/>
                  </a:ext>
                </a:extLst>
              </a:tr>
              <a:tr h="1037038">
                <a:tc>
                  <a:txBody>
                    <a:bodyPr/>
                    <a:lstStyle/>
                    <a:p>
                      <a:pPr algn="ctr"/>
                      <a:r>
                        <a:rPr lang="en-GB" sz="3200" dirty="0">
                          <a:latin typeface="OpenDyslexicAlta"/>
                        </a:rPr>
                        <a:t>wonder</a:t>
                      </a:r>
                    </a:p>
                  </a:txBody>
                  <a:tcPr anchor="ctr"/>
                </a:tc>
                <a:tc>
                  <a:txBody>
                    <a:bodyPr/>
                    <a:lstStyle/>
                    <a:p>
                      <a:pPr algn="ctr"/>
                      <a:r>
                        <a:rPr lang="en-GB" sz="3600" dirty="0">
                          <a:latin typeface="OpenDyslexicAlta"/>
                        </a:rPr>
                        <a:t>use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latin typeface="OpenDyslexicAlta"/>
                        </a:rPr>
                        <a:t>home</a:t>
                      </a:r>
                    </a:p>
                  </a:txBody>
                  <a:tcPr anchor="ctr"/>
                </a:tc>
                <a:tc>
                  <a:txBody>
                    <a:bodyPr/>
                    <a:lstStyle/>
                    <a:p>
                      <a:pPr algn="ctr"/>
                      <a:r>
                        <a:rPr lang="en-GB" sz="3600" dirty="0">
                          <a:latin typeface="OpenDyslexicAlta"/>
                        </a:rPr>
                        <a:t>hope</a:t>
                      </a:r>
                    </a:p>
                  </a:txBody>
                  <a:tcPr anchor="ctr"/>
                </a:tc>
                <a:tc>
                  <a:txBody>
                    <a:bodyPr/>
                    <a:lstStyle/>
                    <a:p>
                      <a:pPr algn="ctr"/>
                      <a:endParaRPr lang="en-GB" sz="3600" dirty="0">
                        <a:latin typeface="OpenDyslexicAlta"/>
                      </a:endParaRPr>
                    </a:p>
                  </a:txBody>
                  <a:tcPr anchor="ctr"/>
                </a:tc>
                <a:tc>
                  <a:txBody>
                    <a:bodyPr/>
                    <a:lstStyle/>
                    <a:p>
                      <a:pPr algn="ctr"/>
                      <a:endParaRPr lang="en-GB" sz="3600" dirty="0">
                        <a:latin typeface="OpenDyslexicAlta"/>
                      </a:endParaRPr>
                    </a:p>
                    <a:p>
                      <a:pPr algn="ctr"/>
                      <a:r>
                        <a:rPr lang="en-GB" sz="4800" b="1" dirty="0" err="1">
                          <a:solidFill>
                            <a:srgbClr val="FF3860"/>
                          </a:solidFill>
                          <a:latin typeface="OpenDyslexicAlta"/>
                        </a:rPr>
                        <a:t>ful</a:t>
                      </a:r>
                      <a:endParaRPr lang="en-GB" sz="4800" b="1" dirty="0">
                        <a:solidFill>
                          <a:srgbClr val="FF3860"/>
                        </a:solidFill>
                        <a:latin typeface="OpenDyslexicAlta"/>
                      </a:endParaRPr>
                    </a:p>
                  </a:txBody>
                  <a:tcPr anchor="ctr"/>
                </a:tc>
                <a:extLst>
                  <a:ext uri="{0D108BD9-81ED-4DB2-BD59-A6C34878D82A}">
                    <a16:rowId xmlns:a16="http://schemas.microsoft.com/office/drawing/2014/main" val="2964611663"/>
                  </a:ext>
                </a:extLst>
              </a:tr>
            </a:tbl>
          </a:graphicData>
        </a:graphic>
      </p:graphicFrame>
    </p:spTree>
    <p:extLst>
      <p:ext uri="{BB962C8B-B14F-4D97-AF65-F5344CB8AC3E}">
        <p14:creationId xmlns:p14="http://schemas.microsoft.com/office/powerpoint/2010/main" val="166017891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9457262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909631455"/>
                    </a:ext>
                  </a:extLst>
                </a:gridCol>
                <a:gridCol w="1858433">
                  <a:extLst>
                    <a:ext uri="{9D8B030D-6E8A-4147-A177-3AD203B41FA5}">
                      <a16:colId xmlns:a16="http://schemas.microsoft.com/office/drawing/2014/main" val="396968533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careful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playful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thankful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helpful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wonderful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useless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careless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homeless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hopeless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spotless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67391430"/>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The suffixes ‘-</a:t>
                      </a:r>
                      <a:r>
                        <a:rPr lang="en-GB" sz="1400" baseline="0" dirty="0" err="1">
                          <a:latin typeface="Muli" pitchFamily="2" charset="77"/>
                        </a:rPr>
                        <a:t>ful</a:t>
                      </a:r>
                      <a:r>
                        <a:rPr lang="en-GB" sz="1400" baseline="0" dirty="0">
                          <a:latin typeface="Muli" pitchFamily="2" charset="77"/>
                        </a:rPr>
                        <a:t>’ and ‘-less’  If a suffix starts with a consonant letter.  It is added straight onto most root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7735593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careful  (care)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playful  (play)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thankful  (thank)</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helpful</a:t>
                      </a:r>
                      <a:r>
                        <a:rPr lang="en-GB" b="0" i="0" baseline="0" dirty="0">
                          <a:latin typeface="OpenDyslexicAlta" pitchFamily="2" charset="77"/>
                          <a:ea typeface="OpenDyslexic" charset="0"/>
                          <a:cs typeface="OpenDyslexic" charset="0"/>
                        </a:rPr>
                        <a:t>  (help)</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wonderful (wonder)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useless  (use)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careless  (care)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homeless   (home)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hopeless</a:t>
                      </a:r>
                      <a:r>
                        <a:rPr lang="en-GB" b="0" i="0" baseline="0" dirty="0">
                          <a:latin typeface="OpenDyslexicAlta" pitchFamily="2" charset="77"/>
                          <a:ea typeface="OpenDyslexic" charset="0"/>
                          <a:cs typeface="OpenDyslexic" charset="0"/>
                        </a:rPr>
                        <a:t> </a:t>
                      </a:r>
                      <a:r>
                        <a:rPr lang="en-GB" b="0" i="0" dirty="0">
                          <a:latin typeface="OpenDyslexicAlta" pitchFamily="2" charset="77"/>
                          <a:ea typeface="OpenDyslexic" charset="0"/>
                          <a:cs typeface="OpenDyslexic" charset="0"/>
                        </a:rPr>
                        <a:t> (hope)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spotless</a:t>
                      </a:r>
                      <a:r>
                        <a:rPr lang="en-GB" b="0" i="0" baseline="0" dirty="0">
                          <a:latin typeface="OpenDyslexicAlta" pitchFamily="2" charset="77"/>
                          <a:ea typeface="OpenDyslexic" charset="0"/>
                          <a:cs typeface="OpenDyslexic" charset="0"/>
                        </a:rPr>
                        <a:t> </a:t>
                      </a:r>
                      <a:r>
                        <a:rPr lang="en-GB" b="0" i="0" dirty="0">
                          <a:latin typeface="OpenDyslexicAlta" pitchFamily="2" charset="77"/>
                          <a:ea typeface="OpenDyslexic" charset="0"/>
                          <a:cs typeface="OpenDyslexic" charset="0"/>
                        </a:rPr>
                        <a:t> (spot)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343986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t> The suffixes ‘-</a:t>
                      </a:r>
                      <a:r>
                        <a:rPr lang="en-GB" sz="1400" baseline="0" dirty="0" err="1"/>
                        <a:t>ful</a:t>
                      </a:r>
                      <a:r>
                        <a:rPr lang="en-GB" sz="1400" baseline="0" dirty="0"/>
                        <a:t>’ and ‘-less’  If a suffix starts with a consonant letter.  It is added straight onto most root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t>Name:</a:t>
                      </a:r>
                      <a:endParaRPr lang="en-GB" sz="140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Rounded Rectangle 2"/>
          <p:cNvSpPr/>
          <p:nvPr/>
        </p:nvSpPr>
        <p:spPr>
          <a:xfrm>
            <a:off x="3459120" y="1600196"/>
            <a:ext cx="5602818" cy="4870942"/>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 name="TextBox 6"/>
          <p:cNvSpPr txBox="1"/>
          <p:nvPr/>
        </p:nvSpPr>
        <p:spPr>
          <a:xfrm>
            <a:off x="4490793" y="1780335"/>
            <a:ext cx="1089513" cy="646331"/>
          </a:xfrm>
          <a:prstGeom prst="rect">
            <a:avLst/>
          </a:prstGeom>
          <a:noFill/>
        </p:spPr>
        <p:txBody>
          <a:bodyPr wrap="square" rtlCol="0">
            <a:spAutoFit/>
          </a:bodyPr>
          <a:lstStyle/>
          <a:p>
            <a:r>
              <a:rPr lang="en-GB" sz="3600" dirty="0" err="1">
                <a:latin typeface="OpenDyslexicAlta" pitchFamily="2" charset="77"/>
                <a:ea typeface="OpenDyslexic" charset="0"/>
                <a:cs typeface="OpenDyslexic" charset="0"/>
              </a:rPr>
              <a:t>ful</a:t>
            </a:r>
            <a:endParaRPr lang="en-GB" sz="3600" dirty="0">
              <a:latin typeface="OpenDyslexicAlta" pitchFamily="2" charset="77"/>
              <a:ea typeface="OpenDyslexic" charset="0"/>
              <a:cs typeface="OpenDyslexic" charset="0"/>
            </a:endParaRPr>
          </a:p>
        </p:txBody>
      </p:sp>
      <p:sp>
        <p:nvSpPr>
          <p:cNvPr id="8" name="TextBox 7"/>
          <p:cNvSpPr txBox="1"/>
          <p:nvPr/>
        </p:nvSpPr>
        <p:spPr>
          <a:xfrm>
            <a:off x="9395995" y="1798706"/>
            <a:ext cx="1402634" cy="646331"/>
          </a:xfrm>
          <a:prstGeom prst="rect">
            <a:avLst/>
          </a:prstGeom>
          <a:noFill/>
        </p:spPr>
        <p:txBody>
          <a:bodyPr wrap="square" rtlCol="0">
            <a:spAutoFit/>
          </a:bodyPr>
          <a:lstStyle/>
          <a:p>
            <a:r>
              <a:rPr lang="en-GB" sz="3600" dirty="0">
                <a:latin typeface="OpenDyslexicAlta" pitchFamily="2" charset="77"/>
                <a:ea typeface="OpenDyslexic" charset="0"/>
                <a:cs typeface="OpenDyslexic" charset="0"/>
              </a:rPr>
              <a:t>less</a:t>
            </a:r>
          </a:p>
        </p:txBody>
      </p:sp>
      <p:sp>
        <p:nvSpPr>
          <p:cNvPr id="20" name="Rounded Rectangle 19"/>
          <p:cNvSpPr/>
          <p:nvPr/>
        </p:nvSpPr>
        <p:spPr>
          <a:xfrm>
            <a:off x="5838092" y="1600196"/>
            <a:ext cx="5779476" cy="4870942"/>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1" name="TextBox 20"/>
          <p:cNvSpPr txBox="1"/>
          <p:nvPr/>
        </p:nvSpPr>
        <p:spPr>
          <a:xfrm>
            <a:off x="6831858" y="1798706"/>
            <a:ext cx="1412972" cy="646331"/>
          </a:xfrm>
          <a:prstGeom prst="rect">
            <a:avLst/>
          </a:prstGeom>
          <a:noFill/>
        </p:spPr>
        <p:txBody>
          <a:bodyPr wrap="square" rtlCol="0">
            <a:spAutoFit/>
          </a:bodyPr>
          <a:lstStyle/>
          <a:p>
            <a:r>
              <a:rPr lang="en-GB" sz="3600" dirty="0">
                <a:latin typeface="OpenDyslexicAlta" pitchFamily="2" charset="77"/>
                <a:ea typeface="OpenDyslexic" charset="0"/>
                <a:cs typeface="OpenDyslexic" charset="0"/>
              </a:rPr>
              <a:t>both</a:t>
            </a:r>
          </a:p>
        </p:txBody>
      </p:sp>
      <p:sp>
        <p:nvSpPr>
          <p:cNvPr id="22" name="TextBox 21"/>
          <p:cNvSpPr txBox="1"/>
          <p:nvPr/>
        </p:nvSpPr>
        <p:spPr>
          <a:xfrm>
            <a:off x="5266357" y="6044621"/>
            <a:ext cx="5250440" cy="584775"/>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Sort the root words between the groups. Can you add any of your own words?</a:t>
            </a:r>
          </a:p>
        </p:txBody>
      </p:sp>
      <p:sp>
        <p:nvSpPr>
          <p:cNvPr id="24" name="TextBox 23"/>
          <p:cNvSpPr txBox="1"/>
          <p:nvPr/>
        </p:nvSpPr>
        <p:spPr>
          <a:xfrm>
            <a:off x="5933173" y="2643547"/>
            <a:ext cx="1312986" cy="523220"/>
          </a:xfrm>
          <a:prstGeom prst="rect">
            <a:avLst/>
          </a:prstGeom>
          <a:noFill/>
        </p:spPr>
        <p:txBody>
          <a:bodyPr wrap="square" rtlCol="0">
            <a:spAutoFit/>
          </a:bodyPr>
          <a:lstStyle/>
          <a:p>
            <a:r>
              <a:rPr lang="en-GB" sz="2800" dirty="0">
                <a:latin typeface="OpenDyslexicAlta" pitchFamily="2" charset="77"/>
                <a:ea typeface="OpenDyslexic" charset="0"/>
                <a:cs typeface="OpenDyslexic" charset="0"/>
              </a:rPr>
              <a:t>care</a:t>
            </a:r>
          </a:p>
        </p:txBody>
      </p:sp>
      <p:cxnSp>
        <p:nvCxnSpPr>
          <p:cNvPr id="26" name="Straight Arrow Connector 25"/>
          <p:cNvCxnSpPr/>
          <p:nvPr/>
        </p:nvCxnSpPr>
        <p:spPr>
          <a:xfrm flipV="1">
            <a:off x="6831858" y="2643547"/>
            <a:ext cx="248880" cy="20788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831858" y="3028647"/>
            <a:ext cx="259950" cy="13812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049988" y="2420735"/>
            <a:ext cx="1732321"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careful</a:t>
            </a:r>
          </a:p>
        </p:txBody>
      </p:sp>
      <p:sp>
        <p:nvSpPr>
          <p:cNvPr id="31" name="TextBox 30"/>
          <p:cNvSpPr txBox="1"/>
          <p:nvPr/>
        </p:nvSpPr>
        <p:spPr>
          <a:xfrm>
            <a:off x="7058362" y="2905157"/>
            <a:ext cx="1873518"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careless</a:t>
            </a:r>
          </a:p>
        </p:txBody>
      </p:sp>
    </p:spTree>
    <p:extLst>
      <p:ext uri="{BB962C8B-B14F-4D97-AF65-F5344CB8AC3E}">
        <p14:creationId xmlns:p14="http://schemas.microsoft.com/office/powerpoint/2010/main" val="149498533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careful  (care)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playful  (play)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thankful  (thank)</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helpful</a:t>
                      </a:r>
                      <a:r>
                        <a:rPr lang="en-GB" b="0" i="0" baseline="0" dirty="0">
                          <a:latin typeface="OpenDyslexicAlta" pitchFamily="2" charset="77"/>
                          <a:ea typeface="OpenDyslexic" charset="0"/>
                          <a:cs typeface="OpenDyslexic" charset="0"/>
                        </a:rPr>
                        <a:t>  (help)</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wonderful (wonder)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useless  (use)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careless  (care)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homeless   (home)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hopeless</a:t>
                      </a:r>
                      <a:r>
                        <a:rPr lang="en-GB" b="0" i="0" baseline="0" dirty="0">
                          <a:latin typeface="OpenDyslexicAlta" pitchFamily="2" charset="77"/>
                          <a:ea typeface="OpenDyslexic" charset="0"/>
                          <a:cs typeface="OpenDyslexic" charset="0"/>
                        </a:rPr>
                        <a:t> </a:t>
                      </a:r>
                      <a:r>
                        <a:rPr lang="en-GB" b="0" i="0" dirty="0">
                          <a:latin typeface="OpenDyslexicAlta" pitchFamily="2" charset="77"/>
                          <a:ea typeface="OpenDyslexic" charset="0"/>
                          <a:cs typeface="OpenDyslexic" charset="0"/>
                        </a:rPr>
                        <a:t> (hope)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spotless</a:t>
                      </a:r>
                      <a:r>
                        <a:rPr lang="en-GB" b="0" i="0" baseline="0" dirty="0">
                          <a:latin typeface="OpenDyslexicAlta" pitchFamily="2" charset="77"/>
                          <a:ea typeface="OpenDyslexic" charset="0"/>
                          <a:cs typeface="OpenDyslexic" charset="0"/>
                        </a:rPr>
                        <a:t> </a:t>
                      </a:r>
                      <a:r>
                        <a:rPr lang="en-GB" b="0" i="0" dirty="0">
                          <a:latin typeface="OpenDyslexicAlta" pitchFamily="2" charset="77"/>
                          <a:ea typeface="OpenDyslexic" charset="0"/>
                          <a:cs typeface="OpenDyslexic" charset="0"/>
                        </a:rPr>
                        <a:t> (spot)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3826584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t> The suffixes ‘-</a:t>
                      </a:r>
                      <a:r>
                        <a:rPr lang="en-GB" sz="1400" baseline="0" dirty="0" err="1"/>
                        <a:t>ful</a:t>
                      </a:r>
                      <a:r>
                        <a:rPr lang="en-GB" sz="1400" baseline="0" dirty="0"/>
                        <a:t>’ and ‘-less’  If a suffix starts with a consonant letter.  It is added straight onto most root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solidFill>
                            <a:srgbClr val="FF3860"/>
                          </a:solidFill>
                        </a:rPr>
                        <a:t>Answers: </a:t>
                      </a:r>
                      <a:endParaRPr lang="en-GB" sz="1400" dirty="0">
                        <a:solidFill>
                          <a:srgbClr val="FF3860"/>
                        </a:solidFill>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Rounded Rectangle 2"/>
          <p:cNvSpPr/>
          <p:nvPr/>
        </p:nvSpPr>
        <p:spPr>
          <a:xfrm>
            <a:off x="3459120" y="1600196"/>
            <a:ext cx="5602818" cy="4870942"/>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 name="TextBox 6"/>
          <p:cNvSpPr txBox="1"/>
          <p:nvPr/>
        </p:nvSpPr>
        <p:spPr>
          <a:xfrm>
            <a:off x="4490793" y="1780335"/>
            <a:ext cx="1089513" cy="646331"/>
          </a:xfrm>
          <a:prstGeom prst="rect">
            <a:avLst/>
          </a:prstGeom>
          <a:noFill/>
        </p:spPr>
        <p:txBody>
          <a:bodyPr wrap="square" rtlCol="0">
            <a:spAutoFit/>
          </a:bodyPr>
          <a:lstStyle/>
          <a:p>
            <a:r>
              <a:rPr lang="en-GB" sz="3600" dirty="0" err="1">
                <a:latin typeface="OpenDyslexicAlta" pitchFamily="2" charset="77"/>
                <a:ea typeface="OpenDyslexic" charset="0"/>
                <a:cs typeface="OpenDyslexic" charset="0"/>
              </a:rPr>
              <a:t>ful</a:t>
            </a:r>
            <a:endParaRPr lang="en-GB" sz="3600" dirty="0">
              <a:latin typeface="OpenDyslexicAlta" pitchFamily="2" charset="77"/>
              <a:ea typeface="OpenDyslexic" charset="0"/>
              <a:cs typeface="OpenDyslexic" charset="0"/>
            </a:endParaRPr>
          </a:p>
        </p:txBody>
      </p:sp>
      <p:sp>
        <p:nvSpPr>
          <p:cNvPr id="8" name="TextBox 7"/>
          <p:cNvSpPr txBox="1"/>
          <p:nvPr/>
        </p:nvSpPr>
        <p:spPr>
          <a:xfrm>
            <a:off x="9395995" y="1798706"/>
            <a:ext cx="1402634" cy="646331"/>
          </a:xfrm>
          <a:prstGeom prst="rect">
            <a:avLst/>
          </a:prstGeom>
          <a:noFill/>
        </p:spPr>
        <p:txBody>
          <a:bodyPr wrap="square" rtlCol="0">
            <a:spAutoFit/>
          </a:bodyPr>
          <a:lstStyle/>
          <a:p>
            <a:r>
              <a:rPr lang="en-GB" sz="3600" dirty="0">
                <a:latin typeface="OpenDyslexicAlta" pitchFamily="2" charset="77"/>
                <a:ea typeface="OpenDyslexic" charset="0"/>
                <a:cs typeface="OpenDyslexic" charset="0"/>
              </a:rPr>
              <a:t>less</a:t>
            </a:r>
          </a:p>
        </p:txBody>
      </p:sp>
      <p:sp>
        <p:nvSpPr>
          <p:cNvPr id="20" name="Rounded Rectangle 19"/>
          <p:cNvSpPr/>
          <p:nvPr/>
        </p:nvSpPr>
        <p:spPr>
          <a:xfrm>
            <a:off x="5838092" y="1600196"/>
            <a:ext cx="5779476" cy="4870942"/>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1" name="TextBox 20"/>
          <p:cNvSpPr txBox="1"/>
          <p:nvPr/>
        </p:nvSpPr>
        <p:spPr>
          <a:xfrm>
            <a:off x="6831858" y="1798706"/>
            <a:ext cx="1412972" cy="646331"/>
          </a:xfrm>
          <a:prstGeom prst="rect">
            <a:avLst/>
          </a:prstGeom>
          <a:noFill/>
        </p:spPr>
        <p:txBody>
          <a:bodyPr wrap="square" rtlCol="0">
            <a:spAutoFit/>
          </a:bodyPr>
          <a:lstStyle/>
          <a:p>
            <a:r>
              <a:rPr lang="en-GB" sz="3600" dirty="0">
                <a:latin typeface="OpenDyslexicAlta" pitchFamily="2" charset="77"/>
                <a:ea typeface="OpenDyslexic" charset="0"/>
                <a:cs typeface="OpenDyslexic" charset="0"/>
              </a:rPr>
              <a:t>both</a:t>
            </a:r>
          </a:p>
        </p:txBody>
      </p:sp>
      <p:sp>
        <p:nvSpPr>
          <p:cNvPr id="22" name="TextBox 21"/>
          <p:cNvSpPr txBox="1"/>
          <p:nvPr/>
        </p:nvSpPr>
        <p:spPr>
          <a:xfrm>
            <a:off x="5266357" y="6044621"/>
            <a:ext cx="5250440" cy="584775"/>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Sort the root words between the groups. Can you add any of your own words?</a:t>
            </a:r>
          </a:p>
        </p:txBody>
      </p:sp>
      <p:sp>
        <p:nvSpPr>
          <p:cNvPr id="24" name="TextBox 23"/>
          <p:cNvSpPr txBox="1"/>
          <p:nvPr/>
        </p:nvSpPr>
        <p:spPr>
          <a:xfrm>
            <a:off x="5933173" y="2643547"/>
            <a:ext cx="1312986" cy="523220"/>
          </a:xfrm>
          <a:prstGeom prst="rect">
            <a:avLst/>
          </a:prstGeom>
          <a:noFill/>
        </p:spPr>
        <p:txBody>
          <a:bodyPr wrap="square" rtlCol="0">
            <a:spAutoFit/>
          </a:bodyPr>
          <a:lstStyle/>
          <a:p>
            <a:r>
              <a:rPr lang="en-GB" sz="2800" dirty="0">
                <a:latin typeface="OpenDyslexicAlta" pitchFamily="2" charset="77"/>
                <a:ea typeface="OpenDyslexic" charset="0"/>
                <a:cs typeface="OpenDyslexic" charset="0"/>
              </a:rPr>
              <a:t>care</a:t>
            </a:r>
          </a:p>
        </p:txBody>
      </p:sp>
      <p:cxnSp>
        <p:nvCxnSpPr>
          <p:cNvPr id="26" name="Straight Arrow Connector 25"/>
          <p:cNvCxnSpPr/>
          <p:nvPr/>
        </p:nvCxnSpPr>
        <p:spPr>
          <a:xfrm flipV="1">
            <a:off x="6831858" y="2643547"/>
            <a:ext cx="248880" cy="20788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831858" y="3028647"/>
            <a:ext cx="259950" cy="13812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049988" y="2420735"/>
            <a:ext cx="1732321"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careful</a:t>
            </a:r>
          </a:p>
        </p:txBody>
      </p:sp>
      <p:sp>
        <p:nvSpPr>
          <p:cNvPr id="31" name="TextBox 30"/>
          <p:cNvSpPr txBox="1"/>
          <p:nvPr/>
        </p:nvSpPr>
        <p:spPr>
          <a:xfrm>
            <a:off x="7058362" y="2905157"/>
            <a:ext cx="1873518"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careless</a:t>
            </a:r>
          </a:p>
        </p:txBody>
      </p:sp>
      <p:sp>
        <p:nvSpPr>
          <p:cNvPr id="2" name="Rectangle 1">
            <a:extLst>
              <a:ext uri="{FF2B5EF4-FFF2-40B4-BE49-F238E27FC236}">
                <a16:creationId xmlns:a16="http://schemas.microsoft.com/office/drawing/2014/main" id="{63FEBABE-9565-4A4D-8201-50E9202D394F}"/>
              </a:ext>
            </a:extLst>
          </p:cNvPr>
          <p:cNvSpPr/>
          <p:nvPr/>
        </p:nvSpPr>
        <p:spPr>
          <a:xfrm>
            <a:off x="3834144" y="2445037"/>
            <a:ext cx="70737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play</a:t>
            </a:r>
            <a:endParaRPr lang="en-GB" dirty="0">
              <a:latin typeface="OpenDyslexicAlta" pitchFamily="2" charset="77"/>
              <a:ea typeface="OpenDyslexic" charset="0"/>
              <a:cs typeface="OpenDyslexic" charset="0"/>
            </a:endParaRPr>
          </a:p>
        </p:txBody>
      </p:sp>
      <p:sp>
        <p:nvSpPr>
          <p:cNvPr id="6" name="Rectangle 5">
            <a:extLst>
              <a:ext uri="{FF2B5EF4-FFF2-40B4-BE49-F238E27FC236}">
                <a16:creationId xmlns:a16="http://schemas.microsoft.com/office/drawing/2014/main" id="{BEC6E973-4F38-A248-9E43-B1A5FD63C39A}"/>
              </a:ext>
            </a:extLst>
          </p:cNvPr>
          <p:cNvSpPr/>
          <p:nvPr/>
        </p:nvSpPr>
        <p:spPr>
          <a:xfrm>
            <a:off x="6096000" y="3414604"/>
            <a:ext cx="88665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thank</a:t>
            </a:r>
          </a:p>
        </p:txBody>
      </p:sp>
      <p:sp>
        <p:nvSpPr>
          <p:cNvPr id="9" name="Rectangle 8">
            <a:extLst>
              <a:ext uri="{FF2B5EF4-FFF2-40B4-BE49-F238E27FC236}">
                <a16:creationId xmlns:a16="http://schemas.microsoft.com/office/drawing/2014/main" id="{9223D305-0DAE-1D4B-B321-1729B14756D1}"/>
              </a:ext>
            </a:extLst>
          </p:cNvPr>
          <p:cNvSpPr/>
          <p:nvPr/>
        </p:nvSpPr>
        <p:spPr>
          <a:xfrm>
            <a:off x="6125649" y="3743111"/>
            <a:ext cx="718338"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help</a:t>
            </a:r>
            <a:endParaRPr lang="en-US" dirty="0">
              <a:solidFill>
                <a:srgbClr val="FF3860"/>
              </a:solidFill>
            </a:endParaRPr>
          </a:p>
        </p:txBody>
      </p:sp>
      <p:sp>
        <p:nvSpPr>
          <p:cNvPr id="10" name="Rectangle 9">
            <a:extLst>
              <a:ext uri="{FF2B5EF4-FFF2-40B4-BE49-F238E27FC236}">
                <a16:creationId xmlns:a16="http://schemas.microsoft.com/office/drawing/2014/main" id="{CEFE8DBA-EE83-044C-BF0E-F3B7D518F2E5}"/>
              </a:ext>
            </a:extLst>
          </p:cNvPr>
          <p:cNvSpPr/>
          <p:nvPr/>
        </p:nvSpPr>
        <p:spPr>
          <a:xfrm>
            <a:off x="3678521" y="2877386"/>
            <a:ext cx="108286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wonder</a:t>
            </a:r>
            <a:endParaRPr lang="en-US" dirty="0">
              <a:solidFill>
                <a:srgbClr val="FF3860"/>
              </a:solidFill>
            </a:endParaRPr>
          </a:p>
        </p:txBody>
      </p:sp>
      <p:sp>
        <p:nvSpPr>
          <p:cNvPr id="11" name="Rectangle 10">
            <a:extLst>
              <a:ext uri="{FF2B5EF4-FFF2-40B4-BE49-F238E27FC236}">
                <a16:creationId xmlns:a16="http://schemas.microsoft.com/office/drawing/2014/main" id="{FF05748E-81B9-3B4D-9EC5-A443E99D27F7}"/>
              </a:ext>
            </a:extLst>
          </p:cNvPr>
          <p:cNvSpPr/>
          <p:nvPr/>
        </p:nvSpPr>
        <p:spPr>
          <a:xfrm>
            <a:off x="6125649" y="4025452"/>
            <a:ext cx="60465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use</a:t>
            </a:r>
            <a:endParaRPr lang="en-US" dirty="0">
              <a:solidFill>
                <a:srgbClr val="FF3860"/>
              </a:solidFill>
            </a:endParaRPr>
          </a:p>
        </p:txBody>
      </p:sp>
      <p:sp>
        <p:nvSpPr>
          <p:cNvPr id="12" name="Rectangle 11">
            <a:extLst>
              <a:ext uri="{FF2B5EF4-FFF2-40B4-BE49-F238E27FC236}">
                <a16:creationId xmlns:a16="http://schemas.microsoft.com/office/drawing/2014/main" id="{84AE56CA-E013-A845-A10B-41AF1E532835}"/>
              </a:ext>
            </a:extLst>
          </p:cNvPr>
          <p:cNvSpPr/>
          <p:nvPr/>
        </p:nvSpPr>
        <p:spPr>
          <a:xfrm>
            <a:off x="9475097" y="2551351"/>
            <a:ext cx="859402"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home</a:t>
            </a:r>
            <a:endParaRPr lang="en-US" dirty="0">
              <a:solidFill>
                <a:srgbClr val="FF3860"/>
              </a:solidFill>
            </a:endParaRPr>
          </a:p>
        </p:txBody>
      </p:sp>
      <p:sp>
        <p:nvSpPr>
          <p:cNvPr id="13" name="Rectangle 12">
            <a:extLst>
              <a:ext uri="{FF2B5EF4-FFF2-40B4-BE49-F238E27FC236}">
                <a16:creationId xmlns:a16="http://schemas.microsoft.com/office/drawing/2014/main" id="{BAE6C499-F71B-E94E-93F2-306A321479D5}"/>
              </a:ext>
            </a:extLst>
          </p:cNvPr>
          <p:cNvSpPr/>
          <p:nvPr/>
        </p:nvSpPr>
        <p:spPr>
          <a:xfrm>
            <a:off x="6093204" y="4336390"/>
            <a:ext cx="783228"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hope</a:t>
            </a:r>
            <a:endParaRPr lang="en-US" dirty="0">
              <a:solidFill>
                <a:srgbClr val="FF3860"/>
              </a:solidFill>
            </a:endParaRPr>
          </a:p>
        </p:txBody>
      </p:sp>
      <p:sp>
        <p:nvSpPr>
          <p:cNvPr id="14" name="Rectangle 13">
            <a:extLst>
              <a:ext uri="{FF2B5EF4-FFF2-40B4-BE49-F238E27FC236}">
                <a16:creationId xmlns:a16="http://schemas.microsoft.com/office/drawing/2014/main" id="{DE283E1B-42CE-9840-AF7E-5989BB4A4E67}"/>
              </a:ext>
            </a:extLst>
          </p:cNvPr>
          <p:cNvSpPr/>
          <p:nvPr/>
        </p:nvSpPr>
        <p:spPr>
          <a:xfrm>
            <a:off x="6093204" y="4636300"/>
            <a:ext cx="724044"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spot</a:t>
            </a:r>
            <a:endParaRPr lang="en-US" dirty="0">
              <a:solidFill>
                <a:srgbClr val="FF3860"/>
              </a:solidFill>
            </a:endParaRPr>
          </a:p>
        </p:txBody>
      </p:sp>
    </p:spTree>
    <p:extLst>
      <p:ext uri="{BB962C8B-B14F-4D97-AF65-F5344CB8AC3E}">
        <p14:creationId xmlns:p14="http://schemas.microsoft.com/office/powerpoint/2010/main" val="403189033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r>
              <a:rPr lang="en-GB" dirty="0"/>
              <a:t>These words are homophones or near homophones.  They have the same pronunciation but different spellings and/or meanings.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31</a:t>
            </a:r>
          </a:p>
        </p:txBody>
      </p:sp>
    </p:spTree>
    <p:extLst>
      <p:ext uri="{BB962C8B-B14F-4D97-AF65-F5344CB8AC3E}">
        <p14:creationId xmlns:p14="http://schemas.microsoft.com/office/powerpoint/2010/main" val="1734703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84188486"/>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gem</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gym</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giant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magic</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giraffe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energy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digit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engine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religion</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gentle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3055242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/j/ sound spelled with a 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39568467"/>
              </p:ext>
            </p:extLst>
          </p:nvPr>
        </p:nvGraphicFramePr>
        <p:xfrm>
          <a:off x="7270232" y="5607336"/>
          <a:ext cx="3174924" cy="1022060"/>
        </p:xfrm>
        <a:graphic>
          <a:graphicData uri="http://schemas.openxmlformats.org/drawingml/2006/table">
            <a:tbl>
              <a:tblPr firstRow="1" bandRow="1">
                <a:tableStyleId>{5940675A-B579-460E-94D1-54222C63F5DA}</a:tableStyleId>
              </a:tblPr>
              <a:tblGrid>
                <a:gridCol w="529154">
                  <a:extLst>
                    <a:ext uri="{9D8B030D-6E8A-4147-A177-3AD203B41FA5}">
                      <a16:colId xmlns:a16="http://schemas.microsoft.com/office/drawing/2014/main" val="20000"/>
                    </a:ext>
                  </a:extLst>
                </a:gridCol>
                <a:gridCol w="529154">
                  <a:extLst>
                    <a:ext uri="{9D8B030D-6E8A-4147-A177-3AD203B41FA5}">
                      <a16:colId xmlns:a16="http://schemas.microsoft.com/office/drawing/2014/main" val="20001"/>
                    </a:ext>
                  </a:extLst>
                </a:gridCol>
                <a:gridCol w="529154">
                  <a:extLst>
                    <a:ext uri="{9D8B030D-6E8A-4147-A177-3AD203B41FA5}">
                      <a16:colId xmlns:a16="http://schemas.microsoft.com/office/drawing/2014/main" val="20002"/>
                    </a:ext>
                  </a:extLst>
                </a:gridCol>
                <a:gridCol w="529154">
                  <a:extLst>
                    <a:ext uri="{9D8B030D-6E8A-4147-A177-3AD203B41FA5}">
                      <a16:colId xmlns:a16="http://schemas.microsoft.com/office/drawing/2014/main" val="20003"/>
                    </a:ext>
                  </a:extLst>
                </a:gridCol>
                <a:gridCol w="529154">
                  <a:extLst>
                    <a:ext uri="{9D8B030D-6E8A-4147-A177-3AD203B41FA5}">
                      <a16:colId xmlns:a16="http://schemas.microsoft.com/office/drawing/2014/main" val="20004"/>
                    </a:ext>
                  </a:extLst>
                </a:gridCol>
                <a:gridCol w="529154">
                  <a:extLst>
                    <a:ext uri="{9D8B030D-6E8A-4147-A177-3AD203B41FA5}">
                      <a16:colId xmlns:a16="http://schemas.microsoft.com/office/drawing/2014/main" val="20005"/>
                    </a:ext>
                  </a:extLst>
                </a:gridCol>
              </a:tblGrid>
              <a:tr h="511030">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n</a:t>
                      </a:r>
                    </a:p>
                  </a:txBody>
                  <a:tcPr/>
                </a:tc>
                <a:tc>
                  <a:txBody>
                    <a:bodyPr/>
                    <a:lstStyle/>
                    <a:p>
                      <a:pPr algn="ctr"/>
                      <a:r>
                        <a:rPr lang="en-GB" b="0" i="0" dirty="0">
                          <a:latin typeface="OpenDyslexicAlta" pitchFamily="2" charset="77"/>
                          <a:ea typeface="OpenDyslexic" charset="0"/>
                          <a:cs typeface="OpenDyslexic" charset="0"/>
                        </a:rPr>
                        <a:t>g</a:t>
                      </a:r>
                    </a:p>
                  </a:txBody>
                  <a:tcPr/>
                </a:tc>
                <a:tc>
                  <a:txBody>
                    <a:bodyPr/>
                    <a:lstStyle/>
                    <a:p>
                      <a:pPr algn="ctr"/>
                      <a:r>
                        <a:rPr lang="en-GB" b="0" i="0" dirty="0">
                          <a:latin typeface="OpenDyslexicAlta" pitchFamily="2" charset="77"/>
                          <a:ea typeface="OpenDyslexic" charset="0"/>
                          <a:cs typeface="OpenDyslexic" charset="0"/>
                        </a:rPr>
                        <a:t>l</a:t>
                      </a:r>
                    </a:p>
                  </a:txBody>
                  <a:tcPr/>
                </a:tc>
                <a:tc>
                  <a:txBody>
                    <a:bodyPr/>
                    <a:lstStyle/>
                    <a:p>
                      <a:pPr algn="ctr"/>
                      <a:r>
                        <a:rPr lang="en-GB" b="0" i="0" dirty="0">
                          <a:latin typeface="OpenDyslexicAlta" pitchFamily="2" charset="77"/>
                          <a:ea typeface="OpenDyslexic" charset="0"/>
                          <a:cs typeface="OpenDyslexic" charset="0"/>
                        </a:rPr>
                        <a:t>t</a:t>
                      </a:r>
                    </a:p>
                  </a:txBody>
                  <a:tcPr/>
                </a:tc>
                <a:extLst>
                  <a:ext uri="{0D108BD9-81ED-4DB2-BD59-A6C34878D82A}">
                    <a16:rowId xmlns:a16="http://schemas.microsoft.com/office/drawing/2014/main" val="10000"/>
                  </a:ext>
                </a:extLst>
              </a:tr>
              <a:tr h="511030">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197605619"/>
              </p:ext>
            </p:extLst>
          </p:nvPr>
        </p:nvGraphicFramePr>
        <p:xfrm>
          <a:off x="6584811" y="1795696"/>
          <a:ext cx="1901865" cy="1074646"/>
        </p:xfrm>
        <a:graphic>
          <a:graphicData uri="http://schemas.openxmlformats.org/drawingml/2006/table">
            <a:tbl>
              <a:tblPr firstRow="1" bandRow="1">
                <a:tableStyleId>{5940675A-B579-460E-94D1-54222C63F5DA}</a:tableStyleId>
              </a:tblPr>
              <a:tblGrid>
                <a:gridCol w="633955">
                  <a:extLst>
                    <a:ext uri="{9D8B030D-6E8A-4147-A177-3AD203B41FA5}">
                      <a16:colId xmlns:a16="http://schemas.microsoft.com/office/drawing/2014/main" val="20000"/>
                    </a:ext>
                  </a:extLst>
                </a:gridCol>
                <a:gridCol w="633955">
                  <a:extLst>
                    <a:ext uri="{9D8B030D-6E8A-4147-A177-3AD203B41FA5}">
                      <a16:colId xmlns:a16="http://schemas.microsoft.com/office/drawing/2014/main" val="20001"/>
                    </a:ext>
                  </a:extLst>
                </a:gridCol>
                <a:gridCol w="633955">
                  <a:extLst>
                    <a:ext uri="{9D8B030D-6E8A-4147-A177-3AD203B41FA5}">
                      <a16:colId xmlns:a16="http://schemas.microsoft.com/office/drawing/2014/main" val="20002"/>
                    </a:ext>
                  </a:extLst>
                </a:gridCol>
              </a:tblGrid>
              <a:tr h="537323">
                <a:tc>
                  <a:txBody>
                    <a:bodyPr/>
                    <a:lstStyle/>
                    <a:p>
                      <a:pPr algn="ctr"/>
                      <a:r>
                        <a:rPr lang="en-GB" b="0" i="0" dirty="0">
                          <a:latin typeface="OpenDyslexicAlta" pitchFamily="2" charset="77"/>
                          <a:ea typeface="OpenDyslexic" charset="0"/>
                          <a:cs typeface="OpenDyslexic" charset="0"/>
                        </a:rPr>
                        <a:t>m</a:t>
                      </a:r>
                    </a:p>
                  </a:txBody>
                  <a:tcPr/>
                </a:tc>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g</a:t>
                      </a:r>
                    </a:p>
                  </a:txBody>
                  <a:tcPr/>
                </a:tc>
                <a:extLst>
                  <a:ext uri="{0D108BD9-81ED-4DB2-BD59-A6C34878D82A}">
                    <a16:rowId xmlns:a16="http://schemas.microsoft.com/office/drawing/2014/main" val="10000"/>
                  </a:ext>
                </a:extLst>
              </a:tr>
              <a:tr h="537323">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800363160"/>
              </p:ext>
            </p:extLst>
          </p:nvPr>
        </p:nvGraphicFramePr>
        <p:xfrm>
          <a:off x="3439281" y="3016451"/>
          <a:ext cx="2920425" cy="1141574"/>
        </p:xfrm>
        <a:graphic>
          <a:graphicData uri="http://schemas.openxmlformats.org/drawingml/2006/table">
            <a:tbl>
              <a:tblPr firstRow="1" bandRow="1">
                <a:tableStyleId>{5940675A-B579-460E-94D1-54222C63F5DA}</a:tableStyleId>
              </a:tblPr>
              <a:tblGrid>
                <a:gridCol w="584085">
                  <a:extLst>
                    <a:ext uri="{9D8B030D-6E8A-4147-A177-3AD203B41FA5}">
                      <a16:colId xmlns:a16="http://schemas.microsoft.com/office/drawing/2014/main" val="20000"/>
                    </a:ext>
                  </a:extLst>
                </a:gridCol>
                <a:gridCol w="584085">
                  <a:extLst>
                    <a:ext uri="{9D8B030D-6E8A-4147-A177-3AD203B41FA5}">
                      <a16:colId xmlns:a16="http://schemas.microsoft.com/office/drawing/2014/main" val="20001"/>
                    </a:ext>
                  </a:extLst>
                </a:gridCol>
                <a:gridCol w="584085">
                  <a:extLst>
                    <a:ext uri="{9D8B030D-6E8A-4147-A177-3AD203B41FA5}">
                      <a16:colId xmlns:a16="http://schemas.microsoft.com/office/drawing/2014/main" val="20002"/>
                    </a:ext>
                  </a:extLst>
                </a:gridCol>
                <a:gridCol w="584085">
                  <a:extLst>
                    <a:ext uri="{9D8B030D-6E8A-4147-A177-3AD203B41FA5}">
                      <a16:colId xmlns:a16="http://schemas.microsoft.com/office/drawing/2014/main" val="20003"/>
                    </a:ext>
                  </a:extLst>
                </a:gridCol>
                <a:gridCol w="584085">
                  <a:extLst>
                    <a:ext uri="{9D8B030D-6E8A-4147-A177-3AD203B41FA5}">
                      <a16:colId xmlns:a16="http://schemas.microsoft.com/office/drawing/2014/main" val="20004"/>
                    </a:ext>
                  </a:extLst>
                </a:gridCol>
              </a:tblGrid>
              <a:tr h="570787">
                <a:tc>
                  <a:txBody>
                    <a:bodyPr/>
                    <a:lstStyle/>
                    <a:p>
                      <a:pPr algn="ctr"/>
                      <a:r>
                        <a:rPr lang="en-GB" b="0" i="0" dirty="0">
                          <a:latin typeface="OpenDyslexicAlta" pitchFamily="2" charset="77"/>
                          <a:ea typeface="OpenDyslexic" charset="0"/>
                          <a:cs typeface="OpenDyslexic" charset="0"/>
                        </a:rPr>
                        <a:t>n</a:t>
                      </a:r>
                    </a:p>
                  </a:txBody>
                  <a:tcPr/>
                </a:tc>
                <a:tc>
                  <a:txBody>
                    <a:bodyPr/>
                    <a:lstStyle/>
                    <a:p>
                      <a:pPr algn="ctr"/>
                      <a:r>
                        <a:rPr lang="en-GB" b="0" i="0" dirty="0">
                          <a:latin typeface="OpenDyslexicAlta" pitchFamily="2" charset="77"/>
                          <a:ea typeface="OpenDyslexic" charset="0"/>
                          <a:cs typeface="OpenDyslexic" charset="0"/>
                        </a:rPr>
                        <a:t>a</a:t>
                      </a:r>
                    </a:p>
                  </a:txBody>
                  <a:tcPr/>
                </a:tc>
                <a:tc>
                  <a:txBody>
                    <a:bodyPr/>
                    <a:lstStyle/>
                    <a:p>
                      <a:pPr algn="ctr"/>
                      <a:r>
                        <a:rPr lang="en-GB" b="0" i="0" dirty="0">
                          <a:latin typeface="OpenDyslexicAlta" pitchFamily="2" charset="77"/>
                          <a:ea typeface="OpenDyslexic" charset="0"/>
                          <a:cs typeface="OpenDyslexic" charset="0"/>
                        </a:rPr>
                        <a:t>i</a:t>
                      </a:r>
                    </a:p>
                  </a:txBody>
                  <a:tcPr/>
                </a:tc>
                <a:tc>
                  <a:txBody>
                    <a:bodyPr/>
                    <a:lstStyle/>
                    <a:p>
                      <a:pPr algn="ctr"/>
                      <a:r>
                        <a:rPr lang="en-GB" b="0" i="0" dirty="0">
                          <a:latin typeface="OpenDyslexicAlta" pitchFamily="2" charset="77"/>
                          <a:ea typeface="OpenDyslexic" charset="0"/>
                          <a:cs typeface="OpenDyslexic" charset="0"/>
                        </a:rPr>
                        <a:t>t</a:t>
                      </a:r>
                    </a:p>
                  </a:txBody>
                  <a:tcPr/>
                </a:tc>
                <a:tc>
                  <a:txBody>
                    <a:bodyPr/>
                    <a:lstStyle/>
                    <a:p>
                      <a:pPr algn="ctr"/>
                      <a:r>
                        <a:rPr lang="en-GB" b="0" i="0" dirty="0">
                          <a:latin typeface="OpenDyslexicAlta" pitchFamily="2" charset="77"/>
                          <a:ea typeface="OpenDyslexic" charset="0"/>
                          <a:cs typeface="OpenDyslexic" charset="0"/>
                        </a:rPr>
                        <a:t>g</a:t>
                      </a:r>
                    </a:p>
                  </a:txBody>
                  <a:tcPr/>
                </a:tc>
                <a:extLst>
                  <a:ext uri="{0D108BD9-81ED-4DB2-BD59-A6C34878D82A}">
                    <a16:rowId xmlns:a16="http://schemas.microsoft.com/office/drawing/2014/main" val="10000"/>
                  </a:ext>
                </a:extLst>
              </a:tr>
              <a:tr h="570787">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054592897"/>
              </p:ext>
            </p:extLst>
          </p:nvPr>
        </p:nvGraphicFramePr>
        <p:xfrm>
          <a:off x="4251113" y="5619984"/>
          <a:ext cx="2571545" cy="992851"/>
        </p:xfrm>
        <a:graphic>
          <a:graphicData uri="http://schemas.openxmlformats.org/drawingml/2006/table">
            <a:tbl>
              <a:tblPr firstRow="1" bandRow="1">
                <a:tableStyleId>{5940675A-B579-460E-94D1-54222C63F5DA}</a:tableStyleId>
              </a:tblPr>
              <a:tblGrid>
                <a:gridCol w="514309">
                  <a:extLst>
                    <a:ext uri="{9D8B030D-6E8A-4147-A177-3AD203B41FA5}">
                      <a16:colId xmlns:a16="http://schemas.microsoft.com/office/drawing/2014/main" val="20000"/>
                    </a:ext>
                  </a:extLst>
                </a:gridCol>
                <a:gridCol w="514309">
                  <a:extLst>
                    <a:ext uri="{9D8B030D-6E8A-4147-A177-3AD203B41FA5}">
                      <a16:colId xmlns:a16="http://schemas.microsoft.com/office/drawing/2014/main" val="20001"/>
                    </a:ext>
                  </a:extLst>
                </a:gridCol>
                <a:gridCol w="514309">
                  <a:extLst>
                    <a:ext uri="{9D8B030D-6E8A-4147-A177-3AD203B41FA5}">
                      <a16:colId xmlns:a16="http://schemas.microsoft.com/office/drawing/2014/main" val="20002"/>
                    </a:ext>
                  </a:extLst>
                </a:gridCol>
                <a:gridCol w="514309">
                  <a:extLst>
                    <a:ext uri="{9D8B030D-6E8A-4147-A177-3AD203B41FA5}">
                      <a16:colId xmlns:a16="http://schemas.microsoft.com/office/drawing/2014/main" val="20003"/>
                    </a:ext>
                  </a:extLst>
                </a:gridCol>
                <a:gridCol w="514309">
                  <a:extLst>
                    <a:ext uri="{9D8B030D-6E8A-4147-A177-3AD203B41FA5}">
                      <a16:colId xmlns:a16="http://schemas.microsoft.com/office/drawing/2014/main" val="20004"/>
                    </a:ext>
                  </a:extLst>
                </a:gridCol>
              </a:tblGrid>
              <a:tr h="531180">
                <a:tc>
                  <a:txBody>
                    <a:bodyPr/>
                    <a:lstStyle/>
                    <a:p>
                      <a:pPr algn="ctr"/>
                      <a:r>
                        <a:rPr lang="en-GB" b="0" i="0" dirty="0">
                          <a:latin typeface="OpenDyslexicAlta" pitchFamily="2" charset="77"/>
                          <a:ea typeface="OpenDyslexic" charset="0"/>
                          <a:cs typeface="OpenDyslexic" charset="0"/>
                        </a:rPr>
                        <a:t>m</a:t>
                      </a:r>
                    </a:p>
                  </a:txBody>
                  <a:tcPr/>
                </a:tc>
                <a:tc>
                  <a:txBody>
                    <a:bodyPr/>
                    <a:lstStyle/>
                    <a:p>
                      <a:pPr algn="ctr"/>
                      <a:r>
                        <a:rPr lang="en-GB" b="0" i="0" dirty="0">
                          <a:latin typeface="OpenDyslexicAlta" pitchFamily="2" charset="77"/>
                          <a:ea typeface="OpenDyslexic" charset="0"/>
                          <a:cs typeface="OpenDyslexic" charset="0"/>
                        </a:rPr>
                        <a:t>g</a:t>
                      </a:r>
                    </a:p>
                  </a:txBody>
                  <a:tcPr/>
                </a:tc>
                <a:tc>
                  <a:txBody>
                    <a:bodyPr/>
                    <a:lstStyle/>
                    <a:p>
                      <a:pPr algn="ctr"/>
                      <a:r>
                        <a:rPr lang="en-GB" b="0" i="0" dirty="0">
                          <a:latin typeface="OpenDyslexicAlta" pitchFamily="2" charset="77"/>
                          <a:ea typeface="OpenDyslexic" charset="0"/>
                          <a:cs typeface="OpenDyslexic" charset="0"/>
                        </a:rPr>
                        <a:t>a</a:t>
                      </a:r>
                    </a:p>
                  </a:txBody>
                  <a:tcPr/>
                </a:tc>
                <a:tc>
                  <a:txBody>
                    <a:bodyPr/>
                    <a:lstStyle/>
                    <a:p>
                      <a:pPr algn="ctr"/>
                      <a:r>
                        <a:rPr lang="en-GB" b="0" i="0" dirty="0">
                          <a:latin typeface="OpenDyslexicAlta" pitchFamily="2" charset="77"/>
                          <a:ea typeface="OpenDyslexic" charset="0"/>
                          <a:cs typeface="OpenDyslexic" charset="0"/>
                        </a:rPr>
                        <a:t>c</a:t>
                      </a:r>
                    </a:p>
                  </a:txBody>
                  <a:tcPr/>
                </a:tc>
                <a:tc>
                  <a:txBody>
                    <a:bodyPr/>
                    <a:lstStyle/>
                    <a:p>
                      <a:pPr algn="ctr"/>
                      <a:r>
                        <a:rPr lang="en-GB" b="0" i="0" dirty="0" err="1">
                          <a:latin typeface="OpenDyslexicAlta" pitchFamily="2" charset="77"/>
                          <a:ea typeface="OpenDyslexic" charset="0"/>
                          <a:cs typeface="OpenDyslexic" charset="0"/>
                        </a:rPr>
                        <a:t>i</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61671">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626905798"/>
              </p:ext>
            </p:extLst>
          </p:nvPr>
        </p:nvGraphicFramePr>
        <p:xfrm>
          <a:off x="7635832" y="4369852"/>
          <a:ext cx="4311240" cy="1037035"/>
        </p:xfrm>
        <a:graphic>
          <a:graphicData uri="http://schemas.openxmlformats.org/drawingml/2006/table">
            <a:tbl>
              <a:tblPr firstRow="1" bandRow="1">
                <a:tableStyleId>{5940675A-B579-460E-94D1-54222C63F5DA}</a:tableStyleId>
              </a:tblPr>
              <a:tblGrid>
                <a:gridCol w="538905">
                  <a:extLst>
                    <a:ext uri="{9D8B030D-6E8A-4147-A177-3AD203B41FA5}">
                      <a16:colId xmlns:a16="http://schemas.microsoft.com/office/drawing/2014/main" val="20000"/>
                    </a:ext>
                  </a:extLst>
                </a:gridCol>
                <a:gridCol w="538905">
                  <a:extLst>
                    <a:ext uri="{9D8B030D-6E8A-4147-A177-3AD203B41FA5}">
                      <a16:colId xmlns:a16="http://schemas.microsoft.com/office/drawing/2014/main" val="20001"/>
                    </a:ext>
                  </a:extLst>
                </a:gridCol>
                <a:gridCol w="538905">
                  <a:extLst>
                    <a:ext uri="{9D8B030D-6E8A-4147-A177-3AD203B41FA5}">
                      <a16:colId xmlns:a16="http://schemas.microsoft.com/office/drawing/2014/main" val="20002"/>
                    </a:ext>
                  </a:extLst>
                </a:gridCol>
                <a:gridCol w="538905">
                  <a:extLst>
                    <a:ext uri="{9D8B030D-6E8A-4147-A177-3AD203B41FA5}">
                      <a16:colId xmlns:a16="http://schemas.microsoft.com/office/drawing/2014/main" val="20003"/>
                    </a:ext>
                  </a:extLst>
                </a:gridCol>
                <a:gridCol w="538905">
                  <a:extLst>
                    <a:ext uri="{9D8B030D-6E8A-4147-A177-3AD203B41FA5}">
                      <a16:colId xmlns:a16="http://schemas.microsoft.com/office/drawing/2014/main" val="20004"/>
                    </a:ext>
                  </a:extLst>
                </a:gridCol>
                <a:gridCol w="538905">
                  <a:extLst>
                    <a:ext uri="{9D8B030D-6E8A-4147-A177-3AD203B41FA5}">
                      <a16:colId xmlns:a16="http://schemas.microsoft.com/office/drawing/2014/main" val="20005"/>
                    </a:ext>
                  </a:extLst>
                </a:gridCol>
                <a:gridCol w="538905">
                  <a:extLst>
                    <a:ext uri="{9D8B030D-6E8A-4147-A177-3AD203B41FA5}">
                      <a16:colId xmlns:a16="http://schemas.microsoft.com/office/drawing/2014/main" val="20006"/>
                    </a:ext>
                  </a:extLst>
                </a:gridCol>
                <a:gridCol w="538905">
                  <a:extLst>
                    <a:ext uri="{9D8B030D-6E8A-4147-A177-3AD203B41FA5}">
                      <a16:colId xmlns:a16="http://schemas.microsoft.com/office/drawing/2014/main" val="20007"/>
                    </a:ext>
                  </a:extLst>
                </a:gridCol>
              </a:tblGrid>
              <a:tr h="562704">
                <a:tc>
                  <a:txBody>
                    <a:bodyPr/>
                    <a:lstStyle/>
                    <a:p>
                      <a:pPr algn="ctr"/>
                      <a:r>
                        <a:rPr lang="en-GB" b="0" i="0" dirty="0">
                          <a:latin typeface="OpenDyslexicAlta" pitchFamily="2" charset="77"/>
                          <a:ea typeface="OpenDyslexic" charset="0"/>
                          <a:cs typeface="OpenDyslexic" charset="0"/>
                        </a:rPr>
                        <a:t>r</a:t>
                      </a:r>
                    </a:p>
                  </a:txBody>
                  <a:tcPr/>
                </a:tc>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l</a:t>
                      </a:r>
                    </a:p>
                  </a:txBody>
                  <a:tcPr/>
                </a:tc>
                <a:tc>
                  <a:txBody>
                    <a:bodyPr/>
                    <a:lstStyle/>
                    <a:p>
                      <a:pPr algn="ctr"/>
                      <a:r>
                        <a:rPr lang="en-GB" b="0" i="0" dirty="0">
                          <a:latin typeface="OpenDyslexicAlta" pitchFamily="2" charset="77"/>
                          <a:ea typeface="OpenDyslexic" charset="0"/>
                          <a:cs typeface="OpenDyslexic" charset="0"/>
                        </a:rPr>
                        <a:t>n</a:t>
                      </a:r>
                    </a:p>
                  </a:txBody>
                  <a:tcPr/>
                </a:tc>
                <a:tc>
                  <a:txBody>
                    <a:bodyPr/>
                    <a:lstStyle/>
                    <a:p>
                      <a:pPr algn="ctr"/>
                      <a:r>
                        <a:rPr lang="en-GB" b="0" i="0" dirty="0" err="1">
                          <a:latin typeface="OpenDyslexicAlta" pitchFamily="2" charset="77"/>
                          <a:ea typeface="OpenDyslexic" charset="0"/>
                          <a:cs typeface="OpenDyslexic" charset="0"/>
                        </a:rPr>
                        <a:t>i</a:t>
                      </a:r>
                      <a:endParaRPr lang="en-GB" b="0" i="0" dirty="0">
                        <a:latin typeface="OpenDyslexicAlta" pitchFamily="2" charset="77"/>
                        <a:ea typeface="OpenDyslexic" charset="0"/>
                        <a:cs typeface="OpenDyslexic" charset="0"/>
                      </a:endParaRPr>
                    </a:p>
                  </a:txBody>
                  <a:tcPr/>
                </a:tc>
                <a:tc>
                  <a:txBody>
                    <a:bodyPr/>
                    <a:lstStyle/>
                    <a:p>
                      <a:pPr algn="ctr"/>
                      <a:r>
                        <a:rPr lang="en-GB" b="0" i="0" dirty="0">
                          <a:latin typeface="OpenDyslexicAlta" pitchFamily="2" charset="77"/>
                          <a:ea typeface="OpenDyslexic" charset="0"/>
                          <a:cs typeface="OpenDyslexic" charset="0"/>
                        </a:rPr>
                        <a:t>g</a:t>
                      </a:r>
                    </a:p>
                  </a:txBody>
                  <a:tcPr/>
                </a:tc>
                <a:tc>
                  <a:txBody>
                    <a:bodyPr/>
                    <a:lstStyle/>
                    <a:p>
                      <a:pPr algn="ctr"/>
                      <a:r>
                        <a:rPr lang="en-GB" b="0" i="0" dirty="0">
                          <a:latin typeface="OpenDyslexicAlta" pitchFamily="2" charset="77"/>
                          <a:ea typeface="OpenDyslexic" charset="0"/>
                          <a:cs typeface="OpenDyslexic" charset="0"/>
                        </a:rPr>
                        <a:t>o</a:t>
                      </a:r>
                    </a:p>
                  </a:txBody>
                  <a:tcPr/>
                </a:tc>
                <a:tc>
                  <a:txBody>
                    <a:bodyPr/>
                    <a:lstStyle/>
                    <a:p>
                      <a:pPr algn="ctr"/>
                      <a:r>
                        <a:rPr lang="en-GB" b="0" i="0" dirty="0" err="1">
                          <a:latin typeface="OpenDyslexicAlta" pitchFamily="2" charset="77"/>
                          <a:ea typeface="OpenDyslexic" charset="0"/>
                          <a:cs typeface="OpenDyslexic" charset="0"/>
                        </a:rPr>
                        <a:t>i</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74331">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ndParaRPr>
                    </a:p>
                  </a:txBody>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509716444"/>
              </p:ext>
            </p:extLst>
          </p:nvPr>
        </p:nvGraphicFramePr>
        <p:xfrm>
          <a:off x="6503337" y="3016451"/>
          <a:ext cx="1845015" cy="1170982"/>
        </p:xfrm>
        <a:graphic>
          <a:graphicData uri="http://schemas.openxmlformats.org/drawingml/2006/table">
            <a:tbl>
              <a:tblPr firstRow="1" bandRow="1">
                <a:tableStyleId>{5940675A-B579-460E-94D1-54222C63F5DA}</a:tableStyleId>
              </a:tblPr>
              <a:tblGrid>
                <a:gridCol w="615005">
                  <a:extLst>
                    <a:ext uri="{9D8B030D-6E8A-4147-A177-3AD203B41FA5}">
                      <a16:colId xmlns:a16="http://schemas.microsoft.com/office/drawing/2014/main" val="20000"/>
                    </a:ext>
                  </a:extLst>
                </a:gridCol>
                <a:gridCol w="615005">
                  <a:extLst>
                    <a:ext uri="{9D8B030D-6E8A-4147-A177-3AD203B41FA5}">
                      <a16:colId xmlns:a16="http://schemas.microsoft.com/office/drawing/2014/main" val="20001"/>
                    </a:ext>
                  </a:extLst>
                </a:gridCol>
                <a:gridCol w="615005">
                  <a:extLst>
                    <a:ext uri="{9D8B030D-6E8A-4147-A177-3AD203B41FA5}">
                      <a16:colId xmlns:a16="http://schemas.microsoft.com/office/drawing/2014/main" val="20002"/>
                    </a:ext>
                  </a:extLst>
                </a:gridCol>
              </a:tblGrid>
              <a:tr h="585491">
                <a:tc>
                  <a:txBody>
                    <a:bodyPr/>
                    <a:lstStyle/>
                    <a:p>
                      <a:pPr algn="ctr"/>
                      <a:r>
                        <a:rPr lang="en-GB" b="0" i="0" dirty="0">
                          <a:latin typeface="OpenDyslexicAlta" pitchFamily="2" charset="77"/>
                          <a:ea typeface="OpenDyslexic" charset="0"/>
                          <a:cs typeface="OpenDyslexic" charset="0"/>
                        </a:rPr>
                        <a:t>m</a:t>
                      </a:r>
                    </a:p>
                  </a:txBody>
                  <a:tcPr/>
                </a:tc>
                <a:tc>
                  <a:txBody>
                    <a:bodyPr/>
                    <a:lstStyle/>
                    <a:p>
                      <a:pPr algn="ctr"/>
                      <a:r>
                        <a:rPr lang="en-GB" b="0" i="0" dirty="0">
                          <a:latin typeface="OpenDyslexicAlta" pitchFamily="2" charset="77"/>
                          <a:ea typeface="OpenDyslexic" charset="0"/>
                          <a:cs typeface="OpenDyslexic" charset="0"/>
                        </a:rPr>
                        <a:t>y</a:t>
                      </a:r>
                    </a:p>
                  </a:txBody>
                  <a:tcPr/>
                </a:tc>
                <a:tc>
                  <a:txBody>
                    <a:bodyPr/>
                    <a:lstStyle/>
                    <a:p>
                      <a:pPr algn="ctr"/>
                      <a:r>
                        <a:rPr lang="en-GB" b="0" i="0" dirty="0">
                          <a:latin typeface="OpenDyslexicAlta" pitchFamily="2" charset="77"/>
                          <a:ea typeface="OpenDyslexic" charset="0"/>
                          <a:cs typeface="OpenDyslexic" charset="0"/>
                        </a:rPr>
                        <a:t>g</a:t>
                      </a:r>
                    </a:p>
                  </a:txBody>
                  <a:tcPr/>
                </a:tc>
                <a:extLst>
                  <a:ext uri="{0D108BD9-81ED-4DB2-BD59-A6C34878D82A}">
                    <a16:rowId xmlns:a16="http://schemas.microsoft.com/office/drawing/2014/main" val="10000"/>
                  </a:ext>
                </a:extLst>
              </a:tr>
              <a:tr h="585491">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711095945"/>
              </p:ext>
            </p:extLst>
          </p:nvPr>
        </p:nvGraphicFramePr>
        <p:xfrm>
          <a:off x="8660752" y="1795332"/>
          <a:ext cx="3286320" cy="1074646"/>
        </p:xfrm>
        <a:graphic>
          <a:graphicData uri="http://schemas.openxmlformats.org/drawingml/2006/table">
            <a:tbl>
              <a:tblPr firstRow="1" bandRow="1">
                <a:tableStyleId>{5940675A-B579-460E-94D1-54222C63F5DA}</a:tableStyleId>
              </a:tblPr>
              <a:tblGrid>
                <a:gridCol w="547720">
                  <a:extLst>
                    <a:ext uri="{9D8B030D-6E8A-4147-A177-3AD203B41FA5}">
                      <a16:colId xmlns:a16="http://schemas.microsoft.com/office/drawing/2014/main" val="20000"/>
                    </a:ext>
                  </a:extLst>
                </a:gridCol>
                <a:gridCol w="547720">
                  <a:extLst>
                    <a:ext uri="{9D8B030D-6E8A-4147-A177-3AD203B41FA5}">
                      <a16:colId xmlns:a16="http://schemas.microsoft.com/office/drawing/2014/main" val="20001"/>
                    </a:ext>
                  </a:extLst>
                </a:gridCol>
                <a:gridCol w="547720">
                  <a:extLst>
                    <a:ext uri="{9D8B030D-6E8A-4147-A177-3AD203B41FA5}">
                      <a16:colId xmlns:a16="http://schemas.microsoft.com/office/drawing/2014/main" val="20002"/>
                    </a:ext>
                  </a:extLst>
                </a:gridCol>
                <a:gridCol w="547720">
                  <a:extLst>
                    <a:ext uri="{9D8B030D-6E8A-4147-A177-3AD203B41FA5}">
                      <a16:colId xmlns:a16="http://schemas.microsoft.com/office/drawing/2014/main" val="20003"/>
                    </a:ext>
                  </a:extLst>
                </a:gridCol>
                <a:gridCol w="547720">
                  <a:extLst>
                    <a:ext uri="{9D8B030D-6E8A-4147-A177-3AD203B41FA5}">
                      <a16:colId xmlns:a16="http://schemas.microsoft.com/office/drawing/2014/main" val="20004"/>
                    </a:ext>
                  </a:extLst>
                </a:gridCol>
                <a:gridCol w="547720">
                  <a:extLst>
                    <a:ext uri="{9D8B030D-6E8A-4147-A177-3AD203B41FA5}">
                      <a16:colId xmlns:a16="http://schemas.microsoft.com/office/drawing/2014/main" val="20005"/>
                    </a:ext>
                  </a:extLst>
                </a:gridCol>
              </a:tblGrid>
              <a:tr h="537323">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n</a:t>
                      </a:r>
                    </a:p>
                  </a:txBody>
                  <a:tcPr/>
                </a:tc>
                <a:tc>
                  <a:txBody>
                    <a:bodyPr/>
                    <a:lstStyle/>
                    <a:p>
                      <a:pPr algn="ctr"/>
                      <a:r>
                        <a:rPr lang="en-GB" b="0" i="0" dirty="0">
                          <a:latin typeface="OpenDyslexicAlta" pitchFamily="2" charset="77"/>
                          <a:ea typeface="OpenDyslexic" charset="0"/>
                          <a:cs typeface="OpenDyslexic" charset="0"/>
                        </a:rPr>
                        <a:t>g</a:t>
                      </a:r>
                    </a:p>
                  </a:txBody>
                  <a:tcPr/>
                </a:tc>
                <a:tc>
                  <a:txBody>
                    <a:bodyPr/>
                    <a:lstStyle/>
                    <a:p>
                      <a:pPr algn="ctr"/>
                      <a:r>
                        <a:rPr lang="en-GB" b="0" i="0" dirty="0" err="1">
                          <a:latin typeface="OpenDyslexicAlta" pitchFamily="2" charset="77"/>
                          <a:ea typeface="OpenDyslexic" charset="0"/>
                          <a:cs typeface="OpenDyslexic" charset="0"/>
                        </a:rPr>
                        <a:t>e</a:t>
                      </a:r>
                      <a:endParaRPr lang="en-GB" b="0" i="0" dirty="0">
                        <a:latin typeface="OpenDyslexicAlta" pitchFamily="2" charset="77"/>
                        <a:ea typeface="OpenDyslexic" charset="0"/>
                        <a:cs typeface="OpenDyslexic" charset="0"/>
                      </a:endParaRPr>
                    </a:p>
                  </a:txBody>
                  <a:tcPr/>
                </a:tc>
                <a:tc>
                  <a:txBody>
                    <a:bodyPr/>
                    <a:lstStyle/>
                    <a:p>
                      <a:pPr algn="ctr"/>
                      <a:r>
                        <a:rPr lang="en-GB" b="0" i="0" dirty="0" err="1">
                          <a:latin typeface="OpenDyslexicAlta" pitchFamily="2" charset="77"/>
                          <a:ea typeface="OpenDyslexic" charset="0"/>
                          <a:cs typeface="OpenDyslexic" charset="0"/>
                        </a:rPr>
                        <a:t>i</a:t>
                      </a:r>
                      <a:endParaRPr lang="en-GB" b="0" i="0" dirty="0">
                        <a:latin typeface="OpenDyslexicAlta" pitchFamily="2" charset="77"/>
                        <a:ea typeface="OpenDyslexic" charset="0"/>
                        <a:cs typeface="OpenDyslexic" charset="0"/>
                      </a:endParaRPr>
                    </a:p>
                  </a:txBody>
                  <a:tcPr/>
                </a:tc>
                <a:tc>
                  <a:txBody>
                    <a:bodyPr/>
                    <a:lstStyle/>
                    <a:p>
                      <a:pPr algn="ctr"/>
                      <a:r>
                        <a:rPr lang="en-GB" b="0" i="0" dirty="0">
                          <a:latin typeface="OpenDyslexicAlta" pitchFamily="2" charset="77"/>
                          <a:ea typeface="OpenDyslexic" charset="0"/>
                          <a:cs typeface="OpenDyslexic" charset="0"/>
                        </a:rPr>
                        <a:t>n</a:t>
                      </a:r>
                    </a:p>
                  </a:txBody>
                  <a:tcPr/>
                </a:tc>
                <a:extLst>
                  <a:ext uri="{0D108BD9-81ED-4DB2-BD59-A6C34878D82A}">
                    <a16:rowId xmlns:a16="http://schemas.microsoft.com/office/drawing/2014/main" val="10000"/>
                  </a:ext>
                </a:extLst>
              </a:tr>
              <a:tr h="537323">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bl>
          </a:graphicData>
        </a:graphic>
      </p:graphicFrame>
      <p:sp>
        <p:nvSpPr>
          <p:cNvPr id="16" name="Rectangle 15"/>
          <p:cNvSpPr/>
          <p:nvPr/>
        </p:nvSpPr>
        <p:spPr>
          <a:xfrm>
            <a:off x="3634796" y="1313575"/>
            <a:ext cx="7549978" cy="369332"/>
          </a:xfrm>
          <a:prstGeom prst="rect">
            <a:avLst/>
          </a:prstGeom>
        </p:spPr>
        <p:txBody>
          <a:bodyPr wrap="square">
            <a:spAutoFit/>
          </a:bodyPr>
          <a:lstStyle/>
          <a:p>
            <a:pPr algn="ctr"/>
            <a:r>
              <a:rPr lang="en-GB" dirty="0">
                <a:latin typeface="OpenDyslexicAlta" pitchFamily="2" charset="77"/>
                <a:ea typeface="OpenDyslexic" charset="0"/>
                <a:cs typeface="OpenDyslexic" charset="0"/>
              </a:rPr>
              <a:t>Find and unscramble your spellings in the grids.</a:t>
            </a:r>
          </a:p>
        </p:txBody>
      </p:sp>
      <p:graphicFrame>
        <p:nvGraphicFramePr>
          <p:cNvPr id="17" name="Table 16"/>
          <p:cNvGraphicFramePr>
            <a:graphicFrameLocks noGrp="1"/>
          </p:cNvGraphicFramePr>
          <p:nvPr>
            <p:extLst>
              <p:ext uri="{D42A27DB-BD31-4B8C-83A1-F6EECF244321}">
                <p14:modId xmlns:p14="http://schemas.microsoft.com/office/powerpoint/2010/main" val="517528948"/>
              </p:ext>
            </p:extLst>
          </p:nvPr>
        </p:nvGraphicFramePr>
        <p:xfrm>
          <a:off x="3439281" y="1788439"/>
          <a:ext cx="2971455" cy="1124628"/>
        </p:xfrm>
        <a:graphic>
          <a:graphicData uri="http://schemas.openxmlformats.org/drawingml/2006/table">
            <a:tbl>
              <a:tblPr firstRow="1" bandRow="1">
                <a:tableStyleId>{5940675A-B579-460E-94D1-54222C63F5DA}</a:tableStyleId>
              </a:tblPr>
              <a:tblGrid>
                <a:gridCol w="594291">
                  <a:extLst>
                    <a:ext uri="{9D8B030D-6E8A-4147-A177-3AD203B41FA5}">
                      <a16:colId xmlns:a16="http://schemas.microsoft.com/office/drawing/2014/main" val="20000"/>
                    </a:ext>
                  </a:extLst>
                </a:gridCol>
                <a:gridCol w="594291">
                  <a:extLst>
                    <a:ext uri="{9D8B030D-6E8A-4147-A177-3AD203B41FA5}">
                      <a16:colId xmlns:a16="http://schemas.microsoft.com/office/drawing/2014/main" val="20001"/>
                    </a:ext>
                  </a:extLst>
                </a:gridCol>
                <a:gridCol w="594291">
                  <a:extLst>
                    <a:ext uri="{9D8B030D-6E8A-4147-A177-3AD203B41FA5}">
                      <a16:colId xmlns:a16="http://schemas.microsoft.com/office/drawing/2014/main" val="20002"/>
                    </a:ext>
                  </a:extLst>
                </a:gridCol>
                <a:gridCol w="594291">
                  <a:extLst>
                    <a:ext uri="{9D8B030D-6E8A-4147-A177-3AD203B41FA5}">
                      <a16:colId xmlns:a16="http://schemas.microsoft.com/office/drawing/2014/main" val="20003"/>
                    </a:ext>
                  </a:extLst>
                </a:gridCol>
                <a:gridCol w="594291">
                  <a:extLst>
                    <a:ext uri="{9D8B030D-6E8A-4147-A177-3AD203B41FA5}">
                      <a16:colId xmlns:a16="http://schemas.microsoft.com/office/drawing/2014/main" val="20004"/>
                    </a:ext>
                  </a:extLst>
                </a:gridCol>
              </a:tblGrid>
              <a:tr h="562314">
                <a:tc>
                  <a:txBody>
                    <a:bodyPr/>
                    <a:lstStyle/>
                    <a:p>
                      <a:pPr algn="ctr"/>
                      <a:r>
                        <a:rPr lang="en-GB" b="0" i="0" dirty="0">
                          <a:latin typeface="OpenDyslexicAlta" pitchFamily="2" charset="77"/>
                          <a:ea typeface="OpenDyslexic" charset="0"/>
                          <a:cs typeface="OpenDyslexic" charset="0"/>
                        </a:rPr>
                        <a:t>i</a:t>
                      </a:r>
                    </a:p>
                  </a:txBody>
                  <a:tcPr/>
                </a:tc>
                <a:tc>
                  <a:txBody>
                    <a:bodyPr/>
                    <a:lstStyle/>
                    <a:p>
                      <a:pPr algn="ctr"/>
                      <a:r>
                        <a:rPr lang="en-GB" b="0" i="0" dirty="0">
                          <a:latin typeface="OpenDyslexicAlta" pitchFamily="2" charset="77"/>
                          <a:ea typeface="OpenDyslexic" charset="0"/>
                          <a:cs typeface="OpenDyslexic" charset="0"/>
                        </a:rPr>
                        <a:t>d</a:t>
                      </a:r>
                    </a:p>
                  </a:txBody>
                  <a:tcPr/>
                </a:tc>
                <a:tc>
                  <a:txBody>
                    <a:bodyPr/>
                    <a:lstStyle/>
                    <a:p>
                      <a:pPr algn="ctr"/>
                      <a:r>
                        <a:rPr lang="en-GB" b="0" i="0" dirty="0">
                          <a:latin typeface="OpenDyslexicAlta" pitchFamily="2" charset="77"/>
                          <a:ea typeface="OpenDyslexic" charset="0"/>
                          <a:cs typeface="OpenDyslexic" charset="0"/>
                        </a:rPr>
                        <a:t>i</a:t>
                      </a:r>
                    </a:p>
                  </a:txBody>
                  <a:tcPr/>
                </a:tc>
                <a:tc>
                  <a:txBody>
                    <a:bodyPr/>
                    <a:lstStyle/>
                    <a:p>
                      <a:pPr algn="ctr"/>
                      <a:r>
                        <a:rPr lang="en-GB" b="0" i="0" dirty="0">
                          <a:latin typeface="OpenDyslexicAlta" pitchFamily="2" charset="77"/>
                          <a:ea typeface="OpenDyslexic" charset="0"/>
                          <a:cs typeface="OpenDyslexic" charset="0"/>
                        </a:rPr>
                        <a:t>t</a:t>
                      </a:r>
                    </a:p>
                  </a:txBody>
                  <a:tcPr/>
                </a:tc>
                <a:tc>
                  <a:txBody>
                    <a:bodyPr/>
                    <a:lstStyle/>
                    <a:p>
                      <a:pPr algn="ctr"/>
                      <a:r>
                        <a:rPr lang="en-GB" b="0" i="0" dirty="0">
                          <a:latin typeface="OpenDyslexicAlta" pitchFamily="2" charset="77"/>
                          <a:ea typeface="OpenDyslexic" charset="0"/>
                          <a:cs typeface="OpenDyslexic" charset="0"/>
                        </a:rPr>
                        <a:t>g</a:t>
                      </a:r>
                    </a:p>
                  </a:txBody>
                  <a:tcPr/>
                </a:tc>
                <a:extLst>
                  <a:ext uri="{0D108BD9-81ED-4DB2-BD59-A6C34878D82A}">
                    <a16:rowId xmlns:a16="http://schemas.microsoft.com/office/drawing/2014/main" val="10000"/>
                  </a:ext>
                </a:extLst>
              </a:tr>
              <a:tr h="562314">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470682434"/>
              </p:ext>
            </p:extLst>
          </p:nvPr>
        </p:nvGraphicFramePr>
        <p:xfrm>
          <a:off x="8486676" y="3016451"/>
          <a:ext cx="3460398" cy="1188376"/>
        </p:xfrm>
        <a:graphic>
          <a:graphicData uri="http://schemas.openxmlformats.org/drawingml/2006/table">
            <a:tbl>
              <a:tblPr firstRow="1" bandRow="1">
                <a:tableStyleId>{5940675A-B579-460E-94D1-54222C63F5DA}</a:tableStyleId>
              </a:tblPr>
              <a:tblGrid>
                <a:gridCol w="576733">
                  <a:extLst>
                    <a:ext uri="{9D8B030D-6E8A-4147-A177-3AD203B41FA5}">
                      <a16:colId xmlns:a16="http://schemas.microsoft.com/office/drawing/2014/main" val="20000"/>
                    </a:ext>
                  </a:extLst>
                </a:gridCol>
                <a:gridCol w="576733">
                  <a:extLst>
                    <a:ext uri="{9D8B030D-6E8A-4147-A177-3AD203B41FA5}">
                      <a16:colId xmlns:a16="http://schemas.microsoft.com/office/drawing/2014/main" val="20001"/>
                    </a:ext>
                  </a:extLst>
                </a:gridCol>
                <a:gridCol w="576733">
                  <a:extLst>
                    <a:ext uri="{9D8B030D-6E8A-4147-A177-3AD203B41FA5}">
                      <a16:colId xmlns:a16="http://schemas.microsoft.com/office/drawing/2014/main" val="20002"/>
                    </a:ext>
                  </a:extLst>
                </a:gridCol>
                <a:gridCol w="576733">
                  <a:extLst>
                    <a:ext uri="{9D8B030D-6E8A-4147-A177-3AD203B41FA5}">
                      <a16:colId xmlns:a16="http://schemas.microsoft.com/office/drawing/2014/main" val="20003"/>
                    </a:ext>
                  </a:extLst>
                </a:gridCol>
                <a:gridCol w="576733">
                  <a:extLst>
                    <a:ext uri="{9D8B030D-6E8A-4147-A177-3AD203B41FA5}">
                      <a16:colId xmlns:a16="http://schemas.microsoft.com/office/drawing/2014/main" val="20004"/>
                    </a:ext>
                  </a:extLst>
                </a:gridCol>
                <a:gridCol w="576733">
                  <a:extLst>
                    <a:ext uri="{9D8B030D-6E8A-4147-A177-3AD203B41FA5}">
                      <a16:colId xmlns:a16="http://schemas.microsoft.com/office/drawing/2014/main" val="20005"/>
                    </a:ext>
                  </a:extLst>
                </a:gridCol>
              </a:tblGrid>
              <a:tr h="594188">
                <a:tc>
                  <a:txBody>
                    <a:bodyPr/>
                    <a:lstStyle/>
                    <a:p>
                      <a:pPr algn="ctr"/>
                      <a:r>
                        <a:rPr lang="en-GB" b="0" i="0" dirty="0">
                          <a:latin typeface="OpenDyslexicAlta" pitchFamily="2" charset="77"/>
                          <a:ea typeface="OpenDyslexic" charset="0"/>
                          <a:cs typeface="OpenDyslexic" charset="0"/>
                        </a:rPr>
                        <a:t>y</a:t>
                      </a:r>
                    </a:p>
                  </a:txBody>
                  <a:tcPr/>
                </a:tc>
                <a:tc>
                  <a:txBody>
                    <a:bodyPr/>
                    <a:lstStyle/>
                    <a:p>
                      <a:pPr algn="ctr"/>
                      <a:r>
                        <a:rPr lang="en-GB" b="0" i="0" dirty="0">
                          <a:latin typeface="OpenDyslexicAlta" pitchFamily="2" charset="77"/>
                          <a:ea typeface="OpenDyslexic" charset="0"/>
                          <a:cs typeface="OpenDyslexic" charset="0"/>
                        </a:rPr>
                        <a:t>n</a:t>
                      </a:r>
                    </a:p>
                  </a:txBody>
                  <a:tcPr/>
                </a:tc>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r</a:t>
                      </a:r>
                    </a:p>
                  </a:txBody>
                  <a:tcPr/>
                </a:tc>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g</a:t>
                      </a:r>
                    </a:p>
                  </a:txBody>
                  <a:tcPr/>
                </a:tc>
                <a:extLst>
                  <a:ext uri="{0D108BD9-81ED-4DB2-BD59-A6C34878D82A}">
                    <a16:rowId xmlns:a16="http://schemas.microsoft.com/office/drawing/2014/main" val="10000"/>
                  </a:ext>
                </a:extLst>
              </a:tr>
              <a:tr h="594188">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1003430654"/>
              </p:ext>
            </p:extLst>
          </p:nvPr>
        </p:nvGraphicFramePr>
        <p:xfrm>
          <a:off x="3443636" y="4392593"/>
          <a:ext cx="3866870" cy="1035422"/>
        </p:xfrm>
        <a:graphic>
          <a:graphicData uri="http://schemas.openxmlformats.org/drawingml/2006/table">
            <a:tbl>
              <a:tblPr firstRow="1" bandRow="1">
                <a:tableStyleId>{5940675A-B579-460E-94D1-54222C63F5DA}</a:tableStyleId>
              </a:tblPr>
              <a:tblGrid>
                <a:gridCol w="552410">
                  <a:extLst>
                    <a:ext uri="{9D8B030D-6E8A-4147-A177-3AD203B41FA5}">
                      <a16:colId xmlns:a16="http://schemas.microsoft.com/office/drawing/2014/main" val="20000"/>
                    </a:ext>
                  </a:extLst>
                </a:gridCol>
                <a:gridCol w="552410">
                  <a:extLst>
                    <a:ext uri="{9D8B030D-6E8A-4147-A177-3AD203B41FA5}">
                      <a16:colId xmlns:a16="http://schemas.microsoft.com/office/drawing/2014/main" val="20001"/>
                    </a:ext>
                  </a:extLst>
                </a:gridCol>
                <a:gridCol w="552410">
                  <a:extLst>
                    <a:ext uri="{9D8B030D-6E8A-4147-A177-3AD203B41FA5}">
                      <a16:colId xmlns:a16="http://schemas.microsoft.com/office/drawing/2014/main" val="20002"/>
                    </a:ext>
                  </a:extLst>
                </a:gridCol>
                <a:gridCol w="552410">
                  <a:extLst>
                    <a:ext uri="{9D8B030D-6E8A-4147-A177-3AD203B41FA5}">
                      <a16:colId xmlns:a16="http://schemas.microsoft.com/office/drawing/2014/main" val="20003"/>
                    </a:ext>
                  </a:extLst>
                </a:gridCol>
                <a:gridCol w="552410">
                  <a:extLst>
                    <a:ext uri="{9D8B030D-6E8A-4147-A177-3AD203B41FA5}">
                      <a16:colId xmlns:a16="http://schemas.microsoft.com/office/drawing/2014/main" val="20004"/>
                    </a:ext>
                  </a:extLst>
                </a:gridCol>
                <a:gridCol w="552410">
                  <a:extLst>
                    <a:ext uri="{9D8B030D-6E8A-4147-A177-3AD203B41FA5}">
                      <a16:colId xmlns:a16="http://schemas.microsoft.com/office/drawing/2014/main" val="20005"/>
                    </a:ext>
                  </a:extLst>
                </a:gridCol>
                <a:gridCol w="552410">
                  <a:extLst>
                    <a:ext uri="{9D8B030D-6E8A-4147-A177-3AD203B41FA5}">
                      <a16:colId xmlns:a16="http://schemas.microsoft.com/office/drawing/2014/main" val="20006"/>
                    </a:ext>
                  </a:extLst>
                </a:gridCol>
              </a:tblGrid>
              <a:tr h="517711">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r</a:t>
                      </a:r>
                    </a:p>
                  </a:txBody>
                  <a:tcPr/>
                </a:tc>
                <a:tc>
                  <a:txBody>
                    <a:bodyPr/>
                    <a:lstStyle/>
                    <a:p>
                      <a:pPr algn="ctr"/>
                      <a:r>
                        <a:rPr lang="en-GB" b="0" i="0" dirty="0" err="1">
                          <a:latin typeface="OpenDyslexicAlta" pitchFamily="2" charset="77"/>
                          <a:ea typeface="OpenDyslexic" charset="0"/>
                          <a:cs typeface="OpenDyslexic" charset="0"/>
                        </a:rPr>
                        <a:t>i</a:t>
                      </a:r>
                      <a:endParaRPr lang="en-GB" b="0" i="0" dirty="0">
                        <a:latin typeface="OpenDyslexicAlta" pitchFamily="2" charset="77"/>
                        <a:ea typeface="OpenDyslexic" charset="0"/>
                        <a:cs typeface="OpenDyslexic" charset="0"/>
                      </a:endParaRPr>
                    </a:p>
                  </a:txBody>
                  <a:tcPr/>
                </a:tc>
                <a:tc>
                  <a:txBody>
                    <a:bodyPr/>
                    <a:lstStyle/>
                    <a:p>
                      <a:pPr algn="ctr"/>
                      <a:r>
                        <a:rPr lang="en-GB" b="0" i="0" dirty="0">
                          <a:latin typeface="OpenDyslexicAlta" pitchFamily="2" charset="77"/>
                          <a:ea typeface="OpenDyslexic" charset="0"/>
                          <a:cs typeface="OpenDyslexic" charset="0"/>
                        </a:rPr>
                        <a:t>g</a:t>
                      </a:r>
                    </a:p>
                  </a:txBody>
                  <a:tcPr/>
                </a:tc>
                <a:tc>
                  <a:txBody>
                    <a:bodyPr/>
                    <a:lstStyle/>
                    <a:p>
                      <a:pPr algn="ctr"/>
                      <a:r>
                        <a:rPr lang="en-GB" b="0" i="0" dirty="0">
                          <a:latin typeface="OpenDyslexicAlta" pitchFamily="2" charset="77"/>
                          <a:ea typeface="OpenDyslexic" charset="0"/>
                          <a:cs typeface="OpenDyslexic" charset="0"/>
                        </a:rPr>
                        <a:t>f</a:t>
                      </a:r>
                    </a:p>
                  </a:txBody>
                  <a:tcPr/>
                </a:tc>
                <a:tc>
                  <a:txBody>
                    <a:bodyPr/>
                    <a:lstStyle/>
                    <a:p>
                      <a:pPr algn="ctr"/>
                      <a:r>
                        <a:rPr lang="en-GB" b="0" i="0" dirty="0">
                          <a:latin typeface="OpenDyslexicAlta" pitchFamily="2" charset="77"/>
                          <a:ea typeface="OpenDyslexic" charset="0"/>
                          <a:cs typeface="OpenDyslexic" charset="0"/>
                        </a:rPr>
                        <a:t>a</a:t>
                      </a:r>
                    </a:p>
                  </a:txBody>
                  <a:tcPr/>
                </a:tc>
                <a:tc>
                  <a:txBody>
                    <a:bodyPr/>
                    <a:lstStyle/>
                    <a:p>
                      <a:pPr algn="ctr"/>
                      <a:r>
                        <a:rPr lang="en-GB" b="0" i="0" dirty="0">
                          <a:latin typeface="OpenDyslexicAlta" pitchFamily="2" charset="77"/>
                          <a:ea typeface="OpenDyslexic" charset="0"/>
                          <a:cs typeface="OpenDyslexic" charset="0"/>
                        </a:rPr>
                        <a:t>f</a:t>
                      </a:r>
                    </a:p>
                  </a:txBody>
                  <a:tcPr/>
                </a:tc>
                <a:extLst>
                  <a:ext uri="{0D108BD9-81ED-4DB2-BD59-A6C34878D82A}">
                    <a16:rowId xmlns:a16="http://schemas.microsoft.com/office/drawing/2014/main" val="10000"/>
                  </a:ext>
                </a:extLst>
              </a:tr>
              <a:tr h="517711">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8493398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31</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These words are homophones or near homophones.  They have the same pronunciation but different spellings and/or meanings.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432227537"/>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600" b="0" i="0" dirty="0">
                          <a:latin typeface="Muli" pitchFamily="2" charset="77"/>
                        </a:rPr>
                        <a:t>Ask the children what the word homophone means.</a:t>
                      </a:r>
                      <a:r>
                        <a:rPr lang="en-GB" sz="1600" b="0" i="0" baseline="0" dirty="0">
                          <a:latin typeface="Muli" pitchFamily="2" charset="77"/>
                        </a:rPr>
                        <a:t> Can they think of any examples?  Define them as words which have the same pronunciation but different meanings and/or spellings.   Discuss near homophones have slightly different pronunciations</a:t>
                      </a:r>
                      <a:endParaRPr lang="en-GB" sz="1600" b="0" i="0" dirty="0">
                        <a:latin typeface="Muli" pitchFamily="2" charset="77"/>
                      </a:endParaRP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600" b="0" i="0" baseline="0" dirty="0">
                          <a:latin typeface="Muli" pitchFamily="2" charset="77"/>
                        </a:rPr>
                        <a:t>Using the PowerPoint, display each example on the whiteboard. Ask the children to write down the word that they think goes in each gap.</a:t>
                      </a:r>
                    </a:p>
                    <a:p>
                      <a:endParaRPr lang="en-GB" sz="1600" b="0" i="0" baseline="0" dirty="0">
                        <a:latin typeface="Muli" pitchFamily="2" charset="77"/>
                      </a:endParaRPr>
                    </a:p>
                    <a:p>
                      <a:r>
                        <a:rPr lang="en-GB" sz="1600" b="0" i="0" baseline="0" dirty="0">
                          <a:latin typeface="Muli" pitchFamily="2" charset="77"/>
                        </a:rPr>
                        <a:t>After each example ask the children to share their responses and discuss any errors or misconceptions. </a:t>
                      </a:r>
                    </a:p>
                    <a:p>
                      <a:r>
                        <a:rPr lang="en-GB" sz="1600" b="0" i="0" baseline="0" dirty="0">
                          <a:latin typeface="Muli" pitchFamily="2" charset="77"/>
                        </a:rPr>
                        <a:t>Teacher can choose to reveal the two spellings before or after the pupil attempts.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600" b="0" i="0" dirty="0">
                          <a:latin typeface="Muli" pitchFamily="2" charset="77"/>
                        </a:rPr>
                        <a:t>Play word bingo – get each child to draw a noughts and crosses board to create 6 boxes on their white board. Ask them to write down 6 of the words on the PowerPoint.</a:t>
                      </a:r>
                    </a:p>
                    <a:p>
                      <a:endParaRPr lang="en-GB" sz="1600" b="0" i="0" dirty="0">
                        <a:latin typeface="Muli" pitchFamily="2" charset="77"/>
                      </a:endParaRPr>
                    </a:p>
                    <a:p>
                      <a:r>
                        <a:rPr lang="en-GB" sz="1600" b="0" i="0" dirty="0">
                          <a:latin typeface="Muli" pitchFamily="2" charset="77"/>
                        </a:rPr>
                        <a:t>Teacher randomly picks a word and says it as part of a sentence, children need to work out if they have the word (and double check they have the correct spelling) and cross it off. First to find all 6 wins.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14757578"/>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there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their</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here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hear</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see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sea</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too</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two</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blue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blew</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114394754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beach is over _____.</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their           there</a:t>
            </a:r>
          </a:p>
        </p:txBody>
      </p:sp>
    </p:spTree>
    <p:extLst>
      <p:ext uri="{BB962C8B-B14F-4D97-AF65-F5344CB8AC3E}">
        <p14:creationId xmlns:p14="http://schemas.microsoft.com/office/powerpoint/2010/main" val="116306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beach is over _ </a:t>
            </a:r>
            <a:r>
              <a:rPr lang="en-GB" dirty="0">
                <a:solidFill>
                  <a:srgbClr val="FF3860"/>
                </a:solidFill>
              </a:rPr>
              <a:t>there</a:t>
            </a:r>
            <a:r>
              <a:rPr lang="en-GB" dirty="0"/>
              <a:t> _.</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their           </a:t>
            </a:r>
            <a:r>
              <a:rPr lang="en-GB" sz="4200" dirty="0">
                <a:solidFill>
                  <a:srgbClr val="FF3860"/>
                </a:solidFill>
              </a:rPr>
              <a:t>there</a:t>
            </a:r>
          </a:p>
        </p:txBody>
      </p:sp>
      <p:sp>
        <p:nvSpPr>
          <p:cNvPr id="3" name="TextBox 2">
            <a:extLst>
              <a:ext uri="{FF2B5EF4-FFF2-40B4-BE49-F238E27FC236}">
                <a16:creationId xmlns:a16="http://schemas.microsoft.com/office/drawing/2014/main" id="{01351059-7230-B34E-93F6-9D8C56EC3161}"/>
              </a:ext>
            </a:extLst>
          </p:cNvPr>
          <p:cNvSpPr txBox="1"/>
          <p:nvPr/>
        </p:nvSpPr>
        <p:spPr>
          <a:xfrm>
            <a:off x="436880" y="304800"/>
            <a:ext cx="1148080" cy="338554"/>
          </a:xfrm>
          <a:prstGeom prst="rect">
            <a:avLst/>
          </a:prstGeom>
          <a:noFill/>
        </p:spPr>
        <p:txBody>
          <a:bodyPr wrap="square" rtlCol="0">
            <a:spAutoFit/>
          </a:bodyPr>
          <a:lstStyle/>
          <a:p>
            <a:r>
              <a:rPr lang="en-US" sz="1600" dirty="0">
                <a:solidFill>
                  <a:srgbClr val="FF3860"/>
                </a:solidFill>
              </a:rPr>
              <a:t>Answers: </a:t>
            </a:r>
          </a:p>
        </p:txBody>
      </p:sp>
    </p:spTree>
    <p:extLst>
      <p:ext uri="{BB962C8B-B14F-4D97-AF65-F5344CB8AC3E}">
        <p14:creationId xmlns:p14="http://schemas.microsoft.com/office/powerpoint/2010/main" val="279431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I can ______ the moon out of the window.</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sea           see</a:t>
            </a:r>
          </a:p>
        </p:txBody>
      </p:sp>
    </p:spTree>
    <p:extLst>
      <p:ext uri="{BB962C8B-B14F-4D97-AF65-F5344CB8AC3E}">
        <p14:creationId xmlns:p14="http://schemas.microsoft.com/office/powerpoint/2010/main" val="278268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I can _</a:t>
            </a:r>
            <a:r>
              <a:rPr lang="en-GB" dirty="0">
                <a:solidFill>
                  <a:srgbClr val="FF3860"/>
                </a:solidFill>
              </a:rPr>
              <a:t>see</a:t>
            </a:r>
            <a:r>
              <a:rPr lang="en-GB" dirty="0"/>
              <a:t>_ the moon out of the window.</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sea           </a:t>
            </a:r>
            <a:r>
              <a:rPr lang="en-GB" sz="4200" dirty="0">
                <a:solidFill>
                  <a:srgbClr val="FF3860"/>
                </a:solidFill>
              </a:rPr>
              <a:t>see</a:t>
            </a:r>
          </a:p>
        </p:txBody>
      </p:sp>
      <p:sp>
        <p:nvSpPr>
          <p:cNvPr id="4" name="TextBox 3">
            <a:extLst>
              <a:ext uri="{FF2B5EF4-FFF2-40B4-BE49-F238E27FC236}">
                <a16:creationId xmlns:a16="http://schemas.microsoft.com/office/drawing/2014/main" id="{3F31D090-A02E-2446-9D95-6CC61FDC4C96}"/>
              </a:ext>
            </a:extLst>
          </p:cNvPr>
          <p:cNvSpPr txBox="1"/>
          <p:nvPr/>
        </p:nvSpPr>
        <p:spPr>
          <a:xfrm>
            <a:off x="436880" y="304800"/>
            <a:ext cx="1148080" cy="338554"/>
          </a:xfrm>
          <a:prstGeom prst="rect">
            <a:avLst/>
          </a:prstGeom>
          <a:noFill/>
        </p:spPr>
        <p:txBody>
          <a:bodyPr wrap="square" rtlCol="0">
            <a:spAutoFit/>
          </a:bodyPr>
          <a:lstStyle/>
          <a:p>
            <a:r>
              <a:rPr lang="en-US" sz="1600" dirty="0">
                <a:solidFill>
                  <a:srgbClr val="FF3860"/>
                </a:solidFill>
              </a:rPr>
              <a:t>Answers: </a:t>
            </a:r>
          </a:p>
        </p:txBody>
      </p:sp>
    </p:spTree>
    <p:extLst>
      <p:ext uri="{BB962C8B-B14F-4D97-AF65-F5344CB8AC3E}">
        <p14:creationId xmlns:p14="http://schemas.microsoft.com/office/powerpoint/2010/main" val="195892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I _____ out all of the candles.</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blew           blue</a:t>
            </a:r>
          </a:p>
        </p:txBody>
      </p:sp>
    </p:spTree>
    <p:extLst>
      <p:ext uri="{BB962C8B-B14F-4D97-AF65-F5344CB8AC3E}">
        <p14:creationId xmlns:p14="http://schemas.microsoft.com/office/powerpoint/2010/main" val="283170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I _</a:t>
            </a:r>
            <a:r>
              <a:rPr lang="en-GB" dirty="0">
                <a:solidFill>
                  <a:srgbClr val="FF3860"/>
                </a:solidFill>
              </a:rPr>
              <a:t>blew</a:t>
            </a:r>
            <a:r>
              <a:rPr lang="en-GB" dirty="0"/>
              <a:t>____ out all of the candles.</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solidFill>
                  <a:srgbClr val="FF3860"/>
                </a:solidFill>
              </a:rPr>
              <a:t>blew </a:t>
            </a:r>
            <a:r>
              <a:rPr lang="en-GB" sz="4200" dirty="0"/>
              <a:t>          blue</a:t>
            </a:r>
          </a:p>
        </p:txBody>
      </p:sp>
      <p:sp>
        <p:nvSpPr>
          <p:cNvPr id="4" name="TextBox 3">
            <a:extLst>
              <a:ext uri="{FF2B5EF4-FFF2-40B4-BE49-F238E27FC236}">
                <a16:creationId xmlns:a16="http://schemas.microsoft.com/office/drawing/2014/main" id="{12753CAC-5D59-174B-8826-968ADAD04C3B}"/>
              </a:ext>
            </a:extLst>
          </p:cNvPr>
          <p:cNvSpPr txBox="1"/>
          <p:nvPr/>
        </p:nvSpPr>
        <p:spPr>
          <a:xfrm>
            <a:off x="436880" y="304800"/>
            <a:ext cx="1148080" cy="338554"/>
          </a:xfrm>
          <a:prstGeom prst="rect">
            <a:avLst/>
          </a:prstGeom>
          <a:noFill/>
        </p:spPr>
        <p:txBody>
          <a:bodyPr wrap="square" rtlCol="0">
            <a:spAutoFit/>
          </a:bodyPr>
          <a:lstStyle/>
          <a:p>
            <a:r>
              <a:rPr lang="en-US" sz="1600" dirty="0">
                <a:solidFill>
                  <a:srgbClr val="FF3860"/>
                </a:solidFill>
              </a:rPr>
              <a:t>Answers: </a:t>
            </a:r>
          </a:p>
        </p:txBody>
      </p:sp>
    </p:spTree>
    <p:extLst>
      <p:ext uri="{BB962C8B-B14F-4D97-AF65-F5344CB8AC3E}">
        <p14:creationId xmlns:p14="http://schemas.microsoft.com/office/powerpoint/2010/main" val="10153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It was much _____ cold to go swimming.</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too           two</a:t>
            </a:r>
          </a:p>
        </p:txBody>
      </p:sp>
    </p:spTree>
    <p:extLst>
      <p:ext uri="{BB962C8B-B14F-4D97-AF65-F5344CB8AC3E}">
        <p14:creationId xmlns:p14="http://schemas.microsoft.com/office/powerpoint/2010/main" val="106463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It was much _</a:t>
            </a:r>
            <a:r>
              <a:rPr lang="en-GB" dirty="0">
                <a:solidFill>
                  <a:srgbClr val="FF3860"/>
                </a:solidFill>
              </a:rPr>
              <a:t>too</a:t>
            </a:r>
            <a:r>
              <a:rPr lang="en-GB" dirty="0"/>
              <a:t>_ cold to go swimming.</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solidFill>
                  <a:srgbClr val="FF3860"/>
                </a:solidFill>
              </a:rPr>
              <a:t>too</a:t>
            </a:r>
            <a:r>
              <a:rPr lang="en-GB" sz="4200" dirty="0"/>
              <a:t>           two</a:t>
            </a:r>
          </a:p>
        </p:txBody>
      </p:sp>
      <p:sp>
        <p:nvSpPr>
          <p:cNvPr id="4" name="TextBox 3">
            <a:extLst>
              <a:ext uri="{FF2B5EF4-FFF2-40B4-BE49-F238E27FC236}">
                <a16:creationId xmlns:a16="http://schemas.microsoft.com/office/drawing/2014/main" id="{180EAA8B-D0EF-BB4E-8696-57517E99A889}"/>
              </a:ext>
            </a:extLst>
          </p:cNvPr>
          <p:cNvSpPr txBox="1"/>
          <p:nvPr/>
        </p:nvSpPr>
        <p:spPr>
          <a:xfrm>
            <a:off x="436880" y="304800"/>
            <a:ext cx="1148080" cy="338554"/>
          </a:xfrm>
          <a:prstGeom prst="rect">
            <a:avLst/>
          </a:prstGeom>
          <a:noFill/>
        </p:spPr>
        <p:txBody>
          <a:bodyPr wrap="square" rtlCol="0">
            <a:spAutoFit/>
          </a:bodyPr>
          <a:lstStyle/>
          <a:p>
            <a:r>
              <a:rPr lang="en-US" sz="1600" dirty="0">
                <a:solidFill>
                  <a:srgbClr val="FF3860"/>
                </a:solidFill>
              </a:rPr>
              <a:t>Answers: </a:t>
            </a:r>
          </a:p>
        </p:txBody>
      </p:sp>
    </p:spTree>
    <p:extLst>
      <p:ext uri="{BB962C8B-B14F-4D97-AF65-F5344CB8AC3E}">
        <p14:creationId xmlns:p14="http://schemas.microsoft.com/office/powerpoint/2010/main" val="80460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67832587"/>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825794958"/>
                    </a:ext>
                  </a:extLst>
                </a:gridCol>
                <a:gridCol w="1858433">
                  <a:extLst>
                    <a:ext uri="{9D8B030D-6E8A-4147-A177-3AD203B41FA5}">
                      <a16:colId xmlns:a16="http://schemas.microsoft.com/office/drawing/2014/main" val="286797250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there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their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here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hear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see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sea</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too</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two</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blue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blew</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782946120"/>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59922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gem</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gym</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giant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magic</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giraffe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energy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digit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engine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religion</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gentle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1729328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aseline="0" dirty="0">
                          <a:latin typeface="Muli" pitchFamily="2" charset="77"/>
                        </a:rPr>
                        <a:t>The /j/ sound spelled with a 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38686159"/>
              </p:ext>
            </p:extLst>
          </p:nvPr>
        </p:nvGraphicFramePr>
        <p:xfrm>
          <a:off x="7270232" y="5607336"/>
          <a:ext cx="3174924" cy="1022060"/>
        </p:xfrm>
        <a:graphic>
          <a:graphicData uri="http://schemas.openxmlformats.org/drawingml/2006/table">
            <a:tbl>
              <a:tblPr firstRow="1" bandRow="1">
                <a:tableStyleId>{5940675A-B579-460E-94D1-54222C63F5DA}</a:tableStyleId>
              </a:tblPr>
              <a:tblGrid>
                <a:gridCol w="529154">
                  <a:extLst>
                    <a:ext uri="{9D8B030D-6E8A-4147-A177-3AD203B41FA5}">
                      <a16:colId xmlns:a16="http://schemas.microsoft.com/office/drawing/2014/main" val="20000"/>
                    </a:ext>
                  </a:extLst>
                </a:gridCol>
                <a:gridCol w="529154">
                  <a:extLst>
                    <a:ext uri="{9D8B030D-6E8A-4147-A177-3AD203B41FA5}">
                      <a16:colId xmlns:a16="http://schemas.microsoft.com/office/drawing/2014/main" val="20001"/>
                    </a:ext>
                  </a:extLst>
                </a:gridCol>
                <a:gridCol w="529154">
                  <a:extLst>
                    <a:ext uri="{9D8B030D-6E8A-4147-A177-3AD203B41FA5}">
                      <a16:colId xmlns:a16="http://schemas.microsoft.com/office/drawing/2014/main" val="20002"/>
                    </a:ext>
                  </a:extLst>
                </a:gridCol>
                <a:gridCol w="529154">
                  <a:extLst>
                    <a:ext uri="{9D8B030D-6E8A-4147-A177-3AD203B41FA5}">
                      <a16:colId xmlns:a16="http://schemas.microsoft.com/office/drawing/2014/main" val="20003"/>
                    </a:ext>
                  </a:extLst>
                </a:gridCol>
                <a:gridCol w="529154">
                  <a:extLst>
                    <a:ext uri="{9D8B030D-6E8A-4147-A177-3AD203B41FA5}">
                      <a16:colId xmlns:a16="http://schemas.microsoft.com/office/drawing/2014/main" val="20004"/>
                    </a:ext>
                  </a:extLst>
                </a:gridCol>
                <a:gridCol w="529154">
                  <a:extLst>
                    <a:ext uri="{9D8B030D-6E8A-4147-A177-3AD203B41FA5}">
                      <a16:colId xmlns:a16="http://schemas.microsoft.com/office/drawing/2014/main" val="20005"/>
                    </a:ext>
                  </a:extLst>
                </a:gridCol>
              </a:tblGrid>
              <a:tr h="511030">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n</a:t>
                      </a:r>
                    </a:p>
                  </a:txBody>
                  <a:tcPr/>
                </a:tc>
                <a:tc>
                  <a:txBody>
                    <a:bodyPr/>
                    <a:lstStyle/>
                    <a:p>
                      <a:pPr algn="ctr"/>
                      <a:r>
                        <a:rPr lang="en-GB" b="0" i="0" dirty="0">
                          <a:latin typeface="OpenDyslexicAlta" pitchFamily="2" charset="77"/>
                          <a:ea typeface="OpenDyslexic" charset="0"/>
                          <a:cs typeface="OpenDyslexic" charset="0"/>
                        </a:rPr>
                        <a:t>g</a:t>
                      </a:r>
                    </a:p>
                  </a:txBody>
                  <a:tcPr/>
                </a:tc>
                <a:tc>
                  <a:txBody>
                    <a:bodyPr/>
                    <a:lstStyle/>
                    <a:p>
                      <a:pPr algn="ctr"/>
                      <a:r>
                        <a:rPr lang="en-GB" b="0" i="0" dirty="0">
                          <a:latin typeface="OpenDyslexicAlta" pitchFamily="2" charset="77"/>
                          <a:ea typeface="OpenDyslexic" charset="0"/>
                          <a:cs typeface="OpenDyslexic" charset="0"/>
                        </a:rPr>
                        <a:t>l</a:t>
                      </a:r>
                    </a:p>
                  </a:txBody>
                  <a:tcPr/>
                </a:tc>
                <a:tc>
                  <a:txBody>
                    <a:bodyPr/>
                    <a:lstStyle/>
                    <a:p>
                      <a:pPr algn="ctr"/>
                      <a:r>
                        <a:rPr lang="en-GB" b="0" i="0" dirty="0">
                          <a:latin typeface="OpenDyslexicAlta" pitchFamily="2" charset="77"/>
                          <a:ea typeface="OpenDyslexic" charset="0"/>
                          <a:cs typeface="OpenDyslexic" charset="0"/>
                        </a:rPr>
                        <a:t>t</a:t>
                      </a:r>
                    </a:p>
                  </a:txBody>
                  <a:tcPr/>
                </a:tc>
                <a:extLst>
                  <a:ext uri="{0D108BD9-81ED-4DB2-BD59-A6C34878D82A}">
                    <a16:rowId xmlns:a16="http://schemas.microsoft.com/office/drawing/2014/main" val="10000"/>
                  </a:ext>
                </a:extLst>
              </a:tr>
              <a:tr h="511030">
                <a:tc>
                  <a:txBody>
                    <a:bodyPr/>
                    <a:lstStyle/>
                    <a:p>
                      <a:pPr algn="ctr"/>
                      <a:r>
                        <a:rPr lang="en-GB" b="0" i="0" dirty="0">
                          <a:solidFill>
                            <a:srgbClr val="FF3860"/>
                          </a:solidFill>
                          <a:latin typeface="OpenDyslexicAlta" pitchFamily="2" charset="77"/>
                          <a:ea typeface="OpenDyslexic" charset="0"/>
                          <a:cs typeface="OpenDyslexic" charset="0"/>
                        </a:rPr>
                        <a:t>g</a:t>
                      </a:r>
                    </a:p>
                  </a:txBody>
                  <a:tcPr anchor="ctr"/>
                </a:tc>
                <a:tc>
                  <a:txBody>
                    <a:bodyPr/>
                    <a:lstStyle/>
                    <a:p>
                      <a:pPr algn="ctr"/>
                      <a:r>
                        <a:rPr lang="en-GB" b="0" i="0" dirty="0">
                          <a:solidFill>
                            <a:srgbClr val="FF3860"/>
                          </a:solidFill>
                          <a:latin typeface="OpenDyslexicAlta" pitchFamily="2" charset="77"/>
                          <a:ea typeface="OpenDyslexic" charset="0"/>
                          <a:cs typeface="OpenDyslexic" charset="0"/>
                        </a:rPr>
                        <a:t>e</a:t>
                      </a:r>
                    </a:p>
                  </a:txBody>
                  <a:tcPr anchor="ctr"/>
                </a:tc>
                <a:tc>
                  <a:txBody>
                    <a:bodyPr/>
                    <a:lstStyle/>
                    <a:p>
                      <a:pPr algn="ctr"/>
                      <a:r>
                        <a:rPr lang="en-GB" b="0" i="0" dirty="0">
                          <a:solidFill>
                            <a:srgbClr val="FF3860"/>
                          </a:solidFill>
                          <a:latin typeface="OpenDyslexicAlta" pitchFamily="2" charset="77"/>
                          <a:ea typeface="OpenDyslexic" charset="0"/>
                          <a:cs typeface="OpenDyslexic" charset="0"/>
                        </a:rPr>
                        <a:t>n</a:t>
                      </a:r>
                    </a:p>
                  </a:txBody>
                  <a:tcPr anchor="ctr"/>
                </a:tc>
                <a:tc>
                  <a:txBody>
                    <a:bodyPr/>
                    <a:lstStyle/>
                    <a:p>
                      <a:pPr algn="ctr"/>
                      <a:r>
                        <a:rPr lang="en-GB" b="0" i="0" dirty="0">
                          <a:solidFill>
                            <a:srgbClr val="FF3860"/>
                          </a:solidFill>
                          <a:latin typeface="OpenDyslexicAlta" pitchFamily="2" charset="77"/>
                          <a:ea typeface="OpenDyslexic" charset="0"/>
                          <a:cs typeface="OpenDyslexic" charset="0"/>
                        </a:rPr>
                        <a:t>t</a:t>
                      </a:r>
                    </a:p>
                  </a:txBody>
                  <a:tcPr anchor="ctr"/>
                </a:tc>
                <a:tc>
                  <a:txBody>
                    <a:bodyPr/>
                    <a:lstStyle/>
                    <a:p>
                      <a:pPr algn="ctr"/>
                      <a:r>
                        <a:rPr lang="en-GB" b="0" i="0" dirty="0">
                          <a:solidFill>
                            <a:srgbClr val="FF3860"/>
                          </a:solidFill>
                          <a:latin typeface="OpenDyslexicAlta" pitchFamily="2" charset="77"/>
                          <a:ea typeface="OpenDyslexic" charset="0"/>
                          <a:cs typeface="OpenDyslexic" charset="0"/>
                        </a:rPr>
                        <a:t>l</a:t>
                      </a:r>
                    </a:p>
                  </a:txBody>
                  <a:tcPr anchor="ctr"/>
                </a:tc>
                <a:tc>
                  <a:txBody>
                    <a:bodyPr/>
                    <a:lstStyle/>
                    <a:p>
                      <a:pPr algn="ctr"/>
                      <a:r>
                        <a:rPr lang="en-GB" b="0" i="0" dirty="0">
                          <a:solidFill>
                            <a:srgbClr val="FF3860"/>
                          </a:solidFill>
                          <a:latin typeface="OpenDyslexicAlta" pitchFamily="2" charset="77"/>
                          <a:ea typeface="OpenDyslexic" charset="0"/>
                          <a:cs typeface="OpenDyslexic" charset="0"/>
                        </a:rPr>
                        <a:t>e</a:t>
                      </a:r>
                    </a:p>
                  </a:txBody>
                  <a:tcPr anchor="ct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47566319"/>
              </p:ext>
            </p:extLst>
          </p:nvPr>
        </p:nvGraphicFramePr>
        <p:xfrm>
          <a:off x="6584811" y="1795696"/>
          <a:ext cx="1901865" cy="1074646"/>
        </p:xfrm>
        <a:graphic>
          <a:graphicData uri="http://schemas.openxmlformats.org/drawingml/2006/table">
            <a:tbl>
              <a:tblPr firstRow="1" bandRow="1">
                <a:tableStyleId>{5940675A-B579-460E-94D1-54222C63F5DA}</a:tableStyleId>
              </a:tblPr>
              <a:tblGrid>
                <a:gridCol w="633955">
                  <a:extLst>
                    <a:ext uri="{9D8B030D-6E8A-4147-A177-3AD203B41FA5}">
                      <a16:colId xmlns:a16="http://schemas.microsoft.com/office/drawing/2014/main" val="20000"/>
                    </a:ext>
                  </a:extLst>
                </a:gridCol>
                <a:gridCol w="633955">
                  <a:extLst>
                    <a:ext uri="{9D8B030D-6E8A-4147-A177-3AD203B41FA5}">
                      <a16:colId xmlns:a16="http://schemas.microsoft.com/office/drawing/2014/main" val="20001"/>
                    </a:ext>
                  </a:extLst>
                </a:gridCol>
                <a:gridCol w="633955">
                  <a:extLst>
                    <a:ext uri="{9D8B030D-6E8A-4147-A177-3AD203B41FA5}">
                      <a16:colId xmlns:a16="http://schemas.microsoft.com/office/drawing/2014/main" val="20002"/>
                    </a:ext>
                  </a:extLst>
                </a:gridCol>
              </a:tblGrid>
              <a:tr h="537323">
                <a:tc>
                  <a:txBody>
                    <a:bodyPr/>
                    <a:lstStyle/>
                    <a:p>
                      <a:pPr algn="ctr"/>
                      <a:r>
                        <a:rPr lang="en-GB" b="0" i="0" dirty="0">
                          <a:latin typeface="OpenDyslexicAlta" pitchFamily="2" charset="77"/>
                          <a:ea typeface="OpenDyslexic" charset="0"/>
                          <a:cs typeface="OpenDyslexic" charset="0"/>
                        </a:rPr>
                        <a:t>m</a:t>
                      </a:r>
                    </a:p>
                  </a:txBody>
                  <a:tcPr/>
                </a:tc>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g</a:t>
                      </a:r>
                    </a:p>
                  </a:txBody>
                  <a:tcPr/>
                </a:tc>
                <a:extLst>
                  <a:ext uri="{0D108BD9-81ED-4DB2-BD59-A6C34878D82A}">
                    <a16:rowId xmlns:a16="http://schemas.microsoft.com/office/drawing/2014/main" val="10000"/>
                  </a:ext>
                </a:extLst>
              </a:tr>
              <a:tr h="537323">
                <a:tc>
                  <a:txBody>
                    <a:bodyPr/>
                    <a:lstStyle/>
                    <a:p>
                      <a:pPr algn="ctr"/>
                      <a:r>
                        <a:rPr lang="en-GB" sz="2000" b="0" i="0" dirty="0">
                          <a:solidFill>
                            <a:srgbClr val="FF3860"/>
                          </a:solidFill>
                          <a:latin typeface="OpenDyslexicAlta" pitchFamily="2" charset="77"/>
                          <a:ea typeface="OpenDyslexic" charset="0"/>
                          <a:cs typeface="OpenDyslexic" charset="0"/>
                        </a:rPr>
                        <a:t>g</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m</a:t>
                      </a:r>
                    </a:p>
                  </a:txBody>
                  <a:tcPr anchor="ct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992653367"/>
              </p:ext>
            </p:extLst>
          </p:nvPr>
        </p:nvGraphicFramePr>
        <p:xfrm>
          <a:off x="3439281" y="3016451"/>
          <a:ext cx="2920425" cy="1141574"/>
        </p:xfrm>
        <a:graphic>
          <a:graphicData uri="http://schemas.openxmlformats.org/drawingml/2006/table">
            <a:tbl>
              <a:tblPr firstRow="1" bandRow="1">
                <a:tableStyleId>{5940675A-B579-460E-94D1-54222C63F5DA}</a:tableStyleId>
              </a:tblPr>
              <a:tblGrid>
                <a:gridCol w="584085">
                  <a:extLst>
                    <a:ext uri="{9D8B030D-6E8A-4147-A177-3AD203B41FA5}">
                      <a16:colId xmlns:a16="http://schemas.microsoft.com/office/drawing/2014/main" val="20000"/>
                    </a:ext>
                  </a:extLst>
                </a:gridCol>
                <a:gridCol w="584085">
                  <a:extLst>
                    <a:ext uri="{9D8B030D-6E8A-4147-A177-3AD203B41FA5}">
                      <a16:colId xmlns:a16="http://schemas.microsoft.com/office/drawing/2014/main" val="20001"/>
                    </a:ext>
                  </a:extLst>
                </a:gridCol>
                <a:gridCol w="584085">
                  <a:extLst>
                    <a:ext uri="{9D8B030D-6E8A-4147-A177-3AD203B41FA5}">
                      <a16:colId xmlns:a16="http://schemas.microsoft.com/office/drawing/2014/main" val="20002"/>
                    </a:ext>
                  </a:extLst>
                </a:gridCol>
                <a:gridCol w="584085">
                  <a:extLst>
                    <a:ext uri="{9D8B030D-6E8A-4147-A177-3AD203B41FA5}">
                      <a16:colId xmlns:a16="http://schemas.microsoft.com/office/drawing/2014/main" val="20003"/>
                    </a:ext>
                  </a:extLst>
                </a:gridCol>
                <a:gridCol w="584085">
                  <a:extLst>
                    <a:ext uri="{9D8B030D-6E8A-4147-A177-3AD203B41FA5}">
                      <a16:colId xmlns:a16="http://schemas.microsoft.com/office/drawing/2014/main" val="20004"/>
                    </a:ext>
                  </a:extLst>
                </a:gridCol>
              </a:tblGrid>
              <a:tr h="570787">
                <a:tc>
                  <a:txBody>
                    <a:bodyPr/>
                    <a:lstStyle/>
                    <a:p>
                      <a:pPr algn="ctr"/>
                      <a:r>
                        <a:rPr lang="en-GB" b="0" i="0" dirty="0">
                          <a:latin typeface="OpenDyslexicAlta" pitchFamily="2" charset="77"/>
                          <a:ea typeface="OpenDyslexic" charset="0"/>
                          <a:cs typeface="OpenDyslexic" charset="0"/>
                        </a:rPr>
                        <a:t>n</a:t>
                      </a:r>
                    </a:p>
                  </a:txBody>
                  <a:tcPr/>
                </a:tc>
                <a:tc>
                  <a:txBody>
                    <a:bodyPr/>
                    <a:lstStyle/>
                    <a:p>
                      <a:pPr algn="ctr"/>
                      <a:r>
                        <a:rPr lang="en-GB" b="0" i="0" dirty="0">
                          <a:latin typeface="OpenDyslexicAlta" pitchFamily="2" charset="77"/>
                          <a:ea typeface="OpenDyslexic" charset="0"/>
                          <a:cs typeface="OpenDyslexic" charset="0"/>
                        </a:rPr>
                        <a:t>a</a:t>
                      </a:r>
                    </a:p>
                  </a:txBody>
                  <a:tcPr/>
                </a:tc>
                <a:tc>
                  <a:txBody>
                    <a:bodyPr/>
                    <a:lstStyle/>
                    <a:p>
                      <a:pPr algn="ctr"/>
                      <a:r>
                        <a:rPr lang="en-GB" b="0" i="0" dirty="0">
                          <a:latin typeface="OpenDyslexicAlta" pitchFamily="2" charset="77"/>
                          <a:ea typeface="OpenDyslexic" charset="0"/>
                          <a:cs typeface="OpenDyslexic" charset="0"/>
                        </a:rPr>
                        <a:t>i</a:t>
                      </a:r>
                    </a:p>
                  </a:txBody>
                  <a:tcPr/>
                </a:tc>
                <a:tc>
                  <a:txBody>
                    <a:bodyPr/>
                    <a:lstStyle/>
                    <a:p>
                      <a:pPr algn="ctr"/>
                      <a:r>
                        <a:rPr lang="en-GB" b="0" i="0" dirty="0">
                          <a:latin typeface="OpenDyslexicAlta" pitchFamily="2" charset="77"/>
                          <a:ea typeface="OpenDyslexic" charset="0"/>
                          <a:cs typeface="OpenDyslexic" charset="0"/>
                        </a:rPr>
                        <a:t>t</a:t>
                      </a:r>
                    </a:p>
                  </a:txBody>
                  <a:tcPr/>
                </a:tc>
                <a:tc>
                  <a:txBody>
                    <a:bodyPr/>
                    <a:lstStyle/>
                    <a:p>
                      <a:pPr algn="ctr"/>
                      <a:r>
                        <a:rPr lang="en-GB" b="0" i="0" dirty="0">
                          <a:latin typeface="OpenDyslexicAlta" pitchFamily="2" charset="77"/>
                          <a:ea typeface="OpenDyslexic" charset="0"/>
                          <a:cs typeface="OpenDyslexic" charset="0"/>
                        </a:rPr>
                        <a:t>g</a:t>
                      </a:r>
                    </a:p>
                  </a:txBody>
                  <a:tcPr/>
                </a:tc>
                <a:extLst>
                  <a:ext uri="{0D108BD9-81ED-4DB2-BD59-A6C34878D82A}">
                    <a16:rowId xmlns:a16="http://schemas.microsoft.com/office/drawing/2014/main" val="10000"/>
                  </a:ext>
                </a:extLst>
              </a:tr>
              <a:tr h="570787">
                <a:tc>
                  <a:txBody>
                    <a:bodyPr/>
                    <a:lstStyle/>
                    <a:p>
                      <a:pPr algn="ctr"/>
                      <a:r>
                        <a:rPr lang="en-GB" sz="2000" b="0" i="0" dirty="0">
                          <a:solidFill>
                            <a:srgbClr val="FF3860"/>
                          </a:solidFill>
                          <a:latin typeface="OpenDyslexicAlta" pitchFamily="2" charset="77"/>
                          <a:ea typeface="OpenDyslexic" charset="0"/>
                          <a:cs typeface="OpenDyslexic" charset="0"/>
                        </a:rPr>
                        <a:t>g</a:t>
                      </a:r>
                    </a:p>
                  </a:txBody>
                  <a:tcPr anchor="ct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a</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n</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t</a:t>
                      </a:r>
                    </a:p>
                  </a:txBody>
                  <a:tcPr anchor="ct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08352406"/>
              </p:ext>
            </p:extLst>
          </p:nvPr>
        </p:nvGraphicFramePr>
        <p:xfrm>
          <a:off x="4251113" y="5619984"/>
          <a:ext cx="2571545" cy="992851"/>
        </p:xfrm>
        <a:graphic>
          <a:graphicData uri="http://schemas.openxmlformats.org/drawingml/2006/table">
            <a:tbl>
              <a:tblPr firstRow="1" bandRow="1">
                <a:tableStyleId>{5940675A-B579-460E-94D1-54222C63F5DA}</a:tableStyleId>
              </a:tblPr>
              <a:tblGrid>
                <a:gridCol w="514309">
                  <a:extLst>
                    <a:ext uri="{9D8B030D-6E8A-4147-A177-3AD203B41FA5}">
                      <a16:colId xmlns:a16="http://schemas.microsoft.com/office/drawing/2014/main" val="20000"/>
                    </a:ext>
                  </a:extLst>
                </a:gridCol>
                <a:gridCol w="514309">
                  <a:extLst>
                    <a:ext uri="{9D8B030D-6E8A-4147-A177-3AD203B41FA5}">
                      <a16:colId xmlns:a16="http://schemas.microsoft.com/office/drawing/2014/main" val="20001"/>
                    </a:ext>
                  </a:extLst>
                </a:gridCol>
                <a:gridCol w="514309">
                  <a:extLst>
                    <a:ext uri="{9D8B030D-6E8A-4147-A177-3AD203B41FA5}">
                      <a16:colId xmlns:a16="http://schemas.microsoft.com/office/drawing/2014/main" val="20002"/>
                    </a:ext>
                  </a:extLst>
                </a:gridCol>
                <a:gridCol w="514309">
                  <a:extLst>
                    <a:ext uri="{9D8B030D-6E8A-4147-A177-3AD203B41FA5}">
                      <a16:colId xmlns:a16="http://schemas.microsoft.com/office/drawing/2014/main" val="20003"/>
                    </a:ext>
                  </a:extLst>
                </a:gridCol>
                <a:gridCol w="514309">
                  <a:extLst>
                    <a:ext uri="{9D8B030D-6E8A-4147-A177-3AD203B41FA5}">
                      <a16:colId xmlns:a16="http://schemas.microsoft.com/office/drawing/2014/main" val="20004"/>
                    </a:ext>
                  </a:extLst>
                </a:gridCol>
              </a:tblGrid>
              <a:tr h="531180">
                <a:tc>
                  <a:txBody>
                    <a:bodyPr/>
                    <a:lstStyle/>
                    <a:p>
                      <a:pPr algn="ctr"/>
                      <a:r>
                        <a:rPr lang="en-GB" b="0" i="0" dirty="0">
                          <a:latin typeface="OpenDyslexicAlta" pitchFamily="2" charset="77"/>
                          <a:ea typeface="OpenDyslexic" charset="0"/>
                          <a:cs typeface="OpenDyslexic" charset="0"/>
                        </a:rPr>
                        <a:t>m</a:t>
                      </a:r>
                    </a:p>
                  </a:txBody>
                  <a:tcPr/>
                </a:tc>
                <a:tc>
                  <a:txBody>
                    <a:bodyPr/>
                    <a:lstStyle/>
                    <a:p>
                      <a:pPr algn="ctr"/>
                      <a:r>
                        <a:rPr lang="en-GB" b="0" i="0" dirty="0">
                          <a:latin typeface="OpenDyslexicAlta" pitchFamily="2" charset="77"/>
                          <a:ea typeface="OpenDyslexic" charset="0"/>
                          <a:cs typeface="OpenDyslexic" charset="0"/>
                        </a:rPr>
                        <a:t>g</a:t>
                      </a:r>
                    </a:p>
                  </a:txBody>
                  <a:tcPr/>
                </a:tc>
                <a:tc>
                  <a:txBody>
                    <a:bodyPr/>
                    <a:lstStyle/>
                    <a:p>
                      <a:pPr algn="ctr"/>
                      <a:r>
                        <a:rPr lang="en-GB" b="0" i="0" dirty="0">
                          <a:latin typeface="OpenDyslexicAlta" pitchFamily="2" charset="77"/>
                          <a:ea typeface="OpenDyslexic" charset="0"/>
                          <a:cs typeface="OpenDyslexic" charset="0"/>
                        </a:rPr>
                        <a:t>a</a:t>
                      </a:r>
                    </a:p>
                  </a:txBody>
                  <a:tcPr/>
                </a:tc>
                <a:tc>
                  <a:txBody>
                    <a:bodyPr/>
                    <a:lstStyle/>
                    <a:p>
                      <a:pPr algn="ctr"/>
                      <a:r>
                        <a:rPr lang="en-GB" b="0" i="0" dirty="0">
                          <a:latin typeface="OpenDyslexicAlta" pitchFamily="2" charset="77"/>
                          <a:ea typeface="OpenDyslexic" charset="0"/>
                          <a:cs typeface="OpenDyslexic" charset="0"/>
                        </a:rPr>
                        <a:t>c</a:t>
                      </a:r>
                    </a:p>
                  </a:txBody>
                  <a:tcPr/>
                </a:tc>
                <a:tc>
                  <a:txBody>
                    <a:bodyPr/>
                    <a:lstStyle/>
                    <a:p>
                      <a:pPr algn="ctr"/>
                      <a:r>
                        <a:rPr lang="en-GB" b="0" i="0" dirty="0" err="1">
                          <a:latin typeface="OpenDyslexicAlta" pitchFamily="2" charset="77"/>
                          <a:ea typeface="OpenDyslexic" charset="0"/>
                          <a:cs typeface="OpenDyslexic" charset="0"/>
                        </a:rPr>
                        <a:t>i</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61671">
                <a:tc>
                  <a:txBody>
                    <a:bodyPr/>
                    <a:lstStyle/>
                    <a:p>
                      <a:pPr algn="ctr"/>
                      <a:r>
                        <a:rPr lang="en-GB" sz="2000" b="0" i="0" dirty="0">
                          <a:solidFill>
                            <a:srgbClr val="FF3860"/>
                          </a:solidFill>
                          <a:latin typeface="OpenDyslexicAlta" pitchFamily="2" charset="77"/>
                          <a:ea typeface="OpenDyslexic" charset="0"/>
                          <a:cs typeface="OpenDyslexic" charset="0"/>
                        </a:rPr>
                        <a:t>m</a:t>
                      </a:r>
                    </a:p>
                  </a:txBody>
                  <a:tcPr/>
                </a:tc>
                <a:tc>
                  <a:txBody>
                    <a:bodyPr/>
                    <a:lstStyle/>
                    <a:p>
                      <a:pPr algn="ctr"/>
                      <a:r>
                        <a:rPr lang="en-GB" sz="2000" b="0" i="0" dirty="0">
                          <a:solidFill>
                            <a:srgbClr val="FF3860"/>
                          </a:solidFill>
                          <a:latin typeface="OpenDyslexicAlta" pitchFamily="2" charset="77"/>
                          <a:ea typeface="OpenDyslexic" charset="0"/>
                          <a:cs typeface="OpenDyslexic" charset="0"/>
                        </a:rPr>
                        <a:t>a</a:t>
                      </a:r>
                    </a:p>
                  </a:txBody>
                  <a:tcPr/>
                </a:tc>
                <a:tc>
                  <a:txBody>
                    <a:bodyPr/>
                    <a:lstStyle/>
                    <a:p>
                      <a:pPr algn="ctr"/>
                      <a:r>
                        <a:rPr lang="en-GB" sz="2000" b="0" i="0" dirty="0">
                          <a:solidFill>
                            <a:srgbClr val="FF3860"/>
                          </a:solidFill>
                          <a:latin typeface="OpenDyslexicAlta" pitchFamily="2" charset="77"/>
                          <a:ea typeface="OpenDyslexic" charset="0"/>
                          <a:cs typeface="OpenDyslexic" charset="0"/>
                        </a:rPr>
                        <a:t>g</a:t>
                      </a:r>
                    </a:p>
                  </a:txBody>
                  <a:tcP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tc>
                <a:tc>
                  <a:txBody>
                    <a:bodyPr/>
                    <a:lstStyle/>
                    <a:p>
                      <a:pPr algn="ctr"/>
                      <a:r>
                        <a:rPr lang="en-GB" sz="2000" b="0" i="0" dirty="0">
                          <a:solidFill>
                            <a:srgbClr val="FF3860"/>
                          </a:solidFill>
                          <a:latin typeface="OpenDyslexicAlta" pitchFamily="2" charset="77"/>
                          <a:ea typeface="OpenDyslexic" charset="0"/>
                          <a:cs typeface="OpenDyslexic" charset="0"/>
                        </a:rPr>
                        <a:t>c</a:t>
                      </a:r>
                    </a:p>
                  </a:txBody>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215825686"/>
              </p:ext>
            </p:extLst>
          </p:nvPr>
        </p:nvGraphicFramePr>
        <p:xfrm>
          <a:off x="7635832" y="4369852"/>
          <a:ext cx="4311240" cy="1037035"/>
        </p:xfrm>
        <a:graphic>
          <a:graphicData uri="http://schemas.openxmlformats.org/drawingml/2006/table">
            <a:tbl>
              <a:tblPr firstRow="1" bandRow="1">
                <a:tableStyleId>{5940675A-B579-460E-94D1-54222C63F5DA}</a:tableStyleId>
              </a:tblPr>
              <a:tblGrid>
                <a:gridCol w="538905">
                  <a:extLst>
                    <a:ext uri="{9D8B030D-6E8A-4147-A177-3AD203B41FA5}">
                      <a16:colId xmlns:a16="http://schemas.microsoft.com/office/drawing/2014/main" val="20000"/>
                    </a:ext>
                  </a:extLst>
                </a:gridCol>
                <a:gridCol w="538905">
                  <a:extLst>
                    <a:ext uri="{9D8B030D-6E8A-4147-A177-3AD203B41FA5}">
                      <a16:colId xmlns:a16="http://schemas.microsoft.com/office/drawing/2014/main" val="20001"/>
                    </a:ext>
                  </a:extLst>
                </a:gridCol>
                <a:gridCol w="538905">
                  <a:extLst>
                    <a:ext uri="{9D8B030D-6E8A-4147-A177-3AD203B41FA5}">
                      <a16:colId xmlns:a16="http://schemas.microsoft.com/office/drawing/2014/main" val="20002"/>
                    </a:ext>
                  </a:extLst>
                </a:gridCol>
                <a:gridCol w="538905">
                  <a:extLst>
                    <a:ext uri="{9D8B030D-6E8A-4147-A177-3AD203B41FA5}">
                      <a16:colId xmlns:a16="http://schemas.microsoft.com/office/drawing/2014/main" val="20003"/>
                    </a:ext>
                  </a:extLst>
                </a:gridCol>
                <a:gridCol w="538905">
                  <a:extLst>
                    <a:ext uri="{9D8B030D-6E8A-4147-A177-3AD203B41FA5}">
                      <a16:colId xmlns:a16="http://schemas.microsoft.com/office/drawing/2014/main" val="20004"/>
                    </a:ext>
                  </a:extLst>
                </a:gridCol>
                <a:gridCol w="538905">
                  <a:extLst>
                    <a:ext uri="{9D8B030D-6E8A-4147-A177-3AD203B41FA5}">
                      <a16:colId xmlns:a16="http://schemas.microsoft.com/office/drawing/2014/main" val="20005"/>
                    </a:ext>
                  </a:extLst>
                </a:gridCol>
                <a:gridCol w="538905">
                  <a:extLst>
                    <a:ext uri="{9D8B030D-6E8A-4147-A177-3AD203B41FA5}">
                      <a16:colId xmlns:a16="http://schemas.microsoft.com/office/drawing/2014/main" val="20006"/>
                    </a:ext>
                  </a:extLst>
                </a:gridCol>
                <a:gridCol w="538905">
                  <a:extLst>
                    <a:ext uri="{9D8B030D-6E8A-4147-A177-3AD203B41FA5}">
                      <a16:colId xmlns:a16="http://schemas.microsoft.com/office/drawing/2014/main" val="20007"/>
                    </a:ext>
                  </a:extLst>
                </a:gridCol>
              </a:tblGrid>
              <a:tr h="562704">
                <a:tc>
                  <a:txBody>
                    <a:bodyPr/>
                    <a:lstStyle/>
                    <a:p>
                      <a:pPr algn="ctr"/>
                      <a:r>
                        <a:rPr lang="en-GB" b="0" i="0" dirty="0">
                          <a:latin typeface="OpenDyslexicAlta" pitchFamily="2" charset="77"/>
                          <a:ea typeface="OpenDyslexic" charset="0"/>
                          <a:cs typeface="OpenDyslexic" charset="0"/>
                        </a:rPr>
                        <a:t>r</a:t>
                      </a:r>
                    </a:p>
                  </a:txBody>
                  <a:tcPr/>
                </a:tc>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l</a:t>
                      </a:r>
                    </a:p>
                  </a:txBody>
                  <a:tcPr/>
                </a:tc>
                <a:tc>
                  <a:txBody>
                    <a:bodyPr/>
                    <a:lstStyle/>
                    <a:p>
                      <a:pPr algn="ctr"/>
                      <a:r>
                        <a:rPr lang="en-GB" b="0" i="0" dirty="0">
                          <a:latin typeface="OpenDyslexicAlta" pitchFamily="2" charset="77"/>
                          <a:ea typeface="OpenDyslexic" charset="0"/>
                          <a:cs typeface="OpenDyslexic" charset="0"/>
                        </a:rPr>
                        <a:t>n</a:t>
                      </a:r>
                    </a:p>
                  </a:txBody>
                  <a:tcPr/>
                </a:tc>
                <a:tc>
                  <a:txBody>
                    <a:bodyPr/>
                    <a:lstStyle/>
                    <a:p>
                      <a:pPr algn="ctr"/>
                      <a:r>
                        <a:rPr lang="en-GB" b="0" i="0" dirty="0" err="1">
                          <a:latin typeface="OpenDyslexicAlta" pitchFamily="2" charset="77"/>
                          <a:ea typeface="OpenDyslexic" charset="0"/>
                          <a:cs typeface="OpenDyslexic" charset="0"/>
                        </a:rPr>
                        <a:t>i</a:t>
                      </a:r>
                      <a:endParaRPr lang="en-GB" b="0" i="0" dirty="0">
                        <a:latin typeface="OpenDyslexicAlta" pitchFamily="2" charset="77"/>
                        <a:ea typeface="OpenDyslexic" charset="0"/>
                        <a:cs typeface="OpenDyslexic" charset="0"/>
                      </a:endParaRPr>
                    </a:p>
                  </a:txBody>
                  <a:tcPr/>
                </a:tc>
                <a:tc>
                  <a:txBody>
                    <a:bodyPr/>
                    <a:lstStyle/>
                    <a:p>
                      <a:pPr algn="ctr"/>
                      <a:r>
                        <a:rPr lang="en-GB" b="0" i="0" dirty="0">
                          <a:latin typeface="OpenDyslexicAlta" pitchFamily="2" charset="77"/>
                          <a:ea typeface="OpenDyslexic" charset="0"/>
                          <a:cs typeface="OpenDyslexic" charset="0"/>
                        </a:rPr>
                        <a:t>g</a:t>
                      </a:r>
                    </a:p>
                  </a:txBody>
                  <a:tcPr/>
                </a:tc>
                <a:tc>
                  <a:txBody>
                    <a:bodyPr/>
                    <a:lstStyle/>
                    <a:p>
                      <a:pPr algn="ctr"/>
                      <a:r>
                        <a:rPr lang="en-GB" b="0" i="0" dirty="0">
                          <a:latin typeface="OpenDyslexicAlta" pitchFamily="2" charset="77"/>
                          <a:ea typeface="OpenDyslexic" charset="0"/>
                          <a:cs typeface="OpenDyslexic" charset="0"/>
                        </a:rPr>
                        <a:t>o</a:t>
                      </a:r>
                    </a:p>
                  </a:txBody>
                  <a:tcPr/>
                </a:tc>
                <a:tc>
                  <a:txBody>
                    <a:bodyPr/>
                    <a:lstStyle/>
                    <a:p>
                      <a:pPr algn="ctr"/>
                      <a:r>
                        <a:rPr lang="en-GB" b="0" i="0" dirty="0" err="1">
                          <a:latin typeface="OpenDyslexicAlta" pitchFamily="2" charset="77"/>
                          <a:ea typeface="OpenDyslexic" charset="0"/>
                          <a:cs typeface="OpenDyslexic" charset="0"/>
                        </a:rPr>
                        <a:t>i</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74331">
                <a:tc>
                  <a:txBody>
                    <a:bodyPr/>
                    <a:lstStyle/>
                    <a:p>
                      <a:pPr algn="ctr"/>
                      <a:r>
                        <a:rPr lang="en-GB" sz="2000" b="0" i="0" dirty="0">
                          <a:solidFill>
                            <a:srgbClr val="FF3860"/>
                          </a:solidFill>
                          <a:latin typeface="OpenDyslexicAlta" pitchFamily="2" charset="77"/>
                          <a:ea typeface="OpenDyslexic" charset="0"/>
                          <a:cs typeface="OpenDyslexic" charset="0"/>
                        </a:rPr>
                        <a:t>r</a:t>
                      </a:r>
                    </a:p>
                  </a:txBody>
                  <a:tcPr anchor="ctr">
                    <a:noFill/>
                  </a:tcP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nchor="ctr">
                    <a:noFill/>
                  </a:tcPr>
                </a:tc>
                <a:tc>
                  <a:txBody>
                    <a:bodyPr/>
                    <a:lstStyle/>
                    <a:p>
                      <a:pPr algn="ctr"/>
                      <a:r>
                        <a:rPr lang="en-GB" sz="2000" b="0" i="0" dirty="0">
                          <a:solidFill>
                            <a:srgbClr val="FF3860"/>
                          </a:solidFill>
                          <a:latin typeface="OpenDyslexicAlta" pitchFamily="2" charset="77"/>
                          <a:ea typeface="OpenDyslexic" charset="0"/>
                          <a:cs typeface="OpenDyslexic" charset="0"/>
                        </a:rPr>
                        <a:t>l</a:t>
                      </a:r>
                    </a:p>
                  </a:txBody>
                  <a:tcPr anchor="ctr">
                    <a:noFill/>
                  </a:tcP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nchor="ctr">
                    <a:noFill/>
                  </a:tcPr>
                </a:tc>
                <a:tc>
                  <a:txBody>
                    <a:bodyPr/>
                    <a:lstStyle/>
                    <a:p>
                      <a:pPr algn="ctr"/>
                      <a:r>
                        <a:rPr lang="en-GB" sz="2000" b="0" i="0" dirty="0">
                          <a:solidFill>
                            <a:srgbClr val="FF3860"/>
                          </a:solidFill>
                          <a:latin typeface="OpenDyslexicAlta" pitchFamily="2" charset="77"/>
                          <a:ea typeface="OpenDyslexic" charset="0"/>
                          <a:cs typeface="OpenDyslexic" charset="0"/>
                        </a:rPr>
                        <a:t>g</a:t>
                      </a:r>
                    </a:p>
                  </a:txBody>
                  <a:tcPr anchor="ctr">
                    <a:noFill/>
                  </a:tcP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nchor="ctr">
                    <a:noFill/>
                  </a:tcPr>
                </a:tc>
                <a:tc>
                  <a:txBody>
                    <a:bodyPr/>
                    <a:lstStyle/>
                    <a:p>
                      <a:pPr algn="ctr"/>
                      <a:r>
                        <a:rPr lang="en-GB" sz="2000" b="0" i="0" dirty="0">
                          <a:solidFill>
                            <a:srgbClr val="FF3860"/>
                          </a:solidFill>
                          <a:latin typeface="OpenDyslexicAlta" pitchFamily="2" charset="77"/>
                          <a:ea typeface="OpenDyslexic" charset="0"/>
                          <a:cs typeface="OpenDyslexic" charset="0"/>
                        </a:rPr>
                        <a:t>o</a:t>
                      </a:r>
                    </a:p>
                  </a:txBody>
                  <a:tcPr anchor="ctr">
                    <a:noFill/>
                  </a:tcPr>
                </a:tc>
                <a:tc>
                  <a:txBody>
                    <a:bodyPr/>
                    <a:lstStyle/>
                    <a:p>
                      <a:r>
                        <a:rPr lang="en-GB" sz="2000" b="0" i="0" dirty="0">
                          <a:solidFill>
                            <a:srgbClr val="FF3860"/>
                          </a:solidFill>
                          <a:latin typeface="OpenDyslexicAlta" pitchFamily="2" charset="77"/>
                        </a:rPr>
                        <a:t>n</a:t>
                      </a:r>
                    </a:p>
                  </a:txBody>
                  <a:tcPr anchor="ctr">
                    <a:noFill/>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985507008"/>
              </p:ext>
            </p:extLst>
          </p:nvPr>
        </p:nvGraphicFramePr>
        <p:xfrm>
          <a:off x="6503337" y="3016451"/>
          <a:ext cx="1845015" cy="1170982"/>
        </p:xfrm>
        <a:graphic>
          <a:graphicData uri="http://schemas.openxmlformats.org/drawingml/2006/table">
            <a:tbl>
              <a:tblPr firstRow="1" bandRow="1">
                <a:tableStyleId>{5940675A-B579-460E-94D1-54222C63F5DA}</a:tableStyleId>
              </a:tblPr>
              <a:tblGrid>
                <a:gridCol w="615005">
                  <a:extLst>
                    <a:ext uri="{9D8B030D-6E8A-4147-A177-3AD203B41FA5}">
                      <a16:colId xmlns:a16="http://schemas.microsoft.com/office/drawing/2014/main" val="20000"/>
                    </a:ext>
                  </a:extLst>
                </a:gridCol>
                <a:gridCol w="615005">
                  <a:extLst>
                    <a:ext uri="{9D8B030D-6E8A-4147-A177-3AD203B41FA5}">
                      <a16:colId xmlns:a16="http://schemas.microsoft.com/office/drawing/2014/main" val="20001"/>
                    </a:ext>
                  </a:extLst>
                </a:gridCol>
                <a:gridCol w="615005">
                  <a:extLst>
                    <a:ext uri="{9D8B030D-6E8A-4147-A177-3AD203B41FA5}">
                      <a16:colId xmlns:a16="http://schemas.microsoft.com/office/drawing/2014/main" val="20002"/>
                    </a:ext>
                  </a:extLst>
                </a:gridCol>
              </a:tblGrid>
              <a:tr h="585491">
                <a:tc>
                  <a:txBody>
                    <a:bodyPr/>
                    <a:lstStyle/>
                    <a:p>
                      <a:pPr algn="ctr"/>
                      <a:r>
                        <a:rPr lang="en-GB" b="0" i="0" dirty="0">
                          <a:latin typeface="OpenDyslexicAlta" pitchFamily="2" charset="77"/>
                          <a:ea typeface="OpenDyslexic" charset="0"/>
                          <a:cs typeface="OpenDyslexic" charset="0"/>
                        </a:rPr>
                        <a:t>m</a:t>
                      </a:r>
                    </a:p>
                  </a:txBody>
                  <a:tcPr/>
                </a:tc>
                <a:tc>
                  <a:txBody>
                    <a:bodyPr/>
                    <a:lstStyle/>
                    <a:p>
                      <a:pPr algn="ctr"/>
                      <a:r>
                        <a:rPr lang="en-GB" b="0" i="0" dirty="0">
                          <a:latin typeface="OpenDyslexicAlta" pitchFamily="2" charset="77"/>
                          <a:ea typeface="OpenDyslexic" charset="0"/>
                          <a:cs typeface="OpenDyslexic" charset="0"/>
                        </a:rPr>
                        <a:t>y</a:t>
                      </a:r>
                    </a:p>
                  </a:txBody>
                  <a:tcPr/>
                </a:tc>
                <a:tc>
                  <a:txBody>
                    <a:bodyPr/>
                    <a:lstStyle/>
                    <a:p>
                      <a:pPr algn="ctr"/>
                      <a:r>
                        <a:rPr lang="en-GB" b="0" i="0" dirty="0">
                          <a:latin typeface="OpenDyslexicAlta" pitchFamily="2" charset="77"/>
                          <a:ea typeface="OpenDyslexic" charset="0"/>
                          <a:cs typeface="OpenDyslexic" charset="0"/>
                        </a:rPr>
                        <a:t>g</a:t>
                      </a:r>
                    </a:p>
                  </a:txBody>
                  <a:tcPr/>
                </a:tc>
                <a:extLst>
                  <a:ext uri="{0D108BD9-81ED-4DB2-BD59-A6C34878D82A}">
                    <a16:rowId xmlns:a16="http://schemas.microsoft.com/office/drawing/2014/main" val="10000"/>
                  </a:ext>
                </a:extLst>
              </a:tr>
              <a:tr h="585491">
                <a:tc>
                  <a:txBody>
                    <a:bodyPr/>
                    <a:lstStyle/>
                    <a:p>
                      <a:pPr algn="ctr"/>
                      <a:r>
                        <a:rPr lang="en-GB" sz="2000" b="0" i="0" dirty="0">
                          <a:solidFill>
                            <a:srgbClr val="FF3860"/>
                          </a:solidFill>
                          <a:latin typeface="OpenDyslexicAlta" pitchFamily="2" charset="77"/>
                          <a:ea typeface="OpenDyslexic" charset="0"/>
                          <a:cs typeface="OpenDyslexic" charset="0"/>
                        </a:rPr>
                        <a:t>g</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y</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m</a:t>
                      </a:r>
                    </a:p>
                  </a:txBody>
                  <a:tcPr anchor="ctr"/>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527097280"/>
              </p:ext>
            </p:extLst>
          </p:nvPr>
        </p:nvGraphicFramePr>
        <p:xfrm>
          <a:off x="8660752" y="1795332"/>
          <a:ext cx="3286320" cy="1074646"/>
        </p:xfrm>
        <a:graphic>
          <a:graphicData uri="http://schemas.openxmlformats.org/drawingml/2006/table">
            <a:tbl>
              <a:tblPr firstRow="1" bandRow="1">
                <a:tableStyleId>{5940675A-B579-460E-94D1-54222C63F5DA}</a:tableStyleId>
              </a:tblPr>
              <a:tblGrid>
                <a:gridCol w="547720">
                  <a:extLst>
                    <a:ext uri="{9D8B030D-6E8A-4147-A177-3AD203B41FA5}">
                      <a16:colId xmlns:a16="http://schemas.microsoft.com/office/drawing/2014/main" val="20000"/>
                    </a:ext>
                  </a:extLst>
                </a:gridCol>
                <a:gridCol w="547720">
                  <a:extLst>
                    <a:ext uri="{9D8B030D-6E8A-4147-A177-3AD203B41FA5}">
                      <a16:colId xmlns:a16="http://schemas.microsoft.com/office/drawing/2014/main" val="20001"/>
                    </a:ext>
                  </a:extLst>
                </a:gridCol>
                <a:gridCol w="547720">
                  <a:extLst>
                    <a:ext uri="{9D8B030D-6E8A-4147-A177-3AD203B41FA5}">
                      <a16:colId xmlns:a16="http://schemas.microsoft.com/office/drawing/2014/main" val="20002"/>
                    </a:ext>
                  </a:extLst>
                </a:gridCol>
                <a:gridCol w="547720">
                  <a:extLst>
                    <a:ext uri="{9D8B030D-6E8A-4147-A177-3AD203B41FA5}">
                      <a16:colId xmlns:a16="http://schemas.microsoft.com/office/drawing/2014/main" val="20003"/>
                    </a:ext>
                  </a:extLst>
                </a:gridCol>
                <a:gridCol w="547720">
                  <a:extLst>
                    <a:ext uri="{9D8B030D-6E8A-4147-A177-3AD203B41FA5}">
                      <a16:colId xmlns:a16="http://schemas.microsoft.com/office/drawing/2014/main" val="20004"/>
                    </a:ext>
                  </a:extLst>
                </a:gridCol>
                <a:gridCol w="547720">
                  <a:extLst>
                    <a:ext uri="{9D8B030D-6E8A-4147-A177-3AD203B41FA5}">
                      <a16:colId xmlns:a16="http://schemas.microsoft.com/office/drawing/2014/main" val="20005"/>
                    </a:ext>
                  </a:extLst>
                </a:gridCol>
              </a:tblGrid>
              <a:tr h="537323">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n</a:t>
                      </a:r>
                    </a:p>
                  </a:txBody>
                  <a:tcPr/>
                </a:tc>
                <a:tc>
                  <a:txBody>
                    <a:bodyPr/>
                    <a:lstStyle/>
                    <a:p>
                      <a:pPr algn="ctr"/>
                      <a:r>
                        <a:rPr lang="en-GB" b="0" i="0" dirty="0">
                          <a:latin typeface="OpenDyslexicAlta" pitchFamily="2" charset="77"/>
                          <a:ea typeface="OpenDyslexic" charset="0"/>
                          <a:cs typeface="OpenDyslexic" charset="0"/>
                        </a:rPr>
                        <a:t>g</a:t>
                      </a:r>
                    </a:p>
                  </a:txBody>
                  <a:tcPr/>
                </a:tc>
                <a:tc>
                  <a:txBody>
                    <a:bodyPr/>
                    <a:lstStyle/>
                    <a:p>
                      <a:pPr algn="ctr"/>
                      <a:r>
                        <a:rPr lang="en-GB" b="0" i="0" dirty="0" err="1">
                          <a:latin typeface="OpenDyslexicAlta" pitchFamily="2" charset="77"/>
                          <a:ea typeface="OpenDyslexic" charset="0"/>
                          <a:cs typeface="OpenDyslexic" charset="0"/>
                        </a:rPr>
                        <a:t>e</a:t>
                      </a:r>
                      <a:endParaRPr lang="en-GB" b="0" i="0" dirty="0">
                        <a:latin typeface="OpenDyslexicAlta" pitchFamily="2" charset="77"/>
                        <a:ea typeface="OpenDyslexic" charset="0"/>
                        <a:cs typeface="OpenDyslexic" charset="0"/>
                      </a:endParaRPr>
                    </a:p>
                  </a:txBody>
                  <a:tcPr/>
                </a:tc>
                <a:tc>
                  <a:txBody>
                    <a:bodyPr/>
                    <a:lstStyle/>
                    <a:p>
                      <a:pPr algn="ctr"/>
                      <a:r>
                        <a:rPr lang="en-GB" b="0" i="0" dirty="0" err="1">
                          <a:latin typeface="OpenDyslexicAlta" pitchFamily="2" charset="77"/>
                          <a:ea typeface="OpenDyslexic" charset="0"/>
                          <a:cs typeface="OpenDyslexic" charset="0"/>
                        </a:rPr>
                        <a:t>i</a:t>
                      </a:r>
                      <a:endParaRPr lang="en-GB" b="0" i="0" dirty="0">
                        <a:latin typeface="OpenDyslexicAlta" pitchFamily="2" charset="77"/>
                        <a:ea typeface="OpenDyslexic" charset="0"/>
                        <a:cs typeface="OpenDyslexic" charset="0"/>
                      </a:endParaRPr>
                    </a:p>
                  </a:txBody>
                  <a:tcPr/>
                </a:tc>
                <a:tc>
                  <a:txBody>
                    <a:bodyPr/>
                    <a:lstStyle/>
                    <a:p>
                      <a:pPr algn="ctr"/>
                      <a:r>
                        <a:rPr lang="en-GB" b="0" i="0" dirty="0">
                          <a:latin typeface="OpenDyslexicAlta" pitchFamily="2" charset="77"/>
                          <a:ea typeface="OpenDyslexic" charset="0"/>
                          <a:cs typeface="OpenDyslexic" charset="0"/>
                        </a:rPr>
                        <a:t>n</a:t>
                      </a:r>
                    </a:p>
                  </a:txBody>
                  <a:tcPr/>
                </a:tc>
                <a:extLst>
                  <a:ext uri="{0D108BD9-81ED-4DB2-BD59-A6C34878D82A}">
                    <a16:rowId xmlns:a16="http://schemas.microsoft.com/office/drawing/2014/main" val="10000"/>
                  </a:ext>
                </a:extLst>
              </a:tr>
              <a:tr h="537323">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n</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g</a:t>
                      </a:r>
                    </a:p>
                  </a:txBody>
                  <a:tcPr anchor="ct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n</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nchor="ctr"/>
                </a:tc>
                <a:extLst>
                  <a:ext uri="{0D108BD9-81ED-4DB2-BD59-A6C34878D82A}">
                    <a16:rowId xmlns:a16="http://schemas.microsoft.com/office/drawing/2014/main" val="10001"/>
                  </a:ext>
                </a:extLst>
              </a:tr>
            </a:tbl>
          </a:graphicData>
        </a:graphic>
      </p:graphicFrame>
      <p:sp>
        <p:nvSpPr>
          <p:cNvPr id="16" name="Rectangle 15"/>
          <p:cNvSpPr/>
          <p:nvPr/>
        </p:nvSpPr>
        <p:spPr>
          <a:xfrm>
            <a:off x="3634796" y="1313575"/>
            <a:ext cx="7549978" cy="369332"/>
          </a:xfrm>
          <a:prstGeom prst="rect">
            <a:avLst/>
          </a:prstGeom>
        </p:spPr>
        <p:txBody>
          <a:bodyPr wrap="square">
            <a:spAutoFit/>
          </a:bodyPr>
          <a:lstStyle/>
          <a:p>
            <a:pPr algn="ctr"/>
            <a:r>
              <a:rPr lang="en-GB" dirty="0">
                <a:latin typeface="OpenDyslexicAlta" pitchFamily="2" charset="77"/>
                <a:ea typeface="OpenDyslexic" charset="0"/>
                <a:cs typeface="OpenDyslexic" charset="0"/>
              </a:rPr>
              <a:t>Find and unscramble your spellings in the grids.</a:t>
            </a:r>
          </a:p>
        </p:txBody>
      </p:sp>
      <p:graphicFrame>
        <p:nvGraphicFramePr>
          <p:cNvPr id="17" name="Table 16"/>
          <p:cNvGraphicFramePr>
            <a:graphicFrameLocks noGrp="1"/>
          </p:cNvGraphicFramePr>
          <p:nvPr>
            <p:extLst>
              <p:ext uri="{D42A27DB-BD31-4B8C-83A1-F6EECF244321}">
                <p14:modId xmlns:p14="http://schemas.microsoft.com/office/powerpoint/2010/main" val="1156289252"/>
              </p:ext>
            </p:extLst>
          </p:nvPr>
        </p:nvGraphicFramePr>
        <p:xfrm>
          <a:off x="3439281" y="1788439"/>
          <a:ext cx="2971455" cy="1124628"/>
        </p:xfrm>
        <a:graphic>
          <a:graphicData uri="http://schemas.openxmlformats.org/drawingml/2006/table">
            <a:tbl>
              <a:tblPr firstRow="1" bandRow="1">
                <a:tableStyleId>{5940675A-B579-460E-94D1-54222C63F5DA}</a:tableStyleId>
              </a:tblPr>
              <a:tblGrid>
                <a:gridCol w="594291">
                  <a:extLst>
                    <a:ext uri="{9D8B030D-6E8A-4147-A177-3AD203B41FA5}">
                      <a16:colId xmlns:a16="http://schemas.microsoft.com/office/drawing/2014/main" val="20000"/>
                    </a:ext>
                  </a:extLst>
                </a:gridCol>
                <a:gridCol w="594291">
                  <a:extLst>
                    <a:ext uri="{9D8B030D-6E8A-4147-A177-3AD203B41FA5}">
                      <a16:colId xmlns:a16="http://schemas.microsoft.com/office/drawing/2014/main" val="20001"/>
                    </a:ext>
                  </a:extLst>
                </a:gridCol>
                <a:gridCol w="594291">
                  <a:extLst>
                    <a:ext uri="{9D8B030D-6E8A-4147-A177-3AD203B41FA5}">
                      <a16:colId xmlns:a16="http://schemas.microsoft.com/office/drawing/2014/main" val="20002"/>
                    </a:ext>
                  </a:extLst>
                </a:gridCol>
                <a:gridCol w="594291">
                  <a:extLst>
                    <a:ext uri="{9D8B030D-6E8A-4147-A177-3AD203B41FA5}">
                      <a16:colId xmlns:a16="http://schemas.microsoft.com/office/drawing/2014/main" val="20003"/>
                    </a:ext>
                  </a:extLst>
                </a:gridCol>
                <a:gridCol w="594291">
                  <a:extLst>
                    <a:ext uri="{9D8B030D-6E8A-4147-A177-3AD203B41FA5}">
                      <a16:colId xmlns:a16="http://schemas.microsoft.com/office/drawing/2014/main" val="20004"/>
                    </a:ext>
                  </a:extLst>
                </a:gridCol>
              </a:tblGrid>
              <a:tr h="562314">
                <a:tc>
                  <a:txBody>
                    <a:bodyPr/>
                    <a:lstStyle/>
                    <a:p>
                      <a:pPr algn="ctr"/>
                      <a:r>
                        <a:rPr lang="en-GB" b="0" i="0" dirty="0">
                          <a:latin typeface="OpenDyslexicAlta" pitchFamily="2" charset="77"/>
                          <a:ea typeface="OpenDyslexic" charset="0"/>
                          <a:cs typeface="OpenDyslexic" charset="0"/>
                        </a:rPr>
                        <a:t>i</a:t>
                      </a:r>
                    </a:p>
                  </a:txBody>
                  <a:tcPr/>
                </a:tc>
                <a:tc>
                  <a:txBody>
                    <a:bodyPr/>
                    <a:lstStyle/>
                    <a:p>
                      <a:pPr algn="ctr"/>
                      <a:r>
                        <a:rPr lang="en-GB" b="0" i="0" dirty="0">
                          <a:latin typeface="OpenDyslexicAlta" pitchFamily="2" charset="77"/>
                          <a:ea typeface="OpenDyslexic" charset="0"/>
                          <a:cs typeface="OpenDyslexic" charset="0"/>
                        </a:rPr>
                        <a:t>d</a:t>
                      </a:r>
                    </a:p>
                  </a:txBody>
                  <a:tcPr/>
                </a:tc>
                <a:tc>
                  <a:txBody>
                    <a:bodyPr/>
                    <a:lstStyle/>
                    <a:p>
                      <a:pPr algn="ctr"/>
                      <a:r>
                        <a:rPr lang="en-GB" b="0" i="0" dirty="0">
                          <a:latin typeface="OpenDyslexicAlta" pitchFamily="2" charset="77"/>
                          <a:ea typeface="OpenDyslexic" charset="0"/>
                          <a:cs typeface="OpenDyslexic" charset="0"/>
                        </a:rPr>
                        <a:t>i</a:t>
                      </a:r>
                    </a:p>
                  </a:txBody>
                  <a:tcPr/>
                </a:tc>
                <a:tc>
                  <a:txBody>
                    <a:bodyPr/>
                    <a:lstStyle/>
                    <a:p>
                      <a:pPr algn="ctr"/>
                      <a:r>
                        <a:rPr lang="en-GB" b="0" i="0" dirty="0">
                          <a:latin typeface="OpenDyslexicAlta" pitchFamily="2" charset="77"/>
                          <a:ea typeface="OpenDyslexic" charset="0"/>
                          <a:cs typeface="OpenDyslexic" charset="0"/>
                        </a:rPr>
                        <a:t>t</a:t>
                      </a:r>
                    </a:p>
                  </a:txBody>
                  <a:tcPr/>
                </a:tc>
                <a:tc>
                  <a:txBody>
                    <a:bodyPr/>
                    <a:lstStyle/>
                    <a:p>
                      <a:pPr algn="ctr"/>
                      <a:r>
                        <a:rPr lang="en-GB" b="0" i="0" dirty="0">
                          <a:latin typeface="OpenDyslexicAlta" pitchFamily="2" charset="77"/>
                          <a:ea typeface="OpenDyslexic" charset="0"/>
                          <a:cs typeface="OpenDyslexic" charset="0"/>
                        </a:rPr>
                        <a:t>g</a:t>
                      </a:r>
                    </a:p>
                  </a:txBody>
                  <a:tcPr/>
                </a:tc>
                <a:extLst>
                  <a:ext uri="{0D108BD9-81ED-4DB2-BD59-A6C34878D82A}">
                    <a16:rowId xmlns:a16="http://schemas.microsoft.com/office/drawing/2014/main" val="10000"/>
                  </a:ext>
                </a:extLst>
              </a:tr>
              <a:tr h="562314">
                <a:tc>
                  <a:txBody>
                    <a:bodyPr/>
                    <a:lstStyle/>
                    <a:p>
                      <a:pPr algn="ctr"/>
                      <a:r>
                        <a:rPr lang="en-GB" sz="2000" b="0" i="0" dirty="0">
                          <a:solidFill>
                            <a:srgbClr val="FF3860"/>
                          </a:solidFill>
                          <a:latin typeface="OpenDyslexicAlta" pitchFamily="2" charset="77"/>
                          <a:ea typeface="OpenDyslexic" charset="0"/>
                          <a:cs typeface="OpenDyslexic" charset="0"/>
                        </a:rPr>
                        <a:t>d</a:t>
                      </a:r>
                    </a:p>
                  </a:txBody>
                  <a:tcPr anchor="ct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g</a:t>
                      </a:r>
                    </a:p>
                  </a:txBody>
                  <a:tcPr anchor="ct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t</a:t>
                      </a:r>
                    </a:p>
                  </a:txBody>
                  <a:tcPr anchor="ctr"/>
                </a:tc>
                <a:extLst>
                  <a:ext uri="{0D108BD9-81ED-4DB2-BD59-A6C34878D82A}">
                    <a16:rowId xmlns:a16="http://schemas.microsoft.com/office/drawing/2014/main" val="10001"/>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307503583"/>
              </p:ext>
            </p:extLst>
          </p:nvPr>
        </p:nvGraphicFramePr>
        <p:xfrm>
          <a:off x="8486676" y="3016451"/>
          <a:ext cx="3460398" cy="1188376"/>
        </p:xfrm>
        <a:graphic>
          <a:graphicData uri="http://schemas.openxmlformats.org/drawingml/2006/table">
            <a:tbl>
              <a:tblPr firstRow="1" bandRow="1">
                <a:tableStyleId>{5940675A-B579-460E-94D1-54222C63F5DA}</a:tableStyleId>
              </a:tblPr>
              <a:tblGrid>
                <a:gridCol w="576733">
                  <a:extLst>
                    <a:ext uri="{9D8B030D-6E8A-4147-A177-3AD203B41FA5}">
                      <a16:colId xmlns:a16="http://schemas.microsoft.com/office/drawing/2014/main" val="20000"/>
                    </a:ext>
                  </a:extLst>
                </a:gridCol>
                <a:gridCol w="576733">
                  <a:extLst>
                    <a:ext uri="{9D8B030D-6E8A-4147-A177-3AD203B41FA5}">
                      <a16:colId xmlns:a16="http://schemas.microsoft.com/office/drawing/2014/main" val="20001"/>
                    </a:ext>
                  </a:extLst>
                </a:gridCol>
                <a:gridCol w="576733">
                  <a:extLst>
                    <a:ext uri="{9D8B030D-6E8A-4147-A177-3AD203B41FA5}">
                      <a16:colId xmlns:a16="http://schemas.microsoft.com/office/drawing/2014/main" val="20002"/>
                    </a:ext>
                  </a:extLst>
                </a:gridCol>
                <a:gridCol w="576733">
                  <a:extLst>
                    <a:ext uri="{9D8B030D-6E8A-4147-A177-3AD203B41FA5}">
                      <a16:colId xmlns:a16="http://schemas.microsoft.com/office/drawing/2014/main" val="20003"/>
                    </a:ext>
                  </a:extLst>
                </a:gridCol>
                <a:gridCol w="576733">
                  <a:extLst>
                    <a:ext uri="{9D8B030D-6E8A-4147-A177-3AD203B41FA5}">
                      <a16:colId xmlns:a16="http://schemas.microsoft.com/office/drawing/2014/main" val="20004"/>
                    </a:ext>
                  </a:extLst>
                </a:gridCol>
                <a:gridCol w="576733">
                  <a:extLst>
                    <a:ext uri="{9D8B030D-6E8A-4147-A177-3AD203B41FA5}">
                      <a16:colId xmlns:a16="http://schemas.microsoft.com/office/drawing/2014/main" val="20005"/>
                    </a:ext>
                  </a:extLst>
                </a:gridCol>
              </a:tblGrid>
              <a:tr h="594188">
                <a:tc>
                  <a:txBody>
                    <a:bodyPr/>
                    <a:lstStyle/>
                    <a:p>
                      <a:pPr algn="ctr"/>
                      <a:r>
                        <a:rPr lang="en-GB" b="0" i="0" dirty="0">
                          <a:latin typeface="OpenDyslexicAlta" pitchFamily="2" charset="77"/>
                          <a:ea typeface="OpenDyslexic" charset="0"/>
                          <a:cs typeface="OpenDyslexic" charset="0"/>
                        </a:rPr>
                        <a:t>y</a:t>
                      </a:r>
                    </a:p>
                  </a:txBody>
                  <a:tcPr/>
                </a:tc>
                <a:tc>
                  <a:txBody>
                    <a:bodyPr/>
                    <a:lstStyle/>
                    <a:p>
                      <a:pPr algn="ctr"/>
                      <a:r>
                        <a:rPr lang="en-GB" b="0" i="0" dirty="0">
                          <a:latin typeface="OpenDyslexicAlta" pitchFamily="2" charset="77"/>
                          <a:ea typeface="OpenDyslexic" charset="0"/>
                          <a:cs typeface="OpenDyslexic" charset="0"/>
                        </a:rPr>
                        <a:t>n</a:t>
                      </a:r>
                    </a:p>
                  </a:txBody>
                  <a:tcPr/>
                </a:tc>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r</a:t>
                      </a:r>
                    </a:p>
                  </a:txBody>
                  <a:tcPr/>
                </a:tc>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g</a:t>
                      </a:r>
                    </a:p>
                  </a:txBody>
                  <a:tcPr/>
                </a:tc>
                <a:extLst>
                  <a:ext uri="{0D108BD9-81ED-4DB2-BD59-A6C34878D82A}">
                    <a16:rowId xmlns:a16="http://schemas.microsoft.com/office/drawing/2014/main" val="10000"/>
                  </a:ext>
                </a:extLst>
              </a:tr>
              <a:tr h="594188">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n</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r</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g</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y</a:t>
                      </a:r>
                    </a:p>
                  </a:txBody>
                  <a:tcPr anchor="ctr"/>
                </a:tc>
                <a:extLst>
                  <a:ext uri="{0D108BD9-81ED-4DB2-BD59-A6C34878D82A}">
                    <a16:rowId xmlns:a16="http://schemas.microsoft.com/office/drawing/2014/main" val="10001"/>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4283594852"/>
              </p:ext>
            </p:extLst>
          </p:nvPr>
        </p:nvGraphicFramePr>
        <p:xfrm>
          <a:off x="3443636" y="4392593"/>
          <a:ext cx="3866870" cy="1035422"/>
        </p:xfrm>
        <a:graphic>
          <a:graphicData uri="http://schemas.openxmlformats.org/drawingml/2006/table">
            <a:tbl>
              <a:tblPr firstRow="1" bandRow="1">
                <a:tableStyleId>{5940675A-B579-460E-94D1-54222C63F5DA}</a:tableStyleId>
              </a:tblPr>
              <a:tblGrid>
                <a:gridCol w="552410">
                  <a:extLst>
                    <a:ext uri="{9D8B030D-6E8A-4147-A177-3AD203B41FA5}">
                      <a16:colId xmlns:a16="http://schemas.microsoft.com/office/drawing/2014/main" val="20000"/>
                    </a:ext>
                  </a:extLst>
                </a:gridCol>
                <a:gridCol w="552410">
                  <a:extLst>
                    <a:ext uri="{9D8B030D-6E8A-4147-A177-3AD203B41FA5}">
                      <a16:colId xmlns:a16="http://schemas.microsoft.com/office/drawing/2014/main" val="20001"/>
                    </a:ext>
                  </a:extLst>
                </a:gridCol>
                <a:gridCol w="552410">
                  <a:extLst>
                    <a:ext uri="{9D8B030D-6E8A-4147-A177-3AD203B41FA5}">
                      <a16:colId xmlns:a16="http://schemas.microsoft.com/office/drawing/2014/main" val="20002"/>
                    </a:ext>
                  </a:extLst>
                </a:gridCol>
                <a:gridCol w="552410">
                  <a:extLst>
                    <a:ext uri="{9D8B030D-6E8A-4147-A177-3AD203B41FA5}">
                      <a16:colId xmlns:a16="http://schemas.microsoft.com/office/drawing/2014/main" val="20003"/>
                    </a:ext>
                  </a:extLst>
                </a:gridCol>
                <a:gridCol w="552410">
                  <a:extLst>
                    <a:ext uri="{9D8B030D-6E8A-4147-A177-3AD203B41FA5}">
                      <a16:colId xmlns:a16="http://schemas.microsoft.com/office/drawing/2014/main" val="20004"/>
                    </a:ext>
                  </a:extLst>
                </a:gridCol>
                <a:gridCol w="552410">
                  <a:extLst>
                    <a:ext uri="{9D8B030D-6E8A-4147-A177-3AD203B41FA5}">
                      <a16:colId xmlns:a16="http://schemas.microsoft.com/office/drawing/2014/main" val="20005"/>
                    </a:ext>
                  </a:extLst>
                </a:gridCol>
                <a:gridCol w="552410">
                  <a:extLst>
                    <a:ext uri="{9D8B030D-6E8A-4147-A177-3AD203B41FA5}">
                      <a16:colId xmlns:a16="http://schemas.microsoft.com/office/drawing/2014/main" val="20006"/>
                    </a:ext>
                  </a:extLst>
                </a:gridCol>
              </a:tblGrid>
              <a:tr h="517711">
                <a:tc>
                  <a:txBody>
                    <a:bodyPr/>
                    <a:lstStyle/>
                    <a:p>
                      <a:pPr algn="ctr"/>
                      <a:r>
                        <a:rPr lang="en-GB" b="0" i="0" dirty="0">
                          <a:latin typeface="OpenDyslexicAlta" pitchFamily="2" charset="77"/>
                          <a:ea typeface="OpenDyslexic" charset="0"/>
                          <a:cs typeface="OpenDyslexic" charset="0"/>
                        </a:rPr>
                        <a:t>e</a:t>
                      </a:r>
                    </a:p>
                  </a:txBody>
                  <a:tcPr/>
                </a:tc>
                <a:tc>
                  <a:txBody>
                    <a:bodyPr/>
                    <a:lstStyle/>
                    <a:p>
                      <a:pPr algn="ctr"/>
                      <a:r>
                        <a:rPr lang="en-GB" b="0" i="0" dirty="0">
                          <a:latin typeface="OpenDyslexicAlta" pitchFamily="2" charset="77"/>
                          <a:ea typeface="OpenDyslexic" charset="0"/>
                          <a:cs typeface="OpenDyslexic" charset="0"/>
                        </a:rPr>
                        <a:t>r</a:t>
                      </a:r>
                    </a:p>
                  </a:txBody>
                  <a:tcPr/>
                </a:tc>
                <a:tc>
                  <a:txBody>
                    <a:bodyPr/>
                    <a:lstStyle/>
                    <a:p>
                      <a:pPr algn="ctr"/>
                      <a:r>
                        <a:rPr lang="en-GB" b="0" i="0" dirty="0" err="1">
                          <a:latin typeface="OpenDyslexicAlta" pitchFamily="2" charset="77"/>
                          <a:ea typeface="OpenDyslexic" charset="0"/>
                          <a:cs typeface="OpenDyslexic" charset="0"/>
                        </a:rPr>
                        <a:t>i</a:t>
                      </a:r>
                      <a:endParaRPr lang="en-GB" b="0" i="0" dirty="0">
                        <a:latin typeface="OpenDyslexicAlta" pitchFamily="2" charset="77"/>
                        <a:ea typeface="OpenDyslexic" charset="0"/>
                        <a:cs typeface="OpenDyslexic" charset="0"/>
                      </a:endParaRPr>
                    </a:p>
                  </a:txBody>
                  <a:tcPr/>
                </a:tc>
                <a:tc>
                  <a:txBody>
                    <a:bodyPr/>
                    <a:lstStyle/>
                    <a:p>
                      <a:pPr algn="ctr"/>
                      <a:r>
                        <a:rPr lang="en-GB" b="0" i="0" dirty="0">
                          <a:latin typeface="OpenDyslexicAlta" pitchFamily="2" charset="77"/>
                          <a:ea typeface="OpenDyslexic" charset="0"/>
                          <a:cs typeface="OpenDyslexic" charset="0"/>
                        </a:rPr>
                        <a:t>g</a:t>
                      </a:r>
                    </a:p>
                  </a:txBody>
                  <a:tcPr/>
                </a:tc>
                <a:tc>
                  <a:txBody>
                    <a:bodyPr/>
                    <a:lstStyle/>
                    <a:p>
                      <a:pPr algn="ctr"/>
                      <a:r>
                        <a:rPr lang="en-GB" b="0" i="0" dirty="0">
                          <a:latin typeface="OpenDyslexicAlta" pitchFamily="2" charset="77"/>
                          <a:ea typeface="OpenDyslexic" charset="0"/>
                          <a:cs typeface="OpenDyslexic" charset="0"/>
                        </a:rPr>
                        <a:t>f</a:t>
                      </a:r>
                    </a:p>
                  </a:txBody>
                  <a:tcPr/>
                </a:tc>
                <a:tc>
                  <a:txBody>
                    <a:bodyPr/>
                    <a:lstStyle/>
                    <a:p>
                      <a:pPr algn="ctr"/>
                      <a:r>
                        <a:rPr lang="en-GB" b="0" i="0" dirty="0">
                          <a:latin typeface="OpenDyslexicAlta" pitchFamily="2" charset="77"/>
                          <a:ea typeface="OpenDyslexic" charset="0"/>
                          <a:cs typeface="OpenDyslexic" charset="0"/>
                        </a:rPr>
                        <a:t>a</a:t>
                      </a:r>
                    </a:p>
                  </a:txBody>
                  <a:tcPr/>
                </a:tc>
                <a:tc>
                  <a:txBody>
                    <a:bodyPr/>
                    <a:lstStyle/>
                    <a:p>
                      <a:pPr algn="ctr"/>
                      <a:r>
                        <a:rPr lang="en-GB" b="0" i="0" dirty="0">
                          <a:latin typeface="OpenDyslexicAlta" pitchFamily="2" charset="77"/>
                          <a:ea typeface="OpenDyslexic" charset="0"/>
                          <a:cs typeface="OpenDyslexic" charset="0"/>
                        </a:rPr>
                        <a:t>f</a:t>
                      </a:r>
                    </a:p>
                  </a:txBody>
                  <a:tcPr/>
                </a:tc>
                <a:extLst>
                  <a:ext uri="{0D108BD9-81ED-4DB2-BD59-A6C34878D82A}">
                    <a16:rowId xmlns:a16="http://schemas.microsoft.com/office/drawing/2014/main" val="10000"/>
                  </a:ext>
                </a:extLst>
              </a:tr>
              <a:tr h="517711">
                <a:tc>
                  <a:txBody>
                    <a:bodyPr/>
                    <a:lstStyle/>
                    <a:p>
                      <a:pPr algn="ctr"/>
                      <a:r>
                        <a:rPr lang="en-GB" sz="2000" b="0" i="0" dirty="0">
                          <a:solidFill>
                            <a:srgbClr val="FF3860"/>
                          </a:solidFill>
                          <a:latin typeface="OpenDyslexicAlta" pitchFamily="2" charset="77"/>
                          <a:ea typeface="OpenDyslexic" charset="0"/>
                          <a:cs typeface="OpenDyslexic" charset="0"/>
                        </a:rPr>
                        <a:t>g</a:t>
                      </a:r>
                    </a:p>
                  </a:txBody>
                  <a:tcPr anchor="ct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r</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a</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f</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f</a:t>
                      </a:r>
                    </a:p>
                  </a:txBody>
                  <a:tcPr anchor="ct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2472045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there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their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here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hear</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see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sea</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too</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two</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blue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blew</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1719579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49725" y="1274187"/>
            <a:ext cx="8896350" cy="5355312"/>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p>
          <a:p>
            <a:r>
              <a:rPr lang="en-GB" dirty="0">
                <a:latin typeface="OpenDyslexicAlta" pitchFamily="2" charset="77"/>
                <a:ea typeface="OpenDyslexic" charset="0"/>
                <a:cs typeface="OpenDyslexic" charset="0"/>
              </a:rPr>
              <a:t> </a:t>
            </a:r>
          </a:p>
          <a:p>
            <a:r>
              <a:rPr lang="en-GB" dirty="0">
                <a:latin typeface="OpenDyslexicAlta" pitchFamily="2" charset="77"/>
                <a:ea typeface="OpenDyslexic" charset="0"/>
                <a:cs typeface="OpenDyslexic" charset="0"/>
              </a:rPr>
              <a:t>___________ was not much time for breakfast.</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girls took off ___________ coats.</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 tried to ___________ what he was saying.</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Please stay ___________ until you are asked to move.</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 love the sound of the ______________.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It was easy to _____________ why he liked the film.</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It was ___________ windy and the kite snapped in ____________.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My favourite colour is ____________.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dry leaves ____________ around the garden.</a:t>
            </a:r>
            <a:endParaRPr lang="en-GB" dirty="0">
              <a:latin typeface="OpenDyslexicAlta" pitchFamily="2" charset="77"/>
            </a:endParaRPr>
          </a:p>
        </p:txBody>
      </p:sp>
    </p:spTree>
    <p:extLst>
      <p:ext uri="{BB962C8B-B14F-4D97-AF65-F5344CB8AC3E}">
        <p14:creationId xmlns:p14="http://schemas.microsoft.com/office/powerpoint/2010/main" val="171481200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there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their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here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hear</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see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sea</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too</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two</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blue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blew</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11478823"/>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49725" y="1274187"/>
            <a:ext cx="8896350" cy="5355312"/>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p>
          <a:p>
            <a:r>
              <a:rPr lang="en-GB" dirty="0">
                <a:latin typeface="OpenDyslexicAlta" pitchFamily="2" charset="77"/>
                <a:ea typeface="OpenDyslexic" charset="0"/>
                <a:cs typeface="OpenDyslexic" charset="0"/>
              </a:rPr>
              <a:t> </a:t>
            </a:r>
          </a:p>
          <a:p>
            <a:r>
              <a:rPr lang="en-GB" dirty="0">
                <a:latin typeface="OpenDyslexicAlta" pitchFamily="2" charset="77"/>
                <a:ea typeface="OpenDyslexic" charset="0"/>
                <a:cs typeface="OpenDyslexic" charset="0"/>
              </a:rPr>
              <a:t>_</a:t>
            </a:r>
            <a:r>
              <a:rPr lang="en-GB" dirty="0">
                <a:solidFill>
                  <a:srgbClr val="FF3860"/>
                </a:solidFill>
                <a:latin typeface="OpenDyslexicAlta" pitchFamily="2" charset="77"/>
                <a:ea typeface="OpenDyslexic" charset="0"/>
                <a:cs typeface="OpenDyslexic" charset="0"/>
              </a:rPr>
              <a:t>there</a:t>
            </a:r>
            <a:r>
              <a:rPr lang="en-GB" dirty="0">
                <a:latin typeface="OpenDyslexicAlta" pitchFamily="2" charset="77"/>
                <a:ea typeface="OpenDyslexic" charset="0"/>
                <a:cs typeface="OpenDyslexic" charset="0"/>
              </a:rPr>
              <a:t>_ was not much time for breakfast.</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girls took off _</a:t>
            </a:r>
            <a:r>
              <a:rPr lang="en-GB" dirty="0" err="1">
                <a:solidFill>
                  <a:srgbClr val="FF3860"/>
                </a:solidFill>
                <a:latin typeface="OpenDyslexicAlta" pitchFamily="2" charset="77"/>
                <a:ea typeface="OpenDyslexic" charset="0"/>
                <a:cs typeface="OpenDyslexic" charset="0"/>
              </a:rPr>
              <a:t>their</a:t>
            </a:r>
            <a:r>
              <a:rPr lang="en-GB" dirty="0" err="1">
                <a:latin typeface="OpenDyslexicAlta" pitchFamily="2" charset="77"/>
                <a:ea typeface="OpenDyslexic" charset="0"/>
                <a:cs typeface="OpenDyslexic" charset="0"/>
              </a:rPr>
              <a:t>_coats</a:t>
            </a:r>
            <a:r>
              <a:rPr lang="en-GB" dirty="0">
                <a:latin typeface="OpenDyslexicAlta" pitchFamily="2" charset="77"/>
                <a:ea typeface="OpenDyslexic" charset="0"/>
                <a:cs typeface="OpenDyslexic" charset="0"/>
              </a:rPr>
              <a:t>.</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 tried to _</a:t>
            </a:r>
            <a:r>
              <a:rPr lang="en-GB" dirty="0">
                <a:solidFill>
                  <a:srgbClr val="FF3860"/>
                </a:solidFill>
                <a:latin typeface="OpenDyslexicAlta" pitchFamily="2" charset="77"/>
                <a:ea typeface="OpenDyslexic" charset="0"/>
                <a:cs typeface="OpenDyslexic" charset="0"/>
              </a:rPr>
              <a:t> hear</a:t>
            </a:r>
            <a:r>
              <a:rPr lang="en-GB" dirty="0">
                <a:latin typeface="OpenDyslexicAlta" pitchFamily="2" charset="77"/>
                <a:ea typeface="OpenDyslexic" charset="0"/>
                <a:cs typeface="OpenDyslexic" charset="0"/>
              </a:rPr>
              <a:t>_ what he was saying.</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Please stay _ </a:t>
            </a:r>
            <a:r>
              <a:rPr lang="en-GB" dirty="0">
                <a:solidFill>
                  <a:srgbClr val="FF3860"/>
                </a:solidFill>
                <a:latin typeface="OpenDyslexicAlta" pitchFamily="2" charset="77"/>
                <a:ea typeface="OpenDyslexic" charset="0"/>
                <a:cs typeface="OpenDyslexic" charset="0"/>
              </a:rPr>
              <a:t>here</a:t>
            </a:r>
            <a:r>
              <a:rPr lang="en-GB" dirty="0">
                <a:latin typeface="OpenDyslexicAlta" pitchFamily="2" charset="77"/>
                <a:ea typeface="OpenDyslexic" charset="0"/>
                <a:cs typeface="OpenDyslexic" charset="0"/>
              </a:rPr>
              <a:t>_ until you are asked to move.</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 love the sound of the _</a:t>
            </a:r>
            <a:r>
              <a:rPr lang="en-GB" dirty="0">
                <a:solidFill>
                  <a:srgbClr val="FF3860"/>
                </a:solidFill>
                <a:latin typeface="OpenDyslexicAlta" pitchFamily="2" charset="77"/>
                <a:ea typeface="OpenDyslexic" charset="0"/>
                <a:cs typeface="OpenDyslexic" charset="0"/>
              </a:rPr>
              <a:t>sea</a:t>
            </a:r>
            <a:r>
              <a:rPr lang="en-GB" dirty="0">
                <a:latin typeface="OpenDyslexicAlta" pitchFamily="2" charset="77"/>
                <a:ea typeface="OpenDyslexic" charset="0"/>
                <a:cs typeface="OpenDyslexic" charset="0"/>
              </a:rPr>
              <a:t>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It was easy to _</a:t>
            </a:r>
            <a:r>
              <a:rPr lang="en-GB" dirty="0">
                <a:solidFill>
                  <a:srgbClr val="FF3860"/>
                </a:solidFill>
                <a:latin typeface="OpenDyslexicAlta" pitchFamily="2" charset="77"/>
                <a:ea typeface="OpenDyslexic" charset="0"/>
                <a:cs typeface="OpenDyslexic" charset="0"/>
              </a:rPr>
              <a:t>see</a:t>
            </a:r>
            <a:r>
              <a:rPr lang="en-GB" dirty="0">
                <a:latin typeface="OpenDyslexicAlta" pitchFamily="2" charset="77"/>
                <a:ea typeface="OpenDyslexic" charset="0"/>
                <a:cs typeface="OpenDyslexic" charset="0"/>
              </a:rPr>
              <a:t>_ why he liked the film.</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It was _</a:t>
            </a:r>
            <a:r>
              <a:rPr lang="en-GB" dirty="0">
                <a:solidFill>
                  <a:srgbClr val="FF3860"/>
                </a:solidFill>
                <a:latin typeface="OpenDyslexicAlta" pitchFamily="2" charset="77"/>
                <a:ea typeface="OpenDyslexic" charset="0"/>
                <a:cs typeface="OpenDyslexic" charset="0"/>
              </a:rPr>
              <a:t> too</a:t>
            </a:r>
            <a:r>
              <a:rPr lang="en-GB" dirty="0">
                <a:latin typeface="OpenDyslexicAlta" pitchFamily="2" charset="77"/>
                <a:ea typeface="OpenDyslexic" charset="0"/>
                <a:cs typeface="OpenDyslexic" charset="0"/>
              </a:rPr>
              <a:t>_ windy and the kite snapped in _</a:t>
            </a:r>
            <a:r>
              <a:rPr lang="en-GB" dirty="0">
                <a:solidFill>
                  <a:srgbClr val="FF3860"/>
                </a:solidFill>
                <a:latin typeface="OpenDyslexicAlta" pitchFamily="2" charset="77"/>
                <a:ea typeface="OpenDyslexic" charset="0"/>
                <a:cs typeface="OpenDyslexic" charset="0"/>
              </a:rPr>
              <a:t>two</a:t>
            </a:r>
            <a:r>
              <a:rPr lang="en-GB" dirty="0">
                <a:latin typeface="OpenDyslexicAlta" pitchFamily="2" charset="77"/>
                <a:ea typeface="OpenDyslexic" charset="0"/>
                <a:cs typeface="OpenDyslexic" charset="0"/>
              </a:rPr>
              <a:t>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My favourite colour is _ </a:t>
            </a:r>
            <a:r>
              <a:rPr lang="en-GB" dirty="0">
                <a:solidFill>
                  <a:srgbClr val="FF3860"/>
                </a:solidFill>
                <a:latin typeface="OpenDyslexicAlta" pitchFamily="2" charset="77"/>
                <a:ea typeface="OpenDyslexic" charset="0"/>
                <a:cs typeface="OpenDyslexic" charset="0"/>
              </a:rPr>
              <a:t>blue</a:t>
            </a:r>
            <a:r>
              <a:rPr lang="en-GB" dirty="0">
                <a:latin typeface="OpenDyslexicAlta" pitchFamily="2" charset="77"/>
                <a:ea typeface="OpenDyslexic" charset="0"/>
                <a:cs typeface="OpenDyslexic" charset="0"/>
              </a:rPr>
              <a:t>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dry leaves _ </a:t>
            </a:r>
            <a:r>
              <a:rPr lang="en-GB" dirty="0">
                <a:solidFill>
                  <a:srgbClr val="FF3860"/>
                </a:solidFill>
                <a:latin typeface="OpenDyslexicAlta" pitchFamily="2" charset="77"/>
                <a:ea typeface="OpenDyslexic" charset="0"/>
                <a:cs typeface="OpenDyslexic" charset="0"/>
              </a:rPr>
              <a:t>blew</a:t>
            </a:r>
            <a:r>
              <a:rPr lang="en-GB" dirty="0">
                <a:latin typeface="OpenDyslexicAlta" pitchFamily="2" charset="77"/>
                <a:ea typeface="OpenDyslexic" charset="0"/>
                <a:cs typeface="OpenDyslexic" charset="0"/>
              </a:rPr>
              <a:t>_ around the garden.</a:t>
            </a:r>
            <a:endParaRPr lang="en-GB" dirty="0">
              <a:latin typeface="OpenDyslexicAlta" pitchFamily="2" charset="77"/>
            </a:endParaRPr>
          </a:p>
        </p:txBody>
      </p:sp>
    </p:spTree>
    <p:extLst>
      <p:ext uri="{BB962C8B-B14F-4D97-AF65-F5344CB8AC3E}">
        <p14:creationId xmlns:p14="http://schemas.microsoft.com/office/powerpoint/2010/main" val="411413410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These words are homophones or near homophones.  They have the same pronunciation but different spellings and/or meanings.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32</a:t>
            </a:r>
          </a:p>
        </p:txBody>
      </p:sp>
    </p:spTree>
    <p:extLst>
      <p:ext uri="{BB962C8B-B14F-4D97-AF65-F5344CB8AC3E}">
        <p14:creationId xmlns:p14="http://schemas.microsoft.com/office/powerpoint/2010/main" val="225238861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32</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These words are homophones or near homophones.  They have the same pronunciation but different spellings and/or meanings.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313174411"/>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600" b="0" i="0" dirty="0">
                          <a:latin typeface="Muli" pitchFamily="2" charset="77"/>
                        </a:rPr>
                        <a:t>Can the children remember what a homophone is? </a:t>
                      </a:r>
                      <a:r>
                        <a:rPr lang="en-GB" sz="1600" b="0" i="0" baseline="0" dirty="0">
                          <a:latin typeface="Muli" pitchFamily="2" charset="77"/>
                        </a:rPr>
                        <a:t>Can they think of any examples from last week?  Define them as words which have the same pronunciation but different meanings and/or spellings.   Remind them that near homophones have slightly different pronunciations. </a:t>
                      </a:r>
                      <a:endParaRPr lang="en-GB" sz="1600" b="0" i="0" dirty="0">
                        <a:latin typeface="Muli" pitchFamily="2" charset="77"/>
                      </a:endParaRP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600" b="0" i="0" baseline="0" dirty="0">
                          <a:latin typeface="Muli" pitchFamily="2" charset="77"/>
                        </a:rPr>
                        <a:t>Using the PowerPoint, display each example on the whiteboard. Ask the children to write down the word that they think goes in each gap.</a:t>
                      </a:r>
                    </a:p>
                    <a:p>
                      <a:endParaRPr lang="en-GB" sz="1600" b="0" i="0" baseline="0" dirty="0">
                        <a:latin typeface="Muli" pitchFamily="2" charset="77"/>
                      </a:endParaRPr>
                    </a:p>
                    <a:p>
                      <a:r>
                        <a:rPr lang="en-GB" sz="1600" b="0" i="0" baseline="0" dirty="0">
                          <a:latin typeface="Muli" pitchFamily="2" charset="77"/>
                        </a:rPr>
                        <a:t>After each example ask the children to share their responses and discuss any errors or misconceptions. </a:t>
                      </a:r>
                    </a:p>
                    <a:p>
                      <a:r>
                        <a:rPr lang="en-GB" sz="1600" b="0" i="0" baseline="0" dirty="0">
                          <a:latin typeface="Muli" pitchFamily="2" charset="77"/>
                        </a:rPr>
                        <a:t>Teacher can choose to reveal the two spellings before or after the pupil attempts.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600" b="0" i="0" dirty="0">
                          <a:latin typeface="Muli" pitchFamily="2" charset="77"/>
                        </a:rPr>
                        <a:t>In</a:t>
                      </a:r>
                      <a:r>
                        <a:rPr lang="en-GB" sz="1600" b="0" i="0" baseline="0" dirty="0">
                          <a:latin typeface="Muli" pitchFamily="2" charset="77"/>
                        </a:rPr>
                        <a:t> small groups.  One child writes a sentence with one of this week’s spellings missing. E.g. The ________ flew to all of the flowers.</a:t>
                      </a:r>
                      <a:br>
                        <a:rPr lang="en-GB" sz="1600" b="0" i="0" baseline="0" dirty="0">
                          <a:latin typeface="Muli" pitchFamily="2" charset="77"/>
                        </a:rPr>
                      </a:br>
                      <a:endParaRPr lang="en-GB" sz="1600" b="0" i="0" baseline="0" dirty="0">
                        <a:latin typeface="Muli" pitchFamily="2" charset="77"/>
                      </a:endParaRPr>
                    </a:p>
                    <a:p>
                      <a:r>
                        <a:rPr lang="en-GB" sz="1600" b="0" i="0" baseline="0" dirty="0">
                          <a:latin typeface="Muli" pitchFamily="2" charset="77"/>
                        </a:rPr>
                        <a:t>The children on their table then write down the correct spelling on their whiteboards.  The child who created the question shares which they thought was the right question and check each others’ answers. </a:t>
                      </a:r>
                      <a:endParaRPr lang="en-GB" sz="16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106464712"/>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quiet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quite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bare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bear</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sun</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son</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be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bee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night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63223327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library was very _______.</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quite           quiet</a:t>
            </a:r>
          </a:p>
        </p:txBody>
      </p:sp>
    </p:spTree>
    <p:extLst>
      <p:ext uri="{BB962C8B-B14F-4D97-AF65-F5344CB8AC3E}">
        <p14:creationId xmlns:p14="http://schemas.microsoft.com/office/powerpoint/2010/main" val="77739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library was very _</a:t>
            </a:r>
            <a:r>
              <a:rPr lang="en-GB" dirty="0">
                <a:solidFill>
                  <a:srgbClr val="FF3860"/>
                </a:solidFill>
              </a:rPr>
              <a:t>quiet</a:t>
            </a:r>
            <a:r>
              <a:rPr lang="en-GB" dirty="0"/>
              <a:t>_.</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quite           </a:t>
            </a:r>
            <a:r>
              <a:rPr lang="en-GB" sz="4200" dirty="0">
                <a:solidFill>
                  <a:srgbClr val="FF3860"/>
                </a:solidFill>
              </a:rPr>
              <a:t>quiet</a:t>
            </a:r>
          </a:p>
        </p:txBody>
      </p:sp>
      <p:sp>
        <p:nvSpPr>
          <p:cNvPr id="4" name="TextBox 3">
            <a:extLst>
              <a:ext uri="{FF2B5EF4-FFF2-40B4-BE49-F238E27FC236}">
                <a16:creationId xmlns:a16="http://schemas.microsoft.com/office/drawing/2014/main" id="{54F92360-70AB-6740-8096-14A6C5A2A741}"/>
              </a:ext>
            </a:extLst>
          </p:cNvPr>
          <p:cNvSpPr txBox="1"/>
          <p:nvPr/>
        </p:nvSpPr>
        <p:spPr>
          <a:xfrm>
            <a:off x="436880" y="304800"/>
            <a:ext cx="1148080" cy="338554"/>
          </a:xfrm>
          <a:prstGeom prst="rect">
            <a:avLst/>
          </a:prstGeom>
          <a:noFill/>
        </p:spPr>
        <p:txBody>
          <a:bodyPr wrap="square" rtlCol="0">
            <a:spAutoFit/>
          </a:bodyPr>
          <a:lstStyle/>
          <a:p>
            <a:r>
              <a:rPr lang="en-US" sz="1600" dirty="0">
                <a:solidFill>
                  <a:srgbClr val="FF3860"/>
                </a:solidFill>
              </a:rPr>
              <a:t>Answers: </a:t>
            </a:r>
          </a:p>
        </p:txBody>
      </p:sp>
    </p:spTree>
    <p:extLst>
      <p:ext uri="{BB962C8B-B14F-4D97-AF65-F5344CB8AC3E}">
        <p14:creationId xmlns:p14="http://schemas.microsoft.com/office/powerpoint/2010/main" val="59768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a:xfrm>
            <a:off x="401781" y="1431925"/>
            <a:ext cx="11305309" cy="1325563"/>
          </a:xfrm>
        </p:spPr>
        <p:txBody>
          <a:bodyPr>
            <a:normAutofit/>
          </a:bodyPr>
          <a:lstStyle/>
          <a:p>
            <a:r>
              <a:rPr lang="en-GB" sz="4000" dirty="0"/>
              <a:t>The brown ______ growled at the man.</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bear           bare</a:t>
            </a:r>
          </a:p>
        </p:txBody>
      </p:sp>
    </p:spTree>
    <p:extLst>
      <p:ext uri="{BB962C8B-B14F-4D97-AF65-F5344CB8AC3E}">
        <p14:creationId xmlns:p14="http://schemas.microsoft.com/office/powerpoint/2010/main" val="68591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arn(inVertical)">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a:xfrm>
            <a:off x="436879" y="1431925"/>
            <a:ext cx="11325629" cy="1325563"/>
          </a:xfrm>
        </p:spPr>
        <p:txBody>
          <a:bodyPr>
            <a:normAutofit/>
          </a:bodyPr>
          <a:lstStyle/>
          <a:p>
            <a:r>
              <a:rPr lang="en-GB" sz="4000" dirty="0"/>
              <a:t>The brown _</a:t>
            </a:r>
            <a:r>
              <a:rPr lang="en-GB" sz="4000" dirty="0">
                <a:solidFill>
                  <a:srgbClr val="FF3860"/>
                </a:solidFill>
              </a:rPr>
              <a:t> bear</a:t>
            </a:r>
            <a:r>
              <a:rPr lang="en-GB" sz="4000" dirty="0"/>
              <a:t>_ growled at the man.</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solidFill>
                  <a:srgbClr val="FF3860"/>
                </a:solidFill>
              </a:rPr>
              <a:t>bear </a:t>
            </a:r>
            <a:r>
              <a:rPr lang="en-GB" sz="4200" dirty="0"/>
              <a:t>          bare</a:t>
            </a:r>
          </a:p>
        </p:txBody>
      </p:sp>
      <p:sp>
        <p:nvSpPr>
          <p:cNvPr id="4" name="TextBox 3">
            <a:extLst>
              <a:ext uri="{FF2B5EF4-FFF2-40B4-BE49-F238E27FC236}">
                <a16:creationId xmlns:a16="http://schemas.microsoft.com/office/drawing/2014/main" id="{F3567485-0C0B-964D-BAB3-B0CF2C44B977}"/>
              </a:ext>
            </a:extLst>
          </p:cNvPr>
          <p:cNvSpPr txBox="1"/>
          <p:nvPr/>
        </p:nvSpPr>
        <p:spPr>
          <a:xfrm>
            <a:off x="436880" y="304800"/>
            <a:ext cx="1148080" cy="338554"/>
          </a:xfrm>
          <a:prstGeom prst="rect">
            <a:avLst/>
          </a:prstGeom>
          <a:noFill/>
        </p:spPr>
        <p:txBody>
          <a:bodyPr wrap="square" rtlCol="0">
            <a:spAutoFit/>
          </a:bodyPr>
          <a:lstStyle/>
          <a:p>
            <a:r>
              <a:rPr lang="en-US" sz="1600" dirty="0">
                <a:solidFill>
                  <a:srgbClr val="FF3860"/>
                </a:solidFill>
              </a:rPr>
              <a:t>Answers: </a:t>
            </a:r>
          </a:p>
        </p:txBody>
      </p:sp>
    </p:spTree>
    <p:extLst>
      <p:ext uri="{BB962C8B-B14F-4D97-AF65-F5344CB8AC3E}">
        <p14:creationId xmlns:p14="http://schemas.microsoft.com/office/powerpoint/2010/main" val="153923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arn(inVertical)">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a:xfrm>
            <a:off x="838198" y="1431925"/>
            <a:ext cx="10515601" cy="1325563"/>
          </a:xfrm>
        </p:spPr>
        <p:txBody>
          <a:bodyPr>
            <a:normAutofit/>
          </a:bodyPr>
          <a:lstStyle/>
          <a:p>
            <a:pPr>
              <a:lnSpc>
                <a:spcPct val="100000"/>
              </a:lnSpc>
            </a:pPr>
            <a:r>
              <a:rPr lang="en-GB" sz="4000" dirty="0"/>
              <a:t>The ______ was so bright I needed sunglasses.</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son           sun</a:t>
            </a:r>
          </a:p>
        </p:txBody>
      </p:sp>
    </p:spTree>
    <p:extLst>
      <p:ext uri="{BB962C8B-B14F-4D97-AF65-F5344CB8AC3E}">
        <p14:creationId xmlns:p14="http://schemas.microsoft.com/office/powerpoint/2010/main" val="314085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a:xfrm>
            <a:off x="838200" y="1334943"/>
            <a:ext cx="10515600" cy="1602220"/>
          </a:xfrm>
        </p:spPr>
        <p:txBody>
          <a:bodyPr>
            <a:normAutofit/>
          </a:bodyPr>
          <a:lstStyle/>
          <a:p>
            <a:pPr>
              <a:lnSpc>
                <a:spcPct val="100000"/>
              </a:lnSpc>
            </a:pPr>
            <a:r>
              <a:rPr lang="en-GB" dirty="0"/>
              <a:t>The _ </a:t>
            </a:r>
            <a:r>
              <a:rPr lang="en-GB" dirty="0">
                <a:solidFill>
                  <a:srgbClr val="FF3860"/>
                </a:solidFill>
              </a:rPr>
              <a:t>sun</a:t>
            </a:r>
            <a:r>
              <a:rPr lang="en-GB" dirty="0"/>
              <a:t>_ was so bright I needed sunglasses.</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son           </a:t>
            </a:r>
            <a:r>
              <a:rPr lang="en-GB" sz="4200" dirty="0">
                <a:solidFill>
                  <a:srgbClr val="FF3860"/>
                </a:solidFill>
              </a:rPr>
              <a:t>sun</a:t>
            </a:r>
          </a:p>
        </p:txBody>
      </p:sp>
      <p:sp>
        <p:nvSpPr>
          <p:cNvPr id="4" name="TextBox 3">
            <a:extLst>
              <a:ext uri="{FF2B5EF4-FFF2-40B4-BE49-F238E27FC236}">
                <a16:creationId xmlns:a16="http://schemas.microsoft.com/office/drawing/2014/main" id="{64D30FB4-DA68-0B40-9F7C-5D8F5B41EE11}"/>
              </a:ext>
            </a:extLst>
          </p:cNvPr>
          <p:cNvSpPr txBox="1"/>
          <p:nvPr/>
        </p:nvSpPr>
        <p:spPr>
          <a:xfrm>
            <a:off x="436880" y="304800"/>
            <a:ext cx="1148080" cy="338554"/>
          </a:xfrm>
          <a:prstGeom prst="rect">
            <a:avLst/>
          </a:prstGeom>
          <a:noFill/>
        </p:spPr>
        <p:txBody>
          <a:bodyPr wrap="square" rtlCol="0">
            <a:spAutoFit/>
          </a:bodyPr>
          <a:lstStyle/>
          <a:p>
            <a:r>
              <a:rPr lang="en-US" sz="1600" dirty="0">
                <a:solidFill>
                  <a:srgbClr val="FF3860"/>
                </a:solidFill>
              </a:rPr>
              <a:t>Answers: </a:t>
            </a:r>
          </a:p>
        </p:txBody>
      </p:sp>
    </p:spTree>
    <p:extLst>
      <p:ext uri="{BB962C8B-B14F-4D97-AF65-F5344CB8AC3E}">
        <p14:creationId xmlns:p14="http://schemas.microsoft.com/office/powerpoint/2010/main" val="172503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/s/ sound spelt c before e, </a:t>
            </a:r>
            <a:r>
              <a:rPr lang="en-GB" dirty="0" err="1"/>
              <a:t>i</a:t>
            </a:r>
            <a:r>
              <a:rPr lang="en-GB" dirty="0"/>
              <a:t> and y</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4</a:t>
            </a:r>
          </a:p>
        </p:txBody>
      </p:sp>
    </p:spTree>
    <p:extLst>
      <p:ext uri="{BB962C8B-B14F-4D97-AF65-F5344CB8AC3E}">
        <p14:creationId xmlns:p14="http://schemas.microsoft.com/office/powerpoint/2010/main" val="341464137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brave ______ rescued the princess.</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knight           night</a:t>
            </a:r>
          </a:p>
        </p:txBody>
      </p:sp>
    </p:spTree>
    <p:extLst>
      <p:ext uri="{BB962C8B-B14F-4D97-AF65-F5344CB8AC3E}">
        <p14:creationId xmlns:p14="http://schemas.microsoft.com/office/powerpoint/2010/main" val="211518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brave _</a:t>
            </a:r>
            <a:r>
              <a:rPr lang="en-GB" dirty="0">
                <a:solidFill>
                  <a:srgbClr val="FF3860"/>
                </a:solidFill>
              </a:rPr>
              <a:t>knight</a:t>
            </a:r>
            <a:r>
              <a:rPr lang="en-GB" dirty="0"/>
              <a:t>_ rescued the princess.</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solidFill>
                  <a:srgbClr val="FF3860"/>
                </a:solidFill>
              </a:rPr>
              <a:t>knight </a:t>
            </a:r>
            <a:r>
              <a:rPr lang="en-GB" sz="4200" dirty="0"/>
              <a:t>          night</a:t>
            </a:r>
          </a:p>
        </p:txBody>
      </p:sp>
      <p:sp>
        <p:nvSpPr>
          <p:cNvPr id="4" name="TextBox 3">
            <a:extLst>
              <a:ext uri="{FF2B5EF4-FFF2-40B4-BE49-F238E27FC236}">
                <a16:creationId xmlns:a16="http://schemas.microsoft.com/office/drawing/2014/main" id="{4120CE7C-757B-D44E-B8A1-9F8BB41D0DE5}"/>
              </a:ext>
            </a:extLst>
          </p:cNvPr>
          <p:cNvSpPr txBox="1"/>
          <p:nvPr/>
        </p:nvSpPr>
        <p:spPr>
          <a:xfrm>
            <a:off x="436880" y="304800"/>
            <a:ext cx="1148080" cy="338554"/>
          </a:xfrm>
          <a:prstGeom prst="rect">
            <a:avLst/>
          </a:prstGeom>
          <a:noFill/>
        </p:spPr>
        <p:txBody>
          <a:bodyPr wrap="square" rtlCol="0">
            <a:spAutoFit/>
          </a:bodyPr>
          <a:lstStyle/>
          <a:p>
            <a:r>
              <a:rPr lang="en-US" sz="1600" dirty="0">
                <a:solidFill>
                  <a:srgbClr val="FF3860"/>
                </a:solidFill>
              </a:rPr>
              <a:t>Answers: </a:t>
            </a:r>
          </a:p>
        </p:txBody>
      </p:sp>
    </p:spTree>
    <p:extLst>
      <p:ext uri="{BB962C8B-B14F-4D97-AF65-F5344CB8AC3E}">
        <p14:creationId xmlns:p14="http://schemas.microsoft.com/office/powerpoint/2010/main" val="400672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21973334"/>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235686448"/>
                    </a:ext>
                  </a:extLst>
                </a:gridCol>
                <a:gridCol w="1858433">
                  <a:extLst>
                    <a:ext uri="{9D8B030D-6E8A-4147-A177-3AD203B41FA5}">
                      <a16:colId xmlns:a16="http://schemas.microsoft.com/office/drawing/2014/main" val="65818853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quiet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quite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bare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bear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sun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night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knight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4707668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1479168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67768455"/>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quiet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quite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bare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bear</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sun</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son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night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93194944"/>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49725" y="1274187"/>
            <a:ext cx="8896350" cy="5355312"/>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p>
          <a:p>
            <a:r>
              <a:rPr lang="en-GB" dirty="0">
                <a:latin typeface="OpenDyslexicAlta" pitchFamily="2" charset="77"/>
                <a:ea typeface="OpenDyslexic" charset="0"/>
                <a:cs typeface="OpenDyslexic" charset="0"/>
              </a:rPr>
              <a:t> </a:t>
            </a:r>
          </a:p>
          <a:p>
            <a:r>
              <a:rPr lang="en-GB" dirty="0">
                <a:latin typeface="OpenDyslexicAlta" pitchFamily="2" charset="77"/>
                <a:ea typeface="OpenDyslexic" charset="0"/>
                <a:cs typeface="OpenDyslexic" charset="0"/>
              </a:rPr>
              <a:t>It suddenly went __________ and the whole playground stood still.</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pasta was __________ hot and I had to wait to eat it.</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A polar ___________ will mainly eat seals.</a:t>
            </a:r>
          </a:p>
          <a:p>
            <a:r>
              <a:rPr lang="en-GB" dirty="0">
                <a:latin typeface="OpenDyslexicAlta" pitchFamily="2" charset="77"/>
                <a:ea typeface="OpenDyslexic" charset="0"/>
                <a:cs typeface="OpenDyslexic" charset="0"/>
              </a:rPr>
              <a:t> </a:t>
            </a:r>
          </a:p>
          <a:p>
            <a:r>
              <a:rPr lang="en-GB" dirty="0">
                <a:latin typeface="OpenDyslexicAlta" pitchFamily="2" charset="77"/>
                <a:ea typeface="OpenDyslexic" charset="0"/>
                <a:cs typeface="OpenDyslexic" charset="0"/>
              </a:rPr>
              <a:t>Her _________ legs were far too cold in the snow.</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____________ is a giant star.</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His ____________ asked him whether he could borrow the car.</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sound was coming from a rather large bumble ___________.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He tried hard to ___________ a good friend.</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That ___________, he saw the ____________ leave the castle.</a:t>
            </a:r>
            <a:endParaRPr lang="en-GB" dirty="0">
              <a:latin typeface="OpenDyslexicAlta" pitchFamily="2" charset="77"/>
            </a:endParaRPr>
          </a:p>
        </p:txBody>
      </p:sp>
    </p:spTree>
    <p:extLst>
      <p:ext uri="{BB962C8B-B14F-4D97-AF65-F5344CB8AC3E}">
        <p14:creationId xmlns:p14="http://schemas.microsoft.com/office/powerpoint/2010/main" val="205293542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quiet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quite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bare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bear</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sun</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son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night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5772845"/>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49725" y="1274187"/>
            <a:ext cx="8896350" cy="5355312"/>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p>
          <a:p>
            <a:r>
              <a:rPr lang="en-GB" dirty="0">
                <a:latin typeface="OpenDyslexicAlta" pitchFamily="2" charset="77"/>
                <a:ea typeface="OpenDyslexic" charset="0"/>
                <a:cs typeface="OpenDyslexic" charset="0"/>
              </a:rPr>
              <a:t> </a:t>
            </a:r>
          </a:p>
          <a:p>
            <a:r>
              <a:rPr lang="en-GB" dirty="0">
                <a:latin typeface="OpenDyslexicAlta" pitchFamily="2" charset="77"/>
                <a:ea typeface="OpenDyslexic" charset="0"/>
                <a:cs typeface="OpenDyslexic" charset="0"/>
              </a:rPr>
              <a:t>It suddenly went _ </a:t>
            </a:r>
            <a:r>
              <a:rPr lang="en-GB" dirty="0">
                <a:solidFill>
                  <a:srgbClr val="FF3860"/>
                </a:solidFill>
                <a:latin typeface="OpenDyslexicAlta" pitchFamily="2" charset="77"/>
                <a:ea typeface="OpenDyslexic" charset="0"/>
                <a:cs typeface="OpenDyslexic" charset="0"/>
              </a:rPr>
              <a:t>quiet</a:t>
            </a:r>
            <a:r>
              <a:rPr lang="en-GB" dirty="0">
                <a:latin typeface="OpenDyslexicAlta" pitchFamily="2" charset="77"/>
                <a:ea typeface="OpenDyslexic" charset="0"/>
                <a:cs typeface="OpenDyslexic" charset="0"/>
              </a:rPr>
              <a:t>_ and the whole playground stood still.</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pasta was _</a:t>
            </a:r>
            <a:r>
              <a:rPr lang="en-GB" dirty="0">
                <a:solidFill>
                  <a:srgbClr val="FF3860"/>
                </a:solidFill>
                <a:latin typeface="OpenDyslexicAlta" pitchFamily="2" charset="77"/>
                <a:ea typeface="OpenDyslexic" charset="0"/>
                <a:cs typeface="OpenDyslexic" charset="0"/>
              </a:rPr>
              <a:t> quite</a:t>
            </a:r>
            <a:r>
              <a:rPr lang="en-GB" dirty="0">
                <a:latin typeface="OpenDyslexicAlta" pitchFamily="2" charset="77"/>
                <a:ea typeface="OpenDyslexic" charset="0"/>
                <a:cs typeface="OpenDyslexic" charset="0"/>
              </a:rPr>
              <a:t>_ hot and I had to wait to eat it.</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A polar _ </a:t>
            </a:r>
            <a:r>
              <a:rPr lang="en-GB" dirty="0">
                <a:solidFill>
                  <a:srgbClr val="FF3860"/>
                </a:solidFill>
                <a:latin typeface="OpenDyslexicAlta" pitchFamily="2" charset="77"/>
                <a:ea typeface="OpenDyslexic" charset="0"/>
                <a:cs typeface="OpenDyslexic" charset="0"/>
              </a:rPr>
              <a:t>bear</a:t>
            </a:r>
            <a:r>
              <a:rPr lang="en-GB" dirty="0">
                <a:latin typeface="OpenDyslexicAlta" pitchFamily="2" charset="77"/>
                <a:ea typeface="OpenDyslexic" charset="0"/>
                <a:cs typeface="OpenDyslexic" charset="0"/>
              </a:rPr>
              <a:t>_ will mainly eat seals.</a:t>
            </a:r>
          </a:p>
          <a:p>
            <a:r>
              <a:rPr lang="en-GB" dirty="0">
                <a:latin typeface="OpenDyslexicAlta" pitchFamily="2" charset="77"/>
                <a:ea typeface="OpenDyslexic" charset="0"/>
                <a:cs typeface="OpenDyslexic" charset="0"/>
              </a:rPr>
              <a:t> </a:t>
            </a:r>
          </a:p>
          <a:p>
            <a:r>
              <a:rPr lang="en-GB" dirty="0">
                <a:latin typeface="OpenDyslexicAlta" pitchFamily="2" charset="77"/>
                <a:ea typeface="OpenDyslexic" charset="0"/>
                <a:cs typeface="OpenDyslexic" charset="0"/>
              </a:rPr>
              <a:t>Her _ </a:t>
            </a:r>
            <a:r>
              <a:rPr lang="en-GB" dirty="0">
                <a:solidFill>
                  <a:srgbClr val="FF3860"/>
                </a:solidFill>
                <a:latin typeface="OpenDyslexicAlta" pitchFamily="2" charset="77"/>
                <a:ea typeface="OpenDyslexic" charset="0"/>
                <a:cs typeface="OpenDyslexic" charset="0"/>
              </a:rPr>
              <a:t>bare</a:t>
            </a:r>
            <a:r>
              <a:rPr lang="en-GB" dirty="0">
                <a:latin typeface="OpenDyslexicAlta" pitchFamily="2" charset="77"/>
                <a:ea typeface="OpenDyslexic" charset="0"/>
                <a:cs typeface="OpenDyslexic" charset="0"/>
              </a:rPr>
              <a:t>_ legs were far too cold in the snow.</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_ </a:t>
            </a:r>
            <a:r>
              <a:rPr lang="en-GB" dirty="0">
                <a:solidFill>
                  <a:srgbClr val="FF3860"/>
                </a:solidFill>
                <a:latin typeface="OpenDyslexicAlta" pitchFamily="2" charset="77"/>
                <a:ea typeface="OpenDyslexic" charset="0"/>
                <a:cs typeface="OpenDyslexic" charset="0"/>
              </a:rPr>
              <a:t>sun</a:t>
            </a:r>
            <a:r>
              <a:rPr lang="en-GB" dirty="0">
                <a:latin typeface="OpenDyslexicAlta" pitchFamily="2" charset="77"/>
                <a:ea typeface="OpenDyslexic" charset="0"/>
                <a:cs typeface="OpenDyslexic" charset="0"/>
              </a:rPr>
              <a:t>_ is a giant star.</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His _</a:t>
            </a:r>
            <a:r>
              <a:rPr lang="en-GB" dirty="0">
                <a:solidFill>
                  <a:srgbClr val="FF3860"/>
                </a:solidFill>
                <a:latin typeface="OpenDyslexicAlta" pitchFamily="2" charset="77"/>
                <a:ea typeface="OpenDyslexic" charset="0"/>
                <a:cs typeface="OpenDyslexic" charset="0"/>
              </a:rPr>
              <a:t>son</a:t>
            </a:r>
            <a:r>
              <a:rPr lang="en-GB" dirty="0">
                <a:latin typeface="OpenDyslexicAlta" pitchFamily="2" charset="77"/>
                <a:ea typeface="OpenDyslexic" charset="0"/>
                <a:cs typeface="OpenDyslexic" charset="0"/>
              </a:rPr>
              <a:t>_ asked him whether he could borrow the car.</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sound was coming from a rather large bumble _ </a:t>
            </a:r>
            <a:r>
              <a:rPr lang="en-GB" dirty="0">
                <a:solidFill>
                  <a:srgbClr val="FF3860"/>
                </a:solidFill>
                <a:latin typeface="OpenDyslexicAlta" pitchFamily="2" charset="77"/>
                <a:ea typeface="OpenDyslexic" charset="0"/>
                <a:cs typeface="OpenDyslexic" charset="0"/>
              </a:rPr>
              <a:t>bee</a:t>
            </a:r>
            <a:r>
              <a:rPr lang="en-GB" dirty="0">
                <a:latin typeface="OpenDyslexicAlta" pitchFamily="2" charset="77"/>
                <a:ea typeface="OpenDyslexic" charset="0"/>
                <a:cs typeface="OpenDyslexic" charset="0"/>
              </a:rPr>
              <a:t>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He tried hard to _</a:t>
            </a:r>
            <a:r>
              <a:rPr lang="en-GB" dirty="0">
                <a:solidFill>
                  <a:srgbClr val="FF3860"/>
                </a:solidFill>
                <a:latin typeface="OpenDyslexicAlta" pitchFamily="2" charset="77"/>
                <a:ea typeface="OpenDyslexic" charset="0"/>
                <a:cs typeface="OpenDyslexic" charset="0"/>
              </a:rPr>
              <a:t>be</a:t>
            </a:r>
            <a:r>
              <a:rPr lang="en-GB" dirty="0">
                <a:latin typeface="OpenDyslexicAlta" pitchFamily="2" charset="77"/>
                <a:ea typeface="OpenDyslexic" charset="0"/>
                <a:cs typeface="OpenDyslexic" charset="0"/>
              </a:rPr>
              <a:t>_ a good friend.</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That _ </a:t>
            </a:r>
            <a:r>
              <a:rPr lang="en-GB" dirty="0">
                <a:solidFill>
                  <a:srgbClr val="FF3860"/>
                </a:solidFill>
                <a:latin typeface="OpenDyslexicAlta" pitchFamily="2" charset="77"/>
                <a:ea typeface="OpenDyslexic" charset="0"/>
                <a:cs typeface="OpenDyslexic" charset="0"/>
              </a:rPr>
              <a:t>night</a:t>
            </a:r>
            <a:r>
              <a:rPr lang="en-GB" dirty="0">
                <a:latin typeface="OpenDyslexicAlta" pitchFamily="2" charset="77"/>
                <a:ea typeface="OpenDyslexic" charset="0"/>
                <a:cs typeface="OpenDyslexic" charset="0"/>
              </a:rPr>
              <a:t>_, he saw the _ </a:t>
            </a:r>
            <a:r>
              <a:rPr lang="en-GB" dirty="0">
                <a:solidFill>
                  <a:srgbClr val="FF3860"/>
                </a:solidFill>
                <a:latin typeface="OpenDyslexicAlta" pitchFamily="2" charset="77"/>
                <a:ea typeface="OpenDyslexic" charset="0"/>
                <a:cs typeface="OpenDyslexic" charset="0"/>
              </a:rPr>
              <a:t>knight</a:t>
            </a:r>
            <a:r>
              <a:rPr lang="en-GB" dirty="0">
                <a:latin typeface="OpenDyslexicAlta" pitchFamily="2" charset="77"/>
                <a:ea typeface="OpenDyslexic" charset="0"/>
                <a:cs typeface="OpenDyslexic" charset="0"/>
              </a:rPr>
              <a:t>_ leave the castle.</a:t>
            </a:r>
            <a:endParaRPr lang="en-GB" dirty="0">
              <a:latin typeface="OpenDyslexicAlta" pitchFamily="2" charset="77"/>
            </a:endParaRPr>
          </a:p>
        </p:txBody>
      </p:sp>
    </p:spTree>
    <p:extLst>
      <p:ext uri="{BB962C8B-B14F-4D97-AF65-F5344CB8AC3E}">
        <p14:creationId xmlns:p14="http://schemas.microsoft.com/office/powerpoint/2010/main" val="252106511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Words ending in ‘-</a:t>
            </a:r>
            <a:r>
              <a:rPr lang="en-GB" dirty="0" err="1"/>
              <a:t>tion</a:t>
            </a:r>
            <a:r>
              <a:rPr lang="en-GB" dirty="0"/>
              <a: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33</a:t>
            </a:r>
          </a:p>
        </p:txBody>
      </p:sp>
    </p:spTree>
    <p:extLst>
      <p:ext uri="{BB962C8B-B14F-4D97-AF65-F5344CB8AC3E}">
        <p14:creationId xmlns:p14="http://schemas.microsoft.com/office/powerpoint/2010/main" val="106683913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33</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Words ending in ‘-</a:t>
            </a:r>
            <a:r>
              <a:rPr lang="en-GB" dirty="0" err="1"/>
              <a:t>tion</a:t>
            </a:r>
            <a:r>
              <a:rPr lang="en-GB" dirty="0"/>
              <a:t>’.</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672564969"/>
              </p:ext>
            </p:extLst>
          </p:nvPr>
        </p:nvGraphicFramePr>
        <p:xfrm>
          <a:off x="3429000" y="1311276"/>
          <a:ext cx="8363607" cy="5302174"/>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38710">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Sometimes it is clear to spot the root word in words ending with ‘</a:t>
                      </a:r>
                      <a:r>
                        <a:rPr lang="en-GB" sz="1700" b="0" i="0" dirty="0" err="1">
                          <a:latin typeface="Muli" pitchFamily="2" charset="77"/>
                        </a:rPr>
                        <a:t>tion</a:t>
                      </a:r>
                      <a:r>
                        <a:rPr lang="en-GB" sz="1700" b="0" i="0" dirty="0">
                          <a:latin typeface="Muli" pitchFamily="2" charset="77"/>
                        </a:rPr>
                        <a:t>’, but other times there is no clear root. </a:t>
                      </a:r>
                    </a:p>
                  </a:txBody>
                  <a:tcPr/>
                </a:tc>
                <a:extLst>
                  <a:ext uri="{0D108BD9-81ED-4DB2-BD59-A6C34878D82A}">
                    <a16:rowId xmlns:a16="http://schemas.microsoft.com/office/drawing/2014/main" val="10000"/>
                  </a:ext>
                </a:extLst>
              </a:tr>
              <a:tr h="2204584">
                <a:tc>
                  <a:txBody>
                    <a:bodyPr/>
                    <a:lstStyle/>
                    <a:p>
                      <a:r>
                        <a:rPr lang="en-GB" sz="1700" b="0" i="0" dirty="0">
                          <a:latin typeface="Muli" pitchFamily="2" charset="77"/>
                        </a:rPr>
                        <a:t>Main Teaching Activity </a:t>
                      </a:r>
                    </a:p>
                  </a:txBody>
                  <a:tcPr/>
                </a:tc>
                <a:tc>
                  <a:txBody>
                    <a:bodyPr/>
                    <a:lstStyle/>
                    <a:p>
                      <a:r>
                        <a:rPr lang="en-US" sz="1800" b="0" i="0" kern="1200" dirty="0">
                          <a:solidFill>
                            <a:schemeClr val="tx1"/>
                          </a:solidFill>
                          <a:effectLst/>
                          <a:latin typeface="Muli" pitchFamily="2" charset="77"/>
                          <a:ea typeface="+mn-ea"/>
                          <a:cs typeface="+mn-cs"/>
                        </a:rPr>
                        <a:t>Ask pupils to clap and count the syllables in potion: ‘po’ / ‘</a:t>
                      </a:r>
                      <a:r>
                        <a:rPr lang="en-US" sz="1800" b="0" i="0" kern="1200" dirty="0" err="1">
                          <a:solidFill>
                            <a:schemeClr val="tx1"/>
                          </a:solidFill>
                          <a:effectLst/>
                          <a:latin typeface="Muli" pitchFamily="2" charset="77"/>
                          <a:ea typeface="+mn-ea"/>
                          <a:cs typeface="+mn-cs"/>
                        </a:rPr>
                        <a:t>tion</a:t>
                      </a:r>
                      <a:r>
                        <a:rPr lang="en-US" sz="1800" b="0" i="0" kern="1200" dirty="0">
                          <a:solidFill>
                            <a:schemeClr val="tx1"/>
                          </a:solidFill>
                          <a:effectLst/>
                          <a:latin typeface="Muli" pitchFamily="2" charset="77"/>
                          <a:ea typeface="+mn-ea"/>
                          <a:cs typeface="+mn-cs"/>
                        </a:rPr>
                        <a:t>’.</a:t>
                      </a:r>
                      <a:endParaRPr lang="en-GB" sz="1800" b="0" i="0" kern="1200" dirty="0">
                        <a:solidFill>
                          <a:schemeClr val="tx1"/>
                        </a:solidFill>
                        <a:effectLst/>
                        <a:latin typeface="Muli" pitchFamily="2" charset="77"/>
                        <a:ea typeface="+mn-ea"/>
                        <a:cs typeface="+mn-cs"/>
                      </a:endParaRPr>
                    </a:p>
                    <a:p>
                      <a:r>
                        <a:rPr lang="en-US" sz="1800" b="0" i="0" kern="1200" dirty="0">
                          <a:solidFill>
                            <a:schemeClr val="tx1"/>
                          </a:solidFill>
                          <a:effectLst/>
                          <a:latin typeface="Muli" pitchFamily="2" charset="77"/>
                          <a:ea typeface="+mn-ea"/>
                          <a:cs typeface="+mn-cs"/>
                        </a:rPr>
                        <a:t>Ask them to spell the first </a:t>
                      </a:r>
                      <a:r>
                        <a:rPr lang="en-GB" sz="1800" b="0" i="0" kern="1200" dirty="0">
                          <a:solidFill>
                            <a:schemeClr val="tx1"/>
                          </a:solidFill>
                          <a:effectLst/>
                          <a:latin typeface="Muli" pitchFamily="2" charset="77"/>
                          <a:ea typeface="+mn-ea"/>
                          <a:cs typeface="+mn-cs"/>
                        </a:rPr>
                        <a:t>syllable.</a:t>
                      </a:r>
                    </a:p>
                    <a:p>
                      <a:r>
                        <a:rPr lang="en-US" sz="1800" b="0" i="0" kern="1200" dirty="0">
                          <a:solidFill>
                            <a:schemeClr val="tx1"/>
                          </a:solidFill>
                          <a:effectLst/>
                          <a:latin typeface="Muli" pitchFamily="2" charset="77"/>
                          <a:ea typeface="+mn-ea"/>
                          <a:cs typeface="+mn-cs"/>
                        </a:rPr>
                        <a:t>‘</a:t>
                      </a:r>
                      <a:r>
                        <a:rPr lang="en-US" sz="1800" b="0" i="0" kern="1200" dirty="0" err="1">
                          <a:solidFill>
                            <a:schemeClr val="tx1"/>
                          </a:solidFill>
                          <a:effectLst/>
                          <a:latin typeface="Muli" pitchFamily="2" charset="77"/>
                          <a:ea typeface="+mn-ea"/>
                          <a:cs typeface="+mn-cs"/>
                        </a:rPr>
                        <a:t>tion</a:t>
                      </a:r>
                      <a:r>
                        <a:rPr lang="en-US" sz="1800" b="0" i="0" kern="1200" dirty="0">
                          <a:solidFill>
                            <a:schemeClr val="tx1"/>
                          </a:solidFill>
                          <a:effectLst/>
                          <a:latin typeface="Muli" pitchFamily="2" charset="77"/>
                          <a:ea typeface="+mn-ea"/>
                          <a:cs typeface="+mn-cs"/>
                        </a:rPr>
                        <a:t>’ is a tricky spelling, one that is not spelt as it sounds. </a:t>
                      </a:r>
                      <a:r>
                        <a:rPr lang="en-GB" sz="1800" b="0" i="0" kern="1200" dirty="0">
                          <a:solidFill>
                            <a:schemeClr val="tx1"/>
                          </a:solidFill>
                          <a:effectLst/>
                          <a:latin typeface="Muli" pitchFamily="2" charset="77"/>
                          <a:ea typeface="+mn-ea"/>
                          <a:cs typeface="+mn-cs"/>
                        </a:rPr>
                        <a:t>Does anyone know how it is spelled?</a:t>
                      </a:r>
                    </a:p>
                    <a:p>
                      <a:endParaRPr lang="en-GB" sz="1800" b="0" i="0" kern="1200" dirty="0">
                        <a:solidFill>
                          <a:schemeClr val="tx1"/>
                        </a:solidFill>
                        <a:effectLst/>
                        <a:latin typeface="Muli" pitchFamily="2" charset="77"/>
                        <a:ea typeface="+mn-ea"/>
                        <a:cs typeface="+mn-cs"/>
                      </a:endParaRPr>
                    </a:p>
                    <a:p>
                      <a:r>
                        <a:rPr lang="en-GB" sz="1800" b="0" i="0" kern="1200" dirty="0">
                          <a:solidFill>
                            <a:schemeClr val="tx1"/>
                          </a:solidFill>
                          <a:effectLst/>
                          <a:latin typeface="Muli" pitchFamily="2" charset="77"/>
                          <a:ea typeface="+mn-ea"/>
                          <a:cs typeface="+mn-cs"/>
                        </a:rPr>
                        <a:t>Write ‘</a:t>
                      </a:r>
                      <a:r>
                        <a:rPr lang="en-GB" sz="1800" b="0" i="0" kern="1200" dirty="0" err="1">
                          <a:solidFill>
                            <a:schemeClr val="tx1"/>
                          </a:solidFill>
                          <a:effectLst/>
                          <a:latin typeface="Muli" pitchFamily="2" charset="77"/>
                          <a:ea typeface="+mn-ea"/>
                          <a:cs typeface="+mn-cs"/>
                        </a:rPr>
                        <a:t>tion</a:t>
                      </a:r>
                      <a:r>
                        <a:rPr lang="en-GB" sz="1800" b="0" i="0" kern="1200" dirty="0">
                          <a:solidFill>
                            <a:schemeClr val="tx1"/>
                          </a:solidFill>
                          <a:effectLst/>
                          <a:latin typeface="Muli" pitchFamily="2" charset="77"/>
                          <a:ea typeface="+mn-ea"/>
                          <a:cs typeface="+mn-cs"/>
                        </a:rPr>
                        <a:t>’ on the board, ask the children to clap out the sounds (</a:t>
                      </a:r>
                      <a:r>
                        <a:rPr lang="en-GB" sz="1800" b="0" i="0" kern="1200" dirty="0" err="1">
                          <a:solidFill>
                            <a:schemeClr val="tx1"/>
                          </a:solidFill>
                          <a:effectLst/>
                          <a:latin typeface="Muli" pitchFamily="2" charset="77"/>
                          <a:ea typeface="+mn-ea"/>
                          <a:cs typeface="+mn-cs"/>
                        </a:rPr>
                        <a:t>t.i.o.n</a:t>
                      </a:r>
                      <a:r>
                        <a:rPr lang="en-GB" sz="1800" b="0" i="0" kern="1200" dirty="0">
                          <a:solidFill>
                            <a:schemeClr val="tx1"/>
                          </a:solidFill>
                          <a:effectLst/>
                          <a:latin typeface="Muli" pitchFamily="2" charset="77"/>
                          <a:ea typeface="+mn-ea"/>
                          <a:cs typeface="+mn-cs"/>
                        </a:rPr>
                        <a:t>), rub a letter away and get them to repeat until all of the letters have gone. Can they still spell ‘</a:t>
                      </a:r>
                      <a:r>
                        <a:rPr lang="en-GB" sz="1800" b="0" i="0" kern="1200" dirty="0" err="1">
                          <a:solidFill>
                            <a:schemeClr val="tx1"/>
                          </a:solidFill>
                          <a:effectLst/>
                          <a:latin typeface="Muli" pitchFamily="2" charset="77"/>
                          <a:ea typeface="+mn-ea"/>
                          <a:cs typeface="+mn-cs"/>
                        </a:rPr>
                        <a:t>tion</a:t>
                      </a:r>
                      <a:r>
                        <a:rPr lang="en-GB" sz="1800" b="0" i="0" kern="1200" dirty="0">
                          <a:solidFill>
                            <a:schemeClr val="tx1"/>
                          </a:solidFill>
                          <a:effectLst/>
                          <a:latin typeface="Muli" pitchFamily="2" charset="77"/>
                          <a:ea typeface="+mn-ea"/>
                          <a:cs typeface="+mn-cs"/>
                        </a:rPr>
                        <a:t>’? </a:t>
                      </a:r>
                    </a:p>
                  </a:txBody>
                  <a:tcPr/>
                </a:tc>
                <a:extLst>
                  <a:ext uri="{0D108BD9-81ED-4DB2-BD59-A6C34878D82A}">
                    <a16:rowId xmlns:a16="http://schemas.microsoft.com/office/drawing/2014/main" val="10001"/>
                  </a:ext>
                </a:extLst>
              </a:tr>
              <a:tr h="1877464">
                <a:tc>
                  <a:txBody>
                    <a:bodyPr/>
                    <a:lstStyle/>
                    <a:p>
                      <a:r>
                        <a:rPr lang="en-GB" sz="1700" b="0" i="0" dirty="0">
                          <a:latin typeface="Muli" pitchFamily="2" charset="77"/>
                        </a:rPr>
                        <a:t>Independent Activity</a:t>
                      </a:r>
                    </a:p>
                  </a:txBody>
                  <a:tcPr/>
                </a:tc>
                <a:tc>
                  <a:txBody>
                    <a:bodyPr/>
                    <a:lstStyle/>
                    <a:p>
                      <a:r>
                        <a:rPr lang="en-GB" sz="1800" b="0" i="0" kern="1200" dirty="0">
                          <a:solidFill>
                            <a:schemeClr val="tx1"/>
                          </a:solidFill>
                          <a:effectLst/>
                          <a:latin typeface="Muli" pitchFamily="2" charset="77"/>
                          <a:ea typeface="+mn-ea"/>
                          <a:cs typeface="+mn-cs"/>
                        </a:rPr>
                        <a:t>Show them the spelling test on the power point and tell them that Abi got 3 out of 10. Can they help spot the mistakes? They can work in pairs.</a:t>
                      </a:r>
                      <a:br>
                        <a:rPr lang="en-GB" sz="1800" b="0" i="0" kern="1200" dirty="0">
                          <a:solidFill>
                            <a:schemeClr val="tx1"/>
                          </a:solidFill>
                          <a:effectLst/>
                          <a:latin typeface="Muli" pitchFamily="2" charset="77"/>
                          <a:ea typeface="+mn-ea"/>
                          <a:cs typeface="+mn-cs"/>
                        </a:rPr>
                      </a:br>
                      <a:br>
                        <a:rPr lang="en-GB" sz="1800" b="0" i="0" kern="1200" dirty="0">
                          <a:solidFill>
                            <a:schemeClr val="tx1"/>
                          </a:solidFill>
                          <a:effectLst/>
                          <a:latin typeface="Muli" pitchFamily="2" charset="77"/>
                          <a:ea typeface="+mn-ea"/>
                          <a:cs typeface="+mn-cs"/>
                        </a:rPr>
                      </a:br>
                      <a:r>
                        <a:rPr lang="en-GB" sz="1800" b="0" i="0" kern="1200" dirty="0">
                          <a:solidFill>
                            <a:schemeClr val="tx1"/>
                          </a:solidFill>
                          <a:effectLst/>
                          <a:latin typeface="Muli" pitchFamily="2" charset="77"/>
                          <a:ea typeface="+mn-ea"/>
                          <a:cs typeface="+mn-cs"/>
                        </a:rPr>
                        <a:t>Remind children that the /shun/ sound is spelled ‘</a:t>
                      </a:r>
                      <a:r>
                        <a:rPr lang="en-GB" sz="1800" b="0" i="0" kern="1200" dirty="0" err="1">
                          <a:solidFill>
                            <a:schemeClr val="tx1"/>
                          </a:solidFill>
                          <a:effectLst/>
                          <a:latin typeface="Muli" pitchFamily="2" charset="77"/>
                          <a:ea typeface="+mn-ea"/>
                          <a:cs typeface="+mn-cs"/>
                        </a:rPr>
                        <a:t>tion</a:t>
                      </a:r>
                      <a:r>
                        <a:rPr lang="en-GB" sz="1800" b="0" i="0" kern="1200" dirty="0">
                          <a:solidFill>
                            <a:schemeClr val="tx1"/>
                          </a:solidFill>
                          <a:effectLst/>
                          <a:latin typeface="Muli" pitchFamily="2" charset="77"/>
                          <a:ea typeface="+mn-ea"/>
                          <a:cs typeface="+mn-cs"/>
                        </a:rPr>
                        <a:t>’ in these words.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64711562"/>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station</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fiction </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motion </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nation</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education</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action</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injection</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caption</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fraction</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competition</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406398500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0164274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Words ending in ‘-</a:t>
                      </a:r>
                      <a:r>
                        <a:rPr lang="en-GB" sz="1400" baseline="0" dirty="0" err="1">
                          <a:latin typeface="Muli" pitchFamily="2" charset="77"/>
                        </a:rPr>
                        <a:t>tion</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618770541"/>
              </p:ext>
            </p:extLst>
          </p:nvPr>
        </p:nvGraphicFramePr>
        <p:xfrm>
          <a:off x="4167590" y="2036918"/>
          <a:ext cx="2787650" cy="448056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196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dirty="0">
                        <a:latin typeface="OpenDyslexicAlta" pitchFamily="2" charset="77"/>
                        <a:ea typeface="OpenDyslexic" charset="0"/>
                        <a:cs typeface="OpenDyslex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err="1">
                          <a:latin typeface="OpenDyslexicAlta" pitchFamily="2" charset="77"/>
                          <a:ea typeface="OpenDyslexic" charset="0"/>
                          <a:cs typeface="OpenDyslexic" charset="0"/>
                        </a:rPr>
                        <a:t>staytion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ficktion</a:t>
                      </a:r>
                      <a:endParaRPr lang="en-GB" sz="2400" b="0" i="0" dirty="0">
                        <a:latin typeface="OpenDyslexicAlta" pitchFamily="2" charset="77"/>
                        <a:ea typeface="OpenDyslexic" charset="0"/>
                        <a:cs typeface="OpenDyslex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err="1">
                          <a:latin typeface="OpenDyslexicAlta" pitchFamily="2" charset="77"/>
                          <a:ea typeface="OpenDyslexic" charset="0"/>
                          <a:cs typeface="OpenDyslexic" charset="0"/>
                        </a:rPr>
                        <a:t>moshun</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nation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educashun</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action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injecton</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caption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fracshun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competishon</a:t>
                      </a:r>
                      <a:br>
                        <a:rPr lang="en-GB" sz="2400" b="0" i="0" dirty="0">
                          <a:latin typeface="OpenDyslexicAlta" pitchFamily="2" charset="77"/>
                          <a:ea typeface="OpenDyslexic" charset="0"/>
                          <a:cs typeface="OpenDyslexic" charset="0"/>
                        </a:rPr>
                      </a:br>
                      <a:endParaRPr lang="en-GB" sz="24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56016656"/>
              </p:ext>
            </p:extLst>
          </p:nvPr>
        </p:nvGraphicFramePr>
        <p:xfrm>
          <a:off x="9204960" y="2049671"/>
          <a:ext cx="2447669" cy="4572000"/>
        </p:xfrm>
        <a:graphic>
          <a:graphicData uri="http://schemas.openxmlformats.org/drawingml/2006/table">
            <a:tbl>
              <a:tblPr firstRow="1" bandRow="1">
                <a:tableStyleId>{5940675A-B579-460E-94D1-54222C63F5DA}</a:tableStyleId>
              </a:tblPr>
              <a:tblGrid>
                <a:gridCol w="2447669">
                  <a:extLst>
                    <a:ext uri="{9D8B030D-6E8A-4147-A177-3AD203B41FA5}">
                      <a16:colId xmlns:a16="http://schemas.microsoft.com/office/drawing/2014/main" val="20000"/>
                    </a:ext>
                  </a:extLst>
                </a:gridCol>
              </a:tblGrid>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547446478"/>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9" name="TextBox 8"/>
          <p:cNvSpPr txBox="1"/>
          <p:nvPr/>
        </p:nvSpPr>
        <p:spPr>
          <a:xfrm>
            <a:off x="3858568" y="1323865"/>
            <a:ext cx="8360082" cy="830997"/>
          </a:xfrm>
          <a:prstGeom prst="rect">
            <a:avLst/>
          </a:prstGeom>
          <a:noFill/>
        </p:spPr>
        <p:txBody>
          <a:bodyPr wrap="square" rtlCol="0">
            <a:spAutoFit/>
          </a:bodyPr>
          <a:lstStyle/>
          <a:p>
            <a:pPr algn="ctr"/>
            <a:r>
              <a:rPr lang="en-GB" sz="1600" dirty="0">
                <a:latin typeface="OpenDyslexicAlta" pitchFamily="2" charset="77"/>
                <a:ea typeface="OpenDyslexic" charset="0"/>
                <a:cs typeface="OpenDyslexic" charset="0"/>
              </a:rPr>
              <a:t>Abi has scored 3/10 in her spelling test.  </a:t>
            </a:r>
          </a:p>
          <a:p>
            <a:pPr algn="ctr"/>
            <a:r>
              <a:rPr lang="en-GB" sz="1600" dirty="0">
                <a:latin typeface="OpenDyslexicAlta" pitchFamily="2" charset="77"/>
                <a:ea typeface="OpenDyslexic" charset="0"/>
                <a:cs typeface="OpenDyslexic" charset="0"/>
              </a:rPr>
              <a:t>Can you help her to work out which spellings are wrong and write them correctly?</a:t>
            </a:r>
          </a:p>
        </p:txBody>
      </p:sp>
      <p:sp>
        <p:nvSpPr>
          <p:cNvPr id="10" name="TextBox 9"/>
          <p:cNvSpPr txBox="1"/>
          <p:nvPr/>
        </p:nvSpPr>
        <p:spPr>
          <a:xfrm>
            <a:off x="508000" y="1251292"/>
            <a:ext cx="2787650" cy="261610"/>
          </a:xfrm>
          <a:prstGeom prst="rect">
            <a:avLst/>
          </a:prstGeom>
          <a:solidFill>
            <a:srgbClr val="FFF2CC"/>
          </a:solidFill>
        </p:spPr>
        <p:txBody>
          <a:bodyPr wrap="square" rtlCol="0">
            <a:spAutoFit/>
          </a:bodyPr>
          <a:lstStyle/>
          <a:p>
            <a:r>
              <a:rPr lang="en-GB" sz="1100" dirty="0">
                <a:latin typeface="OpenDyslexicAlta" pitchFamily="2" charset="77"/>
                <a:ea typeface="OpenDyslexic" charset="0"/>
                <a:cs typeface="OpenDyslexic" charset="0"/>
              </a:rPr>
              <a:t>Cover your spellings for this task</a:t>
            </a:r>
          </a:p>
        </p:txBody>
      </p:sp>
      <p:graphicFrame>
        <p:nvGraphicFramePr>
          <p:cNvPr id="3" name="Table 2">
            <a:extLst>
              <a:ext uri="{FF2B5EF4-FFF2-40B4-BE49-F238E27FC236}">
                <a16:creationId xmlns:a16="http://schemas.microsoft.com/office/drawing/2014/main" id="{1590239E-C5B7-4E3D-B5E3-F98E06F0C215}"/>
              </a:ext>
            </a:extLst>
          </p:cNvPr>
          <p:cNvGraphicFramePr>
            <a:graphicFrameLocks noGrp="1"/>
          </p:cNvGraphicFramePr>
          <p:nvPr>
            <p:extLst>
              <p:ext uri="{D42A27DB-BD31-4B8C-83A1-F6EECF244321}">
                <p14:modId xmlns:p14="http://schemas.microsoft.com/office/powerpoint/2010/main" val="2347788946"/>
              </p:ext>
            </p:extLst>
          </p:nvPr>
        </p:nvGraphicFramePr>
        <p:xfrm>
          <a:off x="539371" y="164437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38298420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2933006831"/>
                  </a:ext>
                </a:extLst>
              </a:tr>
              <a:tr h="457200">
                <a:tc>
                  <a:txBody>
                    <a:bodyPr/>
                    <a:lstStyle/>
                    <a:p>
                      <a:r>
                        <a:rPr lang="en-GB" b="0" i="0" dirty="0">
                          <a:latin typeface="OpenDyslexicAlta" pitchFamily="2" charset="77"/>
                          <a:ea typeface="OpenDyslexic" charset="0"/>
                          <a:cs typeface="OpenDyslexic" charset="0"/>
                        </a:rPr>
                        <a:t>station</a:t>
                      </a:r>
                    </a:p>
                  </a:txBody>
                  <a:tcPr/>
                </a:tc>
                <a:extLst>
                  <a:ext uri="{0D108BD9-81ED-4DB2-BD59-A6C34878D82A}">
                    <a16:rowId xmlns:a16="http://schemas.microsoft.com/office/drawing/2014/main" val="2059049468"/>
                  </a:ext>
                </a:extLst>
              </a:tr>
              <a:tr h="457200">
                <a:tc>
                  <a:txBody>
                    <a:bodyPr/>
                    <a:lstStyle/>
                    <a:p>
                      <a:r>
                        <a:rPr lang="en-GB" b="0" i="0" dirty="0">
                          <a:latin typeface="OpenDyslexicAlta" pitchFamily="2" charset="77"/>
                          <a:ea typeface="OpenDyslexic" charset="0"/>
                          <a:cs typeface="OpenDyslexic" charset="0"/>
                        </a:rPr>
                        <a:t>fiction </a:t>
                      </a:r>
                    </a:p>
                  </a:txBody>
                  <a:tcPr/>
                </a:tc>
                <a:extLst>
                  <a:ext uri="{0D108BD9-81ED-4DB2-BD59-A6C34878D82A}">
                    <a16:rowId xmlns:a16="http://schemas.microsoft.com/office/drawing/2014/main" val="3052057187"/>
                  </a:ext>
                </a:extLst>
              </a:tr>
              <a:tr h="457200">
                <a:tc>
                  <a:txBody>
                    <a:bodyPr/>
                    <a:lstStyle/>
                    <a:p>
                      <a:r>
                        <a:rPr lang="en-GB" b="0" i="0" dirty="0">
                          <a:latin typeface="OpenDyslexicAlta" pitchFamily="2" charset="77"/>
                          <a:ea typeface="OpenDyslexic" charset="0"/>
                          <a:cs typeface="OpenDyslexic" charset="0"/>
                        </a:rPr>
                        <a:t>motion </a:t>
                      </a:r>
                    </a:p>
                  </a:txBody>
                  <a:tcPr/>
                </a:tc>
                <a:extLst>
                  <a:ext uri="{0D108BD9-81ED-4DB2-BD59-A6C34878D82A}">
                    <a16:rowId xmlns:a16="http://schemas.microsoft.com/office/drawing/2014/main" val="3744416095"/>
                  </a:ext>
                </a:extLst>
              </a:tr>
              <a:tr h="457200">
                <a:tc>
                  <a:txBody>
                    <a:bodyPr/>
                    <a:lstStyle/>
                    <a:p>
                      <a:r>
                        <a:rPr lang="en-GB" b="0" i="0" dirty="0">
                          <a:latin typeface="OpenDyslexicAlta" pitchFamily="2" charset="77"/>
                          <a:ea typeface="OpenDyslexic" charset="0"/>
                          <a:cs typeface="OpenDyslexic" charset="0"/>
                        </a:rPr>
                        <a:t>nation</a:t>
                      </a:r>
                    </a:p>
                  </a:txBody>
                  <a:tcPr/>
                </a:tc>
                <a:extLst>
                  <a:ext uri="{0D108BD9-81ED-4DB2-BD59-A6C34878D82A}">
                    <a16:rowId xmlns:a16="http://schemas.microsoft.com/office/drawing/2014/main" val="316817233"/>
                  </a:ext>
                </a:extLst>
              </a:tr>
              <a:tr h="457200">
                <a:tc>
                  <a:txBody>
                    <a:bodyPr/>
                    <a:lstStyle/>
                    <a:p>
                      <a:r>
                        <a:rPr lang="en-GB" b="0" i="0" dirty="0">
                          <a:latin typeface="OpenDyslexicAlta" pitchFamily="2" charset="77"/>
                          <a:ea typeface="OpenDyslexic" charset="0"/>
                          <a:cs typeface="OpenDyslexic" charset="0"/>
                        </a:rPr>
                        <a:t>education</a:t>
                      </a:r>
                    </a:p>
                  </a:txBody>
                  <a:tcPr/>
                </a:tc>
                <a:extLst>
                  <a:ext uri="{0D108BD9-81ED-4DB2-BD59-A6C34878D82A}">
                    <a16:rowId xmlns:a16="http://schemas.microsoft.com/office/drawing/2014/main" val="625794147"/>
                  </a:ext>
                </a:extLst>
              </a:tr>
              <a:tr h="457200">
                <a:tc>
                  <a:txBody>
                    <a:bodyPr/>
                    <a:lstStyle/>
                    <a:p>
                      <a:r>
                        <a:rPr lang="en-GB" b="0" i="0" dirty="0">
                          <a:latin typeface="OpenDyslexicAlta" pitchFamily="2" charset="77"/>
                          <a:ea typeface="OpenDyslexic" charset="0"/>
                          <a:cs typeface="OpenDyslexic" charset="0"/>
                        </a:rPr>
                        <a:t>action</a:t>
                      </a:r>
                    </a:p>
                  </a:txBody>
                  <a:tcPr/>
                </a:tc>
                <a:extLst>
                  <a:ext uri="{0D108BD9-81ED-4DB2-BD59-A6C34878D82A}">
                    <a16:rowId xmlns:a16="http://schemas.microsoft.com/office/drawing/2014/main" val="3744877512"/>
                  </a:ext>
                </a:extLst>
              </a:tr>
              <a:tr h="457200">
                <a:tc>
                  <a:txBody>
                    <a:bodyPr/>
                    <a:lstStyle/>
                    <a:p>
                      <a:r>
                        <a:rPr lang="en-GB" b="0" i="0" dirty="0">
                          <a:latin typeface="OpenDyslexicAlta" pitchFamily="2" charset="77"/>
                          <a:ea typeface="OpenDyslexic" charset="0"/>
                          <a:cs typeface="OpenDyslexic" charset="0"/>
                        </a:rPr>
                        <a:t>injection</a:t>
                      </a:r>
                    </a:p>
                  </a:txBody>
                  <a:tcPr/>
                </a:tc>
                <a:extLst>
                  <a:ext uri="{0D108BD9-81ED-4DB2-BD59-A6C34878D82A}">
                    <a16:rowId xmlns:a16="http://schemas.microsoft.com/office/drawing/2014/main" val="3029493796"/>
                  </a:ext>
                </a:extLst>
              </a:tr>
              <a:tr h="457200">
                <a:tc>
                  <a:txBody>
                    <a:bodyPr/>
                    <a:lstStyle/>
                    <a:p>
                      <a:r>
                        <a:rPr lang="en-GB" b="0" i="0" dirty="0">
                          <a:latin typeface="OpenDyslexicAlta" pitchFamily="2" charset="77"/>
                          <a:ea typeface="OpenDyslexic" charset="0"/>
                          <a:cs typeface="OpenDyslexic" charset="0"/>
                        </a:rPr>
                        <a:t>caption</a:t>
                      </a:r>
                    </a:p>
                  </a:txBody>
                  <a:tcPr/>
                </a:tc>
                <a:extLst>
                  <a:ext uri="{0D108BD9-81ED-4DB2-BD59-A6C34878D82A}">
                    <a16:rowId xmlns:a16="http://schemas.microsoft.com/office/drawing/2014/main" val="2273619596"/>
                  </a:ext>
                </a:extLst>
              </a:tr>
              <a:tr h="457200">
                <a:tc>
                  <a:txBody>
                    <a:bodyPr/>
                    <a:lstStyle/>
                    <a:p>
                      <a:r>
                        <a:rPr lang="en-GB" b="0" i="0" dirty="0">
                          <a:latin typeface="OpenDyslexicAlta" pitchFamily="2" charset="77"/>
                          <a:ea typeface="OpenDyslexic" charset="0"/>
                          <a:cs typeface="OpenDyslexic" charset="0"/>
                        </a:rPr>
                        <a:t>fraction</a:t>
                      </a:r>
                    </a:p>
                  </a:txBody>
                  <a:tcPr/>
                </a:tc>
                <a:extLst>
                  <a:ext uri="{0D108BD9-81ED-4DB2-BD59-A6C34878D82A}">
                    <a16:rowId xmlns:a16="http://schemas.microsoft.com/office/drawing/2014/main" val="3013626003"/>
                  </a:ext>
                </a:extLst>
              </a:tr>
              <a:tr h="457200">
                <a:tc>
                  <a:txBody>
                    <a:bodyPr/>
                    <a:lstStyle/>
                    <a:p>
                      <a:r>
                        <a:rPr lang="en-GB" b="0" i="0" dirty="0">
                          <a:latin typeface="OpenDyslexicAlta" pitchFamily="2" charset="77"/>
                          <a:ea typeface="OpenDyslexic" charset="0"/>
                          <a:cs typeface="OpenDyslexic" charset="0"/>
                        </a:rPr>
                        <a:t>competition</a:t>
                      </a:r>
                    </a:p>
                  </a:txBody>
                  <a:tcPr/>
                </a:tc>
                <a:extLst>
                  <a:ext uri="{0D108BD9-81ED-4DB2-BD59-A6C34878D82A}">
                    <a16:rowId xmlns:a16="http://schemas.microsoft.com/office/drawing/2014/main" val="3359791532"/>
                  </a:ext>
                </a:extLst>
              </a:tr>
            </a:tbl>
          </a:graphicData>
        </a:graphic>
      </p:graphicFrame>
      <p:pic>
        <p:nvPicPr>
          <p:cNvPr id="8194" name="Picture 2" descr="Classroom Comic Characters Project 1 Schoo">
            <a:extLst>
              <a:ext uri="{FF2B5EF4-FFF2-40B4-BE49-F238E27FC236}">
                <a16:creationId xmlns:a16="http://schemas.microsoft.com/office/drawing/2014/main" id="{8B860329-E02A-40FF-AA7A-BD00B01694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15679" y="2132891"/>
            <a:ext cx="1245859" cy="18578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5DE4A76D-0F02-489C-8C9E-BB27F5F63089}"/>
              </a:ext>
            </a:extLst>
          </p:cNvPr>
          <p:cNvSpPr/>
          <p:nvPr/>
        </p:nvSpPr>
        <p:spPr>
          <a:xfrm>
            <a:off x="263403" y="1552658"/>
            <a:ext cx="3339586" cy="5147422"/>
          </a:xfrm>
          <a:prstGeom prst="roundRect">
            <a:avLst>
              <a:gd name="adj" fmla="val 3969"/>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Tree>
    <p:extLst>
      <p:ext uri="{BB962C8B-B14F-4D97-AF65-F5344CB8AC3E}">
        <p14:creationId xmlns:p14="http://schemas.microsoft.com/office/powerpoint/2010/main" val="62685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6484737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Words ending in ‘-</a:t>
                      </a:r>
                      <a:r>
                        <a:rPr lang="en-GB" sz="1400" baseline="0" dirty="0" err="1">
                          <a:latin typeface="Muli" pitchFamily="2" charset="77"/>
                        </a:rPr>
                        <a:t>tion</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rgbClr val="FF3860"/>
                          </a:solidFill>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4167590" y="2036918"/>
          <a:ext cx="2787650" cy="448056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196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dirty="0">
                        <a:latin typeface="OpenDyslexicAlta" pitchFamily="2" charset="77"/>
                        <a:ea typeface="OpenDyslexic" charset="0"/>
                        <a:cs typeface="OpenDyslex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err="1">
                          <a:latin typeface="OpenDyslexicAlta" pitchFamily="2" charset="77"/>
                          <a:ea typeface="OpenDyslexic" charset="0"/>
                          <a:cs typeface="OpenDyslexic" charset="0"/>
                        </a:rPr>
                        <a:t>staytion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ficktion</a:t>
                      </a:r>
                      <a:endParaRPr lang="en-GB" sz="2400" b="0" i="0" dirty="0">
                        <a:latin typeface="OpenDyslexicAlta" pitchFamily="2" charset="77"/>
                        <a:ea typeface="OpenDyslexic" charset="0"/>
                        <a:cs typeface="OpenDyslex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err="1">
                          <a:latin typeface="OpenDyslexicAlta" pitchFamily="2" charset="77"/>
                          <a:ea typeface="OpenDyslexic" charset="0"/>
                          <a:cs typeface="OpenDyslexic" charset="0"/>
                        </a:rPr>
                        <a:t>moshun</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nation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educashun</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action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injecton</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caption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fracshun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competishon</a:t>
                      </a:r>
                      <a:br>
                        <a:rPr lang="en-GB" sz="2400" b="0" i="0" dirty="0">
                          <a:latin typeface="OpenDyslexicAlta" pitchFamily="2" charset="77"/>
                          <a:ea typeface="OpenDyslexic" charset="0"/>
                          <a:cs typeface="OpenDyslexic" charset="0"/>
                        </a:rPr>
                      </a:br>
                      <a:endParaRPr lang="en-GB" sz="24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42588374"/>
              </p:ext>
            </p:extLst>
          </p:nvPr>
        </p:nvGraphicFramePr>
        <p:xfrm>
          <a:off x="9204960" y="2049671"/>
          <a:ext cx="2447669" cy="4572000"/>
        </p:xfrm>
        <a:graphic>
          <a:graphicData uri="http://schemas.openxmlformats.org/drawingml/2006/table">
            <a:tbl>
              <a:tblPr firstRow="1" bandRow="1">
                <a:tableStyleId>{5940675A-B579-460E-94D1-54222C63F5DA}</a:tableStyleId>
              </a:tblPr>
              <a:tblGrid>
                <a:gridCol w="2447669">
                  <a:extLst>
                    <a:ext uri="{9D8B030D-6E8A-4147-A177-3AD203B41FA5}">
                      <a16:colId xmlns:a16="http://schemas.microsoft.com/office/drawing/2014/main" val="20000"/>
                    </a:ext>
                  </a:extLst>
                </a:gridCol>
              </a:tblGrid>
              <a:tr h="457200">
                <a:tc>
                  <a:txBody>
                    <a:bodyPr/>
                    <a:lstStyle/>
                    <a:p>
                      <a:r>
                        <a:rPr lang="en-GB" b="0" i="0" dirty="0">
                          <a:solidFill>
                            <a:srgbClr val="FF3860"/>
                          </a:solidFill>
                          <a:latin typeface="OpenDyslexicAlta" pitchFamily="2" charset="77"/>
                          <a:ea typeface="OpenDyslexic" charset="0"/>
                          <a:cs typeface="OpenDyslexic" charset="0"/>
                        </a:rPr>
                        <a:t>station</a:t>
                      </a:r>
                    </a:p>
                  </a:txBody>
                  <a:tcPr/>
                </a:tc>
                <a:extLst>
                  <a:ext uri="{0D108BD9-81ED-4DB2-BD59-A6C34878D82A}">
                    <a16:rowId xmlns:a16="http://schemas.microsoft.com/office/drawing/2014/main" val="547446478"/>
                  </a:ext>
                </a:extLst>
              </a:tr>
              <a:tr h="457200">
                <a:tc>
                  <a:txBody>
                    <a:bodyPr/>
                    <a:lstStyle/>
                    <a:p>
                      <a:r>
                        <a:rPr lang="en-GB" b="0" i="0" dirty="0">
                          <a:solidFill>
                            <a:srgbClr val="FF3860"/>
                          </a:solidFill>
                          <a:latin typeface="OpenDyslexicAlta" pitchFamily="2" charset="77"/>
                          <a:ea typeface="OpenDyslexic" charset="0"/>
                          <a:cs typeface="OpenDyslexic" charset="0"/>
                        </a:rPr>
                        <a:t>fiction </a:t>
                      </a:r>
                    </a:p>
                  </a:txBody>
                  <a:tcPr/>
                </a:tc>
                <a:extLst>
                  <a:ext uri="{0D108BD9-81ED-4DB2-BD59-A6C34878D82A}">
                    <a16:rowId xmlns:a16="http://schemas.microsoft.com/office/drawing/2014/main" val="10001"/>
                  </a:ext>
                </a:extLst>
              </a:tr>
              <a:tr h="457200">
                <a:tc>
                  <a:txBody>
                    <a:bodyPr/>
                    <a:lstStyle/>
                    <a:p>
                      <a:r>
                        <a:rPr lang="en-GB" b="0" i="0" dirty="0">
                          <a:solidFill>
                            <a:srgbClr val="FF3860"/>
                          </a:solidFill>
                          <a:latin typeface="OpenDyslexicAlta" pitchFamily="2" charset="77"/>
                          <a:ea typeface="OpenDyslexic" charset="0"/>
                          <a:cs typeface="OpenDyslexic" charset="0"/>
                        </a:rPr>
                        <a:t>motion </a:t>
                      </a:r>
                    </a:p>
                  </a:txBody>
                  <a:tcPr/>
                </a:tc>
                <a:extLst>
                  <a:ext uri="{0D108BD9-81ED-4DB2-BD59-A6C34878D82A}">
                    <a16:rowId xmlns:a16="http://schemas.microsoft.com/office/drawing/2014/main" val="10002"/>
                  </a:ext>
                </a:extLst>
              </a:tr>
              <a:tr h="457200">
                <a:tc>
                  <a:txBody>
                    <a:bodyPr/>
                    <a:lstStyle/>
                    <a:p>
                      <a:r>
                        <a:rPr lang="en-GB" b="0" i="0" dirty="0">
                          <a:solidFill>
                            <a:srgbClr val="FF3860"/>
                          </a:solidFill>
                          <a:latin typeface="OpenDyslexicAlta" pitchFamily="2" charset="77"/>
                          <a:ea typeface="OpenDyslexic" charset="0"/>
                          <a:cs typeface="OpenDyslexic" charset="0"/>
                        </a:rPr>
                        <a:t>nation</a:t>
                      </a:r>
                    </a:p>
                  </a:txBody>
                  <a:tcPr/>
                </a:tc>
                <a:extLst>
                  <a:ext uri="{0D108BD9-81ED-4DB2-BD59-A6C34878D82A}">
                    <a16:rowId xmlns:a16="http://schemas.microsoft.com/office/drawing/2014/main" val="10003"/>
                  </a:ext>
                </a:extLst>
              </a:tr>
              <a:tr h="457200">
                <a:tc>
                  <a:txBody>
                    <a:bodyPr/>
                    <a:lstStyle/>
                    <a:p>
                      <a:r>
                        <a:rPr lang="en-GB" b="0" i="0" dirty="0">
                          <a:solidFill>
                            <a:srgbClr val="FF3860"/>
                          </a:solidFill>
                          <a:latin typeface="OpenDyslexicAlta" pitchFamily="2" charset="77"/>
                          <a:ea typeface="OpenDyslexic" charset="0"/>
                          <a:cs typeface="OpenDyslexic" charset="0"/>
                        </a:rPr>
                        <a:t>education</a:t>
                      </a:r>
                    </a:p>
                  </a:txBody>
                  <a:tcPr/>
                </a:tc>
                <a:extLst>
                  <a:ext uri="{0D108BD9-81ED-4DB2-BD59-A6C34878D82A}">
                    <a16:rowId xmlns:a16="http://schemas.microsoft.com/office/drawing/2014/main" val="10004"/>
                  </a:ext>
                </a:extLst>
              </a:tr>
              <a:tr h="457200">
                <a:tc>
                  <a:txBody>
                    <a:bodyPr/>
                    <a:lstStyle/>
                    <a:p>
                      <a:r>
                        <a:rPr lang="en-GB" b="0" i="0" dirty="0">
                          <a:solidFill>
                            <a:srgbClr val="FF3860"/>
                          </a:solidFill>
                          <a:latin typeface="OpenDyslexicAlta" pitchFamily="2" charset="77"/>
                          <a:ea typeface="OpenDyslexic" charset="0"/>
                          <a:cs typeface="OpenDyslexic" charset="0"/>
                        </a:rPr>
                        <a:t>action</a:t>
                      </a:r>
                    </a:p>
                  </a:txBody>
                  <a:tcPr/>
                </a:tc>
                <a:extLst>
                  <a:ext uri="{0D108BD9-81ED-4DB2-BD59-A6C34878D82A}">
                    <a16:rowId xmlns:a16="http://schemas.microsoft.com/office/drawing/2014/main" val="10005"/>
                  </a:ext>
                </a:extLst>
              </a:tr>
              <a:tr h="457200">
                <a:tc>
                  <a:txBody>
                    <a:bodyPr/>
                    <a:lstStyle/>
                    <a:p>
                      <a:r>
                        <a:rPr lang="en-GB" b="0" i="0" dirty="0">
                          <a:solidFill>
                            <a:srgbClr val="FF3860"/>
                          </a:solidFill>
                          <a:latin typeface="OpenDyslexicAlta" pitchFamily="2" charset="77"/>
                          <a:ea typeface="OpenDyslexic" charset="0"/>
                          <a:cs typeface="OpenDyslexic" charset="0"/>
                        </a:rPr>
                        <a:t>injection</a:t>
                      </a:r>
                    </a:p>
                  </a:txBody>
                  <a:tcPr/>
                </a:tc>
                <a:extLst>
                  <a:ext uri="{0D108BD9-81ED-4DB2-BD59-A6C34878D82A}">
                    <a16:rowId xmlns:a16="http://schemas.microsoft.com/office/drawing/2014/main" val="10006"/>
                  </a:ext>
                </a:extLst>
              </a:tr>
              <a:tr h="457200">
                <a:tc>
                  <a:txBody>
                    <a:bodyPr/>
                    <a:lstStyle/>
                    <a:p>
                      <a:r>
                        <a:rPr lang="en-GB" b="0" i="0" dirty="0">
                          <a:solidFill>
                            <a:srgbClr val="FF3860"/>
                          </a:solidFill>
                          <a:latin typeface="OpenDyslexicAlta" pitchFamily="2" charset="77"/>
                          <a:ea typeface="OpenDyslexic" charset="0"/>
                          <a:cs typeface="OpenDyslexic" charset="0"/>
                        </a:rPr>
                        <a:t>caption</a:t>
                      </a:r>
                    </a:p>
                  </a:txBody>
                  <a:tcPr/>
                </a:tc>
                <a:extLst>
                  <a:ext uri="{0D108BD9-81ED-4DB2-BD59-A6C34878D82A}">
                    <a16:rowId xmlns:a16="http://schemas.microsoft.com/office/drawing/2014/main" val="10007"/>
                  </a:ext>
                </a:extLst>
              </a:tr>
              <a:tr h="457200">
                <a:tc>
                  <a:txBody>
                    <a:bodyPr/>
                    <a:lstStyle/>
                    <a:p>
                      <a:r>
                        <a:rPr lang="en-GB" b="0" i="0" dirty="0">
                          <a:solidFill>
                            <a:srgbClr val="FF3860"/>
                          </a:solidFill>
                          <a:latin typeface="OpenDyslexicAlta" pitchFamily="2" charset="77"/>
                          <a:ea typeface="OpenDyslexic" charset="0"/>
                          <a:cs typeface="OpenDyslexic" charset="0"/>
                        </a:rPr>
                        <a:t>fraction</a:t>
                      </a:r>
                    </a:p>
                  </a:txBody>
                  <a:tcPr/>
                </a:tc>
                <a:extLst>
                  <a:ext uri="{0D108BD9-81ED-4DB2-BD59-A6C34878D82A}">
                    <a16:rowId xmlns:a16="http://schemas.microsoft.com/office/drawing/2014/main" val="10008"/>
                  </a:ext>
                </a:extLst>
              </a:tr>
              <a:tr h="457200">
                <a:tc>
                  <a:txBody>
                    <a:bodyPr/>
                    <a:lstStyle/>
                    <a:p>
                      <a:r>
                        <a:rPr lang="en-GB" b="0" i="0" dirty="0">
                          <a:solidFill>
                            <a:srgbClr val="FF3860"/>
                          </a:solidFill>
                          <a:latin typeface="OpenDyslexicAlta" pitchFamily="2" charset="77"/>
                          <a:ea typeface="OpenDyslexic" charset="0"/>
                          <a:cs typeface="OpenDyslexic" charset="0"/>
                        </a:rPr>
                        <a:t>competition</a:t>
                      </a:r>
                    </a:p>
                  </a:txBody>
                  <a:tcPr/>
                </a:tc>
                <a:extLst>
                  <a:ext uri="{0D108BD9-81ED-4DB2-BD59-A6C34878D82A}">
                    <a16:rowId xmlns:a16="http://schemas.microsoft.com/office/drawing/2014/main" val="10009"/>
                  </a:ext>
                </a:extLst>
              </a:tr>
            </a:tbl>
          </a:graphicData>
        </a:graphic>
      </p:graphicFrame>
      <p:sp>
        <p:nvSpPr>
          <p:cNvPr id="9" name="TextBox 8"/>
          <p:cNvSpPr txBox="1"/>
          <p:nvPr/>
        </p:nvSpPr>
        <p:spPr>
          <a:xfrm>
            <a:off x="3858568" y="1323865"/>
            <a:ext cx="8360082" cy="830997"/>
          </a:xfrm>
          <a:prstGeom prst="rect">
            <a:avLst/>
          </a:prstGeom>
          <a:noFill/>
        </p:spPr>
        <p:txBody>
          <a:bodyPr wrap="square" rtlCol="0">
            <a:spAutoFit/>
          </a:bodyPr>
          <a:lstStyle/>
          <a:p>
            <a:pPr algn="ctr"/>
            <a:r>
              <a:rPr lang="en-GB" sz="1600" dirty="0">
                <a:latin typeface="OpenDyslexicAlta" pitchFamily="2" charset="77"/>
                <a:ea typeface="OpenDyslexic" charset="0"/>
                <a:cs typeface="OpenDyslexic" charset="0"/>
              </a:rPr>
              <a:t>Abi has scored 3/10 in her spelling test.  </a:t>
            </a:r>
          </a:p>
          <a:p>
            <a:pPr algn="ctr"/>
            <a:r>
              <a:rPr lang="en-GB" sz="1600" dirty="0">
                <a:latin typeface="OpenDyslexicAlta" pitchFamily="2" charset="77"/>
                <a:ea typeface="OpenDyslexic" charset="0"/>
                <a:cs typeface="OpenDyslexic" charset="0"/>
              </a:rPr>
              <a:t>Can you help her to work out which spellings are wrong and write them correctly?</a:t>
            </a:r>
          </a:p>
        </p:txBody>
      </p:sp>
      <p:sp>
        <p:nvSpPr>
          <p:cNvPr id="10" name="TextBox 9"/>
          <p:cNvSpPr txBox="1"/>
          <p:nvPr/>
        </p:nvSpPr>
        <p:spPr>
          <a:xfrm>
            <a:off x="508000" y="1251292"/>
            <a:ext cx="2787650" cy="261610"/>
          </a:xfrm>
          <a:prstGeom prst="rect">
            <a:avLst/>
          </a:prstGeom>
          <a:solidFill>
            <a:srgbClr val="FFF2CC"/>
          </a:solidFill>
        </p:spPr>
        <p:txBody>
          <a:bodyPr wrap="square" rtlCol="0">
            <a:spAutoFit/>
          </a:bodyPr>
          <a:lstStyle/>
          <a:p>
            <a:r>
              <a:rPr lang="en-GB" sz="1100" dirty="0">
                <a:latin typeface="OpenDyslexicAlta" pitchFamily="2" charset="77"/>
                <a:ea typeface="OpenDyslexic" charset="0"/>
                <a:cs typeface="OpenDyslexic" charset="0"/>
              </a:rPr>
              <a:t>Cover your spellings for this task</a:t>
            </a:r>
          </a:p>
        </p:txBody>
      </p:sp>
      <p:graphicFrame>
        <p:nvGraphicFramePr>
          <p:cNvPr id="3" name="Table 2">
            <a:extLst>
              <a:ext uri="{FF2B5EF4-FFF2-40B4-BE49-F238E27FC236}">
                <a16:creationId xmlns:a16="http://schemas.microsoft.com/office/drawing/2014/main" id="{1590239E-C5B7-4E3D-B5E3-F98E06F0C215}"/>
              </a:ext>
            </a:extLst>
          </p:cNvPr>
          <p:cNvGraphicFramePr>
            <a:graphicFrameLocks noGrp="1"/>
          </p:cNvGraphicFramePr>
          <p:nvPr/>
        </p:nvGraphicFramePr>
        <p:xfrm>
          <a:off x="539371" y="164437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38298420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2933006831"/>
                  </a:ext>
                </a:extLst>
              </a:tr>
              <a:tr h="457200">
                <a:tc>
                  <a:txBody>
                    <a:bodyPr/>
                    <a:lstStyle/>
                    <a:p>
                      <a:r>
                        <a:rPr lang="en-GB" b="0" i="0" dirty="0">
                          <a:latin typeface="OpenDyslexicAlta" pitchFamily="2" charset="77"/>
                          <a:ea typeface="OpenDyslexic" charset="0"/>
                          <a:cs typeface="OpenDyslexic" charset="0"/>
                        </a:rPr>
                        <a:t>station</a:t>
                      </a:r>
                    </a:p>
                  </a:txBody>
                  <a:tcPr/>
                </a:tc>
                <a:extLst>
                  <a:ext uri="{0D108BD9-81ED-4DB2-BD59-A6C34878D82A}">
                    <a16:rowId xmlns:a16="http://schemas.microsoft.com/office/drawing/2014/main" val="2059049468"/>
                  </a:ext>
                </a:extLst>
              </a:tr>
              <a:tr h="457200">
                <a:tc>
                  <a:txBody>
                    <a:bodyPr/>
                    <a:lstStyle/>
                    <a:p>
                      <a:r>
                        <a:rPr lang="en-GB" b="0" i="0" dirty="0">
                          <a:latin typeface="OpenDyslexicAlta" pitchFamily="2" charset="77"/>
                          <a:ea typeface="OpenDyslexic" charset="0"/>
                          <a:cs typeface="OpenDyslexic" charset="0"/>
                        </a:rPr>
                        <a:t>fiction </a:t>
                      </a:r>
                    </a:p>
                  </a:txBody>
                  <a:tcPr/>
                </a:tc>
                <a:extLst>
                  <a:ext uri="{0D108BD9-81ED-4DB2-BD59-A6C34878D82A}">
                    <a16:rowId xmlns:a16="http://schemas.microsoft.com/office/drawing/2014/main" val="3052057187"/>
                  </a:ext>
                </a:extLst>
              </a:tr>
              <a:tr h="457200">
                <a:tc>
                  <a:txBody>
                    <a:bodyPr/>
                    <a:lstStyle/>
                    <a:p>
                      <a:r>
                        <a:rPr lang="en-GB" b="0" i="0" dirty="0">
                          <a:latin typeface="OpenDyslexicAlta" pitchFamily="2" charset="77"/>
                          <a:ea typeface="OpenDyslexic" charset="0"/>
                          <a:cs typeface="OpenDyslexic" charset="0"/>
                        </a:rPr>
                        <a:t>motion </a:t>
                      </a:r>
                    </a:p>
                  </a:txBody>
                  <a:tcPr/>
                </a:tc>
                <a:extLst>
                  <a:ext uri="{0D108BD9-81ED-4DB2-BD59-A6C34878D82A}">
                    <a16:rowId xmlns:a16="http://schemas.microsoft.com/office/drawing/2014/main" val="3744416095"/>
                  </a:ext>
                </a:extLst>
              </a:tr>
              <a:tr h="457200">
                <a:tc>
                  <a:txBody>
                    <a:bodyPr/>
                    <a:lstStyle/>
                    <a:p>
                      <a:r>
                        <a:rPr lang="en-GB" b="0" i="0" dirty="0">
                          <a:latin typeface="OpenDyslexicAlta" pitchFamily="2" charset="77"/>
                          <a:ea typeface="OpenDyslexic" charset="0"/>
                          <a:cs typeface="OpenDyslexic" charset="0"/>
                        </a:rPr>
                        <a:t>nation</a:t>
                      </a:r>
                    </a:p>
                  </a:txBody>
                  <a:tcPr/>
                </a:tc>
                <a:extLst>
                  <a:ext uri="{0D108BD9-81ED-4DB2-BD59-A6C34878D82A}">
                    <a16:rowId xmlns:a16="http://schemas.microsoft.com/office/drawing/2014/main" val="316817233"/>
                  </a:ext>
                </a:extLst>
              </a:tr>
              <a:tr h="457200">
                <a:tc>
                  <a:txBody>
                    <a:bodyPr/>
                    <a:lstStyle/>
                    <a:p>
                      <a:r>
                        <a:rPr lang="en-GB" b="0" i="0" dirty="0">
                          <a:latin typeface="OpenDyslexicAlta" pitchFamily="2" charset="77"/>
                          <a:ea typeface="OpenDyslexic" charset="0"/>
                          <a:cs typeface="OpenDyslexic" charset="0"/>
                        </a:rPr>
                        <a:t>education</a:t>
                      </a:r>
                    </a:p>
                  </a:txBody>
                  <a:tcPr/>
                </a:tc>
                <a:extLst>
                  <a:ext uri="{0D108BD9-81ED-4DB2-BD59-A6C34878D82A}">
                    <a16:rowId xmlns:a16="http://schemas.microsoft.com/office/drawing/2014/main" val="625794147"/>
                  </a:ext>
                </a:extLst>
              </a:tr>
              <a:tr h="457200">
                <a:tc>
                  <a:txBody>
                    <a:bodyPr/>
                    <a:lstStyle/>
                    <a:p>
                      <a:r>
                        <a:rPr lang="en-GB" b="0" i="0" dirty="0">
                          <a:latin typeface="OpenDyslexicAlta" pitchFamily="2" charset="77"/>
                          <a:ea typeface="OpenDyslexic" charset="0"/>
                          <a:cs typeface="OpenDyslexic" charset="0"/>
                        </a:rPr>
                        <a:t>action</a:t>
                      </a:r>
                    </a:p>
                  </a:txBody>
                  <a:tcPr/>
                </a:tc>
                <a:extLst>
                  <a:ext uri="{0D108BD9-81ED-4DB2-BD59-A6C34878D82A}">
                    <a16:rowId xmlns:a16="http://schemas.microsoft.com/office/drawing/2014/main" val="3744877512"/>
                  </a:ext>
                </a:extLst>
              </a:tr>
              <a:tr h="457200">
                <a:tc>
                  <a:txBody>
                    <a:bodyPr/>
                    <a:lstStyle/>
                    <a:p>
                      <a:r>
                        <a:rPr lang="en-GB" b="0" i="0" dirty="0">
                          <a:latin typeface="OpenDyslexicAlta" pitchFamily="2" charset="77"/>
                          <a:ea typeface="OpenDyslexic" charset="0"/>
                          <a:cs typeface="OpenDyslexic" charset="0"/>
                        </a:rPr>
                        <a:t>injection</a:t>
                      </a:r>
                    </a:p>
                  </a:txBody>
                  <a:tcPr/>
                </a:tc>
                <a:extLst>
                  <a:ext uri="{0D108BD9-81ED-4DB2-BD59-A6C34878D82A}">
                    <a16:rowId xmlns:a16="http://schemas.microsoft.com/office/drawing/2014/main" val="3029493796"/>
                  </a:ext>
                </a:extLst>
              </a:tr>
              <a:tr h="457200">
                <a:tc>
                  <a:txBody>
                    <a:bodyPr/>
                    <a:lstStyle/>
                    <a:p>
                      <a:r>
                        <a:rPr lang="en-GB" b="0" i="0" dirty="0">
                          <a:latin typeface="OpenDyslexicAlta" pitchFamily="2" charset="77"/>
                          <a:ea typeface="OpenDyslexic" charset="0"/>
                          <a:cs typeface="OpenDyslexic" charset="0"/>
                        </a:rPr>
                        <a:t>caption</a:t>
                      </a:r>
                    </a:p>
                  </a:txBody>
                  <a:tcPr/>
                </a:tc>
                <a:extLst>
                  <a:ext uri="{0D108BD9-81ED-4DB2-BD59-A6C34878D82A}">
                    <a16:rowId xmlns:a16="http://schemas.microsoft.com/office/drawing/2014/main" val="2273619596"/>
                  </a:ext>
                </a:extLst>
              </a:tr>
              <a:tr h="457200">
                <a:tc>
                  <a:txBody>
                    <a:bodyPr/>
                    <a:lstStyle/>
                    <a:p>
                      <a:r>
                        <a:rPr lang="en-GB" b="0" i="0" dirty="0">
                          <a:latin typeface="OpenDyslexicAlta" pitchFamily="2" charset="77"/>
                          <a:ea typeface="OpenDyslexic" charset="0"/>
                          <a:cs typeface="OpenDyslexic" charset="0"/>
                        </a:rPr>
                        <a:t>fraction</a:t>
                      </a:r>
                    </a:p>
                  </a:txBody>
                  <a:tcPr/>
                </a:tc>
                <a:extLst>
                  <a:ext uri="{0D108BD9-81ED-4DB2-BD59-A6C34878D82A}">
                    <a16:rowId xmlns:a16="http://schemas.microsoft.com/office/drawing/2014/main" val="3013626003"/>
                  </a:ext>
                </a:extLst>
              </a:tr>
              <a:tr h="457200">
                <a:tc>
                  <a:txBody>
                    <a:bodyPr/>
                    <a:lstStyle/>
                    <a:p>
                      <a:r>
                        <a:rPr lang="en-GB" b="0" i="0" dirty="0">
                          <a:latin typeface="OpenDyslexicAlta" pitchFamily="2" charset="77"/>
                          <a:ea typeface="OpenDyslexic" charset="0"/>
                          <a:cs typeface="OpenDyslexic" charset="0"/>
                        </a:rPr>
                        <a:t>competition</a:t>
                      </a:r>
                    </a:p>
                  </a:txBody>
                  <a:tcPr/>
                </a:tc>
                <a:extLst>
                  <a:ext uri="{0D108BD9-81ED-4DB2-BD59-A6C34878D82A}">
                    <a16:rowId xmlns:a16="http://schemas.microsoft.com/office/drawing/2014/main" val="3359791532"/>
                  </a:ext>
                </a:extLst>
              </a:tr>
            </a:tbl>
          </a:graphicData>
        </a:graphic>
      </p:graphicFrame>
      <p:pic>
        <p:nvPicPr>
          <p:cNvPr id="8194" name="Picture 2" descr="Classroom Comic Characters Project 1 Schoo">
            <a:extLst>
              <a:ext uri="{FF2B5EF4-FFF2-40B4-BE49-F238E27FC236}">
                <a16:creationId xmlns:a16="http://schemas.microsoft.com/office/drawing/2014/main" id="{8B860329-E02A-40FF-AA7A-BD00B01694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15679" y="2132891"/>
            <a:ext cx="1245859" cy="18578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5DE4A76D-0F02-489C-8C9E-BB27F5F63089}"/>
              </a:ext>
            </a:extLst>
          </p:cNvPr>
          <p:cNvSpPr/>
          <p:nvPr/>
        </p:nvSpPr>
        <p:spPr>
          <a:xfrm>
            <a:off x="263403" y="1552658"/>
            <a:ext cx="3339586" cy="5147422"/>
          </a:xfrm>
          <a:prstGeom prst="roundRect">
            <a:avLst>
              <a:gd name="adj" fmla="val 3969"/>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Tree>
    <p:extLst>
      <p:ext uri="{BB962C8B-B14F-4D97-AF65-F5344CB8AC3E}">
        <p14:creationId xmlns:p14="http://schemas.microsoft.com/office/powerpoint/2010/main" val="12925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40947664"/>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644717454"/>
                    </a:ext>
                  </a:extLst>
                </a:gridCol>
                <a:gridCol w="1858433">
                  <a:extLst>
                    <a:ext uri="{9D8B030D-6E8A-4147-A177-3AD203B41FA5}">
                      <a16:colId xmlns:a16="http://schemas.microsoft.com/office/drawing/2014/main" val="208472376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station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fiction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motion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nation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education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action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injection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caption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fraction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competition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2438809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Words ending in ‘-</a:t>
                      </a:r>
                      <a:r>
                        <a:rPr lang="en-GB" sz="1400" baseline="0" dirty="0" err="1">
                          <a:latin typeface="Muli" pitchFamily="2" charset="77"/>
                        </a:rPr>
                        <a:t>tion</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5982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4</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 The /s/ sound spelt c before e, </a:t>
            </a:r>
            <a:r>
              <a:rPr lang="en-GB" dirty="0" err="1"/>
              <a:t>i</a:t>
            </a:r>
            <a:r>
              <a:rPr lang="en-GB" dirty="0"/>
              <a:t> and y.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3520993398"/>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Words that have an /s/ sound spelled with a ‘c’, have an ‘e’, ‘</a:t>
                      </a:r>
                      <a:r>
                        <a:rPr lang="en-GB" sz="1700" b="0" i="0" dirty="0" err="1">
                          <a:latin typeface="Muli" pitchFamily="2" charset="77"/>
                        </a:rPr>
                        <a:t>i</a:t>
                      </a:r>
                      <a:r>
                        <a:rPr lang="en-GB" sz="1700" b="0" i="0" dirty="0">
                          <a:latin typeface="Muli" pitchFamily="2" charset="77"/>
                        </a:rPr>
                        <a:t>’ or ‘y’ after the /s/ sound. </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uli" pitchFamily="2" charset="77"/>
                          <a:ea typeface="+mn-ea"/>
                          <a:cs typeface="+mn-cs"/>
                        </a:rPr>
                        <a:t>Show children the power point slide with the mixed up beginnings and endings. Click the mouse to hide the spelling list and see if children can copy down the correct beginning and end to create the spelling list!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Muli"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uli" pitchFamily="2" charset="77"/>
                          <a:ea typeface="+mn-ea"/>
                          <a:cs typeface="+mn-cs"/>
                        </a:rPr>
                        <a:t>Share the words created and discuss any errors or misconceptions.</a:t>
                      </a:r>
                    </a:p>
                    <a:p>
                      <a:endParaRPr lang="en-GB" sz="1700" b="0" i="0" baseline="0" dirty="0">
                        <a:latin typeface="Muli" pitchFamily="2" charset="77"/>
                      </a:endParaRP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Ask the children to copy down 5 of their spellings and write a simple sentence using the word. If they want to stretch themselves then they can try and use two, or more, of the words in a sentence.</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454236982"/>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race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ice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cell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city</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fancy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lace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space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circle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circus</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rice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88492229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47955017"/>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station</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fiction </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motion </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nation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education</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action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injection</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caption</a:t>
                      </a:r>
                    </a:p>
                  </a:txBody>
                  <a:tcPr/>
                </a:tc>
                <a:extLst>
                  <a:ext uri="{0D108BD9-81ED-4DB2-BD59-A6C34878D82A}">
                    <a16:rowId xmlns:a16="http://schemas.microsoft.com/office/drawing/2014/main" val="10008"/>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fraction</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competition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9704303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Words ending in ‘-</a:t>
                      </a:r>
                      <a:r>
                        <a:rPr lang="en-GB" sz="1400" baseline="0" dirty="0" err="1">
                          <a:latin typeface="Muli" pitchFamily="2" charset="77"/>
                        </a:rPr>
                        <a:t>tion</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91345" y="1806472"/>
            <a:ext cx="8575964" cy="4616648"/>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select 6 of your spellings to write into sentences?</a:t>
            </a:r>
          </a:p>
          <a:p>
            <a:endParaRPr lang="en-GB" dirty="0">
              <a:latin typeface="OpenDyslexicAlta" pitchFamily="2" charset="77"/>
              <a:ea typeface="OpenDyslexic" charset="0"/>
              <a:cs typeface="OpenDyslexic" charset="0"/>
            </a:endParaRPr>
          </a:p>
          <a:p>
            <a:r>
              <a:rPr lang="en-GB" sz="4000" u="sng" dirty="0">
                <a:latin typeface="OpenDyslexicAlta" pitchFamily="2" charset="77"/>
                <a:ea typeface="OpenDyslexic" charset="0"/>
                <a:cs typeface="OpenDyslexic" charset="0"/>
              </a:rPr>
              <a:t>1.									</a:t>
            </a:r>
          </a:p>
          <a:p>
            <a:r>
              <a:rPr lang="en-GB" sz="4000" u="sng" dirty="0">
                <a:latin typeface="OpenDyslexicAlta" pitchFamily="2" charset="77"/>
                <a:ea typeface="OpenDyslexic" charset="0"/>
                <a:cs typeface="OpenDyslexic" charset="0"/>
              </a:rPr>
              <a:t>2.									</a:t>
            </a:r>
          </a:p>
          <a:p>
            <a:r>
              <a:rPr lang="en-GB" sz="4000" u="sng" dirty="0">
                <a:latin typeface="OpenDyslexicAlta" pitchFamily="2" charset="77"/>
                <a:ea typeface="OpenDyslexic" charset="0"/>
                <a:cs typeface="OpenDyslexic" charset="0"/>
              </a:rPr>
              <a:t>3.									</a:t>
            </a:r>
          </a:p>
          <a:p>
            <a:r>
              <a:rPr lang="en-GB" sz="4000" u="sng" dirty="0">
                <a:latin typeface="OpenDyslexicAlta" pitchFamily="2" charset="77"/>
                <a:ea typeface="OpenDyslexic" charset="0"/>
                <a:cs typeface="OpenDyslexic" charset="0"/>
              </a:rPr>
              <a:t>4.									</a:t>
            </a:r>
          </a:p>
          <a:p>
            <a:r>
              <a:rPr lang="en-GB" sz="4000" u="sng" dirty="0">
                <a:latin typeface="OpenDyslexicAlta" pitchFamily="2" charset="77"/>
                <a:ea typeface="OpenDyslexic" charset="0"/>
                <a:cs typeface="OpenDyslexic" charset="0"/>
              </a:rPr>
              <a:t>5.									</a:t>
            </a:r>
          </a:p>
          <a:p>
            <a:r>
              <a:rPr lang="en-GB" sz="4000" u="sng" dirty="0">
                <a:latin typeface="OpenDyslexicAlta" pitchFamily="2" charset="77"/>
                <a:ea typeface="OpenDyslexic" charset="0"/>
                <a:cs typeface="OpenDyslexic" charset="0"/>
              </a:rPr>
              <a:t>6.									</a:t>
            </a:r>
          </a:p>
          <a:p>
            <a:endParaRPr lang="en-GB" u="sng"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85870207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Contractions </a:t>
            </a:r>
            <a:r>
              <a:rPr lang="mr-IN" dirty="0"/>
              <a:t>–</a:t>
            </a:r>
            <a:r>
              <a:rPr lang="en-GB" dirty="0"/>
              <a:t> the apostrophe shows where a letter or letters would be if the words were written in full.</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34</a:t>
            </a:r>
          </a:p>
        </p:txBody>
      </p:sp>
    </p:spTree>
    <p:extLst>
      <p:ext uri="{BB962C8B-B14F-4D97-AF65-F5344CB8AC3E}">
        <p14:creationId xmlns:p14="http://schemas.microsoft.com/office/powerpoint/2010/main" val="201127097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34</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Contractions </a:t>
            </a:r>
            <a:r>
              <a:rPr lang="mr-IN" dirty="0"/>
              <a:t>–</a:t>
            </a:r>
            <a:r>
              <a:rPr lang="en-GB" dirty="0"/>
              <a:t> the apostrophe shows where a letter or letters would be if the words were written in full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4151229212"/>
              </p:ext>
            </p:extLst>
          </p:nvPr>
        </p:nvGraphicFramePr>
        <p:xfrm>
          <a:off x="3429000" y="1311275"/>
          <a:ext cx="8363607" cy="529164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Words with an apostrophe in are sometimes two words joined together. Can the children think of any words with an apostrophe that are two words joined?</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Put the spellings up on the board and ask the children to write them down. Next to each word, ask the children to write the letter(s) that the apostrophe is there instead of. </a:t>
                      </a:r>
                      <a:br>
                        <a:rPr lang="en-GB" sz="1700" b="0" i="0" baseline="0" dirty="0">
                          <a:latin typeface="Muli" pitchFamily="2" charset="77"/>
                        </a:rPr>
                      </a:br>
                      <a:r>
                        <a:rPr lang="en-GB" sz="1700" b="0" i="0" baseline="0" dirty="0">
                          <a:latin typeface="Muli" pitchFamily="2" charset="77"/>
                        </a:rPr>
                        <a:t>E.g. </a:t>
                      </a:r>
                      <a:br>
                        <a:rPr lang="en-GB" sz="1700" b="0" i="0" baseline="0" dirty="0">
                          <a:latin typeface="Muli" pitchFamily="2" charset="77"/>
                        </a:rPr>
                      </a:br>
                      <a:r>
                        <a:rPr lang="en-GB" sz="1700" b="0" i="0" baseline="0" dirty="0">
                          <a:latin typeface="Muli" pitchFamily="2" charset="77"/>
                        </a:rPr>
                        <a:t>can’t – ‘ = no</a:t>
                      </a:r>
                      <a:br>
                        <a:rPr lang="en-GB" sz="1700" b="0" i="0" baseline="0" dirty="0">
                          <a:latin typeface="Muli" pitchFamily="2" charset="77"/>
                        </a:rPr>
                      </a:br>
                      <a:r>
                        <a:rPr lang="en-GB" sz="1700" b="0" i="0" baseline="0" dirty="0">
                          <a:latin typeface="Muli" pitchFamily="2" charset="77"/>
                        </a:rPr>
                        <a:t>it’s – ‘ = </a:t>
                      </a:r>
                      <a:r>
                        <a:rPr lang="en-GB" sz="1700" b="0" i="0" baseline="0" dirty="0" err="1">
                          <a:latin typeface="Muli" pitchFamily="2" charset="77"/>
                        </a:rPr>
                        <a:t>i</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Share their responses and discuss any misconceptions.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uli" pitchFamily="2" charset="77"/>
                          <a:ea typeface="+mn-ea"/>
                          <a:cs typeface="+mn-cs"/>
                        </a:rPr>
                        <a:t>Children work in small groups to spell the words a letter at a time. The first child picks a word from the spelling list and tells the group, they then write the first letter of that word and pass the board to their left. The next child writes the next letter and so on. If a mistake is made then the word is erased and the you start again on the same word. Once the word is completed and correct the next child chooses a new word and it starts again.</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4005073569"/>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can’t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didn’t </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hasn’t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couldn’t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it’s </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wasn’t</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doesn’t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mustn’t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I’ll </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she’d</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4750290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1" y="497872"/>
            <a:ext cx="8581292" cy="461665"/>
          </a:xfrm>
          <a:prstGeom prst="rect">
            <a:avLst/>
          </a:prstGeom>
          <a:noFill/>
        </p:spPr>
        <p:txBody>
          <a:bodyPr wrap="square" rtlCol="0">
            <a:spAutoFit/>
          </a:bodyPr>
          <a:lstStyle/>
          <a:p>
            <a:r>
              <a:rPr lang="en-GB" sz="2400" dirty="0">
                <a:latin typeface="OpenDyslexicAlta" pitchFamily="2" charset="77"/>
              </a:rPr>
              <a:t>Which letter(s) does the apostrophe replace?</a:t>
            </a:r>
          </a:p>
        </p:txBody>
      </p:sp>
      <p:graphicFrame>
        <p:nvGraphicFramePr>
          <p:cNvPr id="3" name="Table 2">
            <a:extLst>
              <a:ext uri="{FF2B5EF4-FFF2-40B4-BE49-F238E27FC236}">
                <a16:creationId xmlns:a16="http://schemas.microsoft.com/office/drawing/2014/main" id="{EA76DE10-5656-444A-AB9E-939D0206A511}"/>
              </a:ext>
            </a:extLst>
          </p:cNvPr>
          <p:cNvGraphicFramePr>
            <a:graphicFrameLocks noGrp="1"/>
          </p:cNvGraphicFramePr>
          <p:nvPr>
            <p:extLst>
              <p:ext uri="{D42A27DB-BD31-4B8C-83A1-F6EECF244321}">
                <p14:modId xmlns:p14="http://schemas.microsoft.com/office/powerpoint/2010/main" val="1372741296"/>
              </p:ext>
            </p:extLst>
          </p:nvPr>
        </p:nvGraphicFramePr>
        <p:xfrm>
          <a:off x="6776421" y="1363046"/>
          <a:ext cx="2787650" cy="4547309"/>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487992055"/>
                    </a:ext>
                  </a:extLst>
                </a:gridCol>
              </a:tblGrid>
              <a:tr h="432509">
                <a:tc>
                  <a:txBody>
                    <a:bodyPr/>
                    <a:lstStyle/>
                    <a:p>
                      <a:pPr algn="ctr"/>
                      <a:r>
                        <a:rPr lang="en-GB" b="0" i="0" dirty="0">
                          <a:latin typeface="OpenDyslexicAlta" pitchFamily="2" charset="77"/>
                          <a:ea typeface="OpenDyslexic" charset="0"/>
                          <a:cs typeface="OpenDyslexic" charset="0"/>
                        </a:rPr>
                        <a:t>no (cannot)</a:t>
                      </a:r>
                    </a:p>
                  </a:txBody>
                  <a:tcPr/>
                </a:tc>
                <a:extLst>
                  <a:ext uri="{0D108BD9-81ED-4DB2-BD59-A6C34878D82A}">
                    <a16:rowId xmlns:a16="http://schemas.microsoft.com/office/drawing/2014/main" val="614758907"/>
                  </a:ext>
                </a:extLst>
              </a:tr>
              <a:tr h="457200">
                <a:tc>
                  <a:txBody>
                    <a:bodyPr/>
                    <a:lstStyle/>
                    <a:p>
                      <a:pPr algn="ctr"/>
                      <a:r>
                        <a:rPr lang="en-GB" b="0" i="0" dirty="0">
                          <a:latin typeface="OpenDyslexicAlta" pitchFamily="2" charset="77"/>
                          <a:ea typeface="OpenDyslexic" charset="0"/>
                          <a:cs typeface="OpenDyslexic" charset="0"/>
                        </a:rPr>
                        <a:t>o (did not)</a:t>
                      </a:r>
                    </a:p>
                  </a:txBody>
                  <a:tcPr/>
                </a:tc>
                <a:extLst>
                  <a:ext uri="{0D108BD9-81ED-4DB2-BD59-A6C34878D82A}">
                    <a16:rowId xmlns:a16="http://schemas.microsoft.com/office/drawing/2014/main" val="3047277672"/>
                  </a:ext>
                </a:extLst>
              </a:tr>
              <a:tr h="457200">
                <a:tc>
                  <a:txBody>
                    <a:bodyPr/>
                    <a:lstStyle/>
                    <a:p>
                      <a:pPr algn="ctr"/>
                      <a:r>
                        <a:rPr lang="en-GB" b="0" i="0" dirty="0">
                          <a:latin typeface="OpenDyslexicAlta" pitchFamily="2" charset="77"/>
                          <a:ea typeface="OpenDyslexic" charset="0"/>
                          <a:cs typeface="OpenDyslexic" charset="0"/>
                        </a:rPr>
                        <a:t>o (has not)</a:t>
                      </a:r>
                    </a:p>
                  </a:txBody>
                  <a:tcPr/>
                </a:tc>
                <a:extLst>
                  <a:ext uri="{0D108BD9-81ED-4DB2-BD59-A6C34878D82A}">
                    <a16:rowId xmlns:a16="http://schemas.microsoft.com/office/drawing/2014/main" val="2237397614"/>
                  </a:ext>
                </a:extLst>
              </a:tr>
              <a:tr h="457200">
                <a:tc>
                  <a:txBody>
                    <a:bodyPr/>
                    <a:lstStyle/>
                    <a:p>
                      <a:pPr algn="ctr"/>
                      <a:r>
                        <a:rPr lang="en-GB" b="0" i="0" dirty="0">
                          <a:latin typeface="OpenDyslexicAlta" pitchFamily="2" charset="77"/>
                          <a:ea typeface="OpenDyslexic" charset="0"/>
                          <a:cs typeface="OpenDyslexic" charset="0"/>
                        </a:rPr>
                        <a:t>o (could not)</a:t>
                      </a:r>
                    </a:p>
                  </a:txBody>
                  <a:tcPr/>
                </a:tc>
                <a:extLst>
                  <a:ext uri="{0D108BD9-81ED-4DB2-BD59-A6C34878D82A}">
                    <a16:rowId xmlns:a16="http://schemas.microsoft.com/office/drawing/2014/main" val="2756322682"/>
                  </a:ext>
                </a:extLst>
              </a:tr>
              <a:tr h="457200">
                <a:tc>
                  <a:txBody>
                    <a:bodyPr/>
                    <a:lstStyle/>
                    <a:p>
                      <a:pPr algn="ctr"/>
                      <a:r>
                        <a:rPr lang="en-GB" b="0" i="0" dirty="0" err="1">
                          <a:latin typeface="OpenDyslexicAlta" pitchFamily="2" charset="77"/>
                          <a:ea typeface="OpenDyslexic" charset="0"/>
                          <a:cs typeface="OpenDyslexic" charset="0"/>
                        </a:rPr>
                        <a:t>i</a:t>
                      </a:r>
                      <a:r>
                        <a:rPr lang="en-GB" b="0" i="0" dirty="0">
                          <a:latin typeface="OpenDyslexicAlta" pitchFamily="2" charset="77"/>
                          <a:ea typeface="OpenDyslexic" charset="0"/>
                          <a:cs typeface="OpenDyslexic" charset="0"/>
                        </a:rPr>
                        <a:t> (it is)</a:t>
                      </a:r>
                    </a:p>
                  </a:txBody>
                  <a:tcPr/>
                </a:tc>
                <a:extLst>
                  <a:ext uri="{0D108BD9-81ED-4DB2-BD59-A6C34878D82A}">
                    <a16:rowId xmlns:a16="http://schemas.microsoft.com/office/drawing/2014/main" val="1007237213"/>
                  </a:ext>
                </a:extLst>
              </a:tr>
              <a:tr h="457200">
                <a:tc>
                  <a:txBody>
                    <a:bodyPr/>
                    <a:lstStyle/>
                    <a:p>
                      <a:pPr algn="ctr"/>
                      <a:r>
                        <a:rPr lang="en-GB" b="0" i="0" dirty="0">
                          <a:latin typeface="OpenDyslexicAlta" pitchFamily="2" charset="77"/>
                          <a:ea typeface="OpenDyslexic" charset="0"/>
                          <a:cs typeface="OpenDyslexic" charset="0"/>
                        </a:rPr>
                        <a:t>o (was not)</a:t>
                      </a:r>
                    </a:p>
                  </a:txBody>
                  <a:tcPr/>
                </a:tc>
                <a:extLst>
                  <a:ext uri="{0D108BD9-81ED-4DB2-BD59-A6C34878D82A}">
                    <a16:rowId xmlns:a16="http://schemas.microsoft.com/office/drawing/2014/main" val="3701213094"/>
                  </a:ext>
                </a:extLst>
              </a:tr>
              <a:tr h="457200">
                <a:tc>
                  <a:txBody>
                    <a:bodyPr/>
                    <a:lstStyle/>
                    <a:p>
                      <a:pPr algn="ctr"/>
                      <a:r>
                        <a:rPr lang="en-GB" b="0" i="0" dirty="0">
                          <a:latin typeface="OpenDyslexicAlta" pitchFamily="2" charset="77"/>
                          <a:ea typeface="OpenDyslexic" charset="0"/>
                          <a:cs typeface="OpenDyslexic" charset="0"/>
                        </a:rPr>
                        <a:t>o (does not)</a:t>
                      </a:r>
                    </a:p>
                  </a:txBody>
                  <a:tcPr/>
                </a:tc>
                <a:extLst>
                  <a:ext uri="{0D108BD9-81ED-4DB2-BD59-A6C34878D82A}">
                    <a16:rowId xmlns:a16="http://schemas.microsoft.com/office/drawing/2014/main" val="2555840622"/>
                  </a:ext>
                </a:extLst>
              </a:tr>
              <a:tr h="457200">
                <a:tc>
                  <a:txBody>
                    <a:bodyPr/>
                    <a:lstStyle/>
                    <a:p>
                      <a:pPr algn="ctr"/>
                      <a:r>
                        <a:rPr lang="en-GB" b="0" i="0" dirty="0">
                          <a:latin typeface="OpenDyslexicAlta" pitchFamily="2" charset="77"/>
                          <a:ea typeface="OpenDyslexic" charset="0"/>
                          <a:cs typeface="OpenDyslexic" charset="0"/>
                        </a:rPr>
                        <a:t>o (must not)</a:t>
                      </a:r>
                    </a:p>
                  </a:txBody>
                  <a:tcPr/>
                </a:tc>
                <a:extLst>
                  <a:ext uri="{0D108BD9-81ED-4DB2-BD59-A6C34878D82A}">
                    <a16:rowId xmlns:a16="http://schemas.microsoft.com/office/drawing/2014/main" val="496091967"/>
                  </a:ext>
                </a:extLst>
              </a:tr>
              <a:tr h="457200">
                <a:tc>
                  <a:txBody>
                    <a:bodyPr/>
                    <a:lstStyle/>
                    <a:p>
                      <a:pPr algn="ctr"/>
                      <a:r>
                        <a:rPr lang="en-GB" b="0" i="0" dirty="0" err="1">
                          <a:latin typeface="OpenDyslexicAlta" pitchFamily="2" charset="77"/>
                          <a:ea typeface="OpenDyslexic" charset="0"/>
                          <a:cs typeface="OpenDyslexic" charset="0"/>
                        </a:rPr>
                        <a:t>wi</a:t>
                      </a:r>
                      <a:r>
                        <a:rPr lang="en-GB" b="0" i="0" dirty="0">
                          <a:latin typeface="OpenDyslexicAlta" pitchFamily="2" charset="77"/>
                          <a:ea typeface="OpenDyslexic" charset="0"/>
                          <a:cs typeface="OpenDyslexic" charset="0"/>
                        </a:rPr>
                        <a:t> (I will)</a:t>
                      </a:r>
                    </a:p>
                  </a:txBody>
                  <a:tcPr/>
                </a:tc>
                <a:extLst>
                  <a:ext uri="{0D108BD9-81ED-4DB2-BD59-A6C34878D82A}">
                    <a16:rowId xmlns:a16="http://schemas.microsoft.com/office/drawing/2014/main" val="1049611856"/>
                  </a:ext>
                </a:extLst>
              </a:tr>
              <a:tr h="457200">
                <a:tc>
                  <a:txBody>
                    <a:bodyPr/>
                    <a:lstStyle/>
                    <a:p>
                      <a:pPr algn="ctr"/>
                      <a:r>
                        <a:rPr lang="en-GB" b="0" i="0" dirty="0">
                          <a:latin typeface="OpenDyslexicAlta" pitchFamily="2" charset="77"/>
                          <a:ea typeface="OpenDyslexic" charset="0"/>
                          <a:cs typeface="OpenDyslexic" charset="0"/>
                        </a:rPr>
                        <a:t>ha (she had)</a:t>
                      </a:r>
                    </a:p>
                  </a:txBody>
                  <a:tcPr/>
                </a:tc>
                <a:extLst>
                  <a:ext uri="{0D108BD9-81ED-4DB2-BD59-A6C34878D82A}">
                    <a16:rowId xmlns:a16="http://schemas.microsoft.com/office/drawing/2014/main" val="983881932"/>
                  </a:ext>
                </a:extLst>
              </a:tr>
            </a:tbl>
          </a:graphicData>
        </a:graphic>
      </p:graphicFrame>
      <p:graphicFrame>
        <p:nvGraphicFramePr>
          <p:cNvPr id="4" name="Table 3">
            <a:extLst>
              <a:ext uri="{FF2B5EF4-FFF2-40B4-BE49-F238E27FC236}">
                <a16:creationId xmlns:a16="http://schemas.microsoft.com/office/drawing/2014/main" id="{1AF23CE3-C92F-41EE-9111-BEDD57837E17}"/>
              </a:ext>
            </a:extLst>
          </p:cNvPr>
          <p:cNvGraphicFramePr>
            <a:graphicFrameLocks noGrp="1"/>
          </p:cNvGraphicFramePr>
          <p:nvPr>
            <p:extLst>
              <p:ext uri="{D42A27DB-BD31-4B8C-83A1-F6EECF244321}">
                <p14:modId xmlns:p14="http://schemas.microsoft.com/office/powerpoint/2010/main" val="3101563969"/>
              </p:ext>
            </p:extLst>
          </p:nvPr>
        </p:nvGraphicFramePr>
        <p:xfrm>
          <a:off x="1784873" y="1363046"/>
          <a:ext cx="2787650" cy="45720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487992055"/>
                    </a:ext>
                  </a:extLst>
                </a:gridCol>
              </a:tblGrid>
              <a:tr h="457200">
                <a:tc>
                  <a:txBody>
                    <a:bodyPr/>
                    <a:lstStyle/>
                    <a:p>
                      <a:pPr algn="ctr"/>
                      <a:r>
                        <a:rPr lang="en-GB" b="0" i="0" dirty="0">
                          <a:latin typeface="OpenDyslexicAlta" pitchFamily="2" charset="77"/>
                          <a:ea typeface="OpenDyslexic" charset="0"/>
                          <a:cs typeface="OpenDyslexic" charset="0"/>
                        </a:rPr>
                        <a:t>can’t</a:t>
                      </a:r>
                    </a:p>
                  </a:txBody>
                  <a:tcPr/>
                </a:tc>
                <a:extLst>
                  <a:ext uri="{0D108BD9-81ED-4DB2-BD59-A6C34878D82A}">
                    <a16:rowId xmlns:a16="http://schemas.microsoft.com/office/drawing/2014/main" val="614758907"/>
                  </a:ext>
                </a:extLst>
              </a:tr>
              <a:tr h="457200">
                <a:tc>
                  <a:txBody>
                    <a:bodyPr/>
                    <a:lstStyle/>
                    <a:p>
                      <a:pPr algn="ctr"/>
                      <a:r>
                        <a:rPr lang="en-GB" b="0" i="0" dirty="0">
                          <a:latin typeface="OpenDyslexicAlta" pitchFamily="2" charset="77"/>
                          <a:ea typeface="OpenDyslexic" charset="0"/>
                          <a:cs typeface="OpenDyslexic" charset="0"/>
                        </a:rPr>
                        <a:t>didn’t </a:t>
                      </a:r>
                    </a:p>
                  </a:txBody>
                  <a:tcPr/>
                </a:tc>
                <a:extLst>
                  <a:ext uri="{0D108BD9-81ED-4DB2-BD59-A6C34878D82A}">
                    <a16:rowId xmlns:a16="http://schemas.microsoft.com/office/drawing/2014/main" val="3047277672"/>
                  </a:ext>
                </a:extLst>
              </a:tr>
              <a:tr h="457200">
                <a:tc>
                  <a:txBody>
                    <a:bodyPr/>
                    <a:lstStyle/>
                    <a:p>
                      <a:pPr algn="ctr"/>
                      <a:r>
                        <a:rPr lang="en-GB" b="0" i="0" dirty="0">
                          <a:latin typeface="OpenDyslexicAlta" pitchFamily="2" charset="77"/>
                          <a:ea typeface="OpenDyslexic" charset="0"/>
                          <a:cs typeface="OpenDyslexic" charset="0"/>
                        </a:rPr>
                        <a:t>hasn’t</a:t>
                      </a:r>
                    </a:p>
                  </a:txBody>
                  <a:tcPr/>
                </a:tc>
                <a:extLst>
                  <a:ext uri="{0D108BD9-81ED-4DB2-BD59-A6C34878D82A}">
                    <a16:rowId xmlns:a16="http://schemas.microsoft.com/office/drawing/2014/main" val="2237397614"/>
                  </a:ext>
                </a:extLst>
              </a:tr>
              <a:tr h="457200">
                <a:tc>
                  <a:txBody>
                    <a:bodyPr/>
                    <a:lstStyle/>
                    <a:p>
                      <a:pPr algn="ctr"/>
                      <a:r>
                        <a:rPr lang="en-GB" b="0" i="0" dirty="0">
                          <a:latin typeface="OpenDyslexicAlta" pitchFamily="2" charset="77"/>
                          <a:ea typeface="OpenDyslexic" charset="0"/>
                          <a:cs typeface="OpenDyslexic" charset="0"/>
                        </a:rPr>
                        <a:t>couldn’t</a:t>
                      </a:r>
                    </a:p>
                  </a:txBody>
                  <a:tcPr/>
                </a:tc>
                <a:extLst>
                  <a:ext uri="{0D108BD9-81ED-4DB2-BD59-A6C34878D82A}">
                    <a16:rowId xmlns:a16="http://schemas.microsoft.com/office/drawing/2014/main" val="2756322682"/>
                  </a:ext>
                </a:extLst>
              </a:tr>
              <a:tr h="457200">
                <a:tc>
                  <a:txBody>
                    <a:bodyPr/>
                    <a:lstStyle/>
                    <a:p>
                      <a:pPr algn="ctr"/>
                      <a:r>
                        <a:rPr lang="en-GB" b="0" i="0" dirty="0">
                          <a:latin typeface="OpenDyslexicAlta" pitchFamily="2" charset="77"/>
                          <a:ea typeface="OpenDyslexic" charset="0"/>
                          <a:cs typeface="OpenDyslexic" charset="0"/>
                        </a:rPr>
                        <a:t>it’s </a:t>
                      </a:r>
                    </a:p>
                  </a:txBody>
                  <a:tcPr/>
                </a:tc>
                <a:extLst>
                  <a:ext uri="{0D108BD9-81ED-4DB2-BD59-A6C34878D82A}">
                    <a16:rowId xmlns:a16="http://schemas.microsoft.com/office/drawing/2014/main" val="1007237213"/>
                  </a:ext>
                </a:extLst>
              </a:tr>
              <a:tr h="457200">
                <a:tc>
                  <a:txBody>
                    <a:bodyPr/>
                    <a:lstStyle/>
                    <a:p>
                      <a:pPr algn="ctr"/>
                      <a:r>
                        <a:rPr lang="en-GB" b="0" i="0" dirty="0">
                          <a:latin typeface="OpenDyslexicAlta" pitchFamily="2" charset="77"/>
                          <a:ea typeface="OpenDyslexic" charset="0"/>
                          <a:cs typeface="OpenDyslexic" charset="0"/>
                        </a:rPr>
                        <a:t>wasn’t</a:t>
                      </a:r>
                    </a:p>
                  </a:txBody>
                  <a:tcPr/>
                </a:tc>
                <a:extLst>
                  <a:ext uri="{0D108BD9-81ED-4DB2-BD59-A6C34878D82A}">
                    <a16:rowId xmlns:a16="http://schemas.microsoft.com/office/drawing/2014/main" val="3701213094"/>
                  </a:ext>
                </a:extLst>
              </a:tr>
              <a:tr h="457200">
                <a:tc>
                  <a:txBody>
                    <a:bodyPr/>
                    <a:lstStyle/>
                    <a:p>
                      <a:pPr algn="ctr"/>
                      <a:r>
                        <a:rPr lang="en-GB" b="0" i="0" dirty="0">
                          <a:latin typeface="OpenDyslexicAlta" pitchFamily="2" charset="77"/>
                          <a:ea typeface="OpenDyslexic" charset="0"/>
                          <a:cs typeface="OpenDyslexic" charset="0"/>
                        </a:rPr>
                        <a:t>doesn’t</a:t>
                      </a:r>
                    </a:p>
                  </a:txBody>
                  <a:tcPr/>
                </a:tc>
                <a:extLst>
                  <a:ext uri="{0D108BD9-81ED-4DB2-BD59-A6C34878D82A}">
                    <a16:rowId xmlns:a16="http://schemas.microsoft.com/office/drawing/2014/main" val="2555840622"/>
                  </a:ext>
                </a:extLst>
              </a:tr>
              <a:tr h="457200">
                <a:tc>
                  <a:txBody>
                    <a:bodyPr/>
                    <a:lstStyle/>
                    <a:p>
                      <a:pPr algn="ctr"/>
                      <a:r>
                        <a:rPr lang="en-GB" b="0" i="0" dirty="0">
                          <a:latin typeface="OpenDyslexicAlta" pitchFamily="2" charset="77"/>
                          <a:ea typeface="OpenDyslexic" charset="0"/>
                          <a:cs typeface="OpenDyslexic" charset="0"/>
                        </a:rPr>
                        <a:t>mustn’t</a:t>
                      </a:r>
                    </a:p>
                  </a:txBody>
                  <a:tcPr/>
                </a:tc>
                <a:extLst>
                  <a:ext uri="{0D108BD9-81ED-4DB2-BD59-A6C34878D82A}">
                    <a16:rowId xmlns:a16="http://schemas.microsoft.com/office/drawing/2014/main" val="496091967"/>
                  </a:ext>
                </a:extLst>
              </a:tr>
              <a:tr h="457200">
                <a:tc>
                  <a:txBody>
                    <a:bodyPr/>
                    <a:lstStyle/>
                    <a:p>
                      <a:pPr algn="ctr"/>
                      <a:r>
                        <a:rPr lang="en-GB" b="0" i="0" dirty="0">
                          <a:latin typeface="OpenDyslexicAlta" pitchFamily="2" charset="77"/>
                          <a:ea typeface="OpenDyslexic" charset="0"/>
                          <a:cs typeface="OpenDyslexic" charset="0"/>
                        </a:rPr>
                        <a:t>I’ll </a:t>
                      </a:r>
                    </a:p>
                  </a:txBody>
                  <a:tcPr/>
                </a:tc>
                <a:extLst>
                  <a:ext uri="{0D108BD9-81ED-4DB2-BD59-A6C34878D82A}">
                    <a16:rowId xmlns:a16="http://schemas.microsoft.com/office/drawing/2014/main" val="1049611856"/>
                  </a:ext>
                </a:extLst>
              </a:tr>
              <a:tr h="457200">
                <a:tc>
                  <a:txBody>
                    <a:bodyPr/>
                    <a:lstStyle/>
                    <a:p>
                      <a:pPr algn="ctr"/>
                      <a:r>
                        <a:rPr lang="en-GB" b="0" i="0" dirty="0">
                          <a:latin typeface="OpenDyslexicAlta" pitchFamily="2" charset="77"/>
                          <a:ea typeface="OpenDyslexic" charset="0"/>
                          <a:cs typeface="OpenDyslexic" charset="0"/>
                        </a:rPr>
                        <a:t>she’d</a:t>
                      </a:r>
                    </a:p>
                  </a:txBody>
                  <a:tcPr/>
                </a:tc>
                <a:extLst>
                  <a:ext uri="{0D108BD9-81ED-4DB2-BD59-A6C34878D82A}">
                    <a16:rowId xmlns:a16="http://schemas.microsoft.com/office/drawing/2014/main" val="983881932"/>
                  </a:ext>
                </a:extLst>
              </a:tr>
            </a:tbl>
          </a:graphicData>
        </a:graphic>
      </p:graphicFrame>
    </p:spTree>
    <p:extLst>
      <p:ext uri="{BB962C8B-B14F-4D97-AF65-F5344CB8AC3E}">
        <p14:creationId xmlns:p14="http://schemas.microsoft.com/office/powerpoint/2010/main" val="326016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81220233"/>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290983524"/>
                    </a:ext>
                  </a:extLst>
                </a:gridCol>
                <a:gridCol w="1858433">
                  <a:extLst>
                    <a:ext uri="{9D8B030D-6E8A-4147-A177-3AD203B41FA5}">
                      <a16:colId xmlns:a16="http://schemas.microsoft.com/office/drawing/2014/main" val="1222048286"/>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didn’t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hasn’t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couldn’t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it’s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wasn’t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doesn’t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mustn’t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I’ll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she’d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5478141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Contractions </a:t>
                      </a:r>
                      <a:r>
                        <a:rPr lang="mr-IN" sz="1400" b="0" i="0" baseline="0" dirty="0">
                          <a:latin typeface="Muli" pitchFamily="2" charset="77"/>
                        </a:rPr>
                        <a:t>–</a:t>
                      </a:r>
                      <a:r>
                        <a:rPr lang="en-GB" sz="1400" baseline="0" dirty="0">
                          <a:latin typeface="Muli" pitchFamily="2" charset="77"/>
                        </a:rPr>
                        <a:t> the apostrophe shows where a letter or letters would be if the words were written in full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1570029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can’t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didn’t </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hasn’t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couldn’t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it’s </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wasn’t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doesn’t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mustn’t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I’ll </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she’d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02587223"/>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Contractions </a:t>
                      </a:r>
                      <a:r>
                        <a:rPr lang="mr-IN" sz="1400" b="0" i="0" baseline="0" dirty="0">
                          <a:latin typeface="Muli" pitchFamily="2" charset="77"/>
                        </a:rPr>
                        <a:t>–</a:t>
                      </a:r>
                      <a:r>
                        <a:rPr lang="en-GB" sz="1400" baseline="0" dirty="0">
                          <a:latin typeface="Muli" pitchFamily="2" charset="77"/>
                        </a:rPr>
                        <a:t> the apostrophe shows where a letter or letters would be if the words were written in full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529352048"/>
              </p:ext>
            </p:extLst>
          </p:nvPr>
        </p:nvGraphicFramePr>
        <p:xfrm>
          <a:off x="3473938" y="2057396"/>
          <a:ext cx="8391600" cy="4572000"/>
        </p:xfrm>
        <a:graphic>
          <a:graphicData uri="http://schemas.openxmlformats.org/drawingml/2006/table">
            <a:tbl>
              <a:tblPr firstRow="1" bandRow="1">
                <a:tableStyleId>{5940675A-B579-460E-94D1-54222C63F5DA}</a:tableStyleId>
              </a:tblPr>
              <a:tblGrid>
                <a:gridCol w="2797200">
                  <a:extLst>
                    <a:ext uri="{9D8B030D-6E8A-4147-A177-3AD203B41FA5}">
                      <a16:colId xmlns:a16="http://schemas.microsoft.com/office/drawing/2014/main" val="20000"/>
                    </a:ext>
                  </a:extLst>
                </a:gridCol>
                <a:gridCol w="2797200">
                  <a:extLst>
                    <a:ext uri="{9D8B030D-6E8A-4147-A177-3AD203B41FA5}">
                      <a16:colId xmlns:a16="http://schemas.microsoft.com/office/drawing/2014/main" val="20001"/>
                    </a:ext>
                  </a:extLst>
                </a:gridCol>
                <a:gridCol w="2797200">
                  <a:extLst>
                    <a:ext uri="{9D8B030D-6E8A-4147-A177-3AD203B41FA5}">
                      <a16:colId xmlns:a16="http://schemas.microsoft.com/office/drawing/2014/main" val="20002"/>
                    </a:ext>
                  </a:extLst>
                </a:gridCol>
              </a:tblGrid>
              <a:tr h="457200">
                <a:tc>
                  <a:txBody>
                    <a:bodyPr/>
                    <a:lstStyle/>
                    <a:p>
                      <a:r>
                        <a:rPr lang="en-GB" sz="2000" b="0" i="0" dirty="0">
                          <a:latin typeface="OpenDyslexicAlta" pitchFamily="2" charset="77"/>
                          <a:ea typeface="OpenDyslexic" charset="0"/>
                          <a:cs typeface="OpenDyslexic" charset="0"/>
                        </a:rPr>
                        <a:t>can’t</a:t>
                      </a:r>
                    </a:p>
                  </a:txBody>
                  <a:tcPr/>
                </a:tc>
                <a:tc>
                  <a:txBody>
                    <a:bodyPr/>
                    <a:lstStyle/>
                    <a:p>
                      <a:r>
                        <a:rPr lang="en-GB" sz="2000" b="0" i="0" dirty="0">
                          <a:latin typeface="OpenDyslexicAlta" pitchFamily="2" charset="77"/>
                          <a:ea typeface="OpenDyslexic" charset="0"/>
                          <a:cs typeface="OpenDyslexic" charset="0"/>
                        </a:rPr>
                        <a:t>can</a:t>
                      </a:r>
                    </a:p>
                  </a:txBody>
                  <a:tcPr/>
                </a:tc>
                <a:tc>
                  <a:txBody>
                    <a:bodyPr/>
                    <a:lstStyle/>
                    <a:p>
                      <a:r>
                        <a:rPr lang="en-GB" sz="2000" b="0" i="0" dirty="0">
                          <a:latin typeface="OpenDyslexicAlta" pitchFamily="2" charset="77"/>
                          <a:ea typeface="OpenDyslexic" charset="0"/>
                          <a:cs typeface="OpenDyslexic" charset="0"/>
                        </a:rPr>
                        <a:t>not</a:t>
                      </a:r>
                    </a:p>
                  </a:txBody>
                  <a:tcPr/>
                </a:tc>
                <a:extLst>
                  <a:ext uri="{0D108BD9-81ED-4DB2-BD59-A6C34878D82A}">
                    <a16:rowId xmlns:a16="http://schemas.microsoft.com/office/drawing/2014/main" val="10000"/>
                  </a:ext>
                </a:extLst>
              </a:tr>
              <a:tr h="457200">
                <a:tc>
                  <a:txBody>
                    <a:bodyPr/>
                    <a:lstStyle/>
                    <a:p>
                      <a:r>
                        <a:rPr lang="en-GB" sz="2000" b="0" i="0" dirty="0">
                          <a:latin typeface="OpenDyslexicAlta" pitchFamily="2" charset="77"/>
                          <a:ea typeface="OpenDyslexic" charset="0"/>
                          <a:cs typeface="OpenDyslexic" charset="0"/>
                        </a:rPr>
                        <a:t>didn’t </a:t>
                      </a:r>
                    </a:p>
                  </a:txBody>
                  <a:tcPr/>
                </a:tc>
                <a:tc>
                  <a:txBody>
                    <a:bodyPr/>
                    <a:lstStyle/>
                    <a:p>
                      <a:endParaRPr lang="en-GB" sz="2000" b="0" i="0" dirty="0">
                        <a:latin typeface="OpenDyslexicAlta" pitchFamily="2" charset="77"/>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sz="2000" b="0" i="0" dirty="0">
                          <a:latin typeface="OpenDyslexicAlta" pitchFamily="2" charset="77"/>
                          <a:ea typeface="OpenDyslexic" charset="0"/>
                          <a:cs typeface="OpenDyslexic" charset="0"/>
                        </a:rPr>
                        <a:t>hasn’t</a:t>
                      </a:r>
                    </a:p>
                  </a:txBody>
                  <a:tcPr/>
                </a:tc>
                <a:tc>
                  <a:txBody>
                    <a:bodyPr/>
                    <a:lstStyle/>
                    <a:p>
                      <a:endParaRPr lang="en-GB" sz="2000" b="0" i="0" dirty="0">
                        <a:latin typeface="OpenDyslexicAlta" pitchFamily="2" charset="77"/>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sz="2000" b="0" i="0" dirty="0">
                          <a:latin typeface="OpenDyslexicAlta" pitchFamily="2" charset="77"/>
                          <a:ea typeface="OpenDyslexic" charset="0"/>
                          <a:cs typeface="OpenDyslexic" charset="0"/>
                        </a:rPr>
                        <a:t>couldn’t</a:t>
                      </a:r>
                    </a:p>
                  </a:txBody>
                  <a:tcPr/>
                </a:tc>
                <a:tc>
                  <a:txBody>
                    <a:bodyPr/>
                    <a:lstStyle/>
                    <a:p>
                      <a:endParaRPr lang="en-GB" sz="2000" b="0" i="0" dirty="0">
                        <a:latin typeface="OpenDyslexicAlta" pitchFamily="2" charset="77"/>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sz="2000" b="0" i="0" dirty="0">
                          <a:latin typeface="OpenDyslexicAlta" pitchFamily="2" charset="77"/>
                          <a:ea typeface="OpenDyslexic" charset="0"/>
                          <a:cs typeface="OpenDyslexic" charset="0"/>
                        </a:rPr>
                        <a:t>it’s </a:t>
                      </a:r>
                    </a:p>
                  </a:txBody>
                  <a:tcPr/>
                </a:tc>
                <a:tc>
                  <a:txBody>
                    <a:bodyPr/>
                    <a:lstStyle/>
                    <a:p>
                      <a:endParaRPr lang="en-GB" sz="2000" b="0" i="0" dirty="0">
                        <a:latin typeface="OpenDyslexicAlta" pitchFamily="2" charset="77"/>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sz="2000" b="0" i="0" dirty="0">
                          <a:latin typeface="OpenDyslexicAlta" pitchFamily="2" charset="77"/>
                          <a:ea typeface="OpenDyslexic" charset="0"/>
                          <a:cs typeface="OpenDyslexic" charset="0"/>
                        </a:rPr>
                        <a:t>wasn’t</a:t>
                      </a:r>
                    </a:p>
                  </a:txBody>
                  <a:tcPr/>
                </a:tc>
                <a:tc>
                  <a:txBody>
                    <a:bodyPr/>
                    <a:lstStyle/>
                    <a:p>
                      <a:endParaRPr lang="en-GB" sz="2000" b="0" i="0" dirty="0">
                        <a:latin typeface="OpenDyslexicAlta" pitchFamily="2" charset="77"/>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sz="2000" b="0" i="0" dirty="0">
                          <a:latin typeface="OpenDyslexicAlta" pitchFamily="2" charset="77"/>
                          <a:ea typeface="OpenDyslexic" charset="0"/>
                          <a:cs typeface="OpenDyslexic" charset="0"/>
                        </a:rPr>
                        <a:t>doesn’t</a:t>
                      </a:r>
                    </a:p>
                  </a:txBody>
                  <a:tcPr/>
                </a:tc>
                <a:tc>
                  <a:txBody>
                    <a:bodyPr/>
                    <a:lstStyle/>
                    <a:p>
                      <a:endParaRPr lang="en-GB" sz="2000" b="0" i="0" dirty="0">
                        <a:latin typeface="OpenDyslexicAlta" pitchFamily="2" charset="77"/>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sz="2000" b="0" i="0" dirty="0">
                          <a:latin typeface="OpenDyslexicAlta" pitchFamily="2" charset="77"/>
                          <a:ea typeface="OpenDyslexic" charset="0"/>
                          <a:cs typeface="OpenDyslexic" charset="0"/>
                        </a:rPr>
                        <a:t>mustn’t</a:t>
                      </a:r>
                    </a:p>
                  </a:txBody>
                  <a:tcPr/>
                </a:tc>
                <a:tc>
                  <a:txBody>
                    <a:bodyPr/>
                    <a:lstStyle/>
                    <a:p>
                      <a:endParaRPr lang="en-GB" sz="2000" b="0" i="0" dirty="0">
                        <a:latin typeface="OpenDyslexicAlta" pitchFamily="2" charset="77"/>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sz="2000" b="0" i="0" dirty="0">
                          <a:latin typeface="OpenDyslexicAlta" pitchFamily="2" charset="77"/>
                          <a:ea typeface="OpenDyslexic" charset="0"/>
                          <a:cs typeface="OpenDyslexic" charset="0"/>
                        </a:rPr>
                        <a:t>I’ll </a:t>
                      </a:r>
                    </a:p>
                  </a:txBody>
                  <a:tcPr/>
                </a:tc>
                <a:tc>
                  <a:txBody>
                    <a:bodyPr/>
                    <a:lstStyle/>
                    <a:p>
                      <a:endParaRPr lang="en-GB" sz="2000" b="0" i="0" dirty="0">
                        <a:latin typeface="OpenDyslexicAlta" pitchFamily="2" charset="77"/>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sz="2000" b="0" i="0" dirty="0">
                          <a:latin typeface="OpenDyslexicAlta" pitchFamily="2" charset="77"/>
                          <a:ea typeface="OpenDyslexic" charset="0"/>
                          <a:cs typeface="OpenDyslexic" charset="0"/>
                        </a:rPr>
                        <a:t>she’d</a:t>
                      </a:r>
                    </a:p>
                  </a:txBody>
                  <a:tcPr/>
                </a:tc>
                <a:tc>
                  <a:txBody>
                    <a:bodyPr/>
                    <a:lstStyle/>
                    <a:p>
                      <a:endParaRPr lang="en-GB" sz="2000" b="0" i="0" dirty="0">
                        <a:latin typeface="OpenDyslexicAlta" pitchFamily="2" charset="77"/>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6" name="TextBox 5"/>
          <p:cNvSpPr txBox="1"/>
          <p:nvPr/>
        </p:nvSpPr>
        <p:spPr>
          <a:xfrm>
            <a:off x="3473938" y="1590252"/>
            <a:ext cx="8379348" cy="338554"/>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Can you write out the two words which have made the contraction?</a:t>
            </a:r>
          </a:p>
        </p:txBody>
      </p:sp>
    </p:spTree>
    <p:extLst>
      <p:ext uri="{BB962C8B-B14F-4D97-AF65-F5344CB8AC3E}">
        <p14:creationId xmlns:p14="http://schemas.microsoft.com/office/powerpoint/2010/main" val="189520333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can’t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didn’t </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hasn’t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couldn’t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it’s </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wasn’t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doesn’t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mustn’t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I’ll </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she’d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07312990"/>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Contractions </a:t>
                      </a:r>
                      <a:r>
                        <a:rPr lang="mr-IN" sz="1400" b="0" i="0" baseline="0" dirty="0">
                          <a:latin typeface="Muli" pitchFamily="2" charset="77"/>
                        </a:rPr>
                        <a:t>–</a:t>
                      </a:r>
                      <a:r>
                        <a:rPr lang="en-GB" sz="1400" baseline="0" dirty="0">
                          <a:latin typeface="Muli" pitchFamily="2" charset="77"/>
                        </a:rPr>
                        <a:t> the apostrophe shows where a letter or letters would be if the words were written in full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solidFill>
                          <a:srgbClr val="FF3860"/>
                        </a:solidFill>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4416601"/>
              </p:ext>
            </p:extLst>
          </p:nvPr>
        </p:nvGraphicFramePr>
        <p:xfrm>
          <a:off x="3473938" y="2057396"/>
          <a:ext cx="8379348" cy="4572000"/>
        </p:xfrm>
        <a:graphic>
          <a:graphicData uri="http://schemas.openxmlformats.org/drawingml/2006/table">
            <a:tbl>
              <a:tblPr firstRow="1" bandRow="1">
                <a:tableStyleId>{5940675A-B579-460E-94D1-54222C63F5DA}</a:tableStyleId>
              </a:tblPr>
              <a:tblGrid>
                <a:gridCol w="2793116">
                  <a:extLst>
                    <a:ext uri="{9D8B030D-6E8A-4147-A177-3AD203B41FA5}">
                      <a16:colId xmlns:a16="http://schemas.microsoft.com/office/drawing/2014/main" val="20000"/>
                    </a:ext>
                  </a:extLst>
                </a:gridCol>
                <a:gridCol w="2793116">
                  <a:extLst>
                    <a:ext uri="{9D8B030D-6E8A-4147-A177-3AD203B41FA5}">
                      <a16:colId xmlns:a16="http://schemas.microsoft.com/office/drawing/2014/main" val="20001"/>
                    </a:ext>
                  </a:extLst>
                </a:gridCol>
                <a:gridCol w="2793116">
                  <a:extLst>
                    <a:ext uri="{9D8B030D-6E8A-4147-A177-3AD203B41FA5}">
                      <a16:colId xmlns:a16="http://schemas.microsoft.com/office/drawing/2014/main" val="20002"/>
                    </a:ext>
                  </a:extLst>
                </a:gridCol>
              </a:tblGrid>
              <a:tr h="457200">
                <a:tc>
                  <a:txBody>
                    <a:bodyPr/>
                    <a:lstStyle/>
                    <a:p>
                      <a:r>
                        <a:rPr lang="en-GB" sz="2000" b="0" i="0" dirty="0">
                          <a:latin typeface="OpenDyslexicAlta" pitchFamily="2" charset="77"/>
                          <a:ea typeface="OpenDyslexic" charset="0"/>
                          <a:cs typeface="OpenDyslexic" charset="0"/>
                        </a:rPr>
                        <a:t>can’t</a:t>
                      </a:r>
                    </a:p>
                  </a:txBody>
                  <a:tcPr/>
                </a:tc>
                <a:tc>
                  <a:txBody>
                    <a:bodyPr/>
                    <a:lstStyle/>
                    <a:p>
                      <a:r>
                        <a:rPr lang="en-GB" sz="2000" b="0" i="0" dirty="0">
                          <a:latin typeface="OpenDyslexicAlta" pitchFamily="2" charset="77"/>
                          <a:ea typeface="OpenDyslexic" charset="0"/>
                          <a:cs typeface="OpenDyslexic" charset="0"/>
                        </a:rPr>
                        <a:t>can</a:t>
                      </a:r>
                    </a:p>
                  </a:txBody>
                  <a:tcPr/>
                </a:tc>
                <a:tc>
                  <a:txBody>
                    <a:bodyPr/>
                    <a:lstStyle/>
                    <a:p>
                      <a:r>
                        <a:rPr lang="en-GB" sz="2000" b="0" i="0" dirty="0">
                          <a:latin typeface="OpenDyslexicAlta" pitchFamily="2" charset="77"/>
                          <a:ea typeface="OpenDyslexic" charset="0"/>
                          <a:cs typeface="OpenDyslexic" charset="0"/>
                        </a:rPr>
                        <a:t>not</a:t>
                      </a:r>
                    </a:p>
                  </a:txBody>
                  <a:tcPr/>
                </a:tc>
                <a:extLst>
                  <a:ext uri="{0D108BD9-81ED-4DB2-BD59-A6C34878D82A}">
                    <a16:rowId xmlns:a16="http://schemas.microsoft.com/office/drawing/2014/main" val="10000"/>
                  </a:ext>
                </a:extLst>
              </a:tr>
              <a:tr h="457200">
                <a:tc>
                  <a:txBody>
                    <a:bodyPr/>
                    <a:lstStyle/>
                    <a:p>
                      <a:r>
                        <a:rPr lang="en-GB" sz="2000" b="0" i="0" dirty="0">
                          <a:latin typeface="OpenDyslexicAlta" pitchFamily="2" charset="77"/>
                          <a:ea typeface="OpenDyslexic" charset="0"/>
                          <a:cs typeface="OpenDyslexic" charset="0"/>
                        </a:rPr>
                        <a:t>didn’t </a:t>
                      </a:r>
                    </a:p>
                  </a:txBody>
                  <a:tcPr/>
                </a:tc>
                <a:tc>
                  <a:txBody>
                    <a:bodyPr/>
                    <a:lstStyle/>
                    <a:p>
                      <a:r>
                        <a:rPr lang="en-GB" sz="2000" b="0" i="0" dirty="0">
                          <a:solidFill>
                            <a:srgbClr val="FF3860"/>
                          </a:solidFill>
                          <a:latin typeface="OpenDyslexicAlta" pitchFamily="2" charset="77"/>
                          <a:ea typeface="OpenDyslexic" charset="0"/>
                          <a:cs typeface="OpenDyslexic" charset="0"/>
                        </a:rPr>
                        <a:t>did</a:t>
                      </a:r>
                    </a:p>
                  </a:txBody>
                  <a:tcPr/>
                </a:tc>
                <a:tc>
                  <a:txBody>
                    <a:bodyPr/>
                    <a:lstStyle/>
                    <a:p>
                      <a:r>
                        <a:rPr lang="en-GB" sz="2000" b="0" i="0" dirty="0">
                          <a:solidFill>
                            <a:srgbClr val="FF3860"/>
                          </a:solidFill>
                          <a:latin typeface="OpenDyslexicAlta" pitchFamily="2" charset="77"/>
                          <a:ea typeface="OpenDyslexic" charset="0"/>
                          <a:cs typeface="OpenDyslexic" charset="0"/>
                        </a:rPr>
                        <a:t>not</a:t>
                      </a:r>
                    </a:p>
                  </a:txBody>
                  <a:tcPr/>
                </a:tc>
                <a:extLst>
                  <a:ext uri="{0D108BD9-81ED-4DB2-BD59-A6C34878D82A}">
                    <a16:rowId xmlns:a16="http://schemas.microsoft.com/office/drawing/2014/main" val="10001"/>
                  </a:ext>
                </a:extLst>
              </a:tr>
              <a:tr h="457200">
                <a:tc>
                  <a:txBody>
                    <a:bodyPr/>
                    <a:lstStyle/>
                    <a:p>
                      <a:r>
                        <a:rPr lang="en-GB" sz="2000" b="0" i="0" dirty="0">
                          <a:latin typeface="OpenDyslexicAlta" pitchFamily="2" charset="77"/>
                          <a:ea typeface="OpenDyslexic" charset="0"/>
                          <a:cs typeface="OpenDyslexic" charset="0"/>
                        </a:rPr>
                        <a:t>hasn’t</a:t>
                      </a:r>
                    </a:p>
                  </a:txBody>
                  <a:tcPr/>
                </a:tc>
                <a:tc>
                  <a:txBody>
                    <a:bodyPr/>
                    <a:lstStyle/>
                    <a:p>
                      <a:r>
                        <a:rPr lang="en-GB" sz="2000" b="0" i="0" dirty="0">
                          <a:solidFill>
                            <a:srgbClr val="FF3860"/>
                          </a:solidFill>
                          <a:latin typeface="OpenDyslexicAlta" pitchFamily="2" charset="77"/>
                          <a:ea typeface="OpenDyslexic" charset="0"/>
                          <a:cs typeface="OpenDyslexic" charset="0"/>
                        </a:rPr>
                        <a:t>has</a:t>
                      </a:r>
                    </a:p>
                  </a:txBody>
                  <a:tcPr/>
                </a:tc>
                <a:tc>
                  <a:txBody>
                    <a:bodyPr/>
                    <a:lstStyle/>
                    <a:p>
                      <a:r>
                        <a:rPr lang="en-GB" sz="2000" b="0" i="0" dirty="0">
                          <a:solidFill>
                            <a:srgbClr val="FF3860"/>
                          </a:solidFill>
                          <a:latin typeface="OpenDyslexicAlta" pitchFamily="2" charset="77"/>
                          <a:ea typeface="OpenDyslexic" charset="0"/>
                          <a:cs typeface="OpenDyslexic" charset="0"/>
                        </a:rPr>
                        <a:t>not</a:t>
                      </a:r>
                    </a:p>
                  </a:txBody>
                  <a:tcPr/>
                </a:tc>
                <a:extLst>
                  <a:ext uri="{0D108BD9-81ED-4DB2-BD59-A6C34878D82A}">
                    <a16:rowId xmlns:a16="http://schemas.microsoft.com/office/drawing/2014/main" val="10002"/>
                  </a:ext>
                </a:extLst>
              </a:tr>
              <a:tr h="457200">
                <a:tc>
                  <a:txBody>
                    <a:bodyPr/>
                    <a:lstStyle/>
                    <a:p>
                      <a:r>
                        <a:rPr lang="en-GB" sz="2000" b="0" i="0" dirty="0">
                          <a:latin typeface="OpenDyslexicAlta" pitchFamily="2" charset="77"/>
                          <a:ea typeface="OpenDyslexic" charset="0"/>
                          <a:cs typeface="OpenDyslexic" charset="0"/>
                        </a:rPr>
                        <a:t>couldn’t</a:t>
                      </a:r>
                    </a:p>
                  </a:txBody>
                  <a:tcPr/>
                </a:tc>
                <a:tc>
                  <a:txBody>
                    <a:bodyPr/>
                    <a:lstStyle/>
                    <a:p>
                      <a:r>
                        <a:rPr lang="en-GB" sz="2000" b="0" i="0" dirty="0">
                          <a:solidFill>
                            <a:srgbClr val="FF3860"/>
                          </a:solidFill>
                          <a:latin typeface="OpenDyslexicAlta" pitchFamily="2" charset="77"/>
                          <a:ea typeface="OpenDyslexic" charset="0"/>
                          <a:cs typeface="OpenDyslexic" charset="0"/>
                        </a:rPr>
                        <a:t>could</a:t>
                      </a:r>
                    </a:p>
                  </a:txBody>
                  <a:tcPr/>
                </a:tc>
                <a:tc>
                  <a:txBody>
                    <a:bodyPr/>
                    <a:lstStyle/>
                    <a:p>
                      <a:r>
                        <a:rPr lang="en-GB" sz="2000" b="0" i="0" dirty="0">
                          <a:solidFill>
                            <a:srgbClr val="FF3860"/>
                          </a:solidFill>
                          <a:latin typeface="OpenDyslexicAlta" pitchFamily="2" charset="77"/>
                          <a:ea typeface="OpenDyslexic" charset="0"/>
                          <a:cs typeface="OpenDyslexic" charset="0"/>
                        </a:rPr>
                        <a:t>not</a:t>
                      </a:r>
                    </a:p>
                  </a:txBody>
                  <a:tcPr/>
                </a:tc>
                <a:extLst>
                  <a:ext uri="{0D108BD9-81ED-4DB2-BD59-A6C34878D82A}">
                    <a16:rowId xmlns:a16="http://schemas.microsoft.com/office/drawing/2014/main" val="10003"/>
                  </a:ext>
                </a:extLst>
              </a:tr>
              <a:tr h="457200">
                <a:tc>
                  <a:txBody>
                    <a:bodyPr/>
                    <a:lstStyle/>
                    <a:p>
                      <a:r>
                        <a:rPr lang="en-GB" sz="2000" b="0" i="0" dirty="0">
                          <a:latin typeface="OpenDyslexicAlta" pitchFamily="2" charset="77"/>
                          <a:ea typeface="OpenDyslexic" charset="0"/>
                          <a:cs typeface="OpenDyslexic" charset="0"/>
                        </a:rPr>
                        <a:t>it’s </a:t>
                      </a:r>
                    </a:p>
                  </a:txBody>
                  <a:tcPr/>
                </a:tc>
                <a:tc>
                  <a:txBody>
                    <a:bodyPr/>
                    <a:lstStyle/>
                    <a:p>
                      <a:r>
                        <a:rPr lang="en-GB" sz="2000" b="0" i="0" dirty="0">
                          <a:solidFill>
                            <a:srgbClr val="FF3860"/>
                          </a:solidFill>
                          <a:latin typeface="OpenDyslexicAlta" pitchFamily="2" charset="77"/>
                          <a:ea typeface="OpenDyslexic" charset="0"/>
                          <a:cs typeface="OpenDyslexic" charset="0"/>
                        </a:rPr>
                        <a:t>it</a:t>
                      </a:r>
                    </a:p>
                  </a:txBody>
                  <a:tcPr/>
                </a:tc>
                <a:tc>
                  <a:txBody>
                    <a:bodyPr/>
                    <a:lstStyle/>
                    <a:p>
                      <a:r>
                        <a:rPr lang="en-GB" sz="2000" b="0" i="0" dirty="0">
                          <a:solidFill>
                            <a:srgbClr val="FF3860"/>
                          </a:solidFill>
                          <a:latin typeface="OpenDyslexicAlta" pitchFamily="2" charset="77"/>
                          <a:ea typeface="OpenDyslexic" charset="0"/>
                          <a:cs typeface="OpenDyslexic" charset="0"/>
                        </a:rPr>
                        <a:t>is</a:t>
                      </a:r>
                    </a:p>
                  </a:txBody>
                  <a:tcPr/>
                </a:tc>
                <a:extLst>
                  <a:ext uri="{0D108BD9-81ED-4DB2-BD59-A6C34878D82A}">
                    <a16:rowId xmlns:a16="http://schemas.microsoft.com/office/drawing/2014/main" val="10004"/>
                  </a:ext>
                </a:extLst>
              </a:tr>
              <a:tr h="457200">
                <a:tc>
                  <a:txBody>
                    <a:bodyPr/>
                    <a:lstStyle/>
                    <a:p>
                      <a:r>
                        <a:rPr lang="en-GB" sz="2000" b="0" i="0" dirty="0">
                          <a:latin typeface="OpenDyslexicAlta" pitchFamily="2" charset="77"/>
                          <a:ea typeface="OpenDyslexic" charset="0"/>
                          <a:cs typeface="OpenDyslexic" charset="0"/>
                        </a:rPr>
                        <a:t>wasn’t</a:t>
                      </a:r>
                    </a:p>
                  </a:txBody>
                  <a:tcPr/>
                </a:tc>
                <a:tc>
                  <a:txBody>
                    <a:bodyPr/>
                    <a:lstStyle/>
                    <a:p>
                      <a:r>
                        <a:rPr lang="en-GB" sz="2000" b="0" i="0" dirty="0">
                          <a:solidFill>
                            <a:srgbClr val="FF3860"/>
                          </a:solidFill>
                          <a:latin typeface="OpenDyslexicAlta" pitchFamily="2" charset="77"/>
                          <a:ea typeface="OpenDyslexic" charset="0"/>
                          <a:cs typeface="OpenDyslexic" charset="0"/>
                        </a:rPr>
                        <a:t>was</a:t>
                      </a:r>
                    </a:p>
                  </a:txBody>
                  <a:tcPr/>
                </a:tc>
                <a:tc>
                  <a:txBody>
                    <a:bodyPr/>
                    <a:lstStyle/>
                    <a:p>
                      <a:r>
                        <a:rPr lang="en-GB" sz="2000" b="0" i="0" dirty="0">
                          <a:solidFill>
                            <a:srgbClr val="FF3860"/>
                          </a:solidFill>
                          <a:latin typeface="OpenDyslexicAlta" pitchFamily="2" charset="77"/>
                          <a:ea typeface="OpenDyslexic" charset="0"/>
                          <a:cs typeface="OpenDyslexic" charset="0"/>
                        </a:rPr>
                        <a:t>not</a:t>
                      </a:r>
                    </a:p>
                  </a:txBody>
                  <a:tcPr/>
                </a:tc>
                <a:extLst>
                  <a:ext uri="{0D108BD9-81ED-4DB2-BD59-A6C34878D82A}">
                    <a16:rowId xmlns:a16="http://schemas.microsoft.com/office/drawing/2014/main" val="10005"/>
                  </a:ext>
                </a:extLst>
              </a:tr>
              <a:tr h="457200">
                <a:tc>
                  <a:txBody>
                    <a:bodyPr/>
                    <a:lstStyle/>
                    <a:p>
                      <a:r>
                        <a:rPr lang="en-GB" sz="2000" b="0" i="0" dirty="0">
                          <a:latin typeface="OpenDyslexicAlta" pitchFamily="2" charset="77"/>
                          <a:ea typeface="OpenDyslexic" charset="0"/>
                          <a:cs typeface="OpenDyslexic" charset="0"/>
                        </a:rPr>
                        <a:t>doesn’t</a:t>
                      </a:r>
                    </a:p>
                  </a:txBody>
                  <a:tcPr/>
                </a:tc>
                <a:tc>
                  <a:txBody>
                    <a:bodyPr/>
                    <a:lstStyle/>
                    <a:p>
                      <a:r>
                        <a:rPr lang="en-GB" sz="2000" b="0" i="0" dirty="0">
                          <a:solidFill>
                            <a:srgbClr val="FF3860"/>
                          </a:solidFill>
                          <a:latin typeface="OpenDyslexicAlta" pitchFamily="2" charset="77"/>
                          <a:ea typeface="OpenDyslexic" charset="0"/>
                          <a:cs typeface="OpenDyslexic" charset="0"/>
                        </a:rPr>
                        <a:t>does</a:t>
                      </a:r>
                    </a:p>
                  </a:txBody>
                  <a:tcPr/>
                </a:tc>
                <a:tc>
                  <a:txBody>
                    <a:bodyPr/>
                    <a:lstStyle/>
                    <a:p>
                      <a:r>
                        <a:rPr lang="en-GB" sz="2000" b="0" i="0" dirty="0">
                          <a:solidFill>
                            <a:srgbClr val="FF3860"/>
                          </a:solidFill>
                          <a:latin typeface="OpenDyslexicAlta" pitchFamily="2" charset="77"/>
                          <a:ea typeface="OpenDyslexic" charset="0"/>
                          <a:cs typeface="OpenDyslexic" charset="0"/>
                        </a:rPr>
                        <a:t>not</a:t>
                      </a:r>
                    </a:p>
                  </a:txBody>
                  <a:tcPr/>
                </a:tc>
                <a:extLst>
                  <a:ext uri="{0D108BD9-81ED-4DB2-BD59-A6C34878D82A}">
                    <a16:rowId xmlns:a16="http://schemas.microsoft.com/office/drawing/2014/main" val="10006"/>
                  </a:ext>
                </a:extLst>
              </a:tr>
              <a:tr h="457200">
                <a:tc>
                  <a:txBody>
                    <a:bodyPr/>
                    <a:lstStyle/>
                    <a:p>
                      <a:r>
                        <a:rPr lang="en-GB" sz="2000" b="0" i="0" dirty="0">
                          <a:latin typeface="OpenDyslexicAlta" pitchFamily="2" charset="77"/>
                          <a:ea typeface="OpenDyslexic" charset="0"/>
                          <a:cs typeface="OpenDyslexic" charset="0"/>
                        </a:rPr>
                        <a:t>mustn’t</a:t>
                      </a:r>
                    </a:p>
                  </a:txBody>
                  <a:tcPr/>
                </a:tc>
                <a:tc>
                  <a:txBody>
                    <a:bodyPr/>
                    <a:lstStyle/>
                    <a:p>
                      <a:r>
                        <a:rPr lang="en-GB" sz="2000" b="0" i="0" dirty="0">
                          <a:solidFill>
                            <a:srgbClr val="FF3860"/>
                          </a:solidFill>
                          <a:latin typeface="OpenDyslexicAlta" pitchFamily="2" charset="77"/>
                          <a:ea typeface="OpenDyslexic" charset="0"/>
                          <a:cs typeface="OpenDyslexic" charset="0"/>
                        </a:rPr>
                        <a:t>must </a:t>
                      </a:r>
                    </a:p>
                  </a:txBody>
                  <a:tcPr/>
                </a:tc>
                <a:tc>
                  <a:txBody>
                    <a:bodyPr/>
                    <a:lstStyle/>
                    <a:p>
                      <a:r>
                        <a:rPr lang="en-GB" sz="2000" b="0" i="0" dirty="0">
                          <a:solidFill>
                            <a:srgbClr val="FF3860"/>
                          </a:solidFill>
                          <a:latin typeface="OpenDyslexicAlta" pitchFamily="2" charset="77"/>
                          <a:ea typeface="OpenDyslexic" charset="0"/>
                          <a:cs typeface="OpenDyslexic" charset="0"/>
                        </a:rPr>
                        <a:t>not</a:t>
                      </a:r>
                    </a:p>
                  </a:txBody>
                  <a:tcPr/>
                </a:tc>
                <a:extLst>
                  <a:ext uri="{0D108BD9-81ED-4DB2-BD59-A6C34878D82A}">
                    <a16:rowId xmlns:a16="http://schemas.microsoft.com/office/drawing/2014/main" val="10007"/>
                  </a:ext>
                </a:extLst>
              </a:tr>
              <a:tr h="457200">
                <a:tc>
                  <a:txBody>
                    <a:bodyPr/>
                    <a:lstStyle/>
                    <a:p>
                      <a:r>
                        <a:rPr lang="en-GB" sz="2000" b="0" i="0" dirty="0">
                          <a:latin typeface="OpenDyslexicAlta" pitchFamily="2" charset="77"/>
                          <a:ea typeface="OpenDyslexic" charset="0"/>
                          <a:cs typeface="OpenDyslexic" charset="0"/>
                        </a:rPr>
                        <a:t>I’ll </a:t>
                      </a:r>
                    </a:p>
                  </a:txBody>
                  <a:tcPr/>
                </a:tc>
                <a:tc>
                  <a:txBody>
                    <a:bodyPr/>
                    <a:lstStyle/>
                    <a:p>
                      <a:r>
                        <a:rPr lang="en-GB" sz="2000" b="0" i="0" dirty="0">
                          <a:solidFill>
                            <a:srgbClr val="FF3860"/>
                          </a:solidFill>
                          <a:latin typeface="OpenDyslexicAlta" pitchFamily="2" charset="77"/>
                          <a:ea typeface="OpenDyslexic" charset="0"/>
                          <a:cs typeface="OpenDyslexic" charset="0"/>
                        </a:rPr>
                        <a:t>I</a:t>
                      </a:r>
                    </a:p>
                  </a:txBody>
                  <a:tcPr/>
                </a:tc>
                <a:tc>
                  <a:txBody>
                    <a:bodyPr/>
                    <a:lstStyle/>
                    <a:p>
                      <a:r>
                        <a:rPr lang="en-GB" sz="2000" b="0" i="0" dirty="0">
                          <a:solidFill>
                            <a:srgbClr val="FF3860"/>
                          </a:solidFill>
                          <a:latin typeface="OpenDyslexicAlta" pitchFamily="2" charset="77"/>
                          <a:ea typeface="OpenDyslexic" charset="0"/>
                          <a:cs typeface="OpenDyslexic" charset="0"/>
                        </a:rPr>
                        <a:t>will</a:t>
                      </a:r>
                    </a:p>
                  </a:txBody>
                  <a:tcPr/>
                </a:tc>
                <a:extLst>
                  <a:ext uri="{0D108BD9-81ED-4DB2-BD59-A6C34878D82A}">
                    <a16:rowId xmlns:a16="http://schemas.microsoft.com/office/drawing/2014/main" val="10008"/>
                  </a:ext>
                </a:extLst>
              </a:tr>
              <a:tr h="457200">
                <a:tc>
                  <a:txBody>
                    <a:bodyPr/>
                    <a:lstStyle/>
                    <a:p>
                      <a:r>
                        <a:rPr lang="en-GB" sz="2000" b="0" i="0" dirty="0">
                          <a:latin typeface="OpenDyslexicAlta" pitchFamily="2" charset="77"/>
                          <a:ea typeface="OpenDyslexic" charset="0"/>
                          <a:cs typeface="OpenDyslexic" charset="0"/>
                        </a:rPr>
                        <a:t>she’d</a:t>
                      </a:r>
                    </a:p>
                  </a:txBody>
                  <a:tcPr/>
                </a:tc>
                <a:tc>
                  <a:txBody>
                    <a:bodyPr/>
                    <a:lstStyle/>
                    <a:p>
                      <a:r>
                        <a:rPr lang="en-GB" sz="2000" b="0" i="0" dirty="0">
                          <a:solidFill>
                            <a:srgbClr val="FF3860"/>
                          </a:solidFill>
                          <a:latin typeface="OpenDyslexicAlta" pitchFamily="2" charset="77"/>
                          <a:ea typeface="OpenDyslexic" charset="0"/>
                          <a:cs typeface="OpenDyslexic" charset="0"/>
                        </a:rPr>
                        <a:t>she</a:t>
                      </a:r>
                    </a:p>
                  </a:txBody>
                  <a:tcPr/>
                </a:tc>
                <a:tc>
                  <a:txBody>
                    <a:bodyPr/>
                    <a:lstStyle/>
                    <a:p>
                      <a:r>
                        <a:rPr lang="en-GB" sz="2000" b="0" i="0" dirty="0">
                          <a:solidFill>
                            <a:srgbClr val="FF3860"/>
                          </a:solidFill>
                          <a:latin typeface="OpenDyslexicAlta" pitchFamily="2" charset="77"/>
                          <a:ea typeface="OpenDyslexic" charset="0"/>
                          <a:cs typeface="OpenDyslexic" charset="0"/>
                        </a:rPr>
                        <a:t>would</a:t>
                      </a:r>
                    </a:p>
                  </a:txBody>
                  <a:tcPr/>
                </a:tc>
                <a:extLst>
                  <a:ext uri="{0D108BD9-81ED-4DB2-BD59-A6C34878D82A}">
                    <a16:rowId xmlns:a16="http://schemas.microsoft.com/office/drawing/2014/main" val="10009"/>
                  </a:ext>
                </a:extLst>
              </a:tr>
            </a:tbl>
          </a:graphicData>
        </a:graphic>
      </p:graphicFrame>
      <p:sp>
        <p:nvSpPr>
          <p:cNvPr id="6" name="TextBox 5"/>
          <p:cNvSpPr txBox="1"/>
          <p:nvPr/>
        </p:nvSpPr>
        <p:spPr>
          <a:xfrm>
            <a:off x="3473938" y="1600196"/>
            <a:ext cx="8379348" cy="338554"/>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1600" dirty="0">
                <a:latin typeface="OpenDyslexicAlta" pitchFamily="2" charset="77"/>
                <a:ea typeface="OpenDyslexic" charset="0"/>
                <a:cs typeface="OpenDyslexic" charset="0"/>
              </a:rPr>
              <a:t>Can you write out the two words which have made the contraction?</a:t>
            </a:r>
          </a:p>
        </p:txBody>
      </p:sp>
    </p:spTree>
    <p:extLst>
      <p:ext uri="{BB962C8B-B14F-4D97-AF65-F5344CB8AC3E}">
        <p14:creationId xmlns:p14="http://schemas.microsoft.com/office/powerpoint/2010/main" val="335664407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Possessive apostrophes (singular)</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35</a:t>
            </a:r>
          </a:p>
        </p:txBody>
      </p:sp>
    </p:spTree>
    <p:extLst>
      <p:ext uri="{BB962C8B-B14F-4D97-AF65-F5344CB8AC3E}">
        <p14:creationId xmlns:p14="http://schemas.microsoft.com/office/powerpoint/2010/main" val="242318065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35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Possessive apostrophes (singular)</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614793438"/>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Megan’s</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Ravi’s</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Cody’s</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Sophie’s</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Sam’s</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child’s</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boy’s</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man’s</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dog’s</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lady’s</a:t>
                      </a:r>
                    </a:p>
                  </a:txBody>
                  <a:tcPr/>
                </a:tc>
                <a:extLst>
                  <a:ext uri="{0D108BD9-81ED-4DB2-BD59-A6C34878D82A}">
                    <a16:rowId xmlns:a16="http://schemas.microsoft.com/office/drawing/2014/main" val="615534220"/>
                  </a:ext>
                </a:extLst>
              </a:tr>
            </a:tbl>
          </a:graphicData>
        </a:graphic>
      </p:graphicFrame>
      <p:graphicFrame>
        <p:nvGraphicFramePr>
          <p:cNvPr id="10" name="Table Placeholder 6">
            <a:extLst>
              <a:ext uri="{FF2B5EF4-FFF2-40B4-BE49-F238E27FC236}">
                <a16:creationId xmlns:a16="http://schemas.microsoft.com/office/drawing/2014/main" id="{5242AC6C-DCCE-B845-8B96-6D42406123C0}"/>
              </a:ext>
            </a:extLst>
          </p:cNvPr>
          <p:cNvGraphicFramePr>
            <a:graphicFrameLocks/>
          </p:cNvGraphicFramePr>
          <p:nvPr>
            <p:extLst>
              <p:ext uri="{D42A27DB-BD31-4B8C-83A1-F6EECF244321}">
                <p14:modId xmlns:p14="http://schemas.microsoft.com/office/powerpoint/2010/main" val="1095686329"/>
              </p:ext>
            </p:extLst>
          </p:nvPr>
        </p:nvGraphicFramePr>
        <p:xfrm>
          <a:off x="3429000" y="1311275"/>
          <a:ext cx="8363607" cy="4963164"/>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875334">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An apostrophe and a letter ‘s’ is added to show possession. </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dirty="0">
                          <a:latin typeface="Muli" pitchFamily="2" charset="77"/>
                        </a:rPr>
                        <a:t>Ask the children to write their name on their whiteboard. Model how to add an apostrophe and ‘s’ to show ownership. I.e. “Miss Smith” becomes “Miss Smith’s”. Then model adding a possession (shoes, nose, pencil etc), e.g. “Miss Smith’s shoes”. Ask the children to add a possession to their name. Higher ability could create a whole sentence.</a:t>
                      </a:r>
                      <a:endParaRPr lang="en-GB" sz="1700" b="0" i="0" baseline="0" dirty="0">
                        <a:latin typeface="Muli" pitchFamily="2" charset="77"/>
                      </a:endParaRP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uli" pitchFamily="2" charset="77"/>
                          <a:ea typeface="+mn-ea"/>
                          <a:cs typeface="+mn-cs"/>
                        </a:rPr>
                        <a:t>Children to choose six of the spelling words and write into sentences. Common nouns will need a determiner.</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0692223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Megan’s</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Ravi’s</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Cody’s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Sophie’s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Sam’s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child’s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boy’s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man’s</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dog’s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lady’s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uli" pitchFamily="2" charset="77"/>
                        </a:rPr>
                        <a:t>Possessive apostrophes (singular)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91345" y="1806472"/>
            <a:ext cx="8575964" cy="4616648"/>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select 6 of your spellings to write into sentences? </a:t>
            </a:r>
          </a:p>
          <a:p>
            <a:endParaRPr lang="en-GB" dirty="0">
              <a:latin typeface="OpenDyslexicAlta" pitchFamily="2" charset="77"/>
              <a:ea typeface="OpenDyslexic" charset="0"/>
              <a:cs typeface="OpenDyslexic" charset="0"/>
            </a:endParaRPr>
          </a:p>
          <a:p>
            <a:r>
              <a:rPr lang="en-GB" sz="4000" u="sng" dirty="0">
                <a:latin typeface="OpenDyslexicAlta" pitchFamily="2" charset="77"/>
                <a:ea typeface="OpenDyslexic" charset="0"/>
                <a:cs typeface="OpenDyslexic" charset="0"/>
              </a:rPr>
              <a:t>1.									</a:t>
            </a:r>
          </a:p>
          <a:p>
            <a:r>
              <a:rPr lang="en-GB" sz="4000" u="sng" dirty="0">
                <a:latin typeface="OpenDyslexicAlta" pitchFamily="2" charset="77"/>
                <a:ea typeface="OpenDyslexic" charset="0"/>
                <a:cs typeface="OpenDyslexic" charset="0"/>
              </a:rPr>
              <a:t>2.									</a:t>
            </a:r>
          </a:p>
          <a:p>
            <a:r>
              <a:rPr lang="en-GB" sz="4000" u="sng" dirty="0">
                <a:latin typeface="OpenDyslexicAlta" pitchFamily="2" charset="77"/>
                <a:ea typeface="OpenDyslexic" charset="0"/>
                <a:cs typeface="OpenDyslexic" charset="0"/>
              </a:rPr>
              <a:t>3.									</a:t>
            </a:r>
          </a:p>
          <a:p>
            <a:r>
              <a:rPr lang="en-GB" sz="4000" u="sng" dirty="0">
                <a:latin typeface="OpenDyslexicAlta" pitchFamily="2" charset="77"/>
                <a:ea typeface="OpenDyslexic" charset="0"/>
                <a:cs typeface="OpenDyslexic" charset="0"/>
              </a:rPr>
              <a:t>4.									</a:t>
            </a:r>
          </a:p>
          <a:p>
            <a:r>
              <a:rPr lang="en-GB" sz="4000" u="sng" dirty="0">
                <a:latin typeface="OpenDyslexicAlta" pitchFamily="2" charset="77"/>
                <a:ea typeface="OpenDyslexic" charset="0"/>
                <a:cs typeface="OpenDyslexic" charset="0"/>
              </a:rPr>
              <a:t>5.									</a:t>
            </a:r>
          </a:p>
          <a:p>
            <a:r>
              <a:rPr lang="en-GB" sz="4000" u="sng" dirty="0">
                <a:latin typeface="OpenDyslexicAlta" pitchFamily="2" charset="77"/>
                <a:ea typeface="OpenDyslexic" charset="0"/>
                <a:cs typeface="OpenDyslexic" charset="0"/>
              </a:rPr>
              <a:t>6.									</a:t>
            </a:r>
          </a:p>
          <a:p>
            <a:endParaRPr lang="en-GB" u="sng"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709264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19023800"/>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race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cell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city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fancy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lace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space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circle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circus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rice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76171680"/>
              </p:ext>
            </p:extLst>
          </p:nvPr>
        </p:nvGraphicFramePr>
        <p:xfrm>
          <a:off x="508000" y="482321"/>
          <a:ext cx="9055100" cy="738717"/>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277562">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The /s/ sound spelt c before e, </a:t>
                      </a:r>
                      <a:r>
                        <a:rPr lang="en-GB" sz="1400" dirty="0" err="1">
                          <a:latin typeface="Muli" pitchFamily="2" charset="77"/>
                        </a:rPr>
                        <a:t>i</a:t>
                      </a:r>
                      <a:r>
                        <a:rPr lang="en-GB" sz="1400" dirty="0">
                          <a:latin typeface="Muli" pitchFamily="2" charset="77"/>
                        </a:rPr>
                        <a:t> and 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151786737"/>
              </p:ext>
            </p:extLst>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err="1">
                          <a:latin typeface="OpenDyslexicAlta" pitchFamily="2" charset="77"/>
                          <a:ea typeface="OpenDyslexic" charset="0"/>
                          <a:cs typeface="OpenDyslexic" charset="0"/>
                        </a:rPr>
                        <a:t>ra</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ic</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ci</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fan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spa</a:t>
                      </a: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cir</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cir</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a:t>
                      </a: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55958340"/>
              </p:ext>
            </p:extLst>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r>
                        <a:rPr lang="en-GB" b="0" i="0" dirty="0">
                          <a:latin typeface="OpenDyslexicAlta" pitchFamily="2" charset="77"/>
                          <a:ea typeface="OpenDyslexic" charset="0"/>
                          <a:cs typeface="OpenDyslexic" charset="0"/>
                        </a:rPr>
                        <a:t>e</a:t>
                      </a: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ell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ace</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ce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cus</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ice</a:t>
                      </a: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ce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cle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ty</a:t>
                      </a: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481457" y="1920236"/>
            <a:ext cx="2373086" cy="584775"/>
          </a:xfrm>
          <a:prstGeom prst="rect">
            <a:avLst/>
          </a:prstGeom>
          <a:solidFill>
            <a:srgbClr val="FFF2CC"/>
          </a:solidFill>
        </p:spPr>
        <p:txBody>
          <a:bodyPr wrap="square" rtlCol="0">
            <a:spAutoFit/>
          </a:bodyPr>
          <a:lstStyle/>
          <a:p>
            <a:pPr algn="ctr"/>
            <a:r>
              <a:rPr lang="en-GB" sz="1600" dirty="0">
                <a:latin typeface="OpenDyslexicAlta" pitchFamily="2" charset="77"/>
              </a:rPr>
              <a:t>Match the beginning sound to its ending.</a:t>
            </a:r>
          </a:p>
        </p:txBody>
      </p:sp>
      <p:sp>
        <p:nvSpPr>
          <p:cNvPr id="8" name="Rectangle: Rounded Corners 7">
            <a:extLst>
              <a:ext uri="{FF2B5EF4-FFF2-40B4-BE49-F238E27FC236}">
                <a16:creationId xmlns:a16="http://schemas.microsoft.com/office/drawing/2014/main" id="{79A9F152-33B6-4318-B2C5-1F03D249D6D0}"/>
              </a:ext>
            </a:extLst>
          </p:cNvPr>
          <p:cNvSpPr/>
          <p:nvPr/>
        </p:nvSpPr>
        <p:spPr>
          <a:xfrm>
            <a:off x="337457" y="1470990"/>
            <a:ext cx="3169418" cy="5236283"/>
          </a:xfrm>
          <a:prstGeom prst="roundRect">
            <a:avLst>
              <a:gd name="adj" fmla="val 3287"/>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TextBox 8">
            <a:extLst>
              <a:ext uri="{FF2B5EF4-FFF2-40B4-BE49-F238E27FC236}">
                <a16:creationId xmlns:a16="http://schemas.microsoft.com/office/drawing/2014/main" id="{F7C42282-E98D-4B68-9396-F7AF1C492101}"/>
              </a:ext>
            </a:extLst>
          </p:cNvPr>
          <p:cNvSpPr txBox="1"/>
          <p:nvPr/>
        </p:nvSpPr>
        <p:spPr>
          <a:xfrm>
            <a:off x="5497613" y="1314826"/>
            <a:ext cx="2240128" cy="646331"/>
          </a:xfrm>
          <a:prstGeom prst="rect">
            <a:avLst/>
          </a:prstGeom>
          <a:noFill/>
        </p:spPr>
        <p:txBody>
          <a:bodyPr wrap="square" rtlCol="0">
            <a:spAutoFit/>
          </a:bodyPr>
          <a:lstStyle/>
          <a:p>
            <a:pPr algn="ctr"/>
            <a:r>
              <a:rPr lang="en-GB" dirty="0">
                <a:latin typeface="OpenDyslexicAlta" pitchFamily="2" charset="77"/>
              </a:rPr>
              <a:t>Click to hide the spelling list!</a:t>
            </a:r>
          </a:p>
        </p:txBody>
      </p:sp>
    </p:spTree>
    <p:extLst>
      <p:ext uri="{BB962C8B-B14F-4D97-AF65-F5344CB8AC3E}">
        <p14:creationId xmlns:p14="http://schemas.microsoft.com/office/powerpoint/2010/main" val="109814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0141293"/>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781955937"/>
                    </a:ext>
                  </a:extLst>
                </a:gridCol>
                <a:gridCol w="1858433">
                  <a:extLst>
                    <a:ext uri="{9D8B030D-6E8A-4147-A177-3AD203B41FA5}">
                      <a16:colId xmlns:a16="http://schemas.microsoft.com/office/drawing/2014/main" val="98013784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Megan’s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Ravi’s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Cody’s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Sophie’s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Sam’s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child’s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boy’s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man’s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dog’s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lady’s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9762118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uli" pitchFamily="2" charset="77"/>
                        </a:rPr>
                        <a:t>Possessive apostrophes (singular)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baseline="0" dirty="0">
                        <a:solidFill>
                          <a:srgbClr val="FF0000"/>
                        </a:solidFill>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0501584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Megan’s</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Ravi’s</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Cody’s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Sophie’s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Sam’s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child’s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boy’s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man’s</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dog’s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lady’s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uli" pitchFamily="2" charset="77"/>
                        </a:rPr>
                        <a:t>Possessive apostrophes (singular)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EE905243-B178-3842-BF80-FE29DED437F1}"/>
              </a:ext>
            </a:extLst>
          </p:cNvPr>
          <p:cNvSpPr txBox="1"/>
          <p:nvPr/>
        </p:nvSpPr>
        <p:spPr>
          <a:xfrm>
            <a:off x="3538330" y="1600196"/>
            <a:ext cx="8289235" cy="584775"/>
          </a:xfrm>
          <a:prstGeom prst="rect">
            <a:avLst/>
          </a:prstGeom>
          <a:noFill/>
        </p:spPr>
        <p:txBody>
          <a:bodyPr wrap="square" rtlCol="0">
            <a:spAutoFit/>
          </a:bodyPr>
          <a:lstStyle/>
          <a:p>
            <a:r>
              <a:rPr lang="en-GB" sz="1600" dirty="0">
                <a:latin typeface="OpenDyslexicAlta" pitchFamily="2" charset="77"/>
              </a:rPr>
              <a:t>Can you add the apostrophe in the right place? Make sure you cover up this week’s words!</a:t>
            </a:r>
          </a:p>
        </p:txBody>
      </p:sp>
      <p:sp>
        <p:nvSpPr>
          <p:cNvPr id="3" name="Rounded Rectangle 2">
            <a:extLst>
              <a:ext uri="{FF2B5EF4-FFF2-40B4-BE49-F238E27FC236}">
                <a16:creationId xmlns:a16="http://schemas.microsoft.com/office/drawing/2014/main" id="{A58C533A-E62F-6349-831B-B0582C6D9EA8}"/>
              </a:ext>
            </a:extLst>
          </p:cNvPr>
          <p:cNvSpPr/>
          <p:nvPr/>
        </p:nvSpPr>
        <p:spPr>
          <a:xfrm>
            <a:off x="4114800" y="2723322"/>
            <a:ext cx="1341782" cy="7056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OpenDyslexicAlta" pitchFamily="2" charset="77"/>
              </a:rPr>
              <a:t>Megans</a:t>
            </a:r>
            <a:endParaRPr lang="en-GB" dirty="0">
              <a:latin typeface="OpenDyslexicAlta" pitchFamily="2" charset="77"/>
            </a:endParaRPr>
          </a:p>
        </p:txBody>
      </p:sp>
      <p:sp>
        <p:nvSpPr>
          <p:cNvPr id="8" name="Rounded Rectangle 7">
            <a:extLst>
              <a:ext uri="{FF2B5EF4-FFF2-40B4-BE49-F238E27FC236}">
                <a16:creationId xmlns:a16="http://schemas.microsoft.com/office/drawing/2014/main" id="{E2E45DB8-705D-864F-8B9C-9B059319E3C6}"/>
              </a:ext>
            </a:extLst>
          </p:cNvPr>
          <p:cNvSpPr/>
          <p:nvPr/>
        </p:nvSpPr>
        <p:spPr>
          <a:xfrm>
            <a:off x="5977835" y="2723322"/>
            <a:ext cx="1341782" cy="7056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OpenDyslexicAlta" pitchFamily="2" charset="77"/>
              </a:rPr>
              <a:t>Ravis</a:t>
            </a:r>
            <a:endParaRPr lang="en-GB" dirty="0">
              <a:latin typeface="OpenDyslexicAlta" pitchFamily="2" charset="77"/>
            </a:endParaRPr>
          </a:p>
        </p:txBody>
      </p:sp>
      <p:sp>
        <p:nvSpPr>
          <p:cNvPr id="9" name="Rounded Rectangle 8">
            <a:extLst>
              <a:ext uri="{FF2B5EF4-FFF2-40B4-BE49-F238E27FC236}">
                <a16:creationId xmlns:a16="http://schemas.microsoft.com/office/drawing/2014/main" id="{DF876CF1-A233-EF4B-8DC9-53AD66CA13CE}"/>
              </a:ext>
            </a:extLst>
          </p:cNvPr>
          <p:cNvSpPr/>
          <p:nvPr/>
        </p:nvSpPr>
        <p:spPr>
          <a:xfrm>
            <a:off x="4114800" y="3806068"/>
            <a:ext cx="1341782" cy="7056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OpenDyslexicAlta" pitchFamily="2" charset="77"/>
              </a:rPr>
              <a:t>Codys</a:t>
            </a:r>
            <a:endParaRPr lang="en-GB" dirty="0">
              <a:latin typeface="OpenDyslexicAlta" pitchFamily="2" charset="77"/>
            </a:endParaRPr>
          </a:p>
        </p:txBody>
      </p:sp>
      <p:sp>
        <p:nvSpPr>
          <p:cNvPr id="10" name="Rounded Rectangle 9">
            <a:extLst>
              <a:ext uri="{FF2B5EF4-FFF2-40B4-BE49-F238E27FC236}">
                <a16:creationId xmlns:a16="http://schemas.microsoft.com/office/drawing/2014/main" id="{47139895-B813-424D-BC2A-3D088B3C02E3}"/>
              </a:ext>
            </a:extLst>
          </p:cNvPr>
          <p:cNvSpPr/>
          <p:nvPr/>
        </p:nvSpPr>
        <p:spPr>
          <a:xfrm>
            <a:off x="7840870" y="2723322"/>
            <a:ext cx="1341782" cy="7056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OpenDyslexicAlta" pitchFamily="2" charset="77"/>
              </a:rPr>
              <a:t>Sophies</a:t>
            </a:r>
          </a:p>
        </p:txBody>
      </p:sp>
      <p:sp>
        <p:nvSpPr>
          <p:cNvPr id="11" name="Rounded Rectangle 10">
            <a:extLst>
              <a:ext uri="{FF2B5EF4-FFF2-40B4-BE49-F238E27FC236}">
                <a16:creationId xmlns:a16="http://schemas.microsoft.com/office/drawing/2014/main" id="{45A42D41-DA59-634B-A138-BBE5547DB2BA}"/>
              </a:ext>
            </a:extLst>
          </p:cNvPr>
          <p:cNvSpPr/>
          <p:nvPr/>
        </p:nvSpPr>
        <p:spPr>
          <a:xfrm>
            <a:off x="5977835" y="3806068"/>
            <a:ext cx="1341782" cy="7056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OpenDyslexicAlta" pitchFamily="2" charset="77"/>
              </a:rPr>
              <a:t>Sams</a:t>
            </a:r>
            <a:endParaRPr lang="en-GB" dirty="0">
              <a:latin typeface="OpenDyslexicAlta" pitchFamily="2" charset="77"/>
            </a:endParaRPr>
          </a:p>
        </p:txBody>
      </p:sp>
      <p:sp>
        <p:nvSpPr>
          <p:cNvPr id="12" name="Rounded Rectangle 11">
            <a:extLst>
              <a:ext uri="{FF2B5EF4-FFF2-40B4-BE49-F238E27FC236}">
                <a16:creationId xmlns:a16="http://schemas.microsoft.com/office/drawing/2014/main" id="{20C69B83-65CD-7547-BAD1-F6B2A0706405}"/>
              </a:ext>
            </a:extLst>
          </p:cNvPr>
          <p:cNvSpPr/>
          <p:nvPr/>
        </p:nvSpPr>
        <p:spPr>
          <a:xfrm>
            <a:off x="7840870" y="3806068"/>
            <a:ext cx="1341782" cy="7056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OpenDyslexicAlta" pitchFamily="2" charset="77"/>
              </a:rPr>
              <a:t>childs</a:t>
            </a:r>
            <a:endParaRPr lang="en-GB" dirty="0">
              <a:latin typeface="OpenDyslexicAlta" pitchFamily="2" charset="77"/>
            </a:endParaRPr>
          </a:p>
        </p:txBody>
      </p:sp>
      <p:sp>
        <p:nvSpPr>
          <p:cNvPr id="13" name="Rounded Rectangle 12">
            <a:extLst>
              <a:ext uri="{FF2B5EF4-FFF2-40B4-BE49-F238E27FC236}">
                <a16:creationId xmlns:a16="http://schemas.microsoft.com/office/drawing/2014/main" id="{CD5A2FFF-8EE3-3948-9DDE-4333BD5820EF}"/>
              </a:ext>
            </a:extLst>
          </p:cNvPr>
          <p:cNvSpPr/>
          <p:nvPr/>
        </p:nvSpPr>
        <p:spPr>
          <a:xfrm>
            <a:off x="9703904" y="2723322"/>
            <a:ext cx="1341782" cy="7056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OpenDyslexicAlta" pitchFamily="2" charset="77"/>
              </a:rPr>
              <a:t>boys</a:t>
            </a:r>
          </a:p>
        </p:txBody>
      </p:sp>
      <p:sp>
        <p:nvSpPr>
          <p:cNvPr id="14" name="Rounded Rectangle 13">
            <a:extLst>
              <a:ext uri="{FF2B5EF4-FFF2-40B4-BE49-F238E27FC236}">
                <a16:creationId xmlns:a16="http://schemas.microsoft.com/office/drawing/2014/main" id="{CDBD3AA4-A4B4-2C46-AB7A-89D72ED454FF}"/>
              </a:ext>
            </a:extLst>
          </p:cNvPr>
          <p:cNvSpPr/>
          <p:nvPr/>
        </p:nvSpPr>
        <p:spPr>
          <a:xfrm>
            <a:off x="9703904" y="3806068"/>
            <a:ext cx="1341782" cy="7056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OpenDyslexicAlta" pitchFamily="2" charset="77"/>
              </a:rPr>
              <a:t>mans</a:t>
            </a:r>
          </a:p>
        </p:txBody>
      </p:sp>
      <p:sp>
        <p:nvSpPr>
          <p:cNvPr id="15" name="Rounded Rectangle 14">
            <a:extLst>
              <a:ext uri="{FF2B5EF4-FFF2-40B4-BE49-F238E27FC236}">
                <a16:creationId xmlns:a16="http://schemas.microsoft.com/office/drawing/2014/main" id="{B5C0759B-5261-554E-B17D-BD9EE9CBE099}"/>
              </a:ext>
            </a:extLst>
          </p:cNvPr>
          <p:cNvSpPr/>
          <p:nvPr/>
        </p:nvSpPr>
        <p:spPr>
          <a:xfrm>
            <a:off x="5992881" y="4888814"/>
            <a:ext cx="1341782" cy="7056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OpenDyslexicAlta" pitchFamily="2" charset="77"/>
              </a:rPr>
              <a:t>dogs</a:t>
            </a:r>
          </a:p>
        </p:txBody>
      </p:sp>
      <p:sp>
        <p:nvSpPr>
          <p:cNvPr id="16" name="Rounded Rectangle 15">
            <a:extLst>
              <a:ext uri="{FF2B5EF4-FFF2-40B4-BE49-F238E27FC236}">
                <a16:creationId xmlns:a16="http://schemas.microsoft.com/office/drawing/2014/main" id="{F0DAA8A8-FBFA-014A-9641-2C93D63FF461}"/>
              </a:ext>
            </a:extLst>
          </p:cNvPr>
          <p:cNvSpPr/>
          <p:nvPr/>
        </p:nvSpPr>
        <p:spPr>
          <a:xfrm>
            <a:off x="7840870" y="4870178"/>
            <a:ext cx="1341782" cy="7056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OpenDyslexicAlta" pitchFamily="2" charset="77"/>
              </a:rPr>
              <a:t>ladies</a:t>
            </a:r>
          </a:p>
        </p:txBody>
      </p:sp>
    </p:spTree>
    <p:extLst>
      <p:ext uri="{BB962C8B-B14F-4D97-AF65-F5344CB8AC3E}">
        <p14:creationId xmlns:p14="http://schemas.microsoft.com/office/powerpoint/2010/main" val="52988702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36</a:t>
            </a:r>
          </a:p>
        </p:txBody>
      </p:sp>
    </p:spTree>
    <p:extLst>
      <p:ext uri="{BB962C8B-B14F-4D97-AF65-F5344CB8AC3E}">
        <p14:creationId xmlns:p14="http://schemas.microsoft.com/office/powerpoint/2010/main" val="386705529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36</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0000"/>
                </a:solidFill>
              </a:rPr>
              <a:t>Challenge Words</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870497134"/>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whole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any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many</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clothes</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busy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people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water</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again</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half</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money</a:t>
                      </a:r>
                    </a:p>
                  </a:txBody>
                  <a:tcPr/>
                </a:tc>
                <a:extLst>
                  <a:ext uri="{0D108BD9-81ED-4DB2-BD59-A6C34878D82A}">
                    <a16:rowId xmlns:a16="http://schemas.microsoft.com/office/drawing/2014/main" val="615534220"/>
                  </a:ext>
                </a:extLst>
              </a:tr>
            </a:tbl>
          </a:graphicData>
        </a:graphic>
      </p:graphicFrame>
      <p:sp>
        <p:nvSpPr>
          <p:cNvPr id="8" name="Content Placeholder 4">
            <a:extLst>
              <a:ext uri="{FF2B5EF4-FFF2-40B4-BE49-F238E27FC236}">
                <a16:creationId xmlns:a16="http://schemas.microsoft.com/office/drawing/2014/main" id="{31AB0A2A-35A4-D74B-B5D4-1C2B0F16D1E2}"/>
              </a:ext>
            </a:extLst>
          </p:cNvPr>
          <p:cNvSpPr>
            <a:spLocks noGrp="1"/>
          </p:cNvSpPr>
          <p:nvPr>
            <p:ph sz="quarter" idx="18"/>
          </p:nvPr>
        </p:nvSpPr>
        <p:spPr>
          <a:xfrm>
            <a:off x="3425190" y="1354611"/>
            <a:ext cx="8382000" cy="5268914"/>
          </a:xfrm>
        </p:spPr>
        <p:txBody>
          <a:bodyPr/>
          <a:lstStyle/>
          <a:p>
            <a:pPr marL="0" indent="0" algn="ctr">
              <a:buNone/>
            </a:pPr>
            <a:r>
              <a:rPr lang="en-GB" u="sng" dirty="0">
                <a:latin typeface="OpenDyslexicAlta" pitchFamily="2" charset="77"/>
              </a:rPr>
              <a:t>Challenge week</a:t>
            </a:r>
          </a:p>
          <a:p>
            <a:pPr marL="0" indent="0" algn="ctr">
              <a:buNone/>
            </a:pPr>
            <a:endParaRPr lang="en-GB" dirty="0">
              <a:latin typeface="OpenDyslexicAlta" pitchFamily="2" charset="77"/>
            </a:endParaRPr>
          </a:p>
          <a:p>
            <a:pPr marL="0" indent="0" algn="ctr">
              <a:buNone/>
            </a:pPr>
            <a:r>
              <a:rPr lang="en-GB" dirty="0">
                <a:latin typeface="OpenDyslexicAlta" pitchFamily="2" charset="77"/>
              </a:rPr>
              <a:t>Choose an activity from the challenge week pack. </a:t>
            </a:r>
          </a:p>
        </p:txBody>
      </p:sp>
    </p:spTree>
    <p:extLst>
      <p:ext uri="{BB962C8B-B14F-4D97-AF65-F5344CB8AC3E}">
        <p14:creationId xmlns:p14="http://schemas.microsoft.com/office/powerpoint/2010/main" val="105479192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30405000"/>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369070969"/>
                    </a:ext>
                  </a:extLst>
                </a:gridCol>
                <a:gridCol w="1858433">
                  <a:extLst>
                    <a:ext uri="{9D8B030D-6E8A-4147-A177-3AD203B41FA5}">
                      <a16:colId xmlns:a16="http://schemas.microsoft.com/office/drawing/2014/main" val="480230132"/>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whole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any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many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clothes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busy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people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water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again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half</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money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4955977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baseline="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baseline="0" dirty="0">
                        <a:solidFill>
                          <a:srgbClr val="FF0000"/>
                        </a:solidFill>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4171030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whole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any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many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clothes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busy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people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water</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again</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half</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money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0287416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baseline="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5960448"/>
              </p:ext>
            </p:extLst>
          </p:nvPr>
        </p:nvGraphicFramePr>
        <p:xfrm>
          <a:off x="3512458" y="2449726"/>
          <a:ext cx="8434614" cy="4179670"/>
        </p:xfrm>
        <a:graphic>
          <a:graphicData uri="http://schemas.openxmlformats.org/drawingml/2006/table">
            <a:tbl>
              <a:tblPr firstRow="1" bandRow="1">
                <a:tableStyleId>{5940675A-B579-460E-94D1-54222C63F5DA}</a:tableStyleId>
              </a:tblPr>
              <a:tblGrid>
                <a:gridCol w="2811538">
                  <a:extLst>
                    <a:ext uri="{9D8B030D-6E8A-4147-A177-3AD203B41FA5}">
                      <a16:colId xmlns:a16="http://schemas.microsoft.com/office/drawing/2014/main" val="20000"/>
                    </a:ext>
                  </a:extLst>
                </a:gridCol>
                <a:gridCol w="2811538">
                  <a:extLst>
                    <a:ext uri="{9D8B030D-6E8A-4147-A177-3AD203B41FA5}">
                      <a16:colId xmlns:a16="http://schemas.microsoft.com/office/drawing/2014/main" val="20001"/>
                    </a:ext>
                  </a:extLst>
                </a:gridCol>
                <a:gridCol w="2811538">
                  <a:extLst>
                    <a:ext uri="{9D8B030D-6E8A-4147-A177-3AD203B41FA5}">
                      <a16:colId xmlns:a16="http://schemas.microsoft.com/office/drawing/2014/main" val="20002"/>
                    </a:ext>
                  </a:extLst>
                </a:gridCol>
              </a:tblGrid>
              <a:tr h="417967">
                <a:tc>
                  <a:txBody>
                    <a:bodyPr/>
                    <a:lstStyle/>
                    <a:p>
                      <a:pPr algn="ctr"/>
                      <a:r>
                        <a:rPr lang="en-GB" sz="2000" b="0" i="0" dirty="0">
                          <a:latin typeface="OpenDyslexicAlta" pitchFamily="2" charset="77"/>
                          <a:ea typeface="OpenDyslexic" charset="0"/>
                          <a:cs typeface="OpenDyslexic" charset="0"/>
                        </a:rPr>
                        <a:t>whole</a:t>
                      </a:r>
                    </a:p>
                  </a:txBody>
                  <a:tcPr/>
                </a:tc>
                <a:tc>
                  <a:txBody>
                    <a:bodyPr/>
                    <a:lstStyle/>
                    <a:p>
                      <a:pPr algn="ctr"/>
                      <a:r>
                        <a:rPr lang="en-GB" sz="2000" b="0" i="0" dirty="0" err="1">
                          <a:latin typeface="OpenDyslexicAlta" pitchFamily="2" charset="77"/>
                          <a:ea typeface="OpenDyslexic" charset="0"/>
                          <a:cs typeface="OpenDyslexic" charset="0"/>
                        </a:rPr>
                        <a:t>whol</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holl</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17967">
                <a:tc>
                  <a:txBody>
                    <a:bodyPr/>
                    <a:lstStyle/>
                    <a:p>
                      <a:pPr algn="ctr"/>
                      <a:r>
                        <a:rPr lang="en-GB" sz="2000" b="0" i="0" dirty="0" err="1">
                          <a:latin typeface="OpenDyslexicAlta" pitchFamily="2" charset="77"/>
                          <a:ea typeface="OpenDyslexic" charset="0"/>
                          <a:cs typeface="OpenDyslexic" charset="0"/>
                        </a:rPr>
                        <a:t>eny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any</a:t>
                      </a:r>
                    </a:p>
                  </a:txBody>
                  <a:tcPr/>
                </a:tc>
                <a:tc>
                  <a:txBody>
                    <a:bodyPr/>
                    <a:lstStyle/>
                    <a:p>
                      <a:pPr algn="ctr"/>
                      <a:r>
                        <a:rPr lang="en-GB" sz="2000" b="0" i="0" dirty="0" err="1">
                          <a:latin typeface="OpenDyslexicAlta" pitchFamily="2" charset="77"/>
                          <a:ea typeface="OpenDyslexic" charset="0"/>
                          <a:cs typeface="OpenDyslexic" charset="0"/>
                        </a:rPr>
                        <a:t>anny</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17967">
                <a:tc>
                  <a:txBody>
                    <a:bodyPr/>
                    <a:lstStyle/>
                    <a:p>
                      <a:pPr algn="ctr"/>
                      <a:r>
                        <a:rPr lang="en-GB" sz="2000" b="0" i="0" dirty="0" err="1">
                          <a:latin typeface="OpenDyslexicAlta" pitchFamily="2" charset="77"/>
                          <a:ea typeface="OpenDyslexic" charset="0"/>
                          <a:cs typeface="OpenDyslexic" charset="0"/>
                        </a:rPr>
                        <a:t>meny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meeny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many</a:t>
                      </a:r>
                    </a:p>
                  </a:txBody>
                  <a:tcPr/>
                </a:tc>
                <a:extLst>
                  <a:ext uri="{0D108BD9-81ED-4DB2-BD59-A6C34878D82A}">
                    <a16:rowId xmlns:a16="http://schemas.microsoft.com/office/drawing/2014/main" val="10002"/>
                  </a:ext>
                </a:extLst>
              </a:tr>
              <a:tr h="417967">
                <a:tc>
                  <a:txBody>
                    <a:bodyPr/>
                    <a:lstStyle/>
                    <a:p>
                      <a:pPr algn="ctr"/>
                      <a:r>
                        <a:rPr lang="en-GB" sz="2000" b="0" i="0" dirty="0" err="1">
                          <a:latin typeface="OpenDyslexicAlta" pitchFamily="2" charset="77"/>
                          <a:ea typeface="OpenDyslexic" charset="0"/>
                          <a:cs typeface="OpenDyslexic" charset="0"/>
                        </a:rPr>
                        <a:t>clouths</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clothes</a:t>
                      </a:r>
                    </a:p>
                  </a:txBody>
                  <a:tcPr/>
                </a:tc>
                <a:tc>
                  <a:txBody>
                    <a:bodyPr/>
                    <a:lstStyle/>
                    <a:p>
                      <a:pPr algn="ctr"/>
                      <a:r>
                        <a:rPr lang="en-GB" sz="2000" b="0" i="0" dirty="0" err="1">
                          <a:latin typeface="OpenDyslexicAlta" pitchFamily="2" charset="77"/>
                          <a:ea typeface="OpenDyslexic" charset="0"/>
                          <a:cs typeface="OpenDyslexic" charset="0"/>
                        </a:rPr>
                        <a:t>clowthes</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17967">
                <a:tc>
                  <a:txBody>
                    <a:bodyPr/>
                    <a:lstStyle/>
                    <a:p>
                      <a:pPr algn="ctr"/>
                      <a:r>
                        <a:rPr lang="en-GB" sz="2000" b="0" i="0" dirty="0">
                          <a:latin typeface="OpenDyslexicAlta" pitchFamily="2" charset="77"/>
                          <a:ea typeface="OpenDyslexic" charset="0"/>
                          <a:cs typeface="OpenDyslexic" charset="0"/>
                        </a:rPr>
                        <a:t>busy</a:t>
                      </a:r>
                    </a:p>
                  </a:txBody>
                  <a:tcPr/>
                </a:tc>
                <a:tc>
                  <a:txBody>
                    <a:bodyPr/>
                    <a:lstStyle/>
                    <a:p>
                      <a:pPr algn="ctr"/>
                      <a:r>
                        <a:rPr lang="en-GB" sz="2000" b="0" i="0" dirty="0">
                          <a:latin typeface="OpenDyslexicAlta" pitchFamily="2" charset="77"/>
                          <a:ea typeface="OpenDyslexic" charset="0"/>
                          <a:cs typeface="OpenDyslexic" charset="0"/>
                        </a:rPr>
                        <a:t>buzzy</a:t>
                      </a:r>
                    </a:p>
                  </a:txBody>
                  <a:tcPr/>
                </a:tc>
                <a:tc>
                  <a:txBody>
                    <a:bodyPr/>
                    <a:lstStyle/>
                    <a:p>
                      <a:pPr algn="ctr"/>
                      <a:r>
                        <a:rPr lang="en-GB" sz="2000" b="0" i="0" dirty="0" err="1">
                          <a:latin typeface="OpenDyslexicAlta" pitchFamily="2" charset="77"/>
                          <a:ea typeface="OpenDyslexic" charset="0"/>
                          <a:cs typeface="OpenDyslexic" charset="0"/>
                        </a:rPr>
                        <a:t>bizy</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17967">
                <a:tc>
                  <a:txBody>
                    <a:bodyPr/>
                    <a:lstStyle/>
                    <a:p>
                      <a:pPr algn="ctr"/>
                      <a:r>
                        <a:rPr lang="en-GB" sz="2000" b="0" i="0" dirty="0" err="1">
                          <a:latin typeface="OpenDyslexicAlta" pitchFamily="2" charset="77"/>
                          <a:ea typeface="OpenDyslexic" charset="0"/>
                          <a:cs typeface="OpenDyslexic" charset="0"/>
                        </a:rPr>
                        <a:t>peepl</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people</a:t>
                      </a:r>
                    </a:p>
                  </a:txBody>
                  <a:tcPr/>
                </a:tc>
                <a:tc>
                  <a:txBody>
                    <a:bodyPr/>
                    <a:lstStyle/>
                    <a:p>
                      <a:pPr algn="ctr"/>
                      <a:r>
                        <a:rPr lang="en-GB" sz="2000" b="0" i="0" dirty="0" err="1">
                          <a:latin typeface="OpenDyslexicAlta" pitchFamily="2" charset="77"/>
                          <a:ea typeface="OpenDyslexic" charset="0"/>
                          <a:cs typeface="OpenDyslexic" charset="0"/>
                        </a:rPr>
                        <a:t>pepol</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17967">
                <a:tc>
                  <a:txBody>
                    <a:bodyPr/>
                    <a:lstStyle/>
                    <a:p>
                      <a:pPr algn="ctr"/>
                      <a:r>
                        <a:rPr lang="en-GB" sz="2000" b="0" i="0" dirty="0" err="1">
                          <a:latin typeface="OpenDyslexicAlta" pitchFamily="2" charset="77"/>
                          <a:ea typeface="OpenDyslexic" charset="0"/>
                          <a:cs typeface="OpenDyslexic" charset="0"/>
                        </a:rPr>
                        <a:t>warter</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wather</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water</a:t>
                      </a:r>
                    </a:p>
                  </a:txBody>
                  <a:tcPr/>
                </a:tc>
                <a:extLst>
                  <a:ext uri="{0D108BD9-81ED-4DB2-BD59-A6C34878D82A}">
                    <a16:rowId xmlns:a16="http://schemas.microsoft.com/office/drawing/2014/main" val="10006"/>
                  </a:ext>
                </a:extLst>
              </a:tr>
              <a:tr h="417967">
                <a:tc>
                  <a:txBody>
                    <a:bodyPr/>
                    <a:lstStyle/>
                    <a:p>
                      <a:pPr algn="ctr"/>
                      <a:r>
                        <a:rPr lang="en-GB" sz="2000" b="0" i="0" dirty="0" err="1">
                          <a:latin typeface="OpenDyslexicAlta" pitchFamily="2" charset="77"/>
                          <a:ea typeface="OpenDyslexic" charset="0"/>
                          <a:cs typeface="OpenDyslexic" charset="0"/>
                        </a:rPr>
                        <a:t>agen</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aggen</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again</a:t>
                      </a:r>
                    </a:p>
                  </a:txBody>
                  <a:tcPr/>
                </a:tc>
                <a:extLst>
                  <a:ext uri="{0D108BD9-81ED-4DB2-BD59-A6C34878D82A}">
                    <a16:rowId xmlns:a16="http://schemas.microsoft.com/office/drawing/2014/main" val="10007"/>
                  </a:ext>
                </a:extLst>
              </a:tr>
              <a:tr h="417967">
                <a:tc>
                  <a:txBody>
                    <a:bodyPr/>
                    <a:lstStyle/>
                    <a:p>
                      <a:pPr algn="ctr"/>
                      <a:r>
                        <a:rPr lang="en-GB" sz="2000" b="0" i="0" dirty="0">
                          <a:latin typeface="OpenDyslexicAlta" pitchFamily="2" charset="77"/>
                          <a:ea typeface="OpenDyslexic" charset="0"/>
                          <a:cs typeface="OpenDyslexic" charset="0"/>
                        </a:rPr>
                        <a:t>half</a:t>
                      </a:r>
                    </a:p>
                  </a:txBody>
                  <a:tcPr/>
                </a:tc>
                <a:tc>
                  <a:txBody>
                    <a:bodyPr/>
                    <a:lstStyle/>
                    <a:p>
                      <a:pPr algn="ctr"/>
                      <a:r>
                        <a:rPr lang="en-GB" sz="2000" b="0" i="0" dirty="0" err="1">
                          <a:latin typeface="OpenDyslexicAlta" pitchFamily="2" charset="77"/>
                          <a:ea typeface="OpenDyslexic" charset="0"/>
                          <a:cs typeface="OpenDyslexic" charset="0"/>
                        </a:rPr>
                        <a:t>harf</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halvf</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17967">
                <a:tc>
                  <a:txBody>
                    <a:bodyPr/>
                    <a:lstStyle/>
                    <a:p>
                      <a:pPr algn="ctr"/>
                      <a:r>
                        <a:rPr lang="en-GB" sz="2000" b="0" i="0" dirty="0" err="1">
                          <a:latin typeface="OpenDyslexicAlta" pitchFamily="2" charset="77"/>
                          <a:ea typeface="OpenDyslexic" charset="0"/>
                          <a:cs typeface="OpenDyslexic" charset="0"/>
                        </a:rPr>
                        <a:t>munny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money</a:t>
                      </a:r>
                    </a:p>
                  </a:txBody>
                  <a:tcPr/>
                </a:tc>
                <a:tc>
                  <a:txBody>
                    <a:bodyPr/>
                    <a:lstStyle/>
                    <a:p>
                      <a:pPr algn="ctr"/>
                      <a:r>
                        <a:rPr lang="en-GB" sz="2000" b="0" i="0" dirty="0" err="1">
                          <a:latin typeface="OpenDyslexicAlta" pitchFamily="2" charset="77"/>
                          <a:ea typeface="OpenDyslexic" charset="0"/>
                          <a:cs typeface="OpenDyslexic" charset="0"/>
                        </a:rPr>
                        <a:t>muney</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3512458" y="1600196"/>
            <a:ext cx="8434614" cy="64633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a:latin typeface="OpenDyslexicAlta" pitchFamily="2" charset="77"/>
                <a:ea typeface="OpenDyslexic" charset="0"/>
                <a:cs typeface="OpenDyslexic" charset="0"/>
              </a:rPr>
              <a:t>Read through your spellings. Then cover them up. </a:t>
            </a:r>
          </a:p>
          <a:p>
            <a:pPr algn="ctr"/>
            <a:r>
              <a:rPr lang="en-GB" dirty="0">
                <a:latin typeface="OpenDyslexicAlta" pitchFamily="2" charset="77"/>
                <a:ea typeface="OpenDyslexic" charset="0"/>
                <a:cs typeface="OpenDyslexic" charset="0"/>
              </a:rPr>
              <a:t>Circle the correct spelling in each row of the grid below. </a:t>
            </a:r>
          </a:p>
        </p:txBody>
      </p:sp>
    </p:spTree>
    <p:extLst>
      <p:ext uri="{BB962C8B-B14F-4D97-AF65-F5344CB8AC3E}">
        <p14:creationId xmlns:p14="http://schemas.microsoft.com/office/powerpoint/2010/main" val="212162891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whole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any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many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clothes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busy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people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water</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again</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half</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money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3697262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baseline="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512458" y="2449726"/>
          <a:ext cx="8434614" cy="4179670"/>
        </p:xfrm>
        <a:graphic>
          <a:graphicData uri="http://schemas.openxmlformats.org/drawingml/2006/table">
            <a:tbl>
              <a:tblPr firstRow="1" bandRow="1">
                <a:tableStyleId>{5940675A-B579-460E-94D1-54222C63F5DA}</a:tableStyleId>
              </a:tblPr>
              <a:tblGrid>
                <a:gridCol w="2811538">
                  <a:extLst>
                    <a:ext uri="{9D8B030D-6E8A-4147-A177-3AD203B41FA5}">
                      <a16:colId xmlns:a16="http://schemas.microsoft.com/office/drawing/2014/main" val="20000"/>
                    </a:ext>
                  </a:extLst>
                </a:gridCol>
                <a:gridCol w="2811538">
                  <a:extLst>
                    <a:ext uri="{9D8B030D-6E8A-4147-A177-3AD203B41FA5}">
                      <a16:colId xmlns:a16="http://schemas.microsoft.com/office/drawing/2014/main" val="20001"/>
                    </a:ext>
                  </a:extLst>
                </a:gridCol>
                <a:gridCol w="2811538">
                  <a:extLst>
                    <a:ext uri="{9D8B030D-6E8A-4147-A177-3AD203B41FA5}">
                      <a16:colId xmlns:a16="http://schemas.microsoft.com/office/drawing/2014/main" val="20002"/>
                    </a:ext>
                  </a:extLst>
                </a:gridCol>
              </a:tblGrid>
              <a:tr h="417967">
                <a:tc>
                  <a:txBody>
                    <a:bodyPr/>
                    <a:lstStyle/>
                    <a:p>
                      <a:pPr algn="ctr"/>
                      <a:r>
                        <a:rPr lang="en-GB" sz="2000" b="0" i="0" dirty="0">
                          <a:latin typeface="OpenDyslexicAlta" pitchFamily="2" charset="77"/>
                          <a:ea typeface="OpenDyslexic" charset="0"/>
                          <a:cs typeface="OpenDyslexic" charset="0"/>
                        </a:rPr>
                        <a:t>whole</a:t>
                      </a:r>
                    </a:p>
                  </a:txBody>
                  <a:tcPr/>
                </a:tc>
                <a:tc>
                  <a:txBody>
                    <a:bodyPr/>
                    <a:lstStyle/>
                    <a:p>
                      <a:pPr algn="ctr"/>
                      <a:r>
                        <a:rPr lang="en-GB" sz="2000" b="0" i="0" dirty="0" err="1">
                          <a:latin typeface="OpenDyslexicAlta" pitchFamily="2" charset="77"/>
                          <a:ea typeface="OpenDyslexic" charset="0"/>
                          <a:cs typeface="OpenDyslexic" charset="0"/>
                        </a:rPr>
                        <a:t>whol</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holl</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17967">
                <a:tc>
                  <a:txBody>
                    <a:bodyPr/>
                    <a:lstStyle/>
                    <a:p>
                      <a:pPr algn="ctr"/>
                      <a:r>
                        <a:rPr lang="en-GB" sz="2000" b="0" i="0" dirty="0" err="1">
                          <a:latin typeface="OpenDyslexicAlta" pitchFamily="2" charset="77"/>
                          <a:ea typeface="OpenDyslexic" charset="0"/>
                          <a:cs typeface="OpenDyslexic" charset="0"/>
                        </a:rPr>
                        <a:t>eny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any</a:t>
                      </a:r>
                    </a:p>
                  </a:txBody>
                  <a:tcPr/>
                </a:tc>
                <a:tc>
                  <a:txBody>
                    <a:bodyPr/>
                    <a:lstStyle/>
                    <a:p>
                      <a:pPr algn="ctr"/>
                      <a:r>
                        <a:rPr lang="en-GB" sz="2000" b="0" i="0" dirty="0" err="1">
                          <a:latin typeface="OpenDyslexicAlta" pitchFamily="2" charset="77"/>
                          <a:ea typeface="OpenDyslexic" charset="0"/>
                          <a:cs typeface="OpenDyslexic" charset="0"/>
                        </a:rPr>
                        <a:t>anny</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17967">
                <a:tc>
                  <a:txBody>
                    <a:bodyPr/>
                    <a:lstStyle/>
                    <a:p>
                      <a:pPr algn="ctr"/>
                      <a:r>
                        <a:rPr lang="en-GB" sz="2000" b="0" i="0" dirty="0" err="1">
                          <a:latin typeface="OpenDyslexicAlta" pitchFamily="2" charset="77"/>
                          <a:ea typeface="OpenDyslexic" charset="0"/>
                          <a:cs typeface="OpenDyslexic" charset="0"/>
                        </a:rPr>
                        <a:t>meny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meeny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many</a:t>
                      </a:r>
                    </a:p>
                  </a:txBody>
                  <a:tcPr/>
                </a:tc>
                <a:extLst>
                  <a:ext uri="{0D108BD9-81ED-4DB2-BD59-A6C34878D82A}">
                    <a16:rowId xmlns:a16="http://schemas.microsoft.com/office/drawing/2014/main" val="10002"/>
                  </a:ext>
                </a:extLst>
              </a:tr>
              <a:tr h="417967">
                <a:tc>
                  <a:txBody>
                    <a:bodyPr/>
                    <a:lstStyle/>
                    <a:p>
                      <a:pPr algn="ctr"/>
                      <a:r>
                        <a:rPr lang="en-GB" sz="2000" b="0" i="0" dirty="0" err="1">
                          <a:latin typeface="OpenDyslexicAlta" pitchFamily="2" charset="77"/>
                          <a:ea typeface="OpenDyslexic" charset="0"/>
                          <a:cs typeface="OpenDyslexic" charset="0"/>
                        </a:rPr>
                        <a:t>clouths</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clothes</a:t>
                      </a:r>
                    </a:p>
                  </a:txBody>
                  <a:tcPr/>
                </a:tc>
                <a:tc>
                  <a:txBody>
                    <a:bodyPr/>
                    <a:lstStyle/>
                    <a:p>
                      <a:pPr algn="ctr"/>
                      <a:r>
                        <a:rPr lang="en-GB" sz="2000" b="0" i="0" dirty="0" err="1">
                          <a:latin typeface="OpenDyslexicAlta" pitchFamily="2" charset="77"/>
                          <a:ea typeface="OpenDyslexic" charset="0"/>
                          <a:cs typeface="OpenDyslexic" charset="0"/>
                        </a:rPr>
                        <a:t>clowthes</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17967">
                <a:tc>
                  <a:txBody>
                    <a:bodyPr/>
                    <a:lstStyle/>
                    <a:p>
                      <a:pPr algn="ctr"/>
                      <a:r>
                        <a:rPr lang="en-GB" sz="2000" b="0" i="0" dirty="0">
                          <a:latin typeface="OpenDyslexicAlta" pitchFamily="2" charset="77"/>
                          <a:ea typeface="OpenDyslexic" charset="0"/>
                          <a:cs typeface="OpenDyslexic" charset="0"/>
                        </a:rPr>
                        <a:t>busy</a:t>
                      </a:r>
                    </a:p>
                  </a:txBody>
                  <a:tcPr/>
                </a:tc>
                <a:tc>
                  <a:txBody>
                    <a:bodyPr/>
                    <a:lstStyle/>
                    <a:p>
                      <a:pPr algn="ctr"/>
                      <a:r>
                        <a:rPr lang="en-GB" sz="2000" b="0" i="0" dirty="0">
                          <a:latin typeface="OpenDyslexicAlta" pitchFamily="2" charset="77"/>
                          <a:ea typeface="OpenDyslexic" charset="0"/>
                          <a:cs typeface="OpenDyslexic" charset="0"/>
                        </a:rPr>
                        <a:t>buzzy</a:t>
                      </a:r>
                    </a:p>
                  </a:txBody>
                  <a:tcPr/>
                </a:tc>
                <a:tc>
                  <a:txBody>
                    <a:bodyPr/>
                    <a:lstStyle/>
                    <a:p>
                      <a:pPr algn="ctr"/>
                      <a:r>
                        <a:rPr lang="en-GB" sz="2000" b="0" i="0" dirty="0" err="1">
                          <a:latin typeface="OpenDyslexicAlta" pitchFamily="2" charset="77"/>
                          <a:ea typeface="OpenDyslexic" charset="0"/>
                          <a:cs typeface="OpenDyslexic" charset="0"/>
                        </a:rPr>
                        <a:t>bizy</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17967">
                <a:tc>
                  <a:txBody>
                    <a:bodyPr/>
                    <a:lstStyle/>
                    <a:p>
                      <a:pPr algn="ctr"/>
                      <a:r>
                        <a:rPr lang="en-GB" sz="2000" b="0" i="0" dirty="0" err="1">
                          <a:latin typeface="OpenDyslexicAlta" pitchFamily="2" charset="77"/>
                          <a:ea typeface="OpenDyslexic" charset="0"/>
                          <a:cs typeface="OpenDyslexic" charset="0"/>
                        </a:rPr>
                        <a:t>peepl</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people</a:t>
                      </a:r>
                    </a:p>
                  </a:txBody>
                  <a:tcPr/>
                </a:tc>
                <a:tc>
                  <a:txBody>
                    <a:bodyPr/>
                    <a:lstStyle/>
                    <a:p>
                      <a:pPr algn="ctr"/>
                      <a:r>
                        <a:rPr lang="en-GB" sz="2000" b="0" i="0" dirty="0" err="1">
                          <a:latin typeface="OpenDyslexicAlta" pitchFamily="2" charset="77"/>
                          <a:ea typeface="OpenDyslexic" charset="0"/>
                          <a:cs typeface="OpenDyslexic" charset="0"/>
                        </a:rPr>
                        <a:t>pepol</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17967">
                <a:tc>
                  <a:txBody>
                    <a:bodyPr/>
                    <a:lstStyle/>
                    <a:p>
                      <a:pPr algn="ctr"/>
                      <a:r>
                        <a:rPr lang="en-GB" sz="2000" b="0" i="0" dirty="0" err="1">
                          <a:latin typeface="OpenDyslexicAlta" pitchFamily="2" charset="77"/>
                          <a:ea typeface="OpenDyslexic" charset="0"/>
                          <a:cs typeface="OpenDyslexic" charset="0"/>
                        </a:rPr>
                        <a:t>warter</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wather</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water</a:t>
                      </a:r>
                    </a:p>
                  </a:txBody>
                  <a:tcPr/>
                </a:tc>
                <a:extLst>
                  <a:ext uri="{0D108BD9-81ED-4DB2-BD59-A6C34878D82A}">
                    <a16:rowId xmlns:a16="http://schemas.microsoft.com/office/drawing/2014/main" val="10006"/>
                  </a:ext>
                </a:extLst>
              </a:tr>
              <a:tr h="417967">
                <a:tc>
                  <a:txBody>
                    <a:bodyPr/>
                    <a:lstStyle/>
                    <a:p>
                      <a:pPr algn="ctr"/>
                      <a:r>
                        <a:rPr lang="en-GB" sz="2000" b="0" i="0" dirty="0" err="1">
                          <a:latin typeface="OpenDyslexicAlta" pitchFamily="2" charset="77"/>
                          <a:ea typeface="OpenDyslexic" charset="0"/>
                          <a:cs typeface="OpenDyslexic" charset="0"/>
                        </a:rPr>
                        <a:t>agen</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aggen</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again</a:t>
                      </a:r>
                    </a:p>
                  </a:txBody>
                  <a:tcPr/>
                </a:tc>
                <a:extLst>
                  <a:ext uri="{0D108BD9-81ED-4DB2-BD59-A6C34878D82A}">
                    <a16:rowId xmlns:a16="http://schemas.microsoft.com/office/drawing/2014/main" val="10007"/>
                  </a:ext>
                </a:extLst>
              </a:tr>
              <a:tr h="417967">
                <a:tc>
                  <a:txBody>
                    <a:bodyPr/>
                    <a:lstStyle/>
                    <a:p>
                      <a:pPr algn="ctr"/>
                      <a:r>
                        <a:rPr lang="en-GB" sz="2000" b="0" i="0" dirty="0">
                          <a:latin typeface="OpenDyslexicAlta" pitchFamily="2" charset="77"/>
                          <a:ea typeface="OpenDyslexic" charset="0"/>
                          <a:cs typeface="OpenDyslexic" charset="0"/>
                        </a:rPr>
                        <a:t>half</a:t>
                      </a:r>
                    </a:p>
                  </a:txBody>
                  <a:tcPr/>
                </a:tc>
                <a:tc>
                  <a:txBody>
                    <a:bodyPr/>
                    <a:lstStyle/>
                    <a:p>
                      <a:pPr algn="ctr"/>
                      <a:r>
                        <a:rPr lang="en-GB" sz="2000" b="0" i="0" dirty="0" err="1">
                          <a:latin typeface="OpenDyslexicAlta" pitchFamily="2" charset="77"/>
                          <a:ea typeface="OpenDyslexic" charset="0"/>
                          <a:cs typeface="OpenDyslexic" charset="0"/>
                        </a:rPr>
                        <a:t>harf</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err="1">
                          <a:latin typeface="OpenDyslexicAlta" pitchFamily="2" charset="77"/>
                          <a:ea typeface="OpenDyslexic" charset="0"/>
                          <a:cs typeface="OpenDyslexic" charset="0"/>
                        </a:rPr>
                        <a:t>halvf</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17967">
                <a:tc>
                  <a:txBody>
                    <a:bodyPr/>
                    <a:lstStyle/>
                    <a:p>
                      <a:pPr algn="ctr"/>
                      <a:r>
                        <a:rPr lang="en-GB" sz="2000" b="0" i="0" dirty="0" err="1">
                          <a:latin typeface="OpenDyslexicAlta" pitchFamily="2" charset="77"/>
                          <a:ea typeface="OpenDyslexic" charset="0"/>
                          <a:cs typeface="OpenDyslexic" charset="0"/>
                        </a:rPr>
                        <a:t>munny</a:t>
                      </a:r>
                      <a:endParaRPr lang="en-GB" sz="2000" b="0" i="0" dirty="0">
                        <a:latin typeface="OpenDyslexicAlta" pitchFamily="2" charset="77"/>
                        <a:ea typeface="OpenDyslexic" charset="0"/>
                        <a:cs typeface="OpenDyslexic" charset="0"/>
                      </a:endParaRPr>
                    </a:p>
                  </a:txBody>
                  <a:tcPr/>
                </a:tc>
                <a:tc>
                  <a:txBody>
                    <a:bodyPr/>
                    <a:lstStyle/>
                    <a:p>
                      <a:pPr algn="ctr"/>
                      <a:r>
                        <a:rPr lang="en-GB" sz="2000" b="0" i="0" dirty="0">
                          <a:latin typeface="OpenDyslexicAlta" pitchFamily="2" charset="77"/>
                          <a:ea typeface="OpenDyslexic" charset="0"/>
                          <a:cs typeface="OpenDyslexic" charset="0"/>
                        </a:rPr>
                        <a:t>money</a:t>
                      </a:r>
                    </a:p>
                  </a:txBody>
                  <a:tcPr/>
                </a:tc>
                <a:tc>
                  <a:txBody>
                    <a:bodyPr/>
                    <a:lstStyle/>
                    <a:p>
                      <a:pPr algn="ctr"/>
                      <a:r>
                        <a:rPr lang="en-GB" sz="2000" b="0" i="0" dirty="0" err="1">
                          <a:latin typeface="OpenDyslexicAlta" pitchFamily="2" charset="77"/>
                          <a:ea typeface="OpenDyslexic" charset="0"/>
                          <a:cs typeface="OpenDyslexic" charset="0"/>
                        </a:rPr>
                        <a:t>muney</a:t>
                      </a:r>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3512458" y="1600196"/>
            <a:ext cx="8434614" cy="64633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a:latin typeface="OpenDyslexicAlta" pitchFamily="2" charset="77"/>
                <a:ea typeface="OpenDyslexic" charset="0"/>
                <a:cs typeface="OpenDyslexic" charset="0"/>
              </a:rPr>
              <a:t>Read through your spellings. Then cover them up. </a:t>
            </a:r>
          </a:p>
          <a:p>
            <a:pPr algn="ctr"/>
            <a:r>
              <a:rPr lang="en-GB" dirty="0">
                <a:latin typeface="OpenDyslexicAlta" pitchFamily="2" charset="77"/>
                <a:ea typeface="OpenDyslexic" charset="0"/>
                <a:cs typeface="OpenDyslexic" charset="0"/>
              </a:rPr>
              <a:t>Circle the correct spelling in each row of the grid below. </a:t>
            </a:r>
          </a:p>
        </p:txBody>
      </p:sp>
      <p:sp>
        <p:nvSpPr>
          <p:cNvPr id="2" name="Oval 1">
            <a:extLst>
              <a:ext uri="{FF2B5EF4-FFF2-40B4-BE49-F238E27FC236}">
                <a16:creationId xmlns:a16="http://schemas.microsoft.com/office/drawing/2014/main" id="{6574628C-C6A7-2242-B178-DE27D767E44F}"/>
              </a:ext>
            </a:extLst>
          </p:cNvPr>
          <p:cNvSpPr/>
          <p:nvPr/>
        </p:nvSpPr>
        <p:spPr>
          <a:xfrm>
            <a:off x="4389120" y="2485283"/>
            <a:ext cx="1107440" cy="335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7E0210-4ACF-2A4C-8A8B-FC368DD92C77}"/>
              </a:ext>
            </a:extLst>
          </p:cNvPr>
          <p:cNvSpPr/>
          <p:nvPr/>
        </p:nvSpPr>
        <p:spPr>
          <a:xfrm>
            <a:off x="7176045" y="2922163"/>
            <a:ext cx="1107440" cy="335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57F77B-B19B-F740-B9C5-733A0593F6E7}"/>
              </a:ext>
            </a:extLst>
          </p:cNvPr>
          <p:cNvSpPr/>
          <p:nvPr/>
        </p:nvSpPr>
        <p:spPr>
          <a:xfrm>
            <a:off x="10017760" y="3404763"/>
            <a:ext cx="1107440" cy="335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E01DC38-BE2F-CF44-BEB8-150BF130A7E5}"/>
              </a:ext>
            </a:extLst>
          </p:cNvPr>
          <p:cNvSpPr/>
          <p:nvPr/>
        </p:nvSpPr>
        <p:spPr>
          <a:xfrm>
            <a:off x="4389120" y="4131199"/>
            <a:ext cx="1107440" cy="335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2CFEE73-055D-914D-8DDA-2BB44AC5EE57}"/>
              </a:ext>
            </a:extLst>
          </p:cNvPr>
          <p:cNvSpPr/>
          <p:nvPr/>
        </p:nvSpPr>
        <p:spPr>
          <a:xfrm>
            <a:off x="7176045" y="3761522"/>
            <a:ext cx="1107440" cy="335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E62A1B-504E-D840-B1A6-88FD572F0FF6}"/>
              </a:ext>
            </a:extLst>
          </p:cNvPr>
          <p:cNvSpPr/>
          <p:nvPr/>
        </p:nvSpPr>
        <p:spPr>
          <a:xfrm>
            <a:off x="7176045" y="4607124"/>
            <a:ext cx="1107440" cy="335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68BD8F0-33EC-794E-9E40-B09E3BDD3484}"/>
              </a:ext>
            </a:extLst>
          </p:cNvPr>
          <p:cNvSpPr/>
          <p:nvPr/>
        </p:nvSpPr>
        <p:spPr>
          <a:xfrm>
            <a:off x="10017760" y="5017079"/>
            <a:ext cx="1107440" cy="335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9330A5-D4F3-634A-AA65-7EDEAC18E1AE}"/>
              </a:ext>
            </a:extLst>
          </p:cNvPr>
          <p:cNvSpPr/>
          <p:nvPr/>
        </p:nvSpPr>
        <p:spPr>
          <a:xfrm>
            <a:off x="10017760" y="5387918"/>
            <a:ext cx="1107440" cy="335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0FDAF33-6580-E149-9E80-24871B8C47EA}"/>
              </a:ext>
            </a:extLst>
          </p:cNvPr>
          <p:cNvSpPr/>
          <p:nvPr/>
        </p:nvSpPr>
        <p:spPr>
          <a:xfrm>
            <a:off x="4389120" y="5813837"/>
            <a:ext cx="1107440" cy="335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D0BD523-7D02-8E48-889E-F6116237F52A}"/>
              </a:ext>
            </a:extLst>
          </p:cNvPr>
          <p:cNvSpPr/>
          <p:nvPr/>
        </p:nvSpPr>
        <p:spPr>
          <a:xfrm>
            <a:off x="7176045" y="6280039"/>
            <a:ext cx="1107440" cy="335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288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race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cell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city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fancy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lace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space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circle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circus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rice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19291794"/>
              </p:ext>
            </p:extLst>
          </p:nvPr>
        </p:nvGraphicFramePr>
        <p:xfrm>
          <a:off x="508000" y="482321"/>
          <a:ext cx="9055100" cy="738717"/>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277562">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The /s/ sound spelt c before e, </a:t>
                      </a:r>
                      <a:r>
                        <a:rPr lang="en-GB" sz="1400" dirty="0" err="1">
                          <a:latin typeface="Muli" pitchFamily="2" charset="77"/>
                        </a:rPr>
                        <a:t>i</a:t>
                      </a:r>
                      <a:r>
                        <a:rPr lang="en-GB" sz="1400" dirty="0">
                          <a:latin typeface="Muli" pitchFamily="2" charset="77"/>
                        </a:rPr>
                        <a:t> and 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solidFill>
                          <a:srgbClr val="FF3860"/>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rgbClr val="FF3860"/>
                          </a:solidFill>
                          <a:latin typeface="Muli" pitchFamily="2" charset="77"/>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532890129"/>
              </p:ext>
            </p:extLst>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err="1">
                          <a:latin typeface="OpenDyslexicAlta" pitchFamily="2" charset="77"/>
                          <a:ea typeface="OpenDyslexic" charset="0"/>
                          <a:cs typeface="OpenDyslexic" charset="0"/>
                        </a:rPr>
                        <a:t>ra</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ic</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ci</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fan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spa</a:t>
                      </a: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cir</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cir</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a:t>
                      </a: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r>
                        <a:rPr lang="en-GB" b="0" i="0" dirty="0">
                          <a:latin typeface="OpenDyslexicAlta" pitchFamily="2" charset="77"/>
                          <a:ea typeface="OpenDyslexic" charset="0"/>
                          <a:cs typeface="OpenDyslexic" charset="0"/>
                        </a:rPr>
                        <a:t>e</a:t>
                      </a: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ell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ace</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ce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cus</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ice</a:t>
                      </a: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ce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cle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ty</a:t>
                      </a: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481457" y="1920236"/>
            <a:ext cx="2373086" cy="584775"/>
          </a:xfrm>
          <a:prstGeom prst="rect">
            <a:avLst/>
          </a:prstGeom>
          <a:solidFill>
            <a:srgbClr val="FFF2CC"/>
          </a:solidFill>
        </p:spPr>
        <p:txBody>
          <a:bodyPr wrap="square" rtlCol="0">
            <a:spAutoFit/>
          </a:bodyPr>
          <a:lstStyle/>
          <a:p>
            <a:pPr algn="ctr"/>
            <a:r>
              <a:rPr lang="en-GB" sz="1600" dirty="0">
                <a:latin typeface="OpenDyslexicAlta" pitchFamily="2" charset="77"/>
              </a:rPr>
              <a:t>Match the beginning sound to its ending.</a:t>
            </a:r>
          </a:p>
        </p:txBody>
      </p:sp>
      <p:sp>
        <p:nvSpPr>
          <p:cNvPr id="9" name="TextBox 8">
            <a:extLst>
              <a:ext uri="{FF2B5EF4-FFF2-40B4-BE49-F238E27FC236}">
                <a16:creationId xmlns:a16="http://schemas.microsoft.com/office/drawing/2014/main" id="{F7C42282-E98D-4B68-9396-F7AF1C492101}"/>
              </a:ext>
            </a:extLst>
          </p:cNvPr>
          <p:cNvSpPr txBox="1"/>
          <p:nvPr/>
        </p:nvSpPr>
        <p:spPr>
          <a:xfrm>
            <a:off x="5497613" y="1314826"/>
            <a:ext cx="2240128" cy="646331"/>
          </a:xfrm>
          <a:prstGeom prst="rect">
            <a:avLst/>
          </a:prstGeom>
          <a:noFill/>
        </p:spPr>
        <p:txBody>
          <a:bodyPr wrap="square" rtlCol="0">
            <a:spAutoFit/>
          </a:bodyPr>
          <a:lstStyle/>
          <a:p>
            <a:pPr algn="ctr"/>
            <a:r>
              <a:rPr lang="en-GB" dirty="0">
                <a:latin typeface="OpenDyslexicAlta" pitchFamily="2" charset="77"/>
              </a:rPr>
              <a:t>Click to hide the spelling list!</a:t>
            </a:r>
          </a:p>
        </p:txBody>
      </p:sp>
      <p:cxnSp>
        <p:nvCxnSpPr>
          <p:cNvPr id="11" name="Straight Arrow Connector 10">
            <a:extLst>
              <a:ext uri="{FF2B5EF4-FFF2-40B4-BE49-F238E27FC236}">
                <a16:creationId xmlns:a16="http://schemas.microsoft.com/office/drawing/2014/main" id="{BDFA42B5-14A7-4CBC-A65D-D99E0B6025AE}"/>
              </a:ext>
            </a:extLst>
          </p:cNvPr>
          <p:cNvCxnSpPr>
            <a:cxnSpLocks/>
          </p:cNvCxnSpPr>
          <p:nvPr/>
        </p:nvCxnSpPr>
        <p:spPr>
          <a:xfrm>
            <a:off x="5416062" y="2075622"/>
            <a:ext cx="2403231" cy="1353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C57CA82-F9B8-45FA-AA2A-144A5021F798}"/>
              </a:ext>
            </a:extLst>
          </p:cNvPr>
          <p:cNvCxnSpPr>
            <a:cxnSpLocks/>
          </p:cNvCxnSpPr>
          <p:nvPr/>
        </p:nvCxnSpPr>
        <p:spPr>
          <a:xfrm flipV="1">
            <a:off x="5416062" y="2199861"/>
            <a:ext cx="2403231" cy="305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BB5730D-03EA-4C82-89B5-A4E0E70D4154}"/>
              </a:ext>
            </a:extLst>
          </p:cNvPr>
          <p:cNvCxnSpPr>
            <a:cxnSpLocks/>
          </p:cNvCxnSpPr>
          <p:nvPr/>
        </p:nvCxnSpPr>
        <p:spPr>
          <a:xfrm flipV="1">
            <a:off x="5416062" y="2505012"/>
            <a:ext cx="2403231" cy="466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DDCC71D-2ADA-4688-A29F-A5B51294E284}"/>
              </a:ext>
            </a:extLst>
          </p:cNvPr>
          <p:cNvCxnSpPr>
            <a:cxnSpLocks/>
          </p:cNvCxnSpPr>
          <p:nvPr/>
        </p:nvCxnSpPr>
        <p:spPr>
          <a:xfrm>
            <a:off x="5416062" y="3429000"/>
            <a:ext cx="2403231" cy="2706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DC43760-D3E6-431A-9F2E-6E294F7D6461}"/>
              </a:ext>
            </a:extLst>
          </p:cNvPr>
          <p:cNvCxnSpPr>
            <a:cxnSpLocks/>
          </p:cNvCxnSpPr>
          <p:nvPr/>
        </p:nvCxnSpPr>
        <p:spPr>
          <a:xfrm>
            <a:off x="5416062" y="3882888"/>
            <a:ext cx="2403231" cy="1854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D53280-F6F9-498C-AA1C-64ED27622CF0}"/>
              </a:ext>
            </a:extLst>
          </p:cNvPr>
          <p:cNvCxnSpPr>
            <a:cxnSpLocks/>
          </p:cNvCxnSpPr>
          <p:nvPr/>
        </p:nvCxnSpPr>
        <p:spPr>
          <a:xfrm flipV="1">
            <a:off x="5416062" y="3048001"/>
            <a:ext cx="2403231" cy="1298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EEB850-B1BD-40C3-B379-F675FE24E48E}"/>
              </a:ext>
            </a:extLst>
          </p:cNvPr>
          <p:cNvCxnSpPr>
            <a:cxnSpLocks/>
          </p:cNvCxnSpPr>
          <p:nvPr/>
        </p:nvCxnSpPr>
        <p:spPr>
          <a:xfrm>
            <a:off x="5416062" y="4782378"/>
            <a:ext cx="2403231" cy="26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9D64CFE-4220-4FBF-83F5-4EA361290501}"/>
              </a:ext>
            </a:extLst>
          </p:cNvPr>
          <p:cNvCxnSpPr>
            <a:cxnSpLocks/>
          </p:cNvCxnSpPr>
          <p:nvPr/>
        </p:nvCxnSpPr>
        <p:spPr>
          <a:xfrm flipV="1">
            <a:off x="5416062" y="3882888"/>
            <a:ext cx="2403231" cy="1378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2DEDD83-96C7-4A7C-A6BC-F28796AB58AB}"/>
              </a:ext>
            </a:extLst>
          </p:cNvPr>
          <p:cNvCxnSpPr>
            <a:cxnSpLocks/>
          </p:cNvCxnSpPr>
          <p:nvPr/>
        </p:nvCxnSpPr>
        <p:spPr>
          <a:xfrm flipV="1">
            <a:off x="5416062" y="5261114"/>
            <a:ext cx="2403231" cy="476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81AB62E-7D00-4F0C-99C3-77DB55E5DAB1}"/>
              </a:ext>
            </a:extLst>
          </p:cNvPr>
          <p:cNvCxnSpPr>
            <a:cxnSpLocks/>
          </p:cNvCxnSpPr>
          <p:nvPr/>
        </p:nvCxnSpPr>
        <p:spPr>
          <a:xfrm flipV="1">
            <a:off x="5416062" y="4346713"/>
            <a:ext cx="2403231" cy="1789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262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28807322"/>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race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cell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city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fancy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lace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space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circle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circus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rice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50525129"/>
              </p:ext>
            </p:extLst>
          </p:nvPr>
        </p:nvGraphicFramePr>
        <p:xfrm>
          <a:off x="508000" y="325966"/>
          <a:ext cx="9055100" cy="952077"/>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Spelling rule: The /i/ sound spelled with a ‘y.’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p>
                      <a:endParaRPr lang="en-GB" sz="1400" dirty="0"/>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Rounded Rectangle 2"/>
          <p:cNvSpPr/>
          <p:nvPr/>
        </p:nvSpPr>
        <p:spPr>
          <a:xfrm>
            <a:off x="3477295" y="2076689"/>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6" name="Rounded Rectangle 5"/>
          <p:cNvSpPr/>
          <p:nvPr/>
        </p:nvSpPr>
        <p:spPr>
          <a:xfrm>
            <a:off x="5149400" y="2122510"/>
            <a:ext cx="6673403"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Rounded Rectangle 6"/>
          <p:cNvSpPr/>
          <p:nvPr/>
        </p:nvSpPr>
        <p:spPr>
          <a:xfrm>
            <a:off x="3477295" y="3016047"/>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Rounded Rectangle 7"/>
          <p:cNvSpPr/>
          <p:nvPr/>
        </p:nvSpPr>
        <p:spPr>
          <a:xfrm>
            <a:off x="5149401" y="3063425"/>
            <a:ext cx="6673403"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Rounded Rectangle 8"/>
          <p:cNvSpPr/>
          <p:nvPr/>
        </p:nvSpPr>
        <p:spPr>
          <a:xfrm>
            <a:off x="3477296" y="3955405"/>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Rounded Rectangle 9"/>
          <p:cNvSpPr/>
          <p:nvPr/>
        </p:nvSpPr>
        <p:spPr>
          <a:xfrm>
            <a:off x="5149403" y="4005897"/>
            <a:ext cx="6673403"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Rounded Rectangle 10"/>
          <p:cNvSpPr/>
          <p:nvPr/>
        </p:nvSpPr>
        <p:spPr>
          <a:xfrm>
            <a:off x="3477296" y="4894763"/>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Rounded Rectangle 11"/>
          <p:cNvSpPr/>
          <p:nvPr/>
        </p:nvSpPr>
        <p:spPr>
          <a:xfrm>
            <a:off x="5149403" y="4894763"/>
            <a:ext cx="6673403"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Rounded Rectangle 12"/>
          <p:cNvSpPr/>
          <p:nvPr/>
        </p:nvSpPr>
        <p:spPr>
          <a:xfrm>
            <a:off x="3477296" y="5808364"/>
            <a:ext cx="1378039"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Rounded Rectangle 13"/>
          <p:cNvSpPr/>
          <p:nvPr/>
        </p:nvSpPr>
        <p:spPr>
          <a:xfrm>
            <a:off x="5149403" y="5808364"/>
            <a:ext cx="6673403" cy="821032"/>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cxnSp>
        <p:nvCxnSpPr>
          <p:cNvPr id="16" name="Straight Connector 15"/>
          <p:cNvCxnSpPr>
            <a:stCxn id="3" idx="3"/>
            <a:endCxn id="6" idx="1"/>
          </p:cNvCxnSpPr>
          <p:nvPr/>
        </p:nvCxnSpPr>
        <p:spPr>
          <a:xfrm>
            <a:off x="4855334" y="2487205"/>
            <a:ext cx="294066" cy="45821"/>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3"/>
            <a:endCxn id="8" idx="1"/>
          </p:cNvCxnSpPr>
          <p:nvPr/>
        </p:nvCxnSpPr>
        <p:spPr>
          <a:xfrm>
            <a:off x="4855334" y="3426563"/>
            <a:ext cx="294067" cy="47378"/>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3"/>
            <a:endCxn id="10" idx="1"/>
          </p:cNvCxnSpPr>
          <p:nvPr/>
        </p:nvCxnSpPr>
        <p:spPr>
          <a:xfrm>
            <a:off x="4855335" y="4365921"/>
            <a:ext cx="294068" cy="50492"/>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3"/>
            <a:endCxn id="12" idx="1"/>
          </p:cNvCxnSpPr>
          <p:nvPr/>
        </p:nvCxnSpPr>
        <p:spPr>
          <a:xfrm>
            <a:off x="4855335" y="5305279"/>
            <a:ext cx="294068"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3" idx="3"/>
            <a:endCxn id="14" idx="1"/>
          </p:cNvCxnSpPr>
          <p:nvPr/>
        </p:nvCxnSpPr>
        <p:spPr>
          <a:xfrm>
            <a:off x="4855335" y="6218880"/>
            <a:ext cx="294068"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566912" y="1841027"/>
            <a:ext cx="1181734"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word</a:t>
            </a:r>
          </a:p>
        </p:txBody>
      </p:sp>
      <p:sp>
        <p:nvSpPr>
          <p:cNvPr id="44" name="TextBox 43"/>
          <p:cNvSpPr txBox="1"/>
          <p:nvPr/>
        </p:nvSpPr>
        <p:spPr>
          <a:xfrm>
            <a:off x="7687644" y="1825560"/>
            <a:ext cx="1548757"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sentence</a:t>
            </a:r>
          </a:p>
        </p:txBody>
      </p:sp>
      <p:sp>
        <p:nvSpPr>
          <p:cNvPr id="45" name="TextBox 44"/>
          <p:cNvSpPr txBox="1"/>
          <p:nvPr/>
        </p:nvSpPr>
        <p:spPr>
          <a:xfrm>
            <a:off x="5149403" y="1431514"/>
            <a:ext cx="6298336" cy="523220"/>
          </a:xfrm>
          <a:prstGeom prst="rect">
            <a:avLst/>
          </a:prstGeom>
          <a:noFill/>
        </p:spPr>
        <p:txBody>
          <a:bodyPr wrap="square" rtlCol="0">
            <a:spAutoFit/>
          </a:bodyPr>
          <a:lstStyle/>
          <a:p>
            <a:pPr algn="ctr"/>
            <a:r>
              <a:rPr lang="en-GB" sz="1400" dirty="0">
                <a:latin typeface="OpenDyslexicAlta" pitchFamily="2" charset="77"/>
                <a:ea typeface="OpenDyslexic" charset="0"/>
                <a:cs typeface="OpenDyslexic" charset="0"/>
              </a:rPr>
              <a:t>Copy down five of the words in your spelling list and write a sentence containing it.</a:t>
            </a:r>
          </a:p>
        </p:txBody>
      </p:sp>
      <p:sp>
        <p:nvSpPr>
          <p:cNvPr id="28" name="Rounded Rectangle 2">
            <a:extLst>
              <a:ext uri="{FF2B5EF4-FFF2-40B4-BE49-F238E27FC236}">
                <a16:creationId xmlns:a16="http://schemas.microsoft.com/office/drawing/2014/main" id="{CD1F09DE-8253-4D88-AD5D-350F74295A78}"/>
              </a:ext>
            </a:extLst>
          </p:cNvPr>
          <p:cNvSpPr/>
          <p:nvPr/>
        </p:nvSpPr>
        <p:spPr>
          <a:xfrm>
            <a:off x="3477297" y="2076689"/>
            <a:ext cx="1378039"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9" name="Rounded Rectangle 6">
            <a:extLst>
              <a:ext uri="{FF2B5EF4-FFF2-40B4-BE49-F238E27FC236}">
                <a16:creationId xmlns:a16="http://schemas.microsoft.com/office/drawing/2014/main" id="{72BC1723-2B05-4506-911A-D8A39AD53413}"/>
              </a:ext>
            </a:extLst>
          </p:cNvPr>
          <p:cNvSpPr/>
          <p:nvPr/>
        </p:nvSpPr>
        <p:spPr>
          <a:xfrm>
            <a:off x="3477297" y="3016047"/>
            <a:ext cx="1378039"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0" name="Rounded Rectangle 8">
            <a:extLst>
              <a:ext uri="{FF2B5EF4-FFF2-40B4-BE49-F238E27FC236}">
                <a16:creationId xmlns:a16="http://schemas.microsoft.com/office/drawing/2014/main" id="{65EDFAB4-2518-4DE6-B444-5171DF206FE1}"/>
              </a:ext>
            </a:extLst>
          </p:cNvPr>
          <p:cNvSpPr/>
          <p:nvPr/>
        </p:nvSpPr>
        <p:spPr>
          <a:xfrm>
            <a:off x="3477298" y="3955405"/>
            <a:ext cx="1378039"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ounded Rectangle 10">
            <a:extLst>
              <a:ext uri="{FF2B5EF4-FFF2-40B4-BE49-F238E27FC236}">
                <a16:creationId xmlns:a16="http://schemas.microsoft.com/office/drawing/2014/main" id="{BC2DC895-C477-48A9-9E58-176D75B49B17}"/>
              </a:ext>
            </a:extLst>
          </p:cNvPr>
          <p:cNvSpPr/>
          <p:nvPr/>
        </p:nvSpPr>
        <p:spPr>
          <a:xfrm>
            <a:off x="3477298" y="4894763"/>
            <a:ext cx="1378039"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ounded Rectangle 11">
            <a:extLst>
              <a:ext uri="{FF2B5EF4-FFF2-40B4-BE49-F238E27FC236}">
                <a16:creationId xmlns:a16="http://schemas.microsoft.com/office/drawing/2014/main" id="{A54BFAA6-C6AA-445C-A5B9-C0D63EA11C46}"/>
              </a:ext>
            </a:extLst>
          </p:cNvPr>
          <p:cNvSpPr/>
          <p:nvPr/>
        </p:nvSpPr>
        <p:spPr>
          <a:xfrm>
            <a:off x="5149405" y="4894763"/>
            <a:ext cx="6673403"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ounded Rectangle 12">
            <a:extLst>
              <a:ext uri="{FF2B5EF4-FFF2-40B4-BE49-F238E27FC236}">
                <a16:creationId xmlns:a16="http://schemas.microsoft.com/office/drawing/2014/main" id="{826360B9-EE3B-4345-8317-17F0C72FA491}"/>
              </a:ext>
            </a:extLst>
          </p:cNvPr>
          <p:cNvSpPr/>
          <p:nvPr/>
        </p:nvSpPr>
        <p:spPr>
          <a:xfrm>
            <a:off x="3477298" y="5808364"/>
            <a:ext cx="1378039" cy="8210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ounded Rectangle 13">
            <a:extLst>
              <a:ext uri="{FF2B5EF4-FFF2-40B4-BE49-F238E27FC236}">
                <a16:creationId xmlns:a16="http://schemas.microsoft.com/office/drawing/2014/main" id="{0965B4D5-3A62-4A0C-83B5-0511B8DB2CF4}"/>
              </a:ext>
            </a:extLst>
          </p:cNvPr>
          <p:cNvSpPr/>
          <p:nvPr/>
        </p:nvSpPr>
        <p:spPr>
          <a:xfrm>
            <a:off x="5149410" y="5808364"/>
            <a:ext cx="6673403"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ounded Rectangle 5">
            <a:extLst>
              <a:ext uri="{FF2B5EF4-FFF2-40B4-BE49-F238E27FC236}">
                <a16:creationId xmlns:a16="http://schemas.microsoft.com/office/drawing/2014/main" id="{4AF64E31-500A-4073-860E-7E1E91527B36}"/>
              </a:ext>
            </a:extLst>
          </p:cNvPr>
          <p:cNvSpPr/>
          <p:nvPr/>
        </p:nvSpPr>
        <p:spPr>
          <a:xfrm>
            <a:off x="5149405" y="2122510"/>
            <a:ext cx="6673403"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ounded Rectangle 7">
            <a:extLst>
              <a:ext uri="{FF2B5EF4-FFF2-40B4-BE49-F238E27FC236}">
                <a16:creationId xmlns:a16="http://schemas.microsoft.com/office/drawing/2014/main" id="{DF18B44F-8A06-41D1-80A8-1B586138C069}"/>
              </a:ext>
            </a:extLst>
          </p:cNvPr>
          <p:cNvSpPr/>
          <p:nvPr/>
        </p:nvSpPr>
        <p:spPr>
          <a:xfrm>
            <a:off x="5149406" y="3063425"/>
            <a:ext cx="6673403"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7" name="Rounded Rectangle 9">
            <a:extLst>
              <a:ext uri="{FF2B5EF4-FFF2-40B4-BE49-F238E27FC236}">
                <a16:creationId xmlns:a16="http://schemas.microsoft.com/office/drawing/2014/main" id="{4AD18F83-51A9-4D22-915C-0828E5A94AF3}"/>
              </a:ext>
            </a:extLst>
          </p:cNvPr>
          <p:cNvSpPr/>
          <p:nvPr/>
        </p:nvSpPr>
        <p:spPr>
          <a:xfrm>
            <a:off x="5149408" y="4005897"/>
            <a:ext cx="6673403"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8" name="Rounded Rectangle 2">
            <a:extLst>
              <a:ext uri="{FF2B5EF4-FFF2-40B4-BE49-F238E27FC236}">
                <a16:creationId xmlns:a16="http://schemas.microsoft.com/office/drawing/2014/main" id="{5E1E0634-B8CA-45E8-BF9C-8D43E6D60A06}"/>
              </a:ext>
            </a:extLst>
          </p:cNvPr>
          <p:cNvSpPr/>
          <p:nvPr/>
        </p:nvSpPr>
        <p:spPr>
          <a:xfrm>
            <a:off x="3477302" y="2076689"/>
            <a:ext cx="1378039"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9" name="Rounded Rectangle 6">
            <a:extLst>
              <a:ext uri="{FF2B5EF4-FFF2-40B4-BE49-F238E27FC236}">
                <a16:creationId xmlns:a16="http://schemas.microsoft.com/office/drawing/2014/main" id="{334D9080-ADC4-478B-A697-91C9D988745D}"/>
              </a:ext>
            </a:extLst>
          </p:cNvPr>
          <p:cNvSpPr/>
          <p:nvPr/>
        </p:nvSpPr>
        <p:spPr>
          <a:xfrm>
            <a:off x="3477302" y="3016047"/>
            <a:ext cx="1378039"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40" name="Rounded Rectangle 8">
            <a:extLst>
              <a:ext uri="{FF2B5EF4-FFF2-40B4-BE49-F238E27FC236}">
                <a16:creationId xmlns:a16="http://schemas.microsoft.com/office/drawing/2014/main" id="{9ABE01F8-9183-453D-8FBA-F886C4FCEDB0}"/>
              </a:ext>
            </a:extLst>
          </p:cNvPr>
          <p:cNvSpPr/>
          <p:nvPr/>
        </p:nvSpPr>
        <p:spPr>
          <a:xfrm>
            <a:off x="3477303" y="3955405"/>
            <a:ext cx="1378039"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41" name="Rounded Rectangle 10">
            <a:extLst>
              <a:ext uri="{FF2B5EF4-FFF2-40B4-BE49-F238E27FC236}">
                <a16:creationId xmlns:a16="http://schemas.microsoft.com/office/drawing/2014/main" id="{71452B78-6172-4B25-A4A6-0A683A027588}"/>
              </a:ext>
            </a:extLst>
          </p:cNvPr>
          <p:cNvSpPr/>
          <p:nvPr/>
        </p:nvSpPr>
        <p:spPr>
          <a:xfrm>
            <a:off x="3477303" y="4894763"/>
            <a:ext cx="1378039"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43" name="Rounded Rectangle 11">
            <a:extLst>
              <a:ext uri="{FF2B5EF4-FFF2-40B4-BE49-F238E27FC236}">
                <a16:creationId xmlns:a16="http://schemas.microsoft.com/office/drawing/2014/main" id="{AC90103B-9111-47E5-9516-926C1047B797}"/>
              </a:ext>
            </a:extLst>
          </p:cNvPr>
          <p:cNvSpPr/>
          <p:nvPr/>
        </p:nvSpPr>
        <p:spPr>
          <a:xfrm>
            <a:off x="5149410" y="4894763"/>
            <a:ext cx="6673403"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46" name="Rounded Rectangle 12">
            <a:extLst>
              <a:ext uri="{FF2B5EF4-FFF2-40B4-BE49-F238E27FC236}">
                <a16:creationId xmlns:a16="http://schemas.microsoft.com/office/drawing/2014/main" id="{2878A79A-A0E3-4793-BDBA-DB1A1F75EFF0}"/>
              </a:ext>
            </a:extLst>
          </p:cNvPr>
          <p:cNvSpPr/>
          <p:nvPr/>
        </p:nvSpPr>
        <p:spPr>
          <a:xfrm>
            <a:off x="3477303" y="5808364"/>
            <a:ext cx="1378039" cy="821032"/>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Tree>
    <p:extLst>
      <p:ext uri="{BB962C8B-B14F-4D97-AF65-F5344CB8AC3E}">
        <p14:creationId xmlns:p14="http://schemas.microsoft.com/office/powerpoint/2010/main" val="1150123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886292"/>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599091595"/>
                    </a:ext>
                  </a:extLst>
                </a:gridCol>
                <a:gridCol w="1858433">
                  <a:extLst>
                    <a:ext uri="{9D8B030D-6E8A-4147-A177-3AD203B41FA5}">
                      <a16:colId xmlns:a16="http://schemas.microsoft.com/office/drawing/2014/main" val="58351659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race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cell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city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fancy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lace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space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circle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circus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rice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4363751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/s/ sound spelt c before e, </a:t>
                      </a:r>
                      <a:r>
                        <a:rPr lang="en-GB" sz="1400" baseline="0" dirty="0" err="1">
                          <a:latin typeface="Muli" pitchFamily="2" charset="77"/>
                        </a:rPr>
                        <a:t>i</a:t>
                      </a:r>
                      <a:r>
                        <a:rPr lang="en-GB" sz="1400" baseline="0" dirty="0">
                          <a:latin typeface="Muli" pitchFamily="2" charset="77"/>
                        </a:rPr>
                        <a:t> and 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4847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3731-DA38-5947-8C42-1E8C4966CCE9}"/>
              </a:ext>
            </a:extLst>
          </p:cNvPr>
          <p:cNvSpPr>
            <a:spLocks noGrp="1"/>
          </p:cNvSpPr>
          <p:nvPr>
            <p:ph type="title"/>
          </p:nvPr>
        </p:nvSpPr>
        <p:spPr>
          <a:xfrm>
            <a:off x="838200" y="372533"/>
            <a:ext cx="10515600" cy="791204"/>
          </a:xfrm>
        </p:spPr>
        <p:txBody>
          <a:bodyPr/>
          <a:lstStyle/>
          <a:p>
            <a:r>
              <a:rPr lang="en-GB" dirty="0"/>
              <a:t>Spelling lists – Stage 2</a:t>
            </a:r>
          </a:p>
        </p:txBody>
      </p:sp>
      <p:sp>
        <p:nvSpPr>
          <p:cNvPr id="3" name="Content Placeholder 2">
            <a:extLst>
              <a:ext uri="{FF2B5EF4-FFF2-40B4-BE49-F238E27FC236}">
                <a16:creationId xmlns:a16="http://schemas.microsoft.com/office/drawing/2014/main" id="{7F291E8B-2E5B-8D41-B051-CDF497CB3375}"/>
              </a:ext>
            </a:extLst>
          </p:cNvPr>
          <p:cNvSpPr>
            <a:spLocks noGrp="1"/>
          </p:cNvSpPr>
          <p:nvPr>
            <p:ph idx="1"/>
          </p:nvPr>
        </p:nvSpPr>
        <p:spPr>
          <a:xfrm>
            <a:off x="838200" y="1295400"/>
            <a:ext cx="10515600" cy="5317068"/>
          </a:xfrm>
        </p:spPr>
        <p:txBody>
          <a:bodyPr numCol="2" spcCol="180000">
            <a:noAutofit/>
          </a:bodyPr>
          <a:lstStyle/>
          <a:p>
            <a:pPr marL="514350" indent="-514350">
              <a:buFont typeface="+mj-lt"/>
              <a:buAutoNum type="arabicPeriod"/>
            </a:pPr>
            <a:r>
              <a:rPr lang="en-GB" sz="800" dirty="0">
                <a:latin typeface="Muli" pitchFamily="2" charset="77"/>
              </a:rPr>
              <a:t>The /j/ sound spelled –</a:t>
            </a:r>
            <a:r>
              <a:rPr lang="en-GB" sz="800" dirty="0" err="1">
                <a:latin typeface="Muli" pitchFamily="2" charset="77"/>
              </a:rPr>
              <a:t>dge</a:t>
            </a:r>
            <a:r>
              <a:rPr lang="en-GB" sz="800" dirty="0">
                <a:latin typeface="Muli" pitchFamily="2" charset="77"/>
              </a:rPr>
              <a:t> at the end of words.  This spelling is used after the short vowel sounds.</a:t>
            </a:r>
          </a:p>
          <a:p>
            <a:pPr marL="514350" indent="-514350">
              <a:buFont typeface="+mj-lt"/>
              <a:buAutoNum type="arabicPeriod"/>
            </a:pPr>
            <a:r>
              <a:rPr lang="en-GB" sz="800" dirty="0">
                <a:latin typeface="Muli" pitchFamily="2" charset="77"/>
              </a:rPr>
              <a:t>The /j/ sound spelled –</a:t>
            </a:r>
            <a:r>
              <a:rPr lang="en-GB" sz="800" dirty="0" err="1">
                <a:latin typeface="Muli" pitchFamily="2" charset="77"/>
              </a:rPr>
              <a:t>ge</a:t>
            </a:r>
            <a:r>
              <a:rPr lang="en-GB" sz="800" dirty="0">
                <a:latin typeface="Muli" pitchFamily="2" charset="77"/>
              </a:rPr>
              <a:t> at the end of words.  This spelling comes after all sounds other than the ‘short vowels.’</a:t>
            </a:r>
          </a:p>
          <a:p>
            <a:pPr marL="514350" indent="-514350">
              <a:buFont typeface="+mj-lt"/>
              <a:buAutoNum type="arabicPeriod"/>
            </a:pPr>
            <a:r>
              <a:rPr lang="en-GB" sz="800" dirty="0">
                <a:latin typeface="Muli" pitchFamily="2" charset="77"/>
              </a:rPr>
              <a:t> The /j/ sound spelled with a g. </a:t>
            </a:r>
          </a:p>
          <a:p>
            <a:pPr marL="514350" indent="-514350">
              <a:buFont typeface="+mj-lt"/>
              <a:buAutoNum type="arabicPeriod"/>
            </a:pPr>
            <a:r>
              <a:rPr lang="en-GB" sz="800" dirty="0">
                <a:latin typeface="Muli" pitchFamily="2" charset="77"/>
              </a:rPr>
              <a:t> The /s/ sound spelled c before e, </a:t>
            </a:r>
            <a:r>
              <a:rPr lang="en-GB" sz="800" dirty="0" err="1">
                <a:latin typeface="Muli" pitchFamily="2" charset="77"/>
              </a:rPr>
              <a:t>i</a:t>
            </a:r>
            <a:r>
              <a:rPr lang="en-GB" sz="800" dirty="0">
                <a:latin typeface="Muli" pitchFamily="2" charset="77"/>
              </a:rPr>
              <a:t> and y. </a:t>
            </a:r>
          </a:p>
          <a:p>
            <a:pPr marL="514350" indent="-514350">
              <a:buFont typeface="+mj-lt"/>
              <a:buAutoNum type="arabicPeriod"/>
            </a:pPr>
            <a:r>
              <a:rPr lang="en-GB" sz="800" dirty="0">
                <a:latin typeface="Muli" pitchFamily="2" charset="77"/>
              </a:rPr>
              <a:t>The /n/ sound spelled </a:t>
            </a:r>
            <a:r>
              <a:rPr lang="en-GB" sz="800" dirty="0" err="1">
                <a:latin typeface="Muli" pitchFamily="2" charset="77"/>
              </a:rPr>
              <a:t>kn</a:t>
            </a:r>
            <a:r>
              <a:rPr lang="en-GB" sz="800" dirty="0">
                <a:latin typeface="Muli" pitchFamily="2" charset="77"/>
              </a:rPr>
              <a:t> and </a:t>
            </a:r>
            <a:r>
              <a:rPr lang="en-GB" sz="800" dirty="0" err="1">
                <a:latin typeface="Muli" pitchFamily="2" charset="77"/>
              </a:rPr>
              <a:t>gn</a:t>
            </a:r>
            <a:r>
              <a:rPr lang="en-GB" sz="800" dirty="0">
                <a:latin typeface="Muli" pitchFamily="2" charset="77"/>
              </a:rPr>
              <a:t> at the beginning of words. </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 The /r/ sound spelled ’</a:t>
            </a:r>
            <a:r>
              <a:rPr lang="en-GB" sz="800" dirty="0" err="1">
                <a:latin typeface="Muli" pitchFamily="2" charset="77"/>
              </a:rPr>
              <a:t>wr</a:t>
            </a:r>
            <a:r>
              <a:rPr lang="en-GB" sz="800" dirty="0">
                <a:latin typeface="Muli" pitchFamily="2" charset="77"/>
              </a:rPr>
              <a:t>’ at the beginning of words. </a:t>
            </a:r>
          </a:p>
          <a:p>
            <a:pPr marL="514350" indent="-514350">
              <a:buFont typeface="+mj-lt"/>
              <a:buAutoNum type="arabicPeriod"/>
            </a:pPr>
            <a:r>
              <a:rPr lang="en-GB" sz="800" dirty="0">
                <a:latin typeface="Muli" pitchFamily="2" charset="77"/>
              </a:rPr>
              <a:t>The /l/ or /ul/ sound spelled ’-le’ at the end of words. </a:t>
            </a:r>
          </a:p>
          <a:p>
            <a:pPr marL="514350" indent="-514350">
              <a:buFont typeface="+mj-lt"/>
              <a:buAutoNum type="arabicPeriod"/>
            </a:pPr>
            <a:r>
              <a:rPr lang="en-GB" sz="800" dirty="0">
                <a:latin typeface="Muli" pitchFamily="2" charset="77"/>
              </a:rPr>
              <a:t>The /l/ or /ul/ sound spelled ‘-el’ at the end of words.  This spelling is used after m, n, r, s, v, w and commonly s. </a:t>
            </a:r>
          </a:p>
          <a:p>
            <a:pPr marL="514350" indent="-514350">
              <a:buFont typeface="+mj-lt"/>
              <a:buAutoNum type="arabicPeriod"/>
            </a:pPr>
            <a:r>
              <a:rPr lang="en-GB" sz="800" dirty="0">
                <a:latin typeface="Muli" pitchFamily="2" charset="77"/>
              </a:rPr>
              <a:t> The /l/ or /ul/ sound spelled ‘-al’ at the end of words. </a:t>
            </a:r>
          </a:p>
          <a:p>
            <a:pPr marL="514350" indent="-514350">
              <a:buFont typeface="+mj-lt"/>
              <a:buAutoNum type="arabicPeriod"/>
            </a:pPr>
            <a:r>
              <a:rPr lang="en-GB" sz="800" dirty="0">
                <a:latin typeface="Muli" pitchFamily="2" charset="77"/>
              </a:rPr>
              <a:t> Words ending in ’-</a:t>
            </a:r>
            <a:r>
              <a:rPr lang="en-GB" sz="800" dirty="0" err="1">
                <a:latin typeface="Muli" pitchFamily="2" charset="77"/>
              </a:rPr>
              <a:t>il</a:t>
            </a:r>
            <a:r>
              <a:rPr lang="en-GB" sz="800" dirty="0">
                <a:latin typeface="Muli" pitchFamily="2" charset="77"/>
              </a:rPr>
              <a:t>.’</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 The long vowel ‘</a:t>
            </a:r>
            <a:r>
              <a:rPr lang="en-GB" sz="800" dirty="0" err="1">
                <a:latin typeface="Muli" pitchFamily="2" charset="77"/>
              </a:rPr>
              <a:t>i</a:t>
            </a:r>
            <a:r>
              <a:rPr lang="en-GB" sz="800" dirty="0">
                <a:latin typeface="Muli" pitchFamily="2" charset="77"/>
              </a:rPr>
              <a:t>’ spelled with a y at the end of words. </a:t>
            </a:r>
          </a:p>
          <a:p>
            <a:pPr marL="514350" indent="-514350">
              <a:buFont typeface="+mj-lt"/>
              <a:buAutoNum type="arabicPeriod"/>
            </a:pPr>
            <a:r>
              <a:rPr lang="en-GB" sz="800" dirty="0">
                <a:latin typeface="Muli" pitchFamily="2" charset="77"/>
              </a:rPr>
              <a:t> Adding ‘-</a:t>
            </a:r>
            <a:r>
              <a:rPr lang="en-GB" sz="800" dirty="0" err="1">
                <a:latin typeface="Muli" pitchFamily="2" charset="77"/>
              </a:rPr>
              <a:t>es’</a:t>
            </a:r>
            <a:r>
              <a:rPr lang="en-GB" sz="800" dirty="0">
                <a:latin typeface="Muli" pitchFamily="2" charset="77"/>
              </a:rPr>
              <a:t>  to nouns and verbs ending in ‘y.’</a:t>
            </a:r>
          </a:p>
          <a:p>
            <a:pPr marL="514350" indent="-514350">
              <a:buFont typeface="+mj-lt"/>
              <a:buAutoNum type="arabicPeriod"/>
            </a:pPr>
            <a:r>
              <a:rPr lang="en-GB" sz="800" dirty="0">
                <a:latin typeface="Muli" pitchFamily="2" charset="77"/>
              </a:rPr>
              <a:t> Adding ‘-ed’ to words ending in y. The y is changed to an </a:t>
            </a:r>
            <a:r>
              <a:rPr lang="en-GB" sz="800" dirty="0" err="1">
                <a:latin typeface="Muli" pitchFamily="2" charset="77"/>
              </a:rPr>
              <a:t>i</a:t>
            </a:r>
            <a:r>
              <a:rPr lang="en-GB" sz="800" dirty="0">
                <a:latin typeface="Muli" pitchFamily="2" charset="77"/>
              </a:rPr>
              <a:t>.</a:t>
            </a:r>
          </a:p>
          <a:p>
            <a:pPr marL="514350" indent="-514350">
              <a:buFont typeface="+mj-lt"/>
              <a:buAutoNum type="arabicPeriod"/>
            </a:pPr>
            <a:r>
              <a:rPr lang="en-GB" sz="800" dirty="0">
                <a:latin typeface="Muli" pitchFamily="2" charset="77"/>
              </a:rPr>
              <a:t>Adding ‘-</a:t>
            </a:r>
            <a:r>
              <a:rPr lang="en-GB" sz="800" dirty="0" err="1">
                <a:latin typeface="Muli" pitchFamily="2" charset="77"/>
              </a:rPr>
              <a:t>er</a:t>
            </a:r>
            <a:r>
              <a:rPr lang="en-GB" sz="800" dirty="0">
                <a:latin typeface="Muli" pitchFamily="2" charset="77"/>
              </a:rPr>
              <a:t>’ to words ending in y. The y is changed to an </a:t>
            </a:r>
            <a:r>
              <a:rPr lang="en-GB" sz="800" dirty="0" err="1">
                <a:latin typeface="Muli" pitchFamily="2" charset="77"/>
              </a:rPr>
              <a:t>i</a:t>
            </a:r>
            <a:r>
              <a:rPr lang="en-GB" sz="800" dirty="0">
                <a:latin typeface="Muli" pitchFamily="2" charset="77"/>
              </a:rPr>
              <a:t>. </a:t>
            </a:r>
          </a:p>
          <a:p>
            <a:pPr marL="514350" indent="-514350">
              <a:buFont typeface="+mj-lt"/>
              <a:buAutoNum type="arabicPeriod"/>
            </a:pPr>
            <a:r>
              <a:rPr lang="en-GB" sz="800" dirty="0">
                <a:latin typeface="Muli" pitchFamily="2" charset="77"/>
              </a:rPr>
              <a:t> Adding ‘</a:t>
            </a:r>
            <a:r>
              <a:rPr lang="en-GB" sz="800" dirty="0" err="1">
                <a:latin typeface="Muli" pitchFamily="2" charset="77"/>
              </a:rPr>
              <a:t>ing</a:t>
            </a:r>
            <a:r>
              <a:rPr lang="en-GB" sz="800" dirty="0">
                <a:latin typeface="Muli" pitchFamily="2" charset="77"/>
              </a:rPr>
              <a:t>’ to words ending in ‘e’ with a consonant before it. </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 Adding ‘</a:t>
            </a:r>
            <a:r>
              <a:rPr lang="en-GB" sz="800" dirty="0" err="1">
                <a:latin typeface="Muli" pitchFamily="2" charset="77"/>
              </a:rPr>
              <a:t>er</a:t>
            </a:r>
            <a:r>
              <a:rPr lang="en-GB" sz="800" dirty="0">
                <a:latin typeface="Muli" pitchFamily="2" charset="77"/>
              </a:rPr>
              <a:t>’ to words ending in ‘e’ with a consonant before it. </a:t>
            </a:r>
          </a:p>
          <a:p>
            <a:pPr marL="514350" indent="-514350">
              <a:buFont typeface="+mj-lt"/>
              <a:buAutoNum type="arabicPeriod"/>
            </a:pPr>
            <a:r>
              <a:rPr lang="en-GB" sz="800" dirty="0">
                <a:latin typeface="Muli" pitchFamily="2" charset="77"/>
              </a:rPr>
              <a:t> Adding ‘-</a:t>
            </a:r>
            <a:r>
              <a:rPr lang="en-GB" sz="800" dirty="0" err="1">
                <a:latin typeface="Muli" pitchFamily="2" charset="77"/>
              </a:rPr>
              <a:t>ing</a:t>
            </a:r>
            <a:r>
              <a:rPr lang="en-GB" sz="800" dirty="0">
                <a:latin typeface="Muli" pitchFamily="2" charset="77"/>
              </a:rPr>
              <a:t>’ to words of one syllable.  The last letter is doubled to keep the short vowel sound. </a:t>
            </a:r>
          </a:p>
          <a:p>
            <a:pPr marL="514350" indent="-514350">
              <a:buFont typeface="+mj-lt"/>
              <a:buAutoNum type="arabicPeriod"/>
            </a:pPr>
            <a:r>
              <a:rPr lang="en-GB" sz="800" dirty="0">
                <a:latin typeface="Muli" pitchFamily="2" charset="77"/>
              </a:rPr>
              <a:t>Adding ‘–ed'’ to words of one syllable.  The last letter is doubled to keep the short vowel sound. </a:t>
            </a:r>
          </a:p>
          <a:p>
            <a:pPr marL="514350" indent="-514350">
              <a:buFont typeface="+mj-lt"/>
              <a:buAutoNum type="arabicPeriod"/>
            </a:pPr>
            <a:r>
              <a:rPr lang="en-GB" sz="800" dirty="0">
                <a:latin typeface="Muli" pitchFamily="2" charset="77"/>
              </a:rPr>
              <a:t>The ‘or’ sound spelled ’a’ before </a:t>
            </a:r>
            <a:r>
              <a:rPr lang="en-GB" sz="800" dirty="0" err="1">
                <a:latin typeface="Muli" pitchFamily="2" charset="77"/>
              </a:rPr>
              <a:t>ll</a:t>
            </a:r>
            <a:r>
              <a:rPr lang="en-GB" sz="800" dirty="0">
                <a:latin typeface="Muli" pitchFamily="2" charset="77"/>
              </a:rPr>
              <a:t> and </a:t>
            </a:r>
            <a:r>
              <a:rPr lang="en-GB" sz="800" dirty="0" err="1">
                <a:latin typeface="Muli" pitchFamily="2" charset="77"/>
              </a:rPr>
              <a:t>ll</a:t>
            </a:r>
            <a:endParaRPr lang="en-GB" sz="800" dirty="0">
              <a:latin typeface="Muli" pitchFamily="2" charset="77"/>
            </a:endParaRPr>
          </a:p>
          <a:p>
            <a:pPr marL="514350" indent="-514350">
              <a:buFont typeface="+mj-lt"/>
              <a:buAutoNum type="arabicPeriod"/>
            </a:pPr>
            <a:r>
              <a:rPr lang="en-GB" sz="800" dirty="0">
                <a:latin typeface="Muli" pitchFamily="2" charset="77"/>
              </a:rPr>
              <a:t>The short vowel sound ‘o.’</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 The /</a:t>
            </a:r>
            <a:r>
              <a:rPr lang="en-GB" sz="800" dirty="0" err="1">
                <a:latin typeface="Muli" pitchFamily="2" charset="77"/>
              </a:rPr>
              <a:t>ee</a:t>
            </a:r>
            <a:r>
              <a:rPr lang="en-GB" sz="800" dirty="0">
                <a:latin typeface="Muli" pitchFamily="2" charset="77"/>
              </a:rPr>
              <a:t>/ sound spelled ‘–</a:t>
            </a:r>
            <a:r>
              <a:rPr lang="en-GB" sz="800" dirty="0" err="1">
                <a:latin typeface="Muli" pitchFamily="2" charset="77"/>
              </a:rPr>
              <a:t>ey</a:t>
            </a:r>
            <a:r>
              <a:rPr lang="en-GB" sz="800" dirty="0">
                <a:latin typeface="Muli" pitchFamily="2" charset="77"/>
              </a:rPr>
              <a:t>’ </a:t>
            </a:r>
          </a:p>
          <a:p>
            <a:pPr marL="514350" indent="-514350">
              <a:buFont typeface="+mj-lt"/>
              <a:buAutoNum type="arabicPeriod"/>
            </a:pPr>
            <a:r>
              <a:rPr lang="en-GB" sz="800" dirty="0">
                <a:latin typeface="Muli" pitchFamily="2" charset="77"/>
              </a:rPr>
              <a:t>Words with the spelling ‘a’ after w and qu. </a:t>
            </a:r>
          </a:p>
          <a:p>
            <a:pPr marL="514350" indent="-514350">
              <a:buFont typeface="+mj-lt"/>
              <a:buAutoNum type="arabicPeriod"/>
            </a:pPr>
            <a:r>
              <a:rPr lang="en-GB" sz="800" dirty="0">
                <a:latin typeface="Muli" pitchFamily="2" charset="77"/>
              </a:rPr>
              <a:t> The /</a:t>
            </a:r>
            <a:r>
              <a:rPr lang="en-GB" sz="800" dirty="0" err="1">
                <a:latin typeface="Muli" pitchFamily="2" charset="77"/>
              </a:rPr>
              <a:t>er</a:t>
            </a:r>
            <a:r>
              <a:rPr lang="en-GB" sz="800" dirty="0">
                <a:latin typeface="Muli" pitchFamily="2" charset="77"/>
              </a:rPr>
              <a:t>/ and /or/ sound spelled with or or ar. </a:t>
            </a:r>
          </a:p>
          <a:p>
            <a:pPr marL="514350" indent="-514350">
              <a:buFont typeface="+mj-lt"/>
              <a:buAutoNum type="arabicPeriod"/>
            </a:pPr>
            <a:r>
              <a:rPr lang="en-GB" sz="800" dirty="0">
                <a:latin typeface="Muli" pitchFamily="2" charset="77"/>
              </a:rPr>
              <a:t>The /z/ sound spelled s.</a:t>
            </a:r>
          </a:p>
          <a:p>
            <a:pPr marL="514350" indent="-514350">
              <a:buFont typeface="+mj-lt"/>
              <a:buAutoNum type="arabicPeriod"/>
            </a:pPr>
            <a:r>
              <a:rPr lang="en-GB" sz="800" dirty="0">
                <a:latin typeface="Muli" pitchFamily="2" charset="77"/>
              </a:rPr>
              <a:t> The suffixes ‘-</a:t>
            </a:r>
            <a:r>
              <a:rPr lang="en-GB" sz="800" dirty="0" err="1">
                <a:latin typeface="Muli" pitchFamily="2" charset="77"/>
              </a:rPr>
              <a:t>ment</a:t>
            </a:r>
            <a:r>
              <a:rPr lang="en-GB" sz="800" dirty="0">
                <a:latin typeface="Muli" pitchFamily="2" charset="77"/>
              </a:rPr>
              <a:t>’ and ‘-ness’</a:t>
            </a:r>
          </a:p>
          <a:p>
            <a:pPr marL="514350" indent="-514350">
              <a:buFont typeface="+mj-lt"/>
              <a:buAutoNum type="arabicPeriod"/>
            </a:pPr>
            <a:r>
              <a:rPr lang="en-GB" sz="800" dirty="0">
                <a:latin typeface="Muli" pitchFamily="2" charset="77"/>
              </a:rPr>
              <a:t> The suffixes ‘-</a:t>
            </a:r>
            <a:r>
              <a:rPr lang="en-GB" sz="800" dirty="0" err="1">
                <a:latin typeface="Muli" pitchFamily="2" charset="77"/>
              </a:rPr>
              <a:t>ful</a:t>
            </a:r>
            <a:r>
              <a:rPr lang="en-GB" sz="800" dirty="0">
                <a:latin typeface="Muli" pitchFamily="2" charset="77"/>
              </a:rPr>
              <a:t>’ and ‘-less’  If a suffix starts with a consonant letter.  It is added straight onto most root words. </a:t>
            </a:r>
          </a:p>
          <a:p>
            <a:pPr marL="514350" indent="-514350">
              <a:buFont typeface="+mj-lt"/>
              <a:buAutoNum type="arabicPeriod"/>
            </a:pPr>
            <a:r>
              <a:rPr lang="en-GB" sz="800" dirty="0">
                <a:latin typeface="Muli" pitchFamily="2" charset="77"/>
              </a:rPr>
              <a:t>These words are homophones or near homophones.  They have the same pronunciation but different spellings and/or meanings</a:t>
            </a:r>
          </a:p>
          <a:p>
            <a:pPr marL="514350" indent="-514350">
              <a:buFont typeface="+mj-lt"/>
              <a:buAutoNum type="arabicPeriod"/>
            </a:pPr>
            <a:r>
              <a:rPr lang="en-GB" sz="800" dirty="0">
                <a:latin typeface="Muli" pitchFamily="2" charset="77"/>
              </a:rPr>
              <a:t>These words are homophones or near homophones.  They have the same pronunciation but different spellings and/or meanings. </a:t>
            </a:r>
          </a:p>
          <a:p>
            <a:pPr marL="514350" indent="-514350">
              <a:buFont typeface="+mj-lt"/>
              <a:buAutoNum type="arabicPeriod"/>
            </a:pPr>
            <a:r>
              <a:rPr lang="en-GB" sz="800" dirty="0">
                <a:latin typeface="Muli" pitchFamily="2" charset="77"/>
              </a:rPr>
              <a:t>Words ending in ‘-</a:t>
            </a:r>
            <a:r>
              <a:rPr lang="en-GB" sz="800" dirty="0" err="1">
                <a:latin typeface="Muli" pitchFamily="2" charset="77"/>
              </a:rPr>
              <a:t>tion</a:t>
            </a:r>
            <a:r>
              <a:rPr lang="en-GB" sz="800" dirty="0">
                <a:latin typeface="Muli" pitchFamily="2" charset="77"/>
              </a:rPr>
              <a:t>.’</a:t>
            </a:r>
          </a:p>
          <a:p>
            <a:pPr marL="514350" indent="-514350">
              <a:buFont typeface="+mj-lt"/>
              <a:buAutoNum type="arabicPeriod"/>
            </a:pPr>
            <a:r>
              <a:rPr lang="en-GB" sz="800" dirty="0">
                <a:latin typeface="Muli" pitchFamily="2" charset="77"/>
              </a:rPr>
              <a:t>Contractions – the apostrophe shows where a letter or letters would be if the words were written in full.</a:t>
            </a:r>
          </a:p>
          <a:p>
            <a:pPr marL="514350" indent="-514350">
              <a:buFont typeface="+mj-lt"/>
              <a:buAutoNum type="arabicPeriod"/>
            </a:pPr>
            <a:r>
              <a:rPr lang="en-GB" sz="800" dirty="0">
                <a:latin typeface="Muli" pitchFamily="2" charset="77"/>
              </a:rPr>
              <a:t>The possessive apostrophe (singular)</a:t>
            </a:r>
          </a:p>
          <a:p>
            <a:pPr marL="514350" indent="-514350">
              <a:buFont typeface="+mj-lt"/>
              <a:buAutoNum type="arabicPeriod"/>
            </a:pPr>
            <a:r>
              <a:rPr lang="en-GB" sz="800" dirty="0">
                <a:latin typeface="Muli" pitchFamily="2" charset="77"/>
              </a:rPr>
              <a:t>Challenge Words</a:t>
            </a:r>
          </a:p>
        </p:txBody>
      </p:sp>
    </p:spTree>
    <p:extLst>
      <p:ext uri="{BB962C8B-B14F-4D97-AF65-F5344CB8AC3E}">
        <p14:creationId xmlns:p14="http://schemas.microsoft.com/office/powerpoint/2010/main" val="327406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race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cell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city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fancy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lace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space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circle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circus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rice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8333794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/s/ sound spelt c before e, </a:t>
                      </a:r>
                      <a:r>
                        <a:rPr lang="en-GB" sz="1400" baseline="0" dirty="0" err="1">
                          <a:latin typeface="Muli" pitchFamily="2" charset="77"/>
                        </a:rPr>
                        <a:t>i</a:t>
                      </a:r>
                      <a:r>
                        <a:rPr lang="en-GB" sz="1400" baseline="0" dirty="0">
                          <a:latin typeface="Muli" pitchFamily="2" charset="77"/>
                        </a:rPr>
                        <a:t> and 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5716" y="3053095"/>
            <a:ext cx="1693323" cy="143097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308271" y="3487477"/>
            <a:ext cx="1080229" cy="1038404"/>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4634" y="3569355"/>
            <a:ext cx="1599098" cy="1236681"/>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5786" y="4916384"/>
            <a:ext cx="2123704" cy="1061852"/>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95053" y="2414916"/>
            <a:ext cx="1473052" cy="2191318"/>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33135" y="5093626"/>
            <a:ext cx="2314438" cy="1345267"/>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08917" y="4916384"/>
            <a:ext cx="1258776" cy="1258776"/>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68608" y="3569355"/>
            <a:ext cx="1090882" cy="1090882"/>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30511" y="4806036"/>
            <a:ext cx="1290411" cy="1632857"/>
          </a:xfrm>
          <a:prstGeom prst="rect">
            <a:avLst/>
          </a:prstGeom>
        </p:spPr>
      </p:pic>
      <p:pic>
        <p:nvPicPr>
          <p:cNvPr id="15" name="Picture 1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509175" y="2360598"/>
            <a:ext cx="1479690" cy="1009402"/>
          </a:xfrm>
          <a:prstGeom prst="rect">
            <a:avLst/>
          </a:prstGeom>
        </p:spPr>
      </p:pic>
      <p:sp>
        <p:nvSpPr>
          <p:cNvPr id="16" name="TextBox 15"/>
          <p:cNvSpPr txBox="1"/>
          <p:nvPr/>
        </p:nvSpPr>
        <p:spPr>
          <a:xfrm>
            <a:off x="3594971" y="1302763"/>
            <a:ext cx="8393894" cy="1754326"/>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match your spelling with the correct image?</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race      ice       cell        city          fancy        lace       space          </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                   circle       circus       rice  </a:t>
            </a:r>
          </a:p>
        </p:txBody>
      </p:sp>
      <p:cxnSp>
        <p:nvCxnSpPr>
          <p:cNvPr id="18" name="Straight Arrow Connector 17"/>
          <p:cNvCxnSpPr/>
          <p:nvPr/>
        </p:nvCxnSpPr>
        <p:spPr>
          <a:xfrm flipH="1" flipV="1">
            <a:off x="6431414" y="5622464"/>
            <a:ext cx="1006981" cy="552696"/>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05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race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cell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city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fancy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lace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space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circle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circus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rice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4400691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/s/ sound spelt c before e, </a:t>
                      </a:r>
                      <a:r>
                        <a:rPr lang="en-GB" sz="1400" baseline="0" dirty="0" err="1">
                          <a:latin typeface="Muli" pitchFamily="2" charset="77"/>
                        </a:rPr>
                        <a:t>i</a:t>
                      </a:r>
                      <a:r>
                        <a:rPr lang="en-GB" sz="1400" baseline="0" dirty="0">
                          <a:latin typeface="Muli" pitchFamily="2" charset="77"/>
                        </a:rPr>
                        <a:t> and 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5716" y="3053095"/>
            <a:ext cx="1693323" cy="143097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308271" y="3487477"/>
            <a:ext cx="1080229" cy="1038404"/>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4634" y="3569355"/>
            <a:ext cx="1599098" cy="1236681"/>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5786" y="4916384"/>
            <a:ext cx="2123704" cy="1061852"/>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95053" y="2414916"/>
            <a:ext cx="1473052" cy="2191318"/>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33135" y="5093626"/>
            <a:ext cx="2314438" cy="1345267"/>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08917" y="4916384"/>
            <a:ext cx="1258776" cy="1258776"/>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68608" y="3569355"/>
            <a:ext cx="1090882" cy="1090882"/>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30511" y="4806036"/>
            <a:ext cx="1290411" cy="1632857"/>
          </a:xfrm>
          <a:prstGeom prst="rect">
            <a:avLst/>
          </a:prstGeom>
        </p:spPr>
      </p:pic>
      <p:pic>
        <p:nvPicPr>
          <p:cNvPr id="15" name="Picture 1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509175" y="2360598"/>
            <a:ext cx="1479690" cy="1009402"/>
          </a:xfrm>
          <a:prstGeom prst="rect">
            <a:avLst/>
          </a:prstGeom>
        </p:spPr>
      </p:pic>
      <p:sp>
        <p:nvSpPr>
          <p:cNvPr id="16" name="TextBox 15"/>
          <p:cNvSpPr txBox="1"/>
          <p:nvPr/>
        </p:nvSpPr>
        <p:spPr>
          <a:xfrm>
            <a:off x="3594971" y="1302763"/>
            <a:ext cx="8393894"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match your spelling with the correct image?</a:t>
            </a:r>
          </a:p>
        </p:txBody>
      </p:sp>
      <p:cxnSp>
        <p:nvCxnSpPr>
          <p:cNvPr id="18" name="Straight Arrow Connector 17"/>
          <p:cNvCxnSpPr/>
          <p:nvPr/>
        </p:nvCxnSpPr>
        <p:spPr>
          <a:xfrm flipH="1" flipV="1">
            <a:off x="6431414" y="5622464"/>
            <a:ext cx="1006981" cy="552696"/>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C7F6C07-CAB5-AF4D-86DB-FB00442D709B}"/>
              </a:ext>
            </a:extLst>
          </p:cNvPr>
          <p:cNvSpPr txBox="1"/>
          <p:nvPr/>
        </p:nvSpPr>
        <p:spPr>
          <a:xfrm>
            <a:off x="8939866" y="4190655"/>
            <a:ext cx="696473" cy="369332"/>
          </a:xfrm>
          <a:prstGeom prst="rect">
            <a:avLst/>
          </a:prstGeom>
          <a:noFill/>
        </p:spPr>
        <p:txBody>
          <a:bodyPr wrap="none" rtlCol="0">
            <a:spAutoFit/>
          </a:bodyPr>
          <a:lstStyle/>
          <a:p>
            <a:r>
              <a:rPr lang="en-GB" dirty="0">
                <a:solidFill>
                  <a:srgbClr val="FF3860"/>
                </a:solidFill>
                <a:latin typeface="OpenDyslexicAlta" pitchFamily="2" charset="77"/>
                <a:ea typeface="OpenDyslexic" charset="0"/>
                <a:cs typeface="OpenDyslexic" charset="0"/>
              </a:rPr>
              <a:t>race</a:t>
            </a:r>
            <a:endParaRPr lang="en-GB" dirty="0">
              <a:solidFill>
                <a:srgbClr val="FF3860"/>
              </a:solidFill>
            </a:endParaRPr>
          </a:p>
        </p:txBody>
      </p:sp>
      <p:sp>
        <p:nvSpPr>
          <p:cNvPr id="30" name="TextBox 29">
            <a:extLst>
              <a:ext uri="{FF2B5EF4-FFF2-40B4-BE49-F238E27FC236}">
                <a16:creationId xmlns:a16="http://schemas.microsoft.com/office/drawing/2014/main" id="{174A6C3D-A745-7E46-995E-0CF65CF6F727}"/>
              </a:ext>
            </a:extLst>
          </p:cNvPr>
          <p:cNvSpPr txBox="1"/>
          <p:nvPr/>
        </p:nvSpPr>
        <p:spPr>
          <a:xfrm>
            <a:off x="5717948" y="4436704"/>
            <a:ext cx="519822" cy="369332"/>
          </a:xfrm>
          <a:prstGeom prst="rect">
            <a:avLst/>
          </a:prstGeom>
          <a:noFill/>
        </p:spPr>
        <p:txBody>
          <a:bodyPr wrap="none" rtlCol="0">
            <a:spAutoFit/>
          </a:bodyPr>
          <a:lstStyle/>
          <a:p>
            <a:r>
              <a:rPr lang="en-GB" dirty="0">
                <a:solidFill>
                  <a:srgbClr val="FF3860"/>
                </a:solidFill>
                <a:latin typeface="OpenDyslexicAlta" pitchFamily="2" charset="77"/>
                <a:ea typeface="OpenDyslexic" charset="0"/>
                <a:cs typeface="OpenDyslexic" charset="0"/>
              </a:rPr>
              <a:t>ice</a:t>
            </a:r>
            <a:endParaRPr lang="en-GB" dirty="0">
              <a:solidFill>
                <a:srgbClr val="FF3860"/>
              </a:solidFill>
            </a:endParaRPr>
          </a:p>
        </p:txBody>
      </p:sp>
      <p:sp>
        <p:nvSpPr>
          <p:cNvPr id="32" name="TextBox 31">
            <a:extLst>
              <a:ext uri="{FF2B5EF4-FFF2-40B4-BE49-F238E27FC236}">
                <a16:creationId xmlns:a16="http://schemas.microsoft.com/office/drawing/2014/main" id="{8DDE6D29-91A6-E641-A7E1-D58AEDC374CA}"/>
              </a:ext>
            </a:extLst>
          </p:cNvPr>
          <p:cNvSpPr txBox="1"/>
          <p:nvPr/>
        </p:nvSpPr>
        <p:spPr>
          <a:xfrm>
            <a:off x="7223897" y="3200023"/>
            <a:ext cx="616002" cy="369332"/>
          </a:xfrm>
          <a:prstGeom prst="rect">
            <a:avLst/>
          </a:prstGeom>
          <a:noFill/>
        </p:spPr>
        <p:txBody>
          <a:bodyPr wrap="none" rtlCol="0">
            <a:spAutoFit/>
          </a:bodyPr>
          <a:lstStyle/>
          <a:p>
            <a:r>
              <a:rPr lang="en-GB" dirty="0">
                <a:solidFill>
                  <a:srgbClr val="FF3860"/>
                </a:solidFill>
                <a:latin typeface="OpenDyslexicAlta" pitchFamily="2" charset="77"/>
                <a:ea typeface="OpenDyslexic" charset="0"/>
                <a:cs typeface="OpenDyslexic" charset="0"/>
              </a:rPr>
              <a:t>cell</a:t>
            </a:r>
            <a:endParaRPr lang="en-GB" dirty="0">
              <a:solidFill>
                <a:srgbClr val="FF3860"/>
              </a:solidFill>
            </a:endParaRPr>
          </a:p>
        </p:txBody>
      </p:sp>
      <p:sp>
        <p:nvSpPr>
          <p:cNvPr id="34" name="TextBox 33">
            <a:extLst>
              <a:ext uri="{FF2B5EF4-FFF2-40B4-BE49-F238E27FC236}">
                <a16:creationId xmlns:a16="http://schemas.microsoft.com/office/drawing/2014/main" id="{50EAA555-B2A3-0C4D-9BBD-725E35F44609}"/>
              </a:ext>
            </a:extLst>
          </p:cNvPr>
          <p:cNvSpPr txBox="1"/>
          <p:nvPr/>
        </p:nvSpPr>
        <p:spPr>
          <a:xfrm>
            <a:off x="10900783" y="5978236"/>
            <a:ext cx="647934" cy="369332"/>
          </a:xfrm>
          <a:prstGeom prst="rect">
            <a:avLst/>
          </a:prstGeom>
          <a:noFill/>
        </p:spPr>
        <p:txBody>
          <a:bodyPr wrap="none" rtlCol="0">
            <a:spAutoFit/>
          </a:bodyPr>
          <a:lstStyle/>
          <a:p>
            <a:r>
              <a:rPr lang="en-GB" dirty="0">
                <a:solidFill>
                  <a:srgbClr val="FF3860"/>
                </a:solidFill>
                <a:latin typeface="OpenDyslexicAlta" pitchFamily="2" charset="77"/>
                <a:ea typeface="OpenDyslexic" charset="0"/>
                <a:cs typeface="OpenDyslexic" charset="0"/>
              </a:rPr>
              <a:t>city</a:t>
            </a:r>
            <a:endParaRPr lang="en-GB" dirty="0">
              <a:solidFill>
                <a:srgbClr val="FF3860"/>
              </a:solidFill>
            </a:endParaRPr>
          </a:p>
        </p:txBody>
      </p:sp>
      <p:sp>
        <p:nvSpPr>
          <p:cNvPr id="36" name="TextBox 35">
            <a:extLst>
              <a:ext uri="{FF2B5EF4-FFF2-40B4-BE49-F238E27FC236}">
                <a16:creationId xmlns:a16="http://schemas.microsoft.com/office/drawing/2014/main" id="{90B66025-BFAF-FA4B-9B1D-88078B908E80}"/>
              </a:ext>
            </a:extLst>
          </p:cNvPr>
          <p:cNvSpPr txBox="1"/>
          <p:nvPr/>
        </p:nvSpPr>
        <p:spPr>
          <a:xfrm>
            <a:off x="6967710" y="6201428"/>
            <a:ext cx="696473" cy="369332"/>
          </a:xfrm>
          <a:prstGeom prst="rect">
            <a:avLst/>
          </a:prstGeom>
          <a:noFill/>
        </p:spPr>
        <p:txBody>
          <a:bodyPr wrap="none" rtlCol="0">
            <a:spAutoFit/>
          </a:bodyPr>
          <a:lstStyle/>
          <a:p>
            <a:r>
              <a:rPr lang="en-GB" dirty="0">
                <a:solidFill>
                  <a:srgbClr val="FF3860"/>
                </a:solidFill>
                <a:latin typeface="OpenDyslexicAlta" pitchFamily="2" charset="77"/>
                <a:ea typeface="OpenDyslexic" charset="0"/>
                <a:cs typeface="OpenDyslexic" charset="0"/>
              </a:rPr>
              <a:t>lace</a:t>
            </a:r>
            <a:endParaRPr lang="en-GB" dirty="0">
              <a:solidFill>
                <a:srgbClr val="FF3860"/>
              </a:solidFill>
            </a:endParaRPr>
          </a:p>
        </p:txBody>
      </p:sp>
      <p:sp>
        <p:nvSpPr>
          <p:cNvPr id="37" name="TextBox 36">
            <a:extLst>
              <a:ext uri="{FF2B5EF4-FFF2-40B4-BE49-F238E27FC236}">
                <a16:creationId xmlns:a16="http://schemas.microsoft.com/office/drawing/2014/main" id="{2DEB762D-ED2F-914D-96BB-6D7404CDD8CE}"/>
              </a:ext>
            </a:extLst>
          </p:cNvPr>
          <p:cNvSpPr txBox="1"/>
          <p:nvPr/>
        </p:nvSpPr>
        <p:spPr>
          <a:xfrm>
            <a:off x="3990068" y="6132585"/>
            <a:ext cx="878061" cy="369332"/>
          </a:xfrm>
          <a:prstGeom prst="rect">
            <a:avLst/>
          </a:prstGeom>
          <a:noFill/>
        </p:spPr>
        <p:txBody>
          <a:bodyPr wrap="none" rtlCol="0">
            <a:spAutoFit/>
          </a:bodyPr>
          <a:lstStyle/>
          <a:p>
            <a:r>
              <a:rPr lang="en-GB" dirty="0">
                <a:solidFill>
                  <a:srgbClr val="FF3860"/>
                </a:solidFill>
                <a:latin typeface="OpenDyslexicAlta" pitchFamily="2" charset="77"/>
                <a:ea typeface="OpenDyslexic" charset="0"/>
                <a:cs typeface="OpenDyslexic" charset="0"/>
              </a:rPr>
              <a:t>space</a:t>
            </a:r>
            <a:endParaRPr lang="en-GB" dirty="0">
              <a:solidFill>
                <a:srgbClr val="FF3860"/>
              </a:solidFill>
            </a:endParaRPr>
          </a:p>
        </p:txBody>
      </p:sp>
      <p:sp>
        <p:nvSpPr>
          <p:cNvPr id="38" name="TextBox 37">
            <a:extLst>
              <a:ext uri="{FF2B5EF4-FFF2-40B4-BE49-F238E27FC236}">
                <a16:creationId xmlns:a16="http://schemas.microsoft.com/office/drawing/2014/main" id="{D7826076-7A00-5F41-AAEF-1FE7E3CF0870}"/>
              </a:ext>
            </a:extLst>
          </p:cNvPr>
          <p:cNvSpPr txBox="1"/>
          <p:nvPr/>
        </p:nvSpPr>
        <p:spPr>
          <a:xfrm>
            <a:off x="4449894" y="2381602"/>
            <a:ext cx="858377" cy="369332"/>
          </a:xfrm>
          <a:prstGeom prst="rect">
            <a:avLst/>
          </a:prstGeom>
          <a:noFill/>
        </p:spPr>
        <p:txBody>
          <a:bodyPr wrap="none" rtlCol="0">
            <a:spAutoFit/>
          </a:bodyPr>
          <a:lstStyle/>
          <a:p>
            <a:r>
              <a:rPr lang="en-GB" dirty="0">
                <a:solidFill>
                  <a:srgbClr val="FF3860"/>
                </a:solidFill>
                <a:latin typeface="OpenDyslexicAlta" pitchFamily="2" charset="77"/>
              </a:rPr>
              <a:t>fancy</a:t>
            </a:r>
            <a:endParaRPr lang="en-GB" dirty="0">
              <a:solidFill>
                <a:srgbClr val="FF3860"/>
              </a:solidFill>
            </a:endParaRPr>
          </a:p>
        </p:txBody>
      </p:sp>
      <p:sp>
        <p:nvSpPr>
          <p:cNvPr id="39" name="TextBox 38">
            <a:extLst>
              <a:ext uri="{FF2B5EF4-FFF2-40B4-BE49-F238E27FC236}">
                <a16:creationId xmlns:a16="http://schemas.microsoft.com/office/drawing/2014/main" id="{557A3079-A257-1D4D-8F99-F0895E482DFA}"/>
              </a:ext>
            </a:extLst>
          </p:cNvPr>
          <p:cNvSpPr txBox="1"/>
          <p:nvPr/>
        </p:nvSpPr>
        <p:spPr>
          <a:xfrm>
            <a:off x="10309351" y="4460388"/>
            <a:ext cx="835806" cy="369332"/>
          </a:xfrm>
          <a:prstGeom prst="rect">
            <a:avLst/>
          </a:prstGeom>
          <a:noFill/>
        </p:spPr>
        <p:txBody>
          <a:bodyPr wrap="none" rtlCol="0">
            <a:spAutoFit/>
          </a:bodyPr>
          <a:lstStyle/>
          <a:p>
            <a:r>
              <a:rPr lang="en-GB" dirty="0">
                <a:solidFill>
                  <a:srgbClr val="FF3860"/>
                </a:solidFill>
                <a:latin typeface="OpenDyslexicAlta" pitchFamily="2" charset="77"/>
                <a:ea typeface="OpenDyslexic" charset="0"/>
                <a:cs typeface="OpenDyslexic" charset="0"/>
              </a:rPr>
              <a:t>circle</a:t>
            </a:r>
            <a:endParaRPr lang="en-GB" dirty="0">
              <a:solidFill>
                <a:srgbClr val="FF3860"/>
              </a:solidFill>
            </a:endParaRPr>
          </a:p>
        </p:txBody>
      </p:sp>
      <p:sp>
        <p:nvSpPr>
          <p:cNvPr id="40" name="TextBox 39">
            <a:extLst>
              <a:ext uri="{FF2B5EF4-FFF2-40B4-BE49-F238E27FC236}">
                <a16:creationId xmlns:a16="http://schemas.microsoft.com/office/drawing/2014/main" id="{9542EDEE-6D3A-E144-9731-0B91F9428849}"/>
              </a:ext>
            </a:extLst>
          </p:cNvPr>
          <p:cNvSpPr txBox="1"/>
          <p:nvPr/>
        </p:nvSpPr>
        <p:spPr>
          <a:xfrm>
            <a:off x="9826175" y="2302787"/>
            <a:ext cx="630429" cy="369332"/>
          </a:xfrm>
          <a:prstGeom prst="rect">
            <a:avLst/>
          </a:prstGeom>
          <a:noFill/>
        </p:spPr>
        <p:txBody>
          <a:bodyPr wrap="none" rtlCol="0">
            <a:spAutoFit/>
          </a:bodyPr>
          <a:lstStyle/>
          <a:p>
            <a:r>
              <a:rPr lang="en-GB" dirty="0">
                <a:solidFill>
                  <a:srgbClr val="FF3860"/>
                </a:solidFill>
                <a:latin typeface="OpenDyslexicAlta" pitchFamily="2" charset="77"/>
                <a:ea typeface="OpenDyslexic" charset="0"/>
                <a:cs typeface="OpenDyslexic" charset="0"/>
              </a:rPr>
              <a:t>rice</a:t>
            </a:r>
            <a:endParaRPr lang="en-GB" dirty="0">
              <a:solidFill>
                <a:srgbClr val="FF3860"/>
              </a:solidFill>
            </a:endParaRPr>
          </a:p>
        </p:txBody>
      </p:sp>
      <p:sp>
        <p:nvSpPr>
          <p:cNvPr id="41" name="TextBox 40">
            <a:extLst>
              <a:ext uri="{FF2B5EF4-FFF2-40B4-BE49-F238E27FC236}">
                <a16:creationId xmlns:a16="http://schemas.microsoft.com/office/drawing/2014/main" id="{5C6B3072-4C1B-3342-8374-06759DEF98E0}"/>
              </a:ext>
            </a:extLst>
          </p:cNvPr>
          <p:cNvSpPr txBox="1"/>
          <p:nvPr/>
        </p:nvSpPr>
        <p:spPr>
          <a:xfrm>
            <a:off x="9027434" y="6315610"/>
            <a:ext cx="879087" cy="369332"/>
          </a:xfrm>
          <a:prstGeom prst="rect">
            <a:avLst/>
          </a:prstGeom>
          <a:noFill/>
        </p:spPr>
        <p:txBody>
          <a:bodyPr wrap="none" rtlCol="0">
            <a:spAutoFit/>
          </a:bodyPr>
          <a:lstStyle/>
          <a:p>
            <a:r>
              <a:rPr lang="en-GB" dirty="0">
                <a:solidFill>
                  <a:srgbClr val="FF3860"/>
                </a:solidFill>
                <a:latin typeface="OpenDyslexicAlta" pitchFamily="2" charset="77"/>
                <a:ea typeface="OpenDyslexic" charset="0"/>
                <a:cs typeface="OpenDyslexic" charset="0"/>
              </a:rPr>
              <a:t>circus</a:t>
            </a:r>
            <a:endParaRPr lang="en-GB" dirty="0">
              <a:solidFill>
                <a:srgbClr val="FF3860"/>
              </a:solidFill>
            </a:endParaRPr>
          </a:p>
        </p:txBody>
      </p:sp>
    </p:spTree>
    <p:extLst>
      <p:ext uri="{BB962C8B-B14F-4D97-AF65-F5344CB8AC3E}">
        <p14:creationId xmlns:p14="http://schemas.microsoft.com/office/powerpoint/2010/main" val="313895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/n/ sound spelt </a:t>
            </a:r>
            <a:r>
              <a:rPr lang="en-GB" dirty="0" err="1"/>
              <a:t>kn</a:t>
            </a:r>
            <a:r>
              <a:rPr lang="en-GB" dirty="0"/>
              <a:t> and </a:t>
            </a:r>
            <a:r>
              <a:rPr lang="en-GB" dirty="0" err="1"/>
              <a:t>gn</a:t>
            </a:r>
            <a:r>
              <a:rPr lang="en-GB" dirty="0"/>
              <a:t> at the beginning of words.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5</a:t>
            </a:r>
          </a:p>
        </p:txBody>
      </p:sp>
    </p:spTree>
    <p:extLst>
      <p:ext uri="{BB962C8B-B14F-4D97-AF65-F5344CB8AC3E}">
        <p14:creationId xmlns:p14="http://schemas.microsoft.com/office/powerpoint/2010/main" val="2880924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/n/ sound spelt </a:t>
            </a:r>
            <a:r>
              <a:rPr lang="en-GB" dirty="0" err="1"/>
              <a:t>kn</a:t>
            </a:r>
            <a:r>
              <a:rPr lang="en-GB" dirty="0"/>
              <a:t> and </a:t>
            </a:r>
            <a:r>
              <a:rPr lang="en-GB" dirty="0" err="1"/>
              <a:t>gn</a:t>
            </a:r>
            <a:r>
              <a:rPr lang="en-GB" dirty="0"/>
              <a:t> at the beginning of words.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21659515"/>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Some words can have a /n/ sound at the beginning but are actually spelled with a ‘</a:t>
                      </a:r>
                      <a:r>
                        <a:rPr lang="en-GB" sz="1700" b="0" i="0" dirty="0" err="1">
                          <a:latin typeface="Muli" pitchFamily="2" charset="77"/>
                        </a:rPr>
                        <a:t>kn</a:t>
                      </a:r>
                      <a:r>
                        <a:rPr lang="en-GB" sz="1700" b="0" i="0" dirty="0">
                          <a:latin typeface="Muli" pitchFamily="2" charset="77"/>
                        </a:rPr>
                        <a:t>’ or a ‘</a:t>
                      </a:r>
                      <a:r>
                        <a:rPr lang="en-GB" sz="1700" b="0" i="0" dirty="0" err="1">
                          <a:latin typeface="Muli" pitchFamily="2" charset="77"/>
                        </a:rPr>
                        <a:t>gn</a:t>
                      </a:r>
                      <a:r>
                        <a:rPr lang="en-GB" sz="1700" b="0" i="0" dirty="0">
                          <a:latin typeface="Muli" pitchFamily="2" charset="77"/>
                        </a:rPr>
                        <a:t>’.  Children need to learn these spellings as there are no rules as to which spelling might be used.</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Show children the word list and the definitions, get them to come up to the board and match up the correct word to its definition. If any are unknown then get children to look words up in a dictionary. </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Ask the children to identify the sound that all of the words have in common  (/n/) and the two ways it can be spelled here.</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Children play spelling noughts and crosses (tic tac toe). On a mini whiteboard draw a nought and crosses grid (see PowerPoint slide). Each child chooses a target word from the list and has to write it in one of the squares next child writes their word in another, play like noughts and crosses. First to get three words in a row wins that round. Begin again with a new word from the list. </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880539913"/>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knock</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know</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knee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knit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knew</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gnome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kneel</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gnat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gnaw</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794761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58849486"/>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knock</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know</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knee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knit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knew</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gnome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kneel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gnat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gnaw</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2257075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The /n/ sound spelt </a:t>
                      </a:r>
                      <a:r>
                        <a:rPr lang="en-GB" sz="1400" dirty="0" err="1">
                          <a:latin typeface="Muli" pitchFamily="2" charset="77"/>
                        </a:rPr>
                        <a:t>kn</a:t>
                      </a:r>
                      <a:r>
                        <a:rPr lang="en-GB" sz="1400" dirty="0">
                          <a:latin typeface="Muli" pitchFamily="2" charset="77"/>
                        </a:rPr>
                        <a:t> and </a:t>
                      </a:r>
                      <a:r>
                        <a:rPr lang="en-GB" sz="1400" dirty="0" err="1">
                          <a:latin typeface="Muli" pitchFamily="2" charset="77"/>
                        </a:rPr>
                        <a:t>gn</a:t>
                      </a:r>
                      <a:r>
                        <a:rPr lang="en-GB" sz="1400" dirty="0">
                          <a:latin typeface="Muli" pitchFamily="2" charset="77"/>
                        </a:rPr>
                        <a:t> at the beginning of words.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6" name="Rounded Rectangle 15"/>
          <p:cNvSpPr/>
          <p:nvPr/>
        </p:nvSpPr>
        <p:spPr>
          <a:xfrm>
            <a:off x="7386626" y="2397966"/>
            <a:ext cx="1794328" cy="748035"/>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small bug that often bites.</a:t>
            </a:r>
          </a:p>
        </p:txBody>
      </p:sp>
      <p:sp>
        <p:nvSpPr>
          <p:cNvPr id="17" name="Rounded Rectangle 16"/>
          <p:cNvSpPr/>
          <p:nvPr/>
        </p:nvSpPr>
        <p:spPr>
          <a:xfrm>
            <a:off x="7157069" y="3894804"/>
            <a:ext cx="1955461" cy="782896"/>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part of your leg that bends.</a:t>
            </a:r>
          </a:p>
        </p:txBody>
      </p:sp>
      <p:sp>
        <p:nvSpPr>
          <p:cNvPr id="18" name="Rounded Rectangle 17"/>
          <p:cNvSpPr/>
          <p:nvPr/>
        </p:nvSpPr>
        <p:spPr>
          <a:xfrm>
            <a:off x="10117094" y="2109970"/>
            <a:ext cx="1794328" cy="748035"/>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I _____ the way to London.</a:t>
            </a:r>
          </a:p>
        </p:txBody>
      </p:sp>
      <p:sp>
        <p:nvSpPr>
          <p:cNvPr id="19" name="Rounded Rectangle 18"/>
          <p:cNvSpPr/>
          <p:nvPr/>
        </p:nvSpPr>
        <p:spPr>
          <a:xfrm>
            <a:off x="4828763" y="3295487"/>
            <a:ext cx="1955461" cy="101697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What you do with wool to make a scarf.</a:t>
            </a:r>
          </a:p>
        </p:txBody>
      </p:sp>
      <p:sp>
        <p:nvSpPr>
          <p:cNvPr id="20" name="Rounded Rectangle 19"/>
          <p:cNvSpPr/>
          <p:nvPr/>
        </p:nvSpPr>
        <p:spPr>
          <a:xfrm>
            <a:off x="3622123" y="4521627"/>
            <a:ext cx="2628124" cy="801266"/>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You often get a garden ornament shaped like this.</a:t>
            </a:r>
          </a:p>
        </p:txBody>
      </p:sp>
      <p:sp>
        <p:nvSpPr>
          <p:cNvPr id="21" name="Rounded Rectangle 20"/>
          <p:cNvSpPr/>
          <p:nvPr/>
        </p:nvSpPr>
        <p:spPr>
          <a:xfrm>
            <a:off x="7038585" y="5463443"/>
            <a:ext cx="2085592" cy="1165953"/>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To chew something, like a dog with a bone.</a:t>
            </a:r>
          </a:p>
        </p:txBody>
      </p:sp>
      <p:sp>
        <p:nvSpPr>
          <p:cNvPr id="22" name="Rounded Rectangle 21"/>
          <p:cNvSpPr/>
          <p:nvPr/>
        </p:nvSpPr>
        <p:spPr>
          <a:xfrm>
            <a:off x="9563100" y="3426311"/>
            <a:ext cx="2217168" cy="129031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person from stories who slays the dragon to rescue the princess.</a:t>
            </a:r>
          </a:p>
        </p:txBody>
      </p:sp>
      <p:sp>
        <p:nvSpPr>
          <p:cNvPr id="23" name="Rounded Rectangle 22"/>
          <p:cNvSpPr/>
          <p:nvPr/>
        </p:nvSpPr>
        <p:spPr>
          <a:xfrm>
            <a:off x="3794517" y="5706626"/>
            <a:ext cx="2283336" cy="944879"/>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When you bend both your knees and sit on them.</a:t>
            </a:r>
          </a:p>
        </p:txBody>
      </p:sp>
      <p:sp>
        <p:nvSpPr>
          <p:cNvPr id="24" name="Rounded Rectangle 23"/>
          <p:cNvSpPr/>
          <p:nvPr/>
        </p:nvSpPr>
        <p:spPr>
          <a:xfrm>
            <a:off x="9623044" y="4979859"/>
            <a:ext cx="2085592" cy="129031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I _______ he was telling the truth!</a:t>
            </a:r>
          </a:p>
        </p:txBody>
      </p:sp>
      <p:sp>
        <p:nvSpPr>
          <p:cNvPr id="25" name="Rounded Rectangle 24"/>
          <p:cNvSpPr/>
          <p:nvPr/>
        </p:nvSpPr>
        <p:spPr>
          <a:xfrm>
            <a:off x="3622123" y="2129029"/>
            <a:ext cx="2127855" cy="101697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What you do to a front door when you visit a friend.</a:t>
            </a:r>
          </a:p>
        </p:txBody>
      </p:sp>
      <p:sp>
        <p:nvSpPr>
          <p:cNvPr id="26" name="Rectangle 25"/>
          <p:cNvSpPr/>
          <p:nvPr/>
        </p:nvSpPr>
        <p:spPr>
          <a:xfrm>
            <a:off x="3878664" y="1394557"/>
            <a:ext cx="6933362" cy="584986"/>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Write your spelling list on your white board and then write the  definition for each word next to it.</a:t>
            </a:r>
          </a:p>
        </p:txBody>
      </p:sp>
    </p:spTree>
    <p:extLst>
      <p:ext uri="{BB962C8B-B14F-4D97-AF65-F5344CB8AC3E}">
        <p14:creationId xmlns:p14="http://schemas.microsoft.com/office/powerpoint/2010/main" val="981662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knock</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know</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knee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knit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knew</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gnome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kneel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gnat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gnaw</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7607321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The /n/ sound spelt </a:t>
                      </a:r>
                      <a:r>
                        <a:rPr lang="en-GB" sz="1400" dirty="0" err="1">
                          <a:latin typeface="Muli" pitchFamily="2" charset="77"/>
                        </a:rPr>
                        <a:t>kn</a:t>
                      </a:r>
                      <a:r>
                        <a:rPr lang="en-GB" sz="1400" dirty="0">
                          <a:latin typeface="Muli" pitchFamily="2" charset="77"/>
                        </a:rPr>
                        <a:t> and </a:t>
                      </a:r>
                      <a:r>
                        <a:rPr lang="en-GB" sz="1400" dirty="0" err="1">
                          <a:latin typeface="Muli" pitchFamily="2" charset="77"/>
                        </a:rPr>
                        <a:t>gn</a:t>
                      </a:r>
                      <a:r>
                        <a:rPr lang="en-GB" sz="1400" dirty="0">
                          <a:latin typeface="Muli" pitchFamily="2" charset="77"/>
                        </a:rPr>
                        <a:t> at the beginning of words. </a:t>
                      </a:r>
                    </a:p>
                    <a:p>
                      <a:endParaRPr lang="en-GB" sz="1400" dirty="0">
                        <a:latin typeface="Muli" pitchFamily="2" charset="77"/>
                      </a:endParaRPr>
                    </a:p>
                    <a:p>
                      <a:r>
                        <a:rPr lang="en-GB" sz="1600" dirty="0">
                          <a:solidFill>
                            <a:srgbClr val="FF3860"/>
                          </a:solidFill>
                          <a:latin typeface="Muli" pitchFamily="2" charset="77"/>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6" name="Rounded Rectangle 15"/>
          <p:cNvSpPr/>
          <p:nvPr/>
        </p:nvSpPr>
        <p:spPr>
          <a:xfrm>
            <a:off x="7386626" y="2397966"/>
            <a:ext cx="1794328" cy="748035"/>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small bug that often bites.</a:t>
            </a:r>
          </a:p>
        </p:txBody>
      </p:sp>
      <p:sp>
        <p:nvSpPr>
          <p:cNvPr id="17" name="Rounded Rectangle 16"/>
          <p:cNvSpPr/>
          <p:nvPr/>
        </p:nvSpPr>
        <p:spPr>
          <a:xfrm>
            <a:off x="7157069" y="3894804"/>
            <a:ext cx="1955461" cy="782896"/>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part of your leg that bends.</a:t>
            </a:r>
          </a:p>
        </p:txBody>
      </p:sp>
      <p:sp>
        <p:nvSpPr>
          <p:cNvPr id="18" name="Rounded Rectangle 17"/>
          <p:cNvSpPr/>
          <p:nvPr/>
        </p:nvSpPr>
        <p:spPr>
          <a:xfrm>
            <a:off x="10117094" y="2109970"/>
            <a:ext cx="1794328" cy="748035"/>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I _____ the way to London.</a:t>
            </a:r>
          </a:p>
        </p:txBody>
      </p:sp>
      <p:sp>
        <p:nvSpPr>
          <p:cNvPr id="19" name="Rounded Rectangle 18"/>
          <p:cNvSpPr/>
          <p:nvPr/>
        </p:nvSpPr>
        <p:spPr>
          <a:xfrm>
            <a:off x="4655593" y="3217231"/>
            <a:ext cx="1955461" cy="101697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What you do with wool to make a scarf.</a:t>
            </a:r>
          </a:p>
        </p:txBody>
      </p:sp>
      <p:sp>
        <p:nvSpPr>
          <p:cNvPr id="20" name="Rounded Rectangle 19"/>
          <p:cNvSpPr/>
          <p:nvPr/>
        </p:nvSpPr>
        <p:spPr>
          <a:xfrm>
            <a:off x="3622123" y="4521627"/>
            <a:ext cx="2628124" cy="801266"/>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You often get a garden ornament shaped like this.</a:t>
            </a:r>
          </a:p>
        </p:txBody>
      </p:sp>
      <p:sp>
        <p:nvSpPr>
          <p:cNvPr id="21" name="Rounded Rectangle 20"/>
          <p:cNvSpPr/>
          <p:nvPr/>
        </p:nvSpPr>
        <p:spPr>
          <a:xfrm>
            <a:off x="7056672" y="5262429"/>
            <a:ext cx="2085592" cy="1165953"/>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To chew something, like a dog with a bone.</a:t>
            </a:r>
          </a:p>
        </p:txBody>
      </p:sp>
      <p:sp>
        <p:nvSpPr>
          <p:cNvPr id="22" name="Rounded Rectangle 21"/>
          <p:cNvSpPr/>
          <p:nvPr/>
        </p:nvSpPr>
        <p:spPr>
          <a:xfrm>
            <a:off x="9563100" y="3426311"/>
            <a:ext cx="2217168" cy="129031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person from stories who slays the dragon to rescue the princess.</a:t>
            </a:r>
          </a:p>
        </p:txBody>
      </p:sp>
      <p:sp>
        <p:nvSpPr>
          <p:cNvPr id="23" name="Rounded Rectangle 22"/>
          <p:cNvSpPr/>
          <p:nvPr/>
        </p:nvSpPr>
        <p:spPr>
          <a:xfrm>
            <a:off x="3794517" y="5625015"/>
            <a:ext cx="2283336" cy="944879"/>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When you bend both your knees and sit on them.</a:t>
            </a:r>
          </a:p>
        </p:txBody>
      </p:sp>
      <p:sp>
        <p:nvSpPr>
          <p:cNvPr id="24" name="Rounded Rectangle 23"/>
          <p:cNvSpPr/>
          <p:nvPr/>
        </p:nvSpPr>
        <p:spPr>
          <a:xfrm>
            <a:off x="9623044" y="4979859"/>
            <a:ext cx="2085592" cy="129031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I _______ he was telling the truth!</a:t>
            </a:r>
          </a:p>
        </p:txBody>
      </p:sp>
      <p:sp>
        <p:nvSpPr>
          <p:cNvPr id="25" name="Rounded Rectangle 24"/>
          <p:cNvSpPr/>
          <p:nvPr/>
        </p:nvSpPr>
        <p:spPr>
          <a:xfrm>
            <a:off x="3622123" y="2129029"/>
            <a:ext cx="2127855" cy="101697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What you do to a front door when you visit a friend.</a:t>
            </a:r>
          </a:p>
        </p:txBody>
      </p:sp>
      <p:sp>
        <p:nvSpPr>
          <p:cNvPr id="26" name="Rectangle 25"/>
          <p:cNvSpPr/>
          <p:nvPr/>
        </p:nvSpPr>
        <p:spPr>
          <a:xfrm>
            <a:off x="3878664" y="1394557"/>
            <a:ext cx="6933362" cy="584986"/>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Write your spelling list on your white board and then write the  definition for each word next to it.</a:t>
            </a:r>
          </a:p>
        </p:txBody>
      </p:sp>
      <p:sp>
        <p:nvSpPr>
          <p:cNvPr id="2" name="Rectangle 1">
            <a:extLst>
              <a:ext uri="{FF2B5EF4-FFF2-40B4-BE49-F238E27FC236}">
                <a16:creationId xmlns:a16="http://schemas.microsoft.com/office/drawing/2014/main" id="{2CF828A2-F85B-4CE1-8125-1A415D9AC192}"/>
              </a:ext>
            </a:extLst>
          </p:cNvPr>
          <p:cNvSpPr/>
          <p:nvPr/>
        </p:nvSpPr>
        <p:spPr>
          <a:xfrm>
            <a:off x="3772658" y="3081035"/>
            <a:ext cx="91242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knock</a:t>
            </a:r>
          </a:p>
        </p:txBody>
      </p:sp>
      <p:sp>
        <p:nvSpPr>
          <p:cNvPr id="3" name="Rectangle 2">
            <a:extLst>
              <a:ext uri="{FF2B5EF4-FFF2-40B4-BE49-F238E27FC236}">
                <a16:creationId xmlns:a16="http://schemas.microsoft.com/office/drawing/2014/main" id="{C79EF835-D73B-45C8-AF36-20981C70E792}"/>
              </a:ext>
            </a:extLst>
          </p:cNvPr>
          <p:cNvSpPr/>
          <p:nvPr/>
        </p:nvSpPr>
        <p:spPr>
          <a:xfrm>
            <a:off x="10597316" y="2831051"/>
            <a:ext cx="83388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know</a:t>
            </a:r>
          </a:p>
        </p:txBody>
      </p:sp>
      <p:sp>
        <p:nvSpPr>
          <p:cNvPr id="6" name="Rectangle 5">
            <a:extLst>
              <a:ext uri="{FF2B5EF4-FFF2-40B4-BE49-F238E27FC236}">
                <a16:creationId xmlns:a16="http://schemas.microsoft.com/office/drawing/2014/main" id="{29168D49-6B43-4A60-9993-003E4BA1AAAD}"/>
              </a:ext>
            </a:extLst>
          </p:cNvPr>
          <p:cNvSpPr/>
          <p:nvPr/>
        </p:nvSpPr>
        <p:spPr>
          <a:xfrm>
            <a:off x="7691690" y="4615763"/>
            <a:ext cx="77938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knee</a:t>
            </a:r>
          </a:p>
        </p:txBody>
      </p:sp>
      <p:sp>
        <p:nvSpPr>
          <p:cNvPr id="7" name="Rectangle 6">
            <a:extLst>
              <a:ext uri="{FF2B5EF4-FFF2-40B4-BE49-F238E27FC236}">
                <a16:creationId xmlns:a16="http://schemas.microsoft.com/office/drawing/2014/main" id="{1DE102AF-4ABC-47D1-9FBB-73FB92A02E2A}"/>
              </a:ext>
            </a:extLst>
          </p:cNvPr>
          <p:cNvSpPr/>
          <p:nvPr/>
        </p:nvSpPr>
        <p:spPr>
          <a:xfrm>
            <a:off x="5337178" y="4182676"/>
            <a:ext cx="654346"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knit</a:t>
            </a:r>
          </a:p>
        </p:txBody>
      </p:sp>
      <p:sp>
        <p:nvSpPr>
          <p:cNvPr id="8" name="Rectangle 7">
            <a:extLst>
              <a:ext uri="{FF2B5EF4-FFF2-40B4-BE49-F238E27FC236}">
                <a16:creationId xmlns:a16="http://schemas.microsoft.com/office/drawing/2014/main" id="{E9BE024C-91DF-47D1-AFD3-99B935B5C454}"/>
              </a:ext>
            </a:extLst>
          </p:cNvPr>
          <p:cNvSpPr/>
          <p:nvPr/>
        </p:nvSpPr>
        <p:spPr>
          <a:xfrm>
            <a:off x="10276150" y="6240169"/>
            <a:ext cx="83388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knew</a:t>
            </a:r>
          </a:p>
        </p:txBody>
      </p:sp>
      <p:sp>
        <p:nvSpPr>
          <p:cNvPr id="9" name="Rectangle 8">
            <a:extLst>
              <a:ext uri="{FF2B5EF4-FFF2-40B4-BE49-F238E27FC236}">
                <a16:creationId xmlns:a16="http://schemas.microsoft.com/office/drawing/2014/main" id="{FA70D3F4-639F-4D78-A51B-26B0C8FF0819}"/>
              </a:ext>
            </a:extLst>
          </p:cNvPr>
          <p:cNvSpPr/>
          <p:nvPr/>
        </p:nvSpPr>
        <p:spPr>
          <a:xfrm>
            <a:off x="10191992" y="4639041"/>
            <a:ext cx="94769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knight</a:t>
            </a:r>
          </a:p>
        </p:txBody>
      </p:sp>
      <p:sp>
        <p:nvSpPr>
          <p:cNvPr id="10" name="Rectangle 9">
            <a:extLst>
              <a:ext uri="{FF2B5EF4-FFF2-40B4-BE49-F238E27FC236}">
                <a16:creationId xmlns:a16="http://schemas.microsoft.com/office/drawing/2014/main" id="{5B309B45-77C6-40A4-9DB2-D8EBF1253941}"/>
              </a:ext>
            </a:extLst>
          </p:cNvPr>
          <p:cNvSpPr/>
          <p:nvPr/>
        </p:nvSpPr>
        <p:spPr>
          <a:xfrm>
            <a:off x="4326862" y="5255683"/>
            <a:ext cx="100380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gnome</a:t>
            </a:r>
          </a:p>
        </p:txBody>
      </p:sp>
      <p:sp>
        <p:nvSpPr>
          <p:cNvPr id="11" name="Rectangle 10">
            <a:extLst>
              <a:ext uri="{FF2B5EF4-FFF2-40B4-BE49-F238E27FC236}">
                <a16:creationId xmlns:a16="http://schemas.microsoft.com/office/drawing/2014/main" id="{9E2F4132-088F-4126-B38C-CDD863F70929}"/>
              </a:ext>
            </a:extLst>
          </p:cNvPr>
          <p:cNvSpPr/>
          <p:nvPr/>
        </p:nvSpPr>
        <p:spPr>
          <a:xfrm>
            <a:off x="4507221" y="6466839"/>
            <a:ext cx="857927"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kneel</a:t>
            </a:r>
          </a:p>
        </p:txBody>
      </p:sp>
      <p:sp>
        <p:nvSpPr>
          <p:cNvPr id="12" name="Rectangle 11">
            <a:extLst>
              <a:ext uri="{FF2B5EF4-FFF2-40B4-BE49-F238E27FC236}">
                <a16:creationId xmlns:a16="http://schemas.microsoft.com/office/drawing/2014/main" id="{949997CE-B9FC-413D-9A5A-BE63357858C6}"/>
              </a:ext>
            </a:extLst>
          </p:cNvPr>
          <p:cNvSpPr/>
          <p:nvPr/>
        </p:nvSpPr>
        <p:spPr>
          <a:xfrm>
            <a:off x="7876253" y="3132601"/>
            <a:ext cx="734496"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gnat</a:t>
            </a:r>
          </a:p>
        </p:txBody>
      </p:sp>
      <p:sp>
        <p:nvSpPr>
          <p:cNvPr id="13" name="Rectangle 12">
            <a:extLst>
              <a:ext uri="{FF2B5EF4-FFF2-40B4-BE49-F238E27FC236}">
                <a16:creationId xmlns:a16="http://schemas.microsoft.com/office/drawing/2014/main" id="{815FC426-B0B1-4943-868D-7E80B8605003}"/>
              </a:ext>
            </a:extLst>
          </p:cNvPr>
          <p:cNvSpPr/>
          <p:nvPr/>
        </p:nvSpPr>
        <p:spPr>
          <a:xfrm>
            <a:off x="7725530" y="6347368"/>
            <a:ext cx="825867"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gnaw</a:t>
            </a:r>
          </a:p>
        </p:txBody>
      </p:sp>
    </p:spTree>
    <p:extLst>
      <p:ext uri="{BB962C8B-B14F-4D97-AF65-F5344CB8AC3E}">
        <p14:creationId xmlns:p14="http://schemas.microsoft.com/office/powerpoint/2010/main" val="4072989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5A73811-A2D8-4947-B1BE-AC82A68AD59B}"/>
              </a:ext>
            </a:extLst>
          </p:cNvPr>
          <p:cNvCxnSpPr>
            <a:cxnSpLocks/>
          </p:cNvCxnSpPr>
          <p:nvPr/>
        </p:nvCxnSpPr>
        <p:spPr>
          <a:xfrm>
            <a:off x="4667250" y="2418107"/>
            <a:ext cx="0" cy="3981450"/>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C6B607F2-33CE-4DE6-841A-B52D63F7A5FE}"/>
              </a:ext>
            </a:extLst>
          </p:cNvPr>
          <p:cNvCxnSpPr>
            <a:cxnSpLocks/>
          </p:cNvCxnSpPr>
          <p:nvPr/>
        </p:nvCxnSpPr>
        <p:spPr>
          <a:xfrm>
            <a:off x="6467475" y="2418107"/>
            <a:ext cx="0" cy="4057650"/>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10E526A9-3E3B-42D7-8D30-3D14B9F23285}"/>
              </a:ext>
            </a:extLst>
          </p:cNvPr>
          <p:cNvCxnSpPr>
            <a:cxnSpLocks/>
          </p:cNvCxnSpPr>
          <p:nvPr/>
        </p:nvCxnSpPr>
        <p:spPr>
          <a:xfrm flipH="1">
            <a:off x="3114675" y="5037482"/>
            <a:ext cx="4781550" cy="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BDB4FA62-65FB-4C6F-A4DD-5BD7FF277243}"/>
              </a:ext>
            </a:extLst>
          </p:cNvPr>
          <p:cNvCxnSpPr>
            <a:cxnSpLocks/>
          </p:cNvCxnSpPr>
          <p:nvPr/>
        </p:nvCxnSpPr>
        <p:spPr>
          <a:xfrm flipH="1">
            <a:off x="3114675" y="3818282"/>
            <a:ext cx="4781550" cy="0"/>
          </a:xfrm>
          <a:prstGeom prst="line">
            <a:avLst/>
          </a:prstGeom>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3EDAE835-8966-4FF7-BF1B-E00DBDEB6B07}"/>
              </a:ext>
            </a:extLst>
          </p:cNvPr>
          <p:cNvSpPr txBox="1"/>
          <p:nvPr/>
        </p:nvSpPr>
        <p:spPr>
          <a:xfrm>
            <a:off x="2986089" y="2882212"/>
            <a:ext cx="1428746" cy="461665"/>
          </a:xfrm>
          <a:prstGeom prst="rect">
            <a:avLst/>
          </a:prstGeom>
          <a:noFill/>
        </p:spPr>
        <p:txBody>
          <a:bodyPr wrap="square" rtlCol="0">
            <a:spAutoFit/>
          </a:bodyPr>
          <a:lstStyle/>
          <a:p>
            <a:pPr algn="ctr"/>
            <a:r>
              <a:rPr lang="en-GB" sz="2400" dirty="0">
                <a:latin typeface="OpenDyslexicAlta" pitchFamily="2" charset="77"/>
              </a:rPr>
              <a:t>knock</a:t>
            </a:r>
            <a:endParaRPr lang="en-GB" dirty="0">
              <a:latin typeface="OpenDyslexicAlta" pitchFamily="2" charset="77"/>
            </a:endParaRPr>
          </a:p>
        </p:txBody>
      </p:sp>
      <p:sp>
        <p:nvSpPr>
          <p:cNvPr id="20" name="TextBox 19">
            <a:extLst>
              <a:ext uri="{FF2B5EF4-FFF2-40B4-BE49-F238E27FC236}">
                <a16:creationId xmlns:a16="http://schemas.microsoft.com/office/drawing/2014/main" id="{F9B63D0A-7956-49AF-9198-E55F7947D01B}"/>
              </a:ext>
            </a:extLst>
          </p:cNvPr>
          <p:cNvSpPr txBox="1"/>
          <p:nvPr/>
        </p:nvSpPr>
        <p:spPr>
          <a:xfrm>
            <a:off x="4667254" y="4197050"/>
            <a:ext cx="1428746" cy="461665"/>
          </a:xfrm>
          <a:prstGeom prst="rect">
            <a:avLst/>
          </a:prstGeom>
          <a:noFill/>
        </p:spPr>
        <p:txBody>
          <a:bodyPr wrap="square" rtlCol="0">
            <a:spAutoFit/>
          </a:bodyPr>
          <a:lstStyle/>
          <a:p>
            <a:pPr algn="ctr"/>
            <a:r>
              <a:rPr lang="en-GB" sz="2400" dirty="0">
                <a:latin typeface="OpenDyslexicAlta" pitchFamily="2" charset="77"/>
              </a:rPr>
              <a:t>knock</a:t>
            </a:r>
            <a:endParaRPr lang="en-GB" dirty="0">
              <a:latin typeface="OpenDyslexicAlta" pitchFamily="2" charset="77"/>
            </a:endParaRPr>
          </a:p>
        </p:txBody>
      </p:sp>
      <p:sp>
        <p:nvSpPr>
          <p:cNvPr id="21" name="TextBox 20">
            <a:extLst>
              <a:ext uri="{FF2B5EF4-FFF2-40B4-BE49-F238E27FC236}">
                <a16:creationId xmlns:a16="http://schemas.microsoft.com/office/drawing/2014/main" id="{6E70CB29-5CB5-445C-AEEA-C1FDDD624DD6}"/>
              </a:ext>
            </a:extLst>
          </p:cNvPr>
          <p:cNvSpPr txBox="1"/>
          <p:nvPr/>
        </p:nvSpPr>
        <p:spPr>
          <a:xfrm>
            <a:off x="6467475" y="5487687"/>
            <a:ext cx="1428746" cy="461665"/>
          </a:xfrm>
          <a:prstGeom prst="rect">
            <a:avLst/>
          </a:prstGeom>
          <a:noFill/>
        </p:spPr>
        <p:txBody>
          <a:bodyPr wrap="square" rtlCol="0">
            <a:spAutoFit/>
          </a:bodyPr>
          <a:lstStyle/>
          <a:p>
            <a:pPr algn="ctr"/>
            <a:r>
              <a:rPr lang="en-GB" sz="2400" dirty="0">
                <a:latin typeface="OpenDyslexicAlta" pitchFamily="2" charset="77"/>
              </a:rPr>
              <a:t>knock</a:t>
            </a:r>
            <a:endParaRPr lang="en-GB" dirty="0">
              <a:latin typeface="OpenDyslexicAlta" pitchFamily="2" charset="77"/>
            </a:endParaRPr>
          </a:p>
        </p:txBody>
      </p:sp>
      <p:sp>
        <p:nvSpPr>
          <p:cNvPr id="22" name="TextBox 21">
            <a:extLst>
              <a:ext uri="{FF2B5EF4-FFF2-40B4-BE49-F238E27FC236}">
                <a16:creationId xmlns:a16="http://schemas.microsoft.com/office/drawing/2014/main" id="{3C757D02-199B-4E8F-92D8-D83679F3ADDA}"/>
              </a:ext>
            </a:extLst>
          </p:cNvPr>
          <p:cNvSpPr txBox="1"/>
          <p:nvPr/>
        </p:nvSpPr>
        <p:spPr>
          <a:xfrm>
            <a:off x="4695827" y="2906413"/>
            <a:ext cx="1619245" cy="461665"/>
          </a:xfrm>
          <a:prstGeom prst="rect">
            <a:avLst/>
          </a:prstGeom>
          <a:noFill/>
        </p:spPr>
        <p:txBody>
          <a:bodyPr wrap="square" rtlCol="0">
            <a:spAutoFit/>
          </a:bodyPr>
          <a:lstStyle/>
          <a:p>
            <a:pPr algn="ctr"/>
            <a:r>
              <a:rPr lang="en-GB" sz="2400" dirty="0">
                <a:latin typeface="OpenDyslexicAlta" pitchFamily="2" charset="77"/>
              </a:rPr>
              <a:t>gnome</a:t>
            </a:r>
            <a:endParaRPr lang="en-GB" dirty="0">
              <a:latin typeface="OpenDyslexicAlta" pitchFamily="2" charset="77"/>
            </a:endParaRPr>
          </a:p>
        </p:txBody>
      </p:sp>
      <p:sp>
        <p:nvSpPr>
          <p:cNvPr id="23" name="TextBox 22">
            <a:extLst>
              <a:ext uri="{FF2B5EF4-FFF2-40B4-BE49-F238E27FC236}">
                <a16:creationId xmlns:a16="http://schemas.microsoft.com/office/drawing/2014/main" id="{9DD9AF0A-D46F-4955-B328-6D96DA3A32C7}"/>
              </a:ext>
            </a:extLst>
          </p:cNvPr>
          <p:cNvSpPr txBox="1"/>
          <p:nvPr/>
        </p:nvSpPr>
        <p:spPr>
          <a:xfrm>
            <a:off x="3005140" y="5556893"/>
            <a:ext cx="1619245" cy="461665"/>
          </a:xfrm>
          <a:prstGeom prst="rect">
            <a:avLst/>
          </a:prstGeom>
          <a:noFill/>
        </p:spPr>
        <p:txBody>
          <a:bodyPr wrap="square" rtlCol="0">
            <a:spAutoFit/>
          </a:bodyPr>
          <a:lstStyle/>
          <a:p>
            <a:pPr algn="ctr"/>
            <a:r>
              <a:rPr lang="en-GB" sz="2400" dirty="0">
                <a:latin typeface="OpenDyslexicAlta" pitchFamily="2" charset="77"/>
              </a:rPr>
              <a:t>gnome</a:t>
            </a:r>
            <a:endParaRPr lang="en-GB" dirty="0">
              <a:latin typeface="OpenDyslexicAlta" pitchFamily="2" charset="77"/>
            </a:endParaRPr>
          </a:p>
        </p:txBody>
      </p:sp>
      <p:cxnSp>
        <p:nvCxnSpPr>
          <p:cNvPr id="25" name="Straight Connector 24">
            <a:extLst>
              <a:ext uri="{FF2B5EF4-FFF2-40B4-BE49-F238E27FC236}">
                <a16:creationId xmlns:a16="http://schemas.microsoft.com/office/drawing/2014/main" id="{02AEB9C1-DC2F-4813-8395-1A018DF97C11}"/>
              </a:ext>
            </a:extLst>
          </p:cNvPr>
          <p:cNvCxnSpPr/>
          <p:nvPr/>
        </p:nvCxnSpPr>
        <p:spPr>
          <a:xfrm>
            <a:off x="3419475" y="2882212"/>
            <a:ext cx="4343400" cy="32315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5F0ECC2-A834-4814-9DE0-84465D17A9E2}"/>
              </a:ext>
            </a:extLst>
          </p:cNvPr>
          <p:cNvSpPr txBox="1"/>
          <p:nvPr/>
        </p:nvSpPr>
        <p:spPr>
          <a:xfrm>
            <a:off x="285749" y="241252"/>
            <a:ext cx="9143999" cy="2162323"/>
          </a:xfrm>
          <a:prstGeom prst="rect">
            <a:avLst/>
          </a:prstGeom>
          <a:noFill/>
        </p:spPr>
        <p:txBody>
          <a:bodyPr wrap="square" rtlCol="0">
            <a:spAutoFit/>
          </a:bodyPr>
          <a:lstStyle/>
          <a:p>
            <a:pPr>
              <a:lnSpc>
                <a:spcPct val="150000"/>
              </a:lnSpc>
            </a:pPr>
            <a:r>
              <a:rPr lang="en-GB" sz="2000" dirty="0">
                <a:latin typeface="OpenDyslexicAlta" pitchFamily="2" charset="77"/>
              </a:rPr>
              <a:t>Play a word version of noughts and crosses: </a:t>
            </a:r>
          </a:p>
          <a:p>
            <a:pPr marL="285750" indent="-285750">
              <a:lnSpc>
                <a:spcPct val="150000"/>
              </a:lnSpc>
              <a:buFont typeface="Arial" panose="020B0604020202020204" pitchFamily="34" charset="0"/>
              <a:buChar char="•"/>
            </a:pPr>
            <a:r>
              <a:rPr lang="en-GB" dirty="0">
                <a:latin typeface="OpenDyslexicAlta" pitchFamily="2" charset="77"/>
              </a:rPr>
              <a:t>Each partner chooses a word from the spelling list and has to try and get three of their chosen word in a row. </a:t>
            </a:r>
          </a:p>
          <a:p>
            <a:pPr marL="285750" indent="-285750">
              <a:lnSpc>
                <a:spcPct val="150000"/>
              </a:lnSpc>
              <a:buFont typeface="Arial" panose="020B0604020202020204" pitchFamily="34" charset="0"/>
              <a:buChar char="•"/>
            </a:pPr>
            <a:r>
              <a:rPr lang="en-GB" dirty="0">
                <a:latin typeface="OpenDyslexicAlta" pitchFamily="2" charset="77"/>
              </a:rPr>
              <a:t>Winner has three in a row, all spelled correctly.</a:t>
            </a:r>
          </a:p>
          <a:p>
            <a:pPr marL="285750" indent="-285750">
              <a:lnSpc>
                <a:spcPct val="150000"/>
              </a:lnSpc>
              <a:buFont typeface="Arial" panose="020B0604020202020204" pitchFamily="34" charset="0"/>
              <a:buChar char="•"/>
            </a:pPr>
            <a:r>
              <a:rPr lang="en-GB" dirty="0">
                <a:latin typeface="OpenDyslexicAlta" pitchFamily="2" charset="77"/>
              </a:rPr>
              <a:t>Start again with new words.</a:t>
            </a:r>
          </a:p>
        </p:txBody>
      </p:sp>
    </p:spTree>
    <p:extLst>
      <p:ext uri="{BB962C8B-B14F-4D97-AF65-F5344CB8AC3E}">
        <p14:creationId xmlns:p14="http://schemas.microsoft.com/office/powerpoint/2010/main" val="2448117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6474271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741198250"/>
                    </a:ext>
                  </a:extLst>
                </a:gridCol>
                <a:gridCol w="1858433">
                  <a:extLst>
                    <a:ext uri="{9D8B030D-6E8A-4147-A177-3AD203B41FA5}">
                      <a16:colId xmlns:a16="http://schemas.microsoft.com/office/drawing/2014/main" val="129086266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knock</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know</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knee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knit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knew</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knight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gnome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kneel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gnat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gnaw</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8781469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/n/ sound spelt </a:t>
                      </a:r>
                      <a:r>
                        <a:rPr lang="en-GB" sz="1400" baseline="0" dirty="0" err="1">
                          <a:latin typeface="Muli" pitchFamily="2" charset="77"/>
                        </a:rPr>
                        <a:t>kn</a:t>
                      </a:r>
                      <a:r>
                        <a:rPr lang="en-GB" sz="1400" baseline="0" dirty="0">
                          <a:latin typeface="Muli" pitchFamily="2" charset="77"/>
                        </a:rPr>
                        <a:t> and </a:t>
                      </a:r>
                      <a:r>
                        <a:rPr lang="en-GB" sz="1400" baseline="0" dirty="0" err="1">
                          <a:latin typeface="Muli" pitchFamily="2" charset="77"/>
                        </a:rPr>
                        <a:t>gn</a:t>
                      </a:r>
                      <a:r>
                        <a:rPr lang="en-GB" sz="1400" baseline="0" dirty="0">
                          <a:latin typeface="Muli" pitchFamily="2" charset="77"/>
                        </a:rPr>
                        <a:t> at the beginning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89190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12398133"/>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knock</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know</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knee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knit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knew</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gnome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kneel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gnat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gnaw</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8568326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The /n/ sound spelt </a:t>
                      </a:r>
                      <a:r>
                        <a:rPr lang="en-GB" sz="1400" baseline="0" dirty="0" err="1">
                          <a:latin typeface="Muli" pitchFamily="2" charset="77"/>
                        </a:rPr>
                        <a:t>kn</a:t>
                      </a:r>
                      <a:r>
                        <a:rPr lang="en-GB" sz="1400" baseline="0" dirty="0">
                          <a:latin typeface="Muli" pitchFamily="2" charset="77"/>
                        </a:rPr>
                        <a:t> and </a:t>
                      </a:r>
                      <a:r>
                        <a:rPr lang="en-GB" sz="1400" baseline="0" dirty="0" err="1">
                          <a:latin typeface="Muli" pitchFamily="2" charset="77"/>
                        </a:rPr>
                        <a:t>gn</a:t>
                      </a:r>
                      <a:r>
                        <a:rPr lang="en-GB" sz="1400" baseline="0" dirty="0">
                          <a:latin typeface="Muli" pitchFamily="2" charset="77"/>
                        </a:rPr>
                        <a:t> at the beginning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405497" y="3008165"/>
            <a:ext cx="4426523" cy="2213262"/>
          </a:xfrm>
          <a:prstGeom prst="rect">
            <a:avLst/>
          </a:prstGeom>
        </p:spPr>
      </p:pic>
      <p:sp>
        <p:nvSpPr>
          <p:cNvPr id="8" name="TextBox 7"/>
          <p:cNvSpPr txBox="1"/>
          <p:nvPr/>
        </p:nvSpPr>
        <p:spPr>
          <a:xfrm>
            <a:off x="5035550" y="2094339"/>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a full sentence.</a:t>
            </a:r>
          </a:p>
        </p:txBody>
      </p:sp>
      <p:sp>
        <p:nvSpPr>
          <p:cNvPr id="9" name="TextBox 8"/>
          <p:cNvSpPr txBox="1"/>
          <p:nvPr/>
        </p:nvSpPr>
        <p:spPr>
          <a:xfrm>
            <a:off x="5035550" y="2856072"/>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capital letters.</a:t>
            </a:r>
          </a:p>
        </p:txBody>
      </p:sp>
      <p:sp>
        <p:nvSpPr>
          <p:cNvPr id="10" name="TextBox 9"/>
          <p:cNvSpPr txBox="1"/>
          <p:nvPr/>
        </p:nvSpPr>
        <p:spPr>
          <a:xfrm>
            <a:off x="5035550" y="430209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different colours.</a:t>
            </a:r>
          </a:p>
        </p:txBody>
      </p:sp>
      <p:sp>
        <p:nvSpPr>
          <p:cNvPr id="11" name="TextBox 10"/>
          <p:cNvSpPr txBox="1"/>
          <p:nvPr/>
        </p:nvSpPr>
        <p:spPr>
          <a:xfrm>
            <a:off x="5035550" y="3597548"/>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three times.</a:t>
            </a:r>
          </a:p>
        </p:txBody>
      </p:sp>
      <p:sp>
        <p:nvSpPr>
          <p:cNvPr id="12" name="TextBox 11"/>
          <p:cNvSpPr txBox="1"/>
          <p:nvPr/>
        </p:nvSpPr>
        <p:spPr>
          <a:xfrm>
            <a:off x="5035550" y="503034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what your word means.</a:t>
            </a:r>
          </a:p>
        </p:txBody>
      </p:sp>
      <p:sp>
        <p:nvSpPr>
          <p:cNvPr id="13" name="TextBox 12"/>
          <p:cNvSpPr txBox="1"/>
          <p:nvPr/>
        </p:nvSpPr>
        <p:spPr>
          <a:xfrm>
            <a:off x="5035550" y="575859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Spell the word out loud.</a:t>
            </a:r>
          </a:p>
        </p:txBody>
      </p:sp>
      <p:sp>
        <p:nvSpPr>
          <p:cNvPr id="14" name="Rectangle 13"/>
          <p:cNvSpPr/>
          <p:nvPr/>
        </p:nvSpPr>
        <p:spPr>
          <a:xfrm>
            <a:off x="3512127" y="1428194"/>
            <a:ext cx="8549986" cy="338554"/>
          </a:xfrm>
          <a:prstGeom prst="rect">
            <a:avLst/>
          </a:prstGeom>
          <a:solidFill>
            <a:schemeClr val="accent4">
              <a:lumMod val="20000"/>
              <a:lumOff val="80000"/>
            </a:schemeClr>
          </a:solidFill>
          <a:ln>
            <a:solidFill>
              <a:schemeClr val="tx1"/>
            </a:solidFill>
          </a:ln>
        </p:spPr>
        <p:txBody>
          <a:bodyPr wrap="square">
            <a:spAutoFit/>
          </a:bodyPr>
          <a:lstStyle/>
          <a:p>
            <a:pPr algn="ctr"/>
            <a:r>
              <a:rPr lang="en-GB" sz="1600" dirty="0">
                <a:latin typeface="OpenDyslexicAlta" pitchFamily="2" charset="77"/>
                <a:ea typeface="OpenDyslexic" charset="0"/>
                <a:cs typeface="OpenDyslexic" charset="0"/>
              </a:rPr>
              <a:t>Roll a die or ask someone to pick a number from 1-6 for each spelling.</a:t>
            </a:r>
          </a:p>
        </p:txBody>
      </p:sp>
    </p:spTree>
    <p:extLst>
      <p:ext uri="{BB962C8B-B14F-4D97-AF65-F5344CB8AC3E}">
        <p14:creationId xmlns:p14="http://schemas.microsoft.com/office/powerpoint/2010/main" val="1849005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6</a:t>
            </a:r>
          </a:p>
        </p:txBody>
      </p:sp>
    </p:spTree>
    <p:extLst>
      <p:ext uri="{BB962C8B-B14F-4D97-AF65-F5344CB8AC3E}">
        <p14:creationId xmlns:p14="http://schemas.microsoft.com/office/powerpoint/2010/main" val="420309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65125"/>
            <a:ext cx="9013866" cy="1325563"/>
          </a:xfrm>
        </p:spPr>
        <p:txBody>
          <a:bodyPr>
            <a:normAutofit/>
          </a:bodyPr>
          <a:lstStyle/>
          <a:p>
            <a:r>
              <a:rPr lang="en-GB" sz="3600" dirty="0"/>
              <a:t>Stage 2 </a:t>
            </a:r>
            <a:r>
              <a:rPr lang="mr-IN" sz="3600" dirty="0"/>
              <a:t>–</a:t>
            </a:r>
            <a:r>
              <a:rPr lang="en-GB" sz="3600" dirty="0"/>
              <a:t> Common Exception Words.</a:t>
            </a:r>
          </a:p>
        </p:txBody>
      </p:sp>
      <p:sp>
        <p:nvSpPr>
          <p:cNvPr id="3" name="Content Placeholder 2"/>
          <p:cNvSpPr>
            <a:spLocks noGrp="1"/>
          </p:cNvSpPr>
          <p:nvPr>
            <p:ph idx="1"/>
          </p:nvPr>
        </p:nvSpPr>
        <p:spPr>
          <a:xfrm>
            <a:off x="838200" y="1297215"/>
            <a:ext cx="10515600" cy="786946"/>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dirty="0">
                <a:latin typeface="Muli" pitchFamily="2" charset="77"/>
              </a:rPr>
              <a:t>These words can be used to supplement the weekly lists. Some words are pronounced differently with different accents to edit as required. Some are also included in weekly lists. We recommend that these words be practised through the year alongside spelling pattern words. </a:t>
            </a:r>
          </a:p>
        </p:txBody>
      </p:sp>
      <p:graphicFrame>
        <p:nvGraphicFramePr>
          <p:cNvPr id="4" name="Table 3"/>
          <p:cNvGraphicFramePr>
            <a:graphicFrameLocks noGrp="1"/>
          </p:cNvGraphicFramePr>
          <p:nvPr>
            <p:extLst>
              <p:ext uri="{D42A27DB-BD31-4B8C-83A1-F6EECF244321}">
                <p14:modId xmlns:p14="http://schemas.microsoft.com/office/powerpoint/2010/main" val="2644429543"/>
              </p:ext>
            </p:extLst>
          </p:nvPr>
        </p:nvGraphicFramePr>
        <p:xfrm>
          <a:off x="723900" y="2084161"/>
          <a:ext cx="10744200" cy="4515940"/>
        </p:xfrm>
        <a:graphic>
          <a:graphicData uri="http://schemas.openxmlformats.org/drawingml/2006/table">
            <a:tbl>
              <a:tblPr>
                <a:tableStyleId>{93296810-A885-4BE3-A3E7-6D5BEEA58F35}</a:tableStyleId>
              </a:tblPr>
              <a:tblGrid>
                <a:gridCol w="2148840">
                  <a:extLst>
                    <a:ext uri="{9D8B030D-6E8A-4147-A177-3AD203B41FA5}">
                      <a16:colId xmlns:a16="http://schemas.microsoft.com/office/drawing/2014/main" val="20000"/>
                    </a:ext>
                  </a:extLst>
                </a:gridCol>
                <a:gridCol w="2148840">
                  <a:extLst>
                    <a:ext uri="{9D8B030D-6E8A-4147-A177-3AD203B41FA5}">
                      <a16:colId xmlns:a16="http://schemas.microsoft.com/office/drawing/2014/main" val="20001"/>
                    </a:ext>
                  </a:extLst>
                </a:gridCol>
                <a:gridCol w="2148840">
                  <a:extLst>
                    <a:ext uri="{9D8B030D-6E8A-4147-A177-3AD203B41FA5}">
                      <a16:colId xmlns:a16="http://schemas.microsoft.com/office/drawing/2014/main" val="20002"/>
                    </a:ext>
                  </a:extLst>
                </a:gridCol>
                <a:gridCol w="2148840">
                  <a:extLst>
                    <a:ext uri="{9D8B030D-6E8A-4147-A177-3AD203B41FA5}">
                      <a16:colId xmlns:a16="http://schemas.microsoft.com/office/drawing/2014/main" val="20003"/>
                    </a:ext>
                  </a:extLst>
                </a:gridCol>
                <a:gridCol w="2148840">
                  <a:extLst>
                    <a:ext uri="{9D8B030D-6E8A-4147-A177-3AD203B41FA5}">
                      <a16:colId xmlns:a16="http://schemas.microsoft.com/office/drawing/2014/main" val="20004"/>
                    </a:ext>
                  </a:extLst>
                </a:gridCol>
              </a:tblGrid>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door</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floor </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poor </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because</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find</a:t>
                      </a:r>
                    </a:p>
                  </a:txBody>
                  <a:tcPr marL="68580" marR="68580" marT="0" marB="0"/>
                </a:tc>
                <a:extLst>
                  <a:ext uri="{0D108BD9-81ED-4DB2-BD59-A6C34878D82A}">
                    <a16:rowId xmlns:a16="http://schemas.microsoft.com/office/drawing/2014/main" val="10000"/>
                  </a:ext>
                </a:extLst>
              </a:tr>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kind</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mind</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behind</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child</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children</a:t>
                      </a:r>
                    </a:p>
                  </a:txBody>
                  <a:tcPr marL="68580" marR="68580" marT="0" marB="0"/>
                </a:tc>
                <a:extLst>
                  <a:ext uri="{0D108BD9-81ED-4DB2-BD59-A6C34878D82A}">
                    <a16:rowId xmlns:a16="http://schemas.microsoft.com/office/drawing/2014/main" val="10001"/>
                  </a:ext>
                </a:extLst>
              </a:tr>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wild</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climb</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most</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only</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both</a:t>
                      </a:r>
                    </a:p>
                  </a:txBody>
                  <a:tcPr marL="68580" marR="68580" marT="0" marB="0"/>
                </a:tc>
                <a:extLst>
                  <a:ext uri="{0D108BD9-81ED-4DB2-BD59-A6C34878D82A}">
                    <a16:rowId xmlns:a16="http://schemas.microsoft.com/office/drawing/2014/main" val="10002"/>
                  </a:ext>
                </a:extLst>
              </a:tr>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old</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cold </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gold</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hold</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told</a:t>
                      </a:r>
                    </a:p>
                  </a:txBody>
                  <a:tcPr marL="68580" marR="68580" marT="0" marB="0"/>
                </a:tc>
                <a:extLst>
                  <a:ext uri="{0D108BD9-81ED-4DB2-BD59-A6C34878D82A}">
                    <a16:rowId xmlns:a16="http://schemas.microsoft.com/office/drawing/2014/main" val="10003"/>
                  </a:ext>
                </a:extLst>
              </a:tr>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every</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everybody</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even</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great</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break</a:t>
                      </a:r>
                    </a:p>
                  </a:txBody>
                  <a:tcPr marL="68580" marR="68580" marT="0" marB="0"/>
                </a:tc>
                <a:extLst>
                  <a:ext uri="{0D108BD9-81ED-4DB2-BD59-A6C34878D82A}">
                    <a16:rowId xmlns:a16="http://schemas.microsoft.com/office/drawing/2014/main" val="10004"/>
                  </a:ext>
                </a:extLst>
              </a:tr>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steak</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pretty</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beautiful </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after</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fast</a:t>
                      </a:r>
                    </a:p>
                  </a:txBody>
                  <a:tcPr marL="68580" marR="68580" marT="0" marB="0"/>
                </a:tc>
                <a:extLst>
                  <a:ext uri="{0D108BD9-81ED-4DB2-BD59-A6C34878D82A}">
                    <a16:rowId xmlns:a16="http://schemas.microsoft.com/office/drawing/2014/main" val="10005"/>
                  </a:ext>
                </a:extLst>
              </a:tr>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last</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past</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father</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class</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grass</a:t>
                      </a:r>
                    </a:p>
                  </a:txBody>
                  <a:tcPr marL="68580" marR="68580" marT="0" marB="0"/>
                </a:tc>
                <a:extLst>
                  <a:ext uri="{0D108BD9-81ED-4DB2-BD59-A6C34878D82A}">
                    <a16:rowId xmlns:a16="http://schemas.microsoft.com/office/drawing/2014/main" val="10006"/>
                  </a:ext>
                </a:extLst>
              </a:tr>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pass</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plant</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path</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bath</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hour</a:t>
                      </a:r>
                    </a:p>
                  </a:txBody>
                  <a:tcPr marL="68580" marR="68580" marT="0" marB="0"/>
                </a:tc>
                <a:extLst>
                  <a:ext uri="{0D108BD9-81ED-4DB2-BD59-A6C34878D82A}">
                    <a16:rowId xmlns:a16="http://schemas.microsoft.com/office/drawing/2014/main" val="10007"/>
                  </a:ext>
                </a:extLst>
              </a:tr>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move</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prove</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improve</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sure</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sugar</a:t>
                      </a:r>
                    </a:p>
                  </a:txBody>
                  <a:tcPr marL="68580" marR="68580" marT="0" marB="0"/>
                </a:tc>
                <a:extLst>
                  <a:ext uri="{0D108BD9-81ED-4DB2-BD59-A6C34878D82A}">
                    <a16:rowId xmlns:a16="http://schemas.microsoft.com/office/drawing/2014/main" val="10008"/>
                  </a:ext>
                </a:extLst>
              </a:tr>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eye</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could</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should</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would</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who</a:t>
                      </a:r>
                    </a:p>
                  </a:txBody>
                  <a:tcPr marL="68580" marR="68580" marT="0" marB="0"/>
                </a:tc>
                <a:extLst>
                  <a:ext uri="{0D108BD9-81ED-4DB2-BD59-A6C34878D82A}">
                    <a16:rowId xmlns:a16="http://schemas.microsoft.com/office/drawing/2014/main" val="995599511"/>
                  </a:ext>
                </a:extLst>
              </a:tr>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whole</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any</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many</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clothes</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busy</a:t>
                      </a:r>
                    </a:p>
                  </a:txBody>
                  <a:tcPr marL="68580" marR="68580" marT="0" marB="0"/>
                </a:tc>
                <a:extLst>
                  <a:ext uri="{0D108BD9-81ED-4DB2-BD59-A6C34878D82A}">
                    <a16:rowId xmlns:a16="http://schemas.microsoft.com/office/drawing/2014/main" val="2192517122"/>
                  </a:ext>
                </a:extLst>
              </a:tr>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people</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water</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again</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half</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money</a:t>
                      </a:r>
                    </a:p>
                  </a:txBody>
                  <a:tcPr marL="68580" marR="68580" marT="0" marB="0"/>
                </a:tc>
                <a:extLst>
                  <a:ext uri="{0D108BD9-81ED-4DB2-BD59-A6C34878D82A}">
                    <a16:rowId xmlns:a16="http://schemas.microsoft.com/office/drawing/2014/main" val="3203121518"/>
                  </a:ext>
                </a:extLst>
              </a:tr>
              <a:tr h="347380">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Mr</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Mrs</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parents</a:t>
                      </a:r>
                    </a:p>
                  </a:txBody>
                  <a:tcPr marL="68580" marR="68580" marT="0" marB="0"/>
                </a:tc>
                <a:tc>
                  <a:txBody>
                    <a:bodyPr/>
                    <a:lstStyle/>
                    <a:p>
                      <a:pPr marL="0" marR="0">
                        <a:lnSpc>
                          <a:spcPct val="120000"/>
                        </a:lnSpc>
                        <a:spcBef>
                          <a:spcPts val="0"/>
                        </a:spcBef>
                        <a:spcAft>
                          <a:spcPts val="1000"/>
                        </a:spcAft>
                      </a:pPr>
                      <a:r>
                        <a:rPr lang="en-GB" sz="1400" b="0" i="0" dirty="0">
                          <a:effectLst/>
                          <a:latin typeface="OpenDyslexicAlta" pitchFamily="2" charset="77"/>
                          <a:ea typeface="OpenDyslexic" charset="0"/>
                          <a:cs typeface="OpenDyslexic" charset="0"/>
                        </a:rPr>
                        <a:t>Christmas</a:t>
                      </a:r>
                    </a:p>
                  </a:txBody>
                  <a:tcPr marL="68580" marR="68580" marT="0" marB="0"/>
                </a:tc>
                <a:tc>
                  <a:txBody>
                    <a:bodyPr/>
                    <a:lstStyle/>
                    <a:p>
                      <a:pPr marL="0" marR="0">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tc>
                <a:extLst>
                  <a:ext uri="{0D108BD9-81ED-4DB2-BD59-A6C34878D82A}">
                    <a16:rowId xmlns:a16="http://schemas.microsoft.com/office/drawing/2014/main" val="1500692325"/>
                  </a:ext>
                </a:extLst>
              </a:tr>
            </a:tbl>
          </a:graphicData>
        </a:graphic>
      </p:graphicFrame>
    </p:spTree>
    <p:extLst>
      <p:ext uri="{BB962C8B-B14F-4D97-AF65-F5344CB8AC3E}">
        <p14:creationId xmlns:p14="http://schemas.microsoft.com/office/powerpoint/2010/main" val="2419446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6</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505107087"/>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door</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floor</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poor</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because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find</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kind</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mind</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behind</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child</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children</a:t>
                      </a:r>
                    </a:p>
                  </a:txBody>
                  <a:tcPr/>
                </a:tc>
                <a:extLst>
                  <a:ext uri="{0D108BD9-81ED-4DB2-BD59-A6C34878D82A}">
                    <a16:rowId xmlns:a16="http://schemas.microsoft.com/office/drawing/2014/main" val="615534220"/>
                  </a:ext>
                </a:extLst>
              </a:tr>
            </a:tbl>
          </a:graphicData>
        </a:graphic>
      </p:graphicFrame>
      <p:sp>
        <p:nvSpPr>
          <p:cNvPr id="8" name="Content Placeholder 4">
            <a:extLst>
              <a:ext uri="{FF2B5EF4-FFF2-40B4-BE49-F238E27FC236}">
                <a16:creationId xmlns:a16="http://schemas.microsoft.com/office/drawing/2014/main" id="{DCF0B1FD-EB42-244F-A393-0FBE6F81EA32}"/>
              </a:ext>
            </a:extLst>
          </p:cNvPr>
          <p:cNvSpPr>
            <a:spLocks noGrp="1"/>
          </p:cNvSpPr>
          <p:nvPr>
            <p:ph sz="quarter" idx="18"/>
          </p:nvPr>
        </p:nvSpPr>
        <p:spPr>
          <a:xfrm>
            <a:off x="3425190" y="1354611"/>
            <a:ext cx="8382000" cy="5268914"/>
          </a:xfrm>
        </p:spPr>
        <p:txBody>
          <a:bodyPr/>
          <a:lstStyle/>
          <a:p>
            <a:pPr marL="0" indent="0" algn="ctr">
              <a:buNone/>
            </a:pPr>
            <a:r>
              <a:rPr lang="en-GB" u="sng" dirty="0">
                <a:latin typeface="OpenDyslexicAlta" pitchFamily="2" charset="77"/>
              </a:rPr>
              <a:t>Challenge week</a:t>
            </a:r>
          </a:p>
          <a:p>
            <a:pPr marL="0" indent="0" algn="ctr">
              <a:buNone/>
            </a:pPr>
            <a:endParaRPr lang="en-GB" dirty="0">
              <a:latin typeface="OpenDyslexicAlta" pitchFamily="2" charset="77"/>
            </a:endParaRPr>
          </a:p>
          <a:p>
            <a:pPr marL="0" indent="0" algn="ctr">
              <a:buNone/>
            </a:pPr>
            <a:r>
              <a:rPr lang="en-GB" dirty="0">
                <a:latin typeface="OpenDyslexicAlta" pitchFamily="2" charset="77"/>
              </a:rPr>
              <a:t>Choose an activity from the challenge week pack. </a:t>
            </a:r>
          </a:p>
        </p:txBody>
      </p:sp>
    </p:spTree>
    <p:extLst>
      <p:ext uri="{BB962C8B-B14F-4D97-AF65-F5344CB8AC3E}">
        <p14:creationId xmlns:p14="http://schemas.microsoft.com/office/powerpoint/2010/main" val="87401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57390720"/>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188698124"/>
                    </a:ext>
                  </a:extLst>
                </a:gridCol>
                <a:gridCol w="1858433">
                  <a:extLst>
                    <a:ext uri="{9D8B030D-6E8A-4147-A177-3AD203B41FA5}">
                      <a16:colId xmlns:a16="http://schemas.microsoft.com/office/drawing/2014/main" val="330169753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door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floor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poor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because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find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kind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mind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behind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child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children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3684693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a:t>
                      </a:r>
                      <a:r>
                        <a:rPr lang="en-GB" sz="1400" b="1" baseline="0" dirty="0">
                          <a:solidFill>
                            <a:srgbClr val="FF3860"/>
                          </a:solidFill>
                          <a:latin typeface="Muli" pitchFamily="2" charset="77"/>
                        </a:rPr>
                        <a:t>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40310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door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floor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poor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because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find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kind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mind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behind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child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children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9064328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baseline="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3504541" y="1600196"/>
          <a:ext cx="8216404" cy="5029200"/>
        </p:xfrm>
        <a:graphic>
          <a:graphicData uri="http://schemas.openxmlformats.org/drawingml/2006/table">
            <a:tbl>
              <a:tblPr firstRow="1" bandRow="1">
                <a:tableStyleId>{5940675A-B579-460E-94D1-54222C63F5DA}</a:tableStyleId>
              </a:tblPr>
              <a:tblGrid>
                <a:gridCol w="4108202">
                  <a:extLst>
                    <a:ext uri="{9D8B030D-6E8A-4147-A177-3AD203B41FA5}">
                      <a16:colId xmlns:a16="http://schemas.microsoft.com/office/drawing/2014/main" val="20000"/>
                    </a:ext>
                  </a:extLst>
                </a:gridCol>
                <a:gridCol w="4108202">
                  <a:extLst>
                    <a:ext uri="{9D8B030D-6E8A-4147-A177-3AD203B41FA5}">
                      <a16:colId xmlns:a16="http://schemas.microsoft.com/office/drawing/2014/main" val="20001"/>
                    </a:ext>
                  </a:extLst>
                </a:gridCol>
              </a:tblGrid>
              <a:tr h="838200">
                <a:tc gridSpan="2">
                  <a:txBody>
                    <a:bodyPr/>
                    <a:lstStyle/>
                    <a:p>
                      <a:r>
                        <a:rPr lang="en-GB" b="0" i="0" dirty="0">
                          <a:latin typeface="OpenDyslexicAlta" pitchFamily="2" charset="77"/>
                          <a:ea typeface="OpenDyslexic" charset="0"/>
                          <a:cs typeface="OpenDyslexic" charset="0"/>
                        </a:rPr>
                        <a:t>Cover</a:t>
                      </a:r>
                      <a:r>
                        <a:rPr lang="en-GB" b="0" i="0" baseline="0" dirty="0">
                          <a:latin typeface="OpenDyslexicAlta" pitchFamily="2" charset="77"/>
                          <a:ea typeface="OpenDyslexic" charset="0"/>
                          <a:cs typeface="OpenDyslexic" charset="0"/>
                        </a:rPr>
                        <a:t> your spellings up. Can you work out the missing letters from each word?</a:t>
                      </a:r>
                      <a:endParaRPr lang="en-GB" b="0" i="0" dirty="0">
                        <a:latin typeface="OpenDyslexicAlta" pitchFamily="2" charset="77"/>
                        <a:ea typeface="OpenDyslexic" charset="0"/>
                        <a:cs typeface="OpenDyslexic" charset="0"/>
                      </a:endParaRPr>
                    </a:p>
                  </a:txBody>
                  <a:tcPr/>
                </a:tc>
                <a:tc hMerge="1">
                  <a:txBody>
                    <a:bodyPr/>
                    <a:lstStyle/>
                    <a:p>
                      <a:endParaRPr lang="en-GB" dirty="0"/>
                    </a:p>
                  </a:txBody>
                  <a:tcPr/>
                </a:tc>
                <a:extLst>
                  <a:ext uri="{0D108BD9-81ED-4DB2-BD59-A6C34878D82A}">
                    <a16:rowId xmlns:a16="http://schemas.microsoft.com/office/drawing/2014/main" val="10000"/>
                  </a:ext>
                </a:extLst>
              </a:tr>
              <a:tr h="838200">
                <a:tc>
                  <a:txBody>
                    <a:bodyPr/>
                    <a:lstStyle/>
                    <a:p>
                      <a:pPr algn="ctr"/>
                      <a:r>
                        <a:rPr lang="en-GB" sz="3200" b="0" i="0" baseline="0" dirty="0">
                          <a:latin typeface="OpenDyslexicAlta" pitchFamily="2" charset="77"/>
                          <a:ea typeface="OpenDyslexic" charset="0"/>
                          <a:cs typeface="OpenDyslexic" charset="0"/>
                        </a:rPr>
                        <a:t>d _ _ r</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f l _ _ r</a:t>
                      </a:r>
                    </a:p>
                  </a:txBody>
                  <a:tcPr/>
                </a:tc>
                <a:extLst>
                  <a:ext uri="{0D108BD9-81ED-4DB2-BD59-A6C34878D82A}">
                    <a16:rowId xmlns:a16="http://schemas.microsoft.com/office/drawing/2014/main" val="10001"/>
                  </a:ext>
                </a:extLst>
              </a:tr>
              <a:tr h="838200">
                <a:tc>
                  <a:txBody>
                    <a:bodyPr/>
                    <a:lstStyle/>
                    <a:p>
                      <a:pPr algn="ctr"/>
                      <a:r>
                        <a:rPr lang="en-GB" sz="3200" b="0" i="0" dirty="0">
                          <a:latin typeface="OpenDyslexicAlta" pitchFamily="2" charset="77"/>
                          <a:ea typeface="OpenDyslexic" charset="0"/>
                          <a:cs typeface="OpenDyslexic" charset="0"/>
                        </a:rPr>
                        <a:t>p _ _ r</a:t>
                      </a:r>
                    </a:p>
                  </a:txBody>
                  <a:tcPr/>
                </a:tc>
                <a:tc>
                  <a:txBody>
                    <a:bodyPr/>
                    <a:lstStyle/>
                    <a:p>
                      <a:pPr algn="ctr"/>
                      <a:r>
                        <a:rPr lang="en-GB" sz="3200" b="0" i="0" dirty="0">
                          <a:latin typeface="OpenDyslexicAlta" pitchFamily="2" charset="77"/>
                          <a:ea typeface="OpenDyslexic" charset="0"/>
                          <a:cs typeface="OpenDyslexic" charset="0"/>
                        </a:rPr>
                        <a:t>b e c _ _ s _</a:t>
                      </a:r>
                    </a:p>
                  </a:txBody>
                  <a:tcPr/>
                </a:tc>
                <a:extLst>
                  <a:ext uri="{0D108BD9-81ED-4DB2-BD59-A6C34878D82A}">
                    <a16:rowId xmlns:a16="http://schemas.microsoft.com/office/drawing/2014/main" val="10002"/>
                  </a:ext>
                </a:extLst>
              </a:tr>
              <a:tr h="838200">
                <a:tc>
                  <a:txBody>
                    <a:bodyPr/>
                    <a:lstStyle/>
                    <a:p>
                      <a:pPr algn="ctr"/>
                      <a:r>
                        <a:rPr lang="en-GB" sz="3200" b="0" i="0" dirty="0">
                          <a:latin typeface="OpenDyslexicAlta" pitchFamily="2" charset="77"/>
                          <a:ea typeface="OpenDyslexic" charset="0"/>
                          <a:cs typeface="OpenDyslexic" charset="0"/>
                        </a:rPr>
                        <a:t>f</a:t>
                      </a:r>
                      <a:r>
                        <a:rPr lang="en-GB" sz="3200" b="0" i="0" baseline="0" dirty="0">
                          <a:latin typeface="OpenDyslexicAlta" pitchFamily="2" charset="77"/>
                          <a:ea typeface="OpenDyslexic" charset="0"/>
                          <a:cs typeface="OpenDyslexic" charset="0"/>
                        </a:rPr>
                        <a:t> _ n d</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k _ n d </a:t>
                      </a:r>
                    </a:p>
                  </a:txBody>
                  <a:tcPr/>
                </a:tc>
                <a:extLst>
                  <a:ext uri="{0D108BD9-81ED-4DB2-BD59-A6C34878D82A}">
                    <a16:rowId xmlns:a16="http://schemas.microsoft.com/office/drawing/2014/main" val="10003"/>
                  </a:ext>
                </a:extLst>
              </a:tr>
              <a:tr h="838200">
                <a:tc>
                  <a:txBody>
                    <a:bodyPr/>
                    <a:lstStyle/>
                    <a:p>
                      <a:pPr algn="ctr"/>
                      <a:r>
                        <a:rPr lang="en-GB" sz="3200" b="0" i="0" dirty="0">
                          <a:latin typeface="OpenDyslexicAlta" pitchFamily="2" charset="77"/>
                          <a:ea typeface="OpenDyslexic" charset="0"/>
                          <a:cs typeface="OpenDyslexic" charset="0"/>
                        </a:rPr>
                        <a:t>m</a:t>
                      </a:r>
                      <a:r>
                        <a:rPr lang="en-GB" sz="3200" b="0" i="0" baseline="0" dirty="0">
                          <a:latin typeface="OpenDyslexicAlta" pitchFamily="2" charset="77"/>
                          <a:ea typeface="OpenDyslexic" charset="0"/>
                          <a:cs typeface="OpenDyslexic" charset="0"/>
                        </a:rPr>
                        <a:t> _ n d </a:t>
                      </a:r>
                      <a:endParaRPr lang="en-GB" sz="3200" b="0" i="0" dirty="0">
                        <a:latin typeface="OpenDyslexicAlta" pitchFamily="2" charset="77"/>
                        <a:ea typeface="OpenDyslexic" charset="0"/>
                        <a:cs typeface="OpenDyslexic" charset="0"/>
                      </a:endParaRPr>
                    </a:p>
                  </a:txBody>
                  <a:tcPr/>
                </a:tc>
                <a:tc>
                  <a:txBody>
                    <a:bodyPr/>
                    <a:lstStyle/>
                    <a:p>
                      <a:pPr algn="ctr"/>
                      <a:r>
                        <a:rPr lang="en-GB" sz="3200" b="0" i="0" baseline="0" dirty="0">
                          <a:latin typeface="OpenDyslexicAlta" pitchFamily="2" charset="77"/>
                          <a:ea typeface="OpenDyslexic" charset="0"/>
                          <a:cs typeface="OpenDyslexic" charset="0"/>
                        </a:rPr>
                        <a:t>b _ h _ n d</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838200">
                <a:tc>
                  <a:txBody>
                    <a:bodyPr/>
                    <a:lstStyle/>
                    <a:p>
                      <a:pPr algn="ctr"/>
                      <a:r>
                        <a:rPr lang="en-GB" sz="3200" b="0" i="0" baseline="0" dirty="0">
                          <a:latin typeface="OpenDyslexicAlta" pitchFamily="2" charset="77"/>
                          <a:ea typeface="OpenDyslexic" charset="0"/>
                          <a:cs typeface="OpenDyslexic" charset="0"/>
                        </a:rPr>
                        <a:t>c h _ l d</a:t>
                      </a:r>
                      <a:endParaRPr lang="en-GB" sz="3200" b="0" i="0" dirty="0">
                        <a:latin typeface="OpenDyslexicAlta" pitchFamily="2" charset="77"/>
                        <a:ea typeface="OpenDyslexic" charset="0"/>
                        <a:cs typeface="OpenDyslexic" charset="0"/>
                      </a:endParaRPr>
                    </a:p>
                  </a:txBody>
                  <a:tcPr/>
                </a:tc>
                <a:tc>
                  <a:txBody>
                    <a:bodyPr/>
                    <a:lstStyle/>
                    <a:p>
                      <a:pPr algn="ctr"/>
                      <a:r>
                        <a:rPr lang="en-GB" sz="3200" b="0" i="0" baseline="0" dirty="0">
                          <a:latin typeface="OpenDyslexicAlta" pitchFamily="2" charset="77"/>
                          <a:ea typeface="OpenDyslexic" charset="0"/>
                          <a:cs typeface="OpenDyslexic" charset="0"/>
                        </a:rPr>
                        <a:t>c h _ l d r e n </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61994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door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floor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poor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because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find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kind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mind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behind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child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children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7590580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baseline="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202074159"/>
              </p:ext>
            </p:extLst>
          </p:nvPr>
        </p:nvGraphicFramePr>
        <p:xfrm>
          <a:off x="3504541" y="1600196"/>
          <a:ext cx="8216404" cy="5029200"/>
        </p:xfrm>
        <a:graphic>
          <a:graphicData uri="http://schemas.openxmlformats.org/drawingml/2006/table">
            <a:tbl>
              <a:tblPr firstRow="1" bandRow="1">
                <a:tableStyleId>{5940675A-B579-460E-94D1-54222C63F5DA}</a:tableStyleId>
              </a:tblPr>
              <a:tblGrid>
                <a:gridCol w="4108202">
                  <a:extLst>
                    <a:ext uri="{9D8B030D-6E8A-4147-A177-3AD203B41FA5}">
                      <a16:colId xmlns:a16="http://schemas.microsoft.com/office/drawing/2014/main" val="20000"/>
                    </a:ext>
                  </a:extLst>
                </a:gridCol>
                <a:gridCol w="4108202">
                  <a:extLst>
                    <a:ext uri="{9D8B030D-6E8A-4147-A177-3AD203B41FA5}">
                      <a16:colId xmlns:a16="http://schemas.microsoft.com/office/drawing/2014/main" val="20001"/>
                    </a:ext>
                  </a:extLst>
                </a:gridCol>
              </a:tblGrid>
              <a:tr h="838200">
                <a:tc gridSpan="2">
                  <a:txBody>
                    <a:bodyPr/>
                    <a:lstStyle/>
                    <a:p>
                      <a:r>
                        <a:rPr lang="en-GB" b="0" i="0" dirty="0">
                          <a:latin typeface="OpenDyslexicAlta" pitchFamily="2" charset="77"/>
                          <a:ea typeface="OpenDyslexic" charset="0"/>
                          <a:cs typeface="OpenDyslexic" charset="0"/>
                        </a:rPr>
                        <a:t>Cover</a:t>
                      </a:r>
                      <a:r>
                        <a:rPr lang="en-GB" b="0" i="0" baseline="0" dirty="0">
                          <a:latin typeface="OpenDyslexicAlta" pitchFamily="2" charset="77"/>
                          <a:ea typeface="OpenDyslexic" charset="0"/>
                          <a:cs typeface="OpenDyslexic" charset="0"/>
                        </a:rPr>
                        <a:t> your spellings up. Can you work out the missing letters from each word?</a:t>
                      </a:r>
                      <a:endParaRPr lang="en-GB" b="0" i="0" dirty="0">
                        <a:latin typeface="OpenDyslexicAlta" pitchFamily="2" charset="77"/>
                        <a:ea typeface="OpenDyslexic" charset="0"/>
                        <a:cs typeface="OpenDyslexic" charset="0"/>
                      </a:endParaRPr>
                    </a:p>
                  </a:txBody>
                  <a:tcPr/>
                </a:tc>
                <a:tc hMerge="1">
                  <a:txBody>
                    <a:bodyPr/>
                    <a:lstStyle/>
                    <a:p>
                      <a:endParaRPr lang="en-GB" dirty="0"/>
                    </a:p>
                  </a:txBody>
                  <a:tcPr/>
                </a:tc>
                <a:extLst>
                  <a:ext uri="{0D108BD9-81ED-4DB2-BD59-A6C34878D82A}">
                    <a16:rowId xmlns:a16="http://schemas.microsoft.com/office/drawing/2014/main" val="10000"/>
                  </a:ext>
                </a:extLst>
              </a:tr>
              <a:tr h="838200">
                <a:tc>
                  <a:txBody>
                    <a:bodyPr/>
                    <a:lstStyle/>
                    <a:p>
                      <a:pPr algn="ctr"/>
                      <a:r>
                        <a:rPr lang="en-GB" sz="3200" b="0" i="0" baseline="0" dirty="0">
                          <a:latin typeface="OpenDyslexicAlta" pitchFamily="2" charset="77"/>
                          <a:ea typeface="OpenDyslexic" charset="0"/>
                          <a:cs typeface="OpenDyslexic" charset="0"/>
                        </a:rPr>
                        <a:t>d </a:t>
                      </a:r>
                      <a:r>
                        <a:rPr lang="en-GB" sz="3200" b="0" i="0" u="sng" baseline="0" dirty="0">
                          <a:solidFill>
                            <a:srgbClr val="FF3860"/>
                          </a:solidFill>
                          <a:latin typeface="OpenDyslexicAlta" pitchFamily="2" charset="77"/>
                          <a:ea typeface="OpenDyslexic" charset="0"/>
                          <a:cs typeface="OpenDyslexic" charset="0"/>
                        </a:rPr>
                        <a:t>o</a:t>
                      </a:r>
                      <a:r>
                        <a:rPr lang="en-GB" sz="3200" b="0" i="0" baseline="0" dirty="0">
                          <a:latin typeface="OpenDyslexicAlta" pitchFamily="2" charset="77"/>
                          <a:ea typeface="OpenDyslexic" charset="0"/>
                          <a:cs typeface="OpenDyslexic" charset="0"/>
                        </a:rPr>
                        <a:t> </a:t>
                      </a:r>
                      <a:r>
                        <a:rPr lang="en-GB" sz="3200" b="0" i="0" u="sng" baseline="0" dirty="0" err="1">
                          <a:solidFill>
                            <a:srgbClr val="FF3860"/>
                          </a:solidFill>
                          <a:latin typeface="OpenDyslexicAlta" pitchFamily="2" charset="77"/>
                          <a:ea typeface="OpenDyslexic" charset="0"/>
                          <a:cs typeface="OpenDyslexic" charset="0"/>
                        </a:rPr>
                        <a:t>o</a:t>
                      </a:r>
                      <a:r>
                        <a:rPr lang="en-GB" sz="3200" b="0" i="0" baseline="0" dirty="0">
                          <a:latin typeface="OpenDyslexicAlta" pitchFamily="2" charset="77"/>
                          <a:ea typeface="OpenDyslexic" charset="0"/>
                          <a:cs typeface="OpenDyslexic" charset="0"/>
                        </a:rPr>
                        <a:t> r</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f l </a:t>
                      </a:r>
                      <a:r>
                        <a:rPr lang="en-GB" sz="3200" b="0" i="0" u="sng" dirty="0">
                          <a:solidFill>
                            <a:srgbClr val="FF3860"/>
                          </a:solidFill>
                          <a:latin typeface="OpenDyslexicAlta" pitchFamily="2" charset="77"/>
                          <a:ea typeface="OpenDyslexic" charset="0"/>
                          <a:cs typeface="OpenDyslexic" charset="0"/>
                        </a:rPr>
                        <a:t>o</a:t>
                      </a:r>
                      <a:r>
                        <a:rPr lang="en-GB" sz="3200" b="0" i="0" u="none" dirty="0">
                          <a:solidFill>
                            <a:srgbClr val="FF3860"/>
                          </a:solidFill>
                          <a:latin typeface="OpenDyslexicAlta" pitchFamily="2" charset="77"/>
                          <a:ea typeface="OpenDyslexic" charset="0"/>
                          <a:cs typeface="OpenDyslexic" charset="0"/>
                        </a:rPr>
                        <a:t> </a:t>
                      </a:r>
                      <a:r>
                        <a:rPr lang="en-GB" sz="3200" b="0" i="0" u="sng" dirty="0" err="1">
                          <a:solidFill>
                            <a:srgbClr val="FF3860"/>
                          </a:solidFill>
                          <a:latin typeface="OpenDyslexicAlta" pitchFamily="2" charset="77"/>
                          <a:ea typeface="OpenDyslexic" charset="0"/>
                          <a:cs typeface="OpenDyslexic" charset="0"/>
                        </a:rPr>
                        <a:t>o</a:t>
                      </a:r>
                      <a:r>
                        <a:rPr lang="en-GB" sz="3200" b="0" i="0" dirty="0">
                          <a:latin typeface="OpenDyslexicAlta" pitchFamily="2" charset="77"/>
                          <a:ea typeface="OpenDyslexic" charset="0"/>
                          <a:cs typeface="OpenDyslexic" charset="0"/>
                        </a:rPr>
                        <a:t> r</a:t>
                      </a:r>
                    </a:p>
                  </a:txBody>
                  <a:tcPr/>
                </a:tc>
                <a:extLst>
                  <a:ext uri="{0D108BD9-81ED-4DB2-BD59-A6C34878D82A}">
                    <a16:rowId xmlns:a16="http://schemas.microsoft.com/office/drawing/2014/main" val="10001"/>
                  </a:ext>
                </a:extLst>
              </a:tr>
              <a:tr h="838200">
                <a:tc>
                  <a:txBody>
                    <a:bodyPr/>
                    <a:lstStyle/>
                    <a:p>
                      <a:pPr algn="ctr"/>
                      <a:r>
                        <a:rPr lang="en-GB" sz="3200" b="0" i="0" dirty="0">
                          <a:latin typeface="OpenDyslexicAlta" pitchFamily="2" charset="77"/>
                          <a:ea typeface="OpenDyslexic" charset="0"/>
                          <a:cs typeface="OpenDyslexic" charset="0"/>
                        </a:rPr>
                        <a:t>p </a:t>
                      </a:r>
                      <a:r>
                        <a:rPr lang="en-GB" sz="3200" b="0" i="0" u="sng" dirty="0">
                          <a:solidFill>
                            <a:srgbClr val="FF3860"/>
                          </a:solidFill>
                          <a:latin typeface="OpenDyslexicAlta" pitchFamily="2" charset="77"/>
                          <a:ea typeface="OpenDyslexic" charset="0"/>
                          <a:cs typeface="OpenDyslexic" charset="0"/>
                        </a:rPr>
                        <a:t>o</a:t>
                      </a:r>
                      <a:r>
                        <a:rPr lang="en-GB" sz="3200" b="0" i="0" u="none" dirty="0">
                          <a:solidFill>
                            <a:srgbClr val="FF3860"/>
                          </a:solidFill>
                          <a:latin typeface="OpenDyslexicAlta" pitchFamily="2" charset="77"/>
                          <a:ea typeface="OpenDyslexic" charset="0"/>
                          <a:cs typeface="OpenDyslexic" charset="0"/>
                        </a:rPr>
                        <a:t> </a:t>
                      </a:r>
                      <a:r>
                        <a:rPr lang="en-GB" sz="3200" b="0" i="0" u="sng" dirty="0" err="1">
                          <a:solidFill>
                            <a:srgbClr val="FF3860"/>
                          </a:solidFill>
                          <a:latin typeface="OpenDyslexicAlta" pitchFamily="2" charset="77"/>
                          <a:ea typeface="OpenDyslexic" charset="0"/>
                          <a:cs typeface="OpenDyslexic" charset="0"/>
                        </a:rPr>
                        <a:t>o</a:t>
                      </a:r>
                      <a:r>
                        <a:rPr lang="en-GB" sz="3200" b="0" i="0" dirty="0">
                          <a:latin typeface="OpenDyslexicAlta" pitchFamily="2" charset="77"/>
                          <a:ea typeface="OpenDyslexic" charset="0"/>
                          <a:cs typeface="OpenDyslexic" charset="0"/>
                        </a:rPr>
                        <a:t> r</a:t>
                      </a:r>
                    </a:p>
                  </a:txBody>
                  <a:tcPr/>
                </a:tc>
                <a:tc>
                  <a:txBody>
                    <a:bodyPr/>
                    <a:lstStyle/>
                    <a:p>
                      <a:pPr algn="ctr"/>
                      <a:r>
                        <a:rPr lang="en-GB" sz="3200" b="0" i="0" dirty="0">
                          <a:latin typeface="OpenDyslexicAlta" pitchFamily="2" charset="77"/>
                          <a:ea typeface="OpenDyslexic" charset="0"/>
                          <a:cs typeface="OpenDyslexic" charset="0"/>
                        </a:rPr>
                        <a:t>b e c </a:t>
                      </a:r>
                      <a:r>
                        <a:rPr lang="en-GB" sz="3200" b="0" i="0" u="sng" dirty="0">
                          <a:solidFill>
                            <a:srgbClr val="FF3860"/>
                          </a:solidFill>
                          <a:latin typeface="OpenDyslexicAlta" pitchFamily="2" charset="77"/>
                          <a:ea typeface="OpenDyslexic" charset="0"/>
                          <a:cs typeface="OpenDyslexic" charset="0"/>
                        </a:rPr>
                        <a:t>a</a:t>
                      </a:r>
                      <a:r>
                        <a:rPr lang="en-GB" sz="3200" b="0" i="0" u="none" dirty="0">
                          <a:solidFill>
                            <a:srgbClr val="FF3860"/>
                          </a:solidFill>
                          <a:latin typeface="OpenDyslexicAlta" pitchFamily="2" charset="77"/>
                          <a:ea typeface="OpenDyslexic" charset="0"/>
                          <a:cs typeface="OpenDyslexic" charset="0"/>
                        </a:rPr>
                        <a:t> </a:t>
                      </a:r>
                      <a:r>
                        <a:rPr lang="en-GB" sz="3200" b="0" i="0" u="sng" dirty="0">
                          <a:solidFill>
                            <a:srgbClr val="FF3860"/>
                          </a:solidFill>
                          <a:latin typeface="OpenDyslexicAlta" pitchFamily="2" charset="77"/>
                          <a:ea typeface="OpenDyslexic" charset="0"/>
                          <a:cs typeface="OpenDyslexic" charset="0"/>
                        </a:rPr>
                        <a:t>u</a:t>
                      </a:r>
                      <a:r>
                        <a:rPr lang="en-GB" sz="3200" b="0" i="0" dirty="0">
                          <a:latin typeface="OpenDyslexicAlta" pitchFamily="2" charset="77"/>
                          <a:ea typeface="OpenDyslexic" charset="0"/>
                          <a:cs typeface="OpenDyslexic" charset="0"/>
                        </a:rPr>
                        <a:t> s </a:t>
                      </a:r>
                      <a:r>
                        <a:rPr lang="en-GB" sz="3200" b="0" i="0" u="sng" dirty="0">
                          <a:solidFill>
                            <a:srgbClr val="FF3860"/>
                          </a:solidFill>
                          <a:latin typeface="OpenDyslexicAlta" pitchFamily="2" charset="77"/>
                          <a:ea typeface="OpenDyslexic" charset="0"/>
                          <a:cs typeface="OpenDyslexic" charset="0"/>
                        </a:rPr>
                        <a:t>e</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838200">
                <a:tc>
                  <a:txBody>
                    <a:bodyPr/>
                    <a:lstStyle/>
                    <a:p>
                      <a:pPr algn="ctr"/>
                      <a:r>
                        <a:rPr lang="en-GB" sz="3200" b="0" i="0" dirty="0">
                          <a:latin typeface="OpenDyslexicAlta" pitchFamily="2" charset="77"/>
                          <a:ea typeface="OpenDyslexic" charset="0"/>
                          <a:cs typeface="OpenDyslexic" charset="0"/>
                        </a:rPr>
                        <a:t>f</a:t>
                      </a:r>
                      <a:r>
                        <a:rPr lang="en-GB" sz="3200" b="0" i="0" baseline="0" dirty="0">
                          <a:latin typeface="OpenDyslexicAlta" pitchFamily="2" charset="77"/>
                          <a:ea typeface="OpenDyslexic" charset="0"/>
                          <a:cs typeface="OpenDyslexic" charset="0"/>
                        </a:rPr>
                        <a:t> </a:t>
                      </a:r>
                      <a:r>
                        <a:rPr lang="en-GB" sz="3200" b="0" i="0" u="sng" baseline="0" dirty="0" err="1">
                          <a:solidFill>
                            <a:srgbClr val="FF3860"/>
                          </a:solidFill>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n d</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k </a:t>
                      </a:r>
                      <a:r>
                        <a:rPr lang="en-GB" sz="3200" b="0" i="0" u="sng" dirty="0" err="1">
                          <a:solidFill>
                            <a:srgbClr val="FF3860"/>
                          </a:solidFill>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 n d </a:t>
                      </a:r>
                    </a:p>
                  </a:txBody>
                  <a:tcPr/>
                </a:tc>
                <a:extLst>
                  <a:ext uri="{0D108BD9-81ED-4DB2-BD59-A6C34878D82A}">
                    <a16:rowId xmlns:a16="http://schemas.microsoft.com/office/drawing/2014/main" val="10003"/>
                  </a:ext>
                </a:extLst>
              </a:tr>
              <a:tr h="838200">
                <a:tc>
                  <a:txBody>
                    <a:bodyPr/>
                    <a:lstStyle/>
                    <a:p>
                      <a:pPr algn="ctr"/>
                      <a:r>
                        <a:rPr lang="en-GB" sz="3200" b="0" i="0" dirty="0">
                          <a:latin typeface="OpenDyslexicAlta" pitchFamily="2" charset="77"/>
                          <a:ea typeface="OpenDyslexic" charset="0"/>
                          <a:cs typeface="OpenDyslexic" charset="0"/>
                        </a:rPr>
                        <a:t>m</a:t>
                      </a:r>
                      <a:r>
                        <a:rPr lang="en-GB" sz="3200" b="0" i="0" baseline="0" dirty="0">
                          <a:latin typeface="OpenDyslexicAlta" pitchFamily="2" charset="77"/>
                          <a:ea typeface="OpenDyslexic" charset="0"/>
                          <a:cs typeface="OpenDyslexic" charset="0"/>
                        </a:rPr>
                        <a:t> </a:t>
                      </a:r>
                      <a:r>
                        <a:rPr lang="en-GB" sz="3200" b="0" i="0" u="sng" baseline="0" dirty="0" err="1">
                          <a:solidFill>
                            <a:srgbClr val="FF3860"/>
                          </a:solidFill>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n d </a:t>
                      </a:r>
                      <a:endParaRPr lang="en-GB" sz="3200" b="0" i="0" dirty="0">
                        <a:latin typeface="OpenDyslexicAlta" pitchFamily="2" charset="77"/>
                        <a:ea typeface="OpenDyslexic" charset="0"/>
                        <a:cs typeface="OpenDyslexic" charset="0"/>
                      </a:endParaRPr>
                    </a:p>
                  </a:txBody>
                  <a:tcPr/>
                </a:tc>
                <a:tc>
                  <a:txBody>
                    <a:bodyPr/>
                    <a:lstStyle/>
                    <a:p>
                      <a:pPr algn="ctr"/>
                      <a:r>
                        <a:rPr lang="en-GB" sz="3200" b="0" i="0" baseline="0" dirty="0">
                          <a:latin typeface="OpenDyslexicAlta" pitchFamily="2" charset="77"/>
                          <a:ea typeface="OpenDyslexic" charset="0"/>
                          <a:cs typeface="OpenDyslexic" charset="0"/>
                        </a:rPr>
                        <a:t>b </a:t>
                      </a:r>
                      <a:r>
                        <a:rPr lang="en-GB" sz="3200" b="0" i="0" u="sng" baseline="0" dirty="0">
                          <a:solidFill>
                            <a:srgbClr val="FF3860"/>
                          </a:solidFill>
                          <a:latin typeface="OpenDyslexicAlta" pitchFamily="2" charset="77"/>
                          <a:ea typeface="OpenDyslexic" charset="0"/>
                          <a:cs typeface="OpenDyslexic" charset="0"/>
                        </a:rPr>
                        <a:t>e</a:t>
                      </a:r>
                      <a:r>
                        <a:rPr lang="en-GB" sz="3200" b="0" i="0" baseline="0" dirty="0">
                          <a:latin typeface="OpenDyslexicAlta" pitchFamily="2" charset="77"/>
                          <a:ea typeface="OpenDyslexic" charset="0"/>
                          <a:cs typeface="OpenDyslexic" charset="0"/>
                        </a:rPr>
                        <a:t> h </a:t>
                      </a:r>
                      <a:r>
                        <a:rPr lang="en-GB" sz="3200" b="0" i="0" u="sng" baseline="0" dirty="0" err="1">
                          <a:solidFill>
                            <a:srgbClr val="FF3860"/>
                          </a:solidFill>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n d</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838200">
                <a:tc>
                  <a:txBody>
                    <a:bodyPr/>
                    <a:lstStyle/>
                    <a:p>
                      <a:pPr algn="ctr"/>
                      <a:r>
                        <a:rPr lang="en-GB" sz="3200" b="0" i="0" baseline="0" dirty="0">
                          <a:latin typeface="OpenDyslexicAlta" pitchFamily="2" charset="77"/>
                          <a:ea typeface="OpenDyslexic" charset="0"/>
                          <a:cs typeface="OpenDyslexic" charset="0"/>
                        </a:rPr>
                        <a:t>c h </a:t>
                      </a:r>
                      <a:r>
                        <a:rPr lang="en-GB" sz="3200" b="0" i="0" u="sng" baseline="0" dirty="0" err="1">
                          <a:solidFill>
                            <a:srgbClr val="FF3860"/>
                          </a:solidFill>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l d</a:t>
                      </a:r>
                      <a:endParaRPr lang="en-GB" sz="3200" b="0" i="0" dirty="0">
                        <a:latin typeface="OpenDyslexicAlta" pitchFamily="2" charset="77"/>
                        <a:ea typeface="OpenDyslexic" charset="0"/>
                        <a:cs typeface="OpenDyslexic" charset="0"/>
                      </a:endParaRPr>
                    </a:p>
                  </a:txBody>
                  <a:tcPr/>
                </a:tc>
                <a:tc>
                  <a:txBody>
                    <a:bodyPr/>
                    <a:lstStyle/>
                    <a:p>
                      <a:pPr algn="ctr"/>
                      <a:r>
                        <a:rPr lang="en-GB" sz="3200" b="0" i="0" baseline="0" dirty="0">
                          <a:latin typeface="OpenDyslexicAlta" pitchFamily="2" charset="77"/>
                          <a:ea typeface="OpenDyslexic" charset="0"/>
                          <a:cs typeface="OpenDyslexic" charset="0"/>
                        </a:rPr>
                        <a:t>c h </a:t>
                      </a:r>
                      <a:r>
                        <a:rPr lang="en-GB" sz="3200" b="0" i="0" u="sng" baseline="0" dirty="0" err="1">
                          <a:solidFill>
                            <a:srgbClr val="FF3860"/>
                          </a:solidFill>
                          <a:latin typeface="OpenDyslexicAlta" pitchFamily="2" charset="77"/>
                          <a:ea typeface="OpenDyslexic" charset="0"/>
                          <a:cs typeface="OpenDyslexic" charset="0"/>
                        </a:rPr>
                        <a:t>i</a:t>
                      </a:r>
                      <a:r>
                        <a:rPr lang="en-GB" sz="3200" b="0" i="0" baseline="0" dirty="0">
                          <a:latin typeface="OpenDyslexicAlta" pitchFamily="2" charset="77"/>
                          <a:ea typeface="OpenDyslexic" charset="0"/>
                          <a:cs typeface="OpenDyslexic" charset="0"/>
                        </a:rPr>
                        <a:t> l d r e n </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41860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/r/ sound spelled ’</a:t>
            </a:r>
            <a:r>
              <a:rPr lang="en-GB" dirty="0" err="1"/>
              <a:t>wr</a:t>
            </a:r>
            <a:r>
              <a:rPr lang="en-GB" dirty="0"/>
              <a:t>’ at the beginning of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7</a:t>
            </a:r>
          </a:p>
        </p:txBody>
      </p:sp>
    </p:spTree>
    <p:extLst>
      <p:ext uri="{BB962C8B-B14F-4D97-AF65-F5344CB8AC3E}">
        <p14:creationId xmlns:p14="http://schemas.microsoft.com/office/powerpoint/2010/main" val="3843128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7</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/r/ sound spelled ’</a:t>
            </a:r>
            <a:r>
              <a:rPr lang="en-GB" dirty="0" err="1"/>
              <a:t>wr</a:t>
            </a:r>
            <a:r>
              <a:rPr lang="en-GB" dirty="0"/>
              <a:t>’ at the beginning of words.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2423853443"/>
              </p:ext>
            </p:extLst>
          </p:nvPr>
        </p:nvGraphicFramePr>
        <p:xfrm>
          <a:off x="3429000" y="1311275"/>
          <a:ext cx="8363607" cy="5308025"/>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703055">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Some words have a silent ‘w’ at the start creating a /r/ sound, </a:t>
                      </a:r>
                    </a:p>
                  </a:txBody>
                  <a:tcPr/>
                </a:tc>
                <a:extLst>
                  <a:ext uri="{0D108BD9-81ED-4DB2-BD59-A6C34878D82A}">
                    <a16:rowId xmlns:a16="http://schemas.microsoft.com/office/drawing/2014/main" val="10000"/>
                  </a:ext>
                </a:extLst>
              </a:tr>
              <a:tr h="151125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the children to look at Evie’s spelling test on the power point slide. She forgot about the silent ‘w’ in many of her words. Get the children to work in pairs to see if they can correct her mistakes.</a:t>
                      </a:r>
                    </a:p>
                    <a:p>
                      <a:endParaRPr lang="en-GB" sz="1700" b="0" i="0" baseline="0" dirty="0">
                        <a:latin typeface="Muli" pitchFamily="2" charset="77"/>
                      </a:endParaRPr>
                    </a:p>
                    <a:p>
                      <a:r>
                        <a:rPr lang="en-GB" sz="1700" b="0" i="0" baseline="0" dirty="0">
                          <a:latin typeface="Muli" pitchFamily="2" charset="77"/>
                        </a:rPr>
                        <a:t>Share new spellings and discuss misconceptions </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800" b="0" i="0" dirty="0">
                          <a:latin typeface="Muli" pitchFamily="2" charset="77"/>
                        </a:rPr>
                        <a:t>Get children to write the word ‘wrapped’ across their mini white board. Set a 7 minute timer and see who can add as many of the spelling list words in to a scrabble web as possible.</a:t>
                      </a:r>
                    </a:p>
                    <a:p>
                      <a:endParaRPr lang="en-GB" sz="1800" b="0" i="0" dirty="0">
                        <a:latin typeface="Muli" pitchFamily="2" charset="77"/>
                      </a:endParaRPr>
                    </a:p>
                    <a:p>
                      <a:r>
                        <a:rPr lang="en-GB" sz="1800" b="0" i="0" dirty="0">
                          <a:latin typeface="Muli" pitchFamily="2" charset="77"/>
                        </a:rPr>
                        <a:t>You can use the example on the slide below if they need some support getting started.</a:t>
                      </a:r>
                      <a:br>
                        <a:rPr lang="en-GB" sz="1800" b="0" i="0" dirty="0">
                          <a:latin typeface="Muli" pitchFamily="2" charset="77"/>
                        </a:rPr>
                      </a:br>
                      <a:endParaRPr lang="en-GB" sz="1800" b="0" i="0" dirty="0">
                        <a:latin typeface="Muli" pitchFamily="2" charset="77"/>
                      </a:endParaRPr>
                    </a:p>
                    <a:p>
                      <a:r>
                        <a:rPr lang="en-GB" sz="1800" b="0" i="0" dirty="0">
                          <a:latin typeface="Muli" pitchFamily="2" charset="77"/>
                        </a:rPr>
                        <a:t>Feedback and if time, draw a scrabble web on the board as a class.</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725110965"/>
              </p:ext>
            </p:extLst>
          </p:nvPr>
        </p:nvGraphicFramePr>
        <p:xfrm>
          <a:off x="505766" y="1549101"/>
          <a:ext cx="2787650" cy="5034465"/>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62465">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write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written</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wrong</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wrap</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wren</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wrecked</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wrapped</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wriggle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wrestle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wrote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669861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2068756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The /r/ sound spelled ’</a:t>
                      </a:r>
                      <a:r>
                        <a:rPr lang="en-GB" sz="1400" dirty="0" err="1">
                          <a:latin typeface="Muli" pitchFamily="2" charset="77"/>
                        </a:rPr>
                        <a:t>wr</a:t>
                      </a:r>
                      <a:r>
                        <a:rPr lang="en-GB" sz="1400" dirty="0">
                          <a:latin typeface="Muli" pitchFamily="2" charset="77"/>
                        </a:rPr>
                        <a:t>’ at the beginning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255979831"/>
              </p:ext>
            </p:extLst>
          </p:nvPr>
        </p:nvGraphicFramePr>
        <p:xfrm>
          <a:off x="4167590" y="2036918"/>
          <a:ext cx="2787650" cy="448056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196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dirty="0">
                        <a:latin typeface="OpenDyslexicAlta" pitchFamily="2" charset="77"/>
                        <a:ea typeface="OpenDyslexic" charset="0"/>
                        <a:cs typeface="OpenDyslex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OpenDyslexicAlta" pitchFamily="2" charset="77"/>
                          <a:ea typeface="OpenDyslexic" charset="0"/>
                          <a:cs typeface="OpenDyslexic" charset="0"/>
                        </a:rPr>
                        <a:t>rite</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writen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rong</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wrap</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wren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recked</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wrappt</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wriggle</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restle</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rote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9218237" y="2049671"/>
          <a:ext cx="2434392" cy="4572000"/>
        </p:xfrm>
        <a:graphic>
          <a:graphicData uri="http://schemas.openxmlformats.org/drawingml/2006/table">
            <a:tbl>
              <a:tblPr firstRow="1" bandRow="1">
                <a:tableStyleId>{5940675A-B579-460E-94D1-54222C63F5DA}</a:tableStyleId>
              </a:tblPr>
              <a:tblGrid>
                <a:gridCol w="2434392">
                  <a:extLst>
                    <a:ext uri="{9D8B030D-6E8A-4147-A177-3AD203B41FA5}">
                      <a16:colId xmlns:a16="http://schemas.microsoft.com/office/drawing/2014/main" val="20000"/>
                    </a:ext>
                  </a:extLst>
                </a:gridCol>
              </a:tblGrid>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9" name="TextBox 8"/>
          <p:cNvSpPr txBox="1"/>
          <p:nvPr/>
        </p:nvSpPr>
        <p:spPr>
          <a:xfrm>
            <a:off x="3858568" y="1323865"/>
            <a:ext cx="8360082" cy="830997"/>
          </a:xfrm>
          <a:prstGeom prst="rect">
            <a:avLst/>
          </a:prstGeom>
          <a:noFill/>
        </p:spPr>
        <p:txBody>
          <a:bodyPr wrap="square" rtlCol="0">
            <a:spAutoFit/>
          </a:bodyPr>
          <a:lstStyle/>
          <a:p>
            <a:pPr algn="ctr"/>
            <a:r>
              <a:rPr lang="en-GB" sz="1600" dirty="0">
                <a:latin typeface="OpenDyslexicAlta" pitchFamily="2" charset="77"/>
                <a:ea typeface="OpenDyslexic" charset="0"/>
                <a:cs typeface="OpenDyslexic" charset="0"/>
              </a:rPr>
              <a:t>Evie has scored 2/10 in her spelling test.  </a:t>
            </a:r>
          </a:p>
          <a:p>
            <a:pPr algn="ctr"/>
            <a:r>
              <a:rPr lang="en-GB" sz="1600" dirty="0">
                <a:latin typeface="OpenDyslexicAlta" pitchFamily="2" charset="77"/>
                <a:ea typeface="OpenDyslexic" charset="0"/>
                <a:cs typeface="OpenDyslexic" charset="0"/>
              </a:rPr>
              <a:t>Can you help her to work out which spellings are wrong and write them correctly?</a:t>
            </a:r>
          </a:p>
        </p:txBody>
      </p:sp>
      <p:sp>
        <p:nvSpPr>
          <p:cNvPr id="10" name="TextBox 9"/>
          <p:cNvSpPr txBox="1"/>
          <p:nvPr/>
        </p:nvSpPr>
        <p:spPr>
          <a:xfrm>
            <a:off x="508000" y="1251292"/>
            <a:ext cx="2787650" cy="261610"/>
          </a:xfrm>
          <a:prstGeom prst="rect">
            <a:avLst/>
          </a:prstGeom>
          <a:solidFill>
            <a:srgbClr val="FFF2CC"/>
          </a:solidFill>
        </p:spPr>
        <p:txBody>
          <a:bodyPr wrap="square" rtlCol="0">
            <a:spAutoFit/>
          </a:bodyPr>
          <a:lstStyle/>
          <a:p>
            <a:r>
              <a:rPr lang="en-GB" sz="1100" dirty="0">
                <a:latin typeface="OpenDyslexicAlta" pitchFamily="2" charset="77"/>
                <a:ea typeface="OpenDyslexic" charset="0"/>
                <a:cs typeface="OpenDyslexic" charset="0"/>
              </a:rPr>
              <a:t>Cover your spellings for this task</a:t>
            </a:r>
          </a:p>
        </p:txBody>
      </p:sp>
      <p:graphicFrame>
        <p:nvGraphicFramePr>
          <p:cNvPr id="3" name="Table 2">
            <a:extLst>
              <a:ext uri="{FF2B5EF4-FFF2-40B4-BE49-F238E27FC236}">
                <a16:creationId xmlns:a16="http://schemas.microsoft.com/office/drawing/2014/main" id="{1590239E-C5B7-4E3D-B5E3-F98E06F0C215}"/>
              </a:ext>
            </a:extLst>
          </p:cNvPr>
          <p:cNvGraphicFramePr>
            <a:graphicFrameLocks noGrp="1"/>
          </p:cNvGraphicFramePr>
          <p:nvPr>
            <p:extLst>
              <p:ext uri="{D42A27DB-BD31-4B8C-83A1-F6EECF244321}">
                <p14:modId xmlns:p14="http://schemas.microsoft.com/office/powerpoint/2010/main" val="776706498"/>
              </p:ext>
            </p:extLst>
          </p:nvPr>
        </p:nvGraphicFramePr>
        <p:xfrm>
          <a:off x="539371" y="164437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38298420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5">
                        <a:lumMod val="60000"/>
                        <a:lumOff val="40000"/>
                      </a:schemeClr>
                    </a:solidFill>
                  </a:tcPr>
                </a:tc>
                <a:extLst>
                  <a:ext uri="{0D108BD9-81ED-4DB2-BD59-A6C34878D82A}">
                    <a16:rowId xmlns:a16="http://schemas.microsoft.com/office/drawing/2014/main" val="2933006831"/>
                  </a:ext>
                </a:extLst>
              </a:tr>
              <a:tr h="457200">
                <a:tc>
                  <a:txBody>
                    <a:bodyPr/>
                    <a:lstStyle/>
                    <a:p>
                      <a:r>
                        <a:rPr lang="en-GB" b="0" i="0" dirty="0">
                          <a:latin typeface="OpenDyslexicAlta" pitchFamily="2" charset="77"/>
                          <a:ea typeface="OpenDyslexic" charset="0"/>
                          <a:cs typeface="OpenDyslexic" charset="0"/>
                        </a:rPr>
                        <a:t>write</a:t>
                      </a:r>
                    </a:p>
                  </a:txBody>
                  <a:tcPr/>
                </a:tc>
                <a:extLst>
                  <a:ext uri="{0D108BD9-81ED-4DB2-BD59-A6C34878D82A}">
                    <a16:rowId xmlns:a16="http://schemas.microsoft.com/office/drawing/2014/main" val="2059049468"/>
                  </a:ext>
                </a:extLst>
              </a:tr>
              <a:tr h="457200">
                <a:tc>
                  <a:txBody>
                    <a:bodyPr/>
                    <a:lstStyle/>
                    <a:p>
                      <a:r>
                        <a:rPr lang="en-GB" b="0" i="0" dirty="0">
                          <a:latin typeface="OpenDyslexicAlta" pitchFamily="2" charset="77"/>
                          <a:ea typeface="OpenDyslexic" charset="0"/>
                          <a:cs typeface="OpenDyslexic" charset="0"/>
                        </a:rPr>
                        <a:t>written</a:t>
                      </a:r>
                    </a:p>
                  </a:txBody>
                  <a:tcPr/>
                </a:tc>
                <a:extLst>
                  <a:ext uri="{0D108BD9-81ED-4DB2-BD59-A6C34878D82A}">
                    <a16:rowId xmlns:a16="http://schemas.microsoft.com/office/drawing/2014/main" val="3052057187"/>
                  </a:ext>
                </a:extLst>
              </a:tr>
              <a:tr h="457200">
                <a:tc>
                  <a:txBody>
                    <a:bodyPr/>
                    <a:lstStyle/>
                    <a:p>
                      <a:r>
                        <a:rPr lang="en-GB" b="0" i="0" dirty="0">
                          <a:latin typeface="OpenDyslexicAlta" pitchFamily="2" charset="77"/>
                          <a:ea typeface="OpenDyslexic" charset="0"/>
                          <a:cs typeface="OpenDyslexic" charset="0"/>
                        </a:rPr>
                        <a:t>wrong</a:t>
                      </a:r>
                    </a:p>
                  </a:txBody>
                  <a:tcPr/>
                </a:tc>
                <a:extLst>
                  <a:ext uri="{0D108BD9-81ED-4DB2-BD59-A6C34878D82A}">
                    <a16:rowId xmlns:a16="http://schemas.microsoft.com/office/drawing/2014/main" val="3744416095"/>
                  </a:ext>
                </a:extLst>
              </a:tr>
              <a:tr h="457200">
                <a:tc>
                  <a:txBody>
                    <a:bodyPr/>
                    <a:lstStyle/>
                    <a:p>
                      <a:r>
                        <a:rPr lang="en-GB" b="0" i="0" dirty="0">
                          <a:latin typeface="OpenDyslexicAlta" pitchFamily="2" charset="77"/>
                          <a:ea typeface="OpenDyslexic" charset="0"/>
                          <a:cs typeface="OpenDyslexic" charset="0"/>
                        </a:rPr>
                        <a:t>wrap</a:t>
                      </a:r>
                    </a:p>
                  </a:txBody>
                  <a:tcPr/>
                </a:tc>
                <a:extLst>
                  <a:ext uri="{0D108BD9-81ED-4DB2-BD59-A6C34878D82A}">
                    <a16:rowId xmlns:a16="http://schemas.microsoft.com/office/drawing/2014/main" val="316817233"/>
                  </a:ext>
                </a:extLst>
              </a:tr>
              <a:tr h="457200">
                <a:tc>
                  <a:txBody>
                    <a:bodyPr/>
                    <a:lstStyle/>
                    <a:p>
                      <a:r>
                        <a:rPr lang="en-GB" b="0" i="0" dirty="0">
                          <a:latin typeface="OpenDyslexicAlta" pitchFamily="2" charset="77"/>
                          <a:ea typeface="OpenDyslexic" charset="0"/>
                          <a:cs typeface="OpenDyslexic" charset="0"/>
                        </a:rPr>
                        <a:t>wren</a:t>
                      </a:r>
                    </a:p>
                  </a:txBody>
                  <a:tcPr/>
                </a:tc>
                <a:extLst>
                  <a:ext uri="{0D108BD9-81ED-4DB2-BD59-A6C34878D82A}">
                    <a16:rowId xmlns:a16="http://schemas.microsoft.com/office/drawing/2014/main" val="625794147"/>
                  </a:ext>
                </a:extLst>
              </a:tr>
              <a:tr h="457200">
                <a:tc>
                  <a:txBody>
                    <a:bodyPr/>
                    <a:lstStyle/>
                    <a:p>
                      <a:r>
                        <a:rPr lang="en-GB" b="0" i="0" dirty="0">
                          <a:latin typeface="OpenDyslexicAlta" pitchFamily="2" charset="77"/>
                          <a:ea typeface="OpenDyslexic" charset="0"/>
                          <a:cs typeface="OpenDyslexic" charset="0"/>
                        </a:rPr>
                        <a:t>wrecked</a:t>
                      </a:r>
                    </a:p>
                  </a:txBody>
                  <a:tcPr/>
                </a:tc>
                <a:extLst>
                  <a:ext uri="{0D108BD9-81ED-4DB2-BD59-A6C34878D82A}">
                    <a16:rowId xmlns:a16="http://schemas.microsoft.com/office/drawing/2014/main" val="3744877512"/>
                  </a:ext>
                </a:extLst>
              </a:tr>
              <a:tr h="457200">
                <a:tc>
                  <a:txBody>
                    <a:bodyPr/>
                    <a:lstStyle/>
                    <a:p>
                      <a:r>
                        <a:rPr lang="en-GB" b="0" i="0" dirty="0">
                          <a:latin typeface="OpenDyslexicAlta" pitchFamily="2" charset="77"/>
                          <a:ea typeface="OpenDyslexic" charset="0"/>
                          <a:cs typeface="OpenDyslexic" charset="0"/>
                        </a:rPr>
                        <a:t>wrapped</a:t>
                      </a:r>
                    </a:p>
                  </a:txBody>
                  <a:tcPr/>
                </a:tc>
                <a:extLst>
                  <a:ext uri="{0D108BD9-81ED-4DB2-BD59-A6C34878D82A}">
                    <a16:rowId xmlns:a16="http://schemas.microsoft.com/office/drawing/2014/main" val="3029493796"/>
                  </a:ext>
                </a:extLst>
              </a:tr>
              <a:tr h="457200">
                <a:tc>
                  <a:txBody>
                    <a:bodyPr/>
                    <a:lstStyle/>
                    <a:p>
                      <a:r>
                        <a:rPr lang="en-GB" b="0" i="0" dirty="0">
                          <a:latin typeface="OpenDyslexicAlta" pitchFamily="2" charset="77"/>
                          <a:ea typeface="OpenDyslexic" charset="0"/>
                          <a:cs typeface="OpenDyslexic" charset="0"/>
                        </a:rPr>
                        <a:t>wriggle</a:t>
                      </a:r>
                    </a:p>
                  </a:txBody>
                  <a:tcPr/>
                </a:tc>
                <a:extLst>
                  <a:ext uri="{0D108BD9-81ED-4DB2-BD59-A6C34878D82A}">
                    <a16:rowId xmlns:a16="http://schemas.microsoft.com/office/drawing/2014/main" val="2273619596"/>
                  </a:ext>
                </a:extLst>
              </a:tr>
              <a:tr h="457200">
                <a:tc>
                  <a:txBody>
                    <a:bodyPr/>
                    <a:lstStyle/>
                    <a:p>
                      <a:r>
                        <a:rPr lang="en-GB" b="0" i="0" dirty="0">
                          <a:latin typeface="OpenDyslexicAlta" pitchFamily="2" charset="77"/>
                          <a:ea typeface="OpenDyslexic" charset="0"/>
                          <a:cs typeface="OpenDyslexic" charset="0"/>
                        </a:rPr>
                        <a:t>wrestle</a:t>
                      </a:r>
                    </a:p>
                  </a:txBody>
                  <a:tcPr/>
                </a:tc>
                <a:extLst>
                  <a:ext uri="{0D108BD9-81ED-4DB2-BD59-A6C34878D82A}">
                    <a16:rowId xmlns:a16="http://schemas.microsoft.com/office/drawing/2014/main" val="3013626003"/>
                  </a:ext>
                </a:extLst>
              </a:tr>
              <a:tr h="457200">
                <a:tc>
                  <a:txBody>
                    <a:bodyPr/>
                    <a:lstStyle/>
                    <a:p>
                      <a:r>
                        <a:rPr lang="en-GB" b="0" i="0" dirty="0">
                          <a:latin typeface="OpenDyslexicAlta" pitchFamily="2" charset="77"/>
                          <a:ea typeface="OpenDyslexic" charset="0"/>
                          <a:cs typeface="OpenDyslexic" charset="0"/>
                        </a:rPr>
                        <a:t>wrote</a:t>
                      </a:r>
                    </a:p>
                  </a:txBody>
                  <a:tcPr/>
                </a:tc>
                <a:extLst>
                  <a:ext uri="{0D108BD9-81ED-4DB2-BD59-A6C34878D82A}">
                    <a16:rowId xmlns:a16="http://schemas.microsoft.com/office/drawing/2014/main" val="3359791532"/>
                  </a:ext>
                </a:extLst>
              </a:tr>
            </a:tbl>
          </a:graphicData>
        </a:graphic>
      </p:graphicFrame>
      <p:pic>
        <p:nvPicPr>
          <p:cNvPr id="8194" name="Picture 2" descr="Classroom Comic Characters Project 1 Schoo">
            <a:extLst>
              <a:ext uri="{FF2B5EF4-FFF2-40B4-BE49-F238E27FC236}">
                <a16:creationId xmlns:a16="http://schemas.microsoft.com/office/drawing/2014/main" id="{8B860329-E02A-40FF-AA7A-BD00B01694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15679" y="2132891"/>
            <a:ext cx="1245859" cy="18578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5DE4A76D-0F02-489C-8C9E-BB27F5F63089}"/>
              </a:ext>
            </a:extLst>
          </p:cNvPr>
          <p:cNvSpPr/>
          <p:nvPr/>
        </p:nvSpPr>
        <p:spPr>
          <a:xfrm>
            <a:off x="288763" y="1554929"/>
            <a:ext cx="3339586" cy="5158403"/>
          </a:xfrm>
          <a:prstGeom prst="roundRect">
            <a:avLst>
              <a:gd name="adj" fmla="val 4366"/>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Tree>
    <p:extLst>
      <p:ext uri="{BB962C8B-B14F-4D97-AF65-F5344CB8AC3E}">
        <p14:creationId xmlns:p14="http://schemas.microsoft.com/office/powerpoint/2010/main" val="17865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9219860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The /r/ sound spelled ’</a:t>
                      </a:r>
                      <a:r>
                        <a:rPr lang="en-GB" sz="1400" dirty="0" err="1">
                          <a:latin typeface="Muli" pitchFamily="2" charset="77"/>
                        </a:rPr>
                        <a:t>wr</a:t>
                      </a:r>
                      <a:r>
                        <a:rPr lang="en-GB" sz="1400" dirty="0">
                          <a:latin typeface="Muli" pitchFamily="2" charset="77"/>
                        </a:rPr>
                        <a:t>’ at the beginning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rgbClr val="FF3860"/>
                          </a:solidFill>
                          <a:latin typeface="Muli" pitchFamily="2" charset="77"/>
                        </a:rPr>
                        <a:t>Answers:</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4167590" y="2036918"/>
          <a:ext cx="2787650" cy="448056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196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dirty="0">
                        <a:latin typeface="OpenDyslexicAlta" pitchFamily="2" charset="77"/>
                        <a:ea typeface="OpenDyslexic" charset="0"/>
                        <a:cs typeface="OpenDyslex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OpenDyslexicAlta" pitchFamily="2" charset="77"/>
                          <a:ea typeface="OpenDyslexic" charset="0"/>
                          <a:cs typeface="OpenDyslexic" charset="0"/>
                        </a:rPr>
                        <a:t>rite</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writen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rong</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wrap</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wren</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recked</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wrappt</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wriggle</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restle</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rote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950324"/>
              </p:ext>
            </p:extLst>
          </p:nvPr>
        </p:nvGraphicFramePr>
        <p:xfrm>
          <a:off x="9218237" y="2049671"/>
          <a:ext cx="2434392" cy="4572000"/>
        </p:xfrm>
        <a:graphic>
          <a:graphicData uri="http://schemas.openxmlformats.org/drawingml/2006/table">
            <a:tbl>
              <a:tblPr firstRow="1" bandRow="1">
                <a:tableStyleId>{5940675A-B579-460E-94D1-54222C63F5DA}</a:tableStyleId>
              </a:tblPr>
              <a:tblGrid>
                <a:gridCol w="2434392">
                  <a:extLst>
                    <a:ext uri="{9D8B030D-6E8A-4147-A177-3AD203B41FA5}">
                      <a16:colId xmlns:a16="http://schemas.microsoft.com/office/drawing/2014/main" val="20000"/>
                    </a:ext>
                  </a:extLst>
                </a:gridCol>
              </a:tblGrid>
              <a:tr h="457200">
                <a:tc>
                  <a:txBody>
                    <a:bodyPr/>
                    <a:lstStyle/>
                    <a:p>
                      <a:pPr algn="ctr"/>
                      <a:r>
                        <a:rPr lang="en-GB" sz="1800" b="0" i="0" dirty="0">
                          <a:solidFill>
                            <a:srgbClr val="FF3860"/>
                          </a:solidFill>
                          <a:latin typeface="OpenDyslexicAlta" pitchFamily="2" charset="77"/>
                          <a:ea typeface="OpenDyslexic" charset="0"/>
                          <a:cs typeface="OpenDyslexic" charset="0"/>
                        </a:rPr>
                        <a:t>write</a:t>
                      </a:r>
                    </a:p>
                  </a:txBody>
                  <a:tcPr/>
                </a:tc>
                <a:extLst>
                  <a:ext uri="{0D108BD9-81ED-4DB2-BD59-A6C34878D82A}">
                    <a16:rowId xmlns:a16="http://schemas.microsoft.com/office/drawing/2014/main" val="10000"/>
                  </a:ext>
                </a:extLst>
              </a:tr>
              <a:tr h="457200">
                <a:tc>
                  <a:txBody>
                    <a:bodyPr/>
                    <a:lstStyle/>
                    <a:p>
                      <a:pPr algn="ctr"/>
                      <a:r>
                        <a:rPr lang="en-GB" sz="1800" b="0" i="0" dirty="0">
                          <a:solidFill>
                            <a:srgbClr val="FF3860"/>
                          </a:solidFill>
                          <a:latin typeface="OpenDyslexicAlta" pitchFamily="2" charset="77"/>
                          <a:ea typeface="OpenDyslexic" charset="0"/>
                          <a:cs typeface="OpenDyslexic" charset="0"/>
                        </a:rPr>
                        <a:t>written</a:t>
                      </a:r>
                    </a:p>
                  </a:txBody>
                  <a:tcPr/>
                </a:tc>
                <a:extLst>
                  <a:ext uri="{0D108BD9-81ED-4DB2-BD59-A6C34878D82A}">
                    <a16:rowId xmlns:a16="http://schemas.microsoft.com/office/drawing/2014/main" val="10001"/>
                  </a:ext>
                </a:extLst>
              </a:tr>
              <a:tr h="457200">
                <a:tc>
                  <a:txBody>
                    <a:bodyPr/>
                    <a:lstStyle/>
                    <a:p>
                      <a:pPr algn="ctr"/>
                      <a:r>
                        <a:rPr lang="en-GB" sz="1800" b="0" i="0" dirty="0">
                          <a:solidFill>
                            <a:srgbClr val="FF3860"/>
                          </a:solidFill>
                          <a:latin typeface="OpenDyslexicAlta" pitchFamily="2" charset="77"/>
                          <a:ea typeface="OpenDyslexic" charset="0"/>
                          <a:cs typeface="OpenDyslexic" charset="0"/>
                        </a:rPr>
                        <a:t>wrong</a:t>
                      </a:r>
                    </a:p>
                  </a:txBody>
                  <a:tcPr/>
                </a:tc>
                <a:extLst>
                  <a:ext uri="{0D108BD9-81ED-4DB2-BD59-A6C34878D82A}">
                    <a16:rowId xmlns:a16="http://schemas.microsoft.com/office/drawing/2014/main" val="10002"/>
                  </a:ext>
                </a:extLst>
              </a:tr>
              <a:tr h="457200">
                <a:tc>
                  <a:txBody>
                    <a:bodyPr/>
                    <a:lstStyle/>
                    <a:p>
                      <a:pPr algn="ctr"/>
                      <a:r>
                        <a:rPr lang="en-GB" sz="1800" b="0" i="0" dirty="0">
                          <a:solidFill>
                            <a:schemeClr val="tx1"/>
                          </a:solidFill>
                          <a:latin typeface="OpenDyslexicAlta" pitchFamily="2" charset="77"/>
                          <a:ea typeface="OpenDyslexic" charset="0"/>
                          <a:cs typeface="OpenDyslexic" charset="0"/>
                        </a:rPr>
                        <a:t>wrap</a:t>
                      </a:r>
                    </a:p>
                  </a:txBody>
                  <a:tcPr/>
                </a:tc>
                <a:extLst>
                  <a:ext uri="{0D108BD9-81ED-4DB2-BD59-A6C34878D82A}">
                    <a16:rowId xmlns:a16="http://schemas.microsoft.com/office/drawing/2014/main" val="10003"/>
                  </a:ext>
                </a:extLst>
              </a:tr>
              <a:tr h="457200">
                <a:tc>
                  <a:txBody>
                    <a:bodyPr/>
                    <a:lstStyle/>
                    <a:p>
                      <a:pPr algn="ctr"/>
                      <a:r>
                        <a:rPr lang="en-GB" sz="1800" b="0" i="0" dirty="0">
                          <a:solidFill>
                            <a:schemeClr val="tx1"/>
                          </a:solidFill>
                          <a:latin typeface="OpenDyslexicAlta" pitchFamily="2" charset="77"/>
                          <a:ea typeface="OpenDyslexic" charset="0"/>
                          <a:cs typeface="OpenDyslexic" charset="0"/>
                        </a:rPr>
                        <a:t>wren</a:t>
                      </a:r>
                    </a:p>
                  </a:txBody>
                  <a:tcPr/>
                </a:tc>
                <a:extLst>
                  <a:ext uri="{0D108BD9-81ED-4DB2-BD59-A6C34878D82A}">
                    <a16:rowId xmlns:a16="http://schemas.microsoft.com/office/drawing/2014/main" val="10004"/>
                  </a:ext>
                </a:extLst>
              </a:tr>
              <a:tr h="457200">
                <a:tc>
                  <a:txBody>
                    <a:bodyPr/>
                    <a:lstStyle/>
                    <a:p>
                      <a:pPr algn="ctr"/>
                      <a:r>
                        <a:rPr lang="en-GB" sz="1800" b="0" i="0" dirty="0">
                          <a:solidFill>
                            <a:srgbClr val="FF3860"/>
                          </a:solidFill>
                          <a:latin typeface="OpenDyslexicAlta" pitchFamily="2" charset="77"/>
                          <a:ea typeface="OpenDyslexic" charset="0"/>
                          <a:cs typeface="OpenDyslexic" charset="0"/>
                        </a:rPr>
                        <a:t>wrecked</a:t>
                      </a:r>
                    </a:p>
                  </a:txBody>
                  <a:tcPr/>
                </a:tc>
                <a:extLst>
                  <a:ext uri="{0D108BD9-81ED-4DB2-BD59-A6C34878D82A}">
                    <a16:rowId xmlns:a16="http://schemas.microsoft.com/office/drawing/2014/main" val="10005"/>
                  </a:ext>
                </a:extLst>
              </a:tr>
              <a:tr h="457200">
                <a:tc>
                  <a:txBody>
                    <a:bodyPr/>
                    <a:lstStyle/>
                    <a:p>
                      <a:pPr algn="ctr"/>
                      <a:r>
                        <a:rPr lang="en-GB" sz="1800" b="0" i="0" dirty="0">
                          <a:solidFill>
                            <a:srgbClr val="FF3860"/>
                          </a:solidFill>
                          <a:latin typeface="OpenDyslexicAlta" pitchFamily="2" charset="77"/>
                          <a:ea typeface="OpenDyslexic" charset="0"/>
                          <a:cs typeface="OpenDyslexic" charset="0"/>
                        </a:rPr>
                        <a:t>wrapped</a:t>
                      </a:r>
                    </a:p>
                  </a:txBody>
                  <a:tcPr/>
                </a:tc>
                <a:extLst>
                  <a:ext uri="{0D108BD9-81ED-4DB2-BD59-A6C34878D82A}">
                    <a16:rowId xmlns:a16="http://schemas.microsoft.com/office/drawing/2014/main" val="10006"/>
                  </a:ext>
                </a:extLst>
              </a:tr>
              <a:tr h="457200">
                <a:tc>
                  <a:txBody>
                    <a:bodyPr/>
                    <a:lstStyle/>
                    <a:p>
                      <a:pPr algn="ctr"/>
                      <a:r>
                        <a:rPr lang="en-GB" sz="1800" b="0" i="0" dirty="0">
                          <a:solidFill>
                            <a:schemeClr val="tx1"/>
                          </a:solidFill>
                          <a:latin typeface="OpenDyslexicAlta" pitchFamily="2" charset="77"/>
                          <a:ea typeface="OpenDyslexic" charset="0"/>
                          <a:cs typeface="OpenDyslexic" charset="0"/>
                        </a:rPr>
                        <a:t>wriggle</a:t>
                      </a:r>
                    </a:p>
                  </a:txBody>
                  <a:tcPr/>
                </a:tc>
                <a:extLst>
                  <a:ext uri="{0D108BD9-81ED-4DB2-BD59-A6C34878D82A}">
                    <a16:rowId xmlns:a16="http://schemas.microsoft.com/office/drawing/2014/main" val="10007"/>
                  </a:ext>
                </a:extLst>
              </a:tr>
              <a:tr h="457200">
                <a:tc>
                  <a:txBody>
                    <a:bodyPr/>
                    <a:lstStyle/>
                    <a:p>
                      <a:pPr algn="ctr"/>
                      <a:r>
                        <a:rPr lang="en-GB" sz="1800" b="0" i="0" dirty="0">
                          <a:solidFill>
                            <a:srgbClr val="FF3860"/>
                          </a:solidFill>
                          <a:latin typeface="OpenDyslexicAlta" pitchFamily="2" charset="77"/>
                          <a:ea typeface="OpenDyslexic" charset="0"/>
                          <a:cs typeface="OpenDyslexic" charset="0"/>
                        </a:rPr>
                        <a:t>wrestle</a:t>
                      </a:r>
                    </a:p>
                  </a:txBody>
                  <a:tcPr/>
                </a:tc>
                <a:extLst>
                  <a:ext uri="{0D108BD9-81ED-4DB2-BD59-A6C34878D82A}">
                    <a16:rowId xmlns:a16="http://schemas.microsoft.com/office/drawing/2014/main" val="10008"/>
                  </a:ext>
                </a:extLst>
              </a:tr>
              <a:tr h="457200">
                <a:tc>
                  <a:txBody>
                    <a:bodyPr/>
                    <a:lstStyle/>
                    <a:p>
                      <a:pPr algn="ctr"/>
                      <a:r>
                        <a:rPr lang="en-GB" sz="1800" b="0" i="0" dirty="0">
                          <a:solidFill>
                            <a:srgbClr val="FF3860"/>
                          </a:solidFill>
                          <a:latin typeface="OpenDyslexicAlta" pitchFamily="2" charset="77"/>
                          <a:ea typeface="OpenDyslexic" charset="0"/>
                          <a:cs typeface="OpenDyslexic" charset="0"/>
                        </a:rPr>
                        <a:t>wrote</a:t>
                      </a:r>
                    </a:p>
                  </a:txBody>
                  <a:tcPr/>
                </a:tc>
                <a:extLst>
                  <a:ext uri="{0D108BD9-81ED-4DB2-BD59-A6C34878D82A}">
                    <a16:rowId xmlns:a16="http://schemas.microsoft.com/office/drawing/2014/main" val="10009"/>
                  </a:ext>
                </a:extLst>
              </a:tr>
            </a:tbl>
          </a:graphicData>
        </a:graphic>
      </p:graphicFrame>
      <p:sp>
        <p:nvSpPr>
          <p:cNvPr id="9" name="TextBox 8"/>
          <p:cNvSpPr txBox="1"/>
          <p:nvPr/>
        </p:nvSpPr>
        <p:spPr>
          <a:xfrm>
            <a:off x="3858568" y="1323865"/>
            <a:ext cx="8360082" cy="830997"/>
          </a:xfrm>
          <a:prstGeom prst="rect">
            <a:avLst/>
          </a:prstGeom>
          <a:noFill/>
        </p:spPr>
        <p:txBody>
          <a:bodyPr wrap="square" rtlCol="0">
            <a:spAutoFit/>
          </a:bodyPr>
          <a:lstStyle/>
          <a:p>
            <a:pPr algn="ctr"/>
            <a:r>
              <a:rPr lang="en-GB" sz="1600" dirty="0">
                <a:latin typeface="OpenDyslexicAlta" pitchFamily="2" charset="77"/>
                <a:ea typeface="OpenDyslexic" charset="0"/>
                <a:cs typeface="OpenDyslexic" charset="0"/>
              </a:rPr>
              <a:t>Evie has scored 2/10 in her spelling test.  </a:t>
            </a:r>
          </a:p>
          <a:p>
            <a:pPr algn="ctr"/>
            <a:r>
              <a:rPr lang="en-GB" sz="1600" dirty="0">
                <a:latin typeface="OpenDyslexicAlta" pitchFamily="2" charset="77"/>
                <a:ea typeface="OpenDyslexic" charset="0"/>
                <a:cs typeface="OpenDyslexic" charset="0"/>
              </a:rPr>
              <a:t>Can you help her to work out which spellings are wrong and write them correctly?</a:t>
            </a:r>
          </a:p>
        </p:txBody>
      </p:sp>
      <p:sp>
        <p:nvSpPr>
          <p:cNvPr id="10" name="TextBox 9"/>
          <p:cNvSpPr txBox="1"/>
          <p:nvPr/>
        </p:nvSpPr>
        <p:spPr>
          <a:xfrm>
            <a:off x="508000" y="1251292"/>
            <a:ext cx="2787650" cy="261610"/>
          </a:xfrm>
          <a:prstGeom prst="rect">
            <a:avLst/>
          </a:prstGeom>
          <a:solidFill>
            <a:srgbClr val="FFF2CC"/>
          </a:solidFill>
        </p:spPr>
        <p:txBody>
          <a:bodyPr wrap="square" rtlCol="0">
            <a:spAutoFit/>
          </a:bodyPr>
          <a:lstStyle/>
          <a:p>
            <a:r>
              <a:rPr lang="en-GB" sz="1100" dirty="0">
                <a:latin typeface="OpenDyslexicAlta" pitchFamily="2" charset="77"/>
                <a:ea typeface="OpenDyslexic" charset="0"/>
                <a:cs typeface="OpenDyslexic" charset="0"/>
              </a:rPr>
              <a:t>Cover your spellings for this task</a:t>
            </a:r>
          </a:p>
        </p:txBody>
      </p:sp>
      <p:graphicFrame>
        <p:nvGraphicFramePr>
          <p:cNvPr id="3" name="Table 2">
            <a:extLst>
              <a:ext uri="{FF2B5EF4-FFF2-40B4-BE49-F238E27FC236}">
                <a16:creationId xmlns:a16="http://schemas.microsoft.com/office/drawing/2014/main" id="{1590239E-C5B7-4E3D-B5E3-F98E06F0C215}"/>
              </a:ext>
            </a:extLst>
          </p:cNvPr>
          <p:cNvGraphicFramePr>
            <a:graphicFrameLocks noGrp="1"/>
          </p:cNvGraphicFramePr>
          <p:nvPr>
            <p:extLst>
              <p:ext uri="{D42A27DB-BD31-4B8C-83A1-F6EECF244321}">
                <p14:modId xmlns:p14="http://schemas.microsoft.com/office/powerpoint/2010/main" val="1667281248"/>
              </p:ext>
            </p:extLst>
          </p:nvPr>
        </p:nvGraphicFramePr>
        <p:xfrm>
          <a:off x="539371" y="164437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38298420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2933006831"/>
                  </a:ext>
                </a:extLst>
              </a:tr>
              <a:tr h="457200">
                <a:tc>
                  <a:txBody>
                    <a:bodyPr/>
                    <a:lstStyle/>
                    <a:p>
                      <a:r>
                        <a:rPr lang="en-GB" b="0" i="0" dirty="0">
                          <a:latin typeface="OpenDyslexicAlta" pitchFamily="2" charset="77"/>
                          <a:ea typeface="OpenDyslexic" charset="0"/>
                          <a:cs typeface="OpenDyslexic" charset="0"/>
                        </a:rPr>
                        <a:t>write</a:t>
                      </a:r>
                    </a:p>
                  </a:txBody>
                  <a:tcPr/>
                </a:tc>
                <a:extLst>
                  <a:ext uri="{0D108BD9-81ED-4DB2-BD59-A6C34878D82A}">
                    <a16:rowId xmlns:a16="http://schemas.microsoft.com/office/drawing/2014/main" val="2059049468"/>
                  </a:ext>
                </a:extLst>
              </a:tr>
              <a:tr h="457200">
                <a:tc>
                  <a:txBody>
                    <a:bodyPr/>
                    <a:lstStyle/>
                    <a:p>
                      <a:r>
                        <a:rPr lang="en-GB" b="0" i="0" dirty="0">
                          <a:latin typeface="OpenDyslexicAlta" pitchFamily="2" charset="77"/>
                          <a:ea typeface="OpenDyslexic" charset="0"/>
                          <a:cs typeface="OpenDyslexic" charset="0"/>
                        </a:rPr>
                        <a:t>written</a:t>
                      </a:r>
                    </a:p>
                  </a:txBody>
                  <a:tcPr/>
                </a:tc>
                <a:extLst>
                  <a:ext uri="{0D108BD9-81ED-4DB2-BD59-A6C34878D82A}">
                    <a16:rowId xmlns:a16="http://schemas.microsoft.com/office/drawing/2014/main" val="3052057187"/>
                  </a:ext>
                </a:extLst>
              </a:tr>
              <a:tr h="457200">
                <a:tc>
                  <a:txBody>
                    <a:bodyPr/>
                    <a:lstStyle/>
                    <a:p>
                      <a:r>
                        <a:rPr lang="en-GB" b="0" i="0" dirty="0">
                          <a:latin typeface="OpenDyslexicAlta" pitchFamily="2" charset="77"/>
                          <a:ea typeface="OpenDyslexic" charset="0"/>
                          <a:cs typeface="OpenDyslexic" charset="0"/>
                        </a:rPr>
                        <a:t>wrong</a:t>
                      </a:r>
                    </a:p>
                  </a:txBody>
                  <a:tcPr/>
                </a:tc>
                <a:extLst>
                  <a:ext uri="{0D108BD9-81ED-4DB2-BD59-A6C34878D82A}">
                    <a16:rowId xmlns:a16="http://schemas.microsoft.com/office/drawing/2014/main" val="3744416095"/>
                  </a:ext>
                </a:extLst>
              </a:tr>
              <a:tr h="457200">
                <a:tc>
                  <a:txBody>
                    <a:bodyPr/>
                    <a:lstStyle/>
                    <a:p>
                      <a:r>
                        <a:rPr lang="en-GB" b="0" i="0" dirty="0">
                          <a:latin typeface="OpenDyslexicAlta" pitchFamily="2" charset="77"/>
                          <a:ea typeface="OpenDyslexic" charset="0"/>
                          <a:cs typeface="OpenDyslexic" charset="0"/>
                        </a:rPr>
                        <a:t>wrap</a:t>
                      </a:r>
                    </a:p>
                  </a:txBody>
                  <a:tcPr/>
                </a:tc>
                <a:extLst>
                  <a:ext uri="{0D108BD9-81ED-4DB2-BD59-A6C34878D82A}">
                    <a16:rowId xmlns:a16="http://schemas.microsoft.com/office/drawing/2014/main" val="316817233"/>
                  </a:ext>
                </a:extLst>
              </a:tr>
              <a:tr h="457200">
                <a:tc>
                  <a:txBody>
                    <a:bodyPr/>
                    <a:lstStyle/>
                    <a:p>
                      <a:r>
                        <a:rPr lang="en-GB" b="0" i="0" dirty="0">
                          <a:latin typeface="OpenDyslexicAlta" pitchFamily="2" charset="77"/>
                          <a:ea typeface="OpenDyslexic" charset="0"/>
                          <a:cs typeface="OpenDyslexic" charset="0"/>
                        </a:rPr>
                        <a:t>wren</a:t>
                      </a:r>
                    </a:p>
                  </a:txBody>
                  <a:tcPr/>
                </a:tc>
                <a:extLst>
                  <a:ext uri="{0D108BD9-81ED-4DB2-BD59-A6C34878D82A}">
                    <a16:rowId xmlns:a16="http://schemas.microsoft.com/office/drawing/2014/main" val="625794147"/>
                  </a:ext>
                </a:extLst>
              </a:tr>
              <a:tr h="457200">
                <a:tc>
                  <a:txBody>
                    <a:bodyPr/>
                    <a:lstStyle/>
                    <a:p>
                      <a:r>
                        <a:rPr lang="en-GB" b="0" i="0" dirty="0">
                          <a:latin typeface="OpenDyslexicAlta" pitchFamily="2" charset="77"/>
                          <a:ea typeface="OpenDyslexic" charset="0"/>
                          <a:cs typeface="OpenDyslexic" charset="0"/>
                        </a:rPr>
                        <a:t>wrecked</a:t>
                      </a:r>
                    </a:p>
                  </a:txBody>
                  <a:tcPr/>
                </a:tc>
                <a:extLst>
                  <a:ext uri="{0D108BD9-81ED-4DB2-BD59-A6C34878D82A}">
                    <a16:rowId xmlns:a16="http://schemas.microsoft.com/office/drawing/2014/main" val="3744877512"/>
                  </a:ext>
                </a:extLst>
              </a:tr>
              <a:tr h="457200">
                <a:tc>
                  <a:txBody>
                    <a:bodyPr/>
                    <a:lstStyle/>
                    <a:p>
                      <a:r>
                        <a:rPr lang="en-GB" b="0" i="0" dirty="0">
                          <a:latin typeface="OpenDyslexicAlta" pitchFamily="2" charset="77"/>
                          <a:ea typeface="OpenDyslexic" charset="0"/>
                          <a:cs typeface="OpenDyslexic" charset="0"/>
                        </a:rPr>
                        <a:t>wrapped</a:t>
                      </a:r>
                    </a:p>
                  </a:txBody>
                  <a:tcPr/>
                </a:tc>
                <a:extLst>
                  <a:ext uri="{0D108BD9-81ED-4DB2-BD59-A6C34878D82A}">
                    <a16:rowId xmlns:a16="http://schemas.microsoft.com/office/drawing/2014/main" val="3029493796"/>
                  </a:ext>
                </a:extLst>
              </a:tr>
              <a:tr h="457200">
                <a:tc>
                  <a:txBody>
                    <a:bodyPr/>
                    <a:lstStyle/>
                    <a:p>
                      <a:r>
                        <a:rPr lang="en-GB" b="0" i="0" dirty="0">
                          <a:latin typeface="OpenDyslexicAlta" pitchFamily="2" charset="77"/>
                          <a:ea typeface="OpenDyslexic" charset="0"/>
                          <a:cs typeface="OpenDyslexic" charset="0"/>
                        </a:rPr>
                        <a:t>wriggle</a:t>
                      </a:r>
                    </a:p>
                  </a:txBody>
                  <a:tcPr/>
                </a:tc>
                <a:extLst>
                  <a:ext uri="{0D108BD9-81ED-4DB2-BD59-A6C34878D82A}">
                    <a16:rowId xmlns:a16="http://schemas.microsoft.com/office/drawing/2014/main" val="2273619596"/>
                  </a:ext>
                </a:extLst>
              </a:tr>
              <a:tr h="457200">
                <a:tc>
                  <a:txBody>
                    <a:bodyPr/>
                    <a:lstStyle/>
                    <a:p>
                      <a:r>
                        <a:rPr lang="en-GB" b="0" i="0" dirty="0">
                          <a:latin typeface="OpenDyslexicAlta" pitchFamily="2" charset="77"/>
                          <a:ea typeface="OpenDyslexic" charset="0"/>
                          <a:cs typeface="OpenDyslexic" charset="0"/>
                        </a:rPr>
                        <a:t>wrestle</a:t>
                      </a:r>
                    </a:p>
                  </a:txBody>
                  <a:tcPr/>
                </a:tc>
                <a:extLst>
                  <a:ext uri="{0D108BD9-81ED-4DB2-BD59-A6C34878D82A}">
                    <a16:rowId xmlns:a16="http://schemas.microsoft.com/office/drawing/2014/main" val="3013626003"/>
                  </a:ext>
                </a:extLst>
              </a:tr>
              <a:tr h="457200">
                <a:tc>
                  <a:txBody>
                    <a:bodyPr/>
                    <a:lstStyle/>
                    <a:p>
                      <a:r>
                        <a:rPr lang="en-GB" b="0" i="0" dirty="0">
                          <a:latin typeface="OpenDyslexicAlta" pitchFamily="2" charset="77"/>
                          <a:ea typeface="OpenDyslexic" charset="0"/>
                          <a:cs typeface="OpenDyslexic" charset="0"/>
                        </a:rPr>
                        <a:t>wrote</a:t>
                      </a:r>
                    </a:p>
                  </a:txBody>
                  <a:tcPr/>
                </a:tc>
                <a:extLst>
                  <a:ext uri="{0D108BD9-81ED-4DB2-BD59-A6C34878D82A}">
                    <a16:rowId xmlns:a16="http://schemas.microsoft.com/office/drawing/2014/main" val="3359791532"/>
                  </a:ext>
                </a:extLst>
              </a:tr>
            </a:tbl>
          </a:graphicData>
        </a:graphic>
      </p:graphicFrame>
      <p:pic>
        <p:nvPicPr>
          <p:cNvPr id="8194" name="Picture 2" descr="Classroom Comic Characters Project 1 Schoo">
            <a:extLst>
              <a:ext uri="{FF2B5EF4-FFF2-40B4-BE49-F238E27FC236}">
                <a16:creationId xmlns:a16="http://schemas.microsoft.com/office/drawing/2014/main" id="{8B860329-E02A-40FF-AA7A-BD00B01694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15679" y="2132891"/>
            <a:ext cx="1245859" cy="185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58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D83D12-CB5D-4854-B948-DA42FEE55746}"/>
              </a:ext>
            </a:extLst>
          </p:cNvPr>
          <p:cNvSpPr txBox="1"/>
          <p:nvPr/>
        </p:nvSpPr>
        <p:spPr>
          <a:xfrm>
            <a:off x="1704870" y="1865438"/>
            <a:ext cx="8782259" cy="1323439"/>
          </a:xfrm>
          <a:prstGeom prst="rect">
            <a:avLst/>
          </a:prstGeom>
          <a:noFill/>
        </p:spPr>
        <p:txBody>
          <a:bodyPr wrap="square" rtlCol="0">
            <a:spAutoFit/>
          </a:bodyPr>
          <a:lstStyle/>
          <a:p>
            <a:pPr algn="ctr"/>
            <a:r>
              <a:rPr lang="en-GB" sz="8000" dirty="0">
                <a:latin typeface="OpenDyslexicAlta" pitchFamily="2" charset="77"/>
              </a:rPr>
              <a:t>wrapped</a:t>
            </a:r>
          </a:p>
        </p:txBody>
      </p:sp>
      <p:sp>
        <p:nvSpPr>
          <p:cNvPr id="7" name="TextBox 6">
            <a:extLst>
              <a:ext uri="{FF2B5EF4-FFF2-40B4-BE49-F238E27FC236}">
                <a16:creationId xmlns:a16="http://schemas.microsoft.com/office/drawing/2014/main" id="{C6BC6226-7884-4174-9B43-8E39CD446EC1}"/>
              </a:ext>
            </a:extLst>
          </p:cNvPr>
          <p:cNvSpPr txBox="1"/>
          <p:nvPr/>
        </p:nvSpPr>
        <p:spPr>
          <a:xfrm>
            <a:off x="7180901" y="394066"/>
            <a:ext cx="591014" cy="5909310"/>
          </a:xfrm>
          <a:prstGeom prst="rect">
            <a:avLst/>
          </a:prstGeom>
          <a:noFill/>
        </p:spPr>
        <p:txBody>
          <a:bodyPr wrap="square" rtlCol="0">
            <a:spAutoFit/>
          </a:bodyPr>
          <a:lstStyle/>
          <a:p>
            <a:r>
              <a:rPr lang="en-GB" sz="5400" dirty="0">
                <a:latin typeface="OpenDyslexicAlta" pitchFamily="2" charset="77"/>
              </a:rPr>
              <a:t>w</a:t>
            </a:r>
            <a:br>
              <a:rPr lang="en-GB" sz="5400" dirty="0">
                <a:latin typeface="OpenDyslexicAlta" pitchFamily="2" charset="77"/>
              </a:rPr>
            </a:br>
            <a:r>
              <a:rPr lang="en-GB" sz="5400" dirty="0">
                <a:latin typeface="OpenDyslexicAlta" pitchFamily="2" charset="77"/>
              </a:rPr>
              <a:t>r</a:t>
            </a:r>
            <a:br>
              <a:rPr lang="en-GB" sz="5400" dirty="0">
                <a:latin typeface="OpenDyslexicAlta" pitchFamily="2" charset="77"/>
              </a:rPr>
            </a:br>
            <a:endParaRPr lang="en-GB" sz="5400" dirty="0">
              <a:latin typeface="OpenDyslexicAlta" pitchFamily="2" charset="77"/>
            </a:endParaRPr>
          </a:p>
          <a:p>
            <a:r>
              <a:rPr lang="en-GB" sz="5400" dirty="0">
                <a:latin typeface="OpenDyslexicAlta" pitchFamily="2" charset="77"/>
              </a:rPr>
              <a:t>s</a:t>
            </a:r>
            <a:br>
              <a:rPr lang="en-GB" sz="5400" dirty="0">
                <a:latin typeface="OpenDyslexicAlta" pitchFamily="2" charset="77"/>
              </a:rPr>
            </a:br>
            <a:r>
              <a:rPr lang="en-GB" sz="5400" dirty="0">
                <a:latin typeface="OpenDyslexicAlta" pitchFamily="2" charset="77"/>
              </a:rPr>
              <a:t>t</a:t>
            </a:r>
            <a:br>
              <a:rPr lang="en-GB" sz="5400" dirty="0">
                <a:latin typeface="OpenDyslexicAlta" pitchFamily="2" charset="77"/>
              </a:rPr>
            </a:br>
            <a:r>
              <a:rPr lang="en-GB" sz="5400" dirty="0">
                <a:latin typeface="OpenDyslexicAlta" pitchFamily="2" charset="77"/>
              </a:rPr>
              <a:t>l</a:t>
            </a:r>
            <a:br>
              <a:rPr lang="en-GB" sz="5400" dirty="0">
                <a:latin typeface="OpenDyslexicAlta" pitchFamily="2" charset="77"/>
              </a:rPr>
            </a:br>
            <a:r>
              <a:rPr lang="en-GB" sz="5400" dirty="0">
                <a:latin typeface="OpenDyslexicAlta" pitchFamily="2" charset="77"/>
              </a:rPr>
              <a:t>e</a:t>
            </a:r>
          </a:p>
        </p:txBody>
      </p:sp>
      <p:sp>
        <p:nvSpPr>
          <p:cNvPr id="8" name="TextBox 7">
            <a:extLst>
              <a:ext uri="{FF2B5EF4-FFF2-40B4-BE49-F238E27FC236}">
                <a16:creationId xmlns:a16="http://schemas.microsoft.com/office/drawing/2014/main" id="{99CD3587-A900-4DBB-8A10-25839B710626}"/>
              </a:ext>
            </a:extLst>
          </p:cNvPr>
          <p:cNvSpPr txBox="1"/>
          <p:nvPr/>
        </p:nvSpPr>
        <p:spPr>
          <a:xfrm>
            <a:off x="5358728" y="3691799"/>
            <a:ext cx="3334215" cy="923330"/>
          </a:xfrm>
          <a:prstGeom prst="rect">
            <a:avLst/>
          </a:prstGeom>
          <a:noFill/>
        </p:spPr>
        <p:txBody>
          <a:bodyPr wrap="square" rtlCol="0">
            <a:spAutoFit/>
          </a:bodyPr>
          <a:lstStyle/>
          <a:p>
            <a:r>
              <a:rPr lang="en-GB" sz="5400" dirty="0">
                <a:latin typeface="OpenDyslexicAlta" pitchFamily="2" charset="77"/>
              </a:rPr>
              <a:t>w r </a:t>
            </a:r>
            <a:r>
              <a:rPr lang="en-GB" sz="5400" dirty="0" err="1">
                <a:latin typeface="OpenDyslexicAlta" pitchFamily="2" charset="77"/>
              </a:rPr>
              <a:t>i</a:t>
            </a:r>
            <a:r>
              <a:rPr lang="en-GB" sz="5400" dirty="0">
                <a:latin typeface="OpenDyslexicAlta" pitchFamily="2" charset="77"/>
              </a:rPr>
              <a:t>   e</a:t>
            </a:r>
          </a:p>
        </p:txBody>
      </p:sp>
      <p:graphicFrame>
        <p:nvGraphicFramePr>
          <p:cNvPr id="5" name="Table 4">
            <a:extLst>
              <a:ext uri="{FF2B5EF4-FFF2-40B4-BE49-F238E27FC236}">
                <a16:creationId xmlns:a16="http://schemas.microsoft.com/office/drawing/2014/main" id="{07ED2821-C277-4142-83F4-A23092401E78}"/>
              </a:ext>
            </a:extLst>
          </p:cNvPr>
          <p:cNvGraphicFramePr>
            <a:graphicFrameLocks noGrp="1"/>
          </p:cNvGraphicFramePr>
          <p:nvPr>
            <p:extLst>
              <p:ext uri="{D42A27DB-BD31-4B8C-83A1-F6EECF244321}">
                <p14:modId xmlns:p14="http://schemas.microsoft.com/office/powerpoint/2010/main" val="2511219592"/>
              </p:ext>
            </p:extLst>
          </p:nvPr>
        </p:nvGraphicFramePr>
        <p:xfrm>
          <a:off x="474331" y="1353158"/>
          <a:ext cx="2787650" cy="5034465"/>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62465">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write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written</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wrong</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wrap</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wren</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wrecked</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wrapped</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wriggle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wrestle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wrote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299033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D83D12-CB5D-4854-B948-DA42FEE55746}"/>
              </a:ext>
            </a:extLst>
          </p:cNvPr>
          <p:cNvSpPr txBox="1"/>
          <p:nvPr/>
        </p:nvSpPr>
        <p:spPr>
          <a:xfrm>
            <a:off x="1704870" y="1865438"/>
            <a:ext cx="8782259" cy="1323439"/>
          </a:xfrm>
          <a:prstGeom prst="rect">
            <a:avLst/>
          </a:prstGeom>
          <a:noFill/>
        </p:spPr>
        <p:txBody>
          <a:bodyPr wrap="square" rtlCol="0">
            <a:spAutoFit/>
          </a:bodyPr>
          <a:lstStyle/>
          <a:p>
            <a:pPr algn="ctr"/>
            <a:r>
              <a:rPr lang="en-GB" sz="8000" dirty="0">
                <a:latin typeface="OpenDyslexicAlta" pitchFamily="2" charset="77"/>
              </a:rPr>
              <a:t>wrapped</a:t>
            </a:r>
          </a:p>
        </p:txBody>
      </p:sp>
      <p:sp>
        <p:nvSpPr>
          <p:cNvPr id="7" name="TextBox 6">
            <a:extLst>
              <a:ext uri="{FF2B5EF4-FFF2-40B4-BE49-F238E27FC236}">
                <a16:creationId xmlns:a16="http://schemas.microsoft.com/office/drawing/2014/main" id="{C6BC6226-7884-4174-9B43-8E39CD446EC1}"/>
              </a:ext>
            </a:extLst>
          </p:cNvPr>
          <p:cNvSpPr txBox="1"/>
          <p:nvPr/>
        </p:nvSpPr>
        <p:spPr>
          <a:xfrm>
            <a:off x="7108465" y="737144"/>
            <a:ext cx="591014" cy="5355312"/>
          </a:xfrm>
          <a:prstGeom prst="rect">
            <a:avLst/>
          </a:prstGeom>
          <a:noFill/>
        </p:spPr>
        <p:txBody>
          <a:bodyPr wrap="square" rtlCol="0">
            <a:spAutoFit/>
          </a:bodyPr>
          <a:lstStyle/>
          <a:p>
            <a:pPr algn="ctr"/>
            <a:r>
              <a:rPr lang="en-GB" sz="4800" dirty="0">
                <a:latin typeface="OpenDyslexicAlta" pitchFamily="2" charset="77"/>
              </a:rPr>
              <a:t>w</a:t>
            </a:r>
            <a:br>
              <a:rPr lang="en-GB" sz="4800" dirty="0">
                <a:latin typeface="OpenDyslexicAlta" pitchFamily="2" charset="77"/>
              </a:rPr>
            </a:br>
            <a:r>
              <a:rPr lang="en-GB" sz="4800" dirty="0">
                <a:latin typeface="OpenDyslexicAlta" pitchFamily="2" charset="77"/>
              </a:rPr>
              <a:t>r</a:t>
            </a:r>
            <a:br>
              <a:rPr lang="en-GB" sz="4800" dirty="0">
                <a:latin typeface="OpenDyslexicAlta" pitchFamily="2" charset="77"/>
              </a:rPr>
            </a:br>
            <a:endParaRPr lang="en-GB" sz="4800" dirty="0">
              <a:latin typeface="OpenDyslexicAlta" pitchFamily="2" charset="77"/>
            </a:endParaRPr>
          </a:p>
          <a:p>
            <a:r>
              <a:rPr lang="en-GB" sz="4800" dirty="0">
                <a:latin typeface="OpenDyslexicAlta" pitchFamily="2" charset="77"/>
              </a:rPr>
              <a:t>s</a:t>
            </a:r>
            <a:br>
              <a:rPr lang="en-GB" sz="4800" dirty="0">
                <a:latin typeface="OpenDyslexicAlta" pitchFamily="2" charset="77"/>
              </a:rPr>
            </a:br>
            <a:r>
              <a:rPr lang="en-GB" sz="4800" dirty="0">
                <a:latin typeface="OpenDyslexicAlta" pitchFamily="2" charset="77"/>
              </a:rPr>
              <a:t>t</a:t>
            </a:r>
            <a:br>
              <a:rPr lang="en-GB" sz="4800" dirty="0">
                <a:latin typeface="OpenDyslexicAlta" pitchFamily="2" charset="77"/>
              </a:rPr>
            </a:br>
            <a:r>
              <a:rPr lang="en-GB" sz="4800" dirty="0">
                <a:latin typeface="OpenDyslexicAlta" pitchFamily="2" charset="77"/>
              </a:rPr>
              <a:t>l</a:t>
            </a:r>
            <a:br>
              <a:rPr lang="en-GB" sz="5400" dirty="0">
                <a:latin typeface="OpenDyslexicAlta" pitchFamily="2" charset="77"/>
              </a:rPr>
            </a:br>
            <a:r>
              <a:rPr lang="en-GB" sz="4800" dirty="0">
                <a:latin typeface="OpenDyslexicAlta" pitchFamily="2" charset="77"/>
              </a:rPr>
              <a:t>e</a:t>
            </a:r>
            <a:endParaRPr lang="en-GB" sz="5400" dirty="0">
              <a:latin typeface="OpenDyslexicAlta" pitchFamily="2" charset="77"/>
            </a:endParaRPr>
          </a:p>
        </p:txBody>
      </p:sp>
      <p:sp>
        <p:nvSpPr>
          <p:cNvPr id="8" name="TextBox 7">
            <a:extLst>
              <a:ext uri="{FF2B5EF4-FFF2-40B4-BE49-F238E27FC236}">
                <a16:creationId xmlns:a16="http://schemas.microsoft.com/office/drawing/2014/main" id="{99CD3587-A900-4DBB-8A10-25839B710626}"/>
              </a:ext>
            </a:extLst>
          </p:cNvPr>
          <p:cNvSpPr txBox="1"/>
          <p:nvPr/>
        </p:nvSpPr>
        <p:spPr>
          <a:xfrm>
            <a:off x="5358728" y="3691799"/>
            <a:ext cx="3334215" cy="830997"/>
          </a:xfrm>
          <a:prstGeom prst="rect">
            <a:avLst/>
          </a:prstGeom>
          <a:noFill/>
        </p:spPr>
        <p:txBody>
          <a:bodyPr wrap="square" rtlCol="0">
            <a:spAutoFit/>
          </a:bodyPr>
          <a:lstStyle/>
          <a:p>
            <a:r>
              <a:rPr lang="en-GB" sz="4800" dirty="0">
                <a:latin typeface="OpenDyslexicAlta" pitchFamily="2" charset="77"/>
              </a:rPr>
              <a:t>w r </a:t>
            </a:r>
            <a:r>
              <a:rPr lang="en-GB" sz="4800" dirty="0" err="1">
                <a:latin typeface="OpenDyslexicAlta" pitchFamily="2" charset="77"/>
              </a:rPr>
              <a:t>i</a:t>
            </a:r>
            <a:r>
              <a:rPr lang="en-GB" sz="4800" dirty="0">
                <a:latin typeface="OpenDyslexicAlta" pitchFamily="2" charset="77"/>
              </a:rPr>
              <a:t>   e</a:t>
            </a:r>
          </a:p>
        </p:txBody>
      </p:sp>
      <p:sp>
        <p:nvSpPr>
          <p:cNvPr id="6" name="TextBox 5">
            <a:extLst>
              <a:ext uri="{FF2B5EF4-FFF2-40B4-BE49-F238E27FC236}">
                <a16:creationId xmlns:a16="http://schemas.microsoft.com/office/drawing/2014/main" id="{B9384BE1-B04C-49D0-B2B5-ADC413423779}"/>
              </a:ext>
            </a:extLst>
          </p:cNvPr>
          <p:cNvSpPr txBox="1"/>
          <p:nvPr/>
        </p:nvSpPr>
        <p:spPr>
          <a:xfrm>
            <a:off x="6232905" y="5144262"/>
            <a:ext cx="5382162" cy="830997"/>
          </a:xfrm>
          <a:prstGeom prst="rect">
            <a:avLst/>
          </a:prstGeom>
          <a:noFill/>
        </p:spPr>
        <p:txBody>
          <a:bodyPr wrap="square" rtlCol="0">
            <a:spAutoFit/>
          </a:bodyPr>
          <a:lstStyle/>
          <a:p>
            <a:r>
              <a:rPr lang="en-GB" sz="4800" dirty="0" err="1">
                <a:solidFill>
                  <a:srgbClr val="FF3860"/>
                </a:solidFill>
                <a:latin typeface="OpenDyslexicAlta" pitchFamily="2" charset="77"/>
              </a:rPr>
              <a:t>wr</a:t>
            </a:r>
            <a:r>
              <a:rPr lang="en-GB" sz="4800" dirty="0">
                <a:solidFill>
                  <a:srgbClr val="FF3860"/>
                </a:solidFill>
                <a:latin typeface="OpenDyslexicAlta" pitchFamily="2" charset="77"/>
              </a:rPr>
              <a:t>  </a:t>
            </a:r>
            <a:r>
              <a:rPr lang="en-GB" sz="4800" dirty="0" err="1">
                <a:solidFill>
                  <a:srgbClr val="FF3860"/>
                </a:solidFill>
                <a:latin typeface="OpenDyslexicAlta" pitchFamily="2" charset="77"/>
              </a:rPr>
              <a:t>cked</a:t>
            </a:r>
            <a:r>
              <a:rPr lang="en-GB" sz="4800" dirty="0">
                <a:solidFill>
                  <a:srgbClr val="FF3860"/>
                </a:solidFill>
                <a:latin typeface="OpenDyslexicAlta" pitchFamily="2" charset="77"/>
              </a:rPr>
              <a:t>  </a:t>
            </a:r>
          </a:p>
        </p:txBody>
      </p:sp>
      <p:sp>
        <p:nvSpPr>
          <p:cNvPr id="9" name="TextBox 8">
            <a:extLst>
              <a:ext uri="{FF2B5EF4-FFF2-40B4-BE49-F238E27FC236}">
                <a16:creationId xmlns:a16="http://schemas.microsoft.com/office/drawing/2014/main" id="{7CC08B12-76B9-46AE-8A4E-936A8F6CC9D6}"/>
              </a:ext>
            </a:extLst>
          </p:cNvPr>
          <p:cNvSpPr txBox="1"/>
          <p:nvPr/>
        </p:nvSpPr>
        <p:spPr>
          <a:xfrm>
            <a:off x="3923430" y="2786084"/>
            <a:ext cx="591014" cy="3046988"/>
          </a:xfrm>
          <a:prstGeom prst="rect">
            <a:avLst/>
          </a:prstGeom>
          <a:noFill/>
        </p:spPr>
        <p:txBody>
          <a:bodyPr wrap="square" rtlCol="0">
            <a:spAutoFit/>
          </a:bodyPr>
          <a:lstStyle/>
          <a:p>
            <a:r>
              <a:rPr lang="en-GB" sz="4800" dirty="0">
                <a:latin typeface="OpenDyslexicAlta" pitchFamily="2" charset="77"/>
              </a:rPr>
              <a:t>r</a:t>
            </a:r>
            <a:br>
              <a:rPr lang="en-GB" sz="4800" dirty="0">
                <a:latin typeface="OpenDyslexicAlta" pitchFamily="2" charset="77"/>
              </a:rPr>
            </a:br>
            <a:r>
              <a:rPr lang="en-GB" sz="4800" dirty="0">
                <a:latin typeface="OpenDyslexicAlta" pitchFamily="2" charset="77"/>
              </a:rPr>
              <a:t>o</a:t>
            </a:r>
            <a:br>
              <a:rPr lang="en-GB" sz="4800" dirty="0">
                <a:latin typeface="OpenDyslexicAlta" pitchFamily="2" charset="77"/>
              </a:rPr>
            </a:br>
            <a:r>
              <a:rPr lang="en-GB" sz="4800" dirty="0">
                <a:latin typeface="OpenDyslexicAlta" pitchFamily="2" charset="77"/>
              </a:rPr>
              <a:t>t</a:t>
            </a:r>
            <a:br>
              <a:rPr lang="en-GB" sz="4800" dirty="0">
                <a:latin typeface="OpenDyslexicAlta" pitchFamily="2" charset="77"/>
              </a:rPr>
            </a:br>
            <a:r>
              <a:rPr lang="en-GB" sz="4800" dirty="0">
                <a:latin typeface="OpenDyslexicAlta" pitchFamily="2" charset="77"/>
              </a:rPr>
              <a:t>e</a:t>
            </a:r>
          </a:p>
        </p:txBody>
      </p:sp>
      <p:sp>
        <p:nvSpPr>
          <p:cNvPr id="10" name="TextBox 9">
            <a:extLst>
              <a:ext uri="{FF2B5EF4-FFF2-40B4-BE49-F238E27FC236}">
                <a16:creationId xmlns:a16="http://schemas.microsoft.com/office/drawing/2014/main" id="{16FD7CE8-316D-448A-B5EB-7D425D7498AF}"/>
              </a:ext>
            </a:extLst>
          </p:cNvPr>
          <p:cNvSpPr txBox="1"/>
          <p:nvPr/>
        </p:nvSpPr>
        <p:spPr>
          <a:xfrm>
            <a:off x="1726303" y="4934733"/>
            <a:ext cx="5382162" cy="923330"/>
          </a:xfrm>
          <a:prstGeom prst="rect">
            <a:avLst/>
          </a:prstGeom>
          <a:noFill/>
        </p:spPr>
        <p:txBody>
          <a:bodyPr wrap="square" rtlCol="0">
            <a:spAutoFit/>
          </a:bodyPr>
          <a:lstStyle/>
          <a:p>
            <a:pPr algn="just"/>
            <a:r>
              <a:rPr lang="en-GB" sz="4800" dirty="0" err="1">
                <a:solidFill>
                  <a:srgbClr val="FF3860"/>
                </a:solidFill>
                <a:latin typeface="OpenDyslexicAlta" pitchFamily="2" charset="77"/>
              </a:rPr>
              <a:t>wriggl</a:t>
            </a:r>
            <a:r>
              <a:rPr lang="en-GB" sz="4800" dirty="0">
                <a:solidFill>
                  <a:srgbClr val="FF3860"/>
                </a:solidFill>
                <a:latin typeface="OpenDyslexicAlta" pitchFamily="2" charset="77"/>
              </a:rPr>
              <a:t>  </a:t>
            </a:r>
            <a:r>
              <a:rPr lang="en-GB" sz="5400" dirty="0">
                <a:solidFill>
                  <a:srgbClr val="FF3860"/>
                </a:solidFill>
                <a:latin typeface="OpenDyslexicAlta" pitchFamily="2" charset="77"/>
              </a:rPr>
              <a:t>  </a:t>
            </a:r>
          </a:p>
        </p:txBody>
      </p:sp>
      <p:sp>
        <p:nvSpPr>
          <p:cNvPr id="11" name="TextBox 10">
            <a:extLst>
              <a:ext uri="{FF2B5EF4-FFF2-40B4-BE49-F238E27FC236}">
                <a16:creationId xmlns:a16="http://schemas.microsoft.com/office/drawing/2014/main" id="{73B66108-3B08-40DE-9713-828037177B1D}"/>
              </a:ext>
            </a:extLst>
          </p:cNvPr>
          <p:cNvSpPr txBox="1"/>
          <p:nvPr/>
        </p:nvSpPr>
        <p:spPr>
          <a:xfrm>
            <a:off x="5842174" y="19783"/>
            <a:ext cx="591014" cy="3139321"/>
          </a:xfrm>
          <a:prstGeom prst="rect">
            <a:avLst/>
          </a:prstGeom>
          <a:noFill/>
        </p:spPr>
        <p:txBody>
          <a:bodyPr wrap="square" rtlCol="0">
            <a:spAutoFit/>
          </a:bodyPr>
          <a:lstStyle/>
          <a:p>
            <a:pPr algn="ctr"/>
            <a:r>
              <a:rPr lang="en-GB" sz="4800" dirty="0">
                <a:solidFill>
                  <a:srgbClr val="FF3860"/>
                </a:solidFill>
                <a:latin typeface="OpenDyslexicAlta" pitchFamily="2" charset="77"/>
              </a:rPr>
              <a:t>w</a:t>
            </a:r>
            <a:br>
              <a:rPr lang="en-GB" sz="4800" dirty="0">
                <a:solidFill>
                  <a:srgbClr val="FF3860"/>
                </a:solidFill>
                <a:latin typeface="OpenDyslexicAlta" pitchFamily="2" charset="77"/>
              </a:rPr>
            </a:br>
            <a:r>
              <a:rPr lang="en-GB" sz="4800" dirty="0">
                <a:solidFill>
                  <a:srgbClr val="FF3860"/>
                </a:solidFill>
                <a:latin typeface="OpenDyslexicAlta" pitchFamily="2" charset="77"/>
              </a:rPr>
              <a:t>r</a:t>
            </a:r>
            <a:br>
              <a:rPr lang="en-GB" sz="4800" dirty="0">
                <a:solidFill>
                  <a:srgbClr val="FF3860"/>
                </a:solidFill>
                <a:latin typeface="OpenDyslexicAlta" pitchFamily="2" charset="77"/>
              </a:rPr>
            </a:br>
            <a:r>
              <a:rPr lang="en-GB" sz="4800" dirty="0">
                <a:solidFill>
                  <a:srgbClr val="FF3860"/>
                </a:solidFill>
                <a:latin typeface="OpenDyslexicAlta" pitchFamily="2" charset="77"/>
              </a:rPr>
              <a:t>a</a:t>
            </a:r>
            <a:br>
              <a:rPr lang="en-GB" sz="5400" dirty="0">
                <a:solidFill>
                  <a:srgbClr val="FF3860"/>
                </a:solidFill>
                <a:latin typeface="OpenDyslexicAlta" pitchFamily="2" charset="77"/>
              </a:rPr>
            </a:br>
            <a:r>
              <a:rPr lang="en-GB" sz="5400" dirty="0">
                <a:solidFill>
                  <a:srgbClr val="FF3860"/>
                </a:solidFill>
                <a:latin typeface="OpenDyslexicAlta" pitchFamily="2" charset="77"/>
              </a:rPr>
              <a:t> </a:t>
            </a:r>
            <a:r>
              <a:rPr lang="en-GB" sz="5400" dirty="0">
                <a:latin typeface="OpenDyslexicAlta" pitchFamily="2" charset="77"/>
              </a:rPr>
              <a:t>  </a:t>
            </a:r>
          </a:p>
        </p:txBody>
      </p:sp>
      <p:sp>
        <p:nvSpPr>
          <p:cNvPr id="12" name="TextBox 11">
            <a:extLst>
              <a:ext uri="{FF2B5EF4-FFF2-40B4-BE49-F238E27FC236}">
                <a16:creationId xmlns:a16="http://schemas.microsoft.com/office/drawing/2014/main" id="{86CEB725-7453-4818-A92C-CA7563781835}"/>
              </a:ext>
            </a:extLst>
          </p:cNvPr>
          <p:cNvSpPr txBox="1"/>
          <p:nvPr/>
        </p:nvSpPr>
        <p:spPr>
          <a:xfrm>
            <a:off x="2886410" y="2214471"/>
            <a:ext cx="591014" cy="3877985"/>
          </a:xfrm>
          <a:prstGeom prst="rect">
            <a:avLst/>
          </a:prstGeom>
          <a:noFill/>
        </p:spPr>
        <p:txBody>
          <a:bodyPr wrap="square" rtlCol="0">
            <a:spAutoFit/>
          </a:bodyPr>
          <a:lstStyle/>
          <a:p>
            <a:pPr algn="ctr"/>
            <a:r>
              <a:rPr lang="en-GB" sz="4800" dirty="0">
                <a:solidFill>
                  <a:srgbClr val="FF3860"/>
                </a:solidFill>
                <a:latin typeface="OpenDyslexicAlta" pitchFamily="2" charset="77"/>
              </a:rPr>
              <a:t>w</a:t>
            </a:r>
            <a:br>
              <a:rPr lang="en-GB" sz="4800" dirty="0">
                <a:solidFill>
                  <a:srgbClr val="FF3860"/>
                </a:solidFill>
                <a:latin typeface="OpenDyslexicAlta" pitchFamily="2" charset="77"/>
              </a:rPr>
            </a:br>
            <a:r>
              <a:rPr lang="en-GB" sz="4800" dirty="0">
                <a:solidFill>
                  <a:srgbClr val="FF3860"/>
                </a:solidFill>
                <a:latin typeface="OpenDyslexicAlta" pitchFamily="2" charset="77"/>
              </a:rPr>
              <a:t>r</a:t>
            </a:r>
            <a:br>
              <a:rPr lang="en-GB" sz="4800" dirty="0">
                <a:solidFill>
                  <a:srgbClr val="FF3860"/>
                </a:solidFill>
                <a:latin typeface="OpenDyslexicAlta" pitchFamily="2" charset="77"/>
              </a:rPr>
            </a:br>
            <a:r>
              <a:rPr lang="en-GB" sz="4800" dirty="0">
                <a:solidFill>
                  <a:srgbClr val="FF3860"/>
                </a:solidFill>
                <a:latin typeface="OpenDyslexicAlta" pitchFamily="2" charset="77"/>
              </a:rPr>
              <a:t>o n</a:t>
            </a:r>
            <a:br>
              <a:rPr lang="en-GB" sz="5400" dirty="0">
                <a:solidFill>
                  <a:srgbClr val="FF3860"/>
                </a:solidFill>
                <a:latin typeface="OpenDyslexicAlta" pitchFamily="2" charset="77"/>
              </a:rPr>
            </a:br>
            <a:r>
              <a:rPr lang="en-GB" sz="5400" dirty="0">
                <a:latin typeface="OpenDyslexicAlta" pitchFamily="2" charset="77"/>
              </a:rPr>
              <a:t>   </a:t>
            </a:r>
          </a:p>
        </p:txBody>
      </p:sp>
      <p:sp>
        <p:nvSpPr>
          <p:cNvPr id="13" name="TextBox 12">
            <a:extLst>
              <a:ext uri="{FF2B5EF4-FFF2-40B4-BE49-F238E27FC236}">
                <a16:creationId xmlns:a16="http://schemas.microsoft.com/office/drawing/2014/main" id="{EF59ACDC-B9CD-4312-9327-C42555D76AB7}"/>
              </a:ext>
            </a:extLst>
          </p:cNvPr>
          <p:cNvSpPr txBox="1"/>
          <p:nvPr/>
        </p:nvSpPr>
        <p:spPr>
          <a:xfrm>
            <a:off x="7012549" y="737144"/>
            <a:ext cx="3334215" cy="830997"/>
          </a:xfrm>
          <a:prstGeom prst="rect">
            <a:avLst/>
          </a:prstGeom>
          <a:noFill/>
        </p:spPr>
        <p:txBody>
          <a:bodyPr wrap="square" rtlCol="0">
            <a:spAutoFit/>
          </a:bodyPr>
          <a:lstStyle/>
          <a:p>
            <a:r>
              <a:rPr lang="en-GB" sz="4800" dirty="0">
                <a:solidFill>
                  <a:srgbClr val="FF3860"/>
                </a:solidFill>
                <a:latin typeface="OpenDyslexicAlta" pitchFamily="2" charset="77"/>
              </a:rPr>
              <a:t>   ren</a:t>
            </a:r>
          </a:p>
        </p:txBody>
      </p:sp>
      <p:sp>
        <p:nvSpPr>
          <p:cNvPr id="14" name="TextBox 13">
            <a:extLst>
              <a:ext uri="{FF2B5EF4-FFF2-40B4-BE49-F238E27FC236}">
                <a16:creationId xmlns:a16="http://schemas.microsoft.com/office/drawing/2014/main" id="{CA36E65E-B7AD-4A99-AA18-8548D3274F9E}"/>
              </a:ext>
            </a:extLst>
          </p:cNvPr>
          <p:cNvSpPr txBox="1"/>
          <p:nvPr/>
        </p:nvSpPr>
        <p:spPr>
          <a:xfrm>
            <a:off x="6356605" y="33446"/>
            <a:ext cx="5382162" cy="830997"/>
          </a:xfrm>
          <a:prstGeom prst="rect">
            <a:avLst/>
          </a:prstGeom>
          <a:noFill/>
        </p:spPr>
        <p:txBody>
          <a:bodyPr wrap="square" rtlCol="0">
            <a:spAutoFit/>
          </a:bodyPr>
          <a:lstStyle/>
          <a:p>
            <a:r>
              <a:rPr lang="en-GB" sz="4800" dirty="0" err="1">
                <a:solidFill>
                  <a:srgbClr val="FF3860"/>
                </a:solidFill>
                <a:latin typeface="OpenDyslexicAlta" pitchFamily="2" charset="77"/>
              </a:rPr>
              <a:t>ritten</a:t>
            </a:r>
            <a:r>
              <a:rPr lang="en-GB" sz="4800" dirty="0">
                <a:latin typeface="OpenDyslexicAlta" pitchFamily="2" charset="77"/>
              </a:rPr>
              <a:t>  </a:t>
            </a:r>
          </a:p>
        </p:txBody>
      </p:sp>
    </p:spTree>
    <p:extLst>
      <p:ext uri="{BB962C8B-B14F-4D97-AF65-F5344CB8AC3E}">
        <p14:creationId xmlns:p14="http://schemas.microsoft.com/office/powerpoint/2010/main" val="272486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/j/ sound spelled </a:t>
            </a:r>
            <a:r>
              <a:rPr lang="mr-IN" dirty="0"/>
              <a:t>–</a:t>
            </a:r>
            <a:r>
              <a:rPr lang="en-GB" dirty="0" err="1"/>
              <a:t>dge</a:t>
            </a:r>
            <a:r>
              <a:rPr lang="en-GB" dirty="0"/>
              <a:t> at the end of words.  This spelling is used after the short vowel sounds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a:t>
            </a:r>
          </a:p>
        </p:txBody>
      </p:sp>
    </p:spTree>
    <p:extLst>
      <p:ext uri="{BB962C8B-B14F-4D97-AF65-F5344CB8AC3E}">
        <p14:creationId xmlns:p14="http://schemas.microsoft.com/office/powerpoint/2010/main" val="31929944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80554562"/>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776833476"/>
                    </a:ext>
                  </a:extLst>
                </a:gridCol>
                <a:gridCol w="1858433">
                  <a:extLst>
                    <a:ext uri="{9D8B030D-6E8A-4147-A177-3AD203B41FA5}">
                      <a16:colId xmlns:a16="http://schemas.microsoft.com/office/drawing/2014/main" val="67446502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write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written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wrong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wrap</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wren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wrecked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wrapped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wriggle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wrestle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wrote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371748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/r/ sound spelled ’</a:t>
                      </a:r>
                      <a:r>
                        <a:rPr lang="en-GB" sz="1400" baseline="0" dirty="0" err="1">
                          <a:latin typeface="Muli" pitchFamily="2" charset="77"/>
                        </a:rPr>
                        <a:t>wr</a:t>
                      </a:r>
                      <a:r>
                        <a:rPr lang="en-GB" sz="1400" baseline="0" dirty="0">
                          <a:latin typeface="Muli" pitchFamily="2" charset="77"/>
                        </a:rPr>
                        <a:t>’ at the beginning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8709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write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written</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wrong</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wrap</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wren</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wrecked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wrapped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wriggle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wrestle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wrote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 /r/ sound spelled ’</a:t>
                      </a:r>
                      <a:r>
                        <a:rPr lang="en-GB" sz="1400" b="0" i="0" baseline="0" dirty="0" err="1">
                          <a:latin typeface="Muli" pitchFamily="2" charset="77"/>
                        </a:rPr>
                        <a:t>wr</a:t>
                      </a:r>
                      <a:r>
                        <a:rPr lang="en-GB" sz="1400" b="0" i="0" baseline="0" dirty="0">
                          <a:latin typeface="Muli" pitchFamily="2" charset="77"/>
                        </a:rPr>
                        <a:t>’ at the beginning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0" i="0" baseline="0" dirty="0">
                          <a:latin typeface="Muli" pitchFamily="2" charset="77"/>
                        </a:rPr>
                        <a:t>Name:</a:t>
                      </a:r>
                      <a:endParaRPr lang="en-GB" sz="1400" b="0" i="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3321397703"/>
              </p:ext>
            </p:extLst>
          </p:nvPr>
        </p:nvGraphicFramePr>
        <p:xfrm>
          <a:off x="3515095" y="1351626"/>
          <a:ext cx="8170721" cy="5277770"/>
        </p:xfrm>
        <a:graphic>
          <a:graphicData uri="http://schemas.openxmlformats.org/drawingml/2006/table">
            <a:tbl>
              <a:tblPr firstRow="1" bandRow="1">
                <a:tableStyleId>{5940675A-B579-460E-94D1-54222C63F5DA}</a:tableStyleId>
              </a:tblPr>
              <a:tblGrid>
                <a:gridCol w="2693925">
                  <a:extLst>
                    <a:ext uri="{9D8B030D-6E8A-4147-A177-3AD203B41FA5}">
                      <a16:colId xmlns:a16="http://schemas.microsoft.com/office/drawing/2014/main" val="20000"/>
                    </a:ext>
                  </a:extLst>
                </a:gridCol>
                <a:gridCol w="1880663">
                  <a:extLst>
                    <a:ext uri="{9D8B030D-6E8A-4147-A177-3AD203B41FA5}">
                      <a16:colId xmlns:a16="http://schemas.microsoft.com/office/drawing/2014/main" val="20001"/>
                    </a:ext>
                  </a:extLst>
                </a:gridCol>
                <a:gridCol w="994940">
                  <a:extLst>
                    <a:ext uri="{9D8B030D-6E8A-4147-A177-3AD203B41FA5}">
                      <a16:colId xmlns:a16="http://schemas.microsoft.com/office/drawing/2014/main" val="20002"/>
                    </a:ext>
                  </a:extLst>
                </a:gridCol>
                <a:gridCol w="2601193">
                  <a:extLst>
                    <a:ext uri="{9D8B030D-6E8A-4147-A177-3AD203B41FA5}">
                      <a16:colId xmlns:a16="http://schemas.microsoft.com/office/drawing/2014/main" val="20003"/>
                    </a:ext>
                  </a:extLst>
                </a:gridCol>
              </a:tblGrid>
              <a:tr h="635859">
                <a:tc gridSpan="4">
                  <a:txBody>
                    <a:bodyPr/>
                    <a:lstStyle/>
                    <a:p>
                      <a:r>
                        <a:rPr lang="en-GB" b="0" i="0" dirty="0">
                          <a:latin typeface="OpenDyslexicAlta" pitchFamily="2" charset="77"/>
                          <a:ea typeface="OpenDyslexic" charset="0"/>
                          <a:cs typeface="OpenDyslexic" charset="0"/>
                        </a:rPr>
                        <a:t>Use ‘</a:t>
                      </a:r>
                      <a:r>
                        <a:rPr lang="en-GB" b="0" i="0" dirty="0" err="1">
                          <a:latin typeface="OpenDyslexicAlta" pitchFamily="2" charset="77"/>
                          <a:ea typeface="OpenDyslexic" charset="0"/>
                          <a:cs typeface="OpenDyslexic" charset="0"/>
                        </a:rPr>
                        <a:t>wr</a:t>
                      </a:r>
                      <a:r>
                        <a:rPr lang="en-GB" b="0" i="0" dirty="0">
                          <a:latin typeface="OpenDyslexicAlta" pitchFamily="2" charset="77"/>
                          <a:ea typeface="OpenDyslexic" charset="0"/>
                          <a:cs typeface="OpenDyslexic" charset="0"/>
                        </a:rPr>
                        <a:t>’</a:t>
                      </a:r>
                      <a:r>
                        <a:rPr lang="en-GB" b="0" i="0" baseline="0" dirty="0">
                          <a:latin typeface="OpenDyslexicAlta" pitchFamily="2" charset="77"/>
                          <a:ea typeface="OpenDyslexic" charset="0"/>
                          <a:cs typeface="OpenDyslexic" charset="0"/>
                        </a:rPr>
                        <a:t> to create the words from your spelling list. Can you think of any more?</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hMerge="1">
                  <a:txBody>
                    <a:bodyPr/>
                    <a:lstStyle/>
                    <a:p>
                      <a:endParaRPr lang="en-GB" dirty="0"/>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463769">
                <a:tc rowSpan="10">
                  <a:txBody>
                    <a:bodyPr/>
                    <a:lstStyle/>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r>
                        <a:rPr lang="en-GB" sz="5400" b="0" i="0" dirty="0" err="1">
                          <a:latin typeface="OpenDyslexicAlta" pitchFamily="2" charset="77"/>
                          <a:ea typeface="OpenDyslexic" charset="0"/>
                          <a:cs typeface="OpenDyslexic" charset="0"/>
                        </a:rPr>
                        <a:t>wr</a:t>
                      </a:r>
                      <a:r>
                        <a:rPr lang="en-GB" sz="5400" b="0" i="0" baseline="0" dirty="0">
                          <a:latin typeface="OpenDyslexicAlta" pitchFamily="2" charset="77"/>
                          <a:ea typeface="OpenDyslexic" charset="0"/>
                          <a:cs typeface="OpenDyslexic" charset="0"/>
                        </a:rPr>
                        <a:t> + </a:t>
                      </a:r>
                      <a:endParaRPr lang="en-GB" sz="5400" b="0" i="0" dirty="0">
                        <a:latin typeface="OpenDyslexicAlta" pitchFamily="2" charset="77"/>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ong</a:t>
                      </a:r>
                      <a:endParaRPr lang="en-GB" sz="2000" b="0" i="0" dirty="0">
                        <a:latin typeface="OpenDyslexicAlta" pitchFamily="2" charset="77"/>
                        <a:ea typeface="OpenDyslexic" charset="0"/>
                        <a:cs typeface="OpenDyslexic" charset="0"/>
                      </a:endParaRPr>
                    </a:p>
                  </a:txBody>
                  <a:tcPr/>
                </a:tc>
                <a:tc rowSpan="10">
                  <a:txBody>
                    <a:bodyPr/>
                    <a:lstStyle/>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pPr algn="ctr"/>
                      <a:r>
                        <a:rPr lang="en-GB" sz="5400" b="0" i="0" dirty="0">
                          <a:latin typeface="OpenDyslexicAlta" pitchFamily="2" charset="77"/>
                          <a:ea typeface="OpenDyslexic" charset="0"/>
                          <a:cs typeface="OpenDyslexic" charset="0"/>
                        </a:rPr>
                        <a:t>=</a:t>
                      </a:r>
                    </a:p>
                  </a:txBody>
                  <a:tcPr/>
                </a:tc>
                <a:tc>
                  <a:txBody>
                    <a:bodyPr/>
                    <a:lstStyle/>
                    <a:p>
                      <a:endParaRPr lang="en-GB" sz="2000"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itten</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en</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ite</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iggle</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ap</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63769">
                <a:tc vMerge="1">
                  <a:txBody>
                    <a:bodyPr/>
                    <a:lstStyle/>
                    <a:p>
                      <a:endParaRPr lang="en-GB"/>
                    </a:p>
                  </a:txBody>
                  <a:tcPr/>
                </a:tc>
                <a:tc>
                  <a:txBody>
                    <a:bodyPr/>
                    <a:lstStyle/>
                    <a:p>
                      <a:r>
                        <a:rPr lang="en-GB" sz="2000" b="0" i="0" dirty="0" err="1">
                          <a:latin typeface="OpenDyslexicAlta" pitchFamily="2" charset="77"/>
                          <a:ea typeface="OpenDyslexic" charset="0"/>
                          <a:cs typeface="OpenDyslexic" charset="0"/>
                        </a:rPr>
                        <a:t>ecked</a:t>
                      </a:r>
                      <a:endParaRPr lang="en-GB" sz="2000" b="0" i="0" dirty="0">
                        <a:latin typeface="OpenDyslexicAlta" pitchFamily="2" charset="77"/>
                        <a:ea typeface="OpenDyslexic" charset="0"/>
                        <a:cs typeface="OpenDyslexic" charset="0"/>
                      </a:endParaRPr>
                    </a:p>
                  </a:txBody>
                  <a:tcPr/>
                </a:tc>
                <a:tc vMerge="1">
                  <a:txBody>
                    <a:bodyPr/>
                    <a:lstStyle/>
                    <a:p>
                      <a:endParaRPr lang="en-GB"/>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apped</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estle</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ote</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248526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60626090"/>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write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written</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wrong</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wrap</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wren</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wrecked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wrapped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wriggle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wrestle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wrote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0166240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 /r/ sound spelled ’</a:t>
                      </a:r>
                      <a:r>
                        <a:rPr lang="en-GB" sz="1400" b="0" i="0" baseline="0" dirty="0" err="1">
                          <a:latin typeface="Muli" pitchFamily="2" charset="77"/>
                        </a:rPr>
                        <a:t>wr</a:t>
                      </a:r>
                      <a:r>
                        <a:rPr lang="en-GB" sz="1400" b="0" i="0" baseline="0" dirty="0">
                          <a:latin typeface="Muli" pitchFamily="2" charset="77"/>
                        </a:rPr>
                        <a:t>’ at the beginning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0" i="0" baseline="0" dirty="0">
                          <a:solidFill>
                            <a:srgbClr val="FF3860"/>
                          </a:solidFill>
                          <a:latin typeface="Muli" pitchFamily="2" charset="77"/>
                        </a:rPr>
                        <a:t>Answers:</a:t>
                      </a:r>
                      <a:endParaRPr lang="en-GB" sz="1400" b="0" i="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753648499"/>
              </p:ext>
            </p:extLst>
          </p:nvPr>
        </p:nvGraphicFramePr>
        <p:xfrm>
          <a:off x="3515095" y="1351626"/>
          <a:ext cx="8170721" cy="5277770"/>
        </p:xfrm>
        <a:graphic>
          <a:graphicData uri="http://schemas.openxmlformats.org/drawingml/2006/table">
            <a:tbl>
              <a:tblPr firstRow="1" bandRow="1">
                <a:tableStyleId>{5940675A-B579-460E-94D1-54222C63F5DA}</a:tableStyleId>
              </a:tblPr>
              <a:tblGrid>
                <a:gridCol w="2693925">
                  <a:extLst>
                    <a:ext uri="{9D8B030D-6E8A-4147-A177-3AD203B41FA5}">
                      <a16:colId xmlns:a16="http://schemas.microsoft.com/office/drawing/2014/main" val="20000"/>
                    </a:ext>
                  </a:extLst>
                </a:gridCol>
                <a:gridCol w="1880663">
                  <a:extLst>
                    <a:ext uri="{9D8B030D-6E8A-4147-A177-3AD203B41FA5}">
                      <a16:colId xmlns:a16="http://schemas.microsoft.com/office/drawing/2014/main" val="20001"/>
                    </a:ext>
                  </a:extLst>
                </a:gridCol>
                <a:gridCol w="994940">
                  <a:extLst>
                    <a:ext uri="{9D8B030D-6E8A-4147-A177-3AD203B41FA5}">
                      <a16:colId xmlns:a16="http://schemas.microsoft.com/office/drawing/2014/main" val="20002"/>
                    </a:ext>
                  </a:extLst>
                </a:gridCol>
                <a:gridCol w="2601193">
                  <a:extLst>
                    <a:ext uri="{9D8B030D-6E8A-4147-A177-3AD203B41FA5}">
                      <a16:colId xmlns:a16="http://schemas.microsoft.com/office/drawing/2014/main" val="20003"/>
                    </a:ext>
                  </a:extLst>
                </a:gridCol>
              </a:tblGrid>
              <a:tr h="635859">
                <a:tc gridSpan="4">
                  <a:txBody>
                    <a:bodyPr/>
                    <a:lstStyle/>
                    <a:p>
                      <a:r>
                        <a:rPr lang="en-GB" b="0" i="0" dirty="0">
                          <a:latin typeface="OpenDyslexicAlta" pitchFamily="2" charset="77"/>
                          <a:ea typeface="OpenDyslexic" charset="0"/>
                          <a:cs typeface="OpenDyslexic" charset="0"/>
                        </a:rPr>
                        <a:t>Use ‘</a:t>
                      </a:r>
                      <a:r>
                        <a:rPr lang="en-GB" b="0" i="0" dirty="0" err="1">
                          <a:latin typeface="OpenDyslexicAlta" pitchFamily="2" charset="77"/>
                          <a:ea typeface="OpenDyslexic" charset="0"/>
                          <a:cs typeface="OpenDyslexic" charset="0"/>
                        </a:rPr>
                        <a:t>wr</a:t>
                      </a:r>
                      <a:r>
                        <a:rPr lang="en-GB" b="0" i="0" dirty="0">
                          <a:latin typeface="OpenDyslexicAlta" pitchFamily="2" charset="77"/>
                          <a:ea typeface="OpenDyslexic" charset="0"/>
                          <a:cs typeface="OpenDyslexic" charset="0"/>
                        </a:rPr>
                        <a:t>’</a:t>
                      </a:r>
                      <a:r>
                        <a:rPr lang="en-GB" b="0" i="0" baseline="0" dirty="0">
                          <a:latin typeface="OpenDyslexicAlta" pitchFamily="2" charset="77"/>
                          <a:ea typeface="OpenDyslexic" charset="0"/>
                          <a:cs typeface="OpenDyslexic" charset="0"/>
                        </a:rPr>
                        <a:t> to create the words from your spelling list. Can you think of any more?</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hMerge="1">
                  <a:txBody>
                    <a:bodyPr/>
                    <a:lstStyle/>
                    <a:p>
                      <a:endParaRPr lang="en-GB" dirty="0"/>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463769">
                <a:tc rowSpan="10">
                  <a:txBody>
                    <a:bodyPr/>
                    <a:lstStyle/>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r>
                        <a:rPr lang="en-GB" sz="5400" b="0" i="0" dirty="0" err="1">
                          <a:latin typeface="OpenDyslexicAlta" pitchFamily="2" charset="77"/>
                          <a:ea typeface="OpenDyslexic" charset="0"/>
                          <a:cs typeface="OpenDyslexic" charset="0"/>
                        </a:rPr>
                        <a:t>wr</a:t>
                      </a:r>
                      <a:r>
                        <a:rPr lang="en-GB" sz="5400" b="0" i="0" baseline="0" dirty="0">
                          <a:latin typeface="OpenDyslexicAlta" pitchFamily="2" charset="77"/>
                          <a:ea typeface="OpenDyslexic" charset="0"/>
                          <a:cs typeface="OpenDyslexic" charset="0"/>
                        </a:rPr>
                        <a:t> + </a:t>
                      </a:r>
                      <a:endParaRPr lang="en-GB" sz="5400" b="0" i="0" dirty="0">
                        <a:latin typeface="OpenDyslexicAlta" pitchFamily="2" charset="77"/>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ong</a:t>
                      </a:r>
                      <a:endParaRPr lang="en-GB" sz="2000" b="0" i="0" dirty="0">
                        <a:latin typeface="OpenDyslexicAlta" pitchFamily="2" charset="77"/>
                        <a:ea typeface="OpenDyslexic" charset="0"/>
                        <a:cs typeface="OpenDyslexic" charset="0"/>
                      </a:endParaRPr>
                    </a:p>
                  </a:txBody>
                  <a:tcPr/>
                </a:tc>
                <a:tc rowSpan="10">
                  <a:txBody>
                    <a:bodyPr/>
                    <a:lstStyle/>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pPr algn="ctr"/>
                      <a:r>
                        <a:rPr lang="en-GB" sz="5400" b="0" i="0" dirty="0">
                          <a:latin typeface="OpenDyslexicAlta" pitchFamily="2" charset="77"/>
                          <a:ea typeface="OpenDyslexic" charset="0"/>
                          <a:cs typeface="OpenDyslexic" charset="0"/>
                        </a:rPr>
                        <a:t>=</a:t>
                      </a:r>
                    </a:p>
                  </a:txBody>
                  <a:tcPr/>
                </a:tc>
                <a:tc>
                  <a:txBody>
                    <a:bodyPr/>
                    <a:lstStyle/>
                    <a:p>
                      <a:r>
                        <a:rPr lang="en-GB" sz="2000" b="0" i="0" dirty="0">
                          <a:solidFill>
                            <a:srgbClr val="FF3860"/>
                          </a:solidFill>
                          <a:latin typeface="OpenDyslexicAlta" pitchFamily="2" charset="77"/>
                          <a:ea typeface="OpenDyslexic" charset="0"/>
                          <a:cs typeface="OpenDyslexic" charset="0"/>
                        </a:rPr>
                        <a:t>wrong</a:t>
                      </a:r>
                    </a:p>
                  </a:txBody>
                  <a:tcPr/>
                </a:tc>
                <a:extLst>
                  <a:ext uri="{0D108BD9-81ED-4DB2-BD59-A6C34878D82A}">
                    <a16:rowId xmlns:a16="http://schemas.microsoft.com/office/drawing/2014/main" val="10001"/>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itten</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3860"/>
                          </a:solidFill>
                          <a:latin typeface="OpenDyslexicAlta" pitchFamily="2" charset="77"/>
                          <a:ea typeface="OpenDyslexic" charset="0"/>
                          <a:cs typeface="OpenDyslexic" charset="0"/>
                        </a:rPr>
                        <a:t>written</a:t>
                      </a:r>
                    </a:p>
                  </a:txBody>
                  <a:tcPr/>
                </a:tc>
                <a:extLst>
                  <a:ext uri="{0D108BD9-81ED-4DB2-BD59-A6C34878D82A}">
                    <a16:rowId xmlns:a16="http://schemas.microsoft.com/office/drawing/2014/main" val="10002"/>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en</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3860"/>
                          </a:solidFill>
                          <a:latin typeface="OpenDyslexicAlta" pitchFamily="2" charset="77"/>
                          <a:ea typeface="OpenDyslexic" charset="0"/>
                          <a:cs typeface="OpenDyslexic" charset="0"/>
                        </a:rPr>
                        <a:t>wren</a:t>
                      </a:r>
                    </a:p>
                  </a:txBody>
                  <a:tcPr/>
                </a:tc>
                <a:extLst>
                  <a:ext uri="{0D108BD9-81ED-4DB2-BD59-A6C34878D82A}">
                    <a16:rowId xmlns:a16="http://schemas.microsoft.com/office/drawing/2014/main" val="10003"/>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ite</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3860"/>
                          </a:solidFill>
                          <a:latin typeface="OpenDyslexicAlta" pitchFamily="2" charset="77"/>
                          <a:ea typeface="OpenDyslexic" charset="0"/>
                          <a:cs typeface="OpenDyslexic" charset="0"/>
                        </a:rPr>
                        <a:t>write</a:t>
                      </a:r>
                    </a:p>
                  </a:txBody>
                  <a:tcPr/>
                </a:tc>
                <a:extLst>
                  <a:ext uri="{0D108BD9-81ED-4DB2-BD59-A6C34878D82A}">
                    <a16:rowId xmlns:a16="http://schemas.microsoft.com/office/drawing/2014/main" val="10004"/>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iggle</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3860"/>
                          </a:solidFill>
                          <a:latin typeface="OpenDyslexicAlta" pitchFamily="2" charset="77"/>
                          <a:ea typeface="OpenDyslexic" charset="0"/>
                          <a:cs typeface="OpenDyslexic" charset="0"/>
                        </a:rPr>
                        <a:t>wriggle</a:t>
                      </a:r>
                    </a:p>
                  </a:txBody>
                  <a:tcPr/>
                </a:tc>
                <a:extLst>
                  <a:ext uri="{0D108BD9-81ED-4DB2-BD59-A6C34878D82A}">
                    <a16:rowId xmlns:a16="http://schemas.microsoft.com/office/drawing/2014/main" val="10005"/>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ap</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3860"/>
                          </a:solidFill>
                          <a:latin typeface="OpenDyslexicAlta" pitchFamily="2" charset="77"/>
                          <a:ea typeface="OpenDyslexic" charset="0"/>
                          <a:cs typeface="OpenDyslexic" charset="0"/>
                        </a:rPr>
                        <a:t>wrap</a:t>
                      </a:r>
                    </a:p>
                  </a:txBody>
                  <a:tcPr/>
                </a:tc>
                <a:extLst>
                  <a:ext uri="{0D108BD9-81ED-4DB2-BD59-A6C34878D82A}">
                    <a16:rowId xmlns:a16="http://schemas.microsoft.com/office/drawing/2014/main" val="10006"/>
                  </a:ext>
                </a:extLst>
              </a:tr>
              <a:tr h="463769">
                <a:tc vMerge="1">
                  <a:txBody>
                    <a:bodyPr/>
                    <a:lstStyle/>
                    <a:p>
                      <a:endParaRPr lang="en-GB"/>
                    </a:p>
                  </a:txBody>
                  <a:tcPr/>
                </a:tc>
                <a:tc>
                  <a:txBody>
                    <a:bodyPr/>
                    <a:lstStyle/>
                    <a:p>
                      <a:r>
                        <a:rPr lang="en-GB" sz="2000" b="0" i="0" dirty="0" err="1">
                          <a:latin typeface="OpenDyslexicAlta" pitchFamily="2" charset="77"/>
                          <a:ea typeface="OpenDyslexic" charset="0"/>
                          <a:cs typeface="OpenDyslexic" charset="0"/>
                        </a:rPr>
                        <a:t>ecked</a:t>
                      </a:r>
                      <a:endParaRPr lang="en-GB" sz="2000" b="0" i="0" dirty="0">
                        <a:latin typeface="OpenDyslexicAlta" pitchFamily="2" charset="77"/>
                        <a:ea typeface="OpenDyslexic" charset="0"/>
                        <a:cs typeface="OpenDyslexic" charset="0"/>
                      </a:endParaRPr>
                    </a:p>
                  </a:txBody>
                  <a:tcPr/>
                </a:tc>
                <a:tc vMerge="1">
                  <a:txBody>
                    <a:bodyPr/>
                    <a:lstStyle/>
                    <a:p>
                      <a:endParaRPr lang="en-GB"/>
                    </a:p>
                  </a:txBody>
                  <a:tcPr/>
                </a:tc>
                <a:tc>
                  <a:txBody>
                    <a:bodyPr/>
                    <a:lstStyle/>
                    <a:p>
                      <a:r>
                        <a:rPr lang="en-GB" sz="2000" b="0" i="0" dirty="0">
                          <a:solidFill>
                            <a:srgbClr val="FF3860"/>
                          </a:solidFill>
                          <a:latin typeface="OpenDyslexicAlta" pitchFamily="2" charset="77"/>
                          <a:ea typeface="OpenDyslexic" charset="0"/>
                          <a:cs typeface="OpenDyslexic" charset="0"/>
                        </a:rPr>
                        <a:t>wrecked</a:t>
                      </a:r>
                    </a:p>
                  </a:txBody>
                  <a:tcPr/>
                </a:tc>
                <a:extLst>
                  <a:ext uri="{0D108BD9-81ED-4DB2-BD59-A6C34878D82A}">
                    <a16:rowId xmlns:a16="http://schemas.microsoft.com/office/drawing/2014/main" val="10007"/>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apped</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3860"/>
                          </a:solidFill>
                          <a:latin typeface="OpenDyslexicAlta" pitchFamily="2" charset="77"/>
                          <a:ea typeface="OpenDyslexic" charset="0"/>
                          <a:cs typeface="OpenDyslexic" charset="0"/>
                        </a:rPr>
                        <a:t>wrapped</a:t>
                      </a:r>
                    </a:p>
                  </a:txBody>
                  <a:tcPr/>
                </a:tc>
                <a:extLst>
                  <a:ext uri="{0D108BD9-81ED-4DB2-BD59-A6C34878D82A}">
                    <a16:rowId xmlns:a16="http://schemas.microsoft.com/office/drawing/2014/main" val="10008"/>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estle</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3860"/>
                          </a:solidFill>
                          <a:latin typeface="OpenDyslexicAlta" pitchFamily="2" charset="77"/>
                          <a:ea typeface="OpenDyslexic" charset="0"/>
                          <a:cs typeface="OpenDyslexic" charset="0"/>
                        </a:rPr>
                        <a:t>wrestle</a:t>
                      </a:r>
                    </a:p>
                  </a:txBody>
                  <a:tcPr/>
                </a:tc>
                <a:extLst>
                  <a:ext uri="{0D108BD9-81ED-4DB2-BD59-A6C34878D82A}">
                    <a16:rowId xmlns:a16="http://schemas.microsoft.com/office/drawing/2014/main" val="10009"/>
                  </a:ext>
                </a:extLst>
              </a:tr>
              <a:tr h="463769">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err="1">
                          <a:latin typeface="OpenDyslexicAlta" pitchFamily="2" charset="77"/>
                          <a:ea typeface="OpenDyslexic" charset="0"/>
                          <a:cs typeface="OpenDyslexic" charset="0"/>
                        </a:rPr>
                        <a:t>ote</a:t>
                      </a:r>
                      <a:endParaRPr lang="en-GB" sz="2000" b="0" i="0" dirty="0">
                        <a:latin typeface="OpenDyslexicAlta" pitchFamily="2" charset="77"/>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3860"/>
                          </a:solidFill>
                          <a:latin typeface="OpenDyslexicAlta" pitchFamily="2" charset="77"/>
                          <a:ea typeface="OpenDyslexic" charset="0"/>
                          <a:cs typeface="OpenDyslexic" charset="0"/>
                        </a:rPr>
                        <a:t>wrote</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44191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/l/ or /ul/ sound spelled ’-le’ at the end of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8</a:t>
            </a:r>
          </a:p>
        </p:txBody>
      </p:sp>
    </p:spTree>
    <p:extLst>
      <p:ext uri="{BB962C8B-B14F-4D97-AF65-F5344CB8AC3E}">
        <p14:creationId xmlns:p14="http://schemas.microsoft.com/office/powerpoint/2010/main" val="2268730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8</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/l/ or /ul/ sound spelled ’-le’ at the end of words.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4006608064"/>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Words ending in ‘le’ are usually pronounced /ul/ following a consonant.  Can the children think of any words that end in ‘le’? </a:t>
                      </a:r>
                      <a:r>
                        <a:rPr lang="en-US" sz="1800" b="0" i="0" kern="1200" dirty="0">
                          <a:solidFill>
                            <a:schemeClr val="tx1"/>
                          </a:solidFill>
                          <a:effectLst/>
                          <a:latin typeface="Muli" pitchFamily="2" charset="77"/>
                          <a:ea typeface="+mn-ea"/>
                          <a:cs typeface="+mn-cs"/>
                        </a:rPr>
                        <a:t>This is the most common spelling of this sound at the end of words.</a:t>
                      </a:r>
                      <a:endParaRPr lang="en-GB" sz="1700" b="0" i="0" dirty="0">
                        <a:latin typeface="Muli" pitchFamily="2" charset="77"/>
                      </a:endParaRP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say the words and copy them down on to their whiteboard. Which words have an /ul/ sound and which have a /l/ sound? Compare the difference between the grapheme ‘le’ and the /l/ sound when it is in different positions in a word.</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the children to look at the images and write the spelling for each word, remind children that this week’s spellings have the ‘le’ ending.</a:t>
                      </a:r>
                    </a:p>
                    <a:p>
                      <a:endParaRPr lang="en-GB" sz="1700" b="0" i="0" dirty="0">
                        <a:latin typeface="Muli" pitchFamily="2" charset="77"/>
                      </a:endParaRPr>
                    </a:p>
                    <a:p>
                      <a:r>
                        <a:rPr lang="en-GB" sz="1700" b="0" i="0" dirty="0">
                          <a:latin typeface="Muli" pitchFamily="2" charset="77"/>
                        </a:rPr>
                        <a:t>Share the spellings as a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4024462665"/>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table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apple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bottle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little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middle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bubble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cable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uncle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ankle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eagle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861646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CD98-A614-4EFB-8598-48B5B1B6826B}"/>
              </a:ext>
            </a:extLst>
          </p:cNvPr>
          <p:cNvSpPr>
            <a:spLocks noGrp="1"/>
          </p:cNvSpPr>
          <p:nvPr>
            <p:ph type="title"/>
          </p:nvPr>
        </p:nvSpPr>
        <p:spPr>
          <a:xfrm>
            <a:off x="706120" y="403186"/>
            <a:ext cx="9028430" cy="1325563"/>
          </a:xfrm>
        </p:spPr>
        <p:txBody>
          <a:bodyPr>
            <a:normAutofit/>
          </a:bodyPr>
          <a:lstStyle/>
          <a:p>
            <a:r>
              <a:rPr lang="en-GB" sz="2800" dirty="0"/>
              <a:t>Look at the words below, which ones have a /l/ sound and which ones have an /ul/ sound?</a:t>
            </a:r>
          </a:p>
        </p:txBody>
      </p:sp>
      <p:pic>
        <p:nvPicPr>
          <p:cNvPr id="1026" name="Picture 2" descr="Box Cardboard Cardboard Box Packing Recycl">
            <a:extLst>
              <a:ext uri="{FF2B5EF4-FFF2-40B4-BE49-F238E27FC236}">
                <a16:creationId xmlns:a16="http://schemas.microsoft.com/office/drawing/2014/main" id="{DCF495B5-AB20-43D5-A144-26D25332E2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4432" y="4564657"/>
            <a:ext cx="3524587" cy="18901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ox Cardboard Cardboard Box Packing Recycl">
            <a:extLst>
              <a:ext uri="{FF2B5EF4-FFF2-40B4-BE49-F238E27FC236}">
                <a16:creationId xmlns:a16="http://schemas.microsoft.com/office/drawing/2014/main" id="{8918D522-8D5A-4404-98F6-CA9FB32ACE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28997" y="4513103"/>
            <a:ext cx="3524587" cy="1890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BE7785-3E35-4915-86B3-B7ED19F2C03F}"/>
              </a:ext>
            </a:extLst>
          </p:cNvPr>
          <p:cNvSpPr txBox="1"/>
          <p:nvPr/>
        </p:nvSpPr>
        <p:spPr>
          <a:xfrm>
            <a:off x="2075419" y="5785458"/>
            <a:ext cx="1983105" cy="646331"/>
          </a:xfrm>
          <a:prstGeom prst="rect">
            <a:avLst/>
          </a:prstGeom>
          <a:noFill/>
        </p:spPr>
        <p:txBody>
          <a:bodyPr wrap="square" rtlCol="0">
            <a:spAutoFit/>
          </a:bodyPr>
          <a:lstStyle/>
          <a:p>
            <a:pPr algn="ctr"/>
            <a:r>
              <a:rPr lang="en-GB" dirty="0">
                <a:latin typeface="OpenDyslexicAlta" pitchFamily="2" charset="77"/>
              </a:rPr>
              <a:t>Words with a /l/ sound</a:t>
            </a:r>
          </a:p>
        </p:txBody>
      </p:sp>
      <p:sp>
        <p:nvSpPr>
          <p:cNvPr id="9" name="TextBox 8">
            <a:extLst>
              <a:ext uri="{FF2B5EF4-FFF2-40B4-BE49-F238E27FC236}">
                <a16:creationId xmlns:a16="http://schemas.microsoft.com/office/drawing/2014/main" id="{DA07C5AD-C2F7-4B3F-9348-4A45F11668BD}"/>
              </a:ext>
            </a:extLst>
          </p:cNvPr>
          <p:cNvSpPr txBox="1"/>
          <p:nvPr/>
        </p:nvSpPr>
        <p:spPr>
          <a:xfrm>
            <a:off x="6955937" y="5756929"/>
            <a:ext cx="1983105" cy="646331"/>
          </a:xfrm>
          <a:prstGeom prst="rect">
            <a:avLst/>
          </a:prstGeom>
          <a:noFill/>
        </p:spPr>
        <p:txBody>
          <a:bodyPr wrap="square" rtlCol="0">
            <a:spAutoFit/>
          </a:bodyPr>
          <a:lstStyle/>
          <a:p>
            <a:pPr algn="ctr"/>
            <a:r>
              <a:rPr lang="en-GB" dirty="0">
                <a:latin typeface="OpenDyslexicAlta" pitchFamily="2" charset="77"/>
              </a:rPr>
              <a:t>words with a /ul/ sound</a:t>
            </a:r>
          </a:p>
        </p:txBody>
      </p:sp>
      <p:graphicFrame>
        <p:nvGraphicFramePr>
          <p:cNvPr id="7" name="Table 6">
            <a:extLst>
              <a:ext uri="{FF2B5EF4-FFF2-40B4-BE49-F238E27FC236}">
                <a16:creationId xmlns:a16="http://schemas.microsoft.com/office/drawing/2014/main" id="{9AD3FF3E-916E-4D1F-B921-3FABAD059AEE}"/>
              </a:ext>
            </a:extLst>
          </p:cNvPr>
          <p:cNvGraphicFramePr>
            <a:graphicFrameLocks noGrp="1"/>
          </p:cNvGraphicFramePr>
          <p:nvPr>
            <p:extLst>
              <p:ext uri="{D42A27DB-BD31-4B8C-83A1-F6EECF244321}">
                <p14:modId xmlns:p14="http://schemas.microsoft.com/office/powerpoint/2010/main" val="193056953"/>
              </p:ext>
            </p:extLst>
          </p:nvPr>
        </p:nvGraphicFramePr>
        <p:xfrm>
          <a:off x="1604432" y="2092853"/>
          <a:ext cx="8983135" cy="2280708"/>
        </p:xfrm>
        <a:graphic>
          <a:graphicData uri="http://schemas.openxmlformats.org/drawingml/2006/table">
            <a:tbl>
              <a:tblPr firstRow="1" bandRow="1">
                <a:tableStyleId>{5940675A-B579-460E-94D1-54222C63F5DA}</a:tableStyleId>
              </a:tblPr>
              <a:tblGrid>
                <a:gridCol w="1796627">
                  <a:extLst>
                    <a:ext uri="{9D8B030D-6E8A-4147-A177-3AD203B41FA5}">
                      <a16:colId xmlns:a16="http://schemas.microsoft.com/office/drawing/2014/main" val="2909748005"/>
                    </a:ext>
                  </a:extLst>
                </a:gridCol>
                <a:gridCol w="1796627">
                  <a:extLst>
                    <a:ext uri="{9D8B030D-6E8A-4147-A177-3AD203B41FA5}">
                      <a16:colId xmlns:a16="http://schemas.microsoft.com/office/drawing/2014/main" val="1553862251"/>
                    </a:ext>
                  </a:extLst>
                </a:gridCol>
                <a:gridCol w="1796627">
                  <a:extLst>
                    <a:ext uri="{9D8B030D-6E8A-4147-A177-3AD203B41FA5}">
                      <a16:colId xmlns:a16="http://schemas.microsoft.com/office/drawing/2014/main" val="151636795"/>
                    </a:ext>
                  </a:extLst>
                </a:gridCol>
                <a:gridCol w="1796627">
                  <a:extLst>
                    <a:ext uri="{9D8B030D-6E8A-4147-A177-3AD203B41FA5}">
                      <a16:colId xmlns:a16="http://schemas.microsoft.com/office/drawing/2014/main" val="2741658550"/>
                    </a:ext>
                  </a:extLst>
                </a:gridCol>
                <a:gridCol w="1796627">
                  <a:extLst>
                    <a:ext uri="{9D8B030D-6E8A-4147-A177-3AD203B41FA5}">
                      <a16:colId xmlns:a16="http://schemas.microsoft.com/office/drawing/2014/main" val="3738969676"/>
                    </a:ext>
                  </a:extLst>
                </a:gridCol>
              </a:tblGrid>
              <a:tr h="759354">
                <a:tc>
                  <a:txBody>
                    <a:bodyPr/>
                    <a:lstStyle/>
                    <a:p>
                      <a:pPr algn="ctr"/>
                      <a:r>
                        <a:rPr lang="en-GB" sz="2200" b="0" i="0" dirty="0">
                          <a:latin typeface="OpenDyslexicAlta" pitchFamily="2" charset="77"/>
                        </a:rPr>
                        <a:t>table</a:t>
                      </a:r>
                    </a:p>
                  </a:txBody>
                  <a:tcPr/>
                </a:tc>
                <a:tc>
                  <a:txBody>
                    <a:bodyPr/>
                    <a:lstStyle/>
                    <a:p>
                      <a:pPr algn="ctr"/>
                      <a:r>
                        <a:rPr lang="en-GB" sz="2200" b="0" i="0" dirty="0">
                          <a:latin typeface="OpenDyslexicAlta" pitchFamily="2" charset="77"/>
                        </a:rPr>
                        <a:t>apple</a:t>
                      </a:r>
                    </a:p>
                  </a:txBody>
                  <a:tcPr/>
                </a:tc>
                <a:tc>
                  <a:txBody>
                    <a:bodyPr/>
                    <a:lstStyle/>
                    <a:p>
                      <a:pPr algn="ctr"/>
                      <a:r>
                        <a:rPr lang="en-GB" sz="2200" b="0" i="0" dirty="0">
                          <a:latin typeface="OpenDyslexicAlta" pitchFamily="2" charset="77"/>
                        </a:rPr>
                        <a:t>bell</a:t>
                      </a:r>
                    </a:p>
                  </a:txBody>
                  <a:tcPr/>
                </a:tc>
                <a:tc>
                  <a:txBody>
                    <a:bodyPr/>
                    <a:lstStyle/>
                    <a:p>
                      <a:pPr algn="ctr"/>
                      <a:r>
                        <a:rPr lang="en-GB" sz="2200" b="0" i="0" dirty="0">
                          <a:latin typeface="OpenDyslexicAlta" pitchFamily="2" charset="77"/>
                        </a:rPr>
                        <a:t>call</a:t>
                      </a:r>
                    </a:p>
                  </a:txBody>
                  <a:tcPr/>
                </a:tc>
                <a:tc>
                  <a:txBody>
                    <a:bodyPr/>
                    <a:lstStyle/>
                    <a:p>
                      <a:pPr algn="ctr"/>
                      <a:r>
                        <a:rPr lang="en-GB" sz="2200" b="0" i="0" dirty="0">
                          <a:latin typeface="OpenDyslexicAlta" pitchFamily="2" charset="77"/>
                        </a:rPr>
                        <a:t>middle</a:t>
                      </a:r>
                    </a:p>
                  </a:txBody>
                  <a:tcPr/>
                </a:tc>
                <a:extLst>
                  <a:ext uri="{0D108BD9-81ED-4DB2-BD59-A6C34878D82A}">
                    <a16:rowId xmlns:a16="http://schemas.microsoft.com/office/drawing/2014/main" val="3036658332"/>
                  </a:ext>
                </a:extLst>
              </a:tr>
              <a:tr h="759354">
                <a:tc>
                  <a:txBody>
                    <a:bodyPr/>
                    <a:lstStyle/>
                    <a:p>
                      <a:pPr algn="ctr"/>
                      <a:r>
                        <a:rPr lang="en-GB" sz="2200" b="0" i="0" dirty="0">
                          <a:latin typeface="OpenDyslexicAlta" pitchFamily="2" charset="77"/>
                        </a:rPr>
                        <a:t>cable</a:t>
                      </a:r>
                    </a:p>
                  </a:txBody>
                  <a:tcPr/>
                </a:tc>
                <a:tc>
                  <a:txBody>
                    <a:bodyPr/>
                    <a:lstStyle/>
                    <a:p>
                      <a:pPr algn="ctr"/>
                      <a:r>
                        <a:rPr lang="en-GB" sz="2200" b="0" i="0" dirty="0">
                          <a:latin typeface="OpenDyslexicAlta" pitchFamily="2" charset="77"/>
                        </a:rPr>
                        <a:t>help</a:t>
                      </a:r>
                    </a:p>
                  </a:txBody>
                  <a:tcPr/>
                </a:tc>
                <a:tc>
                  <a:txBody>
                    <a:bodyPr/>
                    <a:lstStyle/>
                    <a:p>
                      <a:pPr algn="ctr"/>
                      <a:r>
                        <a:rPr lang="en-GB" sz="2200" b="0" i="0" dirty="0">
                          <a:latin typeface="OpenDyslexicAlta" pitchFamily="2" charset="77"/>
                        </a:rPr>
                        <a:t>ankle</a:t>
                      </a:r>
                    </a:p>
                  </a:txBody>
                  <a:tcPr/>
                </a:tc>
                <a:tc>
                  <a:txBody>
                    <a:bodyPr/>
                    <a:lstStyle/>
                    <a:p>
                      <a:pPr algn="ctr"/>
                      <a:r>
                        <a:rPr lang="en-GB" sz="2200" b="0" i="0" dirty="0">
                          <a:latin typeface="OpenDyslexicAlta" pitchFamily="2" charset="77"/>
                        </a:rPr>
                        <a:t>eagle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i="0" dirty="0">
                          <a:latin typeface="OpenDyslexicAlta" pitchFamily="2" charset="77"/>
                        </a:rPr>
                        <a:t>filling</a:t>
                      </a:r>
                    </a:p>
                    <a:p>
                      <a:pPr algn="ctr"/>
                      <a:endParaRPr lang="en-GB" sz="2200" b="0" i="0" dirty="0">
                        <a:latin typeface="OpenDyslexicAlta" pitchFamily="2" charset="77"/>
                      </a:endParaRPr>
                    </a:p>
                  </a:txBody>
                  <a:tcPr/>
                </a:tc>
                <a:extLst>
                  <a:ext uri="{0D108BD9-81ED-4DB2-BD59-A6C34878D82A}">
                    <a16:rowId xmlns:a16="http://schemas.microsoft.com/office/drawing/2014/main" val="590146265"/>
                  </a:ext>
                </a:extLst>
              </a:tr>
              <a:tr h="759354">
                <a:tc>
                  <a:txBody>
                    <a:bodyPr/>
                    <a:lstStyle/>
                    <a:p>
                      <a:pPr algn="ctr"/>
                      <a:r>
                        <a:rPr lang="en-GB" sz="2200" b="0" i="0" dirty="0">
                          <a:latin typeface="OpenDyslexicAlta" pitchFamily="2" charset="77"/>
                        </a:rPr>
                        <a:t>bottle</a:t>
                      </a:r>
                    </a:p>
                  </a:txBody>
                  <a:tcPr/>
                </a:tc>
                <a:tc>
                  <a:txBody>
                    <a:bodyPr/>
                    <a:lstStyle/>
                    <a:p>
                      <a:pPr algn="ctr"/>
                      <a:r>
                        <a:rPr lang="en-GB" sz="2200" b="0" i="0" dirty="0">
                          <a:latin typeface="OpenDyslexicAlta" pitchFamily="2" charset="77"/>
                        </a:rPr>
                        <a:t>curl</a:t>
                      </a:r>
                    </a:p>
                  </a:txBody>
                  <a:tcPr/>
                </a:tc>
                <a:tc>
                  <a:txBody>
                    <a:bodyPr/>
                    <a:lstStyle/>
                    <a:p>
                      <a:pPr algn="ctr"/>
                      <a:r>
                        <a:rPr lang="en-GB" sz="2200" b="0" i="0" dirty="0">
                          <a:latin typeface="OpenDyslexicAlta" pitchFamily="2" charset="77"/>
                        </a:rPr>
                        <a:t>uncle</a:t>
                      </a:r>
                    </a:p>
                  </a:txBody>
                  <a:tcPr/>
                </a:tc>
                <a:tc>
                  <a:txBody>
                    <a:bodyPr/>
                    <a:lstStyle/>
                    <a:p>
                      <a:pPr algn="ctr"/>
                      <a:r>
                        <a:rPr lang="en-GB" sz="2200" b="0" i="0" dirty="0">
                          <a:latin typeface="OpenDyslexicAlta" pitchFamily="2" charset="77"/>
                        </a:rPr>
                        <a:t>still</a:t>
                      </a:r>
                    </a:p>
                  </a:txBody>
                  <a:tcPr/>
                </a:tc>
                <a:tc>
                  <a:txBody>
                    <a:bodyPr/>
                    <a:lstStyle/>
                    <a:p>
                      <a:pPr algn="ctr"/>
                      <a:r>
                        <a:rPr lang="en-GB" sz="2200" b="0" i="0" dirty="0">
                          <a:latin typeface="OpenDyslexicAlta" pitchFamily="2" charset="77"/>
                        </a:rPr>
                        <a:t>pills</a:t>
                      </a:r>
                    </a:p>
                  </a:txBody>
                  <a:tcPr/>
                </a:tc>
                <a:extLst>
                  <a:ext uri="{0D108BD9-81ED-4DB2-BD59-A6C34878D82A}">
                    <a16:rowId xmlns:a16="http://schemas.microsoft.com/office/drawing/2014/main" val="1185915364"/>
                  </a:ext>
                </a:extLst>
              </a:tr>
            </a:tbl>
          </a:graphicData>
        </a:graphic>
      </p:graphicFrame>
    </p:spTree>
    <p:extLst>
      <p:ext uri="{BB962C8B-B14F-4D97-AF65-F5344CB8AC3E}">
        <p14:creationId xmlns:p14="http://schemas.microsoft.com/office/powerpoint/2010/main" val="2842965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CD98-A614-4EFB-8598-48B5B1B6826B}"/>
              </a:ext>
            </a:extLst>
          </p:cNvPr>
          <p:cNvSpPr>
            <a:spLocks noGrp="1"/>
          </p:cNvSpPr>
          <p:nvPr>
            <p:ph type="title"/>
          </p:nvPr>
        </p:nvSpPr>
        <p:spPr>
          <a:xfrm>
            <a:off x="706120" y="403186"/>
            <a:ext cx="9028430" cy="1325563"/>
          </a:xfrm>
        </p:spPr>
        <p:txBody>
          <a:bodyPr>
            <a:normAutofit/>
          </a:bodyPr>
          <a:lstStyle/>
          <a:p>
            <a:r>
              <a:rPr lang="en-GB" sz="2800" dirty="0"/>
              <a:t>Look at the words below, which ones have a /l/ sound and which ones have an /ul/ sound?</a:t>
            </a:r>
          </a:p>
        </p:txBody>
      </p:sp>
      <p:pic>
        <p:nvPicPr>
          <p:cNvPr id="1026" name="Picture 2" descr="Box Cardboard Cardboard Box Packing Recycl">
            <a:extLst>
              <a:ext uri="{FF2B5EF4-FFF2-40B4-BE49-F238E27FC236}">
                <a16:creationId xmlns:a16="http://schemas.microsoft.com/office/drawing/2014/main" id="{DCF495B5-AB20-43D5-A144-26D25332E2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4433" y="5000054"/>
            <a:ext cx="3210996" cy="1721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ox Cardboard Cardboard Box Packing Recycl">
            <a:extLst>
              <a:ext uri="{FF2B5EF4-FFF2-40B4-BE49-F238E27FC236}">
                <a16:creationId xmlns:a16="http://schemas.microsoft.com/office/drawing/2014/main" id="{8918D522-8D5A-4404-98F6-CA9FB32ACE7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62501" y="4802474"/>
            <a:ext cx="3346256" cy="17945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BE7785-3E35-4915-86B3-B7ED19F2C03F}"/>
              </a:ext>
            </a:extLst>
          </p:cNvPr>
          <p:cNvSpPr txBox="1"/>
          <p:nvPr/>
        </p:nvSpPr>
        <p:spPr>
          <a:xfrm>
            <a:off x="1913041" y="6092676"/>
            <a:ext cx="1983105" cy="646331"/>
          </a:xfrm>
          <a:prstGeom prst="rect">
            <a:avLst/>
          </a:prstGeom>
          <a:noFill/>
        </p:spPr>
        <p:txBody>
          <a:bodyPr wrap="square" rtlCol="0">
            <a:spAutoFit/>
          </a:bodyPr>
          <a:lstStyle/>
          <a:p>
            <a:pPr algn="ctr"/>
            <a:r>
              <a:rPr lang="en-GB" dirty="0">
                <a:latin typeface="OpenDyslexicAlta" pitchFamily="2" charset="77"/>
              </a:rPr>
              <a:t>Words with a /l/ sound</a:t>
            </a:r>
          </a:p>
        </p:txBody>
      </p:sp>
      <p:sp>
        <p:nvSpPr>
          <p:cNvPr id="9" name="TextBox 8">
            <a:extLst>
              <a:ext uri="{FF2B5EF4-FFF2-40B4-BE49-F238E27FC236}">
                <a16:creationId xmlns:a16="http://schemas.microsoft.com/office/drawing/2014/main" id="{DA07C5AD-C2F7-4B3F-9348-4A45F11668BD}"/>
              </a:ext>
            </a:extLst>
          </p:cNvPr>
          <p:cNvSpPr txBox="1"/>
          <p:nvPr/>
        </p:nvSpPr>
        <p:spPr>
          <a:xfrm>
            <a:off x="6942560" y="5964376"/>
            <a:ext cx="1983105" cy="646331"/>
          </a:xfrm>
          <a:prstGeom prst="rect">
            <a:avLst/>
          </a:prstGeom>
          <a:noFill/>
        </p:spPr>
        <p:txBody>
          <a:bodyPr wrap="square" rtlCol="0">
            <a:spAutoFit/>
          </a:bodyPr>
          <a:lstStyle/>
          <a:p>
            <a:pPr algn="ctr"/>
            <a:r>
              <a:rPr lang="en-GB" dirty="0">
                <a:latin typeface="OpenDyslexicAlta" pitchFamily="2" charset="77"/>
              </a:rPr>
              <a:t>words with a /ul/ sound</a:t>
            </a:r>
          </a:p>
        </p:txBody>
      </p:sp>
      <p:graphicFrame>
        <p:nvGraphicFramePr>
          <p:cNvPr id="7" name="Table 6">
            <a:extLst>
              <a:ext uri="{FF2B5EF4-FFF2-40B4-BE49-F238E27FC236}">
                <a16:creationId xmlns:a16="http://schemas.microsoft.com/office/drawing/2014/main" id="{9AD3FF3E-916E-4D1F-B921-3FABAD059AEE}"/>
              </a:ext>
            </a:extLst>
          </p:cNvPr>
          <p:cNvGraphicFramePr>
            <a:graphicFrameLocks noGrp="1"/>
          </p:cNvGraphicFramePr>
          <p:nvPr/>
        </p:nvGraphicFramePr>
        <p:xfrm>
          <a:off x="1604432" y="2092853"/>
          <a:ext cx="8983135" cy="2280708"/>
        </p:xfrm>
        <a:graphic>
          <a:graphicData uri="http://schemas.openxmlformats.org/drawingml/2006/table">
            <a:tbl>
              <a:tblPr firstRow="1" bandRow="1">
                <a:tableStyleId>{5940675A-B579-460E-94D1-54222C63F5DA}</a:tableStyleId>
              </a:tblPr>
              <a:tblGrid>
                <a:gridCol w="1796627">
                  <a:extLst>
                    <a:ext uri="{9D8B030D-6E8A-4147-A177-3AD203B41FA5}">
                      <a16:colId xmlns:a16="http://schemas.microsoft.com/office/drawing/2014/main" val="2909748005"/>
                    </a:ext>
                  </a:extLst>
                </a:gridCol>
                <a:gridCol w="1796627">
                  <a:extLst>
                    <a:ext uri="{9D8B030D-6E8A-4147-A177-3AD203B41FA5}">
                      <a16:colId xmlns:a16="http://schemas.microsoft.com/office/drawing/2014/main" val="1553862251"/>
                    </a:ext>
                  </a:extLst>
                </a:gridCol>
                <a:gridCol w="1796627">
                  <a:extLst>
                    <a:ext uri="{9D8B030D-6E8A-4147-A177-3AD203B41FA5}">
                      <a16:colId xmlns:a16="http://schemas.microsoft.com/office/drawing/2014/main" val="151636795"/>
                    </a:ext>
                  </a:extLst>
                </a:gridCol>
                <a:gridCol w="1796627">
                  <a:extLst>
                    <a:ext uri="{9D8B030D-6E8A-4147-A177-3AD203B41FA5}">
                      <a16:colId xmlns:a16="http://schemas.microsoft.com/office/drawing/2014/main" val="2741658550"/>
                    </a:ext>
                  </a:extLst>
                </a:gridCol>
                <a:gridCol w="1796627">
                  <a:extLst>
                    <a:ext uri="{9D8B030D-6E8A-4147-A177-3AD203B41FA5}">
                      <a16:colId xmlns:a16="http://schemas.microsoft.com/office/drawing/2014/main" val="3738969676"/>
                    </a:ext>
                  </a:extLst>
                </a:gridCol>
              </a:tblGrid>
              <a:tr h="759354">
                <a:tc>
                  <a:txBody>
                    <a:bodyPr/>
                    <a:lstStyle/>
                    <a:p>
                      <a:pPr algn="ctr"/>
                      <a:r>
                        <a:rPr lang="en-GB" sz="2200" b="0" i="0" dirty="0">
                          <a:latin typeface="OpenDyslexicAlta" pitchFamily="2" charset="77"/>
                        </a:rPr>
                        <a:t>table</a:t>
                      </a:r>
                    </a:p>
                  </a:txBody>
                  <a:tcPr/>
                </a:tc>
                <a:tc>
                  <a:txBody>
                    <a:bodyPr/>
                    <a:lstStyle/>
                    <a:p>
                      <a:pPr algn="ctr"/>
                      <a:r>
                        <a:rPr lang="en-GB" sz="2200" b="0" i="0" dirty="0">
                          <a:latin typeface="OpenDyslexicAlta" pitchFamily="2" charset="77"/>
                        </a:rPr>
                        <a:t>apple</a:t>
                      </a:r>
                    </a:p>
                  </a:txBody>
                  <a:tcPr/>
                </a:tc>
                <a:tc>
                  <a:txBody>
                    <a:bodyPr/>
                    <a:lstStyle/>
                    <a:p>
                      <a:pPr algn="ctr"/>
                      <a:r>
                        <a:rPr lang="en-GB" sz="2200" b="0" i="0" dirty="0">
                          <a:latin typeface="OpenDyslexicAlta" pitchFamily="2" charset="77"/>
                        </a:rPr>
                        <a:t>bell</a:t>
                      </a:r>
                    </a:p>
                  </a:txBody>
                  <a:tcPr/>
                </a:tc>
                <a:tc>
                  <a:txBody>
                    <a:bodyPr/>
                    <a:lstStyle/>
                    <a:p>
                      <a:pPr algn="ctr"/>
                      <a:r>
                        <a:rPr lang="en-GB" sz="2200" b="0" i="0" dirty="0">
                          <a:latin typeface="OpenDyslexicAlta" pitchFamily="2" charset="77"/>
                        </a:rPr>
                        <a:t>call</a:t>
                      </a:r>
                    </a:p>
                  </a:txBody>
                  <a:tcPr/>
                </a:tc>
                <a:tc>
                  <a:txBody>
                    <a:bodyPr/>
                    <a:lstStyle/>
                    <a:p>
                      <a:pPr algn="ctr"/>
                      <a:r>
                        <a:rPr lang="en-GB" sz="2200" b="0" i="0" dirty="0">
                          <a:latin typeface="OpenDyslexicAlta" pitchFamily="2" charset="77"/>
                        </a:rPr>
                        <a:t>middle</a:t>
                      </a:r>
                    </a:p>
                  </a:txBody>
                  <a:tcPr/>
                </a:tc>
                <a:extLst>
                  <a:ext uri="{0D108BD9-81ED-4DB2-BD59-A6C34878D82A}">
                    <a16:rowId xmlns:a16="http://schemas.microsoft.com/office/drawing/2014/main" val="3036658332"/>
                  </a:ext>
                </a:extLst>
              </a:tr>
              <a:tr h="759354">
                <a:tc>
                  <a:txBody>
                    <a:bodyPr/>
                    <a:lstStyle/>
                    <a:p>
                      <a:pPr algn="ctr"/>
                      <a:r>
                        <a:rPr lang="en-GB" sz="2200" b="0" i="0" dirty="0">
                          <a:latin typeface="OpenDyslexicAlta" pitchFamily="2" charset="77"/>
                        </a:rPr>
                        <a:t>cable</a:t>
                      </a:r>
                    </a:p>
                  </a:txBody>
                  <a:tcPr/>
                </a:tc>
                <a:tc>
                  <a:txBody>
                    <a:bodyPr/>
                    <a:lstStyle/>
                    <a:p>
                      <a:pPr algn="ctr"/>
                      <a:r>
                        <a:rPr lang="en-GB" sz="2200" b="0" i="0" dirty="0">
                          <a:latin typeface="OpenDyslexicAlta" pitchFamily="2" charset="77"/>
                        </a:rPr>
                        <a:t>help</a:t>
                      </a:r>
                    </a:p>
                  </a:txBody>
                  <a:tcPr/>
                </a:tc>
                <a:tc>
                  <a:txBody>
                    <a:bodyPr/>
                    <a:lstStyle/>
                    <a:p>
                      <a:pPr algn="ctr"/>
                      <a:r>
                        <a:rPr lang="en-GB" sz="2200" b="0" i="0" dirty="0">
                          <a:latin typeface="OpenDyslexicAlta" pitchFamily="2" charset="77"/>
                        </a:rPr>
                        <a:t>ankle</a:t>
                      </a:r>
                    </a:p>
                  </a:txBody>
                  <a:tcPr/>
                </a:tc>
                <a:tc>
                  <a:txBody>
                    <a:bodyPr/>
                    <a:lstStyle/>
                    <a:p>
                      <a:pPr algn="ctr"/>
                      <a:r>
                        <a:rPr lang="en-GB" sz="2200" b="0" i="0" dirty="0">
                          <a:latin typeface="OpenDyslexicAlta" pitchFamily="2" charset="77"/>
                        </a:rPr>
                        <a:t>eagle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i="0" dirty="0">
                          <a:latin typeface="OpenDyslexicAlta" pitchFamily="2" charset="77"/>
                        </a:rPr>
                        <a:t>filling</a:t>
                      </a:r>
                    </a:p>
                    <a:p>
                      <a:pPr algn="ctr"/>
                      <a:endParaRPr lang="en-GB" sz="2200" b="0" i="0" dirty="0">
                        <a:latin typeface="OpenDyslexicAlta" pitchFamily="2" charset="77"/>
                      </a:endParaRPr>
                    </a:p>
                  </a:txBody>
                  <a:tcPr/>
                </a:tc>
                <a:extLst>
                  <a:ext uri="{0D108BD9-81ED-4DB2-BD59-A6C34878D82A}">
                    <a16:rowId xmlns:a16="http://schemas.microsoft.com/office/drawing/2014/main" val="590146265"/>
                  </a:ext>
                </a:extLst>
              </a:tr>
              <a:tr h="759354">
                <a:tc>
                  <a:txBody>
                    <a:bodyPr/>
                    <a:lstStyle/>
                    <a:p>
                      <a:pPr algn="ctr"/>
                      <a:r>
                        <a:rPr lang="en-GB" sz="2200" b="0" i="0" dirty="0">
                          <a:latin typeface="OpenDyslexicAlta" pitchFamily="2" charset="77"/>
                        </a:rPr>
                        <a:t>bottle</a:t>
                      </a:r>
                    </a:p>
                  </a:txBody>
                  <a:tcPr/>
                </a:tc>
                <a:tc>
                  <a:txBody>
                    <a:bodyPr/>
                    <a:lstStyle/>
                    <a:p>
                      <a:pPr algn="ctr"/>
                      <a:r>
                        <a:rPr lang="en-GB" sz="2200" b="0" i="0" dirty="0">
                          <a:latin typeface="OpenDyslexicAlta" pitchFamily="2" charset="77"/>
                        </a:rPr>
                        <a:t>curl</a:t>
                      </a:r>
                    </a:p>
                  </a:txBody>
                  <a:tcPr/>
                </a:tc>
                <a:tc>
                  <a:txBody>
                    <a:bodyPr/>
                    <a:lstStyle/>
                    <a:p>
                      <a:pPr algn="ctr"/>
                      <a:r>
                        <a:rPr lang="en-GB" sz="2200" b="0" i="0" dirty="0">
                          <a:latin typeface="OpenDyslexicAlta" pitchFamily="2" charset="77"/>
                        </a:rPr>
                        <a:t>uncle</a:t>
                      </a:r>
                    </a:p>
                  </a:txBody>
                  <a:tcPr/>
                </a:tc>
                <a:tc>
                  <a:txBody>
                    <a:bodyPr/>
                    <a:lstStyle/>
                    <a:p>
                      <a:pPr algn="ctr"/>
                      <a:r>
                        <a:rPr lang="en-GB" sz="2200" b="0" i="0" dirty="0">
                          <a:latin typeface="OpenDyslexicAlta" pitchFamily="2" charset="77"/>
                        </a:rPr>
                        <a:t>still</a:t>
                      </a:r>
                    </a:p>
                  </a:txBody>
                  <a:tcPr/>
                </a:tc>
                <a:tc>
                  <a:txBody>
                    <a:bodyPr/>
                    <a:lstStyle/>
                    <a:p>
                      <a:pPr algn="ctr"/>
                      <a:r>
                        <a:rPr lang="en-GB" sz="2200" b="0" i="0" dirty="0">
                          <a:latin typeface="OpenDyslexicAlta" pitchFamily="2" charset="77"/>
                        </a:rPr>
                        <a:t>pills</a:t>
                      </a:r>
                    </a:p>
                  </a:txBody>
                  <a:tcPr/>
                </a:tc>
                <a:extLst>
                  <a:ext uri="{0D108BD9-81ED-4DB2-BD59-A6C34878D82A}">
                    <a16:rowId xmlns:a16="http://schemas.microsoft.com/office/drawing/2014/main" val="1185915364"/>
                  </a:ext>
                </a:extLst>
              </a:tr>
            </a:tbl>
          </a:graphicData>
        </a:graphic>
      </p:graphicFrame>
      <p:sp>
        <p:nvSpPr>
          <p:cNvPr id="3" name="Rectangle 2">
            <a:extLst>
              <a:ext uri="{FF2B5EF4-FFF2-40B4-BE49-F238E27FC236}">
                <a16:creationId xmlns:a16="http://schemas.microsoft.com/office/drawing/2014/main" id="{4BC31D7A-67BA-4168-BE3B-65D99622417B}"/>
              </a:ext>
            </a:extLst>
          </p:cNvPr>
          <p:cNvSpPr/>
          <p:nvPr/>
        </p:nvSpPr>
        <p:spPr>
          <a:xfrm>
            <a:off x="9061053" y="4419431"/>
            <a:ext cx="813043" cy="369332"/>
          </a:xfrm>
          <a:prstGeom prst="rect">
            <a:avLst/>
          </a:prstGeom>
        </p:spPr>
        <p:txBody>
          <a:bodyPr wrap="none">
            <a:spAutoFit/>
          </a:bodyPr>
          <a:lstStyle/>
          <a:p>
            <a:pPr algn="ctr"/>
            <a:r>
              <a:rPr lang="en-GB" dirty="0">
                <a:solidFill>
                  <a:srgbClr val="FF3860"/>
                </a:solidFill>
                <a:latin typeface="OpenDyslexicAlta" pitchFamily="2" charset="77"/>
              </a:rPr>
              <a:t>table</a:t>
            </a:r>
          </a:p>
        </p:txBody>
      </p:sp>
      <p:sp>
        <p:nvSpPr>
          <p:cNvPr id="5" name="Rectangle 4">
            <a:extLst>
              <a:ext uri="{FF2B5EF4-FFF2-40B4-BE49-F238E27FC236}">
                <a16:creationId xmlns:a16="http://schemas.microsoft.com/office/drawing/2014/main" id="{F0E660A6-1FAB-4191-BC43-28C83198A75B}"/>
              </a:ext>
            </a:extLst>
          </p:cNvPr>
          <p:cNvSpPr/>
          <p:nvPr/>
        </p:nvSpPr>
        <p:spPr>
          <a:xfrm>
            <a:off x="3560192" y="4379067"/>
            <a:ext cx="710451" cy="369332"/>
          </a:xfrm>
          <a:prstGeom prst="rect">
            <a:avLst/>
          </a:prstGeom>
        </p:spPr>
        <p:txBody>
          <a:bodyPr wrap="none">
            <a:spAutoFit/>
          </a:bodyPr>
          <a:lstStyle/>
          <a:p>
            <a:pPr algn="ctr"/>
            <a:r>
              <a:rPr lang="en-GB" dirty="0">
                <a:solidFill>
                  <a:srgbClr val="FF3860"/>
                </a:solidFill>
                <a:latin typeface="OpenDyslexicAlta" pitchFamily="2" charset="77"/>
              </a:rPr>
              <a:t>help</a:t>
            </a:r>
          </a:p>
        </p:txBody>
      </p:sp>
      <p:sp>
        <p:nvSpPr>
          <p:cNvPr id="8" name="Rectangle 7">
            <a:extLst>
              <a:ext uri="{FF2B5EF4-FFF2-40B4-BE49-F238E27FC236}">
                <a16:creationId xmlns:a16="http://schemas.microsoft.com/office/drawing/2014/main" id="{0A49D75E-A110-4345-9D3D-98F2EF9EA370}"/>
              </a:ext>
            </a:extLst>
          </p:cNvPr>
          <p:cNvSpPr/>
          <p:nvPr/>
        </p:nvSpPr>
        <p:spPr>
          <a:xfrm>
            <a:off x="9796160" y="4737665"/>
            <a:ext cx="833882" cy="369332"/>
          </a:xfrm>
          <a:prstGeom prst="rect">
            <a:avLst/>
          </a:prstGeom>
        </p:spPr>
        <p:txBody>
          <a:bodyPr wrap="none">
            <a:spAutoFit/>
          </a:bodyPr>
          <a:lstStyle/>
          <a:p>
            <a:pPr algn="ctr"/>
            <a:r>
              <a:rPr lang="en-GB" dirty="0">
                <a:solidFill>
                  <a:srgbClr val="FF3860"/>
                </a:solidFill>
                <a:latin typeface="OpenDyslexicAlta" pitchFamily="2" charset="77"/>
              </a:rPr>
              <a:t>cable</a:t>
            </a:r>
          </a:p>
        </p:txBody>
      </p:sp>
      <p:sp>
        <p:nvSpPr>
          <p:cNvPr id="10" name="Rectangle 9">
            <a:extLst>
              <a:ext uri="{FF2B5EF4-FFF2-40B4-BE49-F238E27FC236}">
                <a16:creationId xmlns:a16="http://schemas.microsoft.com/office/drawing/2014/main" id="{148620EB-8557-402D-84FA-89FA93B3B747}"/>
              </a:ext>
            </a:extLst>
          </p:cNvPr>
          <p:cNvSpPr/>
          <p:nvPr/>
        </p:nvSpPr>
        <p:spPr>
          <a:xfrm>
            <a:off x="6064609" y="4709322"/>
            <a:ext cx="995785" cy="369332"/>
          </a:xfrm>
          <a:prstGeom prst="rect">
            <a:avLst/>
          </a:prstGeom>
        </p:spPr>
        <p:txBody>
          <a:bodyPr wrap="none">
            <a:spAutoFit/>
          </a:bodyPr>
          <a:lstStyle/>
          <a:p>
            <a:pPr algn="ctr"/>
            <a:r>
              <a:rPr lang="en-GB" dirty="0">
                <a:solidFill>
                  <a:srgbClr val="FF3860"/>
                </a:solidFill>
                <a:latin typeface="OpenDyslexicAlta" pitchFamily="2" charset="77"/>
              </a:rPr>
              <a:t>middle</a:t>
            </a:r>
          </a:p>
        </p:txBody>
      </p:sp>
      <p:sp>
        <p:nvSpPr>
          <p:cNvPr id="11" name="Rectangle 10">
            <a:extLst>
              <a:ext uri="{FF2B5EF4-FFF2-40B4-BE49-F238E27FC236}">
                <a16:creationId xmlns:a16="http://schemas.microsoft.com/office/drawing/2014/main" id="{F1198891-A973-4473-A412-BEF2BE9D76EC}"/>
              </a:ext>
            </a:extLst>
          </p:cNvPr>
          <p:cNvSpPr/>
          <p:nvPr/>
        </p:nvSpPr>
        <p:spPr>
          <a:xfrm>
            <a:off x="10019050" y="4413457"/>
            <a:ext cx="861133" cy="369332"/>
          </a:xfrm>
          <a:prstGeom prst="rect">
            <a:avLst/>
          </a:prstGeom>
        </p:spPr>
        <p:txBody>
          <a:bodyPr wrap="none">
            <a:spAutoFit/>
          </a:bodyPr>
          <a:lstStyle/>
          <a:p>
            <a:pPr algn="ctr"/>
            <a:r>
              <a:rPr lang="en-GB" dirty="0">
                <a:solidFill>
                  <a:srgbClr val="FF3860"/>
                </a:solidFill>
                <a:latin typeface="OpenDyslexicAlta" pitchFamily="2" charset="77"/>
              </a:rPr>
              <a:t>apple</a:t>
            </a:r>
          </a:p>
        </p:txBody>
      </p:sp>
      <p:sp>
        <p:nvSpPr>
          <p:cNvPr id="12" name="Rectangle 11">
            <a:extLst>
              <a:ext uri="{FF2B5EF4-FFF2-40B4-BE49-F238E27FC236}">
                <a16:creationId xmlns:a16="http://schemas.microsoft.com/office/drawing/2014/main" id="{8F1C8649-9079-4B10-9C57-46B417C5096F}"/>
              </a:ext>
            </a:extLst>
          </p:cNvPr>
          <p:cNvSpPr/>
          <p:nvPr/>
        </p:nvSpPr>
        <p:spPr>
          <a:xfrm>
            <a:off x="1030215" y="4882111"/>
            <a:ext cx="647933" cy="369332"/>
          </a:xfrm>
          <a:prstGeom prst="rect">
            <a:avLst/>
          </a:prstGeom>
        </p:spPr>
        <p:txBody>
          <a:bodyPr wrap="none">
            <a:spAutoFit/>
          </a:bodyPr>
          <a:lstStyle/>
          <a:p>
            <a:pPr algn="ctr"/>
            <a:r>
              <a:rPr lang="en-GB" dirty="0">
                <a:solidFill>
                  <a:srgbClr val="FF3860"/>
                </a:solidFill>
                <a:latin typeface="OpenDyslexicAlta" pitchFamily="2" charset="77"/>
              </a:rPr>
              <a:t>curl</a:t>
            </a:r>
          </a:p>
        </p:txBody>
      </p:sp>
      <p:sp>
        <p:nvSpPr>
          <p:cNvPr id="13" name="Rectangle 12">
            <a:extLst>
              <a:ext uri="{FF2B5EF4-FFF2-40B4-BE49-F238E27FC236}">
                <a16:creationId xmlns:a16="http://schemas.microsoft.com/office/drawing/2014/main" id="{39E471E9-668D-4144-8C1F-E6886048494F}"/>
              </a:ext>
            </a:extLst>
          </p:cNvPr>
          <p:cNvSpPr/>
          <p:nvPr/>
        </p:nvSpPr>
        <p:spPr>
          <a:xfrm>
            <a:off x="4874046" y="4647216"/>
            <a:ext cx="638316" cy="369332"/>
          </a:xfrm>
          <a:prstGeom prst="rect">
            <a:avLst/>
          </a:prstGeom>
        </p:spPr>
        <p:txBody>
          <a:bodyPr wrap="none">
            <a:spAutoFit/>
          </a:bodyPr>
          <a:lstStyle/>
          <a:p>
            <a:pPr algn="ctr"/>
            <a:r>
              <a:rPr lang="en-GB" dirty="0">
                <a:solidFill>
                  <a:srgbClr val="FF3860"/>
                </a:solidFill>
                <a:latin typeface="OpenDyslexicAlta" pitchFamily="2" charset="77"/>
              </a:rPr>
              <a:t>bell</a:t>
            </a:r>
          </a:p>
        </p:txBody>
      </p:sp>
      <p:sp>
        <p:nvSpPr>
          <p:cNvPr id="14" name="Rectangle 13">
            <a:extLst>
              <a:ext uri="{FF2B5EF4-FFF2-40B4-BE49-F238E27FC236}">
                <a16:creationId xmlns:a16="http://schemas.microsoft.com/office/drawing/2014/main" id="{F6D094BE-00A7-402D-B04C-C93F7144EA01}"/>
              </a:ext>
            </a:extLst>
          </p:cNvPr>
          <p:cNvSpPr/>
          <p:nvPr/>
        </p:nvSpPr>
        <p:spPr>
          <a:xfrm>
            <a:off x="6662989" y="4401463"/>
            <a:ext cx="849913" cy="369332"/>
          </a:xfrm>
          <a:prstGeom prst="rect">
            <a:avLst/>
          </a:prstGeom>
        </p:spPr>
        <p:txBody>
          <a:bodyPr wrap="none">
            <a:spAutoFit/>
          </a:bodyPr>
          <a:lstStyle/>
          <a:p>
            <a:pPr algn="ctr"/>
            <a:r>
              <a:rPr lang="en-GB" dirty="0">
                <a:solidFill>
                  <a:srgbClr val="FF3860"/>
                </a:solidFill>
                <a:latin typeface="OpenDyslexicAlta" pitchFamily="2" charset="77"/>
              </a:rPr>
              <a:t>ankle</a:t>
            </a:r>
          </a:p>
        </p:txBody>
      </p:sp>
      <p:sp>
        <p:nvSpPr>
          <p:cNvPr id="15" name="Rectangle 14">
            <a:extLst>
              <a:ext uri="{FF2B5EF4-FFF2-40B4-BE49-F238E27FC236}">
                <a16:creationId xmlns:a16="http://schemas.microsoft.com/office/drawing/2014/main" id="{A458944F-07F0-4FF6-94E2-0E2110D8BA53}"/>
              </a:ext>
            </a:extLst>
          </p:cNvPr>
          <p:cNvSpPr/>
          <p:nvPr/>
        </p:nvSpPr>
        <p:spPr>
          <a:xfrm>
            <a:off x="7958563" y="4446800"/>
            <a:ext cx="833882" cy="369332"/>
          </a:xfrm>
          <a:prstGeom prst="rect">
            <a:avLst/>
          </a:prstGeom>
        </p:spPr>
        <p:txBody>
          <a:bodyPr wrap="none">
            <a:spAutoFit/>
          </a:bodyPr>
          <a:lstStyle/>
          <a:p>
            <a:pPr algn="ctr"/>
            <a:r>
              <a:rPr lang="en-GB" dirty="0">
                <a:solidFill>
                  <a:srgbClr val="FF3860"/>
                </a:solidFill>
                <a:latin typeface="OpenDyslexicAlta" pitchFamily="2" charset="77"/>
              </a:rPr>
              <a:t>uncle</a:t>
            </a:r>
          </a:p>
        </p:txBody>
      </p:sp>
      <p:sp>
        <p:nvSpPr>
          <p:cNvPr id="16" name="Rectangle 15">
            <a:extLst>
              <a:ext uri="{FF2B5EF4-FFF2-40B4-BE49-F238E27FC236}">
                <a16:creationId xmlns:a16="http://schemas.microsoft.com/office/drawing/2014/main" id="{C1ACEA00-439E-4AC7-AC98-D46BC763A8D9}"/>
              </a:ext>
            </a:extLst>
          </p:cNvPr>
          <p:cNvSpPr/>
          <p:nvPr/>
        </p:nvSpPr>
        <p:spPr>
          <a:xfrm>
            <a:off x="1751394" y="4462550"/>
            <a:ext cx="615873" cy="369332"/>
          </a:xfrm>
          <a:prstGeom prst="rect">
            <a:avLst/>
          </a:prstGeom>
        </p:spPr>
        <p:txBody>
          <a:bodyPr wrap="none">
            <a:spAutoFit/>
          </a:bodyPr>
          <a:lstStyle/>
          <a:p>
            <a:pPr algn="ctr"/>
            <a:r>
              <a:rPr lang="en-GB" dirty="0">
                <a:solidFill>
                  <a:srgbClr val="FF3860"/>
                </a:solidFill>
                <a:latin typeface="OpenDyslexicAlta" pitchFamily="2" charset="77"/>
              </a:rPr>
              <a:t>call</a:t>
            </a:r>
          </a:p>
        </p:txBody>
      </p:sp>
      <p:sp>
        <p:nvSpPr>
          <p:cNvPr id="17" name="Rectangle 16">
            <a:extLst>
              <a:ext uri="{FF2B5EF4-FFF2-40B4-BE49-F238E27FC236}">
                <a16:creationId xmlns:a16="http://schemas.microsoft.com/office/drawing/2014/main" id="{CBDF5090-5BB6-407F-B98C-93DE523715D8}"/>
              </a:ext>
            </a:extLst>
          </p:cNvPr>
          <p:cNvSpPr/>
          <p:nvPr/>
        </p:nvSpPr>
        <p:spPr>
          <a:xfrm>
            <a:off x="5871046" y="5139215"/>
            <a:ext cx="851515" cy="369332"/>
          </a:xfrm>
          <a:prstGeom prst="rect">
            <a:avLst/>
          </a:prstGeom>
        </p:spPr>
        <p:txBody>
          <a:bodyPr wrap="none">
            <a:spAutoFit/>
          </a:bodyPr>
          <a:lstStyle/>
          <a:p>
            <a:pPr algn="ctr"/>
            <a:r>
              <a:rPr lang="en-GB" dirty="0">
                <a:solidFill>
                  <a:srgbClr val="FF3860"/>
                </a:solidFill>
                <a:latin typeface="OpenDyslexicAlta" pitchFamily="2" charset="77"/>
              </a:rPr>
              <a:t>eagle</a:t>
            </a:r>
          </a:p>
        </p:txBody>
      </p:sp>
      <p:sp>
        <p:nvSpPr>
          <p:cNvPr id="18" name="Rectangle 17">
            <a:extLst>
              <a:ext uri="{FF2B5EF4-FFF2-40B4-BE49-F238E27FC236}">
                <a16:creationId xmlns:a16="http://schemas.microsoft.com/office/drawing/2014/main" id="{F774A53E-9A4D-4148-97D2-0CB3E820EA10}"/>
              </a:ext>
            </a:extLst>
          </p:cNvPr>
          <p:cNvSpPr/>
          <p:nvPr/>
        </p:nvSpPr>
        <p:spPr>
          <a:xfrm>
            <a:off x="2440513" y="4423790"/>
            <a:ext cx="644728" cy="369332"/>
          </a:xfrm>
          <a:prstGeom prst="rect">
            <a:avLst/>
          </a:prstGeom>
        </p:spPr>
        <p:txBody>
          <a:bodyPr wrap="none">
            <a:spAutoFit/>
          </a:bodyPr>
          <a:lstStyle/>
          <a:p>
            <a:pPr algn="ctr"/>
            <a:r>
              <a:rPr lang="en-GB" dirty="0">
                <a:solidFill>
                  <a:srgbClr val="FF3860"/>
                </a:solidFill>
                <a:latin typeface="OpenDyslexicAlta" pitchFamily="2" charset="77"/>
              </a:rPr>
              <a:t>still</a:t>
            </a:r>
          </a:p>
        </p:txBody>
      </p:sp>
      <p:sp>
        <p:nvSpPr>
          <p:cNvPr id="19" name="Rectangle 18">
            <a:extLst>
              <a:ext uri="{FF2B5EF4-FFF2-40B4-BE49-F238E27FC236}">
                <a16:creationId xmlns:a16="http://schemas.microsoft.com/office/drawing/2014/main" id="{EA53F93D-5751-46A6-BF03-954A7F12E6E4}"/>
              </a:ext>
            </a:extLst>
          </p:cNvPr>
          <p:cNvSpPr/>
          <p:nvPr/>
        </p:nvSpPr>
        <p:spPr>
          <a:xfrm>
            <a:off x="808999" y="4507273"/>
            <a:ext cx="869149" cy="369332"/>
          </a:xfrm>
          <a:prstGeom prst="rect">
            <a:avLst/>
          </a:prstGeom>
        </p:spPr>
        <p:txBody>
          <a:bodyPr wrap="none">
            <a:spAutoFit/>
          </a:bodyPr>
          <a:lstStyle/>
          <a:p>
            <a:pPr lvl="0" algn="ctr">
              <a:defRPr/>
            </a:pPr>
            <a:r>
              <a:rPr lang="en-GB" dirty="0">
                <a:solidFill>
                  <a:srgbClr val="FF3860"/>
                </a:solidFill>
                <a:latin typeface="OpenDyslexicAlta" pitchFamily="2" charset="77"/>
              </a:rPr>
              <a:t>filling</a:t>
            </a:r>
          </a:p>
        </p:txBody>
      </p:sp>
      <p:sp>
        <p:nvSpPr>
          <p:cNvPr id="20" name="Rectangle 19">
            <a:extLst>
              <a:ext uri="{FF2B5EF4-FFF2-40B4-BE49-F238E27FC236}">
                <a16:creationId xmlns:a16="http://schemas.microsoft.com/office/drawing/2014/main" id="{58ED5BE5-DC7D-4235-97A7-6698A00192DC}"/>
              </a:ext>
            </a:extLst>
          </p:cNvPr>
          <p:cNvSpPr/>
          <p:nvPr/>
        </p:nvSpPr>
        <p:spPr>
          <a:xfrm>
            <a:off x="4392111" y="4344356"/>
            <a:ext cx="686405" cy="369332"/>
          </a:xfrm>
          <a:prstGeom prst="rect">
            <a:avLst/>
          </a:prstGeom>
        </p:spPr>
        <p:txBody>
          <a:bodyPr wrap="none">
            <a:spAutoFit/>
          </a:bodyPr>
          <a:lstStyle/>
          <a:p>
            <a:pPr algn="ctr"/>
            <a:r>
              <a:rPr lang="en-GB" dirty="0">
                <a:solidFill>
                  <a:srgbClr val="FF3860"/>
                </a:solidFill>
                <a:latin typeface="OpenDyslexicAlta" pitchFamily="2" charset="77"/>
              </a:rPr>
              <a:t>pills</a:t>
            </a:r>
          </a:p>
        </p:txBody>
      </p:sp>
      <p:sp>
        <p:nvSpPr>
          <p:cNvPr id="21" name="TextBox 20">
            <a:extLst>
              <a:ext uri="{FF2B5EF4-FFF2-40B4-BE49-F238E27FC236}">
                <a16:creationId xmlns:a16="http://schemas.microsoft.com/office/drawing/2014/main" id="{DE8759DB-2022-45A8-8ABF-994EEDE24636}"/>
              </a:ext>
            </a:extLst>
          </p:cNvPr>
          <p:cNvSpPr txBox="1"/>
          <p:nvPr/>
        </p:nvSpPr>
        <p:spPr>
          <a:xfrm>
            <a:off x="1045483" y="1551749"/>
            <a:ext cx="1735116" cy="366859"/>
          </a:xfrm>
          <a:prstGeom prst="rect">
            <a:avLst/>
          </a:prstGeom>
          <a:noFill/>
        </p:spPr>
        <p:txBody>
          <a:bodyPr wrap="square" rtlCol="0">
            <a:spAutoFit/>
          </a:bodyPr>
          <a:lstStyle/>
          <a:p>
            <a:r>
              <a:rPr lang="en-GB" dirty="0">
                <a:solidFill>
                  <a:srgbClr val="FF3860"/>
                </a:solidFill>
                <a:latin typeface="Muli" panose="020B0604020202020204" charset="0"/>
              </a:rPr>
              <a:t>Answers: </a:t>
            </a:r>
          </a:p>
        </p:txBody>
      </p:sp>
      <p:cxnSp>
        <p:nvCxnSpPr>
          <p:cNvPr id="23" name="Straight Arrow Connector 22">
            <a:extLst>
              <a:ext uri="{FF2B5EF4-FFF2-40B4-BE49-F238E27FC236}">
                <a16:creationId xmlns:a16="http://schemas.microsoft.com/office/drawing/2014/main" id="{54107D1C-F4DF-2146-A4B4-F36BAD309DEB}"/>
              </a:ext>
            </a:extLst>
          </p:cNvPr>
          <p:cNvCxnSpPr>
            <a:cxnSpLocks/>
          </p:cNvCxnSpPr>
          <p:nvPr/>
        </p:nvCxnSpPr>
        <p:spPr>
          <a:xfrm>
            <a:off x="8399897" y="4748399"/>
            <a:ext cx="0" cy="5030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366C1C6-04EF-F943-956C-0FB9FA7361AF}"/>
              </a:ext>
            </a:extLst>
          </p:cNvPr>
          <p:cNvCxnSpPr>
            <a:cxnSpLocks/>
          </p:cNvCxnSpPr>
          <p:nvPr/>
        </p:nvCxnSpPr>
        <p:spPr>
          <a:xfrm flipH="1">
            <a:off x="8792445" y="4695425"/>
            <a:ext cx="1339143" cy="5560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F322798-0789-744A-9FD2-3A417EA4FCD4}"/>
              </a:ext>
            </a:extLst>
          </p:cNvPr>
          <p:cNvCxnSpPr>
            <a:cxnSpLocks/>
          </p:cNvCxnSpPr>
          <p:nvPr/>
        </p:nvCxnSpPr>
        <p:spPr>
          <a:xfrm flipH="1">
            <a:off x="8665029" y="4761356"/>
            <a:ext cx="521272" cy="3778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E8E76CB-0A9F-9D41-A9F4-FBC471EF0008}"/>
              </a:ext>
            </a:extLst>
          </p:cNvPr>
          <p:cNvCxnSpPr/>
          <p:nvPr/>
        </p:nvCxnSpPr>
        <p:spPr>
          <a:xfrm>
            <a:off x="7391848" y="4709322"/>
            <a:ext cx="719434" cy="5421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3ADF72A-0985-1A44-A69D-3CD45E20C84B}"/>
              </a:ext>
            </a:extLst>
          </p:cNvPr>
          <p:cNvCxnSpPr>
            <a:cxnSpLocks/>
          </p:cNvCxnSpPr>
          <p:nvPr/>
        </p:nvCxnSpPr>
        <p:spPr>
          <a:xfrm>
            <a:off x="6864216" y="5051836"/>
            <a:ext cx="962613" cy="3625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8435571-4739-EB47-A473-505227D15264}"/>
              </a:ext>
            </a:extLst>
          </p:cNvPr>
          <p:cNvCxnSpPr>
            <a:cxnSpLocks/>
          </p:cNvCxnSpPr>
          <p:nvPr/>
        </p:nvCxnSpPr>
        <p:spPr>
          <a:xfrm flipV="1">
            <a:off x="6669392" y="5414415"/>
            <a:ext cx="84351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1935D98-2436-F74B-9A12-462168CDC1CC}"/>
              </a:ext>
            </a:extLst>
          </p:cNvPr>
          <p:cNvCxnSpPr>
            <a:cxnSpLocks/>
          </p:cNvCxnSpPr>
          <p:nvPr/>
        </p:nvCxnSpPr>
        <p:spPr>
          <a:xfrm flipH="1">
            <a:off x="8792445" y="5068927"/>
            <a:ext cx="1226605" cy="345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5BB7C9B-4105-D64B-B8E8-1DB23DC6345E}"/>
              </a:ext>
            </a:extLst>
          </p:cNvPr>
          <p:cNvCxnSpPr/>
          <p:nvPr/>
        </p:nvCxnSpPr>
        <p:spPr>
          <a:xfrm>
            <a:off x="2230395" y="4802474"/>
            <a:ext cx="775304" cy="7266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B7D34C8-BF3F-F740-9EC2-31683F3B71BF}"/>
              </a:ext>
            </a:extLst>
          </p:cNvPr>
          <p:cNvCxnSpPr/>
          <p:nvPr/>
        </p:nvCxnSpPr>
        <p:spPr>
          <a:xfrm>
            <a:off x="1624441" y="4893988"/>
            <a:ext cx="1138436" cy="6012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1DC3DD1-AA47-DB49-8C24-22DDDAF33CB9}"/>
              </a:ext>
            </a:extLst>
          </p:cNvPr>
          <p:cNvCxnSpPr>
            <a:cxnSpLocks/>
          </p:cNvCxnSpPr>
          <p:nvPr/>
        </p:nvCxnSpPr>
        <p:spPr>
          <a:xfrm>
            <a:off x="1615175" y="5092146"/>
            <a:ext cx="752092" cy="4030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31003F2-BF7B-5647-8671-62742DCA0AE8}"/>
              </a:ext>
            </a:extLst>
          </p:cNvPr>
          <p:cNvCxnSpPr>
            <a:stCxn id="18" idx="2"/>
          </p:cNvCxnSpPr>
          <p:nvPr/>
        </p:nvCxnSpPr>
        <p:spPr>
          <a:xfrm>
            <a:off x="2762877" y="4793122"/>
            <a:ext cx="447054" cy="6652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B922FD2-5729-4C4C-B67A-428AF5BF7BB2}"/>
              </a:ext>
            </a:extLst>
          </p:cNvPr>
          <p:cNvCxnSpPr/>
          <p:nvPr/>
        </p:nvCxnSpPr>
        <p:spPr>
          <a:xfrm flipH="1">
            <a:off x="3530902" y="4761356"/>
            <a:ext cx="240815" cy="7338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B434322-1125-1641-A96F-E8F69054C550}"/>
              </a:ext>
            </a:extLst>
          </p:cNvPr>
          <p:cNvCxnSpPr/>
          <p:nvPr/>
        </p:nvCxnSpPr>
        <p:spPr>
          <a:xfrm flipH="1">
            <a:off x="3620919" y="4659927"/>
            <a:ext cx="876646" cy="8692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25B32A3-DDCF-854F-AAFF-15B59FB2CE45}"/>
              </a:ext>
            </a:extLst>
          </p:cNvPr>
          <p:cNvCxnSpPr>
            <a:cxnSpLocks/>
          </p:cNvCxnSpPr>
          <p:nvPr/>
        </p:nvCxnSpPr>
        <p:spPr>
          <a:xfrm flipH="1">
            <a:off x="3918857" y="4893988"/>
            <a:ext cx="1041527" cy="5643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495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ples Green Fruit Food Carpel Cut Sliced">
            <a:extLst>
              <a:ext uri="{FF2B5EF4-FFF2-40B4-BE49-F238E27FC236}">
                <a16:creationId xmlns:a16="http://schemas.microsoft.com/office/drawing/2014/main" id="{43C1745C-90AA-4C81-AFB3-731481F97A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7274" y="753036"/>
            <a:ext cx="2685247" cy="18259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ble Furniture Wooden Table Table Table T">
            <a:extLst>
              <a:ext uri="{FF2B5EF4-FFF2-40B4-BE49-F238E27FC236}">
                <a16:creationId xmlns:a16="http://schemas.microsoft.com/office/drawing/2014/main" id="{FCCB43F4-3F84-4D8D-AE78-69EED4773C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2454" y="386786"/>
            <a:ext cx="2463053" cy="20525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g Foot Toes Knee Ankle Heel Right Bend H">
            <a:extLst>
              <a:ext uri="{FF2B5EF4-FFF2-40B4-BE49-F238E27FC236}">
                <a16:creationId xmlns:a16="http://schemas.microsoft.com/office/drawing/2014/main" id="{8EE08F06-C3A0-447F-AEED-6B44994802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25476" y="1505888"/>
            <a:ext cx="16192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dler, Bald Eagle, Drawing, Bird, Head">
            <a:extLst>
              <a:ext uri="{FF2B5EF4-FFF2-40B4-BE49-F238E27FC236}">
                <a16:creationId xmlns:a16="http://schemas.microsoft.com/office/drawing/2014/main" id="{CC392ACE-F33F-483A-8982-111A7591C5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1141" y="4850898"/>
            <a:ext cx="2874657" cy="17268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Bottle Vector Water Bottle Glass Bottle Gl">
            <a:extLst>
              <a:ext uri="{FF2B5EF4-FFF2-40B4-BE49-F238E27FC236}">
                <a16:creationId xmlns:a16="http://schemas.microsoft.com/office/drawing/2014/main" id="{C3404C3D-8B11-43E6-8850-0AA48A6415C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37810" y="3935839"/>
            <a:ext cx="1320943" cy="26418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n Woman Hat Holding Hands Smile Tourist">
            <a:extLst>
              <a:ext uri="{FF2B5EF4-FFF2-40B4-BE49-F238E27FC236}">
                <a16:creationId xmlns:a16="http://schemas.microsoft.com/office/drawing/2014/main" id="{19C207CE-01FC-4B57-8E23-14033F63C53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32521" y="3071739"/>
            <a:ext cx="3463626" cy="222194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70215879-FB26-4AED-BE33-46CDDFB54D76}"/>
              </a:ext>
            </a:extLst>
          </p:cNvPr>
          <p:cNvCxnSpPr/>
          <p:nvPr/>
        </p:nvCxnSpPr>
        <p:spPr>
          <a:xfrm flipH="1">
            <a:off x="10983558" y="2947595"/>
            <a:ext cx="677731" cy="935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CB012C-D17D-43C0-847B-56B4244FA97C}"/>
              </a:ext>
            </a:extLst>
          </p:cNvPr>
          <p:cNvCxnSpPr>
            <a:cxnSpLocks/>
          </p:cNvCxnSpPr>
          <p:nvPr/>
        </p:nvCxnSpPr>
        <p:spPr>
          <a:xfrm>
            <a:off x="4657117" y="2788076"/>
            <a:ext cx="1" cy="5673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CA4820D-5AA8-4232-9D11-DF8A25407B28}"/>
              </a:ext>
            </a:extLst>
          </p:cNvPr>
          <p:cNvSpPr txBox="1"/>
          <p:nvPr/>
        </p:nvSpPr>
        <p:spPr>
          <a:xfrm>
            <a:off x="5843623" y="5293688"/>
            <a:ext cx="1619247" cy="369332"/>
          </a:xfrm>
          <a:prstGeom prst="rect">
            <a:avLst/>
          </a:prstGeom>
          <a:noFill/>
        </p:spPr>
        <p:txBody>
          <a:bodyPr wrap="square" rtlCol="0">
            <a:spAutoFit/>
          </a:bodyPr>
          <a:lstStyle/>
          <a:p>
            <a:r>
              <a:rPr lang="en-GB" dirty="0">
                <a:latin typeface="Muli" pitchFamily="2" charset="77"/>
              </a:rPr>
              <a:t>Aunt</a:t>
            </a:r>
          </a:p>
        </p:txBody>
      </p:sp>
    </p:spTree>
    <p:extLst>
      <p:ext uri="{BB962C8B-B14F-4D97-AF65-F5344CB8AC3E}">
        <p14:creationId xmlns:p14="http://schemas.microsoft.com/office/powerpoint/2010/main" val="20351045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ples Green Fruit Food Carpel Cut Sliced">
            <a:extLst>
              <a:ext uri="{FF2B5EF4-FFF2-40B4-BE49-F238E27FC236}">
                <a16:creationId xmlns:a16="http://schemas.microsoft.com/office/drawing/2014/main" id="{43C1745C-90AA-4C81-AFB3-731481F97A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7274" y="753036"/>
            <a:ext cx="2685247" cy="18259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ble Furniture Wooden Table Table Table T">
            <a:extLst>
              <a:ext uri="{FF2B5EF4-FFF2-40B4-BE49-F238E27FC236}">
                <a16:creationId xmlns:a16="http://schemas.microsoft.com/office/drawing/2014/main" id="{FCCB43F4-3F84-4D8D-AE78-69EED4773C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2454" y="386786"/>
            <a:ext cx="2463053" cy="20525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g Foot Toes Knee Ankle Heel Right Bend H">
            <a:extLst>
              <a:ext uri="{FF2B5EF4-FFF2-40B4-BE49-F238E27FC236}">
                <a16:creationId xmlns:a16="http://schemas.microsoft.com/office/drawing/2014/main" id="{8EE08F06-C3A0-447F-AEED-6B44994802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25476" y="1505888"/>
            <a:ext cx="16192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dler, Bald Eagle, Drawing, Bird, Head">
            <a:extLst>
              <a:ext uri="{FF2B5EF4-FFF2-40B4-BE49-F238E27FC236}">
                <a16:creationId xmlns:a16="http://schemas.microsoft.com/office/drawing/2014/main" id="{CC392ACE-F33F-483A-8982-111A7591C5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1141" y="4850898"/>
            <a:ext cx="2874657" cy="17268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Bottle Vector Water Bottle Glass Bottle Gl">
            <a:extLst>
              <a:ext uri="{FF2B5EF4-FFF2-40B4-BE49-F238E27FC236}">
                <a16:creationId xmlns:a16="http://schemas.microsoft.com/office/drawing/2014/main" id="{C3404C3D-8B11-43E6-8850-0AA48A6415C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37810" y="3935839"/>
            <a:ext cx="1320943" cy="26418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n Woman Hat Holding Hands Smile Tourist">
            <a:extLst>
              <a:ext uri="{FF2B5EF4-FFF2-40B4-BE49-F238E27FC236}">
                <a16:creationId xmlns:a16="http://schemas.microsoft.com/office/drawing/2014/main" id="{19C207CE-01FC-4B57-8E23-14033F63C53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32521" y="3071739"/>
            <a:ext cx="3463626" cy="222194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70215879-FB26-4AED-BE33-46CDDFB54D76}"/>
              </a:ext>
            </a:extLst>
          </p:cNvPr>
          <p:cNvCxnSpPr/>
          <p:nvPr/>
        </p:nvCxnSpPr>
        <p:spPr>
          <a:xfrm flipH="1">
            <a:off x="10983558" y="2947595"/>
            <a:ext cx="677731" cy="935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CB012C-D17D-43C0-847B-56B4244FA97C}"/>
              </a:ext>
            </a:extLst>
          </p:cNvPr>
          <p:cNvCxnSpPr>
            <a:cxnSpLocks/>
          </p:cNvCxnSpPr>
          <p:nvPr/>
        </p:nvCxnSpPr>
        <p:spPr>
          <a:xfrm>
            <a:off x="4657117" y="2788076"/>
            <a:ext cx="1" cy="5673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CA4820D-5AA8-4232-9D11-DF8A25407B28}"/>
              </a:ext>
            </a:extLst>
          </p:cNvPr>
          <p:cNvSpPr txBox="1"/>
          <p:nvPr/>
        </p:nvSpPr>
        <p:spPr>
          <a:xfrm>
            <a:off x="5843623" y="5293688"/>
            <a:ext cx="1619247" cy="369332"/>
          </a:xfrm>
          <a:prstGeom prst="rect">
            <a:avLst/>
          </a:prstGeom>
          <a:noFill/>
        </p:spPr>
        <p:txBody>
          <a:bodyPr wrap="square" rtlCol="0">
            <a:spAutoFit/>
          </a:bodyPr>
          <a:lstStyle/>
          <a:p>
            <a:r>
              <a:rPr lang="en-GB" dirty="0">
                <a:latin typeface="Muli" pitchFamily="2" charset="77"/>
              </a:rPr>
              <a:t>Aunt</a:t>
            </a:r>
          </a:p>
        </p:txBody>
      </p:sp>
      <p:sp>
        <p:nvSpPr>
          <p:cNvPr id="2" name="Rectangle 1">
            <a:extLst>
              <a:ext uri="{FF2B5EF4-FFF2-40B4-BE49-F238E27FC236}">
                <a16:creationId xmlns:a16="http://schemas.microsoft.com/office/drawing/2014/main" id="{0CCC2190-0E78-4E1A-82C5-10A12E692F9B}"/>
              </a:ext>
            </a:extLst>
          </p:cNvPr>
          <p:cNvSpPr/>
          <p:nvPr/>
        </p:nvSpPr>
        <p:spPr>
          <a:xfrm>
            <a:off x="6734776" y="2069998"/>
            <a:ext cx="813043" cy="369332"/>
          </a:xfrm>
          <a:prstGeom prst="rect">
            <a:avLst/>
          </a:prstGeom>
        </p:spPr>
        <p:txBody>
          <a:bodyPr wrap="none">
            <a:spAutoFit/>
          </a:bodyPr>
          <a:lstStyle/>
          <a:p>
            <a:pPr algn="ctr"/>
            <a:r>
              <a:rPr lang="en-GB" dirty="0">
                <a:solidFill>
                  <a:srgbClr val="FF3860"/>
                </a:solidFill>
                <a:latin typeface="OpenDyslexicAlta" pitchFamily="2" charset="77"/>
              </a:rPr>
              <a:t>table</a:t>
            </a:r>
          </a:p>
        </p:txBody>
      </p:sp>
      <p:sp>
        <p:nvSpPr>
          <p:cNvPr id="3" name="Rectangle 2">
            <a:extLst>
              <a:ext uri="{FF2B5EF4-FFF2-40B4-BE49-F238E27FC236}">
                <a16:creationId xmlns:a16="http://schemas.microsoft.com/office/drawing/2014/main" id="{C5BE7A64-C26A-4D15-9FB9-02C5D658D147}"/>
              </a:ext>
            </a:extLst>
          </p:cNvPr>
          <p:cNvSpPr/>
          <p:nvPr/>
        </p:nvSpPr>
        <p:spPr>
          <a:xfrm>
            <a:off x="10603094" y="4666232"/>
            <a:ext cx="849913" cy="369332"/>
          </a:xfrm>
          <a:prstGeom prst="rect">
            <a:avLst/>
          </a:prstGeom>
        </p:spPr>
        <p:txBody>
          <a:bodyPr wrap="none">
            <a:spAutoFit/>
          </a:bodyPr>
          <a:lstStyle/>
          <a:p>
            <a:pPr algn="ctr"/>
            <a:r>
              <a:rPr lang="en-GB" dirty="0">
                <a:solidFill>
                  <a:srgbClr val="FF3860"/>
                </a:solidFill>
                <a:latin typeface="OpenDyslexicAlta" pitchFamily="2" charset="77"/>
              </a:rPr>
              <a:t>ankle</a:t>
            </a:r>
          </a:p>
        </p:txBody>
      </p:sp>
      <p:sp>
        <p:nvSpPr>
          <p:cNvPr id="4" name="Rectangle 3">
            <a:extLst>
              <a:ext uri="{FF2B5EF4-FFF2-40B4-BE49-F238E27FC236}">
                <a16:creationId xmlns:a16="http://schemas.microsoft.com/office/drawing/2014/main" id="{252D9DED-D032-4CCA-8EB0-4BAC101DE274}"/>
              </a:ext>
            </a:extLst>
          </p:cNvPr>
          <p:cNvSpPr/>
          <p:nvPr/>
        </p:nvSpPr>
        <p:spPr>
          <a:xfrm>
            <a:off x="8975480" y="6053795"/>
            <a:ext cx="933269" cy="369332"/>
          </a:xfrm>
          <a:prstGeom prst="rect">
            <a:avLst/>
          </a:prstGeom>
        </p:spPr>
        <p:txBody>
          <a:bodyPr wrap="none">
            <a:spAutoFit/>
          </a:bodyPr>
          <a:lstStyle/>
          <a:p>
            <a:pPr algn="ctr"/>
            <a:r>
              <a:rPr lang="en-GB" dirty="0">
                <a:solidFill>
                  <a:srgbClr val="FF3860"/>
                </a:solidFill>
                <a:latin typeface="OpenDyslexicAlta" pitchFamily="2" charset="77"/>
              </a:rPr>
              <a:t>bottle</a:t>
            </a:r>
          </a:p>
        </p:txBody>
      </p:sp>
      <p:sp>
        <p:nvSpPr>
          <p:cNvPr id="5" name="Rectangle 4">
            <a:extLst>
              <a:ext uri="{FF2B5EF4-FFF2-40B4-BE49-F238E27FC236}">
                <a16:creationId xmlns:a16="http://schemas.microsoft.com/office/drawing/2014/main" id="{232148DA-5EBB-497A-B12E-2D816B435111}"/>
              </a:ext>
            </a:extLst>
          </p:cNvPr>
          <p:cNvSpPr/>
          <p:nvPr/>
        </p:nvSpPr>
        <p:spPr>
          <a:xfrm>
            <a:off x="4171969" y="5344979"/>
            <a:ext cx="833882" cy="369332"/>
          </a:xfrm>
          <a:prstGeom prst="rect">
            <a:avLst/>
          </a:prstGeom>
        </p:spPr>
        <p:txBody>
          <a:bodyPr wrap="none">
            <a:spAutoFit/>
          </a:bodyPr>
          <a:lstStyle/>
          <a:p>
            <a:pPr algn="ctr"/>
            <a:r>
              <a:rPr lang="en-GB" dirty="0">
                <a:solidFill>
                  <a:srgbClr val="FF3860"/>
                </a:solidFill>
                <a:latin typeface="OpenDyslexicAlta" pitchFamily="2" charset="77"/>
              </a:rPr>
              <a:t>uncle</a:t>
            </a:r>
          </a:p>
        </p:txBody>
      </p:sp>
      <p:sp>
        <p:nvSpPr>
          <p:cNvPr id="6" name="Rectangle 5">
            <a:extLst>
              <a:ext uri="{FF2B5EF4-FFF2-40B4-BE49-F238E27FC236}">
                <a16:creationId xmlns:a16="http://schemas.microsoft.com/office/drawing/2014/main" id="{4F24AF11-2C90-4C31-834E-FE9524A70550}"/>
              </a:ext>
            </a:extLst>
          </p:cNvPr>
          <p:cNvSpPr/>
          <p:nvPr/>
        </p:nvSpPr>
        <p:spPr>
          <a:xfrm>
            <a:off x="1315026" y="4481566"/>
            <a:ext cx="851515" cy="369332"/>
          </a:xfrm>
          <a:prstGeom prst="rect">
            <a:avLst/>
          </a:prstGeom>
        </p:spPr>
        <p:txBody>
          <a:bodyPr wrap="none">
            <a:spAutoFit/>
          </a:bodyPr>
          <a:lstStyle/>
          <a:p>
            <a:pPr algn="ctr"/>
            <a:r>
              <a:rPr lang="en-GB" dirty="0">
                <a:solidFill>
                  <a:srgbClr val="FF3860"/>
                </a:solidFill>
                <a:latin typeface="OpenDyslexicAlta" pitchFamily="2" charset="77"/>
              </a:rPr>
              <a:t>eagle</a:t>
            </a:r>
          </a:p>
        </p:txBody>
      </p:sp>
      <p:sp>
        <p:nvSpPr>
          <p:cNvPr id="16" name="Rectangle 15">
            <a:extLst>
              <a:ext uri="{FF2B5EF4-FFF2-40B4-BE49-F238E27FC236}">
                <a16:creationId xmlns:a16="http://schemas.microsoft.com/office/drawing/2014/main" id="{72117BBB-CB24-48B2-889C-191751CA08CA}"/>
              </a:ext>
            </a:extLst>
          </p:cNvPr>
          <p:cNvSpPr/>
          <p:nvPr/>
        </p:nvSpPr>
        <p:spPr>
          <a:xfrm>
            <a:off x="1557259" y="2525074"/>
            <a:ext cx="861133" cy="369332"/>
          </a:xfrm>
          <a:prstGeom prst="rect">
            <a:avLst/>
          </a:prstGeom>
        </p:spPr>
        <p:txBody>
          <a:bodyPr wrap="none">
            <a:spAutoFit/>
          </a:bodyPr>
          <a:lstStyle/>
          <a:p>
            <a:pPr algn="ctr"/>
            <a:r>
              <a:rPr lang="en-GB" dirty="0">
                <a:solidFill>
                  <a:srgbClr val="FF3860"/>
                </a:solidFill>
                <a:latin typeface="OpenDyslexicAlta" pitchFamily="2" charset="77"/>
              </a:rPr>
              <a:t>apple</a:t>
            </a:r>
          </a:p>
        </p:txBody>
      </p:sp>
      <p:sp>
        <p:nvSpPr>
          <p:cNvPr id="17" name="TextBox 16">
            <a:extLst>
              <a:ext uri="{FF2B5EF4-FFF2-40B4-BE49-F238E27FC236}">
                <a16:creationId xmlns:a16="http://schemas.microsoft.com/office/drawing/2014/main" id="{8D64C698-F149-49B3-B36A-2A32B514AB02}"/>
              </a:ext>
            </a:extLst>
          </p:cNvPr>
          <p:cNvSpPr txBox="1"/>
          <p:nvPr/>
        </p:nvSpPr>
        <p:spPr>
          <a:xfrm>
            <a:off x="391141" y="255441"/>
            <a:ext cx="1735116" cy="366859"/>
          </a:xfrm>
          <a:prstGeom prst="rect">
            <a:avLst/>
          </a:prstGeom>
          <a:noFill/>
        </p:spPr>
        <p:txBody>
          <a:bodyPr wrap="square" rtlCol="0">
            <a:spAutoFit/>
          </a:bodyPr>
          <a:lstStyle/>
          <a:p>
            <a:r>
              <a:rPr lang="en-GB" dirty="0">
                <a:solidFill>
                  <a:srgbClr val="FF3860"/>
                </a:solidFill>
                <a:latin typeface="Muli" panose="020B0604020202020204" charset="0"/>
              </a:rPr>
              <a:t>Answers: </a:t>
            </a:r>
          </a:p>
        </p:txBody>
      </p:sp>
    </p:spTree>
    <p:extLst>
      <p:ext uri="{BB962C8B-B14F-4D97-AF65-F5344CB8AC3E}">
        <p14:creationId xmlns:p14="http://schemas.microsoft.com/office/powerpoint/2010/main" val="32607747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5223449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54464122"/>
                    </a:ext>
                  </a:extLst>
                </a:gridCol>
                <a:gridCol w="1858433">
                  <a:extLst>
                    <a:ext uri="{9D8B030D-6E8A-4147-A177-3AD203B41FA5}">
                      <a16:colId xmlns:a16="http://schemas.microsoft.com/office/drawing/2014/main" val="4059620789"/>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table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apple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bottle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little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middle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bubble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uncle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ankle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eagle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9737977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/l/ or /ul/ sound spelled ’-le’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61759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1</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/j/ sound spelled </a:t>
            </a:r>
            <a:r>
              <a:rPr lang="mr-IN" dirty="0"/>
              <a:t>–</a:t>
            </a:r>
            <a:r>
              <a:rPr lang="en-GB" dirty="0" err="1"/>
              <a:t>dge</a:t>
            </a:r>
            <a:r>
              <a:rPr lang="en-GB" dirty="0"/>
              <a:t> at the end of words.  This spelling is used after the short vowel sounds</a:t>
            </a:r>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2490678533"/>
              </p:ext>
            </p:extLst>
          </p:nvPr>
        </p:nvGraphicFramePr>
        <p:xfrm>
          <a:off x="3429000" y="1311275"/>
          <a:ext cx="8363607" cy="5273338"/>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97822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The /j/ sound at the end of a word can be spelled using ‘</a:t>
                      </a:r>
                      <a:r>
                        <a:rPr lang="en-GB" sz="1700" b="0" i="0" dirty="0" err="1">
                          <a:latin typeface="Muli" pitchFamily="2" charset="77"/>
                        </a:rPr>
                        <a:t>dge</a:t>
                      </a:r>
                      <a:r>
                        <a:rPr lang="en-GB" sz="1700" b="0" i="0" dirty="0">
                          <a:latin typeface="Muli" pitchFamily="2" charset="77"/>
                        </a:rPr>
                        <a:t>’. The rule is that this sound follows a short vowel sound,</a:t>
                      </a:r>
                    </a:p>
                  </a:txBody>
                  <a:tcPr/>
                </a:tc>
                <a:extLst>
                  <a:ext uri="{0D108BD9-81ED-4DB2-BD59-A6C34878D82A}">
                    <a16:rowId xmlns:a16="http://schemas.microsoft.com/office/drawing/2014/main" val="10000"/>
                  </a:ext>
                </a:extLst>
              </a:tr>
              <a:tr h="2629659">
                <a:tc>
                  <a:txBody>
                    <a:bodyPr/>
                    <a:lstStyle/>
                    <a:p>
                      <a:r>
                        <a:rPr lang="en-GB" sz="1700" b="0" i="0" dirty="0">
                          <a:latin typeface="Muli" pitchFamily="2" charset="77"/>
                        </a:rPr>
                        <a:t>Main Teaching Activity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Show children the spelling list and say the words. Can they hear a sound that appears in each word? If they correctly spot the /j/ sound then ask them to speak with a partner for 20 seconds and then write down, on a whiteboard, the letters that they think are creating the sound /j/.  Share the answers and discuss the spelling rule.</a:t>
                      </a:r>
                      <a:br>
                        <a:rPr lang="en-GB" sz="1700" b="0" i="0" dirty="0">
                          <a:latin typeface="Muli" pitchFamily="2" charset="77"/>
                        </a:rPr>
                      </a:br>
                      <a:br>
                        <a:rPr lang="en-GB" sz="1700" b="0" i="0" dirty="0">
                          <a:latin typeface="Muli" pitchFamily="2" charset="77"/>
                        </a:rPr>
                      </a:br>
                      <a:r>
                        <a:rPr lang="en-GB" sz="1700" b="0" i="0" dirty="0">
                          <a:latin typeface="Muli" pitchFamily="2" charset="77"/>
                        </a:rPr>
                        <a:t>In pairs, can they think of any other words that end with the ‘</a:t>
                      </a:r>
                      <a:r>
                        <a:rPr lang="en-GB" sz="1700" b="0" i="0" dirty="0" err="1">
                          <a:latin typeface="Muli" pitchFamily="2" charset="77"/>
                        </a:rPr>
                        <a:t>dge</a:t>
                      </a:r>
                      <a:r>
                        <a:rPr lang="en-GB" sz="1700" b="0" i="0" dirty="0">
                          <a:latin typeface="Muli" pitchFamily="2" charset="77"/>
                        </a:rPr>
                        <a:t>’ spelling?</a:t>
                      </a:r>
                    </a:p>
                    <a:p>
                      <a:endParaRPr lang="en-GB" sz="1700" b="0" i="0" baseline="0" dirty="0">
                        <a:latin typeface="Muli" pitchFamily="2" charset="77"/>
                      </a:endParaRPr>
                    </a:p>
                  </a:txBody>
                  <a:tcPr/>
                </a:tc>
                <a:extLst>
                  <a:ext uri="{0D108BD9-81ED-4DB2-BD59-A6C34878D82A}">
                    <a16:rowId xmlns:a16="http://schemas.microsoft.com/office/drawing/2014/main" val="10001"/>
                  </a:ext>
                </a:extLst>
              </a:tr>
              <a:tr h="1612869">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Look at the images, can children work out what they are and how to spell them? Remember that each image will have the spelling rule ending!</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422229060"/>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badge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edge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bridge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dodge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fudge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ridge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smudge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judge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wedge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lodge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192403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table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apple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bottle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little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middle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bubble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cable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uncle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ankle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eagle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8157530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/l/ or /ul/ sound spelled ’-le’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49725" y="1274187"/>
            <a:ext cx="8896350" cy="5632311"/>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p>
          <a:p>
            <a:r>
              <a:rPr lang="en-GB" dirty="0">
                <a:latin typeface="OpenDyslexicAlta" pitchFamily="2" charset="77"/>
                <a:ea typeface="OpenDyslexic" charset="0"/>
                <a:cs typeface="OpenDyslexic" charset="0"/>
              </a:rPr>
              <a:t> </a:t>
            </a:r>
          </a:p>
          <a:p>
            <a:r>
              <a:rPr lang="en-GB" dirty="0">
                <a:latin typeface="OpenDyslexicAlta" pitchFamily="2" charset="77"/>
                <a:ea typeface="OpenDyslexic" charset="0"/>
                <a:cs typeface="OpenDyslexic" charset="0"/>
              </a:rPr>
              <a:t>The dinner hall had a ___________ missing.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pencil pot was in the _____________ of the table.</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__________ mouse poked his nose out of the hole.</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He tied up the boat with a big ___________.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My __________ takes me fossil hunting.</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 knocked over the ___________ of_____________ juice. </a:t>
            </a:r>
          </a:p>
          <a:p>
            <a:endParaRPr lang="en-GB" dirty="0">
              <a:latin typeface="OpenDyslexicAlta" pitchFamily="2" charset="77"/>
              <a:ea typeface="OpenDyslexic" charset="0"/>
              <a:cs typeface="OpenDyslexic" charset="0"/>
            </a:endParaRPr>
          </a:p>
          <a:p>
            <a:r>
              <a:rPr lang="en-GB" dirty="0" err="1">
                <a:latin typeface="OpenDyslexicAlta" pitchFamily="2" charset="77"/>
                <a:ea typeface="OpenDyslexic" charset="0"/>
                <a:cs typeface="OpenDyslexic" charset="0"/>
              </a:rPr>
              <a:t>Yanis</a:t>
            </a:r>
            <a:r>
              <a:rPr lang="en-GB" dirty="0">
                <a:latin typeface="OpenDyslexicAlta" pitchFamily="2" charset="77"/>
                <a:ea typeface="OpenDyslexic" charset="0"/>
                <a:cs typeface="OpenDyslexic" charset="0"/>
              </a:rPr>
              <a:t> fell playing football and broke his ____________.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My favourite bird is an ____________.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 filled the water with ___________ bath. </a:t>
            </a:r>
          </a:p>
          <a:p>
            <a:endParaRPr lang="en-GB" dirty="0">
              <a:latin typeface="Muli" pitchFamily="2" charset="77"/>
            </a:endParaRPr>
          </a:p>
        </p:txBody>
      </p:sp>
    </p:spTree>
    <p:extLst>
      <p:ext uri="{BB962C8B-B14F-4D97-AF65-F5344CB8AC3E}">
        <p14:creationId xmlns:p14="http://schemas.microsoft.com/office/powerpoint/2010/main" val="1554327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table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apple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bottle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little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middle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bubble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cable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uncle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ankle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eagle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9848759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/l/ or /ul/ sound spelled ’-le’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49725" y="1274187"/>
            <a:ext cx="8896350" cy="5632311"/>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p>
          <a:p>
            <a:r>
              <a:rPr lang="en-GB" dirty="0">
                <a:latin typeface="OpenDyslexicAlta" pitchFamily="2" charset="77"/>
                <a:ea typeface="OpenDyslexic" charset="0"/>
                <a:cs typeface="OpenDyslexic" charset="0"/>
              </a:rPr>
              <a:t> </a:t>
            </a:r>
          </a:p>
          <a:p>
            <a:r>
              <a:rPr lang="en-GB" dirty="0">
                <a:latin typeface="OpenDyslexicAlta" pitchFamily="2" charset="77"/>
                <a:ea typeface="OpenDyslexic" charset="0"/>
                <a:cs typeface="OpenDyslexic" charset="0"/>
              </a:rPr>
              <a:t>The dinner hall had a _</a:t>
            </a:r>
            <a:r>
              <a:rPr lang="en-GB" dirty="0">
                <a:solidFill>
                  <a:srgbClr val="FF3860"/>
                </a:solidFill>
                <a:latin typeface="OpenDyslexicAlta" pitchFamily="2" charset="77"/>
                <a:ea typeface="OpenDyslexic" charset="0"/>
                <a:cs typeface="OpenDyslexic" charset="0"/>
              </a:rPr>
              <a:t>table</a:t>
            </a:r>
            <a:r>
              <a:rPr lang="en-GB" dirty="0">
                <a:latin typeface="OpenDyslexicAlta" pitchFamily="2" charset="77"/>
                <a:ea typeface="OpenDyslexic" charset="0"/>
                <a:cs typeface="OpenDyslexic" charset="0"/>
              </a:rPr>
              <a:t>_ missing.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pencil pot was in the _</a:t>
            </a:r>
            <a:r>
              <a:rPr lang="en-GB" dirty="0">
                <a:solidFill>
                  <a:srgbClr val="FF3860"/>
                </a:solidFill>
                <a:latin typeface="OpenDyslexicAlta" pitchFamily="2" charset="77"/>
                <a:ea typeface="OpenDyslexic" charset="0"/>
                <a:cs typeface="OpenDyslexic" charset="0"/>
              </a:rPr>
              <a:t>middle</a:t>
            </a:r>
            <a:r>
              <a:rPr lang="en-GB" dirty="0">
                <a:latin typeface="OpenDyslexicAlta" pitchFamily="2" charset="77"/>
                <a:ea typeface="OpenDyslexic" charset="0"/>
                <a:cs typeface="OpenDyslexic" charset="0"/>
              </a:rPr>
              <a:t>_ of the table.</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_</a:t>
            </a:r>
            <a:r>
              <a:rPr lang="en-GB" dirty="0">
                <a:solidFill>
                  <a:srgbClr val="FF3860"/>
                </a:solidFill>
                <a:latin typeface="OpenDyslexicAlta" pitchFamily="2" charset="77"/>
                <a:ea typeface="OpenDyslexic" charset="0"/>
                <a:cs typeface="OpenDyslexic" charset="0"/>
              </a:rPr>
              <a:t>little</a:t>
            </a:r>
            <a:r>
              <a:rPr lang="en-GB" dirty="0">
                <a:latin typeface="OpenDyslexicAlta" pitchFamily="2" charset="77"/>
                <a:ea typeface="OpenDyslexic" charset="0"/>
                <a:cs typeface="OpenDyslexic" charset="0"/>
              </a:rPr>
              <a:t>_ mouse poked his nose out of the hole.</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He tied up the boat with a big _</a:t>
            </a:r>
            <a:r>
              <a:rPr lang="en-GB" dirty="0">
                <a:solidFill>
                  <a:srgbClr val="FF3860"/>
                </a:solidFill>
                <a:latin typeface="OpenDyslexicAlta" pitchFamily="2" charset="77"/>
                <a:ea typeface="OpenDyslexic" charset="0"/>
                <a:cs typeface="OpenDyslexic" charset="0"/>
              </a:rPr>
              <a:t>cable</a:t>
            </a:r>
            <a:r>
              <a:rPr lang="en-GB" dirty="0">
                <a:latin typeface="OpenDyslexicAlta" pitchFamily="2" charset="77"/>
                <a:ea typeface="OpenDyslexic" charset="0"/>
                <a:cs typeface="OpenDyslexic" charset="0"/>
              </a:rPr>
              <a:t>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My _</a:t>
            </a:r>
            <a:r>
              <a:rPr lang="en-GB" dirty="0">
                <a:solidFill>
                  <a:srgbClr val="FF3860"/>
                </a:solidFill>
                <a:latin typeface="OpenDyslexicAlta" pitchFamily="2" charset="77"/>
                <a:ea typeface="OpenDyslexic" charset="0"/>
                <a:cs typeface="OpenDyslexic" charset="0"/>
              </a:rPr>
              <a:t>uncle</a:t>
            </a:r>
            <a:r>
              <a:rPr lang="en-GB" dirty="0">
                <a:latin typeface="OpenDyslexicAlta" pitchFamily="2" charset="77"/>
                <a:ea typeface="OpenDyslexic" charset="0"/>
                <a:cs typeface="OpenDyslexic" charset="0"/>
              </a:rPr>
              <a:t>_ takes me fossil hunting.</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 knocked over the _</a:t>
            </a:r>
            <a:r>
              <a:rPr lang="en-GB" dirty="0">
                <a:solidFill>
                  <a:srgbClr val="FF3860"/>
                </a:solidFill>
                <a:latin typeface="OpenDyslexicAlta" pitchFamily="2" charset="77"/>
                <a:ea typeface="OpenDyslexic" charset="0"/>
                <a:cs typeface="OpenDyslexic" charset="0"/>
              </a:rPr>
              <a:t>bottle</a:t>
            </a:r>
            <a:r>
              <a:rPr lang="en-GB" dirty="0">
                <a:latin typeface="OpenDyslexicAlta" pitchFamily="2" charset="77"/>
                <a:ea typeface="OpenDyslexic" charset="0"/>
                <a:cs typeface="OpenDyslexic" charset="0"/>
              </a:rPr>
              <a:t>_ of _</a:t>
            </a:r>
            <a:r>
              <a:rPr lang="en-GB" dirty="0">
                <a:solidFill>
                  <a:srgbClr val="FF3860"/>
                </a:solidFill>
                <a:latin typeface="OpenDyslexicAlta" pitchFamily="2" charset="77"/>
                <a:ea typeface="OpenDyslexic" charset="0"/>
                <a:cs typeface="OpenDyslexic" charset="0"/>
              </a:rPr>
              <a:t>apple</a:t>
            </a:r>
            <a:r>
              <a:rPr lang="en-GB" dirty="0">
                <a:latin typeface="OpenDyslexicAlta" pitchFamily="2" charset="77"/>
                <a:ea typeface="OpenDyslexic" charset="0"/>
                <a:cs typeface="OpenDyslexic" charset="0"/>
              </a:rPr>
              <a:t>_ juice. </a:t>
            </a:r>
          </a:p>
          <a:p>
            <a:endParaRPr lang="en-GB" dirty="0">
              <a:latin typeface="OpenDyslexicAlta" pitchFamily="2" charset="77"/>
              <a:ea typeface="OpenDyslexic" charset="0"/>
              <a:cs typeface="OpenDyslexic" charset="0"/>
            </a:endParaRPr>
          </a:p>
          <a:p>
            <a:r>
              <a:rPr lang="en-GB" dirty="0" err="1">
                <a:latin typeface="OpenDyslexicAlta" pitchFamily="2" charset="77"/>
                <a:ea typeface="OpenDyslexic" charset="0"/>
                <a:cs typeface="OpenDyslexic" charset="0"/>
              </a:rPr>
              <a:t>Yanis</a:t>
            </a:r>
            <a:r>
              <a:rPr lang="en-GB" dirty="0">
                <a:latin typeface="OpenDyslexicAlta" pitchFamily="2" charset="77"/>
                <a:ea typeface="OpenDyslexic" charset="0"/>
                <a:cs typeface="OpenDyslexic" charset="0"/>
              </a:rPr>
              <a:t> fell playing football and broke his _</a:t>
            </a:r>
            <a:r>
              <a:rPr lang="en-GB" dirty="0">
                <a:solidFill>
                  <a:srgbClr val="FF3860"/>
                </a:solidFill>
                <a:latin typeface="OpenDyslexicAlta" pitchFamily="2" charset="77"/>
                <a:ea typeface="OpenDyslexic" charset="0"/>
                <a:cs typeface="OpenDyslexic" charset="0"/>
              </a:rPr>
              <a:t>ankle</a:t>
            </a:r>
            <a:r>
              <a:rPr lang="en-GB" dirty="0">
                <a:latin typeface="OpenDyslexicAlta" pitchFamily="2" charset="77"/>
                <a:ea typeface="OpenDyslexic" charset="0"/>
                <a:cs typeface="OpenDyslexic" charset="0"/>
              </a:rPr>
              <a:t>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My favourite bird is an _</a:t>
            </a:r>
            <a:r>
              <a:rPr lang="en-GB" dirty="0">
                <a:solidFill>
                  <a:srgbClr val="FF3860"/>
                </a:solidFill>
                <a:latin typeface="OpenDyslexicAlta" pitchFamily="2" charset="77"/>
                <a:ea typeface="OpenDyslexic" charset="0"/>
                <a:cs typeface="OpenDyslexic" charset="0"/>
              </a:rPr>
              <a:t>eagle</a:t>
            </a:r>
            <a:r>
              <a:rPr lang="en-GB" dirty="0">
                <a:latin typeface="OpenDyslexicAlta" pitchFamily="2" charset="77"/>
                <a:ea typeface="OpenDyslexic" charset="0"/>
                <a:cs typeface="OpenDyslexic" charset="0"/>
              </a:rPr>
              <a:t>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 filled the water with _</a:t>
            </a:r>
            <a:r>
              <a:rPr lang="en-GB" dirty="0">
                <a:solidFill>
                  <a:srgbClr val="FF3860"/>
                </a:solidFill>
                <a:latin typeface="OpenDyslexicAlta" pitchFamily="2" charset="77"/>
                <a:ea typeface="OpenDyslexic" charset="0"/>
                <a:cs typeface="OpenDyslexic" charset="0"/>
              </a:rPr>
              <a:t>bubble</a:t>
            </a:r>
            <a:r>
              <a:rPr lang="en-GB" dirty="0">
                <a:latin typeface="OpenDyslexicAlta" pitchFamily="2" charset="77"/>
                <a:ea typeface="OpenDyslexic" charset="0"/>
                <a:cs typeface="OpenDyslexic" charset="0"/>
              </a:rPr>
              <a:t>_ bath. </a:t>
            </a:r>
          </a:p>
          <a:p>
            <a:endParaRPr lang="en-GB" dirty="0">
              <a:latin typeface="Muli" pitchFamily="2" charset="77"/>
            </a:endParaRPr>
          </a:p>
        </p:txBody>
      </p:sp>
    </p:spTree>
    <p:extLst>
      <p:ext uri="{BB962C8B-B14F-4D97-AF65-F5344CB8AC3E}">
        <p14:creationId xmlns:p14="http://schemas.microsoft.com/office/powerpoint/2010/main" val="27850051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/l/ or /ul/ sound spelt ‘-el’ at the end of words.  </a:t>
            </a:r>
          </a:p>
          <a:p>
            <a:r>
              <a:rPr lang="en-GB" dirty="0"/>
              <a:t>This spelling is used after m, n, r, s, v, w and commonly 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9</a:t>
            </a:r>
          </a:p>
        </p:txBody>
      </p:sp>
    </p:spTree>
    <p:extLst>
      <p:ext uri="{BB962C8B-B14F-4D97-AF65-F5344CB8AC3E}">
        <p14:creationId xmlns:p14="http://schemas.microsoft.com/office/powerpoint/2010/main" val="31592826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9</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/l/ or /ul/ sound spelt ‘-el’ at the end of words.  This spelling is used after m, n, r, s, v, w and commonly 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1887978048"/>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rPr>
                        <a:t>The /l/ or /ul/ sound spelt ‘-el’ at the end of words.  This spelling is used after m, n, r, s, v, w and commonly s.  Can the children think of any words they know of that end with ‘el’?</a:t>
                      </a:r>
                    </a:p>
                    <a:p>
                      <a:endParaRPr lang="en-GB" sz="1700" b="0" i="0" dirty="0">
                        <a:latin typeface="Muli" pitchFamily="2" charset="77"/>
                      </a:endParaRP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work in pairs to answer the quiz questions, remind them about spelling the answer correctly and using this week’s spelling ending ‘el’.</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latin typeface="Muli" pitchFamily="2" charset="77"/>
                        </a:rPr>
                        <a:t>Ask children to write 3 sentences using words, appropriately, from the spelling list. </a:t>
                      </a:r>
                      <a:br>
                        <a:rPr lang="en-GB" sz="1800" b="0" i="0" dirty="0">
                          <a:latin typeface="Muli" pitchFamily="2" charset="77"/>
                        </a:rPr>
                      </a:br>
                      <a:br>
                        <a:rPr lang="en-GB" sz="1800" b="0" i="0" dirty="0">
                          <a:latin typeface="Muli" pitchFamily="2" charset="77"/>
                        </a:rPr>
                      </a:br>
                      <a:r>
                        <a:rPr lang="en-GB" sz="1800" b="0" i="0" dirty="0">
                          <a:latin typeface="Muli" pitchFamily="2" charset="77"/>
                        </a:rPr>
                        <a:t>To extend children you could ask them to also write a sentence with more than one of this week’s words. E.g. a sentence with ‘squirrel’ and ‘tunnel’ in.</a:t>
                      </a:r>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941935086"/>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camel</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tunnel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squirrel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travel </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towel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tinsel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hazel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vowel</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angel</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jewel</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410570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838200" y="1126951"/>
            <a:ext cx="10515600" cy="1325563"/>
          </a:xfrm>
        </p:spPr>
        <p:txBody>
          <a:bodyPr>
            <a:normAutofit/>
          </a:bodyPr>
          <a:lstStyle/>
          <a:p>
            <a:r>
              <a:rPr lang="en-GB" dirty="0"/>
              <a:t>Watch out, that ____ will spit at you!</a:t>
            </a:r>
          </a:p>
        </p:txBody>
      </p:sp>
      <p:sp>
        <p:nvSpPr>
          <p:cNvPr id="3" name="Content Placeholder 2">
            <a:extLst>
              <a:ext uri="{FF2B5EF4-FFF2-40B4-BE49-F238E27FC236}">
                <a16:creationId xmlns:a16="http://schemas.microsoft.com/office/drawing/2014/main" id="{AF95E2C8-5727-7443-8012-4FE5FC4A7147}"/>
              </a:ext>
            </a:extLst>
          </p:cNvPr>
          <p:cNvSpPr>
            <a:spLocks noGrp="1"/>
          </p:cNvSpPr>
          <p:nvPr>
            <p:ph idx="1"/>
          </p:nvPr>
        </p:nvSpPr>
        <p:spPr>
          <a:xfrm>
            <a:off x="2408816" y="5012764"/>
            <a:ext cx="7821706" cy="1325562"/>
          </a:xfrm>
        </p:spPr>
        <p:txBody>
          <a:bodyPr>
            <a:normAutofit/>
          </a:bodyPr>
          <a:lstStyle/>
          <a:p>
            <a:pPr algn="ctr"/>
            <a:endParaRPr lang="en-GB" dirty="0"/>
          </a:p>
          <a:p>
            <a:pPr algn="ctr"/>
            <a:endParaRPr lang="en-GB" sz="9300" dirty="0">
              <a:latin typeface="OpenDyslexicAlta"/>
            </a:endParaRPr>
          </a:p>
        </p:txBody>
      </p:sp>
      <p:pic>
        <p:nvPicPr>
          <p:cNvPr id="3074" name="Picture 2" descr="Camel, Dromedary, Two, Humps, Resting">
            <a:extLst>
              <a:ext uri="{FF2B5EF4-FFF2-40B4-BE49-F238E27FC236}">
                <a16:creationId xmlns:a16="http://schemas.microsoft.com/office/drawing/2014/main" id="{5472A659-A39E-47F4-B5DC-A599A268BB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3117" y="2711492"/>
            <a:ext cx="3105766" cy="215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152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838200" y="1126951"/>
            <a:ext cx="10515600" cy="1325563"/>
          </a:xfrm>
        </p:spPr>
        <p:txBody>
          <a:bodyPr>
            <a:normAutofit/>
          </a:bodyPr>
          <a:lstStyle/>
          <a:p>
            <a:r>
              <a:rPr lang="en-GB" dirty="0"/>
              <a:t>Watch out, that ____ will spit at you!</a:t>
            </a:r>
          </a:p>
        </p:txBody>
      </p:sp>
      <p:sp>
        <p:nvSpPr>
          <p:cNvPr id="3" name="Content Placeholder 2">
            <a:extLst>
              <a:ext uri="{FF2B5EF4-FFF2-40B4-BE49-F238E27FC236}">
                <a16:creationId xmlns:a16="http://schemas.microsoft.com/office/drawing/2014/main" id="{AF95E2C8-5727-7443-8012-4FE5FC4A7147}"/>
              </a:ext>
            </a:extLst>
          </p:cNvPr>
          <p:cNvSpPr>
            <a:spLocks noGrp="1"/>
          </p:cNvSpPr>
          <p:nvPr>
            <p:ph idx="1"/>
          </p:nvPr>
        </p:nvSpPr>
        <p:spPr>
          <a:xfrm>
            <a:off x="2408816" y="5012764"/>
            <a:ext cx="7821706" cy="1325562"/>
          </a:xfrm>
        </p:spPr>
        <p:txBody>
          <a:bodyPr>
            <a:normAutofit fontScale="70000" lnSpcReduction="20000"/>
          </a:bodyPr>
          <a:lstStyle/>
          <a:p>
            <a:pPr algn="ctr"/>
            <a:endParaRPr lang="en-GB" dirty="0"/>
          </a:p>
          <a:p>
            <a:pPr algn="ctr"/>
            <a:r>
              <a:rPr lang="en-GB" sz="9300" dirty="0">
                <a:latin typeface="OpenDyslexicAlta"/>
              </a:rPr>
              <a:t>camel</a:t>
            </a:r>
          </a:p>
        </p:txBody>
      </p:sp>
      <p:pic>
        <p:nvPicPr>
          <p:cNvPr id="3074" name="Picture 2" descr="Camel, Dromedary, Two, Humps, Resting">
            <a:extLst>
              <a:ext uri="{FF2B5EF4-FFF2-40B4-BE49-F238E27FC236}">
                <a16:creationId xmlns:a16="http://schemas.microsoft.com/office/drawing/2014/main" id="{5472A659-A39E-47F4-B5DC-A599A268BB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3117" y="2711492"/>
            <a:ext cx="3105766" cy="2150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F9E1C7-BC04-AD4A-9657-57F1792B4598}"/>
              </a:ext>
            </a:extLst>
          </p:cNvPr>
          <p:cNvSpPr txBox="1"/>
          <p:nvPr/>
        </p:nvSpPr>
        <p:spPr>
          <a:xfrm>
            <a:off x="568405" y="279540"/>
            <a:ext cx="1735116" cy="366859"/>
          </a:xfrm>
          <a:prstGeom prst="rect">
            <a:avLst/>
          </a:prstGeom>
          <a:noFill/>
        </p:spPr>
        <p:txBody>
          <a:bodyPr wrap="square" rtlCol="0">
            <a:spAutoFit/>
          </a:bodyPr>
          <a:lstStyle/>
          <a:p>
            <a:r>
              <a:rPr lang="en-GB" dirty="0">
                <a:solidFill>
                  <a:srgbClr val="FF3860"/>
                </a:solidFill>
                <a:latin typeface="Muli" panose="020B0604020202020204" charset="0"/>
              </a:rPr>
              <a:t>Answer: </a:t>
            </a:r>
          </a:p>
        </p:txBody>
      </p:sp>
    </p:spTree>
    <p:extLst>
      <p:ext uri="{BB962C8B-B14F-4D97-AF65-F5344CB8AC3E}">
        <p14:creationId xmlns:p14="http://schemas.microsoft.com/office/powerpoint/2010/main" val="93993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838200" y="769143"/>
            <a:ext cx="10515600" cy="1325563"/>
          </a:xfrm>
        </p:spPr>
        <p:txBody>
          <a:bodyPr>
            <a:normAutofit/>
          </a:bodyPr>
          <a:lstStyle/>
          <a:p>
            <a:r>
              <a:rPr lang="en-GB" dirty="0"/>
              <a:t>She is as beautiful as an ______.</a:t>
            </a:r>
          </a:p>
        </p:txBody>
      </p:sp>
      <p:sp>
        <p:nvSpPr>
          <p:cNvPr id="3" name="Content Placeholder 2">
            <a:extLst>
              <a:ext uri="{FF2B5EF4-FFF2-40B4-BE49-F238E27FC236}">
                <a16:creationId xmlns:a16="http://schemas.microsoft.com/office/drawing/2014/main" id="{AF95E2C8-5727-7443-8012-4FE5FC4A7147}"/>
              </a:ext>
            </a:extLst>
          </p:cNvPr>
          <p:cNvSpPr>
            <a:spLocks noGrp="1"/>
          </p:cNvSpPr>
          <p:nvPr>
            <p:ph idx="1"/>
          </p:nvPr>
        </p:nvSpPr>
        <p:spPr>
          <a:xfrm>
            <a:off x="2408816" y="5012764"/>
            <a:ext cx="7821706" cy="1325562"/>
          </a:xfrm>
        </p:spPr>
        <p:txBody>
          <a:bodyPr>
            <a:normAutofit/>
          </a:bodyPr>
          <a:lstStyle/>
          <a:p>
            <a:pPr algn="ctr"/>
            <a:endParaRPr lang="en-GB" dirty="0"/>
          </a:p>
        </p:txBody>
      </p:sp>
      <p:pic>
        <p:nvPicPr>
          <p:cNvPr id="7170" name="Picture 2" descr="Angel Girl Wings Cute Halo Heaven Christia">
            <a:extLst>
              <a:ext uri="{FF2B5EF4-FFF2-40B4-BE49-F238E27FC236}">
                <a16:creationId xmlns:a16="http://schemas.microsoft.com/office/drawing/2014/main" id="{321D1B78-6ACE-4AD4-8A4D-F8ACF9E996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5285" y="2283721"/>
            <a:ext cx="3570979" cy="2540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712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838200" y="769143"/>
            <a:ext cx="10515600" cy="1325563"/>
          </a:xfrm>
        </p:spPr>
        <p:txBody>
          <a:bodyPr>
            <a:normAutofit/>
          </a:bodyPr>
          <a:lstStyle/>
          <a:p>
            <a:r>
              <a:rPr lang="en-GB" dirty="0"/>
              <a:t>She is as beautiful as an ______.</a:t>
            </a:r>
          </a:p>
        </p:txBody>
      </p:sp>
      <p:sp>
        <p:nvSpPr>
          <p:cNvPr id="3" name="Content Placeholder 2">
            <a:extLst>
              <a:ext uri="{FF2B5EF4-FFF2-40B4-BE49-F238E27FC236}">
                <a16:creationId xmlns:a16="http://schemas.microsoft.com/office/drawing/2014/main" id="{AF95E2C8-5727-7443-8012-4FE5FC4A7147}"/>
              </a:ext>
            </a:extLst>
          </p:cNvPr>
          <p:cNvSpPr>
            <a:spLocks noGrp="1"/>
          </p:cNvSpPr>
          <p:nvPr>
            <p:ph idx="1"/>
          </p:nvPr>
        </p:nvSpPr>
        <p:spPr>
          <a:xfrm>
            <a:off x="2408816" y="5012764"/>
            <a:ext cx="7821706" cy="1325562"/>
          </a:xfrm>
        </p:spPr>
        <p:txBody>
          <a:bodyPr>
            <a:normAutofit fontScale="70000" lnSpcReduction="20000"/>
          </a:bodyPr>
          <a:lstStyle/>
          <a:p>
            <a:pPr algn="ctr"/>
            <a:endParaRPr lang="en-GB" dirty="0"/>
          </a:p>
          <a:p>
            <a:pPr algn="ctr"/>
            <a:r>
              <a:rPr lang="en-GB" sz="9300" dirty="0"/>
              <a:t>angel</a:t>
            </a:r>
          </a:p>
        </p:txBody>
      </p:sp>
      <p:pic>
        <p:nvPicPr>
          <p:cNvPr id="7170" name="Picture 2" descr="Angel Girl Wings Cute Halo Heaven Christia">
            <a:extLst>
              <a:ext uri="{FF2B5EF4-FFF2-40B4-BE49-F238E27FC236}">
                <a16:creationId xmlns:a16="http://schemas.microsoft.com/office/drawing/2014/main" id="{321D1B78-6ACE-4AD4-8A4D-F8ACF9E996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5285" y="2283721"/>
            <a:ext cx="3570979" cy="2540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C7A22B-CF7D-41C6-80C5-770D7EBAEDA9}"/>
              </a:ext>
            </a:extLst>
          </p:cNvPr>
          <p:cNvSpPr txBox="1"/>
          <p:nvPr/>
        </p:nvSpPr>
        <p:spPr>
          <a:xfrm>
            <a:off x="462387" y="214514"/>
            <a:ext cx="1735116" cy="366859"/>
          </a:xfrm>
          <a:prstGeom prst="rect">
            <a:avLst/>
          </a:prstGeom>
          <a:noFill/>
        </p:spPr>
        <p:txBody>
          <a:bodyPr wrap="square" rtlCol="0">
            <a:spAutoFit/>
          </a:bodyPr>
          <a:lstStyle/>
          <a:p>
            <a:r>
              <a:rPr lang="en-GB" dirty="0">
                <a:solidFill>
                  <a:srgbClr val="FF3860"/>
                </a:solidFill>
                <a:latin typeface="Muli" panose="020B0604020202020204" charset="0"/>
              </a:rPr>
              <a:t>Answer: </a:t>
            </a:r>
          </a:p>
        </p:txBody>
      </p:sp>
    </p:spTree>
    <p:extLst>
      <p:ext uri="{BB962C8B-B14F-4D97-AF65-F5344CB8AC3E}">
        <p14:creationId xmlns:p14="http://schemas.microsoft.com/office/powerpoint/2010/main" val="27872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838200" y="1140203"/>
            <a:ext cx="10515600" cy="1325563"/>
          </a:xfrm>
        </p:spPr>
        <p:txBody>
          <a:bodyPr>
            <a:normAutofit/>
          </a:bodyPr>
          <a:lstStyle/>
          <a:p>
            <a:r>
              <a:rPr lang="en-GB" dirty="0"/>
              <a:t>What does the ____ say on that dress?</a:t>
            </a:r>
          </a:p>
        </p:txBody>
      </p:sp>
      <p:sp>
        <p:nvSpPr>
          <p:cNvPr id="3" name="Content Placeholder 2">
            <a:extLst>
              <a:ext uri="{FF2B5EF4-FFF2-40B4-BE49-F238E27FC236}">
                <a16:creationId xmlns:a16="http://schemas.microsoft.com/office/drawing/2014/main" id="{AF95E2C8-5727-7443-8012-4FE5FC4A7147}"/>
              </a:ext>
            </a:extLst>
          </p:cNvPr>
          <p:cNvSpPr>
            <a:spLocks noGrp="1"/>
          </p:cNvSpPr>
          <p:nvPr>
            <p:ph idx="1"/>
          </p:nvPr>
        </p:nvSpPr>
        <p:spPr>
          <a:xfrm>
            <a:off x="1989268" y="5012763"/>
            <a:ext cx="7821706" cy="1325562"/>
          </a:xfrm>
        </p:spPr>
        <p:txBody>
          <a:bodyPr>
            <a:normAutofit/>
          </a:bodyPr>
          <a:lstStyle/>
          <a:p>
            <a:pPr algn="ctr"/>
            <a:endParaRPr lang="en-GB" dirty="0"/>
          </a:p>
          <a:p>
            <a:pPr algn="ctr"/>
            <a:endParaRPr lang="en-GB" sz="9300" dirty="0"/>
          </a:p>
        </p:txBody>
      </p:sp>
      <p:pic>
        <p:nvPicPr>
          <p:cNvPr id="6146" name="Picture 2" descr="Tag Luggage Label Blank Price Sales Sale S">
            <a:extLst>
              <a:ext uri="{FF2B5EF4-FFF2-40B4-BE49-F238E27FC236}">
                <a16:creationId xmlns:a16="http://schemas.microsoft.com/office/drawing/2014/main" id="{42405BEB-27A9-4EAD-AA7D-77CB3B7422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35624" y="2705095"/>
            <a:ext cx="2712038" cy="243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544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838200" y="1140203"/>
            <a:ext cx="10515600" cy="1325563"/>
          </a:xfrm>
        </p:spPr>
        <p:txBody>
          <a:bodyPr>
            <a:normAutofit/>
          </a:bodyPr>
          <a:lstStyle/>
          <a:p>
            <a:r>
              <a:rPr lang="en-GB" dirty="0"/>
              <a:t>What does the ____ say on that dress?</a:t>
            </a:r>
          </a:p>
        </p:txBody>
      </p:sp>
      <p:sp>
        <p:nvSpPr>
          <p:cNvPr id="3" name="Content Placeholder 2">
            <a:extLst>
              <a:ext uri="{FF2B5EF4-FFF2-40B4-BE49-F238E27FC236}">
                <a16:creationId xmlns:a16="http://schemas.microsoft.com/office/drawing/2014/main" id="{AF95E2C8-5727-7443-8012-4FE5FC4A7147}"/>
              </a:ext>
            </a:extLst>
          </p:cNvPr>
          <p:cNvSpPr>
            <a:spLocks noGrp="1"/>
          </p:cNvSpPr>
          <p:nvPr>
            <p:ph idx="1"/>
          </p:nvPr>
        </p:nvSpPr>
        <p:spPr>
          <a:xfrm>
            <a:off x="1989268" y="5012763"/>
            <a:ext cx="7821706" cy="1325562"/>
          </a:xfrm>
        </p:spPr>
        <p:txBody>
          <a:bodyPr>
            <a:normAutofit fontScale="70000" lnSpcReduction="20000"/>
          </a:bodyPr>
          <a:lstStyle/>
          <a:p>
            <a:pPr algn="ctr"/>
            <a:endParaRPr lang="en-GB" dirty="0"/>
          </a:p>
          <a:p>
            <a:pPr algn="ctr"/>
            <a:r>
              <a:rPr lang="en-GB" sz="9300" dirty="0"/>
              <a:t>label</a:t>
            </a:r>
          </a:p>
        </p:txBody>
      </p:sp>
      <p:pic>
        <p:nvPicPr>
          <p:cNvPr id="6146" name="Picture 2" descr="Tag Luggage Label Blank Price Sales Sale S">
            <a:extLst>
              <a:ext uri="{FF2B5EF4-FFF2-40B4-BE49-F238E27FC236}">
                <a16:creationId xmlns:a16="http://schemas.microsoft.com/office/drawing/2014/main" id="{42405BEB-27A9-4EAD-AA7D-77CB3B7422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35624" y="2705095"/>
            <a:ext cx="2712038" cy="24393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437008-8C64-4F16-A08A-E9FCB37DDD39}"/>
              </a:ext>
            </a:extLst>
          </p:cNvPr>
          <p:cNvSpPr txBox="1"/>
          <p:nvPr/>
        </p:nvSpPr>
        <p:spPr>
          <a:xfrm>
            <a:off x="382875" y="336245"/>
            <a:ext cx="1735116" cy="366859"/>
          </a:xfrm>
          <a:prstGeom prst="rect">
            <a:avLst/>
          </a:prstGeom>
          <a:noFill/>
        </p:spPr>
        <p:txBody>
          <a:bodyPr wrap="square" rtlCol="0">
            <a:spAutoFit/>
          </a:bodyPr>
          <a:lstStyle/>
          <a:p>
            <a:r>
              <a:rPr lang="en-GB" dirty="0">
                <a:solidFill>
                  <a:srgbClr val="FF3860"/>
                </a:solidFill>
                <a:latin typeface="Muli" panose="020B0604020202020204" charset="0"/>
              </a:rPr>
              <a:t>Answer: </a:t>
            </a:r>
          </a:p>
        </p:txBody>
      </p:sp>
    </p:spTree>
    <p:extLst>
      <p:ext uri="{BB962C8B-B14F-4D97-AF65-F5344CB8AC3E}">
        <p14:creationId xmlns:p14="http://schemas.microsoft.com/office/powerpoint/2010/main" val="83495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438150" y="473868"/>
            <a:ext cx="8201025" cy="1325563"/>
          </a:xfrm>
        </p:spPr>
        <p:txBody>
          <a:bodyPr>
            <a:noAutofit/>
          </a:bodyPr>
          <a:lstStyle/>
          <a:p>
            <a:pPr algn="l"/>
            <a:r>
              <a:rPr lang="en-GB" sz="3600" dirty="0"/>
              <a:t>What can you see? Write down what these images are:</a:t>
            </a:r>
          </a:p>
        </p:txBody>
      </p:sp>
      <p:sp>
        <p:nvSpPr>
          <p:cNvPr id="6" name="TextBox 5">
            <a:extLst>
              <a:ext uri="{FF2B5EF4-FFF2-40B4-BE49-F238E27FC236}">
                <a16:creationId xmlns:a16="http://schemas.microsoft.com/office/drawing/2014/main" id="{54AFDF70-1904-40C9-8713-B419E26566FE}"/>
              </a:ext>
            </a:extLst>
          </p:cNvPr>
          <p:cNvSpPr txBox="1"/>
          <p:nvPr/>
        </p:nvSpPr>
        <p:spPr>
          <a:xfrm>
            <a:off x="10220960" y="3770868"/>
            <a:ext cx="1971040" cy="369332"/>
          </a:xfrm>
          <a:prstGeom prst="rect">
            <a:avLst/>
          </a:prstGeom>
          <a:noFill/>
        </p:spPr>
        <p:txBody>
          <a:bodyPr wrap="square" rtlCol="0">
            <a:spAutoFit/>
          </a:bodyPr>
          <a:lstStyle/>
          <a:p>
            <a:r>
              <a:rPr lang="en-GB" dirty="0">
                <a:latin typeface="OpenDyslexicAlta" pitchFamily="2" charset="77"/>
              </a:rPr>
              <a:t>w _ d _ _ </a:t>
            </a:r>
          </a:p>
        </p:txBody>
      </p:sp>
      <p:sp>
        <p:nvSpPr>
          <p:cNvPr id="14" name="TextBox 13">
            <a:extLst>
              <a:ext uri="{FF2B5EF4-FFF2-40B4-BE49-F238E27FC236}">
                <a16:creationId xmlns:a16="http://schemas.microsoft.com/office/drawing/2014/main" id="{8B77888D-BA0A-49D7-8510-5DEA9CCA63CD}"/>
              </a:ext>
            </a:extLst>
          </p:cNvPr>
          <p:cNvSpPr txBox="1"/>
          <p:nvPr/>
        </p:nvSpPr>
        <p:spPr>
          <a:xfrm>
            <a:off x="6760240" y="3525599"/>
            <a:ext cx="1412123" cy="369332"/>
          </a:xfrm>
          <a:prstGeom prst="rect">
            <a:avLst/>
          </a:prstGeom>
          <a:noFill/>
        </p:spPr>
        <p:txBody>
          <a:bodyPr wrap="square" rtlCol="0">
            <a:spAutoFit/>
          </a:bodyPr>
          <a:lstStyle/>
          <a:p>
            <a:r>
              <a:rPr lang="en-GB" dirty="0">
                <a:latin typeface="OpenDyslexicAlta" pitchFamily="2" charset="77"/>
              </a:rPr>
              <a:t>j  u d _ _</a:t>
            </a:r>
          </a:p>
        </p:txBody>
      </p:sp>
      <p:sp>
        <p:nvSpPr>
          <p:cNvPr id="15" name="TextBox 14">
            <a:extLst>
              <a:ext uri="{FF2B5EF4-FFF2-40B4-BE49-F238E27FC236}">
                <a16:creationId xmlns:a16="http://schemas.microsoft.com/office/drawing/2014/main" id="{CC81A8DA-9C90-4344-9FDB-5F9DD313DA7F}"/>
              </a:ext>
            </a:extLst>
          </p:cNvPr>
          <p:cNvSpPr txBox="1"/>
          <p:nvPr/>
        </p:nvSpPr>
        <p:spPr>
          <a:xfrm>
            <a:off x="8362951" y="6168866"/>
            <a:ext cx="1572622" cy="369332"/>
          </a:xfrm>
          <a:prstGeom prst="rect">
            <a:avLst/>
          </a:prstGeom>
          <a:noFill/>
        </p:spPr>
        <p:txBody>
          <a:bodyPr wrap="square" rtlCol="0">
            <a:spAutoFit/>
          </a:bodyPr>
          <a:lstStyle/>
          <a:p>
            <a:r>
              <a:rPr lang="en-GB" dirty="0">
                <a:latin typeface="OpenDyslexicAlta" pitchFamily="2" charset="77"/>
              </a:rPr>
              <a:t>f r _ _ _ _</a:t>
            </a:r>
          </a:p>
        </p:txBody>
      </p:sp>
      <p:sp>
        <p:nvSpPr>
          <p:cNvPr id="16" name="TextBox 15">
            <a:extLst>
              <a:ext uri="{FF2B5EF4-FFF2-40B4-BE49-F238E27FC236}">
                <a16:creationId xmlns:a16="http://schemas.microsoft.com/office/drawing/2014/main" id="{E21749BF-8244-4313-AC4D-D42378614362}"/>
              </a:ext>
            </a:extLst>
          </p:cNvPr>
          <p:cNvSpPr txBox="1"/>
          <p:nvPr/>
        </p:nvSpPr>
        <p:spPr>
          <a:xfrm>
            <a:off x="3804843" y="4140200"/>
            <a:ext cx="1971040" cy="369332"/>
          </a:xfrm>
          <a:prstGeom prst="rect">
            <a:avLst/>
          </a:prstGeom>
          <a:noFill/>
        </p:spPr>
        <p:txBody>
          <a:bodyPr wrap="square" rtlCol="0">
            <a:spAutoFit/>
          </a:bodyPr>
          <a:lstStyle/>
          <a:p>
            <a:r>
              <a:rPr lang="en-GB" dirty="0">
                <a:latin typeface="OpenDyslexicAlta" pitchFamily="2" charset="77"/>
              </a:rPr>
              <a:t>h _ d _ e</a:t>
            </a:r>
          </a:p>
        </p:txBody>
      </p:sp>
      <p:sp>
        <p:nvSpPr>
          <p:cNvPr id="17" name="TextBox 16">
            <a:extLst>
              <a:ext uri="{FF2B5EF4-FFF2-40B4-BE49-F238E27FC236}">
                <a16:creationId xmlns:a16="http://schemas.microsoft.com/office/drawing/2014/main" id="{F573D6F0-21F1-4AE7-B136-B0A08B642584}"/>
              </a:ext>
            </a:extLst>
          </p:cNvPr>
          <p:cNvSpPr txBox="1"/>
          <p:nvPr/>
        </p:nvSpPr>
        <p:spPr>
          <a:xfrm>
            <a:off x="970159" y="4018647"/>
            <a:ext cx="1971040" cy="369332"/>
          </a:xfrm>
          <a:prstGeom prst="rect">
            <a:avLst/>
          </a:prstGeom>
          <a:noFill/>
        </p:spPr>
        <p:txBody>
          <a:bodyPr wrap="square" rtlCol="0">
            <a:spAutoFit/>
          </a:bodyPr>
          <a:lstStyle/>
          <a:p>
            <a:r>
              <a:rPr lang="en-GB" dirty="0">
                <a:latin typeface="OpenDyslexicAlta" pitchFamily="2" charset="77"/>
              </a:rPr>
              <a:t>_ r _ d _ _</a:t>
            </a:r>
          </a:p>
        </p:txBody>
      </p:sp>
      <p:sp>
        <p:nvSpPr>
          <p:cNvPr id="18" name="TextBox 17">
            <a:extLst>
              <a:ext uri="{FF2B5EF4-FFF2-40B4-BE49-F238E27FC236}">
                <a16:creationId xmlns:a16="http://schemas.microsoft.com/office/drawing/2014/main" id="{72440631-8D5D-48F9-9E4D-DE85F644EFC9}"/>
              </a:ext>
            </a:extLst>
          </p:cNvPr>
          <p:cNvSpPr txBox="1"/>
          <p:nvPr/>
        </p:nvSpPr>
        <p:spPr>
          <a:xfrm>
            <a:off x="1596086" y="6235700"/>
            <a:ext cx="2232964" cy="369332"/>
          </a:xfrm>
          <a:prstGeom prst="rect">
            <a:avLst/>
          </a:prstGeom>
          <a:noFill/>
        </p:spPr>
        <p:txBody>
          <a:bodyPr wrap="square" rtlCol="0">
            <a:spAutoFit/>
          </a:bodyPr>
          <a:lstStyle/>
          <a:p>
            <a:r>
              <a:rPr lang="en-GB" dirty="0">
                <a:latin typeface="OpenDyslexicAlta" pitchFamily="2" charset="77"/>
              </a:rPr>
              <a:t>l o _ _ _</a:t>
            </a:r>
          </a:p>
        </p:txBody>
      </p:sp>
      <p:sp>
        <p:nvSpPr>
          <p:cNvPr id="19" name="TextBox 18">
            <a:extLst>
              <a:ext uri="{FF2B5EF4-FFF2-40B4-BE49-F238E27FC236}">
                <a16:creationId xmlns:a16="http://schemas.microsoft.com/office/drawing/2014/main" id="{996100D0-2874-415B-A9D7-B5DB7A41B270}"/>
              </a:ext>
            </a:extLst>
          </p:cNvPr>
          <p:cNvSpPr txBox="1"/>
          <p:nvPr/>
        </p:nvSpPr>
        <p:spPr>
          <a:xfrm>
            <a:off x="4989795" y="6244827"/>
            <a:ext cx="1395990" cy="369332"/>
          </a:xfrm>
          <a:prstGeom prst="rect">
            <a:avLst/>
          </a:prstGeom>
          <a:noFill/>
        </p:spPr>
        <p:txBody>
          <a:bodyPr wrap="square" rtlCol="0">
            <a:spAutoFit/>
          </a:bodyPr>
          <a:lstStyle/>
          <a:p>
            <a:r>
              <a:rPr lang="en-GB" dirty="0">
                <a:latin typeface="OpenDyslexicAlta" pitchFamily="2" charset="77"/>
              </a:rPr>
              <a:t>_ a _ _ e</a:t>
            </a:r>
          </a:p>
        </p:txBody>
      </p:sp>
      <p:pic>
        <p:nvPicPr>
          <p:cNvPr id="1026" name="Picture 2" descr="Suspension Bridge, Brooklyn Bridge">
            <a:extLst>
              <a:ext uri="{FF2B5EF4-FFF2-40B4-BE49-F238E27FC236}">
                <a16:creationId xmlns:a16="http://schemas.microsoft.com/office/drawing/2014/main" id="{AA68206E-E820-4FA6-902D-8EC605F310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150" y="2447817"/>
            <a:ext cx="2367860" cy="14771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Garden Fence Garden Fence Nature Hedge Pla">
            <a:extLst>
              <a:ext uri="{FF2B5EF4-FFF2-40B4-BE49-F238E27FC236}">
                <a16:creationId xmlns:a16="http://schemas.microsoft.com/office/drawing/2014/main" id="{C20A0155-D30B-43FB-B688-D03F4C3627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19930" y="2783910"/>
            <a:ext cx="2367860" cy="12901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udge, Lawyer, Attorney, Barrister">
            <a:extLst>
              <a:ext uri="{FF2B5EF4-FFF2-40B4-BE49-F238E27FC236}">
                <a16:creationId xmlns:a16="http://schemas.microsoft.com/office/drawing/2014/main" id="{FC1E29CF-151D-48B7-ABEA-6A5AD48410D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42252" y="1343940"/>
            <a:ext cx="1450162" cy="21816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Image result for wedge">
            <a:extLst>
              <a:ext uri="{FF2B5EF4-FFF2-40B4-BE49-F238E27FC236}">
                <a16:creationId xmlns:a16="http://schemas.microsoft.com/office/drawing/2014/main" id="{BE70DEFA-2869-4737-9D93-0C0BAD747E3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57211" y="2233722"/>
            <a:ext cx="1661209" cy="16612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Log Cabin Cabin Rustic House Home Rural Ar">
            <a:extLst>
              <a:ext uri="{FF2B5EF4-FFF2-40B4-BE49-F238E27FC236}">
                <a16:creationId xmlns:a16="http://schemas.microsoft.com/office/drawing/2014/main" id="{3309C48B-C894-4E82-B426-E08CA91B9D8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8907" y="4855137"/>
            <a:ext cx="2003722" cy="14104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birthday badge">
            <a:extLst>
              <a:ext uri="{FF2B5EF4-FFF2-40B4-BE49-F238E27FC236}">
                <a16:creationId xmlns:a16="http://schemas.microsoft.com/office/drawing/2014/main" id="{7C4C4B78-46B3-407D-89DC-3DB1748143B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23563" y="4796429"/>
            <a:ext cx="1372437" cy="137243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frigerator, Freezer, Fridge-Freezer">
            <a:extLst>
              <a:ext uri="{FF2B5EF4-FFF2-40B4-BE49-F238E27FC236}">
                <a16:creationId xmlns:a16="http://schemas.microsoft.com/office/drawing/2014/main" id="{E93BF0AB-C8F2-4B42-9B6B-E3B477CC557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992414" y="3837979"/>
            <a:ext cx="1572623" cy="239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40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7" grpId="0"/>
      <p:bldP spid="18" grpId="0"/>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838200" y="941419"/>
            <a:ext cx="10515600" cy="1325563"/>
          </a:xfrm>
        </p:spPr>
        <p:txBody>
          <a:bodyPr>
            <a:normAutofit/>
          </a:bodyPr>
          <a:lstStyle/>
          <a:p>
            <a:r>
              <a:rPr lang="en-GB" dirty="0"/>
              <a:t>Look at that sparkling ______!</a:t>
            </a:r>
          </a:p>
        </p:txBody>
      </p:sp>
      <p:sp>
        <p:nvSpPr>
          <p:cNvPr id="3" name="Content Placeholder 2">
            <a:extLst>
              <a:ext uri="{FF2B5EF4-FFF2-40B4-BE49-F238E27FC236}">
                <a16:creationId xmlns:a16="http://schemas.microsoft.com/office/drawing/2014/main" id="{AF95E2C8-5727-7443-8012-4FE5FC4A7147}"/>
              </a:ext>
            </a:extLst>
          </p:cNvPr>
          <p:cNvSpPr>
            <a:spLocks noGrp="1"/>
          </p:cNvSpPr>
          <p:nvPr>
            <p:ph idx="1"/>
          </p:nvPr>
        </p:nvSpPr>
        <p:spPr>
          <a:xfrm>
            <a:off x="2408816" y="5012764"/>
            <a:ext cx="7821706" cy="1325562"/>
          </a:xfrm>
        </p:spPr>
        <p:txBody>
          <a:bodyPr>
            <a:normAutofit/>
          </a:bodyPr>
          <a:lstStyle/>
          <a:p>
            <a:pPr algn="ctr"/>
            <a:endParaRPr lang="en-GB" dirty="0"/>
          </a:p>
          <a:p>
            <a:pPr algn="ctr"/>
            <a:endParaRPr lang="en-GB" sz="9300" dirty="0"/>
          </a:p>
        </p:txBody>
      </p:sp>
      <p:sp>
        <p:nvSpPr>
          <p:cNvPr id="5" name="Content Placeholder 2">
            <a:extLst>
              <a:ext uri="{FF2B5EF4-FFF2-40B4-BE49-F238E27FC236}">
                <a16:creationId xmlns:a16="http://schemas.microsoft.com/office/drawing/2014/main" id="{65F77AD7-753C-4268-A519-79E36696EBC8}"/>
              </a:ext>
            </a:extLst>
          </p:cNvPr>
          <p:cNvSpPr txBox="1">
            <a:spLocks/>
          </p:cNvSpPr>
          <p:nvPr/>
        </p:nvSpPr>
        <p:spPr>
          <a:xfrm>
            <a:off x="1989268" y="5012763"/>
            <a:ext cx="7821706" cy="13255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200" kern="1200">
                <a:solidFill>
                  <a:srgbClr val="0070C0"/>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070C0"/>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070C0"/>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070C0"/>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070C0"/>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GB" dirty="0"/>
          </a:p>
          <a:p>
            <a:pPr algn="ctr"/>
            <a:endParaRPr lang="en-GB" sz="9300" dirty="0"/>
          </a:p>
        </p:txBody>
      </p:sp>
      <p:pic>
        <p:nvPicPr>
          <p:cNvPr id="5122" name="Picture 2" descr="Diamond Jewel Gem Stone Luxury Jewelry Bri">
            <a:extLst>
              <a:ext uri="{FF2B5EF4-FFF2-40B4-BE49-F238E27FC236}">
                <a16:creationId xmlns:a16="http://schemas.microsoft.com/office/drawing/2014/main" id="{7640556E-3929-497B-A2E9-5FFB6324A2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7862" y="2266982"/>
            <a:ext cx="3213916" cy="262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9307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838200" y="941419"/>
            <a:ext cx="10515600" cy="1325563"/>
          </a:xfrm>
        </p:spPr>
        <p:txBody>
          <a:bodyPr>
            <a:normAutofit/>
          </a:bodyPr>
          <a:lstStyle/>
          <a:p>
            <a:r>
              <a:rPr lang="en-GB" dirty="0"/>
              <a:t>Look at that sparkling ______!</a:t>
            </a:r>
          </a:p>
        </p:txBody>
      </p:sp>
      <p:sp>
        <p:nvSpPr>
          <p:cNvPr id="3" name="Content Placeholder 2">
            <a:extLst>
              <a:ext uri="{FF2B5EF4-FFF2-40B4-BE49-F238E27FC236}">
                <a16:creationId xmlns:a16="http://schemas.microsoft.com/office/drawing/2014/main" id="{AF95E2C8-5727-7443-8012-4FE5FC4A7147}"/>
              </a:ext>
            </a:extLst>
          </p:cNvPr>
          <p:cNvSpPr>
            <a:spLocks noGrp="1"/>
          </p:cNvSpPr>
          <p:nvPr>
            <p:ph idx="1"/>
          </p:nvPr>
        </p:nvSpPr>
        <p:spPr>
          <a:xfrm>
            <a:off x="2408816" y="5012764"/>
            <a:ext cx="7821706" cy="1325562"/>
          </a:xfrm>
        </p:spPr>
        <p:txBody>
          <a:bodyPr>
            <a:normAutofit/>
          </a:bodyPr>
          <a:lstStyle/>
          <a:p>
            <a:pPr algn="ctr"/>
            <a:endParaRPr lang="en-GB" dirty="0"/>
          </a:p>
          <a:p>
            <a:pPr algn="ctr"/>
            <a:endParaRPr lang="en-GB" sz="9300" dirty="0"/>
          </a:p>
        </p:txBody>
      </p:sp>
      <p:sp>
        <p:nvSpPr>
          <p:cNvPr id="5" name="Content Placeholder 2">
            <a:extLst>
              <a:ext uri="{FF2B5EF4-FFF2-40B4-BE49-F238E27FC236}">
                <a16:creationId xmlns:a16="http://schemas.microsoft.com/office/drawing/2014/main" id="{65F77AD7-753C-4268-A519-79E36696EBC8}"/>
              </a:ext>
            </a:extLst>
          </p:cNvPr>
          <p:cNvSpPr txBox="1">
            <a:spLocks/>
          </p:cNvSpPr>
          <p:nvPr/>
        </p:nvSpPr>
        <p:spPr>
          <a:xfrm>
            <a:off x="1989268" y="5012763"/>
            <a:ext cx="7821706" cy="1325562"/>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a:buNone/>
              <a:defRPr sz="4200" kern="1200">
                <a:solidFill>
                  <a:srgbClr val="0070C0"/>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070C0"/>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070C0"/>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070C0"/>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070C0"/>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GB" dirty="0"/>
          </a:p>
          <a:p>
            <a:pPr algn="ctr"/>
            <a:r>
              <a:rPr lang="en-GB" sz="9300" dirty="0"/>
              <a:t>jewel</a:t>
            </a:r>
          </a:p>
        </p:txBody>
      </p:sp>
      <p:pic>
        <p:nvPicPr>
          <p:cNvPr id="5122" name="Picture 2" descr="Diamond Jewel Gem Stone Luxury Jewelry Bri">
            <a:extLst>
              <a:ext uri="{FF2B5EF4-FFF2-40B4-BE49-F238E27FC236}">
                <a16:creationId xmlns:a16="http://schemas.microsoft.com/office/drawing/2014/main" id="{7640556E-3929-497B-A2E9-5FFB6324A2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7862" y="2266982"/>
            <a:ext cx="3213916" cy="26267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92165D-830F-43D6-A7B8-015AA9FC51D7}"/>
              </a:ext>
            </a:extLst>
          </p:cNvPr>
          <p:cNvSpPr txBox="1"/>
          <p:nvPr/>
        </p:nvSpPr>
        <p:spPr>
          <a:xfrm>
            <a:off x="673700" y="391130"/>
            <a:ext cx="1735116" cy="366859"/>
          </a:xfrm>
          <a:prstGeom prst="rect">
            <a:avLst/>
          </a:prstGeom>
          <a:noFill/>
        </p:spPr>
        <p:txBody>
          <a:bodyPr wrap="square" rtlCol="0">
            <a:spAutoFit/>
          </a:bodyPr>
          <a:lstStyle/>
          <a:p>
            <a:r>
              <a:rPr lang="en-GB" dirty="0">
                <a:solidFill>
                  <a:srgbClr val="FF3860"/>
                </a:solidFill>
                <a:latin typeface="Muli" panose="020B0604020202020204" charset="0"/>
              </a:rPr>
              <a:t>Answer: </a:t>
            </a:r>
          </a:p>
        </p:txBody>
      </p:sp>
    </p:spTree>
    <p:extLst>
      <p:ext uri="{BB962C8B-B14F-4D97-AF65-F5344CB8AC3E}">
        <p14:creationId xmlns:p14="http://schemas.microsoft.com/office/powerpoint/2010/main" val="314182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838200" y="1140202"/>
            <a:ext cx="10515600" cy="1325563"/>
          </a:xfrm>
        </p:spPr>
        <p:txBody>
          <a:bodyPr>
            <a:normAutofit/>
          </a:bodyPr>
          <a:lstStyle/>
          <a:p>
            <a:r>
              <a:rPr lang="en-GB" dirty="0"/>
              <a:t>You don’t often see a red ______.</a:t>
            </a:r>
          </a:p>
        </p:txBody>
      </p:sp>
      <p:pic>
        <p:nvPicPr>
          <p:cNvPr id="4098" name="Picture 2" descr="Squirrel Animal Pet Squirrel Squirrel Squi">
            <a:extLst>
              <a:ext uri="{FF2B5EF4-FFF2-40B4-BE49-F238E27FC236}">
                <a16:creationId xmlns:a16="http://schemas.microsoft.com/office/drawing/2014/main" id="{2341C959-0E09-430E-A407-BA056598BC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5211" y="2797571"/>
            <a:ext cx="2348915" cy="239111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A3FF4AD7-2096-4A7F-93EA-66A634DFB700}"/>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0897249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838200" y="1140202"/>
            <a:ext cx="10515600" cy="1325563"/>
          </a:xfrm>
        </p:spPr>
        <p:txBody>
          <a:bodyPr>
            <a:normAutofit/>
          </a:bodyPr>
          <a:lstStyle/>
          <a:p>
            <a:r>
              <a:rPr lang="en-GB" dirty="0"/>
              <a:t>You don’t often see a red ______.</a:t>
            </a:r>
          </a:p>
        </p:txBody>
      </p:sp>
      <p:sp>
        <p:nvSpPr>
          <p:cNvPr id="3" name="Content Placeholder 2">
            <a:extLst>
              <a:ext uri="{FF2B5EF4-FFF2-40B4-BE49-F238E27FC236}">
                <a16:creationId xmlns:a16="http://schemas.microsoft.com/office/drawing/2014/main" id="{AF95E2C8-5727-7443-8012-4FE5FC4A7147}"/>
              </a:ext>
            </a:extLst>
          </p:cNvPr>
          <p:cNvSpPr>
            <a:spLocks noGrp="1"/>
          </p:cNvSpPr>
          <p:nvPr>
            <p:ph idx="1"/>
          </p:nvPr>
        </p:nvSpPr>
        <p:spPr>
          <a:xfrm>
            <a:off x="2408816" y="5012764"/>
            <a:ext cx="7821706" cy="1325562"/>
          </a:xfrm>
        </p:spPr>
        <p:txBody>
          <a:bodyPr>
            <a:normAutofit fontScale="70000" lnSpcReduction="20000"/>
          </a:bodyPr>
          <a:lstStyle/>
          <a:p>
            <a:pPr algn="ctr"/>
            <a:endParaRPr lang="en-GB" dirty="0"/>
          </a:p>
          <a:p>
            <a:pPr algn="ctr"/>
            <a:r>
              <a:rPr lang="en-GB" sz="9300" dirty="0"/>
              <a:t>squirrel</a:t>
            </a:r>
          </a:p>
        </p:txBody>
      </p:sp>
      <p:pic>
        <p:nvPicPr>
          <p:cNvPr id="4098" name="Picture 2" descr="Squirrel Animal Pet Squirrel Squirrel Squi">
            <a:extLst>
              <a:ext uri="{FF2B5EF4-FFF2-40B4-BE49-F238E27FC236}">
                <a16:creationId xmlns:a16="http://schemas.microsoft.com/office/drawing/2014/main" id="{2341C959-0E09-430E-A407-BA056598BC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5211" y="2797571"/>
            <a:ext cx="2348915" cy="2391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B1FBC6-57F7-48A8-AA51-441F7520F78D}"/>
              </a:ext>
            </a:extLst>
          </p:cNvPr>
          <p:cNvSpPr txBox="1"/>
          <p:nvPr/>
        </p:nvSpPr>
        <p:spPr>
          <a:xfrm>
            <a:off x="673700" y="336244"/>
            <a:ext cx="1735116" cy="366859"/>
          </a:xfrm>
          <a:prstGeom prst="rect">
            <a:avLst/>
          </a:prstGeom>
          <a:noFill/>
        </p:spPr>
        <p:txBody>
          <a:bodyPr wrap="square" rtlCol="0">
            <a:spAutoFit/>
          </a:bodyPr>
          <a:lstStyle/>
          <a:p>
            <a:r>
              <a:rPr lang="en-GB" dirty="0">
                <a:solidFill>
                  <a:srgbClr val="FF3860"/>
                </a:solidFill>
                <a:latin typeface="Muli" panose="020B0604020202020204" charset="0"/>
              </a:rPr>
              <a:t>Answer: </a:t>
            </a:r>
          </a:p>
        </p:txBody>
      </p:sp>
    </p:spTree>
    <p:extLst>
      <p:ext uri="{BB962C8B-B14F-4D97-AF65-F5344CB8AC3E}">
        <p14:creationId xmlns:p14="http://schemas.microsoft.com/office/powerpoint/2010/main" val="30698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9389967"/>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70753352"/>
                    </a:ext>
                  </a:extLst>
                </a:gridCol>
                <a:gridCol w="1858433">
                  <a:extLst>
                    <a:ext uri="{9D8B030D-6E8A-4147-A177-3AD203B41FA5}">
                      <a16:colId xmlns:a16="http://schemas.microsoft.com/office/drawing/2014/main" val="1361862529"/>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camel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tunnel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squirrel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travel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towel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tinsel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hazel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vowel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angel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jewel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15625477"/>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/l/ or /</a:t>
                      </a:r>
                      <a:r>
                        <a:rPr lang="en-GB" sz="1400" baseline="0" dirty="0" err="1">
                          <a:latin typeface="Muli" pitchFamily="2" charset="77"/>
                        </a:rPr>
                        <a:t>ul</a:t>
                      </a:r>
                      <a:r>
                        <a:rPr lang="en-GB" sz="1400" baseline="0" dirty="0">
                          <a:latin typeface="Muli" pitchFamily="2" charset="77"/>
                        </a:rPr>
                        <a:t>/ sound spelt ‘-el’ at the end of words.  This spelling is used after m, n, r, s, v, w and commonly 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871262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71568209"/>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camel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tunnel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squirrel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travel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towel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tinsel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hazel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vowel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angel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jewel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8980191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/l/ or /ul/ sound spelt ‘-el’ at the end of words.  This spelling is used after m, n, r, s, v, w and commonly 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25011631"/>
              </p:ext>
            </p:extLst>
          </p:nvPr>
        </p:nvGraphicFramePr>
        <p:xfrm>
          <a:off x="3468914" y="2201402"/>
          <a:ext cx="8478160" cy="4378565"/>
        </p:xfrm>
        <a:graphic>
          <a:graphicData uri="http://schemas.openxmlformats.org/drawingml/2006/table">
            <a:tbl>
              <a:tblPr firstRow="1" bandRow="1">
                <a:tableStyleId>{5940675A-B579-460E-94D1-54222C63F5DA}</a:tableStyleId>
              </a:tblPr>
              <a:tblGrid>
                <a:gridCol w="2119540">
                  <a:extLst>
                    <a:ext uri="{9D8B030D-6E8A-4147-A177-3AD203B41FA5}">
                      <a16:colId xmlns:a16="http://schemas.microsoft.com/office/drawing/2014/main" val="20000"/>
                    </a:ext>
                  </a:extLst>
                </a:gridCol>
                <a:gridCol w="2119540">
                  <a:extLst>
                    <a:ext uri="{9D8B030D-6E8A-4147-A177-3AD203B41FA5}">
                      <a16:colId xmlns:a16="http://schemas.microsoft.com/office/drawing/2014/main" val="20001"/>
                    </a:ext>
                  </a:extLst>
                </a:gridCol>
                <a:gridCol w="2119540">
                  <a:extLst>
                    <a:ext uri="{9D8B030D-6E8A-4147-A177-3AD203B41FA5}">
                      <a16:colId xmlns:a16="http://schemas.microsoft.com/office/drawing/2014/main" val="20002"/>
                    </a:ext>
                  </a:extLst>
                </a:gridCol>
                <a:gridCol w="2119540">
                  <a:extLst>
                    <a:ext uri="{9D8B030D-6E8A-4147-A177-3AD203B41FA5}">
                      <a16:colId xmlns:a16="http://schemas.microsoft.com/office/drawing/2014/main" val="20003"/>
                    </a:ext>
                  </a:extLst>
                </a:gridCol>
              </a:tblGrid>
              <a:tr h="875713">
                <a:tc>
                  <a:txBody>
                    <a:bodyPr/>
                    <a:lstStyle/>
                    <a:p>
                      <a:pPr algn="ctr"/>
                      <a:r>
                        <a:rPr lang="en-GB" sz="2400" b="0" i="0" dirty="0">
                          <a:latin typeface="OpenDyslexicAlta" pitchFamily="2" charset="77"/>
                          <a:ea typeface="OpenDyslexic" charset="0"/>
                          <a:cs typeface="OpenDyslexic" charset="0"/>
                        </a:rPr>
                        <a:t>towel</a:t>
                      </a:r>
                    </a:p>
                  </a:txBody>
                  <a:tcPr/>
                </a:tc>
                <a:tc>
                  <a:txBody>
                    <a:bodyPr/>
                    <a:lstStyle/>
                    <a:p>
                      <a:pPr algn="ctr"/>
                      <a:r>
                        <a:rPr lang="en-GB" sz="2400" b="0" i="0" dirty="0">
                          <a:latin typeface="OpenDyslexicAlta" pitchFamily="2" charset="77"/>
                          <a:ea typeface="OpenDyslexic" charset="0"/>
                          <a:cs typeface="OpenDyslexic" charset="0"/>
                        </a:rPr>
                        <a:t>cable</a:t>
                      </a:r>
                    </a:p>
                  </a:txBody>
                  <a:tcPr/>
                </a:tc>
                <a:tc>
                  <a:txBody>
                    <a:bodyPr/>
                    <a:lstStyle/>
                    <a:p>
                      <a:pPr algn="ctr"/>
                      <a:r>
                        <a:rPr lang="en-GB" sz="2400" b="0" i="0" dirty="0">
                          <a:latin typeface="OpenDyslexicAlta" pitchFamily="2" charset="77"/>
                          <a:ea typeface="OpenDyslexic" charset="0"/>
                          <a:cs typeface="OpenDyslexic" charset="0"/>
                        </a:rPr>
                        <a:t>table</a:t>
                      </a:r>
                    </a:p>
                  </a:txBody>
                  <a:tcPr/>
                </a:tc>
                <a:tc>
                  <a:txBody>
                    <a:bodyPr/>
                    <a:lstStyle/>
                    <a:p>
                      <a:pPr algn="ctr"/>
                      <a:r>
                        <a:rPr lang="en-GB" sz="2400" b="0" i="0" dirty="0">
                          <a:latin typeface="OpenDyslexicAlta" pitchFamily="2" charset="77"/>
                          <a:ea typeface="OpenDyslexic" charset="0"/>
                          <a:cs typeface="OpenDyslexic" charset="0"/>
                        </a:rPr>
                        <a:t>vowel</a:t>
                      </a:r>
                    </a:p>
                  </a:txBody>
                  <a:tcPr/>
                </a:tc>
                <a:extLst>
                  <a:ext uri="{0D108BD9-81ED-4DB2-BD59-A6C34878D82A}">
                    <a16:rowId xmlns:a16="http://schemas.microsoft.com/office/drawing/2014/main" val="10000"/>
                  </a:ext>
                </a:extLst>
              </a:tr>
              <a:tr h="875713">
                <a:tc>
                  <a:txBody>
                    <a:bodyPr/>
                    <a:lstStyle/>
                    <a:p>
                      <a:pPr algn="ctr"/>
                      <a:r>
                        <a:rPr lang="en-GB" sz="2400" b="0" i="0" dirty="0">
                          <a:latin typeface="OpenDyslexicAlta" pitchFamily="2" charset="77"/>
                          <a:ea typeface="OpenDyslexic" charset="0"/>
                          <a:cs typeface="OpenDyslexic" charset="0"/>
                        </a:rPr>
                        <a:t>little</a:t>
                      </a:r>
                    </a:p>
                  </a:txBody>
                  <a:tcPr/>
                </a:tc>
                <a:tc>
                  <a:txBody>
                    <a:bodyPr/>
                    <a:lstStyle/>
                    <a:p>
                      <a:pPr algn="ctr"/>
                      <a:r>
                        <a:rPr lang="en-GB" sz="2400" b="0" i="0" dirty="0">
                          <a:latin typeface="OpenDyslexicAlta" pitchFamily="2" charset="77"/>
                          <a:ea typeface="OpenDyslexic" charset="0"/>
                          <a:cs typeface="OpenDyslexic" charset="0"/>
                        </a:rPr>
                        <a:t>tunnel</a:t>
                      </a:r>
                    </a:p>
                  </a:txBody>
                  <a:tcPr/>
                </a:tc>
                <a:tc>
                  <a:txBody>
                    <a:bodyPr/>
                    <a:lstStyle/>
                    <a:p>
                      <a:pPr algn="ctr"/>
                      <a:r>
                        <a:rPr lang="en-GB" sz="2400" b="0" i="0" dirty="0">
                          <a:latin typeface="OpenDyslexicAlta" pitchFamily="2" charset="77"/>
                          <a:ea typeface="OpenDyslexic" charset="0"/>
                          <a:cs typeface="OpenDyslexic" charset="0"/>
                        </a:rPr>
                        <a:t>camel</a:t>
                      </a:r>
                    </a:p>
                  </a:txBody>
                  <a:tcPr/>
                </a:tc>
                <a:tc>
                  <a:txBody>
                    <a:bodyPr/>
                    <a:lstStyle/>
                    <a:p>
                      <a:pPr algn="ctr"/>
                      <a:r>
                        <a:rPr lang="en-GB" sz="2400" b="0" i="0" dirty="0">
                          <a:latin typeface="OpenDyslexicAlta" pitchFamily="2" charset="77"/>
                          <a:ea typeface="OpenDyslexic" charset="0"/>
                          <a:cs typeface="OpenDyslexic" charset="0"/>
                        </a:rPr>
                        <a:t>fable</a:t>
                      </a:r>
                    </a:p>
                  </a:txBody>
                  <a:tcPr/>
                </a:tc>
                <a:extLst>
                  <a:ext uri="{0D108BD9-81ED-4DB2-BD59-A6C34878D82A}">
                    <a16:rowId xmlns:a16="http://schemas.microsoft.com/office/drawing/2014/main" val="10001"/>
                  </a:ext>
                </a:extLst>
              </a:tr>
              <a:tr h="875713">
                <a:tc>
                  <a:txBody>
                    <a:bodyPr/>
                    <a:lstStyle/>
                    <a:p>
                      <a:pPr algn="ctr"/>
                      <a:r>
                        <a:rPr lang="en-GB" sz="2400" b="0" i="0" dirty="0">
                          <a:latin typeface="OpenDyslexicAlta" pitchFamily="2" charset="77"/>
                          <a:ea typeface="OpenDyslexic" charset="0"/>
                          <a:cs typeface="OpenDyslexic" charset="0"/>
                        </a:rPr>
                        <a:t>tinsel</a:t>
                      </a:r>
                    </a:p>
                  </a:txBody>
                  <a:tcPr/>
                </a:tc>
                <a:tc>
                  <a:txBody>
                    <a:bodyPr/>
                    <a:lstStyle/>
                    <a:p>
                      <a:pPr algn="ctr"/>
                      <a:r>
                        <a:rPr lang="en-GB" sz="2400" b="0" i="0" dirty="0">
                          <a:latin typeface="OpenDyslexicAlta" pitchFamily="2" charset="77"/>
                          <a:ea typeface="OpenDyslexic" charset="0"/>
                          <a:cs typeface="OpenDyslexic" charset="0"/>
                        </a:rPr>
                        <a:t>middle</a:t>
                      </a:r>
                    </a:p>
                  </a:txBody>
                  <a:tcPr/>
                </a:tc>
                <a:tc>
                  <a:txBody>
                    <a:bodyPr/>
                    <a:lstStyle/>
                    <a:p>
                      <a:pPr algn="ctr"/>
                      <a:r>
                        <a:rPr lang="en-GB" sz="2400" b="0" i="0" dirty="0">
                          <a:latin typeface="OpenDyslexicAlta" pitchFamily="2" charset="77"/>
                          <a:ea typeface="OpenDyslexic" charset="0"/>
                          <a:cs typeface="OpenDyslexic" charset="0"/>
                        </a:rPr>
                        <a:t>bubble</a:t>
                      </a:r>
                    </a:p>
                  </a:txBody>
                  <a:tcPr/>
                </a:tc>
                <a:tc>
                  <a:txBody>
                    <a:bodyPr/>
                    <a:lstStyle/>
                    <a:p>
                      <a:pPr algn="ctr"/>
                      <a:r>
                        <a:rPr lang="en-GB" sz="2400" b="0" i="0" dirty="0">
                          <a:latin typeface="OpenDyslexicAlta" pitchFamily="2" charset="77"/>
                          <a:ea typeface="OpenDyslexic" charset="0"/>
                          <a:cs typeface="OpenDyslexic" charset="0"/>
                        </a:rPr>
                        <a:t>squirrel</a:t>
                      </a:r>
                    </a:p>
                  </a:txBody>
                  <a:tcPr/>
                </a:tc>
                <a:extLst>
                  <a:ext uri="{0D108BD9-81ED-4DB2-BD59-A6C34878D82A}">
                    <a16:rowId xmlns:a16="http://schemas.microsoft.com/office/drawing/2014/main" val="10002"/>
                  </a:ext>
                </a:extLst>
              </a:tr>
              <a:tr h="875713">
                <a:tc>
                  <a:txBody>
                    <a:bodyPr/>
                    <a:lstStyle/>
                    <a:p>
                      <a:pPr algn="ctr"/>
                      <a:r>
                        <a:rPr lang="en-GB" sz="2400" b="0" i="0" dirty="0">
                          <a:latin typeface="OpenDyslexicAlta" pitchFamily="2" charset="77"/>
                          <a:ea typeface="OpenDyslexic" charset="0"/>
                          <a:cs typeface="OpenDyslexic" charset="0"/>
                        </a:rPr>
                        <a:t>uncle</a:t>
                      </a:r>
                    </a:p>
                  </a:txBody>
                  <a:tcPr/>
                </a:tc>
                <a:tc>
                  <a:txBody>
                    <a:bodyPr/>
                    <a:lstStyle/>
                    <a:p>
                      <a:pPr algn="ctr"/>
                      <a:r>
                        <a:rPr lang="en-GB" sz="2400" b="0" i="0" dirty="0">
                          <a:latin typeface="OpenDyslexicAlta" pitchFamily="2" charset="77"/>
                          <a:ea typeface="OpenDyslexic" charset="0"/>
                          <a:cs typeface="OpenDyslexic" charset="0"/>
                        </a:rPr>
                        <a:t>hazel</a:t>
                      </a:r>
                    </a:p>
                  </a:txBody>
                  <a:tcPr/>
                </a:tc>
                <a:tc>
                  <a:txBody>
                    <a:bodyPr/>
                    <a:lstStyle/>
                    <a:p>
                      <a:pPr algn="ctr"/>
                      <a:r>
                        <a:rPr lang="en-GB" sz="2400" b="0" i="0" dirty="0">
                          <a:latin typeface="OpenDyslexicAlta" pitchFamily="2" charset="77"/>
                          <a:ea typeface="OpenDyslexic" charset="0"/>
                          <a:cs typeface="OpenDyslexic" charset="0"/>
                        </a:rPr>
                        <a:t>travel</a:t>
                      </a:r>
                    </a:p>
                  </a:txBody>
                  <a:tcPr/>
                </a:tc>
                <a:tc>
                  <a:txBody>
                    <a:bodyPr/>
                    <a:lstStyle/>
                    <a:p>
                      <a:pPr algn="ctr"/>
                      <a:r>
                        <a:rPr lang="en-GB" sz="2400" b="0" i="0" dirty="0">
                          <a:latin typeface="OpenDyslexicAlta" pitchFamily="2" charset="77"/>
                          <a:ea typeface="OpenDyslexic" charset="0"/>
                          <a:cs typeface="OpenDyslexic" charset="0"/>
                        </a:rPr>
                        <a:t>eagle</a:t>
                      </a:r>
                    </a:p>
                  </a:txBody>
                  <a:tcPr/>
                </a:tc>
                <a:extLst>
                  <a:ext uri="{0D108BD9-81ED-4DB2-BD59-A6C34878D82A}">
                    <a16:rowId xmlns:a16="http://schemas.microsoft.com/office/drawing/2014/main" val="10003"/>
                  </a:ext>
                </a:extLst>
              </a:tr>
              <a:tr h="875713">
                <a:tc>
                  <a:txBody>
                    <a:bodyPr/>
                    <a:lstStyle/>
                    <a:p>
                      <a:pPr algn="ctr"/>
                      <a:r>
                        <a:rPr lang="en-GB" sz="2400" b="0" i="0" dirty="0">
                          <a:latin typeface="OpenDyslexicAlta" pitchFamily="2" charset="77"/>
                          <a:ea typeface="OpenDyslexic" charset="0"/>
                          <a:cs typeface="OpenDyslexic" charset="0"/>
                        </a:rPr>
                        <a:t>angel</a:t>
                      </a:r>
                    </a:p>
                  </a:txBody>
                  <a:tcPr/>
                </a:tc>
                <a:tc>
                  <a:txBody>
                    <a:bodyPr/>
                    <a:lstStyle/>
                    <a:p>
                      <a:pPr algn="ctr"/>
                      <a:r>
                        <a:rPr lang="en-GB" sz="2400" b="0" i="0" dirty="0">
                          <a:latin typeface="OpenDyslexicAlta" pitchFamily="2" charset="77"/>
                          <a:ea typeface="OpenDyslexic" charset="0"/>
                          <a:cs typeface="OpenDyslexic" charset="0"/>
                        </a:rPr>
                        <a:t>jewel</a:t>
                      </a:r>
                    </a:p>
                  </a:txBody>
                  <a:tcPr/>
                </a:tc>
                <a:tc>
                  <a:txBody>
                    <a:bodyPr/>
                    <a:lstStyle/>
                    <a:p>
                      <a:pPr algn="ctr"/>
                      <a:r>
                        <a:rPr lang="en-GB" sz="2400" b="0" i="0" dirty="0">
                          <a:latin typeface="OpenDyslexicAlta" pitchFamily="2" charset="77"/>
                          <a:ea typeface="OpenDyslexic" charset="0"/>
                          <a:cs typeface="OpenDyslexic" charset="0"/>
                        </a:rPr>
                        <a:t>ankle</a:t>
                      </a:r>
                    </a:p>
                  </a:txBody>
                  <a:tcPr/>
                </a:tc>
                <a:tc>
                  <a:txBody>
                    <a:bodyPr/>
                    <a:lstStyle/>
                    <a:p>
                      <a:pPr algn="ctr"/>
                      <a:r>
                        <a:rPr lang="en-GB" sz="2400" b="0" i="0" dirty="0">
                          <a:latin typeface="OpenDyslexicAlta" pitchFamily="2" charset="77"/>
                          <a:ea typeface="OpenDyslexic" charset="0"/>
                          <a:cs typeface="OpenDyslexic" charset="0"/>
                        </a:rPr>
                        <a:t>bottle</a:t>
                      </a: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3468914" y="1550768"/>
            <a:ext cx="8478158" cy="584775"/>
          </a:xfrm>
          <a:prstGeom prst="rect">
            <a:avLst/>
          </a:prstGeom>
          <a:solidFill>
            <a:schemeClr val="accent4">
              <a:lumMod val="20000"/>
              <a:lumOff val="80000"/>
            </a:schemeClr>
          </a:solidFill>
          <a:ln>
            <a:solidFill>
              <a:schemeClr val="tx1"/>
            </a:solidFill>
          </a:ln>
        </p:spPr>
        <p:txBody>
          <a:bodyPr wrap="square" rtlCol="0">
            <a:spAutoFit/>
          </a:bodyPr>
          <a:lstStyle/>
          <a:p>
            <a:r>
              <a:rPr lang="en-GB" sz="1600" dirty="0">
                <a:latin typeface="OpenDyslexicAlta" pitchFamily="2" charset="77"/>
                <a:ea typeface="OpenDyslexic" charset="0"/>
                <a:cs typeface="OpenDyslexic" charset="0"/>
              </a:rPr>
              <a:t>Ask someone to time you. Can you find your spellings hidden in the grid? How long did it take? Try it again and improve your speed!</a:t>
            </a:r>
          </a:p>
        </p:txBody>
      </p:sp>
    </p:spTree>
    <p:extLst>
      <p:ext uri="{BB962C8B-B14F-4D97-AF65-F5344CB8AC3E}">
        <p14:creationId xmlns:p14="http://schemas.microsoft.com/office/powerpoint/2010/main" val="9371934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camel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tunnel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squirrel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travel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towel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tinsel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hazel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vowel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angel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jewel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29578182"/>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/l/ or /ul/ sound spelt ‘-el’ at the end of words.  This spelling is used after m, n, r, s, v, w and commonly 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3468914" y="2201402"/>
          <a:ext cx="8478160" cy="4378565"/>
        </p:xfrm>
        <a:graphic>
          <a:graphicData uri="http://schemas.openxmlformats.org/drawingml/2006/table">
            <a:tbl>
              <a:tblPr firstRow="1" bandRow="1">
                <a:tableStyleId>{5940675A-B579-460E-94D1-54222C63F5DA}</a:tableStyleId>
              </a:tblPr>
              <a:tblGrid>
                <a:gridCol w="2119540">
                  <a:extLst>
                    <a:ext uri="{9D8B030D-6E8A-4147-A177-3AD203B41FA5}">
                      <a16:colId xmlns:a16="http://schemas.microsoft.com/office/drawing/2014/main" val="20000"/>
                    </a:ext>
                  </a:extLst>
                </a:gridCol>
                <a:gridCol w="2119540">
                  <a:extLst>
                    <a:ext uri="{9D8B030D-6E8A-4147-A177-3AD203B41FA5}">
                      <a16:colId xmlns:a16="http://schemas.microsoft.com/office/drawing/2014/main" val="20001"/>
                    </a:ext>
                  </a:extLst>
                </a:gridCol>
                <a:gridCol w="2119540">
                  <a:extLst>
                    <a:ext uri="{9D8B030D-6E8A-4147-A177-3AD203B41FA5}">
                      <a16:colId xmlns:a16="http://schemas.microsoft.com/office/drawing/2014/main" val="20002"/>
                    </a:ext>
                  </a:extLst>
                </a:gridCol>
                <a:gridCol w="2119540">
                  <a:extLst>
                    <a:ext uri="{9D8B030D-6E8A-4147-A177-3AD203B41FA5}">
                      <a16:colId xmlns:a16="http://schemas.microsoft.com/office/drawing/2014/main" val="20003"/>
                    </a:ext>
                  </a:extLst>
                </a:gridCol>
              </a:tblGrid>
              <a:tr h="875713">
                <a:tc>
                  <a:txBody>
                    <a:bodyPr/>
                    <a:lstStyle/>
                    <a:p>
                      <a:pPr algn="ctr"/>
                      <a:r>
                        <a:rPr lang="en-GB" sz="2400" b="0" i="0" dirty="0">
                          <a:latin typeface="OpenDyslexicAlta" pitchFamily="2" charset="77"/>
                          <a:ea typeface="OpenDyslexic" charset="0"/>
                          <a:cs typeface="OpenDyslexic" charset="0"/>
                        </a:rPr>
                        <a:t>towel</a:t>
                      </a:r>
                    </a:p>
                  </a:txBody>
                  <a:tcPr/>
                </a:tc>
                <a:tc>
                  <a:txBody>
                    <a:bodyPr/>
                    <a:lstStyle/>
                    <a:p>
                      <a:pPr algn="ctr"/>
                      <a:r>
                        <a:rPr lang="en-GB" sz="2400" b="0" i="0" dirty="0">
                          <a:latin typeface="OpenDyslexicAlta" pitchFamily="2" charset="77"/>
                          <a:ea typeface="OpenDyslexic" charset="0"/>
                          <a:cs typeface="OpenDyslexic" charset="0"/>
                        </a:rPr>
                        <a:t>cable</a:t>
                      </a:r>
                    </a:p>
                  </a:txBody>
                  <a:tcPr/>
                </a:tc>
                <a:tc>
                  <a:txBody>
                    <a:bodyPr/>
                    <a:lstStyle/>
                    <a:p>
                      <a:pPr algn="ctr"/>
                      <a:r>
                        <a:rPr lang="en-GB" sz="2400" b="0" i="0" dirty="0">
                          <a:latin typeface="OpenDyslexicAlta" pitchFamily="2" charset="77"/>
                          <a:ea typeface="OpenDyslexic" charset="0"/>
                          <a:cs typeface="OpenDyslexic" charset="0"/>
                        </a:rPr>
                        <a:t>table</a:t>
                      </a:r>
                    </a:p>
                  </a:txBody>
                  <a:tcPr/>
                </a:tc>
                <a:tc>
                  <a:txBody>
                    <a:bodyPr/>
                    <a:lstStyle/>
                    <a:p>
                      <a:pPr algn="ctr"/>
                      <a:r>
                        <a:rPr lang="en-GB" sz="2400" b="0" i="0" dirty="0">
                          <a:latin typeface="OpenDyslexicAlta" pitchFamily="2" charset="77"/>
                          <a:ea typeface="OpenDyslexic" charset="0"/>
                          <a:cs typeface="OpenDyslexic" charset="0"/>
                        </a:rPr>
                        <a:t>vowel</a:t>
                      </a:r>
                    </a:p>
                  </a:txBody>
                  <a:tcPr/>
                </a:tc>
                <a:extLst>
                  <a:ext uri="{0D108BD9-81ED-4DB2-BD59-A6C34878D82A}">
                    <a16:rowId xmlns:a16="http://schemas.microsoft.com/office/drawing/2014/main" val="10000"/>
                  </a:ext>
                </a:extLst>
              </a:tr>
              <a:tr h="875713">
                <a:tc>
                  <a:txBody>
                    <a:bodyPr/>
                    <a:lstStyle/>
                    <a:p>
                      <a:pPr algn="ctr"/>
                      <a:r>
                        <a:rPr lang="en-GB" sz="2400" b="0" i="0" dirty="0">
                          <a:latin typeface="OpenDyslexicAlta" pitchFamily="2" charset="77"/>
                          <a:ea typeface="OpenDyslexic" charset="0"/>
                          <a:cs typeface="OpenDyslexic" charset="0"/>
                        </a:rPr>
                        <a:t>little</a:t>
                      </a:r>
                    </a:p>
                  </a:txBody>
                  <a:tcPr/>
                </a:tc>
                <a:tc>
                  <a:txBody>
                    <a:bodyPr/>
                    <a:lstStyle/>
                    <a:p>
                      <a:pPr algn="ctr"/>
                      <a:r>
                        <a:rPr lang="en-GB" sz="2400" b="0" i="0" dirty="0">
                          <a:latin typeface="OpenDyslexicAlta" pitchFamily="2" charset="77"/>
                          <a:ea typeface="OpenDyslexic" charset="0"/>
                          <a:cs typeface="OpenDyslexic" charset="0"/>
                        </a:rPr>
                        <a:t>tunnel</a:t>
                      </a:r>
                    </a:p>
                  </a:txBody>
                  <a:tcPr/>
                </a:tc>
                <a:tc>
                  <a:txBody>
                    <a:bodyPr/>
                    <a:lstStyle/>
                    <a:p>
                      <a:pPr algn="ctr"/>
                      <a:r>
                        <a:rPr lang="en-GB" sz="2400" b="0" i="0" dirty="0">
                          <a:latin typeface="OpenDyslexicAlta" pitchFamily="2" charset="77"/>
                          <a:ea typeface="OpenDyslexic" charset="0"/>
                          <a:cs typeface="OpenDyslexic" charset="0"/>
                        </a:rPr>
                        <a:t>camel</a:t>
                      </a:r>
                    </a:p>
                  </a:txBody>
                  <a:tcPr/>
                </a:tc>
                <a:tc>
                  <a:txBody>
                    <a:bodyPr/>
                    <a:lstStyle/>
                    <a:p>
                      <a:pPr algn="ctr"/>
                      <a:r>
                        <a:rPr lang="en-GB" sz="2400" b="0" i="0" dirty="0">
                          <a:latin typeface="OpenDyslexicAlta" pitchFamily="2" charset="77"/>
                          <a:ea typeface="OpenDyslexic" charset="0"/>
                          <a:cs typeface="OpenDyslexic" charset="0"/>
                        </a:rPr>
                        <a:t>fable</a:t>
                      </a:r>
                    </a:p>
                  </a:txBody>
                  <a:tcPr/>
                </a:tc>
                <a:extLst>
                  <a:ext uri="{0D108BD9-81ED-4DB2-BD59-A6C34878D82A}">
                    <a16:rowId xmlns:a16="http://schemas.microsoft.com/office/drawing/2014/main" val="10001"/>
                  </a:ext>
                </a:extLst>
              </a:tr>
              <a:tr h="875713">
                <a:tc>
                  <a:txBody>
                    <a:bodyPr/>
                    <a:lstStyle/>
                    <a:p>
                      <a:pPr algn="ctr"/>
                      <a:r>
                        <a:rPr lang="en-GB" sz="2400" b="0" i="0" dirty="0">
                          <a:latin typeface="OpenDyslexicAlta" pitchFamily="2" charset="77"/>
                          <a:ea typeface="OpenDyslexic" charset="0"/>
                          <a:cs typeface="OpenDyslexic" charset="0"/>
                        </a:rPr>
                        <a:t>tinsel</a:t>
                      </a:r>
                    </a:p>
                  </a:txBody>
                  <a:tcPr/>
                </a:tc>
                <a:tc>
                  <a:txBody>
                    <a:bodyPr/>
                    <a:lstStyle/>
                    <a:p>
                      <a:pPr algn="ctr"/>
                      <a:r>
                        <a:rPr lang="en-GB" sz="2400" b="0" i="0" dirty="0">
                          <a:latin typeface="OpenDyslexicAlta" pitchFamily="2" charset="77"/>
                          <a:ea typeface="OpenDyslexic" charset="0"/>
                          <a:cs typeface="OpenDyslexic" charset="0"/>
                        </a:rPr>
                        <a:t>middle</a:t>
                      </a:r>
                    </a:p>
                  </a:txBody>
                  <a:tcPr/>
                </a:tc>
                <a:tc>
                  <a:txBody>
                    <a:bodyPr/>
                    <a:lstStyle/>
                    <a:p>
                      <a:pPr algn="ctr"/>
                      <a:r>
                        <a:rPr lang="en-GB" sz="2400" b="0" i="0" dirty="0">
                          <a:latin typeface="OpenDyslexicAlta" pitchFamily="2" charset="77"/>
                          <a:ea typeface="OpenDyslexic" charset="0"/>
                          <a:cs typeface="OpenDyslexic" charset="0"/>
                        </a:rPr>
                        <a:t>bubble</a:t>
                      </a:r>
                    </a:p>
                  </a:txBody>
                  <a:tcPr/>
                </a:tc>
                <a:tc>
                  <a:txBody>
                    <a:bodyPr/>
                    <a:lstStyle/>
                    <a:p>
                      <a:pPr algn="ctr"/>
                      <a:r>
                        <a:rPr lang="en-GB" sz="2400" b="0" i="0" dirty="0">
                          <a:latin typeface="OpenDyslexicAlta" pitchFamily="2" charset="77"/>
                          <a:ea typeface="OpenDyslexic" charset="0"/>
                          <a:cs typeface="OpenDyslexic" charset="0"/>
                        </a:rPr>
                        <a:t>squirrel</a:t>
                      </a:r>
                    </a:p>
                  </a:txBody>
                  <a:tcPr/>
                </a:tc>
                <a:extLst>
                  <a:ext uri="{0D108BD9-81ED-4DB2-BD59-A6C34878D82A}">
                    <a16:rowId xmlns:a16="http://schemas.microsoft.com/office/drawing/2014/main" val="10002"/>
                  </a:ext>
                </a:extLst>
              </a:tr>
              <a:tr h="875713">
                <a:tc>
                  <a:txBody>
                    <a:bodyPr/>
                    <a:lstStyle/>
                    <a:p>
                      <a:pPr algn="ctr"/>
                      <a:r>
                        <a:rPr lang="en-GB" sz="2400" b="0" i="0" dirty="0">
                          <a:latin typeface="OpenDyslexicAlta" pitchFamily="2" charset="77"/>
                          <a:ea typeface="OpenDyslexic" charset="0"/>
                          <a:cs typeface="OpenDyslexic" charset="0"/>
                        </a:rPr>
                        <a:t>uncle</a:t>
                      </a:r>
                    </a:p>
                  </a:txBody>
                  <a:tcPr/>
                </a:tc>
                <a:tc>
                  <a:txBody>
                    <a:bodyPr/>
                    <a:lstStyle/>
                    <a:p>
                      <a:pPr algn="ctr"/>
                      <a:r>
                        <a:rPr lang="en-GB" sz="2400" b="0" i="0" dirty="0">
                          <a:latin typeface="OpenDyslexicAlta" pitchFamily="2" charset="77"/>
                          <a:ea typeface="OpenDyslexic" charset="0"/>
                          <a:cs typeface="OpenDyslexic" charset="0"/>
                        </a:rPr>
                        <a:t>hazel</a:t>
                      </a:r>
                    </a:p>
                  </a:txBody>
                  <a:tcPr/>
                </a:tc>
                <a:tc>
                  <a:txBody>
                    <a:bodyPr/>
                    <a:lstStyle/>
                    <a:p>
                      <a:pPr algn="ctr"/>
                      <a:r>
                        <a:rPr lang="en-GB" sz="2400" b="0" i="0" dirty="0">
                          <a:latin typeface="OpenDyslexicAlta" pitchFamily="2" charset="77"/>
                          <a:ea typeface="OpenDyslexic" charset="0"/>
                          <a:cs typeface="OpenDyslexic" charset="0"/>
                        </a:rPr>
                        <a:t>travel</a:t>
                      </a:r>
                    </a:p>
                  </a:txBody>
                  <a:tcPr/>
                </a:tc>
                <a:tc>
                  <a:txBody>
                    <a:bodyPr/>
                    <a:lstStyle/>
                    <a:p>
                      <a:pPr algn="ctr"/>
                      <a:r>
                        <a:rPr lang="en-GB" sz="2400" b="0" i="0" dirty="0">
                          <a:latin typeface="OpenDyslexicAlta" pitchFamily="2" charset="77"/>
                          <a:ea typeface="OpenDyslexic" charset="0"/>
                          <a:cs typeface="OpenDyslexic" charset="0"/>
                        </a:rPr>
                        <a:t>eagle</a:t>
                      </a:r>
                    </a:p>
                  </a:txBody>
                  <a:tcPr/>
                </a:tc>
                <a:extLst>
                  <a:ext uri="{0D108BD9-81ED-4DB2-BD59-A6C34878D82A}">
                    <a16:rowId xmlns:a16="http://schemas.microsoft.com/office/drawing/2014/main" val="10003"/>
                  </a:ext>
                </a:extLst>
              </a:tr>
              <a:tr h="875713">
                <a:tc>
                  <a:txBody>
                    <a:bodyPr/>
                    <a:lstStyle/>
                    <a:p>
                      <a:pPr algn="ctr"/>
                      <a:r>
                        <a:rPr lang="en-GB" sz="2400" b="0" i="0" dirty="0">
                          <a:latin typeface="OpenDyslexicAlta" pitchFamily="2" charset="77"/>
                          <a:ea typeface="OpenDyslexic" charset="0"/>
                          <a:cs typeface="OpenDyslexic" charset="0"/>
                        </a:rPr>
                        <a:t>angel</a:t>
                      </a:r>
                    </a:p>
                  </a:txBody>
                  <a:tcPr/>
                </a:tc>
                <a:tc>
                  <a:txBody>
                    <a:bodyPr/>
                    <a:lstStyle/>
                    <a:p>
                      <a:pPr algn="ctr"/>
                      <a:r>
                        <a:rPr lang="en-GB" sz="2400" b="0" i="0" dirty="0">
                          <a:latin typeface="OpenDyslexicAlta" pitchFamily="2" charset="77"/>
                          <a:ea typeface="OpenDyslexic" charset="0"/>
                          <a:cs typeface="OpenDyslexic" charset="0"/>
                        </a:rPr>
                        <a:t>jewel</a:t>
                      </a:r>
                    </a:p>
                  </a:txBody>
                  <a:tcPr/>
                </a:tc>
                <a:tc>
                  <a:txBody>
                    <a:bodyPr/>
                    <a:lstStyle/>
                    <a:p>
                      <a:pPr algn="ctr"/>
                      <a:r>
                        <a:rPr lang="en-GB" sz="2400" b="0" i="0" dirty="0">
                          <a:latin typeface="OpenDyslexicAlta" pitchFamily="2" charset="77"/>
                          <a:ea typeface="OpenDyslexic" charset="0"/>
                          <a:cs typeface="OpenDyslexic" charset="0"/>
                        </a:rPr>
                        <a:t>ankle</a:t>
                      </a:r>
                    </a:p>
                  </a:txBody>
                  <a:tcPr/>
                </a:tc>
                <a:tc>
                  <a:txBody>
                    <a:bodyPr/>
                    <a:lstStyle/>
                    <a:p>
                      <a:pPr algn="ctr"/>
                      <a:r>
                        <a:rPr lang="en-GB" sz="2400" b="0" i="0" dirty="0">
                          <a:latin typeface="OpenDyslexicAlta" pitchFamily="2" charset="77"/>
                          <a:ea typeface="OpenDyslexic" charset="0"/>
                          <a:cs typeface="OpenDyslexic" charset="0"/>
                        </a:rPr>
                        <a:t>bottle</a:t>
                      </a: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3468914" y="1550768"/>
            <a:ext cx="8478158" cy="584775"/>
          </a:xfrm>
          <a:prstGeom prst="rect">
            <a:avLst/>
          </a:prstGeom>
          <a:solidFill>
            <a:schemeClr val="accent4">
              <a:lumMod val="20000"/>
              <a:lumOff val="80000"/>
            </a:schemeClr>
          </a:solidFill>
          <a:ln>
            <a:solidFill>
              <a:schemeClr val="tx1"/>
            </a:solidFill>
          </a:ln>
        </p:spPr>
        <p:txBody>
          <a:bodyPr wrap="square" rtlCol="0">
            <a:spAutoFit/>
          </a:bodyPr>
          <a:lstStyle/>
          <a:p>
            <a:r>
              <a:rPr lang="en-GB" sz="1600" dirty="0">
                <a:latin typeface="OpenDyslexicAlta" pitchFamily="2" charset="77"/>
                <a:ea typeface="OpenDyslexic" charset="0"/>
                <a:cs typeface="OpenDyslexic" charset="0"/>
              </a:rPr>
              <a:t>Ask someone to time you. Can you find your spellings hidden in the grid? How long did it take? Try it again and improve your speed!</a:t>
            </a:r>
          </a:p>
        </p:txBody>
      </p:sp>
      <p:sp>
        <p:nvSpPr>
          <p:cNvPr id="2" name="Oval 1">
            <a:extLst>
              <a:ext uri="{FF2B5EF4-FFF2-40B4-BE49-F238E27FC236}">
                <a16:creationId xmlns:a16="http://schemas.microsoft.com/office/drawing/2014/main" id="{5C440439-9BF6-40C7-A701-BAE0B7B7798D}"/>
              </a:ext>
            </a:extLst>
          </p:cNvPr>
          <p:cNvSpPr/>
          <p:nvPr/>
        </p:nvSpPr>
        <p:spPr>
          <a:xfrm>
            <a:off x="8109345" y="3183835"/>
            <a:ext cx="1280491" cy="490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2891CA32-FECB-4110-BC96-B82503E5757A}"/>
              </a:ext>
            </a:extLst>
          </p:cNvPr>
          <p:cNvSpPr/>
          <p:nvPr/>
        </p:nvSpPr>
        <p:spPr>
          <a:xfrm>
            <a:off x="3941537" y="2237845"/>
            <a:ext cx="1280491" cy="490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8E7A49D-459F-4E25-A31C-556FED94AC86}"/>
              </a:ext>
            </a:extLst>
          </p:cNvPr>
          <p:cNvSpPr/>
          <p:nvPr/>
        </p:nvSpPr>
        <p:spPr>
          <a:xfrm>
            <a:off x="3847548" y="3985777"/>
            <a:ext cx="1280491" cy="490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EB82B6D-E8F1-4C58-BB98-4371995990FC}"/>
              </a:ext>
            </a:extLst>
          </p:cNvPr>
          <p:cNvSpPr/>
          <p:nvPr/>
        </p:nvSpPr>
        <p:spPr>
          <a:xfrm>
            <a:off x="3873500" y="5769549"/>
            <a:ext cx="1280491" cy="490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7247C9B-6EBF-4EB8-BB89-19E83092ADF2}"/>
              </a:ext>
            </a:extLst>
          </p:cNvPr>
          <p:cNvSpPr/>
          <p:nvPr/>
        </p:nvSpPr>
        <p:spPr>
          <a:xfrm>
            <a:off x="6094895" y="3066106"/>
            <a:ext cx="1280491" cy="490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0DAB6617-9BFF-47D8-977A-A6C493C99404}"/>
              </a:ext>
            </a:extLst>
          </p:cNvPr>
          <p:cNvSpPr/>
          <p:nvPr/>
        </p:nvSpPr>
        <p:spPr>
          <a:xfrm>
            <a:off x="6026113" y="5752835"/>
            <a:ext cx="1280491" cy="490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0DBD0CB-8298-4035-A54C-540A946463DD}"/>
              </a:ext>
            </a:extLst>
          </p:cNvPr>
          <p:cNvSpPr/>
          <p:nvPr/>
        </p:nvSpPr>
        <p:spPr>
          <a:xfrm>
            <a:off x="6026112" y="4825274"/>
            <a:ext cx="1280491" cy="490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9147CE90-1DD3-4913-9045-AF5733334BF3}"/>
              </a:ext>
            </a:extLst>
          </p:cNvPr>
          <p:cNvSpPr/>
          <p:nvPr/>
        </p:nvSpPr>
        <p:spPr>
          <a:xfrm>
            <a:off x="8109345" y="4881901"/>
            <a:ext cx="1280491" cy="490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9D9582D9-4F0B-455E-9790-CBA10E008787}"/>
              </a:ext>
            </a:extLst>
          </p:cNvPr>
          <p:cNvSpPr/>
          <p:nvPr/>
        </p:nvSpPr>
        <p:spPr>
          <a:xfrm>
            <a:off x="10245664" y="3986724"/>
            <a:ext cx="1280491" cy="490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F144E6F-BCEA-4C67-9D99-7B7480C5CFB4}"/>
              </a:ext>
            </a:extLst>
          </p:cNvPr>
          <p:cNvSpPr/>
          <p:nvPr/>
        </p:nvSpPr>
        <p:spPr>
          <a:xfrm>
            <a:off x="10289207" y="2199629"/>
            <a:ext cx="1280491" cy="490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50874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/l/ or /ul/ sound spelled ‘-al’ at the end of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10</a:t>
            </a:r>
          </a:p>
        </p:txBody>
      </p:sp>
    </p:spTree>
    <p:extLst>
      <p:ext uri="{BB962C8B-B14F-4D97-AF65-F5344CB8AC3E}">
        <p14:creationId xmlns:p14="http://schemas.microsoft.com/office/powerpoint/2010/main" val="27418725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10</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 The /l/ or /ul/ sound spelled ‘-al’ at the end of words.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3136025466"/>
              </p:ext>
            </p:extLst>
          </p:nvPr>
        </p:nvGraphicFramePr>
        <p:xfrm>
          <a:off x="3429000" y="1311275"/>
          <a:ext cx="8363607" cy="4970255"/>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Words with ‘al’ at the end are pronounced /l/ or /ul/. Can the children think of any words ending in ‘al’. </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uli" pitchFamily="2" charset="77"/>
                          <a:ea typeface="+mn-ea"/>
                          <a:cs typeface="+mn-cs"/>
                        </a:rPr>
                        <a:t>Show children the power point slide with the mixed up beginnings and endings. Click the mouse to hide the spelling list and see if children can copy down the correct beginning and end to create the spelling list!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uli"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uli" pitchFamily="2" charset="77"/>
                          <a:ea typeface="+mn-ea"/>
                          <a:cs typeface="+mn-cs"/>
                        </a:rPr>
                        <a:t>Share the words created and discuss any errors or misconceptions.</a:t>
                      </a:r>
                    </a:p>
                    <a:p>
                      <a:endParaRPr lang="en-GB" sz="1700" b="0" i="0" baseline="0" dirty="0">
                        <a:latin typeface="Muli" pitchFamily="2" charset="77"/>
                      </a:endParaRPr>
                    </a:p>
                  </a:txBody>
                  <a:tcPr/>
                </a:tc>
                <a:extLst>
                  <a:ext uri="{0D108BD9-81ED-4DB2-BD59-A6C34878D82A}">
                    <a16:rowId xmlns:a16="http://schemas.microsoft.com/office/drawing/2014/main" val="10001"/>
                  </a:ext>
                </a:extLst>
              </a:tr>
              <a:tr h="1518732">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Use the power point slide to and a dice generator or a class set of dice to complete this activity. Children work in pairs or on their own to role the die for each word and record their answer, where required.</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455074654"/>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medal </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petal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capital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hospital </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animal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equal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final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pedal</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local</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magical</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10392666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33908039"/>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medal </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petal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capital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hospital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animal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equal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final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pedal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local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magical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3403848"/>
              </p:ext>
            </p:extLst>
          </p:nvPr>
        </p:nvGraphicFramePr>
        <p:xfrm>
          <a:off x="508000" y="482321"/>
          <a:ext cx="9055100" cy="738717"/>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277562">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 The /l/ or /ul/ sound spelled ‘-al’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742442618"/>
              </p:ext>
            </p:extLst>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med</a:t>
                      </a: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cap</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hos</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fi</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lo</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mag</a:t>
                      </a: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73489393"/>
              </p:ext>
            </p:extLst>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r>
                        <a:rPr lang="en-GB" b="0" i="0" dirty="0" err="1">
                          <a:latin typeface="OpenDyslexicAlta" pitchFamily="2" charset="77"/>
                          <a:ea typeface="OpenDyslexic" charset="0"/>
                          <a:cs typeface="OpenDyslexic" charset="0"/>
                        </a:rPr>
                        <a:t>pital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cal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al</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imal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dal</a:t>
                      </a: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ical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ital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qual</a:t>
                      </a: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tal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err="1">
                          <a:latin typeface="OpenDyslexicAlta" pitchFamily="2" charset="77"/>
                          <a:ea typeface="OpenDyslexic" charset="0"/>
                          <a:cs typeface="OpenDyslexic" charset="0"/>
                        </a:rPr>
                        <a:t>nal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481457" y="1920236"/>
            <a:ext cx="2373086" cy="584775"/>
          </a:xfrm>
          <a:prstGeom prst="rect">
            <a:avLst/>
          </a:prstGeom>
          <a:solidFill>
            <a:srgbClr val="FFF2CC"/>
          </a:solidFill>
        </p:spPr>
        <p:txBody>
          <a:bodyPr wrap="square" rtlCol="0">
            <a:spAutoFit/>
          </a:bodyPr>
          <a:lstStyle/>
          <a:p>
            <a:pPr algn="ctr"/>
            <a:r>
              <a:rPr lang="en-GB" sz="1600" dirty="0">
                <a:latin typeface="OpenDyslexicAlta" pitchFamily="2" charset="77"/>
              </a:rPr>
              <a:t>Match the beginning sound to its ending.</a:t>
            </a:r>
          </a:p>
        </p:txBody>
      </p:sp>
      <p:sp>
        <p:nvSpPr>
          <p:cNvPr id="8" name="Rectangle: Rounded Corners 7">
            <a:extLst>
              <a:ext uri="{FF2B5EF4-FFF2-40B4-BE49-F238E27FC236}">
                <a16:creationId xmlns:a16="http://schemas.microsoft.com/office/drawing/2014/main" id="{79A9F152-33B6-4318-B2C5-1F03D249D6D0}"/>
              </a:ext>
            </a:extLst>
          </p:cNvPr>
          <p:cNvSpPr/>
          <p:nvPr/>
        </p:nvSpPr>
        <p:spPr>
          <a:xfrm>
            <a:off x="337456" y="1457738"/>
            <a:ext cx="3069841" cy="5249535"/>
          </a:xfrm>
          <a:prstGeom prst="roundRect">
            <a:avLst>
              <a:gd name="adj" fmla="val 3705"/>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TextBox 8">
            <a:extLst>
              <a:ext uri="{FF2B5EF4-FFF2-40B4-BE49-F238E27FC236}">
                <a16:creationId xmlns:a16="http://schemas.microsoft.com/office/drawing/2014/main" id="{F7C42282-E98D-4B68-9396-F7AF1C492101}"/>
              </a:ext>
            </a:extLst>
          </p:cNvPr>
          <p:cNvSpPr txBox="1"/>
          <p:nvPr/>
        </p:nvSpPr>
        <p:spPr>
          <a:xfrm>
            <a:off x="5416062" y="1326382"/>
            <a:ext cx="2403231" cy="646331"/>
          </a:xfrm>
          <a:prstGeom prst="rect">
            <a:avLst/>
          </a:prstGeom>
          <a:noFill/>
        </p:spPr>
        <p:txBody>
          <a:bodyPr wrap="square" rtlCol="0">
            <a:spAutoFit/>
          </a:bodyPr>
          <a:lstStyle/>
          <a:p>
            <a:pPr algn="ctr"/>
            <a:r>
              <a:rPr lang="en-GB" dirty="0">
                <a:latin typeface="OpenDyslexicAlta" pitchFamily="2" charset="77"/>
              </a:rPr>
              <a:t>Click to hide the spelling list!</a:t>
            </a:r>
          </a:p>
        </p:txBody>
      </p:sp>
    </p:spTree>
    <p:extLst>
      <p:ext uri="{BB962C8B-B14F-4D97-AF65-F5344CB8AC3E}">
        <p14:creationId xmlns:p14="http://schemas.microsoft.com/office/powerpoint/2010/main" val="51627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438150" y="652117"/>
            <a:ext cx="8201025" cy="1325563"/>
          </a:xfrm>
        </p:spPr>
        <p:txBody>
          <a:bodyPr>
            <a:noAutofit/>
          </a:bodyPr>
          <a:lstStyle/>
          <a:p>
            <a:pPr algn="l"/>
            <a:r>
              <a:rPr lang="en-GB" sz="3600" dirty="0"/>
              <a:t>What can you see? Write down what these images are:</a:t>
            </a:r>
          </a:p>
        </p:txBody>
      </p:sp>
      <p:sp>
        <p:nvSpPr>
          <p:cNvPr id="6" name="TextBox 5">
            <a:extLst>
              <a:ext uri="{FF2B5EF4-FFF2-40B4-BE49-F238E27FC236}">
                <a16:creationId xmlns:a16="http://schemas.microsoft.com/office/drawing/2014/main" id="{54AFDF70-1904-40C9-8713-B419E26566FE}"/>
              </a:ext>
            </a:extLst>
          </p:cNvPr>
          <p:cNvSpPr txBox="1"/>
          <p:nvPr/>
        </p:nvSpPr>
        <p:spPr>
          <a:xfrm>
            <a:off x="10220960" y="3770868"/>
            <a:ext cx="1971040" cy="369332"/>
          </a:xfrm>
          <a:prstGeom prst="rect">
            <a:avLst/>
          </a:prstGeom>
          <a:noFill/>
        </p:spPr>
        <p:txBody>
          <a:bodyPr wrap="square" rtlCol="0">
            <a:spAutoFit/>
          </a:bodyPr>
          <a:lstStyle/>
          <a:p>
            <a:r>
              <a:rPr lang="en-GB" dirty="0">
                <a:latin typeface="OpenDyslexicAlta" pitchFamily="2" charset="77"/>
              </a:rPr>
              <a:t>w </a:t>
            </a:r>
            <a:r>
              <a:rPr lang="en-GB" u="sng" dirty="0">
                <a:solidFill>
                  <a:srgbClr val="FF3860"/>
                </a:solidFill>
                <a:latin typeface="OpenDyslexicAlta" pitchFamily="2" charset="77"/>
              </a:rPr>
              <a:t>e</a:t>
            </a:r>
            <a:r>
              <a:rPr lang="en-GB" dirty="0">
                <a:latin typeface="OpenDyslexicAlta" pitchFamily="2" charset="77"/>
              </a:rPr>
              <a:t> d </a:t>
            </a:r>
            <a:r>
              <a:rPr lang="en-GB" u="sng" dirty="0">
                <a:solidFill>
                  <a:srgbClr val="FF3860"/>
                </a:solidFill>
                <a:latin typeface="OpenDyslexicAlta" pitchFamily="2" charset="77"/>
              </a:rPr>
              <a:t>g</a:t>
            </a:r>
            <a:r>
              <a:rPr lang="en-GB" dirty="0">
                <a:solidFill>
                  <a:srgbClr val="FF3860"/>
                </a:solidFill>
                <a:latin typeface="OpenDyslexicAlta" pitchFamily="2" charset="77"/>
              </a:rPr>
              <a:t> </a:t>
            </a:r>
            <a:r>
              <a:rPr lang="en-GB" u="sng" dirty="0">
                <a:solidFill>
                  <a:srgbClr val="FF3860"/>
                </a:solidFill>
                <a:latin typeface="OpenDyslexicAlta" pitchFamily="2" charset="77"/>
              </a:rPr>
              <a:t>e </a:t>
            </a:r>
          </a:p>
        </p:txBody>
      </p:sp>
      <p:sp>
        <p:nvSpPr>
          <p:cNvPr id="14" name="TextBox 13">
            <a:extLst>
              <a:ext uri="{FF2B5EF4-FFF2-40B4-BE49-F238E27FC236}">
                <a16:creationId xmlns:a16="http://schemas.microsoft.com/office/drawing/2014/main" id="{8B77888D-BA0A-49D7-8510-5DEA9CCA63CD}"/>
              </a:ext>
            </a:extLst>
          </p:cNvPr>
          <p:cNvSpPr txBox="1"/>
          <p:nvPr/>
        </p:nvSpPr>
        <p:spPr>
          <a:xfrm>
            <a:off x="6760240" y="3525599"/>
            <a:ext cx="1412123" cy="369332"/>
          </a:xfrm>
          <a:prstGeom prst="rect">
            <a:avLst/>
          </a:prstGeom>
          <a:noFill/>
        </p:spPr>
        <p:txBody>
          <a:bodyPr wrap="square" rtlCol="0">
            <a:spAutoFit/>
          </a:bodyPr>
          <a:lstStyle/>
          <a:p>
            <a:r>
              <a:rPr lang="en-GB" dirty="0">
                <a:latin typeface="OpenDyslexicAlta" pitchFamily="2" charset="77"/>
              </a:rPr>
              <a:t>j  u d</a:t>
            </a:r>
            <a:r>
              <a:rPr lang="en-GB" dirty="0">
                <a:solidFill>
                  <a:srgbClr val="FF0000"/>
                </a:solidFill>
                <a:latin typeface="OpenDyslexicAlta" pitchFamily="2" charset="77"/>
              </a:rPr>
              <a:t> </a:t>
            </a:r>
            <a:r>
              <a:rPr lang="en-GB" u="sng" dirty="0">
                <a:solidFill>
                  <a:srgbClr val="FF3860"/>
                </a:solidFill>
                <a:latin typeface="OpenDyslexicAlta" pitchFamily="2" charset="77"/>
              </a:rPr>
              <a:t>g</a:t>
            </a:r>
            <a:r>
              <a:rPr lang="en-GB" dirty="0">
                <a:solidFill>
                  <a:srgbClr val="FF3860"/>
                </a:solidFill>
                <a:latin typeface="OpenDyslexicAlta" pitchFamily="2" charset="77"/>
              </a:rPr>
              <a:t> </a:t>
            </a:r>
            <a:r>
              <a:rPr lang="en-GB" u="sng" dirty="0">
                <a:solidFill>
                  <a:srgbClr val="FF3860"/>
                </a:solidFill>
                <a:latin typeface="OpenDyslexicAlta" pitchFamily="2" charset="77"/>
              </a:rPr>
              <a:t>e</a:t>
            </a:r>
          </a:p>
        </p:txBody>
      </p:sp>
      <p:sp>
        <p:nvSpPr>
          <p:cNvPr id="15" name="TextBox 14">
            <a:extLst>
              <a:ext uri="{FF2B5EF4-FFF2-40B4-BE49-F238E27FC236}">
                <a16:creationId xmlns:a16="http://schemas.microsoft.com/office/drawing/2014/main" id="{CC81A8DA-9C90-4344-9FDB-5F9DD313DA7F}"/>
              </a:ext>
            </a:extLst>
          </p:cNvPr>
          <p:cNvSpPr txBox="1"/>
          <p:nvPr/>
        </p:nvSpPr>
        <p:spPr>
          <a:xfrm>
            <a:off x="8362951" y="6168866"/>
            <a:ext cx="1285987" cy="646331"/>
          </a:xfrm>
          <a:prstGeom prst="rect">
            <a:avLst/>
          </a:prstGeom>
          <a:noFill/>
        </p:spPr>
        <p:txBody>
          <a:bodyPr wrap="square" rtlCol="0">
            <a:spAutoFit/>
          </a:bodyPr>
          <a:lstStyle/>
          <a:p>
            <a:r>
              <a:rPr lang="en-GB" dirty="0">
                <a:latin typeface="OpenDyslexicAlta" pitchFamily="2" charset="77"/>
              </a:rPr>
              <a:t>f r</a:t>
            </a:r>
            <a:r>
              <a:rPr lang="en-GB" u="sng" dirty="0">
                <a:solidFill>
                  <a:srgbClr val="FF0000"/>
                </a:solidFill>
                <a:latin typeface="OpenDyslexicAlta" pitchFamily="2" charset="77"/>
              </a:rPr>
              <a:t> </a:t>
            </a:r>
            <a:r>
              <a:rPr lang="en-GB" u="sng" dirty="0" err="1">
                <a:solidFill>
                  <a:srgbClr val="FF3860"/>
                </a:solidFill>
                <a:latin typeface="OpenDyslexicAlta" pitchFamily="2" charset="77"/>
              </a:rPr>
              <a:t>i</a:t>
            </a:r>
            <a:r>
              <a:rPr lang="en-GB" u="sng" dirty="0">
                <a:solidFill>
                  <a:srgbClr val="FF3860"/>
                </a:solidFill>
                <a:latin typeface="OpenDyslexicAlta" pitchFamily="2" charset="77"/>
              </a:rPr>
              <a:t> d</a:t>
            </a:r>
            <a:r>
              <a:rPr lang="en-GB" dirty="0">
                <a:solidFill>
                  <a:srgbClr val="FF3860"/>
                </a:solidFill>
                <a:latin typeface="OpenDyslexicAlta" pitchFamily="2" charset="77"/>
              </a:rPr>
              <a:t> </a:t>
            </a:r>
            <a:r>
              <a:rPr lang="en-GB" u="sng" dirty="0">
                <a:solidFill>
                  <a:srgbClr val="FF3860"/>
                </a:solidFill>
                <a:latin typeface="OpenDyslexicAlta" pitchFamily="2" charset="77"/>
              </a:rPr>
              <a:t>g</a:t>
            </a:r>
            <a:r>
              <a:rPr lang="en-GB" dirty="0">
                <a:solidFill>
                  <a:srgbClr val="FF3860"/>
                </a:solidFill>
                <a:latin typeface="OpenDyslexicAlta" pitchFamily="2" charset="77"/>
              </a:rPr>
              <a:t> </a:t>
            </a:r>
            <a:r>
              <a:rPr lang="en-GB" u="sng" dirty="0">
                <a:solidFill>
                  <a:srgbClr val="FF3860"/>
                </a:solidFill>
                <a:latin typeface="OpenDyslexicAlta" pitchFamily="2" charset="77"/>
              </a:rPr>
              <a:t>e </a:t>
            </a:r>
          </a:p>
        </p:txBody>
      </p:sp>
      <p:sp>
        <p:nvSpPr>
          <p:cNvPr id="16" name="TextBox 15">
            <a:extLst>
              <a:ext uri="{FF2B5EF4-FFF2-40B4-BE49-F238E27FC236}">
                <a16:creationId xmlns:a16="http://schemas.microsoft.com/office/drawing/2014/main" id="{E21749BF-8244-4313-AC4D-D42378614362}"/>
              </a:ext>
            </a:extLst>
          </p:cNvPr>
          <p:cNvSpPr txBox="1"/>
          <p:nvPr/>
        </p:nvSpPr>
        <p:spPr>
          <a:xfrm>
            <a:off x="3804843" y="4140200"/>
            <a:ext cx="1971040" cy="369332"/>
          </a:xfrm>
          <a:prstGeom prst="rect">
            <a:avLst/>
          </a:prstGeom>
          <a:noFill/>
        </p:spPr>
        <p:txBody>
          <a:bodyPr wrap="square" rtlCol="0">
            <a:spAutoFit/>
          </a:bodyPr>
          <a:lstStyle/>
          <a:p>
            <a:r>
              <a:rPr lang="en-GB" dirty="0">
                <a:latin typeface="OpenDyslexicAlta" pitchFamily="2" charset="77"/>
              </a:rPr>
              <a:t>h </a:t>
            </a:r>
            <a:r>
              <a:rPr lang="en-GB" u="sng" dirty="0">
                <a:solidFill>
                  <a:srgbClr val="FF3860"/>
                </a:solidFill>
                <a:latin typeface="OpenDyslexicAlta" pitchFamily="2" charset="77"/>
              </a:rPr>
              <a:t>e</a:t>
            </a:r>
            <a:r>
              <a:rPr lang="en-GB" dirty="0">
                <a:solidFill>
                  <a:srgbClr val="FF3860"/>
                </a:solidFill>
                <a:latin typeface="OpenDyslexicAlta" pitchFamily="2" charset="77"/>
              </a:rPr>
              <a:t> </a:t>
            </a:r>
            <a:r>
              <a:rPr lang="en-GB" dirty="0">
                <a:latin typeface="OpenDyslexicAlta" pitchFamily="2" charset="77"/>
              </a:rPr>
              <a:t>d </a:t>
            </a:r>
            <a:r>
              <a:rPr lang="en-GB" u="sng" dirty="0">
                <a:solidFill>
                  <a:srgbClr val="FF3860"/>
                </a:solidFill>
                <a:latin typeface="OpenDyslexicAlta" pitchFamily="2" charset="77"/>
              </a:rPr>
              <a:t>g</a:t>
            </a:r>
            <a:r>
              <a:rPr lang="en-GB" dirty="0">
                <a:latin typeface="OpenDyslexicAlta" pitchFamily="2" charset="77"/>
              </a:rPr>
              <a:t> e</a:t>
            </a:r>
          </a:p>
        </p:txBody>
      </p:sp>
      <p:sp>
        <p:nvSpPr>
          <p:cNvPr id="17" name="TextBox 16">
            <a:extLst>
              <a:ext uri="{FF2B5EF4-FFF2-40B4-BE49-F238E27FC236}">
                <a16:creationId xmlns:a16="http://schemas.microsoft.com/office/drawing/2014/main" id="{F573D6F0-21F1-4AE7-B136-B0A08B642584}"/>
              </a:ext>
            </a:extLst>
          </p:cNvPr>
          <p:cNvSpPr txBox="1"/>
          <p:nvPr/>
        </p:nvSpPr>
        <p:spPr>
          <a:xfrm>
            <a:off x="970159" y="4018647"/>
            <a:ext cx="1971040" cy="400110"/>
          </a:xfrm>
          <a:prstGeom prst="rect">
            <a:avLst/>
          </a:prstGeom>
          <a:noFill/>
        </p:spPr>
        <p:txBody>
          <a:bodyPr wrap="square" rtlCol="0">
            <a:spAutoFit/>
          </a:bodyPr>
          <a:lstStyle/>
          <a:p>
            <a:r>
              <a:rPr lang="en-GB" sz="2000" u="sng" dirty="0">
                <a:solidFill>
                  <a:srgbClr val="FF3860"/>
                </a:solidFill>
                <a:latin typeface="OpenDyslexicAlta" pitchFamily="2" charset="77"/>
              </a:rPr>
              <a:t>b</a:t>
            </a:r>
            <a:r>
              <a:rPr lang="en-GB" sz="2000" dirty="0">
                <a:latin typeface="OpenDyslexicAlta" pitchFamily="2" charset="77"/>
              </a:rPr>
              <a:t> r </a:t>
            </a:r>
            <a:r>
              <a:rPr lang="en-GB" sz="2000" u="sng" dirty="0" err="1">
                <a:solidFill>
                  <a:srgbClr val="FF3860"/>
                </a:solidFill>
                <a:latin typeface="OpenDyslexicAlta" pitchFamily="2" charset="77"/>
              </a:rPr>
              <a:t>i</a:t>
            </a:r>
            <a:r>
              <a:rPr lang="en-GB" sz="2000" dirty="0">
                <a:latin typeface="OpenDyslexicAlta" pitchFamily="2" charset="77"/>
              </a:rPr>
              <a:t> d </a:t>
            </a:r>
            <a:r>
              <a:rPr lang="en-GB" sz="2000" u="sng" dirty="0">
                <a:solidFill>
                  <a:srgbClr val="FF3860"/>
                </a:solidFill>
                <a:latin typeface="OpenDyslexicAlta" pitchFamily="2" charset="77"/>
              </a:rPr>
              <a:t>g e</a:t>
            </a:r>
            <a:endParaRPr lang="en-GB" sz="2000" dirty="0">
              <a:solidFill>
                <a:srgbClr val="FF3860"/>
              </a:solidFill>
              <a:latin typeface="OpenDyslexicAlta" pitchFamily="2" charset="77"/>
            </a:endParaRPr>
          </a:p>
        </p:txBody>
      </p:sp>
      <p:sp>
        <p:nvSpPr>
          <p:cNvPr id="18" name="TextBox 17">
            <a:extLst>
              <a:ext uri="{FF2B5EF4-FFF2-40B4-BE49-F238E27FC236}">
                <a16:creationId xmlns:a16="http://schemas.microsoft.com/office/drawing/2014/main" id="{72440631-8D5D-48F9-9E4D-DE85F644EFC9}"/>
              </a:ext>
            </a:extLst>
          </p:cNvPr>
          <p:cNvSpPr txBox="1"/>
          <p:nvPr/>
        </p:nvSpPr>
        <p:spPr>
          <a:xfrm>
            <a:off x="1596086" y="6235700"/>
            <a:ext cx="2232964" cy="369332"/>
          </a:xfrm>
          <a:prstGeom prst="rect">
            <a:avLst/>
          </a:prstGeom>
          <a:noFill/>
        </p:spPr>
        <p:txBody>
          <a:bodyPr wrap="square" rtlCol="0">
            <a:spAutoFit/>
          </a:bodyPr>
          <a:lstStyle/>
          <a:p>
            <a:r>
              <a:rPr lang="en-GB" dirty="0">
                <a:latin typeface="OpenDyslexicAlta" pitchFamily="2" charset="77"/>
              </a:rPr>
              <a:t>l o </a:t>
            </a:r>
            <a:r>
              <a:rPr lang="en-GB" u="sng" dirty="0">
                <a:solidFill>
                  <a:srgbClr val="FF3860"/>
                </a:solidFill>
                <a:latin typeface="OpenDyslexicAlta" pitchFamily="2" charset="77"/>
              </a:rPr>
              <a:t>d</a:t>
            </a:r>
            <a:r>
              <a:rPr lang="en-GB" dirty="0">
                <a:solidFill>
                  <a:srgbClr val="FF3860"/>
                </a:solidFill>
                <a:latin typeface="OpenDyslexicAlta" pitchFamily="2" charset="77"/>
              </a:rPr>
              <a:t> </a:t>
            </a:r>
            <a:r>
              <a:rPr lang="en-GB" u="sng" dirty="0">
                <a:solidFill>
                  <a:srgbClr val="FF3860"/>
                </a:solidFill>
                <a:latin typeface="OpenDyslexicAlta" pitchFamily="2" charset="77"/>
              </a:rPr>
              <a:t>g e</a:t>
            </a:r>
          </a:p>
        </p:txBody>
      </p:sp>
      <p:sp>
        <p:nvSpPr>
          <p:cNvPr id="19" name="TextBox 18">
            <a:extLst>
              <a:ext uri="{FF2B5EF4-FFF2-40B4-BE49-F238E27FC236}">
                <a16:creationId xmlns:a16="http://schemas.microsoft.com/office/drawing/2014/main" id="{996100D0-2874-415B-A9D7-B5DB7A41B270}"/>
              </a:ext>
            </a:extLst>
          </p:cNvPr>
          <p:cNvSpPr txBox="1"/>
          <p:nvPr/>
        </p:nvSpPr>
        <p:spPr>
          <a:xfrm>
            <a:off x="4989795" y="6244827"/>
            <a:ext cx="1395990" cy="369332"/>
          </a:xfrm>
          <a:prstGeom prst="rect">
            <a:avLst/>
          </a:prstGeom>
          <a:noFill/>
        </p:spPr>
        <p:txBody>
          <a:bodyPr wrap="square" rtlCol="0">
            <a:spAutoFit/>
          </a:bodyPr>
          <a:lstStyle/>
          <a:p>
            <a:r>
              <a:rPr lang="en-GB" u="sng" dirty="0">
                <a:solidFill>
                  <a:srgbClr val="FF3860"/>
                </a:solidFill>
                <a:latin typeface="OpenDyslexicAlta" pitchFamily="2" charset="77"/>
              </a:rPr>
              <a:t>b </a:t>
            </a:r>
            <a:r>
              <a:rPr lang="en-GB" dirty="0">
                <a:latin typeface="OpenDyslexicAlta" pitchFamily="2" charset="77"/>
              </a:rPr>
              <a:t>a </a:t>
            </a:r>
            <a:r>
              <a:rPr lang="en-GB" u="sng" dirty="0">
                <a:solidFill>
                  <a:srgbClr val="FF3860"/>
                </a:solidFill>
                <a:latin typeface="OpenDyslexicAlta" pitchFamily="2" charset="77"/>
              </a:rPr>
              <a:t>d</a:t>
            </a:r>
            <a:r>
              <a:rPr lang="en-GB" dirty="0">
                <a:solidFill>
                  <a:srgbClr val="FF3860"/>
                </a:solidFill>
                <a:latin typeface="OpenDyslexicAlta" pitchFamily="2" charset="77"/>
              </a:rPr>
              <a:t> </a:t>
            </a:r>
            <a:r>
              <a:rPr lang="en-GB" u="sng" dirty="0">
                <a:solidFill>
                  <a:srgbClr val="FF3860"/>
                </a:solidFill>
                <a:latin typeface="OpenDyslexicAlta" pitchFamily="2" charset="77"/>
              </a:rPr>
              <a:t>g</a:t>
            </a:r>
            <a:r>
              <a:rPr lang="en-GB" dirty="0">
                <a:solidFill>
                  <a:srgbClr val="FF3860"/>
                </a:solidFill>
                <a:latin typeface="OpenDyslexicAlta" pitchFamily="2" charset="77"/>
              </a:rPr>
              <a:t> </a:t>
            </a:r>
            <a:r>
              <a:rPr lang="en-GB" dirty="0">
                <a:latin typeface="OpenDyslexicAlta" pitchFamily="2" charset="77"/>
              </a:rPr>
              <a:t>e</a:t>
            </a:r>
          </a:p>
        </p:txBody>
      </p:sp>
      <p:pic>
        <p:nvPicPr>
          <p:cNvPr id="1026" name="Picture 2" descr="Suspension Bridge, Brooklyn Bridge">
            <a:extLst>
              <a:ext uri="{FF2B5EF4-FFF2-40B4-BE49-F238E27FC236}">
                <a16:creationId xmlns:a16="http://schemas.microsoft.com/office/drawing/2014/main" id="{AA68206E-E820-4FA6-902D-8EC605F310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150" y="2447817"/>
            <a:ext cx="2367860" cy="14771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Garden Fence Garden Fence Nature Hedge Pla">
            <a:extLst>
              <a:ext uri="{FF2B5EF4-FFF2-40B4-BE49-F238E27FC236}">
                <a16:creationId xmlns:a16="http://schemas.microsoft.com/office/drawing/2014/main" id="{C20A0155-D30B-43FB-B688-D03F4C3627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19930" y="2783910"/>
            <a:ext cx="2367860" cy="12901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udge, Lawyer, Attorney, Barrister">
            <a:extLst>
              <a:ext uri="{FF2B5EF4-FFF2-40B4-BE49-F238E27FC236}">
                <a16:creationId xmlns:a16="http://schemas.microsoft.com/office/drawing/2014/main" id="{FC1E29CF-151D-48B7-ABEA-6A5AD48410D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42252" y="1343940"/>
            <a:ext cx="1450162" cy="21816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Image result for wedge">
            <a:extLst>
              <a:ext uri="{FF2B5EF4-FFF2-40B4-BE49-F238E27FC236}">
                <a16:creationId xmlns:a16="http://schemas.microsoft.com/office/drawing/2014/main" id="{BE70DEFA-2869-4737-9D93-0C0BAD747E3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57211" y="2233722"/>
            <a:ext cx="1661209" cy="16612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Log Cabin Cabin Rustic House Home Rural Ar">
            <a:extLst>
              <a:ext uri="{FF2B5EF4-FFF2-40B4-BE49-F238E27FC236}">
                <a16:creationId xmlns:a16="http://schemas.microsoft.com/office/drawing/2014/main" id="{3309C48B-C894-4E82-B426-E08CA91B9D8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8907" y="4855137"/>
            <a:ext cx="2003722" cy="14104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birthday badge">
            <a:extLst>
              <a:ext uri="{FF2B5EF4-FFF2-40B4-BE49-F238E27FC236}">
                <a16:creationId xmlns:a16="http://schemas.microsoft.com/office/drawing/2014/main" id="{7C4C4B78-46B3-407D-89DC-3DB1748143B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23563" y="4796429"/>
            <a:ext cx="1372437" cy="137243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frigerator, Freezer, Fridge-Freezer">
            <a:extLst>
              <a:ext uri="{FF2B5EF4-FFF2-40B4-BE49-F238E27FC236}">
                <a16:creationId xmlns:a16="http://schemas.microsoft.com/office/drawing/2014/main" id="{E93BF0AB-C8F2-4B42-9B6B-E3B477CC557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992414" y="3837979"/>
            <a:ext cx="1572623" cy="23977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FD76054-6402-4E06-8094-7EC258333C7B}"/>
              </a:ext>
            </a:extLst>
          </p:cNvPr>
          <p:cNvSpPr txBox="1"/>
          <p:nvPr/>
        </p:nvSpPr>
        <p:spPr>
          <a:xfrm>
            <a:off x="438150" y="243251"/>
            <a:ext cx="1796716" cy="338554"/>
          </a:xfrm>
          <a:prstGeom prst="rect">
            <a:avLst/>
          </a:prstGeom>
          <a:noFill/>
        </p:spPr>
        <p:txBody>
          <a:bodyPr wrap="square" rtlCol="0">
            <a:spAutoFit/>
          </a:bodyPr>
          <a:lstStyle/>
          <a:p>
            <a:r>
              <a:rPr lang="en-GB" sz="1600" dirty="0">
                <a:solidFill>
                  <a:srgbClr val="FF3860"/>
                </a:solidFill>
                <a:latin typeface="Muli" panose="020B0604020202020204" charset="0"/>
              </a:rPr>
              <a:t>Answers: </a:t>
            </a:r>
          </a:p>
        </p:txBody>
      </p:sp>
    </p:spTree>
    <p:extLst>
      <p:ext uri="{BB962C8B-B14F-4D97-AF65-F5344CB8AC3E}">
        <p14:creationId xmlns:p14="http://schemas.microsoft.com/office/powerpoint/2010/main" val="371121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7" grpId="0"/>
      <p:bldP spid="18" grpId="0"/>
      <p:bldP spid="1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medal </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petal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capital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hospital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animal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equal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final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pedal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local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magical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3846021"/>
              </p:ext>
            </p:extLst>
          </p:nvPr>
        </p:nvGraphicFramePr>
        <p:xfrm>
          <a:off x="508000" y="482321"/>
          <a:ext cx="9055100" cy="82296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277562">
                <a:tc>
                  <a:txBody>
                    <a:bodyPr/>
                    <a:lstStyle/>
                    <a:p>
                      <a:r>
                        <a:rPr lang="en-GB" sz="1400" b="0" i="0" dirty="0">
                          <a:latin typeface="Muli" pitchFamily="2" charset="77"/>
                        </a:rPr>
                        <a:t>Stage: 2</a:t>
                      </a:r>
                    </a:p>
                  </a:txBody>
                  <a:tcPr/>
                </a:tc>
                <a:tc rowSpan="2">
                  <a:txBody>
                    <a:bodyPr/>
                    <a:lstStyle/>
                    <a:p>
                      <a:r>
                        <a:rPr lang="en-GB" sz="1600" b="0" i="0" dirty="0">
                          <a:latin typeface="Muli" pitchFamily="2" charset="77"/>
                        </a:rPr>
                        <a:t> The /l/ or /ul/ sound spelled ‘-al’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600" baseline="0" dirty="0">
                          <a:solidFill>
                            <a:srgbClr val="FF3860"/>
                          </a:solidFill>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med</a:t>
                      </a: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cap</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hos</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fi</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lo</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mag</a:t>
                      </a: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r>
                        <a:rPr lang="en-GB" b="0" i="0" dirty="0" err="1">
                          <a:latin typeface="OpenDyslexicAlta" pitchFamily="2" charset="77"/>
                          <a:ea typeface="OpenDyslexic" charset="0"/>
                          <a:cs typeface="OpenDyslexic" charset="0"/>
                        </a:rPr>
                        <a:t>pital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cal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al</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imal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dal</a:t>
                      </a: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ical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ital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qual</a:t>
                      </a: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tal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err="1">
                          <a:latin typeface="OpenDyslexicAlta" pitchFamily="2" charset="77"/>
                          <a:ea typeface="OpenDyslexic" charset="0"/>
                          <a:cs typeface="OpenDyslexic" charset="0"/>
                        </a:rPr>
                        <a:t>nal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481457" y="1920236"/>
            <a:ext cx="2373086" cy="584775"/>
          </a:xfrm>
          <a:prstGeom prst="rect">
            <a:avLst/>
          </a:prstGeom>
          <a:solidFill>
            <a:srgbClr val="FFF2CC"/>
          </a:solidFill>
        </p:spPr>
        <p:txBody>
          <a:bodyPr wrap="square" rtlCol="0">
            <a:spAutoFit/>
          </a:bodyPr>
          <a:lstStyle/>
          <a:p>
            <a:pPr algn="ctr"/>
            <a:r>
              <a:rPr lang="en-GB" sz="1600" dirty="0">
                <a:latin typeface="OpenDyslexicAlta" pitchFamily="2" charset="77"/>
              </a:rPr>
              <a:t>Match the beginning sound to its ending.</a:t>
            </a:r>
          </a:p>
        </p:txBody>
      </p:sp>
      <p:sp>
        <p:nvSpPr>
          <p:cNvPr id="9" name="TextBox 8">
            <a:extLst>
              <a:ext uri="{FF2B5EF4-FFF2-40B4-BE49-F238E27FC236}">
                <a16:creationId xmlns:a16="http://schemas.microsoft.com/office/drawing/2014/main" id="{F7C42282-E98D-4B68-9396-F7AF1C492101}"/>
              </a:ext>
            </a:extLst>
          </p:cNvPr>
          <p:cNvSpPr txBox="1"/>
          <p:nvPr/>
        </p:nvSpPr>
        <p:spPr>
          <a:xfrm>
            <a:off x="5416062" y="1326382"/>
            <a:ext cx="2403231" cy="646331"/>
          </a:xfrm>
          <a:prstGeom prst="rect">
            <a:avLst/>
          </a:prstGeom>
          <a:noFill/>
        </p:spPr>
        <p:txBody>
          <a:bodyPr wrap="square" rtlCol="0">
            <a:spAutoFit/>
          </a:bodyPr>
          <a:lstStyle/>
          <a:p>
            <a:pPr algn="ctr"/>
            <a:r>
              <a:rPr lang="en-GB" dirty="0">
                <a:latin typeface="OpenDyslexicAlta" pitchFamily="2" charset="77"/>
              </a:rPr>
              <a:t>Click to hide the spelling list!</a:t>
            </a:r>
          </a:p>
        </p:txBody>
      </p:sp>
      <p:cxnSp>
        <p:nvCxnSpPr>
          <p:cNvPr id="11" name="Straight Arrow Connector 10">
            <a:extLst>
              <a:ext uri="{FF2B5EF4-FFF2-40B4-BE49-F238E27FC236}">
                <a16:creationId xmlns:a16="http://schemas.microsoft.com/office/drawing/2014/main" id="{F3682B25-9914-4A65-ACFE-E7D5E935BC3A}"/>
              </a:ext>
            </a:extLst>
          </p:cNvPr>
          <p:cNvCxnSpPr>
            <a:cxnSpLocks/>
          </p:cNvCxnSpPr>
          <p:nvPr/>
        </p:nvCxnSpPr>
        <p:spPr>
          <a:xfrm>
            <a:off x="5416062" y="2079171"/>
            <a:ext cx="2403231" cy="8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D6C19F-9BE6-40E6-B99D-92AF3D8F9131}"/>
              </a:ext>
            </a:extLst>
          </p:cNvPr>
          <p:cNvCxnSpPr>
            <a:cxnSpLocks/>
          </p:cNvCxnSpPr>
          <p:nvPr/>
        </p:nvCxnSpPr>
        <p:spPr>
          <a:xfrm>
            <a:off x="5416062" y="2505011"/>
            <a:ext cx="2403231" cy="1397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8700E87-9F7C-4867-8803-D47E904AF1CE}"/>
              </a:ext>
            </a:extLst>
          </p:cNvPr>
          <p:cNvCxnSpPr>
            <a:cxnSpLocks/>
          </p:cNvCxnSpPr>
          <p:nvPr/>
        </p:nvCxnSpPr>
        <p:spPr>
          <a:xfrm>
            <a:off x="5416062" y="2955235"/>
            <a:ext cx="2403231" cy="1868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062AD7B-C139-48B3-91FF-20BEBEA24BEE}"/>
              </a:ext>
            </a:extLst>
          </p:cNvPr>
          <p:cNvCxnSpPr>
            <a:cxnSpLocks/>
          </p:cNvCxnSpPr>
          <p:nvPr/>
        </p:nvCxnSpPr>
        <p:spPr>
          <a:xfrm flipV="1">
            <a:off x="5416062" y="2186610"/>
            <a:ext cx="2403231" cy="1242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2101D1A-B1AE-4D6D-A26F-3CFE12615361}"/>
              </a:ext>
            </a:extLst>
          </p:cNvPr>
          <p:cNvCxnSpPr>
            <a:cxnSpLocks/>
          </p:cNvCxnSpPr>
          <p:nvPr/>
        </p:nvCxnSpPr>
        <p:spPr>
          <a:xfrm flipV="1">
            <a:off x="5416062" y="3429000"/>
            <a:ext cx="2403231" cy="473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51AE6B5-28BD-4B9F-A7F2-63924971F8FC}"/>
              </a:ext>
            </a:extLst>
          </p:cNvPr>
          <p:cNvCxnSpPr>
            <a:cxnSpLocks/>
          </p:cNvCxnSpPr>
          <p:nvPr/>
        </p:nvCxnSpPr>
        <p:spPr>
          <a:xfrm flipV="1">
            <a:off x="5416062" y="2557189"/>
            <a:ext cx="2403231" cy="3114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B11C9D0-76D5-415D-BC43-EAB1FDDCE73D}"/>
              </a:ext>
            </a:extLst>
          </p:cNvPr>
          <p:cNvCxnSpPr>
            <a:cxnSpLocks/>
          </p:cNvCxnSpPr>
          <p:nvPr/>
        </p:nvCxnSpPr>
        <p:spPr>
          <a:xfrm flipV="1">
            <a:off x="5416062" y="4354286"/>
            <a:ext cx="2403231" cy="1834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2ACC193-20AB-4652-988F-2C582F221AC0}"/>
              </a:ext>
            </a:extLst>
          </p:cNvPr>
          <p:cNvCxnSpPr>
            <a:cxnSpLocks/>
          </p:cNvCxnSpPr>
          <p:nvPr/>
        </p:nvCxnSpPr>
        <p:spPr>
          <a:xfrm>
            <a:off x="5416062" y="4354286"/>
            <a:ext cx="2403231" cy="893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7506AFE-C8E3-4FB8-859F-D672068A5D17}"/>
              </a:ext>
            </a:extLst>
          </p:cNvPr>
          <p:cNvCxnSpPr>
            <a:cxnSpLocks/>
          </p:cNvCxnSpPr>
          <p:nvPr/>
        </p:nvCxnSpPr>
        <p:spPr>
          <a:xfrm>
            <a:off x="5416062" y="4823791"/>
            <a:ext cx="2403231" cy="1364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86E8D6C-F247-4450-A1B7-9CC7A080CF97}"/>
              </a:ext>
            </a:extLst>
          </p:cNvPr>
          <p:cNvCxnSpPr>
            <a:cxnSpLocks/>
          </p:cNvCxnSpPr>
          <p:nvPr/>
        </p:nvCxnSpPr>
        <p:spPr>
          <a:xfrm>
            <a:off x="5416062" y="5247861"/>
            <a:ext cx="2403231" cy="4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7143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57665141"/>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medal </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petal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capital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hospital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animal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equal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final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pedal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local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magical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5983436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 The /l/ or /ul/ sound spelled ‘-al’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405497" y="3008165"/>
            <a:ext cx="4426523" cy="2213262"/>
          </a:xfrm>
          <a:prstGeom prst="rect">
            <a:avLst/>
          </a:prstGeom>
        </p:spPr>
      </p:pic>
      <p:sp>
        <p:nvSpPr>
          <p:cNvPr id="7" name="TextBox 6"/>
          <p:cNvSpPr txBox="1"/>
          <p:nvPr/>
        </p:nvSpPr>
        <p:spPr>
          <a:xfrm>
            <a:off x="5035550" y="2094339"/>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a full sentence.</a:t>
            </a:r>
          </a:p>
        </p:txBody>
      </p:sp>
      <p:sp>
        <p:nvSpPr>
          <p:cNvPr id="8" name="TextBox 7"/>
          <p:cNvSpPr txBox="1"/>
          <p:nvPr/>
        </p:nvSpPr>
        <p:spPr>
          <a:xfrm>
            <a:off x="5035550" y="2856072"/>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capital letters.</a:t>
            </a:r>
          </a:p>
        </p:txBody>
      </p:sp>
      <p:sp>
        <p:nvSpPr>
          <p:cNvPr id="9" name="TextBox 8"/>
          <p:cNvSpPr txBox="1"/>
          <p:nvPr/>
        </p:nvSpPr>
        <p:spPr>
          <a:xfrm>
            <a:off x="5035550" y="430209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different colours.</a:t>
            </a:r>
          </a:p>
        </p:txBody>
      </p:sp>
      <p:sp>
        <p:nvSpPr>
          <p:cNvPr id="10" name="TextBox 9"/>
          <p:cNvSpPr txBox="1"/>
          <p:nvPr/>
        </p:nvSpPr>
        <p:spPr>
          <a:xfrm>
            <a:off x="5035550" y="3597548"/>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three times.</a:t>
            </a:r>
          </a:p>
        </p:txBody>
      </p:sp>
      <p:sp>
        <p:nvSpPr>
          <p:cNvPr id="11" name="TextBox 10"/>
          <p:cNvSpPr txBox="1"/>
          <p:nvPr/>
        </p:nvSpPr>
        <p:spPr>
          <a:xfrm>
            <a:off x="5035550" y="503034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what your word means.</a:t>
            </a:r>
          </a:p>
        </p:txBody>
      </p:sp>
      <p:sp>
        <p:nvSpPr>
          <p:cNvPr id="12" name="TextBox 11"/>
          <p:cNvSpPr txBox="1"/>
          <p:nvPr/>
        </p:nvSpPr>
        <p:spPr>
          <a:xfrm>
            <a:off x="5035550" y="575859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Spell the word out loud.</a:t>
            </a:r>
          </a:p>
        </p:txBody>
      </p:sp>
      <p:sp>
        <p:nvSpPr>
          <p:cNvPr id="13" name="Rectangle 12"/>
          <p:cNvSpPr/>
          <p:nvPr/>
        </p:nvSpPr>
        <p:spPr>
          <a:xfrm>
            <a:off x="3512127" y="1428194"/>
            <a:ext cx="8549986" cy="338554"/>
          </a:xfrm>
          <a:prstGeom prst="rect">
            <a:avLst/>
          </a:prstGeom>
          <a:solidFill>
            <a:srgbClr val="FFF2CC"/>
          </a:solidFill>
          <a:ln>
            <a:solidFill>
              <a:schemeClr val="tx1"/>
            </a:solidFill>
          </a:ln>
        </p:spPr>
        <p:txBody>
          <a:bodyPr wrap="square">
            <a:spAutoFit/>
          </a:bodyPr>
          <a:lstStyle/>
          <a:p>
            <a:pPr algn="ctr"/>
            <a:r>
              <a:rPr lang="en-GB" sz="1600" dirty="0">
                <a:latin typeface="OpenDyslexicAlta" pitchFamily="2" charset="77"/>
                <a:ea typeface="OpenDyslexic" charset="0"/>
                <a:cs typeface="OpenDyslexic" charset="0"/>
              </a:rPr>
              <a:t>Roll a die or ask someone to pick a number from 1-6 for each spelling.</a:t>
            </a:r>
          </a:p>
        </p:txBody>
      </p:sp>
    </p:spTree>
    <p:extLst>
      <p:ext uri="{BB962C8B-B14F-4D97-AF65-F5344CB8AC3E}">
        <p14:creationId xmlns:p14="http://schemas.microsoft.com/office/powerpoint/2010/main" val="10222032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9113716"/>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831776233"/>
                    </a:ext>
                  </a:extLst>
                </a:gridCol>
                <a:gridCol w="1858433">
                  <a:extLst>
                    <a:ext uri="{9D8B030D-6E8A-4147-A177-3AD203B41FA5}">
                      <a16:colId xmlns:a16="http://schemas.microsoft.com/office/drawing/2014/main" val="3614251046"/>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medal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petal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capital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hospital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animal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equal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final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pedal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local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magical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6573019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 The /l/ or /ul/ sound spelled ‘-al’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652470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medal </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petal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capital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hospital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animal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equal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final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pedal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local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magical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904896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/l/ or /ul/ sound spelled ‘-al’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3614477" y="1396998"/>
          <a:ext cx="5499377" cy="5165930"/>
        </p:xfrm>
        <a:graphic>
          <a:graphicData uri="http://schemas.openxmlformats.org/drawingml/2006/table">
            <a:tbl>
              <a:tblPr firstRow="1" bandRow="1">
                <a:tableStyleId>{5940675A-B579-460E-94D1-54222C63F5DA}</a:tableStyleId>
              </a:tblPr>
              <a:tblGrid>
                <a:gridCol w="423029">
                  <a:extLst>
                    <a:ext uri="{9D8B030D-6E8A-4147-A177-3AD203B41FA5}">
                      <a16:colId xmlns:a16="http://schemas.microsoft.com/office/drawing/2014/main" val="20000"/>
                    </a:ext>
                  </a:extLst>
                </a:gridCol>
                <a:gridCol w="423029">
                  <a:extLst>
                    <a:ext uri="{9D8B030D-6E8A-4147-A177-3AD203B41FA5}">
                      <a16:colId xmlns:a16="http://schemas.microsoft.com/office/drawing/2014/main" val="20001"/>
                    </a:ext>
                  </a:extLst>
                </a:gridCol>
                <a:gridCol w="423029">
                  <a:extLst>
                    <a:ext uri="{9D8B030D-6E8A-4147-A177-3AD203B41FA5}">
                      <a16:colId xmlns:a16="http://schemas.microsoft.com/office/drawing/2014/main" val="20002"/>
                    </a:ext>
                  </a:extLst>
                </a:gridCol>
                <a:gridCol w="423029">
                  <a:extLst>
                    <a:ext uri="{9D8B030D-6E8A-4147-A177-3AD203B41FA5}">
                      <a16:colId xmlns:a16="http://schemas.microsoft.com/office/drawing/2014/main" val="20003"/>
                    </a:ext>
                  </a:extLst>
                </a:gridCol>
                <a:gridCol w="423029">
                  <a:extLst>
                    <a:ext uri="{9D8B030D-6E8A-4147-A177-3AD203B41FA5}">
                      <a16:colId xmlns:a16="http://schemas.microsoft.com/office/drawing/2014/main" val="20004"/>
                    </a:ext>
                  </a:extLst>
                </a:gridCol>
                <a:gridCol w="423029">
                  <a:extLst>
                    <a:ext uri="{9D8B030D-6E8A-4147-A177-3AD203B41FA5}">
                      <a16:colId xmlns:a16="http://schemas.microsoft.com/office/drawing/2014/main" val="20005"/>
                    </a:ext>
                  </a:extLst>
                </a:gridCol>
                <a:gridCol w="423029">
                  <a:extLst>
                    <a:ext uri="{9D8B030D-6E8A-4147-A177-3AD203B41FA5}">
                      <a16:colId xmlns:a16="http://schemas.microsoft.com/office/drawing/2014/main" val="20006"/>
                    </a:ext>
                  </a:extLst>
                </a:gridCol>
                <a:gridCol w="423029">
                  <a:extLst>
                    <a:ext uri="{9D8B030D-6E8A-4147-A177-3AD203B41FA5}">
                      <a16:colId xmlns:a16="http://schemas.microsoft.com/office/drawing/2014/main" val="20007"/>
                    </a:ext>
                  </a:extLst>
                </a:gridCol>
                <a:gridCol w="423029">
                  <a:extLst>
                    <a:ext uri="{9D8B030D-6E8A-4147-A177-3AD203B41FA5}">
                      <a16:colId xmlns:a16="http://schemas.microsoft.com/office/drawing/2014/main" val="20008"/>
                    </a:ext>
                  </a:extLst>
                </a:gridCol>
                <a:gridCol w="423029">
                  <a:extLst>
                    <a:ext uri="{9D8B030D-6E8A-4147-A177-3AD203B41FA5}">
                      <a16:colId xmlns:a16="http://schemas.microsoft.com/office/drawing/2014/main" val="20009"/>
                    </a:ext>
                  </a:extLst>
                </a:gridCol>
                <a:gridCol w="423029">
                  <a:extLst>
                    <a:ext uri="{9D8B030D-6E8A-4147-A177-3AD203B41FA5}">
                      <a16:colId xmlns:a16="http://schemas.microsoft.com/office/drawing/2014/main" val="20010"/>
                    </a:ext>
                  </a:extLst>
                </a:gridCol>
                <a:gridCol w="423029">
                  <a:extLst>
                    <a:ext uri="{9D8B030D-6E8A-4147-A177-3AD203B41FA5}">
                      <a16:colId xmlns:a16="http://schemas.microsoft.com/office/drawing/2014/main" val="20011"/>
                    </a:ext>
                  </a:extLst>
                </a:gridCol>
                <a:gridCol w="423029">
                  <a:extLst>
                    <a:ext uri="{9D8B030D-6E8A-4147-A177-3AD203B41FA5}">
                      <a16:colId xmlns:a16="http://schemas.microsoft.com/office/drawing/2014/main" val="20012"/>
                    </a:ext>
                  </a:extLst>
                </a:gridCol>
              </a:tblGrid>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p</a:t>
                      </a:r>
                    </a:p>
                  </a:txBody>
                  <a:tcPr>
                    <a:noFill/>
                  </a:tcPr>
                </a:tc>
                <a:extLst>
                  <a:ext uri="{0D108BD9-81ED-4DB2-BD59-A6C34878D82A}">
                    <a16:rowId xmlns:a16="http://schemas.microsoft.com/office/drawing/2014/main" val="10000"/>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r>
                        <a:rPr lang="en-GB" sz="2400" b="0" i="0" dirty="0">
                          <a:latin typeface="OpenDyslexicAlta" pitchFamily="2" charset="77"/>
                          <a:ea typeface="OpenDyslexic" charset="0"/>
                          <a:cs typeface="OpenDyslexic" charset="0"/>
                        </a:rPr>
                        <a:t>c</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m</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extLst>
                  <a:ext uri="{0D108BD9-81ED-4DB2-BD59-A6C34878D82A}">
                    <a16:rowId xmlns:a16="http://schemas.microsoft.com/office/drawing/2014/main" val="10001"/>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t</a:t>
                      </a:r>
                    </a:p>
                  </a:txBody>
                  <a:tcPr>
                    <a:noFill/>
                  </a:tcPr>
                </a:tc>
                <a:extLst>
                  <a:ext uri="{0D108BD9-81ED-4DB2-BD59-A6C34878D82A}">
                    <a16:rowId xmlns:a16="http://schemas.microsoft.com/office/drawing/2014/main" val="10002"/>
                  </a:ext>
                </a:extLst>
              </a:tr>
              <a:tr h="469630">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r>
                        <a:rPr lang="en-GB" sz="2400" b="0" i="0" dirty="0">
                          <a:latin typeface="OpenDyslexicAlta" pitchFamily="2" charset="77"/>
                          <a:ea typeface="OpenDyslexic" charset="0"/>
                          <a:cs typeface="OpenDyslexic" charset="0"/>
                        </a:rPr>
                        <a:t>o</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r>
                        <a:rPr lang="en-GB" sz="2400" b="0" i="0" dirty="0">
                          <a:latin typeface="OpenDyslexicAlta" pitchFamily="2" charset="77"/>
                          <a:ea typeface="OpenDyslexic" charset="0"/>
                          <a:cs typeface="OpenDyslexic" charset="0"/>
                        </a:rPr>
                        <a:t>p</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r>
                        <a:rPr lang="en-GB" sz="2400" b="0" i="0" dirty="0">
                          <a:latin typeface="OpenDyslexicAlta" pitchFamily="2" charset="77"/>
                          <a:ea typeface="OpenDyslexic" charset="0"/>
                          <a:cs typeface="OpenDyslexic" charset="0"/>
                        </a:rPr>
                        <a:t>t</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g</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extLst>
                  <a:ext uri="{0D108BD9-81ED-4DB2-BD59-A6C34878D82A}">
                    <a16:rowId xmlns:a16="http://schemas.microsoft.com/office/drawing/2014/main" val="10003"/>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r>
                        <a:rPr lang="en-GB" sz="2400" b="0" i="0" dirty="0">
                          <a:latin typeface="OpenDyslexicAlta" pitchFamily="2" charset="77"/>
                          <a:ea typeface="OpenDyslexic" charset="0"/>
                          <a:cs typeface="OpenDyslexic" charset="0"/>
                        </a:rPr>
                        <a:t>l</a:t>
                      </a:r>
                    </a:p>
                  </a:txBody>
                  <a:tcPr>
                    <a:noFill/>
                  </a:tcPr>
                </a:tc>
                <a:extLst>
                  <a:ext uri="{0D108BD9-81ED-4DB2-BD59-A6C34878D82A}">
                    <a16:rowId xmlns:a16="http://schemas.microsoft.com/office/drawing/2014/main" val="10004"/>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extLst>
                  <a:ext uri="{0D108BD9-81ED-4DB2-BD59-A6C34878D82A}">
                    <a16:rowId xmlns:a16="http://schemas.microsoft.com/office/drawing/2014/main" val="10005"/>
                  </a:ext>
                </a:extLst>
              </a:tr>
              <a:tr h="469630">
                <a:tc>
                  <a:txBody>
                    <a:bodyPr/>
                    <a:lstStyle/>
                    <a:p>
                      <a:pPr algn="ctr"/>
                      <a:r>
                        <a:rPr lang="en-GB" sz="2400" b="0" i="0" dirty="0">
                          <a:latin typeface="OpenDyslexicAlta" pitchFamily="2" charset="77"/>
                          <a:ea typeface="OpenDyslexic" charset="0"/>
                          <a:cs typeface="OpenDyslexic" charset="0"/>
                        </a:rPr>
                        <a:t>p</a:t>
                      </a:r>
                    </a:p>
                  </a:txBody>
                  <a:tcPr>
                    <a:noFill/>
                  </a:tcPr>
                </a:tc>
                <a:tc>
                  <a:txBody>
                    <a:bodyPr/>
                    <a:lstStyle/>
                    <a:p>
                      <a:pPr algn="ctr"/>
                      <a:r>
                        <a:rPr lang="en-GB" sz="2400" b="0" i="0" dirty="0">
                          <a:latin typeface="OpenDyslexicAlta" pitchFamily="2" charset="77"/>
                          <a:ea typeface="OpenDyslexic" charset="0"/>
                          <a:cs typeface="OpenDyslexic" charset="0"/>
                        </a:rPr>
                        <a:t>e</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r>
                        <a:rPr lang="en-GB" sz="2400" b="0" i="0" dirty="0">
                          <a:latin typeface="OpenDyslexicAlta" pitchFamily="2" charset="77"/>
                          <a:ea typeface="OpenDyslexic" charset="0"/>
                          <a:cs typeface="OpenDyslexic" charset="0"/>
                        </a:rPr>
                        <a:t>a</a:t>
                      </a:r>
                    </a:p>
                  </a:txBody>
                  <a:tcPr>
                    <a:no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m</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extLst>
                  <a:ext uri="{0D108BD9-81ED-4DB2-BD59-A6C34878D82A}">
                    <a16:rowId xmlns:a16="http://schemas.microsoft.com/office/drawing/2014/main" val="10006"/>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extLst>
                  <a:ext uri="{0D108BD9-81ED-4DB2-BD59-A6C34878D82A}">
                    <a16:rowId xmlns:a16="http://schemas.microsoft.com/office/drawing/2014/main" val="10007"/>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extLst>
                  <a:ext uri="{0D108BD9-81ED-4DB2-BD59-A6C34878D82A}">
                    <a16:rowId xmlns:a16="http://schemas.microsoft.com/office/drawing/2014/main" val="10008"/>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extLst>
                  <a:ext uri="{0D108BD9-81ED-4DB2-BD59-A6C34878D82A}">
                    <a16:rowId xmlns:a16="http://schemas.microsoft.com/office/drawing/2014/main" val="10009"/>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extLst>
                  <a:ext uri="{0D108BD9-81ED-4DB2-BD59-A6C34878D82A}">
                    <a16:rowId xmlns:a16="http://schemas.microsoft.com/office/drawing/2014/main" val="10010"/>
                  </a:ext>
                </a:extLst>
              </a:tr>
            </a:tbl>
          </a:graphicData>
        </a:graphic>
      </p:graphicFrame>
      <p:sp>
        <p:nvSpPr>
          <p:cNvPr id="6" name="TextBox 5"/>
          <p:cNvSpPr txBox="1"/>
          <p:nvPr/>
        </p:nvSpPr>
        <p:spPr>
          <a:xfrm>
            <a:off x="9324869" y="1961936"/>
            <a:ext cx="2411605" cy="1938992"/>
          </a:xfrm>
          <a:prstGeom prst="rect">
            <a:avLst/>
          </a:prstGeom>
          <a:noFill/>
          <a:ln>
            <a:solidFill>
              <a:schemeClr val="tx1"/>
            </a:solidFill>
          </a:ln>
        </p:spPr>
        <p:txBody>
          <a:bodyPr wrap="square" rtlCol="0">
            <a:spAutoFit/>
          </a:bodyPr>
          <a:lstStyle/>
          <a:p>
            <a:r>
              <a:rPr lang="en-GB" sz="2000" dirty="0">
                <a:latin typeface="OpenDyslexicAlta" pitchFamily="2" charset="77"/>
                <a:ea typeface="OpenDyslexic" charset="0"/>
                <a:cs typeface="OpenDyslexic" charset="0"/>
              </a:rPr>
              <a:t>Use your spellings, and the letters in the crossword, to work out the missing words. </a:t>
            </a:r>
          </a:p>
        </p:txBody>
      </p:sp>
    </p:spTree>
    <p:extLst>
      <p:ext uri="{BB962C8B-B14F-4D97-AF65-F5344CB8AC3E}">
        <p14:creationId xmlns:p14="http://schemas.microsoft.com/office/powerpoint/2010/main" val="10206196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medal </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petal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capital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hospital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animal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equal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final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pedal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local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magical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4401130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/l/ or /ul/ sound spelled ‘-al’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150333207"/>
              </p:ext>
            </p:extLst>
          </p:nvPr>
        </p:nvGraphicFramePr>
        <p:xfrm>
          <a:off x="3614477" y="1396998"/>
          <a:ext cx="5499377" cy="5165930"/>
        </p:xfrm>
        <a:graphic>
          <a:graphicData uri="http://schemas.openxmlformats.org/drawingml/2006/table">
            <a:tbl>
              <a:tblPr firstRow="1" bandRow="1">
                <a:tableStyleId>{5940675A-B579-460E-94D1-54222C63F5DA}</a:tableStyleId>
              </a:tblPr>
              <a:tblGrid>
                <a:gridCol w="423029">
                  <a:extLst>
                    <a:ext uri="{9D8B030D-6E8A-4147-A177-3AD203B41FA5}">
                      <a16:colId xmlns:a16="http://schemas.microsoft.com/office/drawing/2014/main" val="20000"/>
                    </a:ext>
                  </a:extLst>
                </a:gridCol>
                <a:gridCol w="423029">
                  <a:extLst>
                    <a:ext uri="{9D8B030D-6E8A-4147-A177-3AD203B41FA5}">
                      <a16:colId xmlns:a16="http://schemas.microsoft.com/office/drawing/2014/main" val="20001"/>
                    </a:ext>
                  </a:extLst>
                </a:gridCol>
                <a:gridCol w="429517">
                  <a:extLst>
                    <a:ext uri="{9D8B030D-6E8A-4147-A177-3AD203B41FA5}">
                      <a16:colId xmlns:a16="http://schemas.microsoft.com/office/drawing/2014/main" val="20002"/>
                    </a:ext>
                  </a:extLst>
                </a:gridCol>
                <a:gridCol w="416541">
                  <a:extLst>
                    <a:ext uri="{9D8B030D-6E8A-4147-A177-3AD203B41FA5}">
                      <a16:colId xmlns:a16="http://schemas.microsoft.com/office/drawing/2014/main" val="20003"/>
                    </a:ext>
                  </a:extLst>
                </a:gridCol>
                <a:gridCol w="423029">
                  <a:extLst>
                    <a:ext uri="{9D8B030D-6E8A-4147-A177-3AD203B41FA5}">
                      <a16:colId xmlns:a16="http://schemas.microsoft.com/office/drawing/2014/main" val="20004"/>
                    </a:ext>
                  </a:extLst>
                </a:gridCol>
                <a:gridCol w="423029">
                  <a:extLst>
                    <a:ext uri="{9D8B030D-6E8A-4147-A177-3AD203B41FA5}">
                      <a16:colId xmlns:a16="http://schemas.microsoft.com/office/drawing/2014/main" val="20005"/>
                    </a:ext>
                  </a:extLst>
                </a:gridCol>
                <a:gridCol w="423029">
                  <a:extLst>
                    <a:ext uri="{9D8B030D-6E8A-4147-A177-3AD203B41FA5}">
                      <a16:colId xmlns:a16="http://schemas.microsoft.com/office/drawing/2014/main" val="20006"/>
                    </a:ext>
                  </a:extLst>
                </a:gridCol>
                <a:gridCol w="423029">
                  <a:extLst>
                    <a:ext uri="{9D8B030D-6E8A-4147-A177-3AD203B41FA5}">
                      <a16:colId xmlns:a16="http://schemas.microsoft.com/office/drawing/2014/main" val="20007"/>
                    </a:ext>
                  </a:extLst>
                </a:gridCol>
                <a:gridCol w="423029">
                  <a:extLst>
                    <a:ext uri="{9D8B030D-6E8A-4147-A177-3AD203B41FA5}">
                      <a16:colId xmlns:a16="http://schemas.microsoft.com/office/drawing/2014/main" val="20008"/>
                    </a:ext>
                  </a:extLst>
                </a:gridCol>
                <a:gridCol w="423029">
                  <a:extLst>
                    <a:ext uri="{9D8B030D-6E8A-4147-A177-3AD203B41FA5}">
                      <a16:colId xmlns:a16="http://schemas.microsoft.com/office/drawing/2014/main" val="20009"/>
                    </a:ext>
                  </a:extLst>
                </a:gridCol>
                <a:gridCol w="423029">
                  <a:extLst>
                    <a:ext uri="{9D8B030D-6E8A-4147-A177-3AD203B41FA5}">
                      <a16:colId xmlns:a16="http://schemas.microsoft.com/office/drawing/2014/main" val="20010"/>
                    </a:ext>
                  </a:extLst>
                </a:gridCol>
                <a:gridCol w="423029">
                  <a:extLst>
                    <a:ext uri="{9D8B030D-6E8A-4147-A177-3AD203B41FA5}">
                      <a16:colId xmlns:a16="http://schemas.microsoft.com/office/drawing/2014/main" val="20011"/>
                    </a:ext>
                  </a:extLst>
                </a:gridCol>
                <a:gridCol w="423029">
                  <a:extLst>
                    <a:ext uri="{9D8B030D-6E8A-4147-A177-3AD203B41FA5}">
                      <a16:colId xmlns:a16="http://schemas.microsoft.com/office/drawing/2014/main" val="20012"/>
                    </a:ext>
                  </a:extLst>
                </a:gridCol>
              </a:tblGrid>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p</a:t>
                      </a:r>
                    </a:p>
                  </a:txBody>
                  <a:tcPr>
                    <a:noFill/>
                  </a:tcPr>
                </a:tc>
                <a:extLst>
                  <a:ext uri="{0D108BD9-81ED-4DB2-BD59-A6C34878D82A}">
                    <a16:rowId xmlns:a16="http://schemas.microsoft.com/office/drawing/2014/main" val="10000"/>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r>
                        <a:rPr lang="en-GB" sz="2400" b="0" i="0" dirty="0">
                          <a:solidFill>
                            <a:srgbClr val="FF3860"/>
                          </a:solidFill>
                          <a:latin typeface="OpenDyslexicAlta" pitchFamily="2" charset="77"/>
                          <a:ea typeface="OpenDyslexic" charset="0"/>
                          <a:cs typeface="OpenDyslexic" charset="0"/>
                        </a:rPr>
                        <a:t>o</a:t>
                      </a:r>
                    </a:p>
                  </a:txBody>
                  <a:tcPr>
                    <a:noFill/>
                  </a:tcPr>
                </a:tc>
                <a:tc>
                  <a:txBody>
                    <a:bodyPr/>
                    <a:lstStyle/>
                    <a:p>
                      <a:pPr algn="ctr"/>
                      <a:r>
                        <a:rPr lang="en-GB" sz="2400" b="0" i="0" dirty="0">
                          <a:latin typeface="OpenDyslexicAlta" pitchFamily="2" charset="77"/>
                          <a:ea typeface="OpenDyslexic" charset="0"/>
                          <a:cs typeface="OpenDyslexic" charset="0"/>
                        </a:rPr>
                        <a:t>c</a:t>
                      </a:r>
                    </a:p>
                  </a:txBody>
                  <a:tcPr>
                    <a:noFill/>
                  </a:tcPr>
                </a:tc>
                <a:tc>
                  <a:txBody>
                    <a:bodyPr/>
                    <a:lstStyle/>
                    <a:p>
                      <a:pPr algn="ctr"/>
                      <a:r>
                        <a:rPr lang="en-GB" sz="2400" b="0" i="0" dirty="0">
                          <a:solidFill>
                            <a:srgbClr val="FF3860"/>
                          </a:solidFill>
                          <a:latin typeface="OpenDyslexicAlta" pitchFamily="2" charset="77"/>
                          <a:ea typeface="OpenDyslexic" charset="0"/>
                          <a:cs typeface="OpenDyslexic" charset="0"/>
                        </a:rPr>
                        <a:t>a</a:t>
                      </a:r>
                    </a:p>
                  </a:txBody>
                  <a:tcPr>
                    <a:no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m</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a:noFill/>
                  </a:tcPr>
                </a:tc>
                <a:extLst>
                  <a:ext uri="{0D108BD9-81ED-4DB2-BD59-A6C34878D82A}">
                    <a16:rowId xmlns:a16="http://schemas.microsoft.com/office/drawing/2014/main" val="10001"/>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solidFill>
                            <a:srgbClr val="FF3860"/>
                          </a:solidFill>
                          <a:latin typeface="OpenDyslexicAlta" pitchFamily="2" charset="77"/>
                          <a:ea typeface="OpenDyslexic" charset="0"/>
                          <a:cs typeface="OpenDyslexic" charset="0"/>
                        </a:rPr>
                        <a:t>a</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solidFill>
                            <a:srgbClr val="FF3860"/>
                          </a:solidFill>
                          <a:latin typeface="OpenDyslexicAlta" pitchFamily="2" charset="77"/>
                          <a:ea typeface="OpenDyslexic" charset="0"/>
                          <a:cs typeface="OpenDyslexic" charset="0"/>
                        </a:rPr>
                        <a:t>a</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t</a:t>
                      </a:r>
                    </a:p>
                  </a:txBody>
                  <a:tcPr>
                    <a:noFill/>
                  </a:tcPr>
                </a:tc>
                <a:extLst>
                  <a:ext uri="{0D108BD9-81ED-4DB2-BD59-A6C34878D82A}">
                    <a16:rowId xmlns:a16="http://schemas.microsoft.com/office/drawing/2014/main" val="10002"/>
                  </a:ext>
                </a:extLst>
              </a:tr>
              <a:tr h="469630">
                <a:tc>
                  <a:txBody>
                    <a:bodyPr/>
                    <a:lstStyle/>
                    <a:p>
                      <a:pPr algn="ctr"/>
                      <a:r>
                        <a:rPr lang="en-GB" sz="2400" b="0" i="0" dirty="0">
                          <a:solidFill>
                            <a:srgbClr val="FF3860"/>
                          </a:solidFill>
                          <a:latin typeface="OpenDyslexicAlta" pitchFamily="2" charset="77"/>
                          <a:ea typeface="OpenDyslexic" charset="0"/>
                          <a:cs typeface="OpenDyslexic" charset="0"/>
                        </a:rPr>
                        <a:t>h</a:t>
                      </a:r>
                    </a:p>
                  </a:txBody>
                  <a:tcPr>
                    <a:noFill/>
                  </a:tcPr>
                </a:tc>
                <a:tc>
                  <a:txBody>
                    <a:bodyPr/>
                    <a:lstStyle/>
                    <a:p>
                      <a:pPr algn="ctr"/>
                      <a:r>
                        <a:rPr lang="en-GB" sz="2400" b="0" i="0" dirty="0">
                          <a:latin typeface="OpenDyslexicAlta" pitchFamily="2" charset="77"/>
                          <a:ea typeface="OpenDyslexic" charset="0"/>
                          <a:cs typeface="OpenDyslexic" charset="0"/>
                        </a:rPr>
                        <a:t>o</a:t>
                      </a:r>
                    </a:p>
                  </a:txBody>
                  <a:tcPr>
                    <a:noFill/>
                  </a:tcPr>
                </a:tc>
                <a:tc>
                  <a:txBody>
                    <a:bodyPr/>
                    <a:lstStyle/>
                    <a:p>
                      <a:pPr algn="ctr"/>
                      <a:r>
                        <a:rPr lang="en-GB" sz="2400" b="0" i="0" dirty="0">
                          <a:solidFill>
                            <a:srgbClr val="FF3860"/>
                          </a:solidFill>
                          <a:latin typeface="OpenDyslexicAlta" pitchFamily="2" charset="77"/>
                          <a:ea typeface="OpenDyslexic" charset="0"/>
                          <a:cs typeface="OpenDyslexic" charset="0"/>
                        </a:rPr>
                        <a:t>s</a:t>
                      </a:r>
                    </a:p>
                  </a:txBody>
                  <a:tcPr>
                    <a:noFill/>
                  </a:tcPr>
                </a:tc>
                <a:tc>
                  <a:txBody>
                    <a:bodyPr/>
                    <a:lstStyle/>
                    <a:p>
                      <a:pPr algn="ctr"/>
                      <a:r>
                        <a:rPr lang="en-GB" sz="2400" b="0" i="0" dirty="0">
                          <a:latin typeface="OpenDyslexicAlta" pitchFamily="2" charset="77"/>
                          <a:ea typeface="OpenDyslexic" charset="0"/>
                          <a:cs typeface="OpenDyslexic" charset="0"/>
                        </a:rPr>
                        <a:t>p</a:t>
                      </a:r>
                    </a:p>
                  </a:txBody>
                  <a:tcPr>
                    <a:noFill/>
                  </a:tcPr>
                </a:tc>
                <a:tc>
                  <a:txBody>
                    <a:bodyPr/>
                    <a:lstStyle/>
                    <a:p>
                      <a:pPr algn="ctr"/>
                      <a:r>
                        <a:rPr lang="en-GB" sz="2400" b="0" i="0" dirty="0" err="1">
                          <a:solidFill>
                            <a:srgbClr val="FF3860"/>
                          </a:solidFill>
                          <a:latin typeface="OpenDyslexicAlta" pitchFamily="2" charset="77"/>
                          <a:ea typeface="OpenDyslexic" charset="0"/>
                          <a:cs typeface="OpenDyslexic" charset="0"/>
                        </a:rPr>
                        <a:t>i</a:t>
                      </a:r>
                      <a:endParaRPr lang="en-GB" sz="2400" b="0" i="0" dirty="0">
                        <a:solidFill>
                          <a:srgbClr val="FF3860"/>
                        </a:solidFill>
                        <a:latin typeface="OpenDyslexicAlta" pitchFamily="2" charset="77"/>
                        <a:ea typeface="OpenDyslexic" charset="0"/>
                        <a:cs typeface="OpenDyslexic" charset="0"/>
                      </a:endParaRPr>
                    </a:p>
                  </a:txBody>
                  <a:tcPr>
                    <a:noFill/>
                  </a:tcPr>
                </a:tc>
                <a:tc>
                  <a:txBody>
                    <a:bodyPr/>
                    <a:lstStyle/>
                    <a:p>
                      <a:pPr algn="ctr"/>
                      <a:r>
                        <a:rPr lang="en-GB" sz="2400" b="0" i="0" dirty="0">
                          <a:latin typeface="OpenDyslexicAlta" pitchFamily="2" charset="77"/>
                          <a:ea typeface="OpenDyslexic" charset="0"/>
                          <a:cs typeface="OpenDyslexic" charset="0"/>
                        </a:rPr>
                        <a:t>t</a:t>
                      </a:r>
                    </a:p>
                  </a:txBody>
                  <a:tcPr>
                    <a:noFill/>
                  </a:tcPr>
                </a:tc>
                <a:tc>
                  <a:txBody>
                    <a:bodyPr/>
                    <a:lstStyle/>
                    <a:p>
                      <a:pPr algn="ctr"/>
                      <a:r>
                        <a:rPr lang="en-GB" sz="2400" b="0" i="0" dirty="0">
                          <a:solidFill>
                            <a:srgbClr val="FF3860"/>
                          </a:solidFill>
                          <a:latin typeface="OpenDyslexicAlta" pitchFamily="2" charset="77"/>
                          <a:ea typeface="OpenDyslexic" charset="0"/>
                          <a:cs typeface="OpenDyslexic" charset="0"/>
                        </a:rPr>
                        <a:t>a</a:t>
                      </a:r>
                    </a:p>
                  </a:txBody>
                  <a:tcPr>
                    <a:no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g</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solidFill>
                            <a:srgbClr val="FF3860"/>
                          </a:solidFill>
                          <a:latin typeface="OpenDyslexicAlta" pitchFamily="2" charset="77"/>
                          <a:ea typeface="OpenDyslexic" charset="0"/>
                          <a:cs typeface="OpenDyslexic" charset="0"/>
                        </a:rPr>
                        <a:t>a</a:t>
                      </a:r>
                    </a:p>
                  </a:txBody>
                  <a:tcPr>
                    <a:noFill/>
                  </a:tcPr>
                </a:tc>
                <a:extLst>
                  <a:ext uri="{0D108BD9-81ED-4DB2-BD59-A6C34878D82A}">
                    <a16:rowId xmlns:a16="http://schemas.microsoft.com/office/drawing/2014/main" val="10003"/>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err="1">
                          <a:solidFill>
                            <a:srgbClr val="FF3860"/>
                          </a:solidFill>
                          <a:latin typeface="OpenDyslexicAlta" pitchFamily="2" charset="77"/>
                          <a:ea typeface="OpenDyslexic" charset="0"/>
                          <a:cs typeface="OpenDyslexic" charset="0"/>
                        </a:rPr>
                        <a:t>i</a:t>
                      </a:r>
                      <a:endParaRPr lang="en-GB" sz="2400" b="0" i="0" dirty="0">
                        <a:solidFill>
                          <a:srgbClr val="FF3860"/>
                        </a:solidFill>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solidFill>
                            <a:srgbClr val="FF3860"/>
                          </a:solidFill>
                          <a:latin typeface="OpenDyslexicAlta" pitchFamily="2" charset="77"/>
                          <a:ea typeface="OpenDyslexic" charset="0"/>
                          <a:cs typeface="OpenDyslexic" charset="0"/>
                        </a:rPr>
                        <a:t>n</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solidFill>
                            <a:srgbClr val="FF3860"/>
                          </a:solidFill>
                          <a:latin typeface="OpenDyslexicAlta" pitchFamily="2" charset="77"/>
                          <a:ea typeface="OpenDyslexic" charset="0"/>
                          <a:cs typeface="OpenDyslexic" charset="0"/>
                        </a:rPr>
                        <a:t>f</a:t>
                      </a:r>
                    </a:p>
                  </a:txBody>
                  <a:tcPr>
                    <a:noFill/>
                  </a:tcPr>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a:noFill/>
                  </a:tcPr>
                </a:tc>
                <a:tc>
                  <a:txBody>
                    <a:bodyPr/>
                    <a:lstStyle/>
                    <a:p>
                      <a:pPr algn="ctr"/>
                      <a:r>
                        <a:rPr lang="en-GB" sz="2400" b="0" i="0" dirty="0">
                          <a:solidFill>
                            <a:srgbClr val="FF3860"/>
                          </a:solidFill>
                          <a:latin typeface="OpenDyslexicAlta" pitchFamily="2" charset="77"/>
                          <a:ea typeface="OpenDyslexic" charset="0"/>
                          <a:cs typeface="OpenDyslexic" charset="0"/>
                        </a:rPr>
                        <a:t>n</a:t>
                      </a:r>
                    </a:p>
                  </a:txBody>
                  <a:tcPr>
                    <a:noFill/>
                  </a:tcPr>
                </a:tc>
                <a:tc>
                  <a:txBody>
                    <a:bodyPr/>
                    <a:lstStyle/>
                    <a:p>
                      <a:pPr algn="ctr"/>
                      <a:r>
                        <a:rPr lang="en-GB" sz="2400" b="0" i="0" dirty="0">
                          <a:solidFill>
                            <a:srgbClr val="FF3860"/>
                          </a:solidFill>
                          <a:latin typeface="OpenDyslexicAlta" pitchFamily="2" charset="77"/>
                          <a:ea typeface="OpenDyslexic" charset="0"/>
                          <a:cs typeface="OpenDyslexic" charset="0"/>
                        </a:rPr>
                        <a:t>a</a:t>
                      </a:r>
                    </a:p>
                  </a:txBody>
                  <a:tcPr>
                    <a:noFill/>
                  </a:tcPr>
                </a:tc>
                <a:tc>
                  <a:txBody>
                    <a:bodyPr/>
                    <a:lstStyle/>
                    <a:p>
                      <a:pPr algn="ctr"/>
                      <a:r>
                        <a:rPr lang="en-GB" sz="2400" b="0" i="0" dirty="0">
                          <a:latin typeface="OpenDyslexicAlta" pitchFamily="2" charset="77"/>
                          <a:ea typeface="OpenDyslexic" charset="0"/>
                          <a:cs typeface="OpenDyslexic" charset="0"/>
                        </a:rPr>
                        <a:t>l</a:t>
                      </a:r>
                    </a:p>
                  </a:txBody>
                  <a:tcPr>
                    <a:noFill/>
                  </a:tcPr>
                </a:tc>
                <a:extLst>
                  <a:ext uri="{0D108BD9-81ED-4DB2-BD59-A6C34878D82A}">
                    <a16:rowId xmlns:a16="http://schemas.microsoft.com/office/drawing/2014/main" val="10004"/>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solidFill>
                            <a:srgbClr val="FF3860"/>
                          </a:solidFill>
                          <a:latin typeface="OpenDyslexicAlta" pitchFamily="2" charset="77"/>
                          <a:ea typeface="OpenDyslexic" charset="0"/>
                          <a:cs typeface="OpenDyslexic" charset="0"/>
                        </a:rPr>
                        <a:t>t</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err="1">
                          <a:solidFill>
                            <a:srgbClr val="FF3860"/>
                          </a:solidFill>
                          <a:latin typeface="OpenDyslexicAlta" pitchFamily="2" charset="77"/>
                          <a:ea typeface="OpenDyslexic" charset="0"/>
                          <a:cs typeface="OpenDyslexic" charset="0"/>
                        </a:rPr>
                        <a:t>i</a:t>
                      </a:r>
                      <a:endParaRPr lang="en-GB" sz="2400" b="0" i="0" dirty="0">
                        <a:solidFill>
                          <a:srgbClr val="FF3860"/>
                        </a:solidFill>
                        <a:latin typeface="OpenDyslexicAlta" pitchFamily="2" charset="77"/>
                        <a:ea typeface="OpenDyslexic" charset="0"/>
                        <a:cs typeface="OpenDyslexic" charset="0"/>
                      </a:endParaRP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solidFill>
                            <a:srgbClr val="FF3860"/>
                          </a:solidFill>
                          <a:latin typeface="OpenDyslexicAlta" pitchFamily="2" charset="77"/>
                          <a:ea typeface="OpenDyslexic" charset="0"/>
                          <a:cs typeface="OpenDyslexic" charset="0"/>
                        </a:rPr>
                        <a:t>c</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extLst>
                  <a:ext uri="{0D108BD9-81ED-4DB2-BD59-A6C34878D82A}">
                    <a16:rowId xmlns:a16="http://schemas.microsoft.com/office/drawing/2014/main" val="10005"/>
                  </a:ext>
                </a:extLst>
              </a:tr>
              <a:tr h="469630">
                <a:tc>
                  <a:txBody>
                    <a:bodyPr/>
                    <a:lstStyle/>
                    <a:p>
                      <a:pPr algn="ctr"/>
                      <a:r>
                        <a:rPr lang="en-GB" sz="2400" b="0" i="0" dirty="0">
                          <a:latin typeface="OpenDyslexicAlta" pitchFamily="2" charset="77"/>
                          <a:ea typeface="OpenDyslexic" charset="0"/>
                          <a:cs typeface="OpenDyslexic" charset="0"/>
                        </a:rPr>
                        <a:t>p</a:t>
                      </a:r>
                    </a:p>
                  </a:txBody>
                  <a:tcPr>
                    <a:noFill/>
                  </a:tcPr>
                </a:tc>
                <a:tc>
                  <a:txBody>
                    <a:bodyPr/>
                    <a:lstStyle/>
                    <a:p>
                      <a:pPr algn="ctr"/>
                      <a:r>
                        <a:rPr lang="en-GB" sz="2400" b="0" i="0" dirty="0">
                          <a:latin typeface="OpenDyslexicAlta" pitchFamily="2" charset="77"/>
                          <a:ea typeface="OpenDyslexic" charset="0"/>
                          <a:cs typeface="OpenDyslexic" charset="0"/>
                        </a:rPr>
                        <a:t>e</a:t>
                      </a:r>
                    </a:p>
                  </a:txBody>
                  <a:tcPr>
                    <a:noFill/>
                  </a:tcPr>
                </a:tc>
                <a:tc>
                  <a:txBody>
                    <a:bodyPr/>
                    <a:lstStyle/>
                    <a:p>
                      <a:pPr algn="ctr"/>
                      <a:r>
                        <a:rPr lang="en-GB" sz="2400" b="0" i="0" dirty="0">
                          <a:solidFill>
                            <a:srgbClr val="FF3860"/>
                          </a:solidFill>
                          <a:latin typeface="OpenDyslexicAlta" pitchFamily="2" charset="77"/>
                          <a:ea typeface="OpenDyslexic" charset="0"/>
                          <a:cs typeface="OpenDyslexic" charset="0"/>
                        </a:rPr>
                        <a:t>d</a:t>
                      </a:r>
                    </a:p>
                  </a:txBody>
                  <a:tcPr>
                    <a:noFill/>
                  </a:tcPr>
                </a:tc>
                <a:tc>
                  <a:txBody>
                    <a:bodyPr/>
                    <a:lstStyle/>
                    <a:p>
                      <a:pPr algn="ctr"/>
                      <a:r>
                        <a:rPr lang="en-GB" sz="2400" b="0" i="0" dirty="0">
                          <a:latin typeface="OpenDyslexicAlta" pitchFamily="2" charset="77"/>
                          <a:ea typeface="OpenDyslexic" charset="0"/>
                          <a:cs typeface="OpenDyslexic" charset="0"/>
                        </a:rPr>
                        <a:t>a</a:t>
                      </a:r>
                    </a:p>
                  </a:txBody>
                  <a:tcPr>
                    <a:no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m</a:t>
                      </a:r>
                    </a:p>
                  </a:txBody>
                  <a:tcPr>
                    <a:noFill/>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a:noFill/>
                  </a:tcPr>
                </a:tc>
                <a:tc>
                  <a:txBody>
                    <a:bodyPr/>
                    <a:lstStyle/>
                    <a:p>
                      <a:pPr algn="ctr"/>
                      <a:r>
                        <a:rPr lang="en-GB" sz="2400" b="0" i="0" dirty="0">
                          <a:solidFill>
                            <a:srgbClr val="FF3860"/>
                          </a:solidFill>
                          <a:latin typeface="OpenDyslexicAlta" pitchFamily="2" charset="77"/>
                          <a:ea typeface="OpenDyslexic" charset="0"/>
                          <a:cs typeface="OpenDyslexic" charset="0"/>
                        </a:rPr>
                        <a:t>d</a:t>
                      </a:r>
                    </a:p>
                  </a:txBody>
                  <a:tcPr>
                    <a:noFill/>
                  </a:tcPr>
                </a:tc>
                <a:tc>
                  <a:txBody>
                    <a:bodyPr/>
                    <a:lstStyle/>
                    <a:p>
                      <a:pPr algn="ctr"/>
                      <a:r>
                        <a:rPr lang="en-GB" sz="2400" b="0" i="0" dirty="0">
                          <a:solidFill>
                            <a:srgbClr val="FF3860"/>
                          </a:solidFill>
                          <a:latin typeface="OpenDyslexicAlta" pitchFamily="2" charset="77"/>
                          <a:ea typeface="OpenDyslexic" charset="0"/>
                          <a:cs typeface="OpenDyslexic" charset="0"/>
                        </a:rPr>
                        <a:t>a</a:t>
                      </a:r>
                    </a:p>
                  </a:txBody>
                  <a:tcPr>
                    <a:no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extLst>
                  <a:ext uri="{0D108BD9-81ED-4DB2-BD59-A6C34878D82A}">
                    <a16:rowId xmlns:a16="http://schemas.microsoft.com/office/drawing/2014/main" val="10006"/>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solidFill>
                            <a:srgbClr val="FF3860"/>
                          </a:solidFill>
                          <a:latin typeface="OpenDyslexicAlta" pitchFamily="2" charset="77"/>
                          <a:ea typeface="OpenDyslexic" charset="0"/>
                          <a:cs typeface="OpenDyslexic" charset="0"/>
                        </a:rPr>
                        <a:t>q</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solidFill>
                            <a:srgbClr val="FF3860"/>
                          </a:solidFill>
                          <a:latin typeface="OpenDyslexicAlta" pitchFamily="2" charset="77"/>
                          <a:ea typeface="OpenDyslexic" charset="0"/>
                          <a:cs typeface="OpenDyslexic" charset="0"/>
                        </a:rPr>
                        <a:t>a</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extLst>
                  <a:ext uri="{0D108BD9-81ED-4DB2-BD59-A6C34878D82A}">
                    <a16:rowId xmlns:a16="http://schemas.microsoft.com/office/drawing/2014/main" val="10007"/>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solidFill>
                            <a:srgbClr val="FF3860"/>
                          </a:solidFill>
                          <a:latin typeface="OpenDyslexicAlta" pitchFamily="2" charset="77"/>
                          <a:ea typeface="OpenDyslexic" charset="0"/>
                          <a:cs typeface="OpenDyslexic" charset="0"/>
                        </a:rPr>
                        <a:t>u</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extLst>
                  <a:ext uri="{0D108BD9-81ED-4DB2-BD59-A6C34878D82A}">
                    <a16:rowId xmlns:a16="http://schemas.microsoft.com/office/drawing/2014/main" val="10008"/>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solidFill>
                            <a:srgbClr val="FF3860"/>
                          </a:solidFill>
                          <a:latin typeface="OpenDyslexicAlta" pitchFamily="2" charset="77"/>
                          <a:ea typeface="OpenDyslexic" charset="0"/>
                          <a:cs typeface="OpenDyslexic" charset="0"/>
                        </a:rPr>
                        <a:t>a</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extLst>
                  <a:ext uri="{0D108BD9-81ED-4DB2-BD59-A6C34878D82A}">
                    <a16:rowId xmlns:a16="http://schemas.microsoft.com/office/drawing/2014/main" val="10009"/>
                  </a:ext>
                </a:extLst>
              </a:tr>
              <a:tr h="469630">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sz="2400" b="0" i="0" dirty="0">
                          <a:latin typeface="OpenDyslexicAlta" pitchFamily="2" charset="77"/>
                          <a:ea typeface="OpenDyslexic" charset="0"/>
                          <a:cs typeface="OpenDyslexic" charset="0"/>
                        </a:rPr>
                        <a:t>l</a:t>
                      </a:r>
                    </a:p>
                  </a:txBody>
                  <a:tcPr>
                    <a:no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endParaRPr lang="en-GB" sz="2400" b="0" i="0" dirty="0">
                        <a:latin typeface="OpenDyslexicAlta" pitchFamily="2" charset="77"/>
                        <a:ea typeface="OpenDyslexic" charset="0"/>
                        <a:cs typeface="OpenDyslexic" charset="0"/>
                      </a:endParaRPr>
                    </a:p>
                  </a:txBody>
                  <a:tcPr>
                    <a:solidFill>
                      <a:schemeClr val="accent4">
                        <a:lumMod val="20000"/>
                        <a:lumOff val="80000"/>
                      </a:schemeClr>
                    </a:solidFill>
                  </a:tcPr>
                </a:tc>
                <a:extLst>
                  <a:ext uri="{0D108BD9-81ED-4DB2-BD59-A6C34878D82A}">
                    <a16:rowId xmlns:a16="http://schemas.microsoft.com/office/drawing/2014/main" val="10010"/>
                  </a:ext>
                </a:extLst>
              </a:tr>
            </a:tbl>
          </a:graphicData>
        </a:graphic>
      </p:graphicFrame>
      <p:sp>
        <p:nvSpPr>
          <p:cNvPr id="6" name="TextBox 5"/>
          <p:cNvSpPr txBox="1"/>
          <p:nvPr/>
        </p:nvSpPr>
        <p:spPr>
          <a:xfrm>
            <a:off x="9324869" y="1961936"/>
            <a:ext cx="2411605" cy="1938992"/>
          </a:xfrm>
          <a:prstGeom prst="rect">
            <a:avLst/>
          </a:prstGeom>
          <a:noFill/>
          <a:ln>
            <a:solidFill>
              <a:schemeClr val="tx1"/>
            </a:solidFill>
          </a:ln>
        </p:spPr>
        <p:txBody>
          <a:bodyPr wrap="square" rtlCol="0">
            <a:spAutoFit/>
          </a:bodyPr>
          <a:lstStyle/>
          <a:p>
            <a:r>
              <a:rPr lang="en-GB" sz="2000" dirty="0">
                <a:latin typeface="OpenDyslexicAlta" pitchFamily="2" charset="77"/>
                <a:ea typeface="OpenDyslexic" charset="0"/>
                <a:cs typeface="OpenDyslexic" charset="0"/>
              </a:rPr>
              <a:t>Use your spellings, and the letters in the crossword, to work out the missing words. </a:t>
            </a:r>
          </a:p>
        </p:txBody>
      </p:sp>
    </p:spTree>
    <p:extLst>
      <p:ext uri="{BB962C8B-B14F-4D97-AF65-F5344CB8AC3E}">
        <p14:creationId xmlns:p14="http://schemas.microsoft.com/office/powerpoint/2010/main" val="22943555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Words ending in ’-</a:t>
            </a:r>
            <a:r>
              <a:rPr lang="en-GB" dirty="0" err="1"/>
              <a:t>il</a:t>
            </a:r>
            <a:r>
              <a:rPr lang="en-GB" dirty="0"/>
              <a: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11</a:t>
            </a:r>
          </a:p>
        </p:txBody>
      </p:sp>
    </p:spTree>
    <p:extLst>
      <p:ext uri="{BB962C8B-B14F-4D97-AF65-F5344CB8AC3E}">
        <p14:creationId xmlns:p14="http://schemas.microsoft.com/office/powerpoint/2010/main" val="4821306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11</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Words ending in ’-</a:t>
            </a:r>
            <a:r>
              <a:rPr lang="en-GB" dirty="0" err="1"/>
              <a:t>il</a:t>
            </a:r>
            <a:r>
              <a:rPr lang="en-GB" dirty="0"/>
              <a:t>.’</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353026320"/>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Show the children the spelling list and ask if they can see a common feature of each word? (Ending in ‘</a:t>
                      </a:r>
                      <a:r>
                        <a:rPr lang="en-GB" sz="1700" b="0" i="0" dirty="0" err="1">
                          <a:latin typeface="Muli" pitchFamily="2" charset="77"/>
                        </a:rPr>
                        <a:t>il</a:t>
                      </a:r>
                      <a:r>
                        <a:rPr lang="en-GB" sz="1700" b="0" i="0" dirty="0">
                          <a:latin typeface="Muli" pitchFamily="2" charset="77"/>
                        </a:rPr>
                        <a:t>’)</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the children to create the spelling list by looking at the PowerPoint slide and adding ‘</a:t>
                      </a:r>
                      <a:r>
                        <a:rPr lang="en-GB" sz="1700" b="0" i="0" baseline="0" dirty="0" err="1">
                          <a:latin typeface="Muli" pitchFamily="2" charset="77"/>
                        </a:rPr>
                        <a:t>il</a:t>
                      </a:r>
                      <a:r>
                        <a:rPr lang="en-GB" sz="1700" b="0" i="0" baseline="0" dirty="0">
                          <a:latin typeface="Muli" pitchFamily="2" charset="77"/>
                        </a:rPr>
                        <a:t>’ to each starting sound. Get them to write the full words on to their whiteboards and compare with a partner.</a:t>
                      </a:r>
                    </a:p>
                    <a:p>
                      <a:endParaRPr lang="en-GB" sz="1700" b="0" i="0" baseline="0" dirty="0">
                        <a:latin typeface="Muli" pitchFamily="2" charset="77"/>
                      </a:endParaRPr>
                    </a:p>
                    <a:p>
                      <a:r>
                        <a:rPr lang="en-GB" sz="1700" b="0" i="0" baseline="0" dirty="0">
                          <a:latin typeface="Muli" pitchFamily="2" charset="77"/>
                        </a:rPr>
                        <a:t>Share the words as a class and address any mistakes or misconceptions.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the children to match up the words from their spelling lists with the correct definition. They can work in pairs or alone. You can get them to write the definitions on whiteboards or alternatively print out the slide and let them match by drawing lines.</a:t>
                      </a:r>
                    </a:p>
                    <a:p>
                      <a:endParaRPr lang="en-GB" sz="1700" b="0" i="0" dirty="0">
                        <a:latin typeface="Muli" pitchFamily="2" charset="77"/>
                      </a:endParaRPr>
                    </a:p>
                    <a:p>
                      <a:r>
                        <a:rPr lang="en-GB" sz="1700" b="0" i="0" dirty="0">
                          <a:latin typeface="Muli" pitchFamily="2" charset="77"/>
                        </a:rPr>
                        <a:t>Share the answers.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10983074"/>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pencil</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fossil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nostril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pupil</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April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gerbil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lentil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evil</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anvil</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basil</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10385248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5B614A3E-D681-4905-9905-BF921027352D}"/>
              </a:ext>
            </a:extLst>
          </p:cNvPr>
          <p:cNvSpPr txBox="1">
            <a:spLocks/>
          </p:cNvSpPr>
          <p:nvPr/>
        </p:nvSpPr>
        <p:spPr>
          <a:xfrm>
            <a:off x="1703754" y="1413902"/>
            <a:ext cx="2787650" cy="45847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t">
              <a:buNone/>
            </a:pPr>
            <a:r>
              <a:rPr lang="en-GB" dirty="0" err="1"/>
              <a:t>penc</a:t>
            </a:r>
            <a:endParaRPr lang="en-GB" dirty="0"/>
          </a:p>
          <a:p>
            <a:pPr marL="0" indent="0" fontAlgn="t">
              <a:buNone/>
            </a:pPr>
            <a:r>
              <a:rPr lang="en-GB" dirty="0" err="1"/>
              <a:t>foss</a:t>
            </a:r>
            <a:endParaRPr lang="en-GB" dirty="0"/>
          </a:p>
          <a:p>
            <a:pPr marL="0" indent="0" fontAlgn="t">
              <a:buNone/>
            </a:pPr>
            <a:r>
              <a:rPr lang="en-GB" dirty="0" err="1"/>
              <a:t>nostr</a:t>
            </a:r>
            <a:endParaRPr lang="en-GB" dirty="0"/>
          </a:p>
          <a:p>
            <a:pPr marL="0" indent="0" fontAlgn="t">
              <a:buNone/>
            </a:pPr>
            <a:r>
              <a:rPr lang="en-GB" dirty="0"/>
              <a:t>pup</a:t>
            </a:r>
          </a:p>
          <a:p>
            <a:pPr marL="0" indent="0" fontAlgn="t">
              <a:buNone/>
            </a:pPr>
            <a:r>
              <a:rPr lang="en-GB" dirty="0"/>
              <a:t>Apr</a:t>
            </a:r>
          </a:p>
          <a:p>
            <a:pPr marL="0" indent="0" fontAlgn="t">
              <a:buNone/>
            </a:pPr>
            <a:r>
              <a:rPr lang="en-GB" dirty="0" err="1"/>
              <a:t>gerb</a:t>
            </a:r>
            <a:endParaRPr lang="en-GB" dirty="0"/>
          </a:p>
          <a:p>
            <a:pPr marL="0" indent="0" fontAlgn="t">
              <a:buNone/>
            </a:pPr>
            <a:r>
              <a:rPr lang="en-GB" dirty="0"/>
              <a:t>lent</a:t>
            </a:r>
          </a:p>
          <a:p>
            <a:pPr marL="0" indent="0" fontAlgn="t">
              <a:buNone/>
            </a:pPr>
            <a:r>
              <a:rPr lang="en-GB" dirty="0" err="1"/>
              <a:t>ev</a:t>
            </a:r>
            <a:endParaRPr lang="en-GB" dirty="0"/>
          </a:p>
          <a:p>
            <a:pPr marL="0" indent="0" fontAlgn="t">
              <a:buNone/>
            </a:pPr>
            <a:r>
              <a:rPr lang="en-GB" dirty="0" err="1"/>
              <a:t>anv</a:t>
            </a:r>
            <a:endParaRPr lang="en-GB" dirty="0"/>
          </a:p>
          <a:p>
            <a:pPr marL="0" indent="0" fontAlgn="t">
              <a:buNone/>
            </a:pPr>
            <a:r>
              <a:rPr lang="en-GB" dirty="0"/>
              <a:t>bas</a:t>
            </a:r>
          </a:p>
          <a:p>
            <a:endParaRPr lang="en-GB" dirty="0"/>
          </a:p>
        </p:txBody>
      </p:sp>
      <p:sp>
        <p:nvSpPr>
          <p:cNvPr id="2" name="TextBox 1">
            <a:extLst>
              <a:ext uri="{FF2B5EF4-FFF2-40B4-BE49-F238E27FC236}">
                <a16:creationId xmlns:a16="http://schemas.microsoft.com/office/drawing/2014/main" id="{039378FF-91E4-45C4-85FE-C0763FA765D4}"/>
              </a:ext>
            </a:extLst>
          </p:cNvPr>
          <p:cNvSpPr txBox="1"/>
          <p:nvPr/>
        </p:nvSpPr>
        <p:spPr>
          <a:xfrm>
            <a:off x="4491404" y="3114989"/>
            <a:ext cx="2110154" cy="769441"/>
          </a:xfrm>
          <a:prstGeom prst="rect">
            <a:avLst/>
          </a:prstGeom>
          <a:noFill/>
        </p:spPr>
        <p:txBody>
          <a:bodyPr wrap="square" rtlCol="0">
            <a:spAutoFit/>
          </a:bodyPr>
          <a:lstStyle/>
          <a:p>
            <a:r>
              <a:rPr lang="en-GB" sz="4400" dirty="0">
                <a:latin typeface="OpenDyslexicAlta" pitchFamily="2" charset="77"/>
              </a:rPr>
              <a:t>+ </a:t>
            </a:r>
            <a:r>
              <a:rPr lang="en-GB" sz="4400" dirty="0" err="1">
                <a:latin typeface="OpenDyslexicAlta" pitchFamily="2" charset="77"/>
              </a:rPr>
              <a:t>il</a:t>
            </a:r>
            <a:r>
              <a:rPr lang="en-GB" sz="4400" dirty="0">
                <a:latin typeface="OpenDyslexicAlta" pitchFamily="2" charset="77"/>
              </a:rPr>
              <a:t> = </a:t>
            </a:r>
          </a:p>
        </p:txBody>
      </p:sp>
      <p:sp>
        <p:nvSpPr>
          <p:cNvPr id="6" name="Text Placeholder 4">
            <a:extLst>
              <a:ext uri="{FF2B5EF4-FFF2-40B4-BE49-F238E27FC236}">
                <a16:creationId xmlns:a16="http://schemas.microsoft.com/office/drawing/2014/main" id="{110E1F8A-AB9B-46A9-9F0D-749EDD2A367C}"/>
              </a:ext>
            </a:extLst>
          </p:cNvPr>
          <p:cNvSpPr txBox="1">
            <a:spLocks/>
          </p:cNvSpPr>
          <p:nvPr/>
        </p:nvSpPr>
        <p:spPr>
          <a:xfrm>
            <a:off x="7526424" y="1438471"/>
            <a:ext cx="2787650" cy="45847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t"/>
            <a:r>
              <a:rPr lang="en-GB" dirty="0"/>
              <a:t>pencil</a:t>
            </a:r>
          </a:p>
          <a:p>
            <a:pPr fontAlgn="t"/>
            <a:r>
              <a:rPr lang="en-GB" dirty="0"/>
              <a:t>fossil</a:t>
            </a:r>
          </a:p>
          <a:p>
            <a:pPr fontAlgn="t"/>
            <a:r>
              <a:rPr lang="en-GB" dirty="0"/>
              <a:t>nostril</a:t>
            </a:r>
          </a:p>
          <a:p>
            <a:pPr fontAlgn="t"/>
            <a:r>
              <a:rPr lang="en-GB" dirty="0"/>
              <a:t>pupil</a:t>
            </a:r>
          </a:p>
          <a:p>
            <a:pPr fontAlgn="t"/>
            <a:r>
              <a:rPr lang="en-GB" dirty="0"/>
              <a:t>April</a:t>
            </a:r>
          </a:p>
          <a:p>
            <a:pPr fontAlgn="t"/>
            <a:r>
              <a:rPr lang="en-GB" dirty="0"/>
              <a:t>gerbil</a:t>
            </a:r>
          </a:p>
          <a:p>
            <a:pPr fontAlgn="t"/>
            <a:r>
              <a:rPr lang="en-GB" dirty="0"/>
              <a:t>lentil</a:t>
            </a:r>
          </a:p>
          <a:p>
            <a:pPr fontAlgn="t"/>
            <a:r>
              <a:rPr lang="en-GB" dirty="0"/>
              <a:t>evil</a:t>
            </a:r>
          </a:p>
          <a:p>
            <a:pPr fontAlgn="t"/>
            <a:r>
              <a:rPr lang="en-GB" dirty="0"/>
              <a:t>anvil</a:t>
            </a:r>
          </a:p>
          <a:p>
            <a:pPr fontAlgn="t"/>
            <a:r>
              <a:rPr lang="en-GB" dirty="0"/>
              <a:t>basil</a:t>
            </a:r>
          </a:p>
          <a:p>
            <a:endParaRPr lang="en-GB" dirty="0"/>
          </a:p>
        </p:txBody>
      </p:sp>
      <p:sp>
        <p:nvSpPr>
          <p:cNvPr id="4" name="TextBox 3">
            <a:extLst>
              <a:ext uri="{FF2B5EF4-FFF2-40B4-BE49-F238E27FC236}">
                <a16:creationId xmlns:a16="http://schemas.microsoft.com/office/drawing/2014/main" id="{8E723924-FCDB-4F9B-80E6-08A1DFEA181C}"/>
              </a:ext>
            </a:extLst>
          </p:cNvPr>
          <p:cNvSpPr txBox="1"/>
          <p:nvPr/>
        </p:nvSpPr>
        <p:spPr>
          <a:xfrm>
            <a:off x="291402" y="291402"/>
            <a:ext cx="8098972" cy="830997"/>
          </a:xfrm>
          <a:prstGeom prst="rect">
            <a:avLst/>
          </a:prstGeom>
          <a:noFill/>
        </p:spPr>
        <p:txBody>
          <a:bodyPr wrap="square" rtlCol="0">
            <a:spAutoFit/>
          </a:bodyPr>
          <a:lstStyle/>
          <a:p>
            <a:r>
              <a:rPr lang="en-GB" sz="2400" dirty="0">
                <a:latin typeface="OpenDyslexicAlta" pitchFamily="2" charset="77"/>
              </a:rPr>
              <a:t>Add ‘</a:t>
            </a:r>
            <a:r>
              <a:rPr lang="en-GB" sz="2400" dirty="0" err="1">
                <a:latin typeface="OpenDyslexicAlta" pitchFamily="2" charset="77"/>
              </a:rPr>
              <a:t>il</a:t>
            </a:r>
            <a:r>
              <a:rPr lang="en-GB" sz="2400" dirty="0">
                <a:latin typeface="OpenDyslexicAlta" pitchFamily="2" charset="77"/>
              </a:rPr>
              <a:t>’ to each of these starting sounds to create a real word</a:t>
            </a:r>
          </a:p>
        </p:txBody>
      </p:sp>
    </p:spTree>
    <p:extLst>
      <p:ext uri="{BB962C8B-B14F-4D97-AF65-F5344CB8AC3E}">
        <p14:creationId xmlns:p14="http://schemas.microsoft.com/office/powerpoint/2010/main" val="1360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87971616"/>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pencil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fossil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nostril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pupil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April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gerbil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lentil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evil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anvil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basil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3523675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600" b="0" i="0" dirty="0">
                          <a:latin typeface="Muli" pitchFamily="2" charset="77"/>
                        </a:rPr>
                        <a:t> Words ending in ’-</a:t>
                      </a:r>
                      <a:r>
                        <a:rPr lang="en-GB" sz="1600" dirty="0" err="1"/>
                        <a:t>il</a:t>
                      </a:r>
                      <a:r>
                        <a:rPr lang="en-GB" sz="1600" dirty="0"/>
                        <a:t>.’</a:t>
                      </a:r>
                    </a:p>
                    <a:p>
                      <a:endParaRPr lang="en-GB" sz="160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6" name="Rounded Rectangle 15"/>
          <p:cNvSpPr/>
          <p:nvPr/>
        </p:nvSpPr>
        <p:spPr>
          <a:xfrm>
            <a:off x="7345345" y="2145707"/>
            <a:ext cx="1955460" cy="975930"/>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remains of a prehistoric plant or creature.</a:t>
            </a:r>
          </a:p>
        </p:txBody>
      </p:sp>
      <p:sp>
        <p:nvSpPr>
          <p:cNvPr id="17" name="Rounded Rectangle 16"/>
          <p:cNvSpPr/>
          <p:nvPr/>
        </p:nvSpPr>
        <p:spPr>
          <a:xfrm>
            <a:off x="7320063" y="3676192"/>
            <a:ext cx="1805975" cy="129031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18" name="Rounded Rectangle 17"/>
          <p:cNvSpPr/>
          <p:nvPr/>
        </p:nvSpPr>
        <p:spPr>
          <a:xfrm>
            <a:off x="10117094" y="2109970"/>
            <a:ext cx="1794328" cy="642257"/>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month after March.</a:t>
            </a:r>
          </a:p>
        </p:txBody>
      </p:sp>
      <p:sp>
        <p:nvSpPr>
          <p:cNvPr id="19" name="Rounded Rectangle 18"/>
          <p:cNvSpPr/>
          <p:nvPr/>
        </p:nvSpPr>
        <p:spPr>
          <a:xfrm>
            <a:off x="5149090" y="3215644"/>
            <a:ext cx="1955461" cy="106993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opening of your nose.</a:t>
            </a:r>
          </a:p>
        </p:txBody>
      </p:sp>
      <p:sp>
        <p:nvSpPr>
          <p:cNvPr id="20" name="Rounded Rectangle 19"/>
          <p:cNvSpPr/>
          <p:nvPr/>
        </p:nvSpPr>
        <p:spPr>
          <a:xfrm>
            <a:off x="3622123" y="4521627"/>
            <a:ext cx="2628124" cy="801266"/>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The black hole in your eye.</a:t>
            </a:r>
          </a:p>
        </p:txBody>
      </p:sp>
      <p:sp>
        <p:nvSpPr>
          <p:cNvPr id="21" name="Rounded Rectangle 20"/>
          <p:cNvSpPr/>
          <p:nvPr/>
        </p:nvSpPr>
        <p:spPr>
          <a:xfrm>
            <a:off x="7038585" y="5463443"/>
            <a:ext cx="2085592" cy="1165953"/>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very bad person could be called _____.</a:t>
            </a:r>
          </a:p>
        </p:txBody>
      </p:sp>
      <p:sp>
        <p:nvSpPr>
          <p:cNvPr id="22" name="Rounded Rectangle 21"/>
          <p:cNvSpPr/>
          <p:nvPr/>
        </p:nvSpPr>
        <p:spPr>
          <a:xfrm>
            <a:off x="9550144" y="3426311"/>
            <a:ext cx="2230124" cy="106993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small pet.</a:t>
            </a:r>
          </a:p>
        </p:txBody>
      </p:sp>
      <p:sp>
        <p:nvSpPr>
          <p:cNvPr id="23" name="Rounded Rectangle 22"/>
          <p:cNvSpPr/>
          <p:nvPr/>
        </p:nvSpPr>
        <p:spPr>
          <a:xfrm>
            <a:off x="3794517" y="5706626"/>
            <a:ext cx="2283336" cy="944879"/>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herb.</a:t>
            </a:r>
          </a:p>
        </p:txBody>
      </p:sp>
      <p:sp>
        <p:nvSpPr>
          <p:cNvPr id="24" name="Rounded Rectangle 23"/>
          <p:cNvSpPr/>
          <p:nvPr/>
        </p:nvSpPr>
        <p:spPr>
          <a:xfrm>
            <a:off x="9623044" y="4979859"/>
            <a:ext cx="2085592" cy="129031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type of pulse that you can put in soup or </a:t>
            </a:r>
            <a:r>
              <a:rPr lang="en-GB" sz="1600" dirty="0" err="1">
                <a:solidFill>
                  <a:schemeClr val="tx1"/>
                </a:solidFill>
                <a:latin typeface="OpenDyslexicAlta" pitchFamily="2" charset="77"/>
              </a:rPr>
              <a:t>daal</a:t>
            </a:r>
            <a:r>
              <a:rPr lang="en-GB" sz="1600" dirty="0">
                <a:solidFill>
                  <a:schemeClr val="tx1"/>
                </a:solidFill>
                <a:latin typeface="OpenDyslexicAlta" pitchFamily="2" charset="77"/>
              </a:rPr>
              <a:t>.</a:t>
            </a:r>
          </a:p>
        </p:txBody>
      </p:sp>
      <p:sp>
        <p:nvSpPr>
          <p:cNvPr id="25" name="Rounded Rectangle 24"/>
          <p:cNvSpPr/>
          <p:nvPr/>
        </p:nvSpPr>
        <p:spPr>
          <a:xfrm>
            <a:off x="3794517" y="2129029"/>
            <a:ext cx="1955461" cy="801266"/>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Something you write with.</a:t>
            </a:r>
          </a:p>
        </p:txBody>
      </p:sp>
      <p:sp>
        <p:nvSpPr>
          <p:cNvPr id="26" name="Rectangle 25"/>
          <p:cNvSpPr/>
          <p:nvPr/>
        </p:nvSpPr>
        <p:spPr>
          <a:xfrm>
            <a:off x="3878664" y="1394557"/>
            <a:ext cx="6933362" cy="584986"/>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Write your spelling list on your white board and then write the  definition for each word next to it.</a:t>
            </a:r>
          </a:p>
        </p:txBody>
      </p:sp>
      <p:pic>
        <p:nvPicPr>
          <p:cNvPr id="8194" name="Picture 2" descr="Anvil, Hammer, Smith, Hammering, Crafts">
            <a:extLst>
              <a:ext uri="{FF2B5EF4-FFF2-40B4-BE49-F238E27FC236}">
                <a16:creationId xmlns:a16="http://schemas.microsoft.com/office/drawing/2014/main" id="{6CD4E3DF-790D-40CE-9B7B-669D515C3B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9200" y="3777786"/>
            <a:ext cx="1138284" cy="108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1448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pencil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fossil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nostril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pupil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April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gerbil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lentil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evil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anvil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basil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1590559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0" i="0" dirty="0">
                          <a:latin typeface="Muli" pitchFamily="2" charset="77"/>
                        </a:rPr>
                        <a:t> Words ending in ’-</a:t>
                      </a:r>
                      <a:r>
                        <a:rPr lang="en-GB" sz="1400" dirty="0" err="1"/>
                        <a:t>il</a:t>
                      </a:r>
                      <a:r>
                        <a:rPr lang="en-GB" sz="1400" dirty="0"/>
                        <a:t>.’</a:t>
                      </a:r>
                    </a:p>
                    <a:p>
                      <a:endParaRPr lang="en-GB" sz="1400" dirty="0"/>
                    </a:p>
                    <a:p>
                      <a:r>
                        <a:rPr lang="en-GB" sz="1400" dirty="0">
                          <a:solidFill>
                            <a:srgbClr val="FF3860"/>
                          </a:solidFill>
                          <a:latin typeface="Muli" panose="020B0604020202020204" charset="0"/>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6" name="Rounded Rectangle 15"/>
          <p:cNvSpPr/>
          <p:nvPr/>
        </p:nvSpPr>
        <p:spPr>
          <a:xfrm>
            <a:off x="7345345" y="2145707"/>
            <a:ext cx="1955460" cy="975930"/>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remains of a prehistoric plant or creature.</a:t>
            </a:r>
          </a:p>
        </p:txBody>
      </p:sp>
      <p:sp>
        <p:nvSpPr>
          <p:cNvPr id="17" name="Rounded Rectangle 16"/>
          <p:cNvSpPr/>
          <p:nvPr/>
        </p:nvSpPr>
        <p:spPr>
          <a:xfrm>
            <a:off x="7320063" y="3676192"/>
            <a:ext cx="1805975" cy="129031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18" name="Rounded Rectangle 17"/>
          <p:cNvSpPr/>
          <p:nvPr/>
        </p:nvSpPr>
        <p:spPr>
          <a:xfrm>
            <a:off x="10117094" y="2109970"/>
            <a:ext cx="1794328" cy="642257"/>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month after March.</a:t>
            </a:r>
          </a:p>
        </p:txBody>
      </p:sp>
      <p:sp>
        <p:nvSpPr>
          <p:cNvPr id="19" name="Rounded Rectangle 18"/>
          <p:cNvSpPr/>
          <p:nvPr/>
        </p:nvSpPr>
        <p:spPr>
          <a:xfrm>
            <a:off x="5149090" y="3215644"/>
            <a:ext cx="1955461" cy="106993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opening of your nose.</a:t>
            </a:r>
          </a:p>
        </p:txBody>
      </p:sp>
      <p:sp>
        <p:nvSpPr>
          <p:cNvPr id="20" name="Rounded Rectangle 19"/>
          <p:cNvSpPr/>
          <p:nvPr/>
        </p:nvSpPr>
        <p:spPr>
          <a:xfrm>
            <a:off x="3622123" y="4521627"/>
            <a:ext cx="2628124" cy="801266"/>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The black hole in your eye.</a:t>
            </a:r>
          </a:p>
        </p:txBody>
      </p:sp>
      <p:sp>
        <p:nvSpPr>
          <p:cNvPr id="21" name="Rounded Rectangle 20"/>
          <p:cNvSpPr/>
          <p:nvPr/>
        </p:nvSpPr>
        <p:spPr>
          <a:xfrm>
            <a:off x="7038585" y="5463443"/>
            <a:ext cx="2085592" cy="1165953"/>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very bad person could be called _____.</a:t>
            </a:r>
          </a:p>
        </p:txBody>
      </p:sp>
      <p:sp>
        <p:nvSpPr>
          <p:cNvPr id="22" name="Rounded Rectangle 21"/>
          <p:cNvSpPr/>
          <p:nvPr/>
        </p:nvSpPr>
        <p:spPr>
          <a:xfrm>
            <a:off x="9550144" y="3426311"/>
            <a:ext cx="2230124" cy="106993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small pet.</a:t>
            </a:r>
          </a:p>
        </p:txBody>
      </p:sp>
      <p:sp>
        <p:nvSpPr>
          <p:cNvPr id="23" name="Rounded Rectangle 22"/>
          <p:cNvSpPr/>
          <p:nvPr/>
        </p:nvSpPr>
        <p:spPr>
          <a:xfrm>
            <a:off x="3794517" y="5706626"/>
            <a:ext cx="2283336" cy="944879"/>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herb.</a:t>
            </a:r>
          </a:p>
        </p:txBody>
      </p:sp>
      <p:sp>
        <p:nvSpPr>
          <p:cNvPr id="24" name="Rounded Rectangle 23"/>
          <p:cNvSpPr/>
          <p:nvPr/>
        </p:nvSpPr>
        <p:spPr>
          <a:xfrm>
            <a:off x="9623044" y="4979859"/>
            <a:ext cx="2085592" cy="1290312"/>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type of pulse that you can put in soup or </a:t>
            </a:r>
            <a:r>
              <a:rPr lang="en-GB" sz="1600" dirty="0" err="1">
                <a:solidFill>
                  <a:schemeClr val="tx1"/>
                </a:solidFill>
                <a:latin typeface="OpenDyslexicAlta" pitchFamily="2" charset="77"/>
              </a:rPr>
              <a:t>daal</a:t>
            </a:r>
            <a:r>
              <a:rPr lang="en-GB" sz="1600" dirty="0">
                <a:solidFill>
                  <a:schemeClr val="tx1"/>
                </a:solidFill>
                <a:latin typeface="OpenDyslexicAlta" pitchFamily="2" charset="77"/>
              </a:rPr>
              <a:t>.</a:t>
            </a:r>
          </a:p>
        </p:txBody>
      </p:sp>
      <p:sp>
        <p:nvSpPr>
          <p:cNvPr id="25" name="Rounded Rectangle 24"/>
          <p:cNvSpPr/>
          <p:nvPr/>
        </p:nvSpPr>
        <p:spPr>
          <a:xfrm>
            <a:off x="3794517" y="2129029"/>
            <a:ext cx="1955461" cy="801266"/>
          </a:xfrm>
          <a:prstGeom prst="roundRect">
            <a:avLst/>
          </a:prstGeom>
          <a:solidFill>
            <a:srgbClr val="FFF2CC">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Something you write with.</a:t>
            </a:r>
          </a:p>
        </p:txBody>
      </p:sp>
      <p:sp>
        <p:nvSpPr>
          <p:cNvPr id="26" name="Rectangle 25"/>
          <p:cNvSpPr/>
          <p:nvPr/>
        </p:nvSpPr>
        <p:spPr>
          <a:xfrm>
            <a:off x="3878664" y="1394557"/>
            <a:ext cx="6933362" cy="584986"/>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Write your spelling list on your white board and then write the  definition for each word next to it.</a:t>
            </a:r>
          </a:p>
        </p:txBody>
      </p:sp>
      <p:pic>
        <p:nvPicPr>
          <p:cNvPr id="8194" name="Picture 2" descr="Anvil, Hammer, Smith, Hammering, Crafts">
            <a:extLst>
              <a:ext uri="{FF2B5EF4-FFF2-40B4-BE49-F238E27FC236}">
                <a16:creationId xmlns:a16="http://schemas.microsoft.com/office/drawing/2014/main" id="{6CD4E3DF-790D-40CE-9B7B-669D515C3B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9200" y="3777786"/>
            <a:ext cx="1138284" cy="10871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61B11F9-EE47-49B3-BDF7-7155DC81DD77}"/>
              </a:ext>
            </a:extLst>
          </p:cNvPr>
          <p:cNvSpPr/>
          <p:nvPr/>
        </p:nvSpPr>
        <p:spPr>
          <a:xfrm>
            <a:off x="4279470" y="2840307"/>
            <a:ext cx="90762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pencil</a:t>
            </a:r>
          </a:p>
        </p:txBody>
      </p:sp>
      <p:sp>
        <p:nvSpPr>
          <p:cNvPr id="3" name="Rectangle 2">
            <a:extLst>
              <a:ext uri="{FF2B5EF4-FFF2-40B4-BE49-F238E27FC236}">
                <a16:creationId xmlns:a16="http://schemas.microsoft.com/office/drawing/2014/main" id="{EE3E3389-FA8E-4223-B588-0326ECC09527}"/>
              </a:ext>
            </a:extLst>
          </p:cNvPr>
          <p:cNvSpPr/>
          <p:nvPr/>
        </p:nvSpPr>
        <p:spPr>
          <a:xfrm>
            <a:off x="7906399" y="3121637"/>
            <a:ext cx="841897" cy="369332"/>
          </a:xfrm>
          <a:prstGeom prst="rect">
            <a:avLst/>
          </a:prstGeom>
        </p:spPr>
        <p:txBody>
          <a:bodyPr wrap="square">
            <a:spAutoFit/>
          </a:bodyPr>
          <a:lstStyle/>
          <a:p>
            <a:r>
              <a:rPr lang="en-GB" dirty="0">
                <a:solidFill>
                  <a:srgbClr val="FF3860"/>
                </a:solidFill>
                <a:latin typeface="OpenDyslexicAlta" pitchFamily="2" charset="77"/>
                <a:ea typeface="OpenDyslexic" charset="0"/>
                <a:cs typeface="OpenDyslexic" charset="0"/>
              </a:rPr>
              <a:t>fossil</a:t>
            </a:r>
          </a:p>
        </p:txBody>
      </p:sp>
      <p:sp>
        <p:nvSpPr>
          <p:cNvPr id="6" name="Rectangle 5">
            <a:extLst>
              <a:ext uri="{FF2B5EF4-FFF2-40B4-BE49-F238E27FC236}">
                <a16:creationId xmlns:a16="http://schemas.microsoft.com/office/drawing/2014/main" id="{74EA002D-4A23-4948-8A70-2451E6404A6C}"/>
              </a:ext>
            </a:extLst>
          </p:cNvPr>
          <p:cNvSpPr/>
          <p:nvPr/>
        </p:nvSpPr>
        <p:spPr>
          <a:xfrm>
            <a:off x="5647996" y="3981730"/>
            <a:ext cx="97334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nostril</a:t>
            </a:r>
          </a:p>
        </p:txBody>
      </p:sp>
      <p:sp>
        <p:nvSpPr>
          <p:cNvPr id="7" name="Rectangle 6">
            <a:extLst>
              <a:ext uri="{FF2B5EF4-FFF2-40B4-BE49-F238E27FC236}">
                <a16:creationId xmlns:a16="http://schemas.microsoft.com/office/drawing/2014/main" id="{9D9B49C5-6A00-4722-973D-0C31F1AF1AA1}"/>
              </a:ext>
            </a:extLst>
          </p:cNvPr>
          <p:cNvSpPr/>
          <p:nvPr/>
        </p:nvSpPr>
        <p:spPr>
          <a:xfrm>
            <a:off x="4579217" y="5223598"/>
            <a:ext cx="77296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pupil</a:t>
            </a:r>
          </a:p>
        </p:txBody>
      </p:sp>
      <p:sp>
        <p:nvSpPr>
          <p:cNvPr id="8" name="Rectangle 7">
            <a:extLst>
              <a:ext uri="{FF2B5EF4-FFF2-40B4-BE49-F238E27FC236}">
                <a16:creationId xmlns:a16="http://schemas.microsoft.com/office/drawing/2014/main" id="{D603E9C3-523E-4EE1-9A0C-5763D861C76E}"/>
              </a:ext>
            </a:extLst>
          </p:cNvPr>
          <p:cNvSpPr/>
          <p:nvPr/>
        </p:nvSpPr>
        <p:spPr>
          <a:xfrm>
            <a:off x="10626170" y="2758029"/>
            <a:ext cx="77617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April</a:t>
            </a:r>
          </a:p>
        </p:txBody>
      </p:sp>
      <p:sp>
        <p:nvSpPr>
          <p:cNvPr id="9" name="Rectangle 8">
            <a:extLst>
              <a:ext uri="{FF2B5EF4-FFF2-40B4-BE49-F238E27FC236}">
                <a16:creationId xmlns:a16="http://schemas.microsoft.com/office/drawing/2014/main" id="{F0EDD809-A3ED-4959-AE3A-537464D3F729}"/>
              </a:ext>
            </a:extLst>
          </p:cNvPr>
          <p:cNvSpPr/>
          <p:nvPr/>
        </p:nvSpPr>
        <p:spPr>
          <a:xfrm>
            <a:off x="10274660" y="4184053"/>
            <a:ext cx="88036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gerbil</a:t>
            </a:r>
          </a:p>
        </p:txBody>
      </p:sp>
      <p:sp>
        <p:nvSpPr>
          <p:cNvPr id="10" name="Rectangle 9">
            <a:extLst>
              <a:ext uri="{FF2B5EF4-FFF2-40B4-BE49-F238E27FC236}">
                <a16:creationId xmlns:a16="http://schemas.microsoft.com/office/drawing/2014/main" id="{DCADB7A0-3B6A-4440-8487-1B47203B5B33}"/>
              </a:ext>
            </a:extLst>
          </p:cNvPr>
          <p:cNvSpPr/>
          <p:nvPr/>
        </p:nvSpPr>
        <p:spPr>
          <a:xfrm>
            <a:off x="10343588" y="6197309"/>
            <a:ext cx="81144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lentil</a:t>
            </a:r>
          </a:p>
        </p:txBody>
      </p:sp>
      <p:sp>
        <p:nvSpPr>
          <p:cNvPr id="11" name="Rectangle 10">
            <a:extLst>
              <a:ext uri="{FF2B5EF4-FFF2-40B4-BE49-F238E27FC236}">
                <a16:creationId xmlns:a16="http://schemas.microsoft.com/office/drawing/2014/main" id="{17FAC3F4-0D0D-4F8B-A330-86D0A908641B}"/>
              </a:ext>
            </a:extLst>
          </p:cNvPr>
          <p:cNvSpPr/>
          <p:nvPr/>
        </p:nvSpPr>
        <p:spPr>
          <a:xfrm>
            <a:off x="8117995" y="6085505"/>
            <a:ext cx="63030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evil</a:t>
            </a:r>
          </a:p>
        </p:txBody>
      </p:sp>
      <p:sp>
        <p:nvSpPr>
          <p:cNvPr id="12" name="Rectangle 11">
            <a:extLst>
              <a:ext uri="{FF2B5EF4-FFF2-40B4-BE49-F238E27FC236}">
                <a16:creationId xmlns:a16="http://schemas.microsoft.com/office/drawing/2014/main" id="{8F6AECA9-4EFC-4AC3-A1C0-7F32FB7695D9}"/>
              </a:ext>
            </a:extLst>
          </p:cNvPr>
          <p:cNvSpPr/>
          <p:nvPr/>
        </p:nvSpPr>
        <p:spPr>
          <a:xfrm>
            <a:off x="7838168" y="4979859"/>
            <a:ext cx="76976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anvil</a:t>
            </a:r>
          </a:p>
        </p:txBody>
      </p:sp>
      <p:sp>
        <p:nvSpPr>
          <p:cNvPr id="13" name="Rectangle 12">
            <a:extLst>
              <a:ext uri="{FF2B5EF4-FFF2-40B4-BE49-F238E27FC236}">
                <a16:creationId xmlns:a16="http://schemas.microsoft.com/office/drawing/2014/main" id="{851BF24F-FF4A-42E9-BC2A-E5A18DA9745E}"/>
              </a:ext>
            </a:extLst>
          </p:cNvPr>
          <p:cNvSpPr/>
          <p:nvPr/>
        </p:nvSpPr>
        <p:spPr>
          <a:xfrm>
            <a:off x="4579217" y="6347368"/>
            <a:ext cx="74251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basil</a:t>
            </a:r>
          </a:p>
        </p:txBody>
      </p:sp>
    </p:spTree>
    <p:extLst>
      <p:ext uri="{BB962C8B-B14F-4D97-AF65-F5344CB8AC3E}">
        <p14:creationId xmlns:p14="http://schemas.microsoft.com/office/powerpoint/2010/main" val="1969109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5397547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290323702"/>
                    </a:ext>
                  </a:extLst>
                </a:gridCol>
                <a:gridCol w="1858433">
                  <a:extLst>
                    <a:ext uri="{9D8B030D-6E8A-4147-A177-3AD203B41FA5}">
                      <a16:colId xmlns:a16="http://schemas.microsoft.com/office/drawing/2014/main" val="3103297462"/>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badge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edge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bridge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dodge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fudge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ridge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smudge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judge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wedge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lodge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6542078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/j/ sound spelled </a:t>
                      </a:r>
                      <a:r>
                        <a:rPr lang="mr-IN" sz="1400" b="0" i="0" baseline="0" dirty="0">
                          <a:latin typeface="Muli" pitchFamily="2" charset="77"/>
                        </a:rPr>
                        <a:t>–</a:t>
                      </a:r>
                      <a:r>
                        <a:rPr lang="en-GB" sz="1400" baseline="0" dirty="0" err="1">
                          <a:latin typeface="Muli" pitchFamily="2" charset="77"/>
                        </a:rPr>
                        <a:t>dge</a:t>
                      </a:r>
                      <a:r>
                        <a:rPr lang="en-GB" sz="1400" baseline="0" dirty="0">
                          <a:latin typeface="Muli" pitchFamily="2" charset="77"/>
                        </a:rPr>
                        <a:t> at the end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401419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4440368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257748394"/>
                    </a:ext>
                  </a:extLst>
                </a:gridCol>
                <a:gridCol w="1858433">
                  <a:extLst>
                    <a:ext uri="{9D8B030D-6E8A-4147-A177-3AD203B41FA5}">
                      <a16:colId xmlns:a16="http://schemas.microsoft.com/office/drawing/2014/main" val="419360589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pencil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fossil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nostril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pupil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April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gerbil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lentil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evil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anvil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basil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3706420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Words ending in ’-</a:t>
                      </a:r>
                      <a:r>
                        <a:rPr lang="en-GB" sz="1400" baseline="0" dirty="0" err="1">
                          <a:latin typeface="Muli" pitchFamily="2" charset="77"/>
                        </a:rPr>
                        <a:t>il</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027202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37289483"/>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pencil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fossil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nostril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pupil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April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gerbil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lentil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evil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anvil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basil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719448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Words ending in ’-</a:t>
                      </a:r>
                      <a:r>
                        <a:rPr lang="en-GB" sz="1400" baseline="0" dirty="0" err="1">
                          <a:latin typeface="Muli" pitchFamily="2" charset="77"/>
                        </a:rPr>
                        <a:t>il</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91345" y="1806472"/>
            <a:ext cx="8575964" cy="4616648"/>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select 6 of your spellings to write into sentences?</a:t>
            </a:r>
          </a:p>
          <a:p>
            <a:endParaRPr lang="en-GB" dirty="0">
              <a:latin typeface="OpenDyslexicAlta" pitchFamily="2" charset="77"/>
              <a:ea typeface="OpenDyslexic" charset="0"/>
              <a:cs typeface="OpenDyslexic" charset="0"/>
            </a:endParaRPr>
          </a:p>
          <a:p>
            <a:r>
              <a:rPr lang="en-GB" sz="4000" u="sng" dirty="0">
                <a:latin typeface="OpenDyslexicAlta" pitchFamily="2" charset="77"/>
                <a:ea typeface="OpenDyslexic" charset="0"/>
                <a:cs typeface="OpenDyslexic" charset="0"/>
              </a:rPr>
              <a:t>1.									</a:t>
            </a:r>
          </a:p>
          <a:p>
            <a:r>
              <a:rPr lang="en-GB" sz="4000" u="sng" dirty="0">
                <a:latin typeface="OpenDyslexicAlta" pitchFamily="2" charset="77"/>
                <a:ea typeface="OpenDyslexic" charset="0"/>
                <a:cs typeface="OpenDyslexic" charset="0"/>
              </a:rPr>
              <a:t>2.									</a:t>
            </a:r>
          </a:p>
          <a:p>
            <a:r>
              <a:rPr lang="en-GB" sz="4000" u="sng" dirty="0">
                <a:latin typeface="OpenDyslexicAlta" pitchFamily="2" charset="77"/>
                <a:ea typeface="OpenDyslexic" charset="0"/>
                <a:cs typeface="OpenDyslexic" charset="0"/>
              </a:rPr>
              <a:t>3.									</a:t>
            </a:r>
          </a:p>
          <a:p>
            <a:r>
              <a:rPr lang="en-GB" sz="4000" u="sng" dirty="0">
                <a:latin typeface="OpenDyslexicAlta" pitchFamily="2" charset="77"/>
                <a:ea typeface="OpenDyslexic" charset="0"/>
                <a:cs typeface="OpenDyslexic" charset="0"/>
              </a:rPr>
              <a:t>4.									</a:t>
            </a:r>
          </a:p>
          <a:p>
            <a:r>
              <a:rPr lang="en-GB" sz="4000" u="sng" dirty="0">
                <a:latin typeface="OpenDyslexicAlta" pitchFamily="2" charset="77"/>
                <a:ea typeface="OpenDyslexic" charset="0"/>
                <a:cs typeface="OpenDyslexic" charset="0"/>
              </a:rPr>
              <a:t>5.									</a:t>
            </a:r>
          </a:p>
          <a:p>
            <a:r>
              <a:rPr lang="en-GB" sz="4000" u="sng" dirty="0">
                <a:latin typeface="OpenDyslexicAlta" pitchFamily="2" charset="77"/>
                <a:ea typeface="OpenDyslexic" charset="0"/>
                <a:cs typeface="OpenDyslexic" charset="0"/>
              </a:rPr>
              <a:t>6.									</a:t>
            </a:r>
          </a:p>
          <a:p>
            <a:endParaRPr lang="en-GB" u="sng"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10314204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12</a:t>
            </a:r>
          </a:p>
        </p:txBody>
      </p:sp>
    </p:spTree>
    <p:extLst>
      <p:ext uri="{BB962C8B-B14F-4D97-AF65-F5344CB8AC3E}">
        <p14:creationId xmlns:p14="http://schemas.microsoft.com/office/powerpoint/2010/main" val="30359180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12</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253255124"/>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wild</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climb</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most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only</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both</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old</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cold</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gold</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hold </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told</a:t>
                      </a:r>
                    </a:p>
                  </a:txBody>
                  <a:tcPr/>
                </a:tc>
                <a:extLst>
                  <a:ext uri="{0D108BD9-81ED-4DB2-BD59-A6C34878D82A}">
                    <a16:rowId xmlns:a16="http://schemas.microsoft.com/office/drawing/2014/main" val="615534220"/>
                  </a:ext>
                </a:extLst>
              </a:tr>
            </a:tbl>
          </a:graphicData>
        </a:graphic>
      </p:graphicFrame>
      <p:sp>
        <p:nvSpPr>
          <p:cNvPr id="8" name="Content Placeholder 4">
            <a:extLst>
              <a:ext uri="{FF2B5EF4-FFF2-40B4-BE49-F238E27FC236}">
                <a16:creationId xmlns:a16="http://schemas.microsoft.com/office/drawing/2014/main" id="{CC78932D-4E7A-7342-8EF3-A87D6D15EE01}"/>
              </a:ext>
            </a:extLst>
          </p:cNvPr>
          <p:cNvSpPr>
            <a:spLocks noGrp="1"/>
          </p:cNvSpPr>
          <p:nvPr>
            <p:ph sz="quarter" idx="18"/>
          </p:nvPr>
        </p:nvSpPr>
        <p:spPr>
          <a:xfrm>
            <a:off x="3425190" y="1354611"/>
            <a:ext cx="8382000" cy="5268914"/>
          </a:xfrm>
        </p:spPr>
        <p:txBody>
          <a:bodyPr/>
          <a:lstStyle/>
          <a:p>
            <a:pPr marL="0" indent="0" algn="ctr">
              <a:buNone/>
            </a:pPr>
            <a:r>
              <a:rPr lang="en-GB" u="sng" dirty="0">
                <a:latin typeface="OpenDyslexicAlta" pitchFamily="2" charset="77"/>
              </a:rPr>
              <a:t>Challenge week</a:t>
            </a:r>
          </a:p>
          <a:p>
            <a:pPr marL="0" indent="0" algn="ctr">
              <a:buNone/>
            </a:pPr>
            <a:endParaRPr lang="en-GB" dirty="0">
              <a:latin typeface="OpenDyslexicAlta" pitchFamily="2" charset="77"/>
            </a:endParaRPr>
          </a:p>
          <a:p>
            <a:pPr marL="0" indent="0" algn="ctr">
              <a:buNone/>
            </a:pPr>
            <a:r>
              <a:rPr lang="en-GB" dirty="0">
                <a:latin typeface="OpenDyslexicAlta" pitchFamily="2" charset="77"/>
              </a:rPr>
              <a:t>Choose an activity from the challenge week pack. </a:t>
            </a:r>
          </a:p>
        </p:txBody>
      </p:sp>
    </p:spTree>
    <p:extLst>
      <p:ext uri="{BB962C8B-B14F-4D97-AF65-F5344CB8AC3E}">
        <p14:creationId xmlns:p14="http://schemas.microsoft.com/office/powerpoint/2010/main" val="28030215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55940250"/>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702751840"/>
                    </a:ext>
                  </a:extLst>
                </a:gridCol>
                <a:gridCol w="1858433">
                  <a:extLst>
                    <a:ext uri="{9D8B030D-6E8A-4147-A177-3AD203B41FA5}">
                      <a16:colId xmlns:a16="http://schemas.microsoft.com/office/drawing/2014/main" val="1748535285"/>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wild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climb</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most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only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both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old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cold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gold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hold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told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2363699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baseline="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baseline="0" dirty="0">
                        <a:solidFill>
                          <a:srgbClr val="FF0000"/>
                        </a:solidFill>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50186" y="204"/>
            <a:ext cx="2296886" cy="1396794"/>
          </a:xfrm>
          <a:prstGeom prst="rect">
            <a:avLst/>
          </a:prstGeom>
        </p:spPr>
      </p:pic>
    </p:spTree>
    <p:extLst>
      <p:ext uri="{BB962C8B-B14F-4D97-AF65-F5344CB8AC3E}">
        <p14:creationId xmlns:p14="http://schemas.microsoft.com/office/powerpoint/2010/main" val="5954541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71530540"/>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wild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climb</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most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only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both</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old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cold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gold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hold </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told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4909265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1" i="0" baseline="0" dirty="0">
                          <a:solidFill>
                            <a:srgbClr val="FF3860"/>
                          </a:solidFill>
                          <a:latin typeface="Muli" pitchFamily="2" charset="77"/>
                        </a:rPr>
                        <a:t>Challenge Words</a:t>
                      </a:r>
                    </a:p>
                    <a:p>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Rectangle 2"/>
          <p:cNvSpPr/>
          <p:nvPr/>
        </p:nvSpPr>
        <p:spPr>
          <a:xfrm>
            <a:off x="4005408" y="139699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6" name="Rectangle 15"/>
          <p:cNvSpPr/>
          <p:nvPr/>
        </p:nvSpPr>
        <p:spPr>
          <a:xfrm>
            <a:off x="4193081" y="180947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7" name="Rectangle 16"/>
          <p:cNvSpPr/>
          <p:nvPr/>
        </p:nvSpPr>
        <p:spPr>
          <a:xfrm>
            <a:off x="3395385"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8" name="Rectangle 17"/>
          <p:cNvSpPr/>
          <p:nvPr/>
        </p:nvSpPr>
        <p:spPr>
          <a:xfrm>
            <a:off x="4005408" y="222195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9" name="Rectangle 18"/>
          <p:cNvSpPr/>
          <p:nvPr/>
        </p:nvSpPr>
        <p:spPr>
          <a:xfrm>
            <a:off x="3598726" y="222195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0" name="Rectangle 19"/>
          <p:cNvSpPr/>
          <p:nvPr/>
        </p:nvSpPr>
        <p:spPr>
          <a:xfrm>
            <a:off x="4412090" y="222195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1" name="Rectangle 20"/>
          <p:cNvSpPr/>
          <p:nvPr/>
        </p:nvSpPr>
        <p:spPr>
          <a:xfrm>
            <a:off x="3786399" y="180947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2" name="Rectangle 21"/>
          <p:cNvSpPr/>
          <p:nvPr/>
        </p:nvSpPr>
        <p:spPr>
          <a:xfrm>
            <a:off x="4606528"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3" name="Rectangle 22"/>
          <p:cNvSpPr/>
          <p:nvPr/>
        </p:nvSpPr>
        <p:spPr>
          <a:xfrm>
            <a:off x="4202032"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4" name="Rectangle 23"/>
          <p:cNvSpPr/>
          <p:nvPr/>
        </p:nvSpPr>
        <p:spPr>
          <a:xfrm>
            <a:off x="3800419"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5" name="Rectangle 24"/>
          <p:cNvSpPr/>
          <p:nvPr/>
        </p:nvSpPr>
        <p:spPr>
          <a:xfrm>
            <a:off x="4021076" y="454104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6" name="Rectangle 25"/>
          <p:cNvSpPr/>
          <p:nvPr/>
        </p:nvSpPr>
        <p:spPr>
          <a:xfrm>
            <a:off x="4208749" y="495352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7" name="Rectangle 26"/>
          <p:cNvSpPr/>
          <p:nvPr/>
        </p:nvSpPr>
        <p:spPr>
          <a:xfrm>
            <a:off x="3411053" y="577847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8" name="Rectangle 27"/>
          <p:cNvSpPr/>
          <p:nvPr/>
        </p:nvSpPr>
        <p:spPr>
          <a:xfrm>
            <a:off x="4021076" y="536599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9" name="Rectangle 28"/>
          <p:cNvSpPr/>
          <p:nvPr/>
        </p:nvSpPr>
        <p:spPr>
          <a:xfrm>
            <a:off x="3614394" y="536599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0" name="Rectangle 29"/>
          <p:cNvSpPr/>
          <p:nvPr/>
        </p:nvSpPr>
        <p:spPr>
          <a:xfrm>
            <a:off x="4427758" y="536599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1" name="Rectangle 30"/>
          <p:cNvSpPr/>
          <p:nvPr/>
        </p:nvSpPr>
        <p:spPr>
          <a:xfrm>
            <a:off x="3802067" y="495352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2" name="Rectangle 31"/>
          <p:cNvSpPr/>
          <p:nvPr/>
        </p:nvSpPr>
        <p:spPr>
          <a:xfrm>
            <a:off x="4622196" y="577847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3" name="Rectangle 32"/>
          <p:cNvSpPr/>
          <p:nvPr/>
        </p:nvSpPr>
        <p:spPr>
          <a:xfrm>
            <a:off x="4217700" y="577847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4" name="Rectangle 33"/>
          <p:cNvSpPr/>
          <p:nvPr/>
        </p:nvSpPr>
        <p:spPr>
          <a:xfrm>
            <a:off x="3816087" y="577847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5" name="Rectangle 34"/>
          <p:cNvSpPr/>
          <p:nvPr/>
        </p:nvSpPr>
        <p:spPr>
          <a:xfrm>
            <a:off x="5323742" y="2957719"/>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6" name="Rectangle 35"/>
          <p:cNvSpPr/>
          <p:nvPr/>
        </p:nvSpPr>
        <p:spPr>
          <a:xfrm>
            <a:off x="5511415" y="3370195"/>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7" name="Rectangle 36"/>
          <p:cNvSpPr/>
          <p:nvPr/>
        </p:nvSpPr>
        <p:spPr>
          <a:xfrm>
            <a:off x="4713719" y="419514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8" name="Rectangle 37"/>
          <p:cNvSpPr/>
          <p:nvPr/>
        </p:nvSpPr>
        <p:spPr>
          <a:xfrm>
            <a:off x="5323742" y="378267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39" name="Rectangle 38"/>
          <p:cNvSpPr/>
          <p:nvPr/>
        </p:nvSpPr>
        <p:spPr>
          <a:xfrm>
            <a:off x="4917060" y="378267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0" name="Rectangle 39"/>
          <p:cNvSpPr/>
          <p:nvPr/>
        </p:nvSpPr>
        <p:spPr>
          <a:xfrm>
            <a:off x="5730424" y="378267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1" name="Rectangle 40"/>
          <p:cNvSpPr/>
          <p:nvPr/>
        </p:nvSpPr>
        <p:spPr>
          <a:xfrm>
            <a:off x="5104733" y="3370195"/>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2" name="Rectangle 41"/>
          <p:cNvSpPr/>
          <p:nvPr/>
        </p:nvSpPr>
        <p:spPr>
          <a:xfrm>
            <a:off x="5924862" y="419514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3" name="Rectangle 42"/>
          <p:cNvSpPr/>
          <p:nvPr/>
        </p:nvSpPr>
        <p:spPr>
          <a:xfrm>
            <a:off x="5520366" y="419514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4" name="Rectangle 43"/>
          <p:cNvSpPr/>
          <p:nvPr/>
        </p:nvSpPr>
        <p:spPr>
          <a:xfrm>
            <a:off x="5118753" y="419514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5" name="Rectangle 44"/>
          <p:cNvSpPr/>
          <p:nvPr/>
        </p:nvSpPr>
        <p:spPr>
          <a:xfrm>
            <a:off x="6649774" y="139699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6" name="Rectangle 45"/>
          <p:cNvSpPr/>
          <p:nvPr/>
        </p:nvSpPr>
        <p:spPr>
          <a:xfrm>
            <a:off x="6837447" y="180947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7" name="Rectangle 46"/>
          <p:cNvSpPr/>
          <p:nvPr/>
        </p:nvSpPr>
        <p:spPr>
          <a:xfrm>
            <a:off x="6039751"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8" name="Rectangle 47"/>
          <p:cNvSpPr/>
          <p:nvPr/>
        </p:nvSpPr>
        <p:spPr>
          <a:xfrm>
            <a:off x="6649774" y="222195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49" name="Rectangle 48"/>
          <p:cNvSpPr/>
          <p:nvPr/>
        </p:nvSpPr>
        <p:spPr>
          <a:xfrm>
            <a:off x="6243092" y="222195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0" name="Rectangle 49"/>
          <p:cNvSpPr/>
          <p:nvPr/>
        </p:nvSpPr>
        <p:spPr>
          <a:xfrm>
            <a:off x="7056456" y="222195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1" name="Rectangle 50"/>
          <p:cNvSpPr/>
          <p:nvPr/>
        </p:nvSpPr>
        <p:spPr>
          <a:xfrm>
            <a:off x="6430765" y="180947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2" name="Rectangle 51"/>
          <p:cNvSpPr/>
          <p:nvPr/>
        </p:nvSpPr>
        <p:spPr>
          <a:xfrm>
            <a:off x="7250894"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3" name="Rectangle 52"/>
          <p:cNvSpPr/>
          <p:nvPr/>
        </p:nvSpPr>
        <p:spPr>
          <a:xfrm>
            <a:off x="6846398"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4" name="Rectangle 53"/>
          <p:cNvSpPr/>
          <p:nvPr/>
        </p:nvSpPr>
        <p:spPr>
          <a:xfrm>
            <a:off x="6444785"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5" name="Rectangle 54"/>
          <p:cNvSpPr/>
          <p:nvPr/>
        </p:nvSpPr>
        <p:spPr>
          <a:xfrm>
            <a:off x="6210232" y="492787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6" name="Rectangle 55"/>
          <p:cNvSpPr/>
          <p:nvPr/>
        </p:nvSpPr>
        <p:spPr>
          <a:xfrm>
            <a:off x="6397905" y="534035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7" name="Rectangle 56"/>
          <p:cNvSpPr/>
          <p:nvPr/>
        </p:nvSpPr>
        <p:spPr>
          <a:xfrm>
            <a:off x="5600209" y="616530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8" name="Rectangle 57"/>
          <p:cNvSpPr/>
          <p:nvPr/>
        </p:nvSpPr>
        <p:spPr>
          <a:xfrm>
            <a:off x="6210232" y="575282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59" name="Rectangle 58"/>
          <p:cNvSpPr/>
          <p:nvPr/>
        </p:nvSpPr>
        <p:spPr>
          <a:xfrm>
            <a:off x="5803550" y="575282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0" name="Rectangle 59"/>
          <p:cNvSpPr/>
          <p:nvPr/>
        </p:nvSpPr>
        <p:spPr>
          <a:xfrm>
            <a:off x="6616914" y="575282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1" name="Rectangle 60"/>
          <p:cNvSpPr/>
          <p:nvPr/>
        </p:nvSpPr>
        <p:spPr>
          <a:xfrm>
            <a:off x="5991223" y="534035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2" name="Rectangle 61"/>
          <p:cNvSpPr/>
          <p:nvPr/>
        </p:nvSpPr>
        <p:spPr>
          <a:xfrm>
            <a:off x="6811352" y="616530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3" name="Rectangle 62"/>
          <p:cNvSpPr/>
          <p:nvPr/>
        </p:nvSpPr>
        <p:spPr>
          <a:xfrm>
            <a:off x="6406856" y="616530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4" name="Rectangle 63"/>
          <p:cNvSpPr/>
          <p:nvPr/>
        </p:nvSpPr>
        <p:spPr>
          <a:xfrm>
            <a:off x="6005243" y="616530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5" name="Rectangle 64"/>
          <p:cNvSpPr/>
          <p:nvPr/>
        </p:nvSpPr>
        <p:spPr>
          <a:xfrm>
            <a:off x="7563416" y="332772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6" name="Rectangle 65"/>
          <p:cNvSpPr/>
          <p:nvPr/>
        </p:nvSpPr>
        <p:spPr>
          <a:xfrm>
            <a:off x="7751089" y="374020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7" name="Rectangle 66"/>
          <p:cNvSpPr/>
          <p:nvPr/>
        </p:nvSpPr>
        <p:spPr>
          <a:xfrm>
            <a:off x="6953393" y="456515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8" name="Rectangle 67"/>
          <p:cNvSpPr/>
          <p:nvPr/>
        </p:nvSpPr>
        <p:spPr>
          <a:xfrm>
            <a:off x="7563416" y="415268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69" name="Rectangle 68"/>
          <p:cNvSpPr/>
          <p:nvPr/>
        </p:nvSpPr>
        <p:spPr>
          <a:xfrm>
            <a:off x="7156734" y="415268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0" name="Rectangle 69"/>
          <p:cNvSpPr/>
          <p:nvPr/>
        </p:nvSpPr>
        <p:spPr>
          <a:xfrm>
            <a:off x="7970098" y="415268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1" name="Rectangle 70"/>
          <p:cNvSpPr/>
          <p:nvPr/>
        </p:nvSpPr>
        <p:spPr>
          <a:xfrm>
            <a:off x="7344407" y="374020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2" name="Rectangle 71"/>
          <p:cNvSpPr/>
          <p:nvPr/>
        </p:nvSpPr>
        <p:spPr>
          <a:xfrm>
            <a:off x="8164536" y="456515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3" name="Rectangle 72"/>
          <p:cNvSpPr/>
          <p:nvPr/>
        </p:nvSpPr>
        <p:spPr>
          <a:xfrm>
            <a:off x="7760040" y="456515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4" name="Rectangle 73"/>
          <p:cNvSpPr/>
          <p:nvPr/>
        </p:nvSpPr>
        <p:spPr>
          <a:xfrm>
            <a:off x="7358427" y="456515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5" name="Rectangle 74"/>
          <p:cNvSpPr/>
          <p:nvPr/>
        </p:nvSpPr>
        <p:spPr>
          <a:xfrm>
            <a:off x="8922308" y="143277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6" name="Rectangle 75"/>
          <p:cNvSpPr/>
          <p:nvPr/>
        </p:nvSpPr>
        <p:spPr>
          <a:xfrm>
            <a:off x="9109981" y="184524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7" name="Rectangle 76"/>
          <p:cNvSpPr/>
          <p:nvPr/>
        </p:nvSpPr>
        <p:spPr>
          <a:xfrm>
            <a:off x="8312285" y="267020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8" name="Rectangle 77"/>
          <p:cNvSpPr/>
          <p:nvPr/>
        </p:nvSpPr>
        <p:spPr>
          <a:xfrm>
            <a:off x="8922308" y="225772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79" name="Rectangle 78"/>
          <p:cNvSpPr/>
          <p:nvPr/>
        </p:nvSpPr>
        <p:spPr>
          <a:xfrm>
            <a:off x="8515626" y="225772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80" name="Rectangle 79"/>
          <p:cNvSpPr/>
          <p:nvPr/>
        </p:nvSpPr>
        <p:spPr>
          <a:xfrm>
            <a:off x="9328990" y="225772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81" name="Rectangle 80"/>
          <p:cNvSpPr/>
          <p:nvPr/>
        </p:nvSpPr>
        <p:spPr>
          <a:xfrm>
            <a:off x="8703299" y="184524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82" name="Rectangle 81"/>
          <p:cNvSpPr/>
          <p:nvPr/>
        </p:nvSpPr>
        <p:spPr>
          <a:xfrm>
            <a:off x="9523428" y="267020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83" name="Rectangle 82"/>
          <p:cNvSpPr/>
          <p:nvPr/>
        </p:nvSpPr>
        <p:spPr>
          <a:xfrm>
            <a:off x="9118932" y="267020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84" name="Rectangle 83"/>
          <p:cNvSpPr/>
          <p:nvPr/>
        </p:nvSpPr>
        <p:spPr>
          <a:xfrm>
            <a:off x="8717319" y="267020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85" name="Rectangle 84"/>
          <p:cNvSpPr/>
          <p:nvPr/>
        </p:nvSpPr>
        <p:spPr>
          <a:xfrm>
            <a:off x="10737285" y="212899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86" name="Rectangle 85"/>
          <p:cNvSpPr/>
          <p:nvPr/>
        </p:nvSpPr>
        <p:spPr>
          <a:xfrm>
            <a:off x="10924958" y="254146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87" name="Rectangle 86"/>
          <p:cNvSpPr/>
          <p:nvPr/>
        </p:nvSpPr>
        <p:spPr>
          <a:xfrm>
            <a:off x="10127262" y="336642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88" name="Rectangle 87"/>
          <p:cNvSpPr/>
          <p:nvPr/>
        </p:nvSpPr>
        <p:spPr>
          <a:xfrm>
            <a:off x="10737285" y="295394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89" name="Rectangle 88"/>
          <p:cNvSpPr/>
          <p:nvPr/>
        </p:nvSpPr>
        <p:spPr>
          <a:xfrm>
            <a:off x="10330603" y="295394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90" name="Rectangle 89"/>
          <p:cNvSpPr/>
          <p:nvPr/>
        </p:nvSpPr>
        <p:spPr>
          <a:xfrm>
            <a:off x="11143967" y="295394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91" name="Rectangle 90"/>
          <p:cNvSpPr/>
          <p:nvPr/>
        </p:nvSpPr>
        <p:spPr>
          <a:xfrm>
            <a:off x="10518276" y="254146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92" name="Rectangle 91"/>
          <p:cNvSpPr/>
          <p:nvPr/>
        </p:nvSpPr>
        <p:spPr>
          <a:xfrm>
            <a:off x="11338405" y="336642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93" name="Rectangle 92"/>
          <p:cNvSpPr/>
          <p:nvPr/>
        </p:nvSpPr>
        <p:spPr>
          <a:xfrm>
            <a:off x="10933909" y="336642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94" name="Rectangle 93"/>
          <p:cNvSpPr/>
          <p:nvPr/>
        </p:nvSpPr>
        <p:spPr>
          <a:xfrm>
            <a:off x="10532296" y="336642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95" name="Rectangle 94"/>
          <p:cNvSpPr/>
          <p:nvPr/>
        </p:nvSpPr>
        <p:spPr>
          <a:xfrm>
            <a:off x="10943340" y="4092625"/>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96" name="Rectangle 95"/>
          <p:cNvSpPr/>
          <p:nvPr/>
        </p:nvSpPr>
        <p:spPr>
          <a:xfrm>
            <a:off x="11131013" y="450510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97" name="Rectangle 96"/>
          <p:cNvSpPr/>
          <p:nvPr/>
        </p:nvSpPr>
        <p:spPr>
          <a:xfrm>
            <a:off x="10333317" y="533005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98" name="Rectangle 97"/>
          <p:cNvSpPr/>
          <p:nvPr/>
        </p:nvSpPr>
        <p:spPr>
          <a:xfrm>
            <a:off x="10943340" y="491757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99" name="Rectangle 98"/>
          <p:cNvSpPr/>
          <p:nvPr/>
        </p:nvSpPr>
        <p:spPr>
          <a:xfrm>
            <a:off x="10536658" y="491757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00" name="Rectangle 99"/>
          <p:cNvSpPr/>
          <p:nvPr/>
        </p:nvSpPr>
        <p:spPr>
          <a:xfrm>
            <a:off x="11350022" y="491757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01" name="Rectangle 100"/>
          <p:cNvSpPr/>
          <p:nvPr/>
        </p:nvSpPr>
        <p:spPr>
          <a:xfrm>
            <a:off x="10724331" y="450510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02" name="Rectangle 101"/>
          <p:cNvSpPr/>
          <p:nvPr/>
        </p:nvSpPr>
        <p:spPr>
          <a:xfrm>
            <a:off x="11544460" y="533005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03" name="Rectangle 102"/>
          <p:cNvSpPr/>
          <p:nvPr/>
        </p:nvSpPr>
        <p:spPr>
          <a:xfrm>
            <a:off x="11139964" y="533005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04" name="Rectangle 103"/>
          <p:cNvSpPr/>
          <p:nvPr/>
        </p:nvSpPr>
        <p:spPr>
          <a:xfrm>
            <a:off x="10738351" y="533005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05" name="Rectangle 104"/>
          <p:cNvSpPr/>
          <p:nvPr/>
        </p:nvSpPr>
        <p:spPr>
          <a:xfrm>
            <a:off x="9008218" y="4401385"/>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06" name="Rectangle 105"/>
          <p:cNvSpPr/>
          <p:nvPr/>
        </p:nvSpPr>
        <p:spPr>
          <a:xfrm>
            <a:off x="9195891" y="481386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07" name="Rectangle 106"/>
          <p:cNvSpPr/>
          <p:nvPr/>
        </p:nvSpPr>
        <p:spPr>
          <a:xfrm>
            <a:off x="8398195" y="563881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08" name="Rectangle 107"/>
          <p:cNvSpPr/>
          <p:nvPr/>
        </p:nvSpPr>
        <p:spPr>
          <a:xfrm>
            <a:off x="9008218" y="522633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09" name="Rectangle 108"/>
          <p:cNvSpPr/>
          <p:nvPr/>
        </p:nvSpPr>
        <p:spPr>
          <a:xfrm>
            <a:off x="8601536" y="522633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10" name="Rectangle 109"/>
          <p:cNvSpPr/>
          <p:nvPr/>
        </p:nvSpPr>
        <p:spPr>
          <a:xfrm>
            <a:off x="9414900" y="522633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11" name="Rectangle 110"/>
          <p:cNvSpPr/>
          <p:nvPr/>
        </p:nvSpPr>
        <p:spPr>
          <a:xfrm>
            <a:off x="8789209" y="481386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12" name="Rectangle 111"/>
          <p:cNvSpPr/>
          <p:nvPr/>
        </p:nvSpPr>
        <p:spPr>
          <a:xfrm>
            <a:off x="9609338" y="563881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13" name="Rectangle 112"/>
          <p:cNvSpPr/>
          <p:nvPr/>
        </p:nvSpPr>
        <p:spPr>
          <a:xfrm>
            <a:off x="9204842" y="563881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14" name="Rectangle 113"/>
          <p:cNvSpPr/>
          <p:nvPr/>
        </p:nvSpPr>
        <p:spPr>
          <a:xfrm>
            <a:off x="8803229" y="563881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15" name="Rectangle 114"/>
          <p:cNvSpPr/>
          <p:nvPr/>
        </p:nvSpPr>
        <p:spPr>
          <a:xfrm>
            <a:off x="9777548" y="604763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16" name="Rectangle 115"/>
          <p:cNvSpPr/>
          <p:nvPr/>
        </p:nvSpPr>
        <p:spPr>
          <a:xfrm>
            <a:off x="9370866" y="604763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17" name="Rectangle 116"/>
          <p:cNvSpPr/>
          <p:nvPr/>
        </p:nvSpPr>
        <p:spPr>
          <a:xfrm>
            <a:off x="8973087" y="604763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18" name="Rectangle 117"/>
          <p:cNvSpPr/>
          <p:nvPr/>
        </p:nvSpPr>
        <p:spPr>
          <a:xfrm>
            <a:off x="8573122" y="604763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19" name="Rectangle 118"/>
          <p:cNvSpPr/>
          <p:nvPr/>
        </p:nvSpPr>
        <p:spPr>
          <a:xfrm>
            <a:off x="8177273" y="604763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20" name="TextBox 119"/>
          <p:cNvSpPr txBox="1"/>
          <p:nvPr/>
        </p:nvSpPr>
        <p:spPr>
          <a:xfrm>
            <a:off x="4043608" y="1418570"/>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w</a:t>
            </a:r>
          </a:p>
        </p:txBody>
      </p:sp>
      <p:sp>
        <p:nvSpPr>
          <p:cNvPr id="121" name="TextBox 120"/>
          <p:cNvSpPr txBox="1"/>
          <p:nvPr/>
        </p:nvSpPr>
        <p:spPr>
          <a:xfrm>
            <a:off x="3821596" y="1852618"/>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w</a:t>
            </a:r>
          </a:p>
        </p:txBody>
      </p:sp>
      <p:sp>
        <p:nvSpPr>
          <p:cNvPr id="122" name="TextBox 121"/>
          <p:cNvSpPr txBox="1"/>
          <p:nvPr/>
        </p:nvSpPr>
        <p:spPr>
          <a:xfrm>
            <a:off x="3618207" y="2268941"/>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w</a:t>
            </a:r>
          </a:p>
        </p:txBody>
      </p:sp>
      <p:sp>
        <p:nvSpPr>
          <p:cNvPr id="123" name="TextBox 122"/>
          <p:cNvSpPr txBox="1"/>
          <p:nvPr/>
        </p:nvSpPr>
        <p:spPr>
          <a:xfrm>
            <a:off x="3441619" y="2670200"/>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w</a:t>
            </a:r>
          </a:p>
        </p:txBody>
      </p:sp>
      <p:sp>
        <p:nvSpPr>
          <p:cNvPr id="124" name="TextBox 123"/>
          <p:cNvSpPr txBox="1"/>
          <p:nvPr/>
        </p:nvSpPr>
        <p:spPr>
          <a:xfrm>
            <a:off x="4230053" y="1852618"/>
            <a:ext cx="316847" cy="369332"/>
          </a:xfrm>
          <a:prstGeom prst="rect">
            <a:avLst/>
          </a:prstGeom>
          <a:noFill/>
        </p:spPr>
        <p:txBody>
          <a:bodyPr wrap="square" rtlCol="0">
            <a:spAutoFit/>
          </a:bodyPr>
          <a:lstStyle/>
          <a:p>
            <a:pPr algn="ctr"/>
            <a:r>
              <a:rPr lang="en-GB" dirty="0" err="1">
                <a:latin typeface="OpenDyslexicAlta" pitchFamily="2" charset="77"/>
                <a:ea typeface="OpenDyslexic" charset="0"/>
                <a:cs typeface="OpenDyslexic" charset="0"/>
              </a:rPr>
              <a:t>i</a:t>
            </a:r>
            <a:endParaRPr lang="en-GB" dirty="0">
              <a:latin typeface="OpenDyslexicAlta" pitchFamily="2" charset="77"/>
              <a:ea typeface="OpenDyslexic" charset="0"/>
              <a:cs typeface="OpenDyslexic" charset="0"/>
            </a:endParaRPr>
          </a:p>
        </p:txBody>
      </p:sp>
      <p:sp>
        <p:nvSpPr>
          <p:cNvPr id="125" name="TextBox 124"/>
          <p:cNvSpPr txBox="1"/>
          <p:nvPr/>
        </p:nvSpPr>
        <p:spPr>
          <a:xfrm>
            <a:off x="4009508" y="2282336"/>
            <a:ext cx="316847" cy="369332"/>
          </a:xfrm>
          <a:prstGeom prst="rect">
            <a:avLst/>
          </a:prstGeom>
          <a:noFill/>
        </p:spPr>
        <p:txBody>
          <a:bodyPr wrap="square" rtlCol="0">
            <a:spAutoFit/>
          </a:bodyPr>
          <a:lstStyle/>
          <a:p>
            <a:pPr algn="ctr"/>
            <a:r>
              <a:rPr lang="en-GB" dirty="0" err="1">
                <a:latin typeface="OpenDyslexicAlta" pitchFamily="2" charset="77"/>
                <a:ea typeface="OpenDyslexic" charset="0"/>
                <a:cs typeface="OpenDyslexic" charset="0"/>
              </a:rPr>
              <a:t>i</a:t>
            </a:r>
            <a:endParaRPr lang="en-GB" dirty="0">
              <a:latin typeface="OpenDyslexicAlta" pitchFamily="2" charset="77"/>
              <a:ea typeface="OpenDyslexic" charset="0"/>
              <a:cs typeface="OpenDyslexic" charset="0"/>
            </a:endParaRPr>
          </a:p>
        </p:txBody>
      </p:sp>
      <p:sp>
        <p:nvSpPr>
          <p:cNvPr id="126" name="TextBox 125"/>
          <p:cNvSpPr txBox="1"/>
          <p:nvPr/>
        </p:nvSpPr>
        <p:spPr>
          <a:xfrm>
            <a:off x="4433666" y="2299103"/>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l</a:t>
            </a:r>
          </a:p>
        </p:txBody>
      </p:sp>
      <p:sp>
        <p:nvSpPr>
          <p:cNvPr id="127" name="TextBox 126"/>
          <p:cNvSpPr txBox="1"/>
          <p:nvPr/>
        </p:nvSpPr>
        <p:spPr>
          <a:xfrm>
            <a:off x="3848132" y="2673240"/>
            <a:ext cx="316847" cy="369332"/>
          </a:xfrm>
          <a:prstGeom prst="rect">
            <a:avLst/>
          </a:prstGeom>
          <a:noFill/>
        </p:spPr>
        <p:txBody>
          <a:bodyPr wrap="square" rtlCol="0">
            <a:spAutoFit/>
          </a:bodyPr>
          <a:lstStyle/>
          <a:p>
            <a:pPr algn="ctr"/>
            <a:r>
              <a:rPr lang="en-GB" dirty="0" err="1">
                <a:latin typeface="OpenDyslexicAlta" pitchFamily="2" charset="77"/>
                <a:ea typeface="OpenDyslexic" charset="0"/>
                <a:cs typeface="OpenDyslexic" charset="0"/>
              </a:rPr>
              <a:t>i</a:t>
            </a:r>
            <a:endParaRPr lang="en-GB" dirty="0">
              <a:latin typeface="OpenDyslexicAlta" pitchFamily="2" charset="77"/>
              <a:ea typeface="OpenDyslexic" charset="0"/>
              <a:cs typeface="OpenDyslexic" charset="0"/>
            </a:endParaRPr>
          </a:p>
        </p:txBody>
      </p:sp>
      <p:sp>
        <p:nvSpPr>
          <p:cNvPr id="128" name="TextBox 127"/>
          <p:cNvSpPr txBox="1"/>
          <p:nvPr/>
        </p:nvSpPr>
        <p:spPr>
          <a:xfrm>
            <a:off x="4220366" y="2673002"/>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l</a:t>
            </a:r>
          </a:p>
        </p:txBody>
      </p:sp>
      <p:sp>
        <p:nvSpPr>
          <p:cNvPr id="129" name="TextBox 128"/>
          <p:cNvSpPr txBox="1"/>
          <p:nvPr/>
        </p:nvSpPr>
        <p:spPr>
          <a:xfrm>
            <a:off x="4637482" y="2673002"/>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d</a:t>
            </a:r>
          </a:p>
        </p:txBody>
      </p:sp>
      <p:sp>
        <p:nvSpPr>
          <p:cNvPr id="130" name="TextBox 129"/>
          <p:cNvSpPr txBox="1"/>
          <p:nvPr/>
        </p:nvSpPr>
        <p:spPr>
          <a:xfrm>
            <a:off x="4960571" y="1267982"/>
            <a:ext cx="1195863" cy="1323439"/>
          </a:xfrm>
          <a:prstGeom prst="rect">
            <a:avLst/>
          </a:prstGeom>
          <a:noFill/>
        </p:spPr>
        <p:txBody>
          <a:bodyPr wrap="square" rtlCol="0">
            <a:spAutoFit/>
          </a:bodyPr>
          <a:lstStyle/>
          <a:p>
            <a:r>
              <a:rPr lang="en-GB" sz="1600" dirty="0">
                <a:latin typeface="OpenDyslexicAlta" pitchFamily="2" charset="77"/>
                <a:ea typeface="OpenDyslexic" charset="0"/>
                <a:cs typeface="OpenDyslexic" charset="0"/>
              </a:rPr>
              <a:t>Have a go at building your spellings.</a:t>
            </a:r>
          </a:p>
        </p:txBody>
      </p:sp>
    </p:spTree>
    <p:extLst>
      <p:ext uri="{BB962C8B-B14F-4D97-AF65-F5344CB8AC3E}">
        <p14:creationId xmlns:p14="http://schemas.microsoft.com/office/powerpoint/2010/main" val="5240199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chemeClr val="accent4">
                        <a:lumMod val="20000"/>
                        <a:lumOff val="80000"/>
                      </a:schemeClr>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wild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climb</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most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only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both</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old</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cold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gold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hold </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told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17776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2</a:t>
                      </a:r>
                    </a:p>
                  </a:txBody>
                  <a:tcPr/>
                </a:tc>
                <a:tc rowSpan="2">
                  <a:txBody>
                    <a:bodyPr/>
                    <a:lstStyle/>
                    <a:p>
                      <a:r>
                        <a:rPr lang="en-GB" sz="1400" b="1" i="0" baseline="0" dirty="0">
                          <a:solidFill>
                            <a:srgbClr val="FF3860"/>
                          </a:solidFill>
                          <a:latin typeface="Muli" pitchFamily="2" charset="77"/>
                        </a:rPr>
                        <a:t>Challenge Words</a:t>
                      </a:r>
                    </a:p>
                    <a:p>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Rectangle 2"/>
          <p:cNvSpPr/>
          <p:nvPr/>
        </p:nvSpPr>
        <p:spPr>
          <a:xfrm>
            <a:off x="4005408" y="139699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6" name="Rectangle 15"/>
          <p:cNvSpPr/>
          <p:nvPr/>
        </p:nvSpPr>
        <p:spPr>
          <a:xfrm>
            <a:off x="4193081" y="180947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7" name="Rectangle 16"/>
          <p:cNvSpPr/>
          <p:nvPr/>
        </p:nvSpPr>
        <p:spPr>
          <a:xfrm>
            <a:off x="3395385"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8" name="Rectangle 17"/>
          <p:cNvSpPr/>
          <p:nvPr/>
        </p:nvSpPr>
        <p:spPr>
          <a:xfrm>
            <a:off x="4005408" y="222195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19" name="Rectangle 18"/>
          <p:cNvSpPr/>
          <p:nvPr/>
        </p:nvSpPr>
        <p:spPr>
          <a:xfrm>
            <a:off x="3598726" y="222195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0" name="Rectangle 19"/>
          <p:cNvSpPr/>
          <p:nvPr/>
        </p:nvSpPr>
        <p:spPr>
          <a:xfrm>
            <a:off x="4412090" y="222195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1" name="Rectangle 20"/>
          <p:cNvSpPr/>
          <p:nvPr/>
        </p:nvSpPr>
        <p:spPr>
          <a:xfrm>
            <a:off x="3786399" y="180947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2" name="Rectangle 21"/>
          <p:cNvSpPr/>
          <p:nvPr/>
        </p:nvSpPr>
        <p:spPr>
          <a:xfrm>
            <a:off x="4606528"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3" name="Rectangle 22"/>
          <p:cNvSpPr/>
          <p:nvPr/>
        </p:nvSpPr>
        <p:spPr>
          <a:xfrm>
            <a:off x="4202032"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4" name="Rectangle 23"/>
          <p:cNvSpPr/>
          <p:nvPr/>
        </p:nvSpPr>
        <p:spPr>
          <a:xfrm>
            <a:off x="3800419"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Muli" pitchFamily="2" charset="77"/>
            </a:endParaRPr>
          </a:p>
        </p:txBody>
      </p:sp>
      <p:sp>
        <p:nvSpPr>
          <p:cNvPr id="25" name="Rectangle 24"/>
          <p:cNvSpPr/>
          <p:nvPr/>
        </p:nvSpPr>
        <p:spPr>
          <a:xfrm>
            <a:off x="4021076" y="454104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g</a:t>
            </a:r>
          </a:p>
        </p:txBody>
      </p:sp>
      <p:sp>
        <p:nvSpPr>
          <p:cNvPr id="26" name="Rectangle 25"/>
          <p:cNvSpPr/>
          <p:nvPr/>
        </p:nvSpPr>
        <p:spPr>
          <a:xfrm>
            <a:off x="4208749" y="495352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27" name="Rectangle 26"/>
          <p:cNvSpPr/>
          <p:nvPr/>
        </p:nvSpPr>
        <p:spPr>
          <a:xfrm>
            <a:off x="3411053" y="577847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g</a:t>
            </a:r>
          </a:p>
        </p:txBody>
      </p:sp>
      <p:sp>
        <p:nvSpPr>
          <p:cNvPr id="28" name="Rectangle 27"/>
          <p:cNvSpPr/>
          <p:nvPr/>
        </p:nvSpPr>
        <p:spPr>
          <a:xfrm>
            <a:off x="4021076" y="536599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29" name="Rectangle 28"/>
          <p:cNvSpPr/>
          <p:nvPr/>
        </p:nvSpPr>
        <p:spPr>
          <a:xfrm>
            <a:off x="3614394" y="536599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g</a:t>
            </a:r>
          </a:p>
        </p:txBody>
      </p:sp>
      <p:sp>
        <p:nvSpPr>
          <p:cNvPr id="30" name="Rectangle 29"/>
          <p:cNvSpPr/>
          <p:nvPr/>
        </p:nvSpPr>
        <p:spPr>
          <a:xfrm>
            <a:off x="4427758" y="536599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31" name="Rectangle 30"/>
          <p:cNvSpPr/>
          <p:nvPr/>
        </p:nvSpPr>
        <p:spPr>
          <a:xfrm>
            <a:off x="3802067" y="495352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g</a:t>
            </a:r>
          </a:p>
        </p:txBody>
      </p:sp>
      <p:sp>
        <p:nvSpPr>
          <p:cNvPr id="32" name="Rectangle 31"/>
          <p:cNvSpPr/>
          <p:nvPr/>
        </p:nvSpPr>
        <p:spPr>
          <a:xfrm>
            <a:off x="4622196" y="577847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d</a:t>
            </a:r>
          </a:p>
        </p:txBody>
      </p:sp>
      <p:sp>
        <p:nvSpPr>
          <p:cNvPr id="33" name="Rectangle 32"/>
          <p:cNvSpPr/>
          <p:nvPr/>
        </p:nvSpPr>
        <p:spPr>
          <a:xfrm>
            <a:off x="4217700" y="577847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34" name="Rectangle 33"/>
          <p:cNvSpPr/>
          <p:nvPr/>
        </p:nvSpPr>
        <p:spPr>
          <a:xfrm>
            <a:off x="3816087" y="577847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35" name="Rectangle 34"/>
          <p:cNvSpPr/>
          <p:nvPr/>
        </p:nvSpPr>
        <p:spPr>
          <a:xfrm>
            <a:off x="5323742" y="2957719"/>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c</a:t>
            </a:r>
          </a:p>
        </p:txBody>
      </p:sp>
      <p:sp>
        <p:nvSpPr>
          <p:cNvPr id="36" name="Rectangle 35"/>
          <p:cNvSpPr/>
          <p:nvPr/>
        </p:nvSpPr>
        <p:spPr>
          <a:xfrm>
            <a:off x="5511415" y="3370195"/>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c</a:t>
            </a:r>
          </a:p>
        </p:txBody>
      </p:sp>
      <p:sp>
        <p:nvSpPr>
          <p:cNvPr id="37" name="Rectangle 36"/>
          <p:cNvSpPr/>
          <p:nvPr/>
        </p:nvSpPr>
        <p:spPr>
          <a:xfrm>
            <a:off x="4713719" y="419514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c</a:t>
            </a:r>
          </a:p>
        </p:txBody>
      </p:sp>
      <p:sp>
        <p:nvSpPr>
          <p:cNvPr id="38" name="Rectangle 37"/>
          <p:cNvSpPr/>
          <p:nvPr/>
        </p:nvSpPr>
        <p:spPr>
          <a:xfrm>
            <a:off x="5323742" y="378267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39" name="Rectangle 38"/>
          <p:cNvSpPr/>
          <p:nvPr/>
        </p:nvSpPr>
        <p:spPr>
          <a:xfrm>
            <a:off x="4917060" y="378267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c</a:t>
            </a:r>
          </a:p>
        </p:txBody>
      </p:sp>
      <p:sp>
        <p:nvSpPr>
          <p:cNvPr id="40" name="Rectangle 39"/>
          <p:cNvSpPr/>
          <p:nvPr/>
        </p:nvSpPr>
        <p:spPr>
          <a:xfrm>
            <a:off x="5730424" y="378267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41" name="Rectangle 40"/>
          <p:cNvSpPr/>
          <p:nvPr/>
        </p:nvSpPr>
        <p:spPr>
          <a:xfrm>
            <a:off x="5104733" y="3370195"/>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c</a:t>
            </a:r>
          </a:p>
        </p:txBody>
      </p:sp>
      <p:sp>
        <p:nvSpPr>
          <p:cNvPr id="42" name="Rectangle 41"/>
          <p:cNvSpPr/>
          <p:nvPr/>
        </p:nvSpPr>
        <p:spPr>
          <a:xfrm>
            <a:off x="5924862" y="419514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d</a:t>
            </a:r>
          </a:p>
        </p:txBody>
      </p:sp>
      <p:sp>
        <p:nvSpPr>
          <p:cNvPr id="43" name="Rectangle 42"/>
          <p:cNvSpPr/>
          <p:nvPr/>
        </p:nvSpPr>
        <p:spPr>
          <a:xfrm>
            <a:off x="5520366" y="419514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44" name="Rectangle 43"/>
          <p:cNvSpPr/>
          <p:nvPr/>
        </p:nvSpPr>
        <p:spPr>
          <a:xfrm>
            <a:off x="5118753" y="419514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45" name="Rectangle 44"/>
          <p:cNvSpPr/>
          <p:nvPr/>
        </p:nvSpPr>
        <p:spPr>
          <a:xfrm>
            <a:off x="6649774" y="139699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m</a:t>
            </a:r>
          </a:p>
        </p:txBody>
      </p:sp>
      <p:sp>
        <p:nvSpPr>
          <p:cNvPr id="46" name="Rectangle 45"/>
          <p:cNvSpPr/>
          <p:nvPr/>
        </p:nvSpPr>
        <p:spPr>
          <a:xfrm>
            <a:off x="6837447" y="180947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47" name="Rectangle 46"/>
          <p:cNvSpPr/>
          <p:nvPr/>
        </p:nvSpPr>
        <p:spPr>
          <a:xfrm>
            <a:off x="6039751"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m</a:t>
            </a:r>
          </a:p>
        </p:txBody>
      </p:sp>
      <p:sp>
        <p:nvSpPr>
          <p:cNvPr id="48" name="Rectangle 47"/>
          <p:cNvSpPr/>
          <p:nvPr/>
        </p:nvSpPr>
        <p:spPr>
          <a:xfrm>
            <a:off x="6649774" y="222195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49" name="Rectangle 48"/>
          <p:cNvSpPr/>
          <p:nvPr/>
        </p:nvSpPr>
        <p:spPr>
          <a:xfrm>
            <a:off x="6243092" y="222195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m</a:t>
            </a:r>
          </a:p>
        </p:txBody>
      </p:sp>
      <p:sp>
        <p:nvSpPr>
          <p:cNvPr id="50" name="Rectangle 49"/>
          <p:cNvSpPr/>
          <p:nvPr/>
        </p:nvSpPr>
        <p:spPr>
          <a:xfrm>
            <a:off x="7056456" y="222195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s</a:t>
            </a:r>
          </a:p>
        </p:txBody>
      </p:sp>
      <p:sp>
        <p:nvSpPr>
          <p:cNvPr id="51" name="Rectangle 50"/>
          <p:cNvSpPr/>
          <p:nvPr/>
        </p:nvSpPr>
        <p:spPr>
          <a:xfrm>
            <a:off x="6430765" y="180947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m</a:t>
            </a:r>
          </a:p>
        </p:txBody>
      </p:sp>
      <p:sp>
        <p:nvSpPr>
          <p:cNvPr id="52" name="Rectangle 51"/>
          <p:cNvSpPr/>
          <p:nvPr/>
        </p:nvSpPr>
        <p:spPr>
          <a:xfrm>
            <a:off x="7250894"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t</a:t>
            </a:r>
          </a:p>
        </p:txBody>
      </p:sp>
      <p:sp>
        <p:nvSpPr>
          <p:cNvPr id="53" name="Rectangle 52"/>
          <p:cNvSpPr/>
          <p:nvPr/>
        </p:nvSpPr>
        <p:spPr>
          <a:xfrm>
            <a:off x="6846398"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s</a:t>
            </a:r>
          </a:p>
        </p:txBody>
      </p:sp>
      <p:sp>
        <p:nvSpPr>
          <p:cNvPr id="54" name="Rectangle 53"/>
          <p:cNvSpPr/>
          <p:nvPr/>
        </p:nvSpPr>
        <p:spPr>
          <a:xfrm>
            <a:off x="6444785" y="263442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55" name="Rectangle 54"/>
          <p:cNvSpPr/>
          <p:nvPr/>
        </p:nvSpPr>
        <p:spPr>
          <a:xfrm>
            <a:off x="6210232" y="492787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t</a:t>
            </a:r>
          </a:p>
        </p:txBody>
      </p:sp>
      <p:sp>
        <p:nvSpPr>
          <p:cNvPr id="56" name="Rectangle 55"/>
          <p:cNvSpPr/>
          <p:nvPr/>
        </p:nvSpPr>
        <p:spPr>
          <a:xfrm>
            <a:off x="6397905" y="534035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57" name="Rectangle 56"/>
          <p:cNvSpPr/>
          <p:nvPr/>
        </p:nvSpPr>
        <p:spPr>
          <a:xfrm>
            <a:off x="5600209" y="616530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t</a:t>
            </a:r>
          </a:p>
        </p:txBody>
      </p:sp>
      <p:sp>
        <p:nvSpPr>
          <p:cNvPr id="58" name="Rectangle 57"/>
          <p:cNvSpPr/>
          <p:nvPr/>
        </p:nvSpPr>
        <p:spPr>
          <a:xfrm>
            <a:off x="6210232" y="575282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59" name="Rectangle 58"/>
          <p:cNvSpPr/>
          <p:nvPr/>
        </p:nvSpPr>
        <p:spPr>
          <a:xfrm>
            <a:off x="5803550" y="575282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t</a:t>
            </a:r>
          </a:p>
        </p:txBody>
      </p:sp>
      <p:sp>
        <p:nvSpPr>
          <p:cNvPr id="60" name="Rectangle 59"/>
          <p:cNvSpPr/>
          <p:nvPr/>
        </p:nvSpPr>
        <p:spPr>
          <a:xfrm>
            <a:off x="6616914" y="575282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61" name="Rectangle 60"/>
          <p:cNvSpPr/>
          <p:nvPr/>
        </p:nvSpPr>
        <p:spPr>
          <a:xfrm>
            <a:off x="5991223" y="534035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t</a:t>
            </a:r>
          </a:p>
        </p:txBody>
      </p:sp>
      <p:sp>
        <p:nvSpPr>
          <p:cNvPr id="62" name="Rectangle 61"/>
          <p:cNvSpPr/>
          <p:nvPr/>
        </p:nvSpPr>
        <p:spPr>
          <a:xfrm>
            <a:off x="6811352" y="616530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d</a:t>
            </a:r>
          </a:p>
        </p:txBody>
      </p:sp>
      <p:sp>
        <p:nvSpPr>
          <p:cNvPr id="63" name="Rectangle 62"/>
          <p:cNvSpPr/>
          <p:nvPr/>
        </p:nvSpPr>
        <p:spPr>
          <a:xfrm>
            <a:off x="6406856" y="616530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64" name="Rectangle 63"/>
          <p:cNvSpPr/>
          <p:nvPr/>
        </p:nvSpPr>
        <p:spPr>
          <a:xfrm>
            <a:off x="6005243" y="616530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65" name="Rectangle 64"/>
          <p:cNvSpPr/>
          <p:nvPr/>
        </p:nvSpPr>
        <p:spPr>
          <a:xfrm>
            <a:off x="7563416" y="332772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h</a:t>
            </a:r>
          </a:p>
        </p:txBody>
      </p:sp>
      <p:sp>
        <p:nvSpPr>
          <p:cNvPr id="66" name="Rectangle 65"/>
          <p:cNvSpPr/>
          <p:nvPr/>
        </p:nvSpPr>
        <p:spPr>
          <a:xfrm>
            <a:off x="7751089" y="374020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67" name="Rectangle 66"/>
          <p:cNvSpPr/>
          <p:nvPr/>
        </p:nvSpPr>
        <p:spPr>
          <a:xfrm>
            <a:off x="6953393" y="456515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h</a:t>
            </a:r>
          </a:p>
        </p:txBody>
      </p:sp>
      <p:sp>
        <p:nvSpPr>
          <p:cNvPr id="68" name="Rectangle 67"/>
          <p:cNvSpPr/>
          <p:nvPr/>
        </p:nvSpPr>
        <p:spPr>
          <a:xfrm>
            <a:off x="7563416" y="415268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69" name="Rectangle 68"/>
          <p:cNvSpPr/>
          <p:nvPr/>
        </p:nvSpPr>
        <p:spPr>
          <a:xfrm>
            <a:off x="7156734" y="415268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h</a:t>
            </a:r>
          </a:p>
        </p:txBody>
      </p:sp>
      <p:sp>
        <p:nvSpPr>
          <p:cNvPr id="70" name="Rectangle 69"/>
          <p:cNvSpPr/>
          <p:nvPr/>
        </p:nvSpPr>
        <p:spPr>
          <a:xfrm>
            <a:off x="7970098" y="415268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71" name="Rectangle 70"/>
          <p:cNvSpPr/>
          <p:nvPr/>
        </p:nvSpPr>
        <p:spPr>
          <a:xfrm>
            <a:off x="7344407" y="374020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h</a:t>
            </a:r>
          </a:p>
        </p:txBody>
      </p:sp>
      <p:sp>
        <p:nvSpPr>
          <p:cNvPr id="72" name="Rectangle 71"/>
          <p:cNvSpPr/>
          <p:nvPr/>
        </p:nvSpPr>
        <p:spPr>
          <a:xfrm>
            <a:off x="8164536" y="456515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d</a:t>
            </a:r>
          </a:p>
        </p:txBody>
      </p:sp>
      <p:sp>
        <p:nvSpPr>
          <p:cNvPr id="73" name="Rectangle 72"/>
          <p:cNvSpPr/>
          <p:nvPr/>
        </p:nvSpPr>
        <p:spPr>
          <a:xfrm>
            <a:off x="7760040" y="456515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74" name="Rectangle 73"/>
          <p:cNvSpPr/>
          <p:nvPr/>
        </p:nvSpPr>
        <p:spPr>
          <a:xfrm>
            <a:off x="7358427" y="456515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75" name="Rectangle 74"/>
          <p:cNvSpPr/>
          <p:nvPr/>
        </p:nvSpPr>
        <p:spPr>
          <a:xfrm>
            <a:off x="8922308" y="143277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76" name="Rectangle 75"/>
          <p:cNvSpPr/>
          <p:nvPr/>
        </p:nvSpPr>
        <p:spPr>
          <a:xfrm>
            <a:off x="9109981" y="184524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n</a:t>
            </a:r>
          </a:p>
        </p:txBody>
      </p:sp>
      <p:sp>
        <p:nvSpPr>
          <p:cNvPr id="77" name="Rectangle 76"/>
          <p:cNvSpPr/>
          <p:nvPr/>
        </p:nvSpPr>
        <p:spPr>
          <a:xfrm>
            <a:off x="8312285" y="267020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78" name="Rectangle 77"/>
          <p:cNvSpPr/>
          <p:nvPr/>
        </p:nvSpPr>
        <p:spPr>
          <a:xfrm>
            <a:off x="8922308" y="225772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n</a:t>
            </a:r>
          </a:p>
        </p:txBody>
      </p:sp>
      <p:sp>
        <p:nvSpPr>
          <p:cNvPr id="79" name="Rectangle 78"/>
          <p:cNvSpPr/>
          <p:nvPr/>
        </p:nvSpPr>
        <p:spPr>
          <a:xfrm>
            <a:off x="8515626" y="225772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80" name="Rectangle 79"/>
          <p:cNvSpPr/>
          <p:nvPr/>
        </p:nvSpPr>
        <p:spPr>
          <a:xfrm>
            <a:off x="9328990" y="225772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81" name="Rectangle 80"/>
          <p:cNvSpPr/>
          <p:nvPr/>
        </p:nvSpPr>
        <p:spPr>
          <a:xfrm>
            <a:off x="8703299" y="184524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82" name="Rectangle 81"/>
          <p:cNvSpPr/>
          <p:nvPr/>
        </p:nvSpPr>
        <p:spPr>
          <a:xfrm>
            <a:off x="9523428" y="267020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y</a:t>
            </a:r>
          </a:p>
        </p:txBody>
      </p:sp>
      <p:sp>
        <p:nvSpPr>
          <p:cNvPr id="83" name="Rectangle 82"/>
          <p:cNvSpPr/>
          <p:nvPr/>
        </p:nvSpPr>
        <p:spPr>
          <a:xfrm>
            <a:off x="9118932" y="267020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84" name="Rectangle 83"/>
          <p:cNvSpPr/>
          <p:nvPr/>
        </p:nvSpPr>
        <p:spPr>
          <a:xfrm>
            <a:off x="8717319" y="267020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n</a:t>
            </a:r>
          </a:p>
        </p:txBody>
      </p:sp>
      <p:sp>
        <p:nvSpPr>
          <p:cNvPr id="85" name="Rectangle 84"/>
          <p:cNvSpPr/>
          <p:nvPr/>
        </p:nvSpPr>
        <p:spPr>
          <a:xfrm>
            <a:off x="10737285" y="2128992"/>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b</a:t>
            </a:r>
          </a:p>
        </p:txBody>
      </p:sp>
      <p:sp>
        <p:nvSpPr>
          <p:cNvPr id="86" name="Rectangle 85"/>
          <p:cNvSpPr/>
          <p:nvPr/>
        </p:nvSpPr>
        <p:spPr>
          <a:xfrm>
            <a:off x="10924958" y="254146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87" name="Rectangle 86"/>
          <p:cNvSpPr/>
          <p:nvPr/>
        </p:nvSpPr>
        <p:spPr>
          <a:xfrm>
            <a:off x="10127262" y="336642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b</a:t>
            </a:r>
          </a:p>
        </p:txBody>
      </p:sp>
      <p:sp>
        <p:nvSpPr>
          <p:cNvPr id="88" name="Rectangle 87"/>
          <p:cNvSpPr/>
          <p:nvPr/>
        </p:nvSpPr>
        <p:spPr>
          <a:xfrm>
            <a:off x="10737285" y="295394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89" name="Rectangle 88"/>
          <p:cNvSpPr/>
          <p:nvPr/>
        </p:nvSpPr>
        <p:spPr>
          <a:xfrm>
            <a:off x="10330603" y="295394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b</a:t>
            </a:r>
          </a:p>
        </p:txBody>
      </p:sp>
      <p:sp>
        <p:nvSpPr>
          <p:cNvPr id="90" name="Rectangle 89"/>
          <p:cNvSpPr/>
          <p:nvPr/>
        </p:nvSpPr>
        <p:spPr>
          <a:xfrm>
            <a:off x="11143967" y="2953944"/>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t</a:t>
            </a:r>
          </a:p>
        </p:txBody>
      </p:sp>
      <p:sp>
        <p:nvSpPr>
          <p:cNvPr id="91" name="Rectangle 90"/>
          <p:cNvSpPr/>
          <p:nvPr/>
        </p:nvSpPr>
        <p:spPr>
          <a:xfrm>
            <a:off x="10518276" y="2541468"/>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b</a:t>
            </a:r>
          </a:p>
        </p:txBody>
      </p:sp>
      <p:sp>
        <p:nvSpPr>
          <p:cNvPr id="92" name="Rectangle 91"/>
          <p:cNvSpPr/>
          <p:nvPr/>
        </p:nvSpPr>
        <p:spPr>
          <a:xfrm>
            <a:off x="11338405" y="336642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h</a:t>
            </a:r>
          </a:p>
        </p:txBody>
      </p:sp>
      <p:sp>
        <p:nvSpPr>
          <p:cNvPr id="93" name="Rectangle 92"/>
          <p:cNvSpPr/>
          <p:nvPr/>
        </p:nvSpPr>
        <p:spPr>
          <a:xfrm>
            <a:off x="10933909" y="336642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t</a:t>
            </a:r>
          </a:p>
        </p:txBody>
      </p:sp>
      <p:sp>
        <p:nvSpPr>
          <p:cNvPr id="94" name="Rectangle 93"/>
          <p:cNvSpPr/>
          <p:nvPr/>
        </p:nvSpPr>
        <p:spPr>
          <a:xfrm>
            <a:off x="10532296" y="3366420"/>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95" name="Rectangle 94"/>
          <p:cNvSpPr/>
          <p:nvPr/>
        </p:nvSpPr>
        <p:spPr>
          <a:xfrm>
            <a:off x="10931723" y="408683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96" name="Rectangle 95"/>
          <p:cNvSpPr/>
          <p:nvPr/>
        </p:nvSpPr>
        <p:spPr>
          <a:xfrm>
            <a:off x="11131013" y="450510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98" name="Rectangle 97"/>
          <p:cNvSpPr/>
          <p:nvPr/>
        </p:nvSpPr>
        <p:spPr>
          <a:xfrm>
            <a:off x="10943340" y="491757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99" name="Rectangle 98"/>
          <p:cNvSpPr/>
          <p:nvPr/>
        </p:nvSpPr>
        <p:spPr>
          <a:xfrm>
            <a:off x="10536658" y="491757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100" name="Rectangle 99"/>
          <p:cNvSpPr/>
          <p:nvPr/>
        </p:nvSpPr>
        <p:spPr>
          <a:xfrm>
            <a:off x="11350022" y="491757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d</a:t>
            </a:r>
          </a:p>
        </p:txBody>
      </p:sp>
      <p:sp>
        <p:nvSpPr>
          <p:cNvPr id="101" name="Rectangle 100"/>
          <p:cNvSpPr/>
          <p:nvPr/>
        </p:nvSpPr>
        <p:spPr>
          <a:xfrm>
            <a:off x="10724331" y="450510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o</a:t>
            </a:r>
          </a:p>
        </p:txBody>
      </p:sp>
      <p:sp>
        <p:nvSpPr>
          <p:cNvPr id="105" name="Rectangle 104"/>
          <p:cNvSpPr/>
          <p:nvPr/>
        </p:nvSpPr>
        <p:spPr>
          <a:xfrm>
            <a:off x="9008218" y="4401385"/>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c</a:t>
            </a:r>
          </a:p>
        </p:txBody>
      </p:sp>
      <p:sp>
        <p:nvSpPr>
          <p:cNvPr id="106" name="Rectangle 105"/>
          <p:cNvSpPr/>
          <p:nvPr/>
        </p:nvSpPr>
        <p:spPr>
          <a:xfrm>
            <a:off x="9195891" y="481386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107" name="Rectangle 106"/>
          <p:cNvSpPr/>
          <p:nvPr/>
        </p:nvSpPr>
        <p:spPr>
          <a:xfrm>
            <a:off x="8398195" y="563881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c</a:t>
            </a:r>
          </a:p>
        </p:txBody>
      </p:sp>
      <p:sp>
        <p:nvSpPr>
          <p:cNvPr id="108" name="Rectangle 107"/>
          <p:cNvSpPr/>
          <p:nvPr/>
        </p:nvSpPr>
        <p:spPr>
          <a:xfrm>
            <a:off x="9008218" y="522633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109" name="Rectangle 108"/>
          <p:cNvSpPr/>
          <p:nvPr/>
        </p:nvSpPr>
        <p:spPr>
          <a:xfrm>
            <a:off x="8601536" y="522633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c</a:t>
            </a:r>
          </a:p>
        </p:txBody>
      </p:sp>
      <p:sp>
        <p:nvSpPr>
          <p:cNvPr id="110" name="Rectangle 109"/>
          <p:cNvSpPr/>
          <p:nvPr/>
        </p:nvSpPr>
        <p:spPr>
          <a:xfrm>
            <a:off x="9414900" y="5226337"/>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FF3860"/>
                </a:solidFill>
                <a:latin typeface="Muli" pitchFamily="2" charset="77"/>
              </a:rPr>
              <a:t>i</a:t>
            </a:r>
            <a:endParaRPr lang="en-GB" dirty="0">
              <a:solidFill>
                <a:srgbClr val="FF3860"/>
              </a:solidFill>
              <a:latin typeface="Muli" pitchFamily="2" charset="77"/>
            </a:endParaRPr>
          </a:p>
        </p:txBody>
      </p:sp>
      <p:sp>
        <p:nvSpPr>
          <p:cNvPr id="111" name="Rectangle 110"/>
          <p:cNvSpPr/>
          <p:nvPr/>
        </p:nvSpPr>
        <p:spPr>
          <a:xfrm>
            <a:off x="8789209" y="4813861"/>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c</a:t>
            </a:r>
          </a:p>
        </p:txBody>
      </p:sp>
      <p:sp>
        <p:nvSpPr>
          <p:cNvPr id="112" name="Rectangle 111"/>
          <p:cNvSpPr/>
          <p:nvPr/>
        </p:nvSpPr>
        <p:spPr>
          <a:xfrm>
            <a:off x="9609338" y="563881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m</a:t>
            </a:r>
          </a:p>
        </p:txBody>
      </p:sp>
      <p:sp>
        <p:nvSpPr>
          <p:cNvPr id="113" name="Rectangle 112"/>
          <p:cNvSpPr/>
          <p:nvPr/>
        </p:nvSpPr>
        <p:spPr>
          <a:xfrm>
            <a:off x="9204842" y="563881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FF3860"/>
                </a:solidFill>
                <a:latin typeface="Muli" pitchFamily="2" charset="77"/>
              </a:rPr>
              <a:t>i</a:t>
            </a:r>
            <a:endParaRPr lang="en-GB" dirty="0">
              <a:solidFill>
                <a:srgbClr val="FF3860"/>
              </a:solidFill>
              <a:latin typeface="Muli" pitchFamily="2" charset="77"/>
            </a:endParaRPr>
          </a:p>
        </p:txBody>
      </p:sp>
      <p:sp>
        <p:nvSpPr>
          <p:cNvPr id="114" name="Rectangle 113"/>
          <p:cNvSpPr/>
          <p:nvPr/>
        </p:nvSpPr>
        <p:spPr>
          <a:xfrm>
            <a:off x="8803229" y="5638813"/>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115" name="Rectangle 114"/>
          <p:cNvSpPr/>
          <p:nvPr/>
        </p:nvSpPr>
        <p:spPr>
          <a:xfrm>
            <a:off x="9777548" y="604763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b</a:t>
            </a:r>
          </a:p>
        </p:txBody>
      </p:sp>
      <p:sp>
        <p:nvSpPr>
          <p:cNvPr id="116" name="Rectangle 115"/>
          <p:cNvSpPr/>
          <p:nvPr/>
        </p:nvSpPr>
        <p:spPr>
          <a:xfrm>
            <a:off x="9370866" y="604763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m</a:t>
            </a:r>
          </a:p>
        </p:txBody>
      </p:sp>
      <p:sp>
        <p:nvSpPr>
          <p:cNvPr id="117" name="Rectangle 116"/>
          <p:cNvSpPr/>
          <p:nvPr/>
        </p:nvSpPr>
        <p:spPr>
          <a:xfrm>
            <a:off x="8973087" y="604763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FF3860"/>
                </a:solidFill>
                <a:latin typeface="Muli" pitchFamily="2" charset="77"/>
              </a:rPr>
              <a:t>i</a:t>
            </a:r>
            <a:endParaRPr lang="en-GB" dirty="0">
              <a:solidFill>
                <a:srgbClr val="FF3860"/>
              </a:solidFill>
              <a:latin typeface="Muli" pitchFamily="2" charset="77"/>
            </a:endParaRPr>
          </a:p>
        </p:txBody>
      </p:sp>
      <p:sp>
        <p:nvSpPr>
          <p:cNvPr id="118" name="Rectangle 117"/>
          <p:cNvSpPr/>
          <p:nvPr/>
        </p:nvSpPr>
        <p:spPr>
          <a:xfrm>
            <a:off x="8573122" y="604763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l</a:t>
            </a:r>
          </a:p>
        </p:txBody>
      </p:sp>
      <p:sp>
        <p:nvSpPr>
          <p:cNvPr id="119" name="Rectangle 118"/>
          <p:cNvSpPr/>
          <p:nvPr/>
        </p:nvSpPr>
        <p:spPr>
          <a:xfrm>
            <a:off x="8177273" y="6047636"/>
            <a:ext cx="406682" cy="41247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FF3860"/>
                </a:solidFill>
                <a:latin typeface="Muli" pitchFamily="2" charset="77"/>
              </a:rPr>
              <a:t>c</a:t>
            </a:r>
          </a:p>
        </p:txBody>
      </p:sp>
      <p:sp>
        <p:nvSpPr>
          <p:cNvPr id="120" name="TextBox 119"/>
          <p:cNvSpPr txBox="1"/>
          <p:nvPr/>
        </p:nvSpPr>
        <p:spPr>
          <a:xfrm>
            <a:off x="4043608" y="1418570"/>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w</a:t>
            </a:r>
          </a:p>
        </p:txBody>
      </p:sp>
      <p:sp>
        <p:nvSpPr>
          <p:cNvPr id="121" name="TextBox 120"/>
          <p:cNvSpPr txBox="1"/>
          <p:nvPr/>
        </p:nvSpPr>
        <p:spPr>
          <a:xfrm>
            <a:off x="3821596" y="1852618"/>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w</a:t>
            </a:r>
          </a:p>
        </p:txBody>
      </p:sp>
      <p:sp>
        <p:nvSpPr>
          <p:cNvPr id="122" name="TextBox 121"/>
          <p:cNvSpPr txBox="1"/>
          <p:nvPr/>
        </p:nvSpPr>
        <p:spPr>
          <a:xfrm>
            <a:off x="3618207" y="2268941"/>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w</a:t>
            </a:r>
          </a:p>
        </p:txBody>
      </p:sp>
      <p:sp>
        <p:nvSpPr>
          <p:cNvPr id="123" name="TextBox 122"/>
          <p:cNvSpPr txBox="1"/>
          <p:nvPr/>
        </p:nvSpPr>
        <p:spPr>
          <a:xfrm>
            <a:off x="3441619" y="2670200"/>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w</a:t>
            </a:r>
          </a:p>
        </p:txBody>
      </p:sp>
      <p:sp>
        <p:nvSpPr>
          <p:cNvPr id="124" name="TextBox 123"/>
          <p:cNvSpPr txBox="1"/>
          <p:nvPr/>
        </p:nvSpPr>
        <p:spPr>
          <a:xfrm>
            <a:off x="4230053" y="1852618"/>
            <a:ext cx="316847" cy="369332"/>
          </a:xfrm>
          <a:prstGeom prst="rect">
            <a:avLst/>
          </a:prstGeom>
          <a:noFill/>
        </p:spPr>
        <p:txBody>
          <a:bodyPr wrap="square" rtlCol="0">
            <a:spAutoFit/>
          </a:bodyPr>
          <a:lstStyle/>
          <a:p>
            <a:pPr algn="ctr"/>
            <a:r>
              <a:rPr lang="en-GB" dirty="0" err="1">
                <a:latin typeface="OpenDyslexicAlta" pitchFamily="2" charset="77"/>
                <a:ea typeface="OpenDyslexic" charset="0"/>
                <a:cs typeface="OpenDyslexic" charset="0"/>
              </a:rPr>
              <a:t>i</a:t>
            </a:r>
            <a:endParaRPr lang="en-GB" dirty="0">
              <a:latin typeface="OpenDyslexicAlta" pitchFamily="2" charset="77"/>
              <a:ea typeface="OpenDyslexic" charset="0"/>
              <a:cs typeface="OpenDyslexic" charset="0"/>
            </a:endParaRPr>
          </a:p>
        </p:txBody>
      </p:sp>
      <p:sp>
        <p:nvSpPr>
          <p:cNvPr id="125" name="TextBox 124"/>
          <p:cNvSpPr txBox="1"/>
          <p:nvPr/>
        </p:nvSpPr>
        <p:spPr>
          <a:xfrm>
            <a:off x="4009508" y="2282336"/>
            <a:ext cx="316847" cy="369332"/>
          </a:xfrm>
          <a:prstGeom prst="rect">
            <a:avLst/>
          </a:prstGeom>
          <a:noFill/>
        </p:spPr>
        <p:txBody>
          <a:bodyPr wrap="square" rtlCol="0">
            <a:spAutoFit/>
          </a:bodyPr>
          <a:lstStyle/>
          <a:p>
            <a:pPr algn="ctr"/>
            <a:r>
              <a:rPr lang="en-GB" dirty="0" err="1">
                <a:latin typeface="OpenDyslexicAlta" pitchFamily="2" charset="77"/>
                <a:ea typeface="OpenDyslexic" charset="0"/>
                <a:cs typeface="OpenDyslexic" charset="0"/>
              </a:rPr>
              <a:t>i</a:t>
            </a:r>
            <a:endParaRPr lang="en-GB" dirty="0">
              <a:latin typeface="OpenDyslexicAlta" pitchFamily="2" charset="77"/>
              <a:ea typeface="OpenDyslexic" charset="0"/>
              <a:cs typeface="OpenDyslexic" charset="0"/>
            </a:endParaRPr>
          </a:p>
        </p:txBody>
      </p:sp>
      <p:sp>
        <p:nvSpPr>
          <p:cNvPr id="126" name="TextBox 125"/>
          <p:cNvSpPr txBox="1"/>
          <p:nvPr/>
        </p:nvSpPr>
        <p:spPr>
          <a:xfrm>
            <a:off x="4433666" y="2299103"/>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l</a:t>
            </a:r>
          </a:p>
        </p:txBody>
      </p:sp>
      <p:sp>
        <p:nvSpPr>
          <p:cNvPr id="127" name="TextBox 126"/>
          <p:cNvSpPr txBox="1"/>
          <p:nvPr/>
        </p:nvSpPr>
        <p:spPr>
          <a:xfrm>
            <a:off x="3848132" y="2673240"/>
            <a:ext cx="316847" cy="369332"/>
          </a:xfrm>
          <a:prstGeom prst="rect">
            <a:avLst/>
          </a:prstGeom>
          <a:noFill/>
        </p:spPr>
        <p:txBody>
          <a:bodyPr wrap="square" rtlCol="0">
            <a:spAutoFit/>
          </a:bodyPr>
          <a:lstStyle/>
          <a:p>
            <a:pPr algn="ctr"/>
            <a:r>
              <a:rPr lang="en-GB" dirty="0" err="1">
                <a:latin typeface="OpenDyslexicAlta" pitchFamily="2" charset="77"/>
                <a:ea typeface="OpenDyslexic" charset="0"/>
                <a:cs typeface="OpenDyslexic" charset="0"/>
              </a:rPr>
              <a:t>i</a:t>
            </a:r>
            <a:endParaRPr lang="en-GB" dirty="0">
              <a:latin typeface="OpenDyslexicAlta" pitchFamily="2" charset="77"/>
              <a:ea typeface="OpenDyslexic" charset="0"/>
              <a:cs typeface="OpenDyslexic" charset="0"/>
            </a:endParaRPr>
          </a:p>
        </p:txBody>
      </p:sp>
      <p:sp>
        <p:nvSpPr>
          <p:cNvPr id="128" name="TextBox 127"/>
          <p:cNvSpPr txBox="1"/>
          <p:nvPr/>
        </p:nvSpPr>
        <p:spPr>
          <a:xfrm>
            <a:off x="4220366" y="2673002"/>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l</a:t>
            </a:r>
          </a:p>
        </p:txBody>
      </p:sp>
      <p:sp>
        <p:nvSpPr>
          <p:cNvPr id="129" name="TextBox 128"/>
          <p:cNvSpPr txBox="1"/>
          <p:nvPr/>
        </p:nvSpPr>
        <p:spPr>
          <a:xfrm>
            <a:off x="4637482" y="2673002"/>
            <a:ext cx="316847" cy="369332"/>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d</a:t>
            </a:r>
          </a:p>
        </p:txBody>
      </p:sp>
      <p:sp>
        <p:nvSpPr>
          <p:cNvPr id="130" name="TextBox 129"/>
          <p:cNvSpPr txBox="1"/>
          <p:nvPr/>
        </p:nvSpPr>
        <p:spPr>
          <a:xfrm>
            <a:off x="4960571" y="1267982"/>
            <a:ext cx="1195863" cy="1323439"/>
          </a:xfrm>
          <a:prstGeom prst="rect">
            <a:avLst/>
          </a:prstGeom>
          <a:noFill/>
        </p:spPr>
        <p:txBody>
          <a:bodyPr wrap="square" rtlCol="0">
            <a:spAutoFit/>
          </a:bodyPr>
          <a:lstStyle/>
          <a:p>
            <a:r>
              <a:rPr lang="en-GB" sz="1600" dirty="0">
                <a:latin typeface="OpenDyslexicAlta" pitchFamily="2" charset="77"/>
                <a:ea typeface="OpenDyslexic" charset="0"/>
                <a:cs typeface="OpenDyslexic" charset="0"/>
              </a:rPr>
              <a:t>Have a go at building your spellings.</a:t>
            </a:r>
          </a:p>
        </p:txBody>
      </p:sp>
    </p:spTree>
    <p:extLst>
      <p:ext uri="{BB962C8B-B14F-4D97-AF65-F5344CB8AC3E}">
        <p14:creationId xmlns:p14="http://schemas.microsoft.com/office/powerpoint/2010/main" val="26162841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 long vowel ‘</a:t>
            </a:r>
            <a:r>
              <a:rPr lang="en-GB" dirty="0" err="1"/>
              <a:t>i</a:t>
            </a:r>
            <a:r>
              <a:rPr lang="en-GB" dirty="0"/>
              <a:t>’ spelled with a y at the end of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2</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13</a:t>
            </a:r>
          </a:p>
        </p:txBody>
      </p:sp>
    </p:spTree>
    <p:extLst>
      <p:ext uri="{BB962C8B-B14F-4D97-AF65-F5344CB8AC3E}">
        <p14:creationId xmlns:p14="http://schemas.microsoft.com/office/powerpoint/2010/main" val="3219581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2</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13</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 long vowel ‘</a:t>
            </a:r>
            <a:r>
              <a:rPr lang="en-GB" dirty="0" err="1"/>
              <a:t>i</a:t>
            </a:r>
            <a:r>
              <a:rPr lang="en-GB" dirty="0"/>
              <a:t>’ spelled with a y at the end of words.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type="tbl" sz="quarter" idx="4294967295"/>
            <p:extLst>
              <p:ext uri="{D42A27DB-BD31-4B8C-83A1-F6EECF244321}">
                <p14:modId xmlns:p14="http://schemas.microsoft.com/office/powerpoint/2010/main" val="2538077474"/>
              </p:ext>
            </p:extLst>
          </p:nvPr>
        </p:nvGraphicFramePr>
        <p:xfrm>
          <a:off x="3429000" y="1311276"/>
          <a:ext cx="8363607" cy="5258984"/>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16650">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Explain that today children will look at words with a similar sound at the end but that is not spelled as they might expect.</a:t>
                      </a:r>
                    </a:p>
                  </a:txBody>
                  <a:tcPr/>
                </a:tc>
                <a:extLst>
                  <a:ext uri="{0D108BD9-81ED-4DB2-BD59-A6C34878D82A}">
                    <a16:rowId xmlns:a16="http://schemas.microsoft.com/office/drawing/2014/main" val="10000"/>
                  </a:ext>
                </a:extLst>
              </a:tr>
              <a:tr h="2263013">
                <a:tc>
                  <a:txBody>
                    <a:bodyPr/>
                    <a:lstStyle/>
                    <a:p>
                      <a:r>
                        <a:rPr lang="en-GB" sz="1700" b="0" i="0" dirty="0">
                          <a:latin typeface="Muli" pitchFamily="2" charset="77"/>
                        </a:rPr>
                        <a:t>Main Teaching Activity </a:t>
                      </a:r>
                    </a:p>
                  </a:txBody>
                  <a:tcPr/>
                </a:tc>
                <a:tc>
                  <a:txBody>
                    <a:bodyPr/>
                    <a:lstStyle/>
                    <a:p>
                      <a:r>
                        <a:rPr lang="en-US" sz="1600" b="0" i="0" kern="1200" dirty="0">
                          <a:solidFill>
                            <a:schemeClr val="tx1"/>
                          </a:solidFill>
                          <a:effectLst/>
                          <a:latin typeface="Muli" pitchFamily="2" charset="77"/>
                          <a:ea typeface="+mn-ea"/>
                          <a:cs typeface="+mn-cs"/>
                        </a:rPr>
                        <a:t>Write these words on the board and ask pupils to read them, they can segment them if necessary: </a:t>
                      </a:r>
                      <a:r>
                        <a:rPr lang="en-GB" sz="1600" b="0" i="0" kern="1200" dirty="0">
                          <a:solidFill>
                            <a:schemeClr val="tx1"/>
                          </a:solidFill>
                          <a:effectLst/>
                          <a:latin typeface="Muli" pitchFamily="2" charset="77"/>
                          <a:ea typeface="+mn-ea"/>
                          <a:cs typeface="+mn-cs"/>
                        </a:rPr>
                        <a:t>fly, dry, ply, July, reply, spy, why</a:t>
                      </a:r>
                    </a:p>
                    <a:p>
                      <a:br>
                        <a:rPr lang="en-GB" sz="1600" b="0" i="0" kern="1200" dirty="0">
                          <a:solidFill>
                            <a:schemeClr val="tx1"/>
                          </a:solidFill>
                          <a:effectLst/>
                          <a:latin typeface="Muli" pitchFamily="2" charset="77"/>
                          <a:ea typeface="+mn-ea"/>
                          <a:cs typeface="+mn-cs"/>
                        </a:rPr>
                      </a:br>
                      <a:r>
                        <a:rPr lang="en-GB" sz="1600" b="0" i="0" kern="1200" dirty="0">
                          <a:solidFill>
                            <a:schemeClr val="tx1"/>
                          </a:solidFill>
                          <a:effectLst/>
                          <a:latin typeface="Muli" pitchFamily="2" charset="77"/>
                          <a:ea typeface="+mn-ea"/>
                          <a:cs typeface="+mn-cs"/>
                        </a:rPr>
                        <a:t>Ask the children if they can hear a sound that appears in all of the words. </a:t>
                      </a:r>
                    </a:p>
                    <a:p>
                      <a:endParaRPr lang="en-GB" sz="1600" b="0" i="0" kern="1200" dirty="0">
                        <a:solidFill>
                          <a:schemeClr val="tx1"/>
                        </a:solidFill>
                        <a:effectLst/>
                        <a:latin typeface="Muli" pitchFamily="2" charset="77"/>
                        <a:ea typeface="+mn-ea"/>
                        <a:cs typeface="+mn-cs"/>
                      </a:endParaRPr>
                    </a:p>
                    <a:p>
                      <a:r>
                        <a:rPr lang="en-GB" sz="1600" b="0" i="0" kern="1200" dirty="0">
                          <a:solidFill>
                            <a:schemeClr val="tx1"/>
                          </a:solidFill>
                          <a:effectLst/>
                          <a:latin typeface="Muli" pitchFamily="2" charset="77"/>
                          <a:ea typeface="+mn-ea"/>
                          <a:cs typeface="+mn-cs"/>
                        </a:rPr>
                        <a:t>Ask the children to use the PowerPoint to add ‘y’ to each word to create their spelling list (they can write them on a whiteboard).</a:t>
                      </a:r>
                    </a:p>
                    <a:p>
                      <a:endParaRPr lang="en-GB" sz="1700" b="0" i="0" baseline="0" dirty="0">
                        <a:latin typeface="Muli" pitchFamily="2" charset="77"/>
                      </a:endParaRPr>
                    </a:p>
                  </a:txBody>
                  <a:tcPr/>
                </a:tc>
                <a:extLst>
                  <a:ext uri="{0D108BD9-81ED-4DB2-BD59-A6C34878D82A}">
                    <a16:rowId xmlns:a16="http://schemas.microsoft.com/office/drawing/2014/main" val="10001"/>
                  </a:ext>
                </a:extLst>
              </a:tr>
              <a:tr h="1841094">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In small teams, one child chooses a word and then writes the first letter, they pass the board to the next person why writes the next letter and this carries on until the word is complete. If a mistake is made then they rub it all out and start again. Carry on until all words have been spelled as a team.</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47756835"/>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2CC"/>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cry</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fly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dry</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try</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reply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July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shy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spy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sky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why</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0405511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5B614A3E-D681-4905-9905-BF921027352D}"/>
              </a:ext>
            </a:extLst>
          </p:cNvPr>
          <p:cNvSpPr txBox="1">
            <a:spLocks/>
          </p:cNvSpPr>
          <p:nvPr/>
        </p:nvSpPr>
        <p:spPr>
          <a:xfrm>
            <a:off x="1703754" y="1413902"/>
            <a:ext cx="2787650" cy="45847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t">
              <a:buNone/>
            </a:pPr>
            <a:r>
              <a:rPr lang="en-GB" dirty="0" err="1"/>
              <a:t>cr</a:t>
            </a:r>
            <a:endParaRPr lang="en-GB" dirty="0"/>
          </a:p>
          <a:p>
            <a:pPr marL="0" indent="0" fontAlgn="t">
              <a:buNone/>
            </a:pPr>
            <a:r>
              <a:rPr lang="en-GB" dirty="0" err="1"/>
              <a:t>fl</a:t>
            </a:r>
            <a:endParaRPr lang="en-GB" dirty="0"/>
          </a:p>
          <a:p>
            <a:pPr marL="0" indent="0" fontAlgn="t">
              <a:buNone/>
            </a:pPr>
            <a:r>
              <a:rPr lang="en-GB" dirty="0" err="1"/>
              <a:t>dr</a:t>
            </a:r>
            <a:endParaRPr lang="en-GB" dirty="0"/>
          </a:p>
          <a:p>
            <a:pPr marL="0" indent="0" fontAlgn="t">
              <a:buNone/>
            </a:pPr>
            <a:r>
              <a:rPr lang="en-GB" dirty="0"/>
              <a:t>tr</a:t>
            </a:r>
          </a:p>
          <a:p>
            <a:pPr marL="0" indent="0" fontAlgn="t">
              <a:buNone/>
            </a:pPr>
            <a:r>
              <a:rPr lang="en-GB" dirty="0" err="1"/>
              <a:t>repl</a:t>
            </a:r>
            <a:endParaRPr lang="en-GB" dirty="0"/>
          </a:p>
          <a:p>
            <a:pPr marL="0" indent="0" fontAlgn="t">
              <a:buNone/>
            </a:pPr>
            <a:r>
              <a:rPr lang="en-GB" dirty="0"/>
              <a:t>Jul</a:t>
            </a:r>
          </a:p>
          <a:p>
            <a:pPr marL="0" indent="0" fontAlgn="t">
              <a:buNone/>
            </a:pPr>
            <a:r>
              <a:rPr lang="en-GB" dirty="0" err="1"/>
              <a:t>sh</a:t>
            </a:r>
            <a:endParaRPr lang="en-GB" dirty="0"/>
          </a:p>
          <a:p>
            <a:pPr marL="0" indent="0" fontAlgn="t">
              <a:buNone/>
            </a:pPr>
            <a:r>
              <a:rPr lang="en-GB" dirty="0" err="1"/>
              <a:t>sp</a:t>
            </a:r>
            <a:endParaRPr lang="en-GB" dirty="0"/>
          </a:p>
          <a:p>
            <a:pPr marL="0" indent="0" fontAlgn="t">
              <a:buNone/>
            </a:pPr>
            <a:r>
              <a:rPr lang="en-GB" dirty="0" err="1"/>
              <a:t>sk</a:t>
            </a:r>
            <a:endParaRPr lang="en-GB" dirty="0"/>
          </a:p>
          <a:p>
            <a:pPr marL="0" indent="0" fontAlgn="t">
              <a:buNone/>
            </a:pPr>
            <a:r>
              <a:rPr lang="en-GB" dirty="0" err="1"/>
              <a:t>wh</a:t>
            </a:r>
            <a:endParaRPr lang="en-GB" dirty="0"/>
          </a:p>
          <a:p>
            <a:endParaRPr lang="en-GB" dirty="0"/>
          </a:p>
        </p:txBody>
      </p:sp>
      <p:sp>
        <p:nvSpPr>
          <p:cNvPr id="2" name="TextBox 1">
            <a:extLst>
              <a:ext uri="{FF2B5EF4-FFF2-40B4-BE49-F238E27FC236}">
                <a16:creationId xmlns:a16="http://schemas.microsoft.com/office/drawing/2014/main" id="{039378FF-91E4-45C4-85FE-C0763FA765D4}"/>
              </a:ext>
            </a:extLst>
          </p:cNvPr>
          <p:cNvSpPr txBox="1"/>
          <p:nvPr/>
        </p:nvSpPr>
        <p:spPr>
          <a:xfrm>
            <a:off x="4491404" y="3114989"/>
            <a:ext cx="2110154" cy="769441"/>
          </a:xfrm>
          <a:prstGeom prst="rect">
            <a:avLst/>
          </a:prstGeom>
          <a:noFill/>
        </p:spPr>
        <p:txBody>
          <a:bodyPr wrap="square" rtlCol="0">
            <a:spAutoFit/>
          </a:bodyPr>
          <a:lstStyle/>
          <a:p>
            <a:r>
              <a:rPr lang="en-GB" sz="4400" dirty="0">
                <a:latin typeface="OpenDyslexicAlta" pitchFamily="2" charset="77"/>
              </a:rPr>
              <a:t>+ y = </a:t>
            </a:r>
          </a:p>
        </p:txBody>
      </p:sp>
      <p:sp>
        <p:nvSpPr>
          <p:cNvPr id="6" name="Text Placeholder 4">
            <a:extLst>
              <a:ext uri="{FF2B5EF4-FFF2-40B4-BE49-F238E27FC236}">
                <a16:creationId xmlns:a16="http://schemas.microsoft.com/office/drawing/2014/main" id="{110E1F8A-AB9B-46A9-9F0D-749EDD2A367C}"/>
              </a:ext>
            </a:extLst>
          </p:cNvPr>
          <p:cNvSpPr txBox="1">
            <a:spLocks/>
          </p:cNvSpPr>
          <p:nvPr/>
        </p:nvSpPr>
        <p:spPr>
          <a:xfrm>
            <a:off x="7526424" y="1438471"/>
            <a:ext cx="2787650" cy="45847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t">
              <a:buNone/>
            </a:pPr>
            <a:r>
              <a:rPr lang="en-GB" dirty="0"/>
              <a:t>cry</a:t>
            </a:r>
          </a:p>
          <a:p>
            <a:pPr marL="0" indent="0" fontAlgn="t">
              <a:buNone/>
            </a:pPr>
            <a:r>
              <a:rPr lang="en-GB" dirty="0"/>
              <a:t>fly</a:t>
            </a:r>
          </a:p>
          <a:p>
            <a:pPr marL="0" indent="0" fontAlgn="t">
              <a:buNone/>
            </a:pPr>
            <a:r>
              <a:rPr lang="en-GB" dirty="0"/>
              <a:t>dry</a:t>
            </a:r>
          </a:p>
          <a:p>
            <a:pPr marL="0" indent="0" fontAlgn="t">
              <a:buNone/>
            </a:pPr>
            <a:r>
              <a:rPr lang="en-GB" dirty="0"/>
              <a:t>try</a:t>
            </a:r>
          </a:p>
          <a:p>
            <a:pPr marL="0" indent="0" fontAlgn="t">
              <a:buNone/>
            </a:pPr>
            <a:r>
              <a:rPr lang="en-GB" dirty="0"/>
              <a:t>reply</a:t>
            </a:r>
          </a:p>
          <a:p>
            <a:pPr marL="0" indent="0" fontAlgn="t">
              <a:buNone/>
            </a:pPr>
            <a:r>
              <a:rPr lang="en-GB" dirty="0"/>
              <a:t>July</a:t>
            </a:r>
          </a:p>
          <a:p>
            <a:pPr marL="0" indent="0" fontAlgn="t">
              <a:buNone/>
            </a:pPr>
            <a:r>
              <a:rPr lang="en-GB" dirty="0"/>
              <a:t>shy</a:t>
            </a:r>
          </a:p>
          <a:p>
            <a:pPr marL="0" indent="0" fontAlgn="t">
              <a:buNone/>
            </a:pPr>
            <a:r>
              <a:rPr lang="en-GB" dirty="0"/>
              <a:t>spy</a:t>
            </a:r>
          </a:p>
          <a:p>
            <a:pPr marL="0" indent="0" fontAlgn="t">
              <a:buNone/>
            </a:pPr>
            <a:r>
              <a:rPr lang="en-GB" dirty="0"/>
              <a:t>sky</a:t>
            </a:r>
          </a:p>
          <a:p>
            <a:pPr marL="0" indent="0" fontAlgn="t">
              <a:buNone/>
            </a:pPr>
            <a:r>
              <a:rPr lang="en-GB" dirty="0"/>
              <a:t>why</a:t>
            </a:r>
          </a:p>
          <a:p>
            <a:pPr marL="0" indent="0">
              <a:buNone/>
            </a:pPr>
            <a:endParaRPr lang="en-GB" dirty="0"/>
          </a:p>
        </p:txBody>
      </p:sp>
      <p:sp>
        <p:nvSpPr>
          <p:cNvPr id="4" name="TextBox 3">
            <a:extLst>
              <a:ext uri="{FF2B5EF4-FFF2-40B4-BE49-F238E27FC236}">
                <a16:creationId xmlns:a16="http://schemas.microsoft.com/office/drawing/2014/main" id="{8E723924-FCDB-4F9B-80E6-08A1DFEA181C}"/>
              </a:ext>
            </a:extLst>
          </p:cNvPr>
          <p:cNvSpPr txBox="1"/>
          <p:nvPr/>
        </p:nvSpPr>
        <p:spPr>
          <a:xfrm>
            <a:off x="291402" y="291402"/>
            <a:ext cx="8098972" cy="830997"/>
          </a:xfrm>
          <a:prstGeom prst="rect">
            <a:avLst/>
          </a:prstGeom>
          <a:noFill/>
        </p:spPr>
        <p:txBody>
          <a:bodyPr wrap="square" rtlCol="0">
            <a:spAutoFit/>
          </a:bodyPr>
          <a:lstStyle/>
          <a:p>
            <a:r>
              <a:rPr lang="en-GB" sz="2400" dirty="0">
                <a:latin typeface="OpenDyslexicAlta" pitchFamily="2" charset="77"/>
              </a:rPr>
              <a:t>Add ‘y’ to each of these starting sounds to create a real word</a:t>
            </a:r>
          </a:p>
        </p:txBody>
      </p:sp>
    </p:spTree>
    <p:extLst>
      <p:ext uri="{BB962C8B-B14F-4D97-AF65-F5344CB8AC3E}">
        <p14:creationId xmlns:p14="http://schemas.microsoft.com/office/powerpoint/2010/main" val="261243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lling Shed" id="{C4F81C86-5779-0E48-81E5-305447788964}" vid="{2F96E78E-4C51-8449-B2C6-B9B70AAE1C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16742</TotalTime>
  <Words>19395</Words>
  <Application>Microsoft Macintosh PowerPoint</Application>
  <PresentationFormat>Widescreen</PresentationFormat>
  <Paragraphs>6136</Paragraphs>
  <Slides>266</Slides>
  <Notes>128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266</vt:i4>
      </vt:variant>
    </vt:vector>
  </HeadingPairs>
  <TitlesOfParts>
    <vt:vector size="272" baseType="lpstr">
      <vt:lpstr>Muli</vt:lpstr>
      <vt:lpstr>Calibri</vt:lpstr>
      <vt:lpstr>Arial</vt:lpstr>
      <vt:lpstr>Cookies</vt:lpstr>
      <vt:lpstr>OpenDyslexicAlta</vt:lpstr>
      <vt:lpstr>Office Theme</vt:lpstr>
      <vt:lpstr>PowerPoint Presentation</vt:lpstr>
      <vt:lpstr>PowerPoint Presentation</vt:lpstr>
      <vt:lpstr>Spelling lists – Stage 2</vt:lpstr>
      <vt:lpstr>Stage 2 – Common Exception Words.</vt:lpstr>
      <vt:lpstr>PowerPoint Presentation</vt:lpstr>
      <vt:lpstr>PowerPoint Presentation</vt:lpstr>
      <vt:lpstr>What can you see? Write down what these images are:</vt:lpstr>
      <vt:lpstr>What can you see? Write down what these images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 at the words below, which ones have a /j/ sound and which ones have a /g/ sound?</vt:lpstr>
      <vt:lpstr>Look at the words below, which ones have a /j/ sound and which ones have a /g/ sound?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 at the words below, which ones have a /l/ sound and which ones have an /ul/ sound?</vt:lpstr>
      <vt:lpstr>Look at the words below, which ones have a /l/ sound and which ones have an /ul/ sound?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Watch out, that ____ will spit at you!</vt:lpstr>
      <vt:lpstr>Watch out, that ____ will spit at you!</vt:lpstr>
      <vt:lpstr>She is as beautiful as an ______.</vt:lpstr>
      <vt:lpstr>She is as beautiful as an ______.</vt:lpstr>
      <vt:lpstr>What does the ____ say on that dress?</vt:lpstr>
      <vt:lpstr>What does the ____ say on that dress?</vt:lpstr>
      <vt:lpstr>Look at that sparkling ______!</vt:lpstr>
      <vt:lpstr>Look at that sparkling ______!</vt:lpstr>
      <vt:lpstr>You don’t often see a red ______.</vt:lpstr>
      <vt:lpstr>You don’t often see a red ______.</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Word Tic Tac Toe  In pairs, each choose a word from the spelling list and try to write it correctly in a row of three. The winner gets three words in a line and then choose a new word and start again!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you see? Write down what these images are:</vt:lpstr>
      <vt:lpstr>What can you see? Write down what these images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 makes an ‘er’ sound after the w - work ar makes an ‘or’ sound after the w - warn</vt:lpstr>
      <vt:lpstr>or makes an ‘er’ sound after the w - work ar makes an ‘or’ sound after the w - warn</vt:lpstr>
      <vt:lpstr>PowerPoint Presentation</vt:lpstr>
      <vt:lpstr>PowerPoint Presentation</vt:lpstr>
      <vt:lpstr>PowerPoint Presentation</vt:lpstr>
      <vt:lpstr>PowerPoint Presentation</vt:lpstr>
      <vt:lpstr>PowerPoint Presentation</vt:lpstr>
      <vt:lpstr>Highlight the /zh/ sound in each word:</vt:lpstr>
      <vt:lpstr>Highlight the /zh/ sound in each word:</vt:lpstr>
      <vt:lpstr>PowerPoint Presentation</vt:lpstr>
      <vt:lpstr>PowerPoint Presentation</vt:lpstr>
      <vt:lpstr>PowerPoint Presentation</vt:lpstr>
      <vt:lpstr>PowerPoint Presentation</vt:lpstr>
      <vt:lpstr>PowerPoint Presentation</vt:lpstr>
      <vt:lpstr>Add ‘ment’ OR ‘ness’ to each  of the words below: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beach is over _____.</vt:lpstr>
      <vt:lpstr>The beach is over _ there _.</vt:lpstr>
      <vt:lpstr>I can ______ the moon out of the window.</vt:lpstr>
      <vt:lpstr>I can _see_ the moon out of the window.</vt:lpstr>
      <vt:lpstr>I _____ out all of the candles.</vt:lpstr>
      <vt:lpstr>I _blew____ out all of the candles.</vt:lpstr>
      <vt:lpstr>It was much _____ cold to go swimming.</vt:lpstr>
      <vt:lpstr>It was much _too_ cold to go swimming.</vt:lpstr>
      <vt:lpstr>PowerPoint Presentation</vt:lpstr>
      <vt:lpstr>PowerPoint Presentation</vt:lpstr>
      <vt:lpstr>PowerPoint Presentation</vt:lpstr>
      <vt:lpstr>PowerPoint Presentation</vt:lpstr>
      <vt:lpstr>PowerPoint Presentation</vt:lpstr>
      <vt:lpstr>The library was very _______.</vt:lpstr>
      <vt:lpstr>The library was very _quiet_.</vt:lpstr>
      <vt:lpstr>The brown ______ growled at the man.</vt:lpstr>
      <vt:lpstr>The brown _ bear_ growled at the man.</vt:lpstr>
      <vt:lpstr>The ______ was so bright I needed sunglasses.</vt:lpstr>
      <vt:lpstr>The _ sun_ was so bright I needed sunglasses.</vt:lpstr>
      <vt:lpstr>The brave ______ rescued the princess.</vt:lpstr>
      <vt:lpstr>The brave _knight_ rescued the princess.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Spelling Shed 🐝</dc:title>
  <dc:creator>Rob Smith</dc:creator>
  <cp:lastModifiedBy>Martin Saunders</cp:lastModifiedBy>
  <cp:revision>358</cp:revision>
  <cp:lastPrinted>2019-04-15T12:15:01Z</cp:lastPrinted>
  <dcterms:created xsi:type="dcterms:W3CDTF">2018-08-06T08:16:18Z</dcterms:created>
  <dcterms:modified xsi:type="dcterms:W3CDTF">2020-04-28T12:52:32Z</dcterms:modified>
</cp:coreProperties>
</file>